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80" r:id="rId1"/>
  </p:sldMasterIdLst>
  <p:notesMasterIdLst>
    <p:notesMasterId r:id="rId25"/>
  </p:notesMasterIdLst>
  <p:sldIdLst>
    <p:sldId id="256" r:id="rId2"/>
    <p:sldId id="263" r:id="rId3"/>
    <p:sldId id="264" r:id="rId4"/>
    <p:sldId id="303" r:id="rId5"/>
    <p:sldId id="266" r:id="rId6"/>
    <p:sldId id="270" r:id="rId7"/>
    <p:sldId id="276" r:id="rId8"/>
    <p:sldId id="277" r:id="rId9"/>
    <p:sldId id="278" r:id="rId10"/>
    <p:sldId id="283" r:id="rId11"/>
    <p:sldId id="284" r:id="rId12"/>
    <p:sldId id="285" r:id="rId13"/>
    <p:sldId id="304" r:id="rId14"/>
    <p:sldId id="286" r:id="rId15"/>
    <p:sldId id="306" r:id="rId16"/>
    <p:sldId id="291" r:id="rId17"/>
    <p:sldId id="292" r:id="rId18"/>
    <p:sldId id="293" r:id="rId19"/>
    <p:sldId id="294" r:id="rId20"/>
    <p:sldId id="295" r:id="rId21"/>
    <p:sldId id="296" r:id="rId22"/>
    <p:sldId id="301" r:id="rId23"/>
    <p:sldId id="30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6D6D6"/>
          </a:solidFill>
        </a:fill>
      </a:tcStyle>
    </a:wholeTbl>
    <a:band2H>
      <a:tcTxStyle/>
      <a:tcStyle>
        <a:tcBdr/>
        <a:fill>
          <a:solidFill>
            <a:srgbClr val="ECECEC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3E3"/>
          </a:solidFill>
        </a:fill>
      </a:tcStyle>
    </a:wholeTbl>
    <a:band2H>
      <a:tcTxStyle/>
      <a:tcStyle>
        <a:tcBdr/>
        <a:fill>
          <a:solidFill>
            <a:srgbClr val="E9EAF2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5E4DB"/>
          </a:solidFill>
        </a:fill>
      </a:tcStyle>
    </a:wholeTbl>
    <a:band2H>
      <a:tcTxStyle/>
      <a:tcStyle>
        <a:tcBdr/>
        <a:fill>
          <a:solidFill>
            <a:srgbClr val="F2F2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42479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chemeClr val="accent1">
              <a:lumOff val="42479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660"/>
  </p:normalViewPr>
  <p:slideViewPr>
    <p:cSldViewPr snapToGrid="0">
      <p:cViewPr varScale="1">
        <p:scale>
          <a:sx n="82" d="100"/>
          <a:sy n="82" d="100"/>
        </p:scale>
        <p:origin x="53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9" name="Shape 2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highlight resonance region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9" name="Shape 2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highlight resonance region</a:t>
            </a:r>
          </a:p>
        </p:txBody>
      </p:sp>
    </p:spTree>
    <p:extLst>
      <p:ext uri="{BB962C8B-B14F-4D97-AF65-F5344CB8AC3E}">
        <p14:creationId xmlns:p14="http://schemas.microsoft.com/office/powerpoint/2010/main" val="3625302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8DD645-B9B4-46EE-B031-35C24A448A04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665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80A0-ED6C-4884-9FFE-87471827F59A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16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4D98-3273-47CE-B312-A00AAFA2779F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8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93E9-CEF0-47B7-AEA6-AFACC79966BA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5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4F47-3A99-4701-A7D9-FE6C4D9DA92E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39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2588-EC5C-453B-A942-AA1C7EFEEF33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208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5D575-BDA5-4AAF-81DC-5D38C213A391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5701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C5B0-21BA-48EA-B067-5E37072B4F18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90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59AD-49F4-478E-A013-BE606CDD1B41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85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E8D2-BCEE-4D3D-AE6D-93BD204BAD0C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77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F110E-D48F-4A61-BE6D-11D38A61FE05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8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0FE61780-2E25-4081-A2D9-4C0805256F67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5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2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34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clas.sinp.msu.ru/cgi-bin/jlab/db.cgi" TargetMode="External"/><Relationship Id="rId3" Type="http://schemas.openxmlformats.org/officeDocument/2006/relationships/image" Target="../media/image51.png"/><Relationship Id="rId7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34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34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2.png"/><Relationship Id="rId7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"/>
          <p:cNvSpPr/>
          <p:nvPr/>
        </p:nvSpPr>
        <p:spPr>
          <a:xfrm>
            <a:off x="567908" y="1616238"/>
            <a:ext cx="7578660" cy="1915748"/>
          </a:xfrm>
          <a:prstGeom prst="rect">
            <a:avLst/>
          </a:prstGeom>
          <a:solidFill>
            <a:schemeClr val="accent1">
              <a:alpha val="90000"/>
            </a:schemeClr>
          </a:solidFill>
          <a:ln w="12700">
            <a:solidFill>
              <a:srgbClr val="000000"/>
            </a:solidFill>
          </a:ln>
          <a:effectLst>
            <a:outerShdw blurRad="38100" dist="23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0" name="The g2p Experiment: A Measurement of the Proton’s Spin Structure Functions"/>
          <p:cNvSpPr txBox="1">
            <a:spLocks noGrp="1"/>
          </p:cNvSpPr>
          <p:nvPr>
            <p:ph type="ctrTitle"/>
          </p:nvPr>
        </p:nvSpPr>
        <p:spPr>
          <a:xfrm>
            <a:off x="512554" y="-1142999"/>
            <a:ext cx="7689368" cy="4571999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20000"/>
              </a:lnSpc>
              <a:defRPr sz="4000" spc="-100"/>
            </a:pPr>
            <a:br>
              <a:rPr dirty="0">
                <a:effectLst>
                  <a:outerShdw blurRad="50800" dist="50800" dir="5400000" sx="1000" sy="1000" algn="ctr" rotWithShape="0">
                    <a:srgbClr val="000000">
                      <a:alpha val="86000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sz="3200" cap="none" dirty="0">
                <a:solidFill>
                  <a:srgbClr val="FFFFFF"/>
                </a:solidFill>
                <a:effectLst>
                  <a:outerShdw blurRad="50800" dist="50800" dir="5400000" sx="1000" sy="1000" algn="ctr" rotWithShape="0">
                    <a:srgbClr val="000000">
                      <a:alpha val="86000"/>
                    </a:srgbClr>
                  </a:outerShdw>
                </a:effectLst>
                <a:latin typeface="Arial Rounded MT Bold" panose="020F0704030504030204" pitchFamily="34" charset="0"/>
              </a:rPr>
              <a:t>The g</a:t>
            </a:r>
            <a:r>
              <a:rPr lang="en-US" sz="3200" cap="none" baseline="-25000" dirty="0">
                <a:solidFill>
                  <a:srgbClr val="FFFFFF"/>
                </a:solidFill>
                <a:effectLst>
                  <a:outerShdw blurRad="50800" dist="50800" dir="5400000" sx="1000" sy="1000" algn="ctr" rotWithShape="0">
                    <a:srgbClr val="000000">
                      <a:alpha val="86000"/>
                    </a:srgbClr>
                  </a:outerShdw>
                </a:effectLst>
                <a:latin typeface="Arial Rounded MT Bold" panose="020F0704030504030204" pitchFamily="34" charset="0"/>
              </a:rPr>
              <a:t>2</a:t>
            </a:r>
            <a:r>
              <a:rPr sz="3200" cap="none" dirty="0">
                <a:solidFill>
                  <a:srgbClr val="FFFFFF"/>
                </a:solidFill>
                <a:effectLst>
                  <a:outerShdw blurRad="50800" dist="50800" dir="5400000" sx="1000" sy="1000" algn="ctr" rotWithShape="0">
                    <a:srgbClr val="000000">
                      <a:alpha val="86000"/>
                    </a:srgbClr>
                  </a:outerShdw>
                </a:effectLst>
                <a:latin typeface="Arial Rounded MT Bold" panose="020F0704030504030204" pitchFamily="34" charset="0"/>
              </a:rPr>
              <a:t>p Experiment: A Measurement of the Proton’s Spin Structure Functions</a:t>
            </a:r>
            <a:br>
              <a:rPr lang="en-US" sz="3200" cap="none" dirty="0">
                <a:solidFill>
                  <a:srgbClr val="FFFFFF"/>
                </a:solidFill>
                <a:effectLst>
                  <a:outerShdw blurRad="50800" dist="50800" dir="5400000" sx="1000" sy="1000" algn="ctr" rotWithShape="0">
                    <a:srgbClr val="000000">
                      <a:alpha val="86000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3200" cap="none" dirty="0">
                <a:solidFill>
                  <a:srgbClr val="FFFFFF"/>
                </a:solidFill>
                <a:effectLst>
                  <a:outerShdw blurRad="50800" dist="50800" dir="5400000" sx="1000" sy="1000" algn="ctr" rotWithShape="0">
                    <a:srgbClr val="000000">
                      <a:alpha val="86000"/>
                    </a:srgbClr>
                  </a:outerShdw>
                </a:effectLst>
                <a:latin typeface="Arial Rounded MT Bold" panose="020F0704030504030204" pitchFamily="34" charset="0"/>
              </a:rPr>
              <a:t>2018 Status Update</a:t>
            </a:r>
            <a:endParaRPr sz="3200" cap="none" dirty="0">
              <a:solidFill>
                <a:srgbClr val="FFFFFF"/>
              </a:solidFill>
              <a:effectLst>
                <a:outerShdw blurRad="50800" dist="50800" dir="5400000" sx="1000" sy="1000" algn="ctr" rotWithShape="0">
                  <a:srgbClr val="000000">
                    <a:alpha val="86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21" name="Ryan Zielinski…"/>
          <p:cNvSpPr txBox="1">
            <a:spLocks noGrp="1"/>
          </p:cNvSpPr>
          <p:nvPr>
            <p:ph type="subTitle" idx="1"/>
          </p:nvPr>
        </p:nvSpPr>
        <p:spPr>
          <a:xfrm>
            <a:off x="928238" y="3933792"/>
            <a:ext cx="6858000" cy="148729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6000"/>
              </a:lnSpc>
              <a:defRPr sz="1500" cap="none" spc="0">
                <a:solidFill>
                  <a:srgbClr val="003594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1400" dirty="0">
                <a:solidFill>
                  <a:schemeClr val="bg1"/>
                </a:solidFill>
                <a:latin typeface="Arial Black" panose="020B0A04020102020204" pitchFamily="34" charset="0"/>
              </a:rPr>
              <a:t>David Ruth</a:t>
            </a:r>
          </a:p>
          <a:p>
            <a:pPr>
              <a:lnSpc>
                <a:spcPct val="96000"/>
              </a:lnSpc>
              <a:defRPr sz="1500" cap="none" spc="0">
                <a:solidFill>
                  <a:srgbClr val="003594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1400" dirty="0">
                <a:solidFill>
                  <a:schemeClr val="bg1"/>
                </a:solidFill>
                <a:latin typeface="Arial Black" panose="020B0A04020102020204" pitchFamily="34" charset="0"/>
              </a:rPr>
              <a:t>Hall A Collaboration Meeting</a:t>
            </a:r>
          </a:p>
          <a:p>
            <a:pPr>
              <a:lnSpc>
                <a:spcPct val="96000"/>
              </a:lnSpc>
              <a:defRPr sz="1500" cap="none" spc="0">
                <a:solidFill>
                  <a:srgbClr val="003594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1400" dirty="0">
                <a:solidFill>
                  <a:schemeClr val="bg1"/>
                </a:solidFill>
                <a:latin typeface="Arial Black" panose="020B0A04020102020204" pitchFamily="34" charset="0"/>
              </a:rPr>
              <a:t>January 24, 2018</a:t>
            </a:r>
          </a:p>
          <a:p>
            <a:pPr>
              <a:lnSpc>
                <a:spcPct val="96000"/>
              </a:lnSpc>
              <a:defRPr sz="1500" cap="none" spc="0">
                <a:solidFill>
                  <a:srgbClr val="003594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lang="en-US" sz="1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lnSpc>
                <a:spcPct val="96000"/>
              </a:lnSpc>
              <a:defRPr sz="1500" cap="none" spc="0">
                <a:solidFill>
                  <a:srgbClr val="003594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1400" dirty="0">
                <a:solidFill>
                  <a:schemeClr val="bg1"/>
                </a:solidFill>
                <a:latin typeface="Arial Black" panose="020B0A04020102020204" pitchFamily="34" charset="0"/>
              </a:rPr>
              <a:t>Most Slides &amp; Figures by Ryan Zielinski</a:t>
            </a:r>
          </a:p>
        </p:txBody>
      </p:sp>
      <p:pic>
        <p:nvPicPr>
          <p:cNvPr id="3" name="Picture 2" descr="A picture containing vector graphics&#10;&#10;Description generated with very high confidence">
            <a:extLst>
              <a:ext uri="{FF2B5EF4-FFF2-40B4-BE49-F238E27FC236}">
                <a16:creationId xmlns:a16="http://schemas.microsoft.com/office/drawing/2014/main" id="{E298E558-6895-4D9F-BB8C-61769F9767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02" y="291988"/>
            <a:ext cx="1060752" cy="11549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89271F-8F78-4B8B-8D85-BB7E715E586D}"/>
              </a:ext>
            </a:extLst>
          </p:cNvPr>
          <p:cNvSpPr txBox="1"/>
          <p:nvPr/>
        </p:nvSpPr>
        <p:spPr>
          <a:xfrm>
            <a:off x="1472454" y="559002"/>
            <a:ext cx="407355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University of New Hampshire</a:t>
            </a:r>
            <a:br>
              <a:rPr lang="en-US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US" sz="1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Nuclear &amp; Particle Physics Group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2" name="g2p_kin_scale.png" descr="g2p_kin_scal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220" y="1081359"/>
            <a:ext cx="7423410" cy="5567558"/>
          </a:xfrm>
          <a:prstGeom prst="rect">
            <a:avLst/>
          </a:prstGeom>
          <a:ln w="12700">
            <a:miter lim="400000"/>
          </a:ln>
        </p:spPr>
      </p:pic>
      <p:sp>
        <p:nvSpPr>
          <p:cNvPr id="853" name="Rounded Rectangle"/>
          <p:cNvSpPr/>
          <p:nvPr/>
        </p:nvSpPr>
        <p:spPr>
          <a:xfrm>
            <a:off x="5888512" y="2248075"/>
            <a:ext cx="2989100" cy="999038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miter lim="400000"/>
          </a:ln>
          <a:effectLst>
            <a:outerShdw blurRad="38100" dist="23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54" name="Rectangle"/>
          <p:cNvSpPr/>
          <p:nvPr/>
        </p:nvSpPr>
        <p:spPr>
          <a:xfrm>
            <a:off x="-2" y="-2"/>
            <a:ext cx="9144001" cy="1091595"/>
          </a:xfrm>
          <a:prstGeom prst="rect">
            <a:avLst/>
          </a:prstGeom>
          <a:solidFill>
            <a:srgbClr val="1CADE4">
              <a:alpha val="90000"/>
            </a:srgbClr>
          </a:solidFill>
          <a:ln w="12700">
            <a:miter lim="400000"/>
          </a:ln>
          <a:effectLst>
            <a:outerShdw blurRad="38100" dist="23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55" name="g2p Kinematic coverage"/>
          <p:cNvSpPr txBox="1">
            <a:spLocks noGrp="1"/>
          </p:cNvSpPr>
          <p:nvPr>
            <p:ph type="title"/>
          </p:nvPr>
        </p:nvSpPr>
        <p:spPr>
          <a:xfrm>
            <a:off x="457200" y="366908"/>
            <a:ext cx="7620000" cy="7246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pc="-100">
                <a:solidFill>
                  <a:srgbClr val="FFFFFF"/>
                </a:solidFill>
              </a:defRPr>
            </a:lvl1pPr>
          </a:lstStyle>
          <a:p>
            <a:r>
              <a:rPr dirty="0"/>
              <a:t>g</a:t>
            </a:r>
            <a:r>
              <a:rPr lang="en-US" baseline="-25000" dirty="0"/>
              <a:t>2</a:t>
            </a:r>
            <a:r>
              <a:rPr dirty="0"/>
              <a:t>p Kinematic </a:t>
            </a:r>
            <a:r>
              <a:rPr lang="en-US" dirty="0"/>
              <a:t>C</a:t>
            </a:r>
            <a:r>
              <a:rPr dirty="0"/>
              <a:t>overage</a:t>
            </a:r>
          </a:p>
        </p:txBody>
      </p:sp>
      <p:pic>
        <p:nvPicPr>
          <p:cNvPr id="857" name="UNH_Secondary_Horiz_661.eps" descr="UNH_Secondary_Horiz_661.eps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41875" y="6384072"/>
            <a:ext cx="2389509" cy="384029"/>
          </a:xfrm>
          <a:prstGeom prst="rect">
            <a:avLst/>
          </a:prstGeom>
          <a:ln w="12700">
            <a:miter lim="400000"/>
          </a:ln>
        </p:spPr>
      </p:pic>
      <p:pic>
        <p:nvPicPr>
          <p:cNvPr id="866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60324" y="2367259"/>
            <a:ext cx="2845477" cy="7606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Rectangle"/>
          <p:cNvSpPr/>
          <p:nvPr/>
        </p:nvSpPr>
        <p:spPr>
          <a:xfrm>
            <a:off x="-2" y="-2"/>
            <a:ext cx="9144001" cy="1091595"/>
          </a:xfrm>
          <a:prstGeom prst="rect">
            <a:avLst/>
          </a:prstGeom>
          <a:solidFill>
            <a:srgbClr val="1CADE4">
              <a:alpha val="90000"/>
            </a:srgbClr>
          </a:solidFill>
          <a:ln w="12700">
            <a:miter lim="400000"/>
          </a:ln>
          <a:effectLst>
            <a:outerShdw blurRad="38100" dist="23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69" name="MEASURING g1,2 from data"/>
          <p:cNvSpPr txBox="1">
            <a:spLocks noGrp="1"/>
          </p:cNvSpPr>
          <p:nvPr>
            <p:ph type="title"/>
          </p:nvPr>
        </p:nvSpPr>
        <p:spPr>
          <a:xfrm>
            <a:off x="457200" y="366908"/>
            <a:ext cx="7620000" cy="72468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pc="-100">
                <a:solidFill>
                  <a:srgbClr val="FFFFFF"/>
                </a:solidFill>
              </a:defRPr>
            </a:pPr>
            <a:r>
              <a:t>MEASURING </a:t>
            </a:r>
            <a:r>
              <a:rPr i="1" cap="none"/>
              <a:t>g</a:t>
            </a:r>
            <a:r>
              <a:rPr i="1" cap="none" baseline="-5999"/>
              <a:t>1</a:t>
            </a:r>
            <a:r>
              <a:rPr i="1" cap="none"/>
              <a:t>,</a:t>
            </a:r>
            <a:r>
              <a:rPr i="1" baseline="-5999"/>
              <a:t>2</a:t>
            </a:r>
            <a:r>
              <a:t> from data</a:t>
            </a:r>
          </a:p>
        </p:txBody>
      </p:sp>
      <p:pic>
        <p:nvPicPr>
          <p:cNvPr id="871" name="UNH_Secondary_Horiz_661.eps" descr="UNH_Secondary_Horiz_661.ep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23462" y="6386296"/>
            <a:ext cx="2389509" cy="384029"/>
          </a:xfrm>
          <a:prstGeom prst="rect">
            <a:avLst/>
          </a:prstGeom>
          <a:ln w="12700">
            <a:miter lim="400000"/>
          </a:ln>
        </p:spPr>
      </p:pic>
      <p:sp>
        <p:nvSpPr>
          <p:cNvPr id="872" name="What can we measure?…"/>
          <p:cNvSpPr txBox="1"/>
          <p:nvPr/>
        </p:nvSpPr>
        <p:spPr>
          <a:xfrm>
            <a:off x="231702" y="1653099"/>
            <a:ext cx="3648199" cy="1150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/>
            </a:pPr>
            <a:r>
              <a:t>What can we measure?</a:t>
            </a:r>
          </a:p>
          <a:p>
            <a:pPr marL="240631" indent="-240631">
              <a:buSzPct val="100000"/>
              <a:buAutoNum type="arabicPeriod"/>
            </a:pPr>
            <a:r>
              <a:t>Helicity dependent asymmetries</a:t>
            </a:r>
          </a:p>
          <a:p>
            <a:pPr marL="240631" indent="-240631">
              <a:buSzPct val="100000"/>
              <a:buAutoNum type="arabicPeriod"/>
            </a:pPr>
            <a:r>
              <a:t>Unpolarized cross sections</a:t>
            </a:r>
          </a:p>
          <a:p>
            <a:pPr marL="240631" indent="-240631">
              <a:buSzPct val="100000"/>
              <a:buAutoNum type="arabicPeriod"/>
            </a:pPr>
            <a:r>
              <a:t>Polarized cross sections</a:t>
            </a:r>
          </a:p>
        </p:txBody>
      </p:sp>
      <p:pic>
        <p:nvPicPr>
          <p:cNvPr id="873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72633" y="1677468"/>
            <a:ext cx="2936488" cy="76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74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49203" y="2676695"/>
            <a:ext cx="3819526" cy="76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75" name="pasted-image.pdf" descr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34926" y="3538151"/>
            <a:ext cx="4474144" cy="604615"/>
          </a:xfrm>
          <a:prstGeom prst="rect">
            <a:avLst/>
          </a:prstGeom>
          <a:ln w="12700">
            <a:miter lim="400000"/>
          </a:ln>
        </p:spPr>
      </p:pic>
      <p:sp>
        <p:nvSpPr>
          <p:cNvPr id="876" name="Line"/>
          <p:cNvSpPr/>
          <p:nvPr/>
        </p:nvSpPr>
        <p:spPr>
          <a:xfrm>
            <a:off x="3781576" y="2228480"/>
            <a:ext cx="971248" cy="1"/>
          </a:xfrm>
          <a:prstGeom prst="line">
            <a:avLst/>
          </a:prstGeom>
          <a:ln w="28575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77" name="Line"/>
          <p:cNvSpPr/>
          <p:nvPr/>
        </p:nvSpPr>
        <p:spPr>
          <a:xfrm>
            <a:off x="3244031" y="2429366"/>
            <a:ext cx="1434882" cy="612775"/>
          </a:xfrm>
          <a:prstGeom prst="line">
            <a:avLst/>
          </a:prstGeom>
          <a:ln w="28575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78" name="Line"/>
          <p:cNvSpPr/>
          <p:nvPr/>
        </p:nvSpPr>
        <p:spPr>
          <a:xfrm>
            <a:off x="2975121" y="2773740"/>
            <a:ext cx="424463" cy="767710"/>
          </a:xfrm>
          <a:prstGeom prst="line">
            <a:avLst/>
          </a:prstGeom>
          <a:ln w="28575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79" name="1."/>
          <p:cNvSpPr txBox="1"/>
          <p:nvPr/>
        </p:nvSpPr>
        <p:spPr>
          <a:xfrm>
            <a:off x="4098793" y="1883137"/>
            <a:ext cx="294790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1.</a:t>
            </a:r>
          </a:p>
        </p:txBody>
      </p:sp>
      <p:sp>
        <p:nvSpPr>
          <p:cNvPr id="880" name="2."/>
          <p:cNvSpPr txBox="1"/>
          <p:nvPr/>
        </p:nvSpPr>
        <p:spPr>
          <a:xfrm>
            <a:off x="4137078" y="2460693"/>
            <a:ext cx="294790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2.</a:t>
            </a:r>
          </a:p>
        </p:txBody>
      </p:sp>
      <p:sp>
        <p:nvSpPr>
          <p:cNvPr id="881" name="3."/>
          <p:cNvSpPr txBox="1"/>
          <p:nvPr/>
        </p:nvSpPr>
        <p:spPr>
          <a:xfrm>
            <a:off x="3254479" y="2949687"/>
            <a:ext cx="29479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3.</a:t>
            </a:r>
          </a:p>
        </p:txBody>
      </p:sp>
      <p:sp>
        <p:nvSpPr>
          <p:cNvPr id="882" name="Why do it this way?…"/>
          <p:cNvSpPr txBox="1"/>
          <p:nvPr/>
        </p:nvSpPr>
        <p:spPr>
          <a:xfrm>
            <a:off x="223754" y="4423222"/>
            <a:ext cx="7298773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/>
            </a:pPr>
            <a:r>
              <a:t>Why do it this way?</a:t>
            </a:r>
          </a:p>
          <a:p>
            <a:pPr marL="180473" indent="-180473">
              <a:buSzPct val="100000"/>
              <a:buChar char="•"/>
            </a:pPr>
            <a:r>
              <a:t>Asymmetries are easy to measure</a:t>
            </a:r>
          </a:p>
          <a:p>
            <a:pPr marL="180473" indent="-180473">
              <a:buSzPct val="100000"/>
              <a:buChar char="•"/>
            </a:pPr>
            <a:r>
              <a:t>Lots of data on unpolarized cross sections so models are a possibility</a:t>
            </a:r>
          </a:p>
        </p:txBody>
      </p:sp>
      <p:sp>
        <p:nvSpPr>
          <p:cNvPr id="883" name="Similar equation for parallel polarized cross section"/>
          <p:cNvSpPr txBox="1"/>
          <p:nvPr/>
        </p:nvSpPr>
        <p:spPr>
          <a:xfrm>
            <a:off x="4724051" y="4085585"/>
            <a:ext cx="4116448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chemeClr val="accent5"/>
                </a:solidFill>
              </a:defRPr>
            </a:lvl1pPr>
          </a:lstStyle>
          <a:p>
            <a:r>
              <a:t>Similar equation for parallel polarized cross section</a:t>
            </a:r>
          </a:p>
        </p:txBody>
      </p:sp>
      <p:sp>
        <p:nvSpPr>
          <p:cNvPr id="884" name="Need to be mindful of contributions from scattering from anything other than protons"/>
          <p:cNvSpPr txBox="1"/>
          <p:nvPr/>
        </p:nvSpPr>
        <p:spPr>
          <a:xfrm>
            <a:off x="238993" y="5522331"/>
            <a:ext cx="8579642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Need to be mindful of contributions from scattering from anything other than protons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4" name="g2p_asym_2254_5_1.pdf" descr="g2p_asym_2254_5_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98304" y="1181704"/>
            <a:ext cx="4331726" cy="243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95" name="g2p_asym_2254_5_0-eps-converted-to.pdf" descr="g2p_asym_2254_5_0-eps-converted-to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2740" y="1148798"/>
            <a:ext cx="4331727" cy="2432601"/>
          </a:xfrm>
          <a:prstGeom prst="rect">
            <a:avLst/>
          </a:prstGeom>
          <a:ln w="12700">
            <a:miter lim="400000"/>
          </a:ln>
        </p:spPr>
      </p:pic>
      <p:sp>
        <p:nvSpPr>
          <p:cNvPr id="896" name="Rectangle"/>
          <p:cNvSpPr/>
          <p:nvPr/>
        </p:nvSpPr>
        <p:spPr>
          <a:xfrm>
            <a:off x="-2" y="-2"/>
            <a:ext cx="9134987" cy="1091595"/>
          </a:xfrm>
          <a:prstGeom prst="rect">
            <a:avLst/>
          </a:prstGeom>
          <a:solidFill>
            <a:srgbClr val="1CADE4">
              <a:alpha val="90000"/>
            </a:srgbClr>
          </a:solidFill>
          <a:ln w="12700">
            <a:miter lim="400000"/>
          </a:ln>
          <a:effectLst>
            <a:outerShdw blurRad="38100" dist="23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97" name="proton Asymmetries"/>
          <p:cNvSpPr txBox="1">
            <a:spLocks noGrp="1"/>
          </p:cNvSpPr>
          <p:nvPr>
            <p:ph type="title"/>
          </p:nvPr>
        </p:nvSpPr>
        <p:spPr>
          <a:xfrm>
            <a:off x="457200" y="366908"/>
            <a:ext cx="7620000" cy="7246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pc="-1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5T Proton Asymmetries</a:t>
            </a:r>
            <a:endParaRPr dirty="0"/>
          </a:p>
        </p:txBody>
      </p:sp>
      <p:pic>
        <p:nvPicPr>
          <p:cNvPr id="899" name="UNH_Secondary_Horiz_661.eps" descr="UNH_Secondary_Horiz_661.eps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40521" y="6374082"/>
            <a:ext cx="2389509" cy="384029"/>
          </a:xfrm>
          <a:prstGeom prst="rect">
            <a:avLst/>
          </a:prstGeom>
          <a:ln w="12700">
            <a:miter lim="400000"/>
          </a:ln>
        </p:spPr>
      </p:pic>
      <p:sp>
        <p:nvSpPr>
          <p:cNvPr id="900" name="Parallel"/>
          <p:cNvSpPr txBox="1"/>
          <p:nvPr/>
        </p:nvSpPr>
        <p:spPr>
          <a:xfrm>
            <a:off x="7836851" y="1324624"/>
            <a:ext cx="911882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000090"/>
                </a:solidFill>
              </a:defRPr>
            </a:lvl1pPr>
          </a:lstStyle>
          <a:p>
            <a:r>
              <a:t>Parallel</a:t>
            </a:r>
          </a:p>
        </p:txBody>
      </p:sp>
      <p:pic>
        <p:nvPicPr>
          <p:cNvPr id="909" name="g2p_asym_3350_5_0.pdf" descr="g2p_asym_3350_5_0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2740" y="3684204"/>
            <a:ext cx="4496415" cy="2548276"/>
          </a:xfrm>
          <a:prstGeom prst="rect">
            <a:avLst/>
          </a:prstGeom>
          <a:ln w="12700">
            <a:miter lim="400000"/>
          </a:ln>
        </p:spPr>
      </p:pic>
      <p:sp>
        <p:nvSpPr>
          <p:cNvPr id="910" name="Preliminary"/>
          <p:cNvSpPr txBox="1"/>
          <p:nvPr/>
        </p:nvSpPr>
        <p:spPr>
          <a:xfrm rot="19847651">
            <a:off x="1489345" y="1915983"/>
            <a:ext cx="2041189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800" b="1">
                <a:ln w="12699">
                  <a:solidFill>
                    <a:srgbClr val="000000">
                      <a:alpha val="25000"/>
                    </a:srgbClr>
                  </a:solidFill>
                </a:ln>
                <a:solidFill>
                  <a:srgbClr val="3366FF">
                    <a:alpha val="25000"/>
                  </a:srgbClr>
                </a:solidFill>
                <a:effectLst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t>Preliminary</a:t>
            </a:r>
          </a:p>
        </p:txBody>
      </p:sp>
      <p:sp>
        <p:nvSpPr>
          <p:cNvPr id="911" name="Preliminary"/>
          <p:cNvSpPr txBox="1"/>
          <p:nvPr/>
        </p:nvSpPr>
        <p:spPr>
          <a:xfrm rot="19847651">
            <a:off x="6024654" y="1826876"/>
            <a:ext cx="1974983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800" b="1">
                <a:ln w="12699">
                  <a:solidFill>
                    <a:srgbClr val="000000">
                      <a:alpha val="25000"/>
                    </a:srgbClr>
                  </a:solidFill>
                </a:ln>
                <a:solidFill>
                  <a:srgbClr val="3366FF">
                    <a:alpha val="25000"/>
                  </a:srgbClr>
                </a:solidFill>
                <a:effectLst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t>Preliminary</a:t>
            </a:r>
          </a:p>
        </p:txBody>
      </p:sp>
      <p:pic>
        <p:nvPicPr>
          <p:cNvPr id="912" name="3_unhlogo_print_pms.eps" descr="3_unhlogo_print_pms.eps"/>
          <p:cNvPicPr>
            <a:picLocks noChangeAspect="1"/>
          </p:cNvPicPr>
          <p:nvPr/>
        </p:nvPicPr>
        <p:blipFill>
          <a:blip r:embed="rId6">
            <a:alphaModFix amt="10000"/>
            <a:extLst/>
          </a:blip>
          <a:stretch>
            <a:fillRect/>
          </a:stretch>
        </p:blipFill>
        <p:spPr>
          <a:xfrm>
            <a:off x="4103416" y="5388021"/>
            <a:ext cx="327569" cy="398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913" name="3_unhlogo_print_pms.eps" descr="3_unhlogo_print_pms.eps"/>
          <p:cNvPicPr>
            <a:picLocks noChangeAspect="1"/>
          </p:cNvPicPr>
          <p:nvPr/>
        </p:nvPicPr>
        <p:blipFill>
          <a:blip r:embed="rId6">
            <a:alphaModFix amt="10000"/>
            <a:extLst/>
          </a:blip>
          <a:stretch>
            <a:fillRect/>
          </a:stretch>
        </p:blipFill>
        <p:spPr>
          <a:xfrm>
            <a:off x="4103133" y="2766968"/>
            <a:ext cx="327569" cy="398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914" name="3_unhlogo_print_pms.eps" descr="3_unhlogo_print_pms.eps"/>
          <p:cNvPicPr>
            <a:picLocks noChangeAspect="1"/>
          </p:cNvPicPr>
          <p:nvPr/>
        </p:nvPicPr>
        <p:blipFill>
          <a:blip r:embed="rId6">
            <a:alphaModFix amt="10000"/>
            <a:extLst/>
          </a:blip>
          <a:stretch>
            <a:fillRect/>
          </a:stretch>
        </p:blipFill>
        <p:spPr>
          <a:xfrm>
            <a:off x="8421164" y="2797027"/>
            <a:ext cx="327569" cy="398541"/>
          </a:xfrm>
          <a:prstGeom prst="rect">
            <a:avLst/>
          </a:prstGeom>
          <a:ln w="12700">
            <a:miter lim="400000"/>
          </a:ln>
        </p:spPr>
      </p:pic>
      <p:sp>
        <p:nvSpPr>
          <p:cNvPr id="915" name="Transverse"/>
          <p:cNvSpPr txBox="1"/>
          <p:nvPr/>
        </p:nvSpPr>
        <p:spPr>
          <a:xfrm>
            <a:off x="3048848" y="1281419"/>
            <a:ext cx="147562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000090"/>
                </a:solidFill>
              </a:defRPr>
            </a:lvl1pPr>
          </a:lstStyle>
          <a:p>
            <a:r>
              <a:t>Transverse</a:t>
            </a:r>
          </a:p>
        </p:txBody>
      </p:sp>
      <p:sp>
        <p:nvSpPr>
          <p:cNvPr id="916" name="Preliminary"/>
          <p:cNvSpPr txBox="1"/>
          <p:nvPr/>
        </p:nvSpPr>
        <p:spPr>
          <a:xfrm rot="19847651">
            <a:off x="1638186" y="4419415"/>
            <a:ext cx="2041188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800" b="1">
                <a:ln w="12699">
                  <a:solidFill>
                    <a:srgbClr val="000000">
                      <a:alpha val="25000"/>
                    </a:srgbClr>
                  </a:solidFill>
                </a:ln>
                <a:solidFill>
                  <a:srgbClr val="3366FF">
                    <a:alpha val="25000"/>
                  </a:srgbClr>
                </a:solidFill>
                <a:effectLst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t>Preliminary</a:t>
            </a:r>
          </a:p>
        </p:txBody>
      </p:sp>
      <p:sp>
        <p:nvSpPr>
          <p:cNvPr id="917" name="Transverse"/>
          <p:cNvSpPr txBox="1"/>
          <p:nvPr/>
        </p:nvSpPr>
        <p:spPr>
          <a:xfrm>
            <a:off x="3048848" y="3813312"/>
            <a:ext cx="147562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000090"/>
                </a:solidFill>
              </a:defRPr>
            </a:lvl1pPr>
          </a:lstStyle>
          <a:p>
            <a:r>
              <a:t>Transverse</a:t>
            </a:r>
          </a:p>
        </p:txBody>
      </p:sp>
      <p:pic>
        <p:nvPicPr>
          <p:cNvPr id="918" name="pasted-image.png" descr="pasted-image.png"/>
          <p:cNvPicPr>
            <a:picLocks noChangeAspect="1"/>
          </p:cNvPicPr>
          <p:nvPr/>
        </p:nvPicPr>
        <p:blipFill>
          <a:blip r:embed="rId7">
            <a:extLst/>
          </a:blip>
          <a:srcRect r="6046" b="32565"/>
          <a:stretch>
            <a:fillRect/>
          </a:stretch>
        </p:blipFill>
        <p:spPr>
          <a:xfrm>
            <a:off x="4898574" y="4508338"/>
            <a:ext cx="2245038" cy="1200864"/>
          </a:xfrm>
          <a:prstGeom prst="rect">
            <a:avLst/>
          </a:prstGeom>
          <a:ln w="12700">
            <a:miter lim="400000"/>
          </a:ln>
        </p:spPr>
      </p:pic>
      <p:pic>
        <p:nvPicPr>
          <p:cNvPr id="919" name="pasted-image.png" descr="pasted-image.png"/>
          <p:cNvPicPr>
            <a:picLocks noChangeAspect="1"/>
          </p:cNvPicPr>
          <p:nvPr/>
        </p:nvPicPr>
        <p:blipFill>
          <a:blip r:embed="rId7">
            <a:extLst/>
          </a:blip>
          <a:srcRect l="14886" t="65052" r="28327"/>
          <a:stretch>
            <a:fillRect/>
          </a:stretch>
        </p:blipFill>
        <p:spPr>
          <a:xfrm>
            <a:off x="6304793" y="3598343"/>
            <a:ext cx="1356901" cy="622332"/>
          </a:xfrm>
          <a:prstGeom prst="rect">
            <a:avLst/>
          </a:prstGeom>
          <a:ln w="12700">
            <a:miter lim="400000"/>
          </a:ln>
        </p:spPr>
      </p:pic>
      <p:sp>
        <p:nvSpPr>
          <p:cNvPr id="920" name="Measured Asymmetries:"/>
          <p:cNvSpPr txBox="1"/>
          <p:nvPr/>
        </p:nvSpPr>
        <p:spPr>
          <a:xfrm>
            <a:off x="4592233" y="4172220"/>
            <a:ext cx="2738399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chemeClr val="accent3">
                    <a:lumOff val="-10117"/>
                  </a:schemeClr>
                </a:solidFill>
              </a:defRPr>
            </a:lvl1pPr>
          </a:lstStyle>
          <a:p>
            <a:r>
              <a:t>Measured Asymmetries:</a:t>
            </a:r>
          </a:p>
        </p:txBody>
      </p:sp>
      <p:sp>
        <p:nvSpPr>
          <p:cNvPr id="921" name="Raw Counts:"/>
          <p:cNvSpPr txBox="1"/>
          <p:nvPr/>
        </p:nvSpPr>
        <p:spPr>
          <a:xfrm>
            <a:off x="5054697" y="3589811"/>
            <a:ext cx="2389509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 b="1"/>
            </a:lvl1pPr>
          </a:lstStyle>
          <a:p>
            <a:r>
              <a:t>Raw Counts:</a:t>
            </a:r>
          </a:p>
        </p:txBody>
      </p:sp>
      <p:sp>
        <p:nvSpPr>
          <p:cNvPr id="922" name="beam/target pol"/>
          <p:cNvSpPr txBox="1"/>
          <p:nvPr/>
        </p:nvSpPr>
        <p:spPr>
          <a:xfrm>
            <a:off x="6442484" y="5879570"/>
            <a:ext cx="1339625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chemeClr val="accent2">
                    <a:lumOff val="-9647"/>
                  </a:schemeClr>
                </a:solidFill>
              </a:defRPr>
            </a:lvl1pPr>
          </a:lstStyle>
          <a:p>
            <a:r>
              <a:t>beam/target pol</a:t>
            </a:r>
          </a:p>
        </p:txBody>
      </p:sp>
      <p:sp>
        <p:nvSpPr>
          <p:cNvPr id="923" name="Line"/>
          <p:cNvSpPr/>
          <p:nvPr/>
        </p:nvSpPr>
        <p:spPr>
          <a:xfrm>
            <a:off x="6452587" y="5596769"/>
            <a:ext cx="317466" cy="317467"/>
          </a:xfrm>
          <a:prstGeom prst="line">
            <a:avLst/>
          </a:prstGeom>
          <a:ln w="28575">
            <a:solidFill>
              <a:schemeClr val="accent2">
                <a:lumOff val="-9647"/>
              </a:schemeClr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24" name="dilution factor"/>
          <p:cNvSpPr txBox="1"/>
          <p:nvPr/>
        </p:nvSpPr>
        <p:spPr>
          <a:xfrm>
            <a:off x="4791504" y="5898656"/>
            <a:ext cx="1161652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chemeClr val="accent4">
                    <a:satOff val="-4373"/>
                    <a:lumOff val="-12705"/>
                  </a:schemeClr>
                </a:solidFill>
              </a:defRPr>
            </a:lvl1pPr>
          </a:lstStyle>
          <a:p>
            <a:r>
              <a:t>dilution factor</a:t>
            </a:r>
          </a:p>
        </p:txBody>
      </p:sp>
      <p:sp>
        <p:nvSpPr>
          <p:cNvPr id="925" name="Line"/>
          <p:cNvSpPr/>
          <p:nvPr/>
        </p:nvSpPr>
        <p:spPr>
          <a:xfrm flipH="1">
            <a:off x="5687086" y="5600109"/>
            <a:ext cx="310788" cy="310787"/>
          </a:xfrm>
          <a:prstGeom prst="line">
            <a:avLst/>
          </a:prstGeom>
          <a:ln w="28575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26" name="3.3 GeV"/>
          <p:cNvSpPr txBox="1"/>
          <p:nvPr/>
        </p:nvSpPr>
        <p:spPr>
          <a:xfrm>
            <a:off x="752061" y="3813312"/>
            <a:ext cx="730245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/>
            </a:lvl1pPr>
          </a:lstStyle>
          <a:p>
            <a:r>
              <a:rPr dirty="0"/>
              <a:t>3.3 GeV</a:t>
            </a:r>
          </a:p>
        </p:txBody>
      </p:sp>
      <p:sp>
        <p:nvSpPr>
          <p:cNvPr id="927" name="2.2 GeV"/>
          <p:cNvSpPr txBox="1"/>
          <p:nvPr/>
        </p:nvSpPr>
        <p:spPr>
          <a:xfrm>
            <a:off x="696386" y="1277805"/>
            <a:ext cx="730245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/>
            </a:lvl1pPr>
          </a:lstStyle>
          <a:p>
            <a:r>
              <a:rPr dirty="0"/>
              <a:t>2.2 GeV</a:t>
            </a:r>
          </a:p>
        </p:txBody>
      </p:sp>
      <p:sp>
        <p:nvSpPr>
          <p:cNvPr id="928" name="2.2 GeV"/>
          <p:cNvSpPr txBox="1"/>
          <p:nvPr/>
        </p:nvSpPr>
        <p:spPr>
          <a:xfrm>
            <a:off x="5094261" y="1253049"/>
            <a:ext cx="730246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/>
            </a:lvl1pPr>
          </a:lstStyle>
          <a:p>
            <a:r>
              <a:rPr dirty="0"/>
              <a:t>2.2 GeV</a:t>
            </a:r>
          </a:p>
        </p:txBody>
      </p:sp>
      <p:sp>
        <p:nvSpPr>
          <p:cNvPr id="929" name="Combine both HRS for best statistics!"/>
          <p:cNvSpPr txBox="1"/>
          <p:nvPr/>
        </p:nvSpPr>
        <p:spPr>
          <a:xfrm>
            <a:off x="6889863" y="4570422"/>
            <a:ext cx="2245123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dirty="0"/>
              <a:t>Combine both HRS for best statistics!</a:t>
            </a:r>
          </a:p>
        </p:txBody>
      </p:sp>
      <p:sp>
        <p:nvSpPr>
          <p:cNvPr id="930" name="raw"/>
          <p:cNvSpPr txBox="1"/>
          <p:nvPr/>
        </p:nvSpPr>
        <p:spPr>
          <a:xfrm>
            <a:off x="5209093" y="4512588"/>
            <a:ext cx="443172" cy="26425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/>
            </a:lvl1pPr>
          </a:lstStyle>
          <a:p>
            <a:r>
              <a:t>raw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Rectangle"/>
          <p:cNvSpPr/>
          <p:nvPr/>
        </p:nvSpPr>
        <p:spPr>
          <a:xfrm>
            <a:off x="-2" y="-2"/>
            <a:ext cx="9134987" cy="1091595"/>
          </a:xfrm>
          <a:prstGeom prst="rect">
            <a:avLst/>
          </a:prstGeom>
          <a:solidFill>
            <a:srgbClr val="1CADE4">
              <a:alpha val="90000"/>
            </a:srgbClr>
          </a:solidFill>
          <a:ln w="12700">
            <a:miter lim="400000"/>
          </a:ln>
          <a:effectLst>
            <a:outerShdw blurRad="38100" dist="23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97" name="proton Asymmetries"/>
          <p:cNvSpPr txBox="1">
            <a:spLocks noGrp="1"/>
          </p:cNvSpPr>
          <p:nvPr>
            <p:ph type="title"/>
          </p:nvPr>
        </p:nvSpPr>
        <p:spPr>
          <a:xfrm>
            <a:off x="457200" y="366908"/>
            <a:ext cx="7620000" cy="7246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pc="-1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2.5T Proton Asymmetries</a:t>
            </a:r>
            <a:endParaRPr dirty="0"/>
          </a:p>
        </p:txBody>
      </p:sp>
      <p:pic>
        <p:nvPicPr>
          <p:cNvPr id="899" name="UNH_Secondary_Horiz_661.eps" descr="UNH_Secondary_Horiz_661.ep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40521" y="6374082"/>
            <a:ext cx="2389509" cy="384029"/>
          </a:xfrm>
          <a:prstGeom prst="rect">
            <a:avLst/>
          </a:prstGeom>
          <a:ln w="12700">
            <a:miter lim="400000"/>
          </a:ln>
        </p:spPr>
      </p:pic>
      <p:sp>
        <p:nvSpPr>
          <p:cNvPr id="910" name="Preliminary"/>
          <p:cNvSpPr txBox="1"/>
          <p:nvPr/>
        </p:nvSpPr>
        <p:spPr>
          <a:xfrm rot="19847651">
            <a:off x="1489345" y="1915983"/>
            <a:ext cx="2041189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800" b="1">
                <a:ln w="12699">
                  <a:solidFill>
                    <a:srgbClr val="000000">
                      <a:alpha val="25000"/>
                    </a:srgbClr>
                  </a:solidFill>
                </a:ln>
                <a:solidFill>
                  <a:srgbClr val="3366FF">
                    <a:alpha val="25000"/>
                  </a:srgbClr>
                </a:solidFill>
                <a:effectLst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dirty="0"/>
              <a:t>Preliminary</a:t>
            </a:r>
          </a:p>
        </p:txBody>
      </p:sp>
      <p:sp>
        <p:nvSpPr>
          <p:cNvPr id="915" name="Transverse"/>
          <p:cNvSpPr txBox="1"/>
          <p:nvPr/>
        </p:nvSpPr>
        <p:spPr>
          <a:xfrm>
            <a:off x="3048848" y="1281419"/>
            <a:ext cx="147562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000090"/>
                </a:solidFill>
              </a:defRPr>
            </a:lvl1pPr>
          </a:lstStyle>
          <a:p>
            <a:r>
              <a:t>Transverse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DDB169-4214-42D6-9088-B379CEDB5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66" y="1155052"/>
            <a:ext cx="3997706" cy="2579171"/>
          </a:xfrm>
          <a:prstGeom prst="rect">
            <a:avLst/>
          </a:prstGeom>
        </p:spPr>
      </p:pic>
      <p:sp>
        <p:nvSpPr>
          <p:cNvPr id="927" name="2.2 GeV"/>
          <p:cNvSpPr txBox="1"/>
          <p:nvPr/>
        </p:nvSpPr>
        <p:spPr>
          <a:xfrm>
            <a:off x="866329" y="1318250"/>
            <a:ext cx="58520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/>
            </a:lvl1pPr>
          </a:lstStyle>
          <a:p>
            <a:r>
              <a:rPr dirty="0"/>
              <a:t>2.2 GeV</a:t>
            </a:r>
          </a:p>
        </p:txBody>
      </p:sp>
      <p:pic>
        <p:nvPicPr>
          <p:cNvPr id="913" name="3_unhlogo_print_pms.eps" descr="3_unhlogo_print_pms.eps"/>
          <p:cNvPicPr>
            <a:picLocks noChangeAspect="1"/>
          </p:cNvPicPr>
          <p:nvPr/>
        </p:nvPicPr>
        <p:blipFill>
          <a:blip r:embed="rId4">
            <a:alphaModFix amt="10000"/>
            <a:extLst/>
          </a:blip>
          <a:stretch>
            <a:fillRect/>
          </a:stretch>
        </p:blipFill>
        <p:spPr>
          <a:xfrm>
            <a:off x="3567953" y="2878202"/>
            <a:ext cx="321806" cy="398541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Preliminary">
            <a:extLst>
              <a:ext uri="{FF2B5EF4-FFF2-40B4-BE49-F238E27FC236}">
                <a16:creationId xmlns:a16="http://schemas.microsoft.com/office/drawing/2014/main" id="{75AA3567-C001-431B-A547-F9DE1E687B65}"/>
              </a:ext>
            </a:extLst>
          </p:cNvPr>
          <p:cNvSpPr txBox="1"/>
          <p:nvPr/>
        </p:nvSpPr>
        <p:spPr>
          <a:xfrm rot="421065">
            <a:off x="1174747" y="2527193"/>
            <a:ext cx="177708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800" b="1">
                <a:ln w="12699">
                  <a:solidFill>
                    <a:srgbClr val="000000">
                      <a:alpha val="25000"/>
                    </a:srgbClr>
                  </a:solidFill>
                </a:ln>
                <a:solidFill>
                  <a:srgbClr val="3366FF">
                    <a:alpha val="25000"/>
                  </a:srgbClr>
                </a:solidFill>
                <a:effectLst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dirty="0"/>
              <a:t>Unfinished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FE471E-38C7-4B2F-ADAD-E3693F9AC7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9023" y="1155052"/>
            <a:ext cx="3762995" cy="2465309"/>
          </a:xfrm>
          <a:prstGeom prst="rect">
            <a:avLst/>
          </a:prstGeom>
        </p:spPr>
      </p:pic>
      <p:sp>
        <p:nvSpPr>
          <p:cNvPr id="41" name="Preliminary">
            <a:extLst>
              <a:ext uri="{FF2B5EF4-FFF2-40B4-BE49-F238E27FC236}">
                <a16:creationId xmlns:a16="http://schemas.microsoft.com/office/drawing/2014/main" id="{1B0F8EDC-A35F-43F4-B3DE-094FF45B1D25}"/>
              </a:ext>
            </a:extLst>
          </p:cNvPr>
          <p:cNvSpPr txBox="1"/>
          <p:nvPr/>
        </p:nvSpPr>
        <p:spPr>
          <a:xfrm rot="421065">
            <a:off x="5469251" y="2551237"/>
            <a:ext cx="177708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800" b="1">
                <a:ln w="12699">
                  <a:solidFill>
                    <a:srgbClr val="000000">
                      <a:alpha val="25000"/>
                    </a:srgbClr>
                  </a:solidFill>
                </a:ln>
                <a:solidFill>
                  <a:srgbClr val="3366FF">
                    <a:alpha val="25000"/>
                  </a:srgbClr>
                </a:solidFill>
                <a:effectLst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dirty="0"/>
              <a:t>Unfinished</a:t>
            </a:r>
            <a:endParaRPr dirty="0"/>
          </a:p>
        </p:txBody>
      </p:sp>
      <p:pic>
        <p:nvPicPr>
          <p:cNvPr id="42" name="3_unhlogo_print_pms.eps" descr="3_unhlogo_print_pms.eps">
            <a:extLst>
              <a:ext uri="{FF2B5EF4-FFF2-40B4-BE49-F238E27FC236}">
                <a16:creationId xmlns:a16="http://schemas.microsoft.com/office/drawing/2014/main" id="{4E8599CE-0D88-4C14-9C2C-350172202CD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/>
          </a:blip>
          <a:stretch>
            <a:fillRect/>
          </a:stretch>
        </p:blipFill>
        <p:spPr>
          <a:xfrm>
            <a:off x="7833657" y="2957742"/>
            <a:ext cx="321806" cy="398541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2.2 GeV">
            <a:extLst>
              <a:ext uri="{FF2B5EF4-FFF2-40B4-BE49-F238E27FC236}">
                <a16:creationId xmlns:a16="http://schemas.microsoft.com/office/drawing/2014/main" id="{51A2ED08-CAB8-4F86-AD30-357636A7F53C}"/>
              </a:ext>
            </a:extLst>
          </p:cNvPr>
          <p:cNvSpPr txBox="1"/>
          <p:nvPr/>
        </p:nvSpPr>
        <p:spPr>
          <a:xfrm>
            <a:off x="5146947" y="1284720"/>
            <a:ext cx="58520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/>
            </a:lvl1pPr>
          </a:lstStyle>
          <a:p>
            <a:r>
              <a:rPr lang="en-US" dirty="0"/>
              <a:t>1.7 GeV</a:t>
            </a:r>
            <a:endParaRPr dirty="0"/>
          </a:p>
        </p:txBody>
      </p:sp>
      <p:sp>
        <p:nvSpPr>
          <p:cNvPr id="48" name="Combine both HRS for best statistics!">
            <a:extLst>
              <a:ext uri="{FF2B5EF4-FFF2-40B4-BE49-F238E27FC236}">
                <a16:creationId xmlns:a16="http://schemas.microsoft.com/office/drawing/2014/main" id="{704A4BE6-FD5A-4EBC-8DB7-AD41B9F8D05E}"/>
              </a:ext>
            </a:extLst>
          </p:cNvPr>
          <p:cNvSpPr txBox="1"/>
          <p:nvPr/>
        </p:nvSpPr>
        <p:spPr>
          <a:xfrm>
            <a:off x="5588534" y="4281810"/>
            <a:ext cx="2245123" cy="175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lang="en-US" dirty="0"/>
              <a:t>2.5T Asymmetries show systematic shift in many places, working on resolving before data is usable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1707D1-3E93-4F81-A138-EABC30A8C4DA}"/>
              </a:ext>
            </a:extLst>
          </p:cNvPr>
          <p:cNvSpPr txBox="1"/>
          <p:nvPr/>
        </p:nvSpPr>
        <p:spPr>
          <a:xfrm>
            <a:off x="731609" y="4653251"/>
            <a:ext cx="3452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1.1 GeV data has large systematics</a:t>
            </a:r>
          </a:p>
          <a:p>
            <a:r>
              <a:rPr lang="en-US" dirty="0"/>
              <a:t>that make it hard to work with.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822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2" name="BostedComp_Proton.pdf" descr="BostedComp_Proto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1863" y="4099807"/>
            <a:ext cx="5044779" cy="2401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933" name="SLAC_E61_4499.pdf" descr="SLAC_E61_4499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92911" y="1093200"/>
            <a:ext cx="3150352" cy="3079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934" name="SLAC_ONEN1HAF_11799.pdf" descr="SLAC_ONEN1HAF_11799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26966" y="1117561"/>
            <a:ext cx="3152909" cy="3030636"/>
          </a:xfrm>
          <a:prstGeom prst="rect">
            <a:avLst/>
          </a:prstGeom>
          <a:ln w="12700">
            <a:miter lim="400000"/>
          </a:ln>
        </p:spPr>
      </p:pic>
      <p:sp>
        <p:nvSpPr>
          <p:cNvPr id="935" name="Rectangle"/>
          <p:cNvSpPr/>
          <p:nvPr/>
        </p:nvSpPr>
        <p:spPr>
          <a:xfrm>
            <a:off x="-2" y="-2"/>
            <a:ext cx="9144001" cy="1091595"/>
          </a:xfrm>
          <a:prstGeom prst="rect">
            <a:avLst/>
          </a:prstGeom>
          <a:solidFill>
            <a:srgbClr val="1CADE4">
              <a:alpha val="90000"/>
            </a:srgbClr>
          </a:solidFill>
          <a:ln w="12700">
            <a:miter lim="400000"/>
          </a:ln>
          <a:effectLst>
            <a:outerShdw blurRad="38100" dist="23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36" name="MODEL Cross sections"/>
          <p:cNvSpPr txBox="1">
            <a:spLocks noGrp="1"/>
          </p:cNvSpPr>
          <p:nvPr>
            <p:ph type="title"/>
          </p:nvPr>
        </p:nvSpPr>
        <p:spPr>
          <a:xfrm>
            <a:off x="457200" y="366908"/>
            <a:ext cx="7620000" cy="7246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pc="-1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Model Cross Section</a:t>
            </a:r>
            <a:endParaRPr dirty="0"/>
          </a:p>
        </p:txBody>
      </p:sp>
      <p:pic>
        <p:nvPicPr>
          <p:cNvPr id="938" name="UNH_Secondary_Horiz_661.eps" descr="UNH_Secondary_Horiz_661.eps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05026" y="6367889"/>
            <a:ext cx="2389509" cy="384029"/>
          </a:xfrm>
          <a:prstGeom prst="rect">
            <a:avLst/>
          </a:prstGeom>
          <a:ln w="12700">
            <a:miter lim="400000"/>
          </a:ln>
        </p:spPr>
      </p:pic>
      <p:pic>
        <p:nvPicPr>
          <p:cNvPr id="947" name="SLAC_ONEN1HAF_9301.pdf" descr="SLAC_ONEN1HAF_9301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33082" y="1118801"/>
            <a:ext cx="3023218" cy="3028177"/>
          </a:xfrm>
          <a:prstGeom prst="rect">
            <a:avLst/>
          </a:prstGeom>
          <a:ln w="12700">
            <a:miter lim="400000"/>
          </a:ln>
        </p:spPr>
      </p:pic>
      <p:sp>
        <p:nvSpPr>
          <p:cNvPr id="948" name="Use proton model for unpolarized cross section…"/>
          <p:cNvSpPr txBox="1"/>
          <p:nvPr/>
        </p:nvSpPr>
        <p:spPr>
          <a:xfrm>
            <a:off x="5592175" y="4115018"/>
            <a:ext cx="3229058" cy="1943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180473" indent="-180473">
              <a:lnSpc>
                <a:spcPct val="120000"/>
              </a:lnSpc>
              <a:buSzPct val="100000"/>
              <a:buChar char="•"/>
            </a:pPr>
            <a:r>
              <a:rPr dirty="0"/>
              <a:t>Use proton model for unpolarized cross section</a:t>
            </a:r>
          </a:p>
          <a:p>
            <a:pPr marL="180473" indent="-180473">
              <a:lnSpc>
                <a:spcPct val="120000"/>
              </a:lnSpc>
              <a:buSzPct val="100000"/>
              <a:buChar char="•"/>
            </a:pPr>
            <a:r>
              <a:rPr dirty="0"/>
              <a:t>Does a good job of reproducing data at E08-027 kinematics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Rectangle"/>
          <p:cNvSpPr/>
          <p:nvPr/>
        </p:nvSpPr>
        <p:spPr>
          <a:xfrm>
            <a:off x="-2" y="-2"/>
            <a:ext cx="9144001" cy="1091595"/>
          </a:xfrm>
          <a:prstGeom prst="rect">
            <a:avLst/>
          </a:prstGeom>
          <a:solidFill>
            <a:srgbClr val="1CADE4">
              <a:alpha val="90000"/>
            </a:srgbClr>
          </a:solidFill>
          <a:ln w="12700">
            <a:miter lim="400000"/>
          </a:ln>
          <a:effectLst>
            <a:outerShdw blurRad="38100" dist="23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36" name="MODEL Cross sections"/>
          <p:cNvSpPr txBox="1">
            <a:spLocks noGrp="1"/>
          </p:cNvSpPr>
          <p:nvPr>
            <p:ph type="title"/>
          </p:nvPr>
        </p:nvSpPr>
        <p:spPr>
          <a:xfrm>
            <a:off x="457200" y="366908"/>
            <a:ext cx="7620000" cy="7246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pc="-1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Acceptance Study</a:t>
            </a:r>
            <a:endParaRPr dirty="0"/>
          </a:p>
        </p:txBody>
      </p:sp>
      <p:pic>
        <p:nvPicPr>
          <p:cNvPr id="938" name="UNH_Secondary_Horiz_661.eps" descr="UNH_Secondary_Horiz_661.ep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5026" y="6367889"/>
            <a:ext cx="2389509" cy="3840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A3F23C-E327-4F65-95C5-6F4153949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59" y="3478052"/>
            <a:ext cx="4007224" cy="27332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A4BAE5-7AED-47DC-A240-2F4973B9C484}"/>
              </a:ext>
            </a:extLst>
          </p:cNvPr>
          <p:cNvSpPr txBox="1"/>
          <p:nvPr/>
        </p:nvSpPr>
        <p:spPr>
          <a:xfrm>
            <a:off x="1496809" y="3244334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Longitudinal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8E5BEB-2CDA-4C6B-BD9A-4DAF0106B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6844" y="3666566"/>
            <a:ext cx="3930255" cy="26597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CB69D17-99D5-4AFC-BFD3-7A2F1DFAA8F9}"/>
              </a:ext>
            </a:extLst>
          </p:cNvPr>
          <p:cNvSpPr txBox="1"/>
          <p:nvPr/>
        </p:nvSpPr>
        <p:spPr>
          <a:xfrm>
            <a:off x="5983644" y="3360409"/>
            <a:ext cx="1211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Transverse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D09C75-1D14-422B-BB73-F9EBB64CB5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259" y="2004527"/>
            <a:ext cx="2998413" cy="92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F10506-549B-49F6-886E-A33A7DDD4612}"/>
              </a:ext>
            </a:extLst>
          </p:cNvPr>
          <p:cNvSpPr txBox="1"/>
          <p:nvPr/>
        </p:nvSpPr>
        <p:spPr>
          <a:xfrm>
            <a:off x="322729" y="1221069"/>
            <a:ext cx="5984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Acceptance study is on-going, we hope to be able to use data</a:t>
            </a:r>
          </a:p>
          <a:p>
            <a:r>
              <a:rPr lang="en-US" dirty="0"/>
              <a:t>instead of model cross sections soon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90084C-26C7-49E4-9E65-B24FA5005BE5}"/>
              </a:ext>
            </a:extLst>
          </p:cNvPr>
          <p:cNvSpPr txBox="1"/>
          <p:nvPr/>
        </p:nvSpPr>
        <p:spPr>
          <a:xfrm>
            <a:off x="893285" y="3031845"/>
            <a:ext cx="74869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Continuity on longitudinal spectrum for most recent acceptance is good, not as much on transverse</a:t>
            </a:r>
          </a:p>
        </p:txBody>
      </p:sp>
    </p:spTree>
    <p:extLst>
      <p:ext uri="{BB962C8B-B14F-4D97-AF65-F5344CB8AC3E}">
        <p14:creationId xmlns:p14="http://schemas.microsoft.com/office/powerpoint/2010/main" val="797251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" name="g2_constant_Q2_2254-eps-converted-to.pdf" descr="g2_constant_Q2_2254-eps-converted-to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781" y="1056711"/>
            <a:ext cx="5025860" cy="2847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5" name="g2_constant_Q2_3350-eps-converted-to.pdf" descr="g2_constant_Q2_3350-eps-converted-to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9781" y="3647529"/>
            <a:ext cx="5025859" cy="2847914"/>
          </a:xfrm>
          <a:prstGeom prst="rect">
            <a:avLst/>
          </a:prstGeom>
          <a:ln w="12700">
            <a:miter lim="400000"/>
          </a:ln>
        </p:spPr>
      </p:pic>
      <p:sp>
        <p:nvSpPr>
          <p:cNvPr id="1056" name="Rectangle"/>
          <p:cNvSpPr/>
          <p:nvPr/>
        </p:nvSpPr>
        <p:spPr>
          <a:xfrm>
            <a:off x="-2" y="-2"/>
            <a:ext cx="9144001" cy="1091595"/>
          </a:xfrm>
          <a:prstGeom prst="rect">
            <a:avLst/>
          </a:prstGeom>
          <a:solidFill>
            <a:srgbClr val="1CADE4">
              <a:alpha val="90000"/>
            </a:srgbClr>
          </a:solidFill>
          <a:ln w="12700">
            <a:miter lim="400000"/>
          </a:ln>
          <a:effectLst>
            <a:outerShdw blurRad="38100" dist="23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57" name="Extracting the spin structure functions"/>
          <p:cNvSpPr txBox="1">
            <a:spLocks noGrp="1"/>
          </p:cNvSpPr>
          <p:nvPr>
            <p:ph type="title"/>
          </p:nvPr>
        </p:nvSpPr>
        <p:spPr>
          <a:xfrm>
            <a:off x="457200" y="366908"/>
            <a:ext cx="7620000" cy="724688"/>
          </a:xfrm>
          <a:prstGeom prst="rect">
            <a:avLst/>
          </a:prstGeom>
        </p:spPr>
        <p:txBody>
          <a:bodyPr>
            <a:normAutofit/>
          </a:bodyPr>
          <a:lstStyle>
            <a:lvl1pPr defTabSz="658368">
              <a:defRPr sz="2592" spc="-72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Extracting the Spin Structure Functions : g</a:t>
            </a:r>
            <a:r>
              <a:rPr lang="en-US" baseline="-25000" dirty="0"/>
              <a:t>2</a:t>
            </a:r>
            <a:endParaRPr dirty="0"/>
          </a:p>
        </p:txBody>
      </p:sp>
      <p:pic>
        <p:nvPicPr>
          <p:cNvPr id="1059" name="UNH_Secondary_Horiz_661.eps" descr="UNH_Secondary_Horiz_661.eps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39960" y="6399287"/>
            <a:ext cx="2389509" cy="384029"/>
          </a:xfrm>
          <a:prstGeom prst="rect">
            <a:avLst/>
          </a:prstGeom>
          <a:ln w="12700">
            <a:miter lim="400000"/>
          </a:ln>
        </p:spPr>
      </p:pic>
      <p:sp>
        <p:nvSpPr>
          <p:cNvPr id="1068" name="Preliminary"/>
          <p:cNvSpPr txBox="1"/>
          <p:nvPr/>
        </p:nvSpPr>
        <p:spPr>
          <a:xfrm rot="19847651">
            <a:off x="1638186" y="1915983"/>
            <a:ext cx="2041188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800" b="1">
                <a:ln w="12699">
                  <a:solidFill>
                    <a:srgbClr val="000000">
                      <a:alpha val="25000"/>
                    </a:srgbClr>
                  </a:solidFill>
                </a:ln>
                <a:solidFill>
                  <a:srgbClr val="3366FF">
                    <a:alpha val="25000"/>
                  </a:srgbClr>
                </a:solidFill>
                <a:effectLst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t>Preliminary</a:t>
            </a:r>
          </a:p>
        </p:txBody>
      </p:sp>
      <p:pic>
        <p:nvPicPr>
          <p:cNvPr id="1069" name="3_unhlogo_print_pms.eps" descr="3_unhlogo_print_pms.eps"/>
          <p:cNvPicPr>
            <a:picLocks noChangeAspect="1"/>
          </p:cNvPicPr>
          <p:nvPr/>
        </p:nvPicPr>
        <p:blipFill>
          <a:blip r:embed="rId5">
            <a:alphaModFix amt="10000"/>
            <a:extLst/>
          </a:blip>
          <a:stretch>
            <a:fillRect/>
          </a:stretch>
        </p:blipFill>
        <p:spPr>
          <a:xfrm>
            <a:off x="4339635" y="5594227"/>
            <a:ext cx="327569" cy="398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0" name="3_unhlogo_print_pms.eps" descr="3_unhlogo_print_pms.eps"/>
          <p:cNvPicPr>
            <a:picLocks noChangeAspect="1"/>
          </p:cNvPicPr>
          <p:nvPr/>
        </p:nvPicPr>
        <p:blipFill>
          <a:blip r:embed="rId5">
            <a:alphaModFix amt="10000"/>
            <a:extLst/>
          </a:blip>
          <a:stretch>
            <a:fillRect/>
          </a:stretch>
        </p:blipFill>
        <p:spPr>
          <a:xfrm>
            <a:off x="4570727" y="2983358"/>
            <a:ext cx="327569" cy="398541"/>
          </a:xfrm>
          <a:prstGeom prst="rect">
            <a:avLst/>
          </a:prstGeom>
          <a:ln w="12700">
            <a:miter lim="400000"/>
          </a:ln>
        </p:spPr>
      </p:pic>
      <p:sp>
        <p:nvSpPr>
          <p:cNvPr id="1071" name="Preliminary"/>
          <p:cNvSpPr txBox="1"/>
          <p:nvPr/>
        </p:nvSpPr>
        <p:spPr>
          <a:xfrm rot="19847651">
            <a:off x="1638186" y="4419415"/>
            <a:ext cx="2041188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800" b="1">
                <a:ln w="12699">
                  <a:solidFill>
                    <a:srgbClr val="000000">
                      <a:alpha val="25000"/>
                    </a:srgbClr>
                  </a:solidFill>
                </a:ln>
                <a:solidFill>
                  <a:srgbClr val="3366FF">
                    <a:alpha val="25000"/>
                  </a:srgbClr>
                </a:solidFill>
                <a:effectLst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t>Preliminary</a:t>
            </a:r>
          </a:p>
        </p:txBody>
      </p:sp>
      <p:sp>
        <p:nvSpPr>
          <p:cNvPr id="1072" name="3.3 GeV"/>
          <p:cNvSpPr txBox="1"/>
          <p:nvPr/>
        </p:nvSpPr>
        <p:spPr>
          <a:xfrm>
            <a:off x="759719" y="3796347"/>
            <a:ext cx="730246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/>
            </a:lvl1pPr>
          </a:lstStyle>
          <a:p>
            <a:r>
              <a:rPr dirty="0"/>
              <a:t>3.3 GeV</a:t>
            </a:r>
          </a:p>
        </p:txBody>
      </p:sp>
      <p:sp>
        <p:nvSpPr>
          <p:cNvPr id="1073" name="2.2 GeV"/>
          <p:cNvSpPr txBox="1"/>
          <p:nvPr/>
        </p:nvSpPr>
        <p:spPr>
          <a:xfrm>
            <a:off x="759720" y="1194248"/>
            <a:ext cx="730245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/>
            </a:lvl1pPr>
          </a:lstStyle>
          <a:p>
            <a:r>
              <a:rPr dirty="0"/>
              <a:t>2.2 GeV</a:t>
            </a:r>
          </a:p>
        </p:txBody>
      </p:sp>
      <p:pic>
        <p:nvPicPr>
          <p:cNvPr id="1074" name="pasted-image.pdf" descr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108636" y="2144952"/>
            <a:ext cx="3683650" cy="4492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5" name="pasted-image.pdf" descr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37135" y="2635239"/>
            <a:ext cx="2226652" cy="11135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6" name="pasted-image.pdf" descr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166138" y="4392969"/>
            <a:ext cx="3758080" cy="785517"/>
          </a:xfrm>
          <a:prstGeom prst="rect">
            <a:avLst/>
          </a:prstGeom>
          <a:ln w="12700">
            <a:miter lim="400000"/>
          </a:ln>
        </p:spPr>
      </p:pic>
      <p:sp>
        <p:nvSpPr>
          <p:cNvPr id="1077" name="Adjusting to a constant Q2"/>
          <p:cNvSpPr txBox="1"/>
          <p:nvPr/>
        </p:nvSpPr>
        <p:spPr>
          <a:xfrm>
            <a:off x="5465380" y="4027111"/>
            <a:ext cx="2970162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/>
            </a:pPr>
            <a:r>
              <a:t>Adjusting to a constant </a:t>
            </a:r>
            <a:r>
              <a:rPr i="1"/>
              <a:t>Q</a:t>
            </a:r>
            <a:r>
              <a:rPr i="1" baseline="31999"/>
              <a:t>2</a:t>
            </a:r>
          </a:p>
        </p:txBody>
      </p:sp>
      <p:sp>
        <p:nvSpPr>
          <p:cNvPr id="1078" name="Small effect at the transverse settings"/>
          <p:cNvSpPr txBox="1"/>
          <p:nvPr/>
        </p:nvSpPr>
        <p:spPr>
          <a:xfrm>
            <a:off x="5465380" y="5314190"/>
            <a:ext cx="3065622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/>
            </a:lvl1pPr>
          </a:lstStyle>
          <a:p>
            <a:r>
              <a:t>Small effect at the transverse settings</a:t>
            </a:r>
          </a:p>
        </p:txBody>
      </p:sp>
      <p:sp>
        <p:nvSpPr>
          <p:cNvPr id="1079" name="Model driven procedure for unmeasured part"/>
          <p:cNvSpPr txBox="1"/>
          <p:nvPr/>
        </p:nvSpPr>
        <p:spPr>
          <a:xfrm>
            <a:off x="5612103" y="1250616"/>
            <a:ext cx="2772177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/>
            </a:lvl1pPr>
          </a:lstStyle>
          <a:p>
            <a:r>
              <a:rPr dirty="0"/>
              <a:t>Model driven procedure for unmeasured part</a:t>
            </a:r>
          </a:p>
        </p:txBody>
      </p:sp>
      <p:sp>
        <p:nvSpPr>
          <p:cNvPr id="1080" name="Line"/>
          <p:cNvSpPr/>
          <p:nvPr/>
        </p:nvSpPr>
        <p:spPr>
          <a:xfrm flipH="1" flipV="1">
            <a:off x="7734715" y="1873183"/>
            <a:ext cx="317467" cy="317466"/>
          </a:xfrm>
          <a:prstGeom prst="line">
            <a:avLst/>
          </a:prstGeom>
          <a:ln w="28575">
            <a:solidFill>
              <a:schemeClr val="accent5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2" name="g1_HallB_comp-eps-converted-to.pdf" descr="g1_HallB_comp-eps-converted-to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9272" y="3924943"/>
            <a:ext cx="4188410" cy="2557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3" name="g1_constant_Q2-eps-converted-to.pdf" descr="g1_constant_Q2-eps-converted-to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9635" y="1109035"/>
            <a:ext cx="4992608" cy="2841656"/>
          </a:xfrm>
          <a:prstGeom prst="rect">
            <a:avLst/>
          </a:prstGeom>
          <a:ln w="12700">
            <a:miter lim="400000"/>
          </a:ln>
        </p:spPr>
      </p:pic>
      <p:sp>
        <p:nvSpPr>
          <p:cNvPr id="1084" name="Rectangle"/>
          <p:cNvSpPr/>
          <p:nvPr/>
        </p:nvSpPr>
        <p:spPr>
          <a:xfrm>
            <a:off x="-2" y="-2"/>
            <a:ext cx="9135475" cy="1091595"/>
          </a:xfrm>
          <a:prstGeom prst="rect">
            <a:avLst/>
          </a:prstGeom>
          <a:solidFill>
            <a:srgbClr val="1CADE4">
              <a:alpha val="90000"/>
            </a:srgbClr>
          </a:solidFill>
          <a:ln w="12700">
            <a:miter lim="400000"/>
          </a:ln>
          <a:effectLst>
            <a:outerShdw blurRad="38100" dist="23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85" name="Extracting the spin structure functions"/>
          <p:cNvSpPr txBox="1">
            <a:spLocks noGrp="1"/>
          </p:cNvSpPr>
          <p:nvPr>
            <p:ph type="title"/>
          </p:nvPr>
        </p:nvSpPr>
        <p:spPr>
          <a:xfrm>
            <a:off x="457200" y="366908"/>
            <a:ext cx="7620000" cy="724688"/>
          </a:xfrm>
          <a:prstGeom prst="rect">
            <a:avLst/>
          </a:prstGeom>
        </p:spPr>
        <p:txBody>
          <a:bodyPr/>
          <a:lstStyle>
            <a:lvl1pPr defTabSz="658368">
              <a:defRPr sz="2592" spc="-72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Extracting the Spin Structure Functions: g</a:t>
            </a:r>
            <a:r>
              <a:rPr lang="en-US" baseline="-25000" dirty="0"/>
              <a:t>1</a:t>
            </a:r>
            <a:endParaRPr dirty="0"/>
          </a:p>
        </p:txBody>
      </p:sp>
      <p:pic>
        <p:nvPicPr>
          <p:cNvPr id="1087" name="UNH_Secondary_Horiz_661.eps" descr="UNH_Secondary_Horiz_661.eps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96061" y="6354442"/>
            <a:ext cx="2389509" cy="384029"/>
          </a:xfrm>
          <a:prstGeom prst="rect">
            <a:avLst/>
          </a:prstGeom>
          <a:ln w="12700">
            <a:miter lim="400000"/>
          </a:ln>
        </p:spPr>
      </p:pic>
      <p:sp>
        <p:nvSpPr>
          <p:cNvPr id="1096" name="Preliminary"/>
          <p:cNvSpPr txBox="1"/>
          <p:nvPr/>
        </p:nvSpPr>
        <p:spPr>
          <a:xfrm rot="19847651">
            <a:off x="1638186" y="1915983"/>
            <a:ext cx="2041188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800" b="1">
                <a:ln w="12699">
                  <a:solidFill>
                    <a:srgbClr val="000000">
                      <a:alpha val="25000"/>
                    </a:srgbClr>
                  </a:solidFill>
                </a:ln>
                <a:solidFill>
                  <a:srgbClr val="3366FF">
                    <a:alpha val="25000"/>
                  </a:srgbClr>
                </a:solidFill>
                <a:effectLst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t>Preliminary</a:t>
            </a:r>
          </a:p>
        </p:txBody>
      </p:sp>
      <p:pic>
        <p:nvPicPr>
          <p:cNvPr id="1097" name="3_unhlogo_print_pms.eps" descr="3_unhlogo_print_pms.eps"/>
          <p:cNvPicPr>
            <a:picLocks noChangeAspect="1"/>
          </p:cNvPicPr>
          <p:nvPr/>
        </p:nvPicPr>
        <p:blipFill>
          <a:blip r:embed="rId5">
            <a:alphaModFix amt="10000"/>
            <a:extLst/>
          </a:blip>
          <a:stretch>
            <a:fillRect/>
          </a:stretch>
        </p:blipFill>
        <p:spPr>
          <a:xfrm>
            <a:off x="4570727" y="2983358"/>
            <a:ext cx="327569" cy="398541"/>
          </a:xfrm>
          <a:prstGeom prst="rect">
            <a:avLst/>
          </a:prstGeom>
          <a:ln w="12700">
            <a:miter lim="400000"/>
          </a:ln>
        </p:spPr>
      </p:pic>
      <p:sp>
        <p:nvSpPr>
          <p:cNvPr id="1098" name="2.2 GeV"/>
          <p:cNvSpPr txBox="1"/>
          <p:nvPr/>
        </p:nvSpPr>
        <p:spPr>
          <a:xfrm>
            <a:off x="741836" y="3177467"/>
            <a:ext cx="730246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/>
            </a:lvl1pPr>
          </a:lstStyle>
          <a:p>
            <a:r>
              <a:t>2.2 GeV</a:t>
            </a:r>
          </a:p>
        </p:txBody>
      </p:sp>
      <p:pic>
        <p:nvPicPr>
          <p:cNvPr id="1099" name="pasted-image.pdf" descr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224678" y="2822051"/>
            <a:ext cx="1949987" cy="9751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0" name="pasted-image.pdf" descr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111341" y="2218108"/>
            <a:ext cx="3875301" cy="509124"/>
          </a:xfrm>
          <a:prstGeom prst="rect">
            <a:avLst/>
          </a:prstGeom>
          <a:ln w="12700">
            <a:miter lim="400000"/>
          </a:ln>
        </p:spPr>
      </p:pic>
      <p:sp>
        <p:nvSpPr>
          <p:cNvPr id="1101" name="Model driven procedure for unmeasured part"/>
          <p:cNvSpPr txBox="1"/>
          <p:nvPr/>
        </p:nvSpPr>
        <p:spPr>
          <a:xfrm>
            <a:off x="5612103" y="1377616"/>
            <a:ext cx="2772177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/>
            </a:lvl1pPr>
          </a:lstStyle>
          <a:p>
            <a:r>
              <a:t>Model driven procedure for unmeasured part</a:t>
            </a:r>
          </a:p>
        </p:txBody>
      </p:sp>
      <p:sp>
        <p:nvSpPr>
          <p:cNvPr id="1102" name="Line"/>
          <p:cNvSpPr/>
          <p:nvPr/>
        </p:nvSpPr>
        <p:spPr>
          <a:xfrm flipH="1" flipV="1">
            <a:off x="7734715" y="2000183"/>
            <a:ext cx="317467" cy="317466"/>
          </a:xfrm>
          <a:prstGeom prst="line">
            <a:avLst/>
          </a:prstGeom>
          <a:ln w="28575">
            <a:solidFill>
              <a:schemeClr val="accent5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03" name="E08-027 data is consistent with previously published data from CLAS…"/>
          <p:cNvSpPr txBox="1"/>
          <p:nvPr/>
        </p:nvSpPr>
        <p:spPr>
          <a:xfrm>
            <a:off x="4787874" y="4164506"/>
            <a:ext cx="4188410" cy="987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180473" indent="-180473">
              <a:lnSpc>
                <a:spcPct val="120000"/>
              </a:lnSpc>
              <a:buSzPct val="100000"/>
              <a:buChar char="•"/>
            </a:pPr>
            <a:r>
              <a:t>E08-027 data is consistent with previously published data from CLAS</a:t>
            </a:r>
          </a:p>
          <a:p>
            <a:pPr marL="180473" indent="-180473">
              <a:lnSpc>
                <a:spcPct val="120000"/>
              </a:lnSpc>
              <a:buSzPct val="100000"/>
              <a:buChar char="•"/>
            </a:pPr>
            <a:r>
              <a:t>But with much better statistics!!</a:t>
            </a:r>
          </a:p>
        </p:txBody>
      </p:sp>
      <p:sp>
        <p:nvSpPr>
          <p:cNvPr id="1104" name="http://clas.sinp.msu.ru/cgi-bin/jlab/db.cgi"/>
          <p:cNvSpPr txBox="1"/>
          <p:nvPr/>
        </p:nvSpPr>
        <p:spPr>
          <a:xfrm>
            <a:off x="5338126" y="5834650"/>
            <a:ext cx="332013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sz="1400" u="sng">
                <a:solidFill>
                  <a:srgbClr val="CC2900"/>
                </a:solidFill>
                <a:uFill>
                  <a:solidFill>
                    <a:srgbClr val="CC2900"/>
                  </a:solidFill>
                </a:uFill>
                <a:hlinkClick r:id="rId8"/>
              </a:rPr>
              <a:t>http://clas.sinp.msu.ru/cgi-bin/jlab/db.cgi</a:t>
            </a:r>
            <a: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6" name="gamma1_data_tot-eps-converted-to.pdf" descr="gamma1_data_tot-eps-converted-to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4856" y="1681983"/>
            <a:ext cx="6395197" cy="3887278"/>
          </a:xfrm>
          <a:prstGeom prst="rect">
            <a:avLst/>
          </a:prstGeom>
          <a:ln w="12700">
            <a:miter lim="400000"/>
          </a:ln>
        </p:spPr>
      </p:pic>
      <p:sp>
        <p:nvSpPr>
          <p:cNvPr id="1107" name="Rectangle"/>
          <p:cNvSpPr/>
          <p:nvPr/>
        </p:nvSpPr>
        <p:spPr>
          <a:xfrm>
            <a:off x="-2" y="-2"/>
            <a:ext cx="9144001" cy="1091595"/>
          </a:xfrm>
          <a:prstGeom prst="rect">
            <a:avLst/>
          </a:prstGeom>
          <a:solidFill>
            <a:srgbClr val="1CADE4">
              <a:alpha val="90000"/>
            </a:srgbClr>
          </a:solidFill>
          <a:ln w="12700">
            <a:miter lim="400000"/>
          </a:ln>
          <a:effectLst>
            <a:outerShdw blurRad="38100" dist="23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08" name="first moment of g1 (x,Q2)"/>
          <p:cNvSpPr txBox="1">
            <a:spLocks noGrp="1"/>
          </p:cNvSpPr>
          <p:nvPr>
            <p:ph type="title"/>
          </p:nvPr>
        </p:nvSpPr>
        <p:spPr>
          <a:xfrm>
            <a:off x="457200" y="366908"/>
            <a:ext cx="7620000" cy="72468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pc="-100">
                <a:solidFill>
                  <a:srgbClr val="FFFFFF"/>
                </a:solidFill>
              </a:defRPr>
            </a:pPr>
            <a:r>
              <a:rPr lang="en-US" dirty="0"/>
              <a:t>First Moment </a:t>
            </a:r>
            <a:r>
              <a:rPr dirty="0"/>
              <a:t>of </a:t>
            </a:r>
            <a:r>
              <a:rPr i="1" cap="none" dirty="0"/>
              <a:t>g</a:t>
            </a:r>
            <a:r>
              <a:rPr i="1" baseline="-5999" dirty="0"/>
              <a:t>1</a:t>
            </a:r>
            <a:r>
              <a:rPr dirty="0"/>
              <a:t> </a:t>
            </a:r>
            <a:r>
              <a:rPr i="1" cap="none" dirty="0"/>
              <a:t>(x,Q</a:t>
            </a:r>
            <a:r>
              <a:rPr i="1" cap="none" baseline="31999" dirty="0"/>
              <a:t>2</a:t>
            </a:r>
            <a:r>
              <a:rPr i="1" cap="none" dirty="0"/>
              <a:t>)</a:t>
            </a:r>
          </a:p>
        </p:txBody>
      </p:sp>
      <p:pic>
        <p:nvPicPr>
          <p:cNvPr id="1110" name="UNH_Secondary_Horiz_661.eps" descr="UNH_Secondary_Horiz_661.eps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21290" y="6392366"/>
            <a:ext cx="2389509" cy="3840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9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82761" y="5411225"/>
            <a:ext cx="6244123" cy="669069"/>
          </a:xfrm>
          <a:prstGeom prst="rect">
            <a:avLst/>
          </a:prstGeom>
          <a:ln w="12700">
            <a:miter lim="400000"/>
          </a:ln>
        </p:spPr>
      </p:pic>
      <p:sp>
        <p:nvSpPr>
          <p:cNvPr id="1120" name="Preliminary"/>
          <p:cNvSpPr txBox="1"/>
          <p:nvPr/>
        </p:nvSpPr>
        <p:spPr>
          <a:xfrm rot="19847651">
            <a:off x="3060527" y="2819633"/>
            <a:ext cx="3022946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600" b="1">
                <a:ln w="16328">
                  <a:solidFill>
                    <a:srgbClr val="000000">
                      <a:alpha val="25000"/>
                    </a:srgbClr>
                  </a:solidFill>
                </a:ln>
                <a:solidFill>
                  <a:srgbClr val="3366FF">
                    <a:alpha val="25000"/>
                  </a:srgbClr>
                </a:solidFill>
                <a:effectLst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t>Preliminary</a:t>
            </a:r>
          </a:p>
        </p:txBody>
      </p:sp>
      <p:pic>
        <p:nvPicPr>
          <p:cNvPr id="1121" name="3_unhlogo_print_pms.eps" descr="3_unhlogo_print_pms.eps"/>
          <p:cNvPicPr>
            <a:picLocks noChangeAspect="1"/>
          </p:cNvPicPr>
          <p:nvPr/>
        </p:nvPicPr>
        <p:blipFill>
          <a:blip r:embed="rId5">
            <a:alphaModFix amt="10000"/>
            <a:extLst/>
          </a:blip>
          <a:stretch>
            <a:fillRect/>
          </a:stretch>
        </p:blipFill>
        <p:spPr>
          <a:xfrm>
            <a:off x="7123305" y="4302187"/>
            <a:ext cx="327569" cy="398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2" name="pasted-image.pdf" descr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832492" y="3591690"/>
            <a:ext cx="2415256" cy="5202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3" name="pasted-image.pdf" descr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319073" y="499457"/>
            <a:ext cx="2611751" cy="548687"/>
          </a:xfrm>
          <a:prstGeom prst="rect">
            <a:avLst/>
          </a:prstGeom>
          <a:ln w="12700">
            <a:miter lim="400000"/>
          </a:ln>
        </p:spPr>
      </p:pic>
      <p:sp>
        <p:nvSpPr>
          <p:cNvPr id="1124" name="https://doi.org/10.1016/j.physletb.2006.08.011"/>
          <p:cNvSpPr txBox="1"/>
          <p:nvPr/>
        </p:nvSpPr>
        <p:spPr>
          <a:xfrm>
            <a:off x="2178580" y="6626669"/>
            <a:ext cx="2556147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400"/>
            </a:pPr>
            <a:r>
              <a:rPr sz="1000" u="sng" dirty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CC2900"/>
                  </a:solidFill>
                </a:uFill>
              </a:rPr>
              <a:t>https://doi.org/10.1016/j.physletb.2006.08.011</a:t>
            </a:r>
            <a:r>
              <a:rPr sz="10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125" name="K.V. Dharmawardane (2006) et al."/>
          <p:cNvSpPr txBox="1"/>
          <p:nvPr/>
        </p:nvSpPr>
        <p:spPr>
          <a:xfrm>
            <a:off x="218537" y="6625081"/>
            <a:ext cx="187968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400">
                <a:solidFill>
                  <a:schemeClr val="accent6"/>
                </a:solidFill>
              </a:defRPr>
            </a:pPr>
            <a:r>
              <a:rPr sz="1000" dirty="0">
                <a:solidFill>
                  <a:schemeClr val="bg2">
                    <a:lumMod val="10000"/>
                  </a:schemeClr>
                </a:solidFill>
              </a:rPr>
              <a:t>K.V. </a:t>
            </a:r>
            <a:r>
              <a:rPr sz="1000" dirty="0" err="1">
                <a:solidFill>
                  <a:schemeClr val="bg2">
                    <a:lumMod val="10000"/>
                  </a:schemeClr>
                </a:solidFill>
              </a:rPr>
              <a:t>Dharmawardane</a:t>
            </a:r>
            <a:r>
              <a:rPr sz="1000" dirty="0">
                <a:solidFill>
                  <a:schemeClr val="bg2">
                    <a:lumMod val="10000"/>
                  </a:schemeClr>
                </a:solidFill>
              </a:rPr>
              <a:t> (2006) </a:t>
            </a:r>
            <a:r>
              <a:rPr sz="1000" i="1" dirty="0">
                <a:solidFill>
                  <a:schemeClr val="bg2">
                    <a:lumMod val="10000"/>
                  </a:schemeClr>
                </a:solidFill>
              </a:rPr>
              <a:t>et al.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88DB3A-11AA-41B3-BAB7-4BD0F2E90837}"/>
              </a:ext>
            </a:extLst>
          </p:cNvPr>
          <p:cNvSpPr txBox="1"/>
          <p:nvPr/>
        </p:nvSpPr>
        <p:spPr>
          <a:xfrm>
            <a:off x="218537" y="1040821"/>
            <a:ext cx="6078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Moments provide a useful quantity that can be related back to</a:t>
            </a:r>
          </a:p>
          <a:p>
            <a:r>
              <a:rPr lang="en-US" dirty="0"/>
              <a:t>theory predictions!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" name="GDH_data_total-eps-converted-to.pdf" descr="GDH_data_total-eps-converted-to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5322" y="1263650"/>
            <a:ext cx="7124701" cy="4330700"/>
          </a:xfrm>
          <a:prstGeom prst="rect">
            <a:avLst/>
          </a:prstGeom>
          <a:ln w="12700">
            <a:miter lim="400000"/>
          </a:ln>
        </p:spPr>
      </p:pic>
      <p:sp>
        <p:nvSpPr>
          <p:cNvPr id="1128" name="Rectangle"/>
          <p:cNvSpPr/>
          <p:nvPr/>
        </p:nvSpPr>
        <p:spPr>
          <a:xfrm>
            <a:off x="-2" y="-2"/>
            <a:ext cx="9144001" cy="1091595"/>
          </a:xfrm>
          <a:prstGeom prst="rect">
            <a:avLst/>
          </a:prstGeom>
          <a:solidFill>
            <a:srgbClr val="1CADE4">
              <a:alpha val="90000"/>
            </a:srgbClr>
          </a:solidFill>
          <a:ln w="12700">
            <a:miter lim="400000"/>
          </a:ln>
          <a:effectLst>
            <a:outerShdw blurRad="38100" dist="23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29" name="Extended gdh sum"/>
          <p:cNvSpPr txBox="1">
            <a:spLocks noGrp="1"/>
          </p:cNvSpPr>
          <p:nvPr>
            <p:ph type="title"/>
          </p:nvPr>
        </p:nvSpPr>
        <p:spPr>
          <a:xfrm>
            <a:off x="292100" y="89474"/>
            <a:ext cx="4319853" cy="1002122"/>
          </a:xfrm>
          <a:prstGeom prst="rect">
            <a:avLst/>
          </a:prstGeom>
        </p:spPr>
        <p:txBody>
          <a:bodyPr/>
          <a:lstStyle>
            <a:lvl1pPr defTabSz="841247">
              <a:defRPr sz="3312" spc="-9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Extended GDH Sum</a:t>
            </a:r>
            <a:endParaRPr dirty="0"/>
          </a:p>
        </p:txBody>
      </p:sp>
      <p:pic>
        <p:nvPicPr>
          <p:cNvPr id="1131" name="UNH_Secondary_Horiz_661.eps" descr="UNH_Secondary_Horiz_661.eps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21710" y="6387998"/>
            <a:ext cx="2389509" cy="384029"/>
          </a:xfrm>
          <a:prstGeom prst="rect">
            <a:avLst/>
          </a:prstGeom>
          <a:ln w="12700">
            <a:miter lim="400000"/>
          </a:ln>
        </p:spPr>
      </p:pic>
      <p:sp>
        <p:nvSpPr>
          <p:cNvPr id="1140" name="Preliminary"/>
          <p:cNvSpPr txBox="1"/>
          <p:nvPr/>
        </p:nvSpPr>
        <p:spPr>
          <a:xfrm rot="19847651">
            <a:off x="3060527" y="2819633"/>
            <a:ext cx="3022946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600" b="1">
                <a:ln w="16328">
                  <a:solidFill>
                    <a:srgbClr val="000000">
                      <a:alpha val="25000"/>
                    </a:srgbClr>
                  </a:solidFill>
                </a:ln>
                <a:solidFill>
                  <a:srgbClr val="3366FF">
                    <a:alpha val="25000"/>
                  </a:srgbClr>
                </a:solidFill>
                <a:effectLst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t>Preliminary</a:t>
            </a:r>
          </a:p>
        </p:txBody>
      </p:sp>
      <p:pic>
        <p:nvPicPr>
          <p:cNvPr id="1141" name="3_unhlogo_print_pms.eps" descr="3_unhlogo_print_pms.eps"/>
          <p:cNvPicPr>
            <a:picLocks noChangeAspect="1"/>
          </p:cNvPicPr>
          <p:nvPr/>
        </p:nvPicPr>
        <p:blipFill>
          <a:blip r:embed="rId4">
            <a:alphaModFix amt="10000"/>
            <a:extLst/>
          </a:blip>
          <a:stretch>
            <a:fillRect/>
          </a:stretch>
        </p:blipFill>
        <p:spPr>
          <a:xfrm>
            <a:off x="7123305" y="4302187"/>
            <a:ext cx="327569" cy="398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2" name="pasted-image.pdf" descr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34342" y="479847"/>
            <a:ext cx="4229380" cy="454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3" name="pasted-image.pdf" descr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885315" y="3953740"/>
            <a:ext cx="1927274" cy="322120"/>
          </a:xfrm>
          <a:prstGeom prst="rect">
            <a:avLst/>
          </a:prstGeom>
          <a:ln w="12700">
            <a:miter lim="400000"/>
          </a:ln>
        </p:spPr>
      </p:pic>
      <p:sp>
        <p:nvSpPr>
          <p:cNvPr id="1144" name="Line"/>
          <p:cNvSpPr/>
          <p:nvPr/>
        </p:nvSpPr>
        <p:spPr>
          <a:xfrm flipH="1" flipV="1">
            <a:off x="1730498" y="3589864"/>
            <a:ext cx="1104204" cy="512959"/>
          </a:xfrm>
          <a:prstGeom prst="line">
            <a:avLst/>
          </a:prstGeom>
          <a:ln w="28575">
            <a:solidFill>
              <a:schemeClr val="accent5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145" name="pasted-image.pdf" descr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757826" y="5438451"/>
            <a:ext cx="5842806" cy="668223"/>
          </a:xfrm>
          <a:prstGeom prst="rect">
            <a:avLst/>
          </a:prstGeom>
          <a:ln w="12700">
            <a:miter lim="400000"/>
          </a:ln>
        </p:spPr>
      </p:pic>
      <p:sp>
        <p:nvSpPr>
          <p:cNvPr id="1146" name="http://clas.sinp.msu.ru/cgi-bin/jlab/db.cgi"/>
          <p:cNvSpPr txBox="1"/>
          <p:nvPr/>
        </p:nvSpPr>
        <p:spPr>
          <a:xfrm>
            <a:off x="292100" y="6648917"/>
            <a:ext cx="2285239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sz="1000" u="sng" dirty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CC2900"/>
                  </a:solidFill>
                </a:uFill>
              </a:rPr>
              <a:t>http://clas.sinp.msu.ru/cgi-bin/jlab/db.cgi</a:t>
            </a:r>
            <a:r>
              <a:rPr sz="10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Rectangle"/>
          <p:cNvSpPr/>
          <p:nvPr/>
        </p:nvSpPr>
        <p:spPr>
          <a:xfrm>
            <a:off x="-1" y="-2"/>
            <a:ext cx="9006842" cy="1091595"/>
          </a:xfrm>
          <a:prstGeom prst="rect">
            <a:avLst/>
          </a:prstGeom>
          <a:solidFill>
            <a:srgbClr val="1CADE4"/>
          </a:solidFill>
          <a:ln w="12700">
            <a:miter lim="400000"/>
          </a:ln>
          <a:effectLst>
            <a:outerShdw blurRad="38100" dist="23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1CADE4"/>
              </a:solidFill>
            </a:endParaRPr>
          </a:p>
        </p:txBody>
      </p:sp>
      <p:sp>
        <p:nvSpPr>
          <p:cNvPr id="251" name="LANGUAGE of ep Scattering"/>
          <p:cNvSpPr txBox="1">
            <a:spLocks noGrp="1"/>
          </p:cNvSpPr>
          <p:nvPr>
            <p:ph type="title"/>
          </p:nvPr>
        </p:nvSpPr>
        <p:spPr>
          <a:xfrm>
            <a:off x="457200" y="366908"/>
            <a:ext cx="7620000" cy="72468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pc="-100">
                <a:solidFill>
                  <a:srgbClr val="FFFFFF"/>
                </a:solidFill>
              </a:defRPr>
            </a:pPr>
            <a:r>
              <a:rPr lang="en-US" dirty="0"/>
              <a:t>Essential Quantities in </a:t>
            </a:r>
            <a:r>
              <a:rPr lang="en-US" i="1" cap="none" dirty="0"/>
              <a:t>ep</a:t>
            </a:r>
            <a:r>
              <a:rPr lang="en-US" dirty="0"/>
              <a:t> Scattering</a:t>
            </a:r>
            <a:endParaRPr dirty="0"/>
          </a:p>
        </p:txBody>
      </p:sp>
      <p:pic>
        <p:nvPicPr>
          <p:cNvPr id="253" name="UNH_Secondary_Horiz_661.eps" descr="UNH_Secondary_Horiz_661.ep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40885" y="6411455"/>
            <a:ext cx="2389509" cy="384029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Detectors"/>
          <p:cNvSpPr txBox="1"/>
          <p:nvPr/>
        </p:nvSpPr>
        <p:spPr>
          <a:xfrm rot="20783994">
            <a:off x="7702926" y="1147993"/>
            <a:ext cx="766466" cy="274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t>Detectors</a:t>
            </a:r>
          </a:p>
        </p:txBody>
      </p:sp>
      <p:sp>
        <p:nvSpPr>
          <p:cNvPr id="255" name="Rectangle"/>
          <p:cNvSpPr/>
          <p:nvPr/>
        </p:nvSpPr>
        <p:spPr>
          <a:xfrm>
            <a:off x="3962400" y="4758266"/>
            <a:ext cx="829733" cy="160867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256" name="Feynman_ppt.eps" descr="Feynman_ppt.eps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62965" y="1685950"/>
            <a:ext cx="6792012" cy="4751966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Shape"/>
          <p:cNvSpPr/>
          <p:nvPr/>
        </p:nvSpPr>
        <p:spPr>
          <a:xfrm rot="1580339">
            <a:off x="6037484" y="1410772"/>
            <a:ext cx="1656285" cy="16562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0061FF"/>
          </a:solidFill>
          <a:ln w="2540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>
              <a:defRPr sz="1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58" name="Detectors"/>
          <p:cNvSpPr txBox="1"/>
          <p:nvPr/>
        </p:nvSpPr>
        <p:spPr>
          <a:xfrm rot="20783994">
            <a:off x="6485967" y="2080358"/>
            <a:ext cx="1183010" cy="423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t>Detectors</a:t>
            </a:r>
          </a:p>
        </p:txBody>
      </p:sp>
      <p:sp>
        <p:nvSpPr>
          <p:cNvPr id="259" name="Electron and QED are known quantities so define everything in those terms:"/>
          <p:cNvSpPr txBox="1"/>
          <p:nvPr/>
        </p:nvSpPr>
        <p:spPr>
          <a:xfrm>
            <a:off x="248448" y="1432594"/>
            <a:ext cx="4435130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/>
            </a:lvl1pPr>
          </a:lstStyle>
          <a:p>
            <a:r>
              <a:rPr dirty="0"/>
              <a:t>Electron and QED are known quantities so define everything in those terms:</a:t>
            </a:r>
          </a:p>
        </p:txBody>
      </p:sp>
      <p:pic>
        <p:nvPicPr>
          <p:cNvPr id="260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7568" y="2757986"/>
            <a:ext cx="2807499" cy="2200892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Rounded Rectangle"/>
          <p:cNvSpPr/>
          <p:nvPr/>
        </p:nvSpPr>
        <p:spPr>
          <a:xfrm>
            <a:off x="412890" y="2636955"/>
            <a:ext cx="3198239" cy="2429693"/>
          </a:xfrm>
          <a:prstGeom prst="roundRect">
            <a:avLst>
              <a:gd name="adj" fmla="val 11151"/>
            </a:avLst>
          </a:prstGeom>
          <a:ln w="12700">
            <a:solidFill>
              <a:srgbClr val="003594"/>
            </a:solidFill>
          </a:ln>
          <a:effectLst>
            <a:outerShdw blurRad="38100" dist="23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2" name="Electron and proton exchange a virtual photon in EM interaction"/>
          <p:cNvSpPr txBox="1"/>
          <p:nvPr/>
        </p:nvSpPr>
        <p:spPr>
          <a:xfrm>
            <a:off x="5086796" y="3801356"/>
            <a:ext cx="3557661" cy="626888"/>
          </a:xfrm>
          <a:prstGeom prst="rect">
            <a:avLst/>
          </a:prstGeom>
          <a:ln>
            <a:solidFill>
              <a:srgbClr val="003594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r>
              <a:rPr dirty="0"/>
              <a:t>Electron and proton exchange a virtual photon in EM interaction</a:t>
            </a:r>
          </a:p>
        </p:txBody>
      </p:sp>
      <p:pic>
        <p:nvPicPr>
          <p:cNvPr id="264" name="latex-image-1.pdf" descr="latex-image-1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393759" y="4692614"/>
            <a:ext cx="838923" cy="4943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8" name="gamma0_data-eps-converted-to.pdf" descr="gamma0_data-eps-converted-to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0143" y="1105165"/>
            <a:ext cx="7124701" cy="4330701"/>
          </a:xfrm>
          <a:prstGeom prst="rect">
            <a:avLst/>
          </a:prstGeom>
          <a:ln w="12700">
            <a:miter lim="400000"/>
          </a:ln>
        </p:spPr>
      </p:pic>
      <p:sp>
        <p:nvSpPr>
          <p:cNvPr id="1149" name="Rectangle"/>
          <p:cNvSpPr/>
          <p:nvPr/>
        </p:nvSpPr>
        <p:spPr>
          <a:xfrm>
            <a:off x="-2" y="-2"/>
            <a:ext cx="9135475" cy="1091595"/>
          </a:xfrm>
          <a:prstGeom prst="rect">
            <a:avLst/>
          </a:prstGeom>
          <a:solidFill>
            <a:srgbClr val="1CADE4">
              <a:alpha val="90000"/>
            </a:srgbClr>
          </a:solidFill>
          <a:ln w="12700">
            <a:miter lim="400000"/>
          </a:ln>
          <a:effectLst>
            <a:outerShdw blurRad="38100" dist="23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0" name="Forward spin polarizability"/>
          <p:cNvSpPr txBox="1">
            <a:spLocks noGrp="1"/>
          </p:cNvSpPr>
          <p:nvPr>
            <p:ph type="title"/>
          </p:nvPr>
        </p:nvSpPr>
        <p:spPr>
          <a:xfrm>
            <a:off x="292100" y="-5"/>
            <a:ext cx="4378652" cy="1091601"/>
          </a:xfrm>
          <a:prstGeom prst="rect">
            <a:avLst/>
          </a:prstGeom>
        </p:spPr>
        <p:txBody>
          <a:bodyPr>
            <a:normAutofit/>
          </a:bodyPr>
          <a:lstStyle>
            <a:lvl1pPr defTabSz="896111">
              <a:defRPr sz="3528" spc="-97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Forward Spin Polarizability</a:t>
            </a:r>
            <a:endParaRPr dirty="0"/>
          </a:p>
        </p:txBody>
      </p:sp>
      <p:pic>
        <p:nvPicPr>
          <p:cNvPr id="1152" name="UNH_Secondary_Horiz_661.eps" descr="UNH_Secondary_Horiz_661.eps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45367" y="6395969"/>
            <a:ext cx="2389509" cy="384029"/>
          </a:xfrm>
          <a:prstGeom prst="rect">
            <a:avLst/>
          </a:prstGeom>
          <a:ln w="12700">
            <a:miter lim="400000"/>
          </a:ln>
        </p:spPr>
      </p:pic>
      <p:sp>
        <p:nvSpPr>
          <p:cNvPr id="1161" name="Preliminary"/>
          <p:cNvSpPr txBox="1"/>
          <p:nvPr/>
        </p:nvSpPr>
        <p:spPr>
          <a:xfrm rot="19847651">
            <a:off x="3060527" y="2819633"/>
            <a:ext cx="3022946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600" b="1">
                <a:ln w="16328">
                  <a:solidFill>
                    <a:srgbClr val="000000">
                      <a:alpha val="25000"/>
                    </a:srgbClr>
                  </a:solidFill>
                </a:ln>
                <a:solidFill>
                  <a:srgbClr val="3366FF">
                    <a:alpha val="25000"/>
                  </a:srgbClr>
                </a:solidFill>
                <a:effectLst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t>Preliminary</a:t>
            </a:r>
          </a:p>
        </p:txBody>
      </p:sp>
      <p:pic>
        <p:nvPicPr>
          <p:cNvPr id="1162" name="3_unhlogo_print_pms.eps" descr="3_unhlogo_print_pms.eps"/>
          <p:cNvPicPr>
            <a:picLocks noChangeAspect="1"/>
          </p:cNvPicPr>
          <p:nvPr/>
        </p:nvPicPr>
        <p:blipFill>
          <a:blip r:embed="rId4">
            <a:alphaModFix amt="10000"/>
            <a:extLst/>
          </a:blip>
          <a:stretch>
            <a:fillRect/>
          </a:stretch>
        </p:blipFill>
        <p:spPr>
          <a:xfrm>
            <a:off x="7123305" y="4302187"/>
            <a:ext cx="327569" cy="398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3" name="pasted-image.pdf" descr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28600" y="544823"/>
            <a:ext cx="5204262" cy="5144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4" name="pasted-image.pdf" descr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45214" y="5244662"/>
            <a:ext cx="6253572" cy="588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5" name="pasted-image.pdf" descr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006763" y="3808181"/>
            <a:ext cx="2934426" cy="458278"/>
          </a:xfrm>
          <a:prstGeom prst="rect">
            <a:avLst/>
          </a:prstGeom>
          <a:ln w="12700">
            <a:miter lim="400000"/>
          </a:ln>
        </p:spPr>
      </p:pic>
      <p:sp>
        <p:nvSpPr>
          <p:cNvPr id="1166" name="CLAS Pub:"/>
          <p:cNvSpPr txBox="1"/>
          <p:nvPr/>
        </p:nvSpPr>
        <p:spPr>
          <a:xfrm>
            <a:off x="3992047" y="3632640"/>
            <a:ext cx="1032556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 b="1"/>
            </a:lvl1pPr>
          </a:lstStyle>
          <a:p>
            <a:r>
              <a:t>CLAS Pub:</a:t>
            </a:r>
          </a:p>
        </p:txBody>
      </p:sp>
      <p:sp>
        <p:nvSpPr>
          <p:cNvPr id="1167" name="10.1016/j.physletb.2008.12.063"/>
          <p:cNvSpPr txBox="1"/>
          <p:nvPr/>
        </p:nvSpPr>
        <p:spPr>
          <a:xfrm>
            <a:off x="1076130" y="6648914"/>
            <a:ext cx="8172156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defTabSz="457200">
              <a:defRPr sz="1200">
                <a:solidFill>
                  <a:srgbClr val="0000EE"/>
                </a:solid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sz="900" dirty="0">
                <a:solidFill>
                  <a:schemeClr val="bg2">
                    <a:lumMod val="10000"/>
                  </a:schemeClr>
                </a:solidFill>
              </a:rPr>
              <a:t>10.1016/j.physletb.2008.12.063  </a:t>
            </a:r>
          </a:p>
        </p:txBody>
      </p:sp>
      <p:sp>
        <p:nvSpPr>
          <p:cNvPr id="1168" name="Y. Prok (2008) et al."/>
          <p:cNvSpPr txBox="1"/>
          <p:nvPr/>
        </p:nvSpPr>
        <p:spPr>
          <a:xfrm>
            <a:off x="97604" y="6648917"/>
            <a:ext cx="1018867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200">
                <a:solidFill>
                  <a:schemeClr val="accent6"/>
                </a:solidFill>
              </a:defRPr>
            </a:pPr>
            <a:r>
              <a:rPr sz="900" dirty="0">
                <a:solidFill>
                  <a:schemeClr val="bg2">
                    <a:lumMod val="10000"/>
                  </a:schemeClr>
                </a:solidFill>
              </a:rPr>
              <a:t>Y. </a:t>
            </a:r>
            <a:r>
              <a:rPr sz="900" dirty="0" err="1">
                <a:solidFill>
                  <a:schemeClr val="bg2">
                    <a:lumMod val="10000"/>
                  </a:schemeClr>
                </a:solidFill>
              </a:rPr>
              <a:t>Prok</a:t>
            </a:r>
            <a:r>
              <a:rPr sz="900" dirty="0">
                <a:solidFill>
                  <a:schemeClr val="bg2">
                    <a:lumMod val="10000"/>
                  </a:schemeClr>
                </a:solidFill>
              </a:rPr>
              <a:t> (2008) </a:t>
            </a:r>
            <a:r>
              <a:rPr sz="900" i="1" dirty="0">
                <a:solidFill>
                  <a:schemeClr val="bg2">
                    <a:lumMod val="10000"/>
                  </a:schemeClr>
                </a:solidFill>
              </a:rPr>
              <a:t>et al.</a:t>
            </a:r>
          </a:p>
        </p:txBody>
      </p:sp>
      <p:pic>
        <p:nvPicPr>
          <p:cNvPr id="1169" name="pasted-image.pdf" descr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186923" y="5974137"/>
            <a:ext cx="4770154" cy="340402"/>
          </a:xfrm>
          <a:prstGeom prst="rect">
            <a:avLst/>
          </a:prstGeom>
          <a:ln w="12700">
            <a:miter lim="400000"/>
          </a:ln>
        </p:spPr>
      </p:pic>
      <p:sp>
        <p:nvSpPr>
          <p:cNvPr id="1170" name="doi.org/10.1103/PhysRevLett.91.192001"/>
          <p:cNvSpPr txBox="1"/>
          <p:nvPr/>
        </p:nvSpPr>
        <p:spPr>
          <a:xfrm>
            <a:off x="3767734" y="6636038"/>
            <a:ext cx="1996698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sz="900" u="sng" dirty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CC2900"/>
                  </a:solidFill>
                </a:uFill>
              </a:rPr>
              <a:t>doi.org/10.1103/PhysRevLett.91.192001</a:t>
            </a:r>
            <a:r>
              <a:rPr sz="9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27" name="H. Dutz (2003) et al.">
            <a:extLst>
              <a:ext uri="{FF2B5EF4-FFF2-40B4-BE49-F238E27FC236}">
                <a16:creationId xmlns:a16="http://schemas.microsoft.com/office/drawing/2014/main" id="{C815B97F-0CDD-4D4E-91D4-D71825E6D52F}"/>
              </a:ext>
            </a:extLst>
          </p:cNvPr>
          <p:cNvSpPr txBox="1"/>
          <p:nvPr/>
        </p:nvSpPr>
        <p:spPr>
          <a:xfrm>
            <a:off x="2747829" y="6661790"/>
            <a:ext cx="293624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200">
                <a:solidFill>
                  <a:schemeClr val="accent6"/>
                </a:solidFill>
              </a:defRPr>
            </a:pPr>
            <a:r>
              <a:rPr sz="900" dirty="0">
                <a:solidFill>
                  <a:schemeClr val="bg2">
                    <a:lumMod val="10000"/>
                  </a:schemeClr>
                </a:solidFill>
              </a:rPr>
              <a:t>H. </a:t>
            </a:r>
            <a:r>
              <a:rPr sz="900" dirty="0" err="1">
                <a:solidFill>
                  <a:schemeClr val="bg2">
                    <a:lumMod val="10000"/>
                  </a:schemeClr>
                </a:solidFill>
              </a:rPr>
              <a:t>Dutz</a:t>
            </a:r>
            <a:r>
              <a:rPr sz="900" dirty="0">
                <a:solidFill>
                  <a:schemeClr val="bg2">
                    <a:lumMod val="10000"/>
                  </a:schemeClr>
                </a:solidFill>
              </a:rPr>
              <a:t> (2003) </a:t>
            </a:r>
            <a:r>
              <a:rPr sz="900" i="1" dirty="0">
                <a:solidFill>
                  <a:schemeClr val="bg2">
                    <a:lumMod val="10000"/>
                  </a:schemeClr>
                </a:solidFill>
              </a:rPr>
              <a:t>et al.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3" name="gamma0star_data-eps-converted-to.pdf" descr="gamma0star_data-eps-converted-to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5074" y="1263650"/>
            <a:ext cx="7124701" cy="4330700"/>
          </a:xfrm>
          <a:prstGeom prst="rect">
            <a:avLst/>
          </a:prstGeom>
          <a:ln w="12700">
            <a:miter lim="400000"/>
          </a:ln>
        </p:spPr>
      </p:pic>
      <p:sp>
        <p:nvSpPr>
          <p:cNvPr id="1174" name="Rectangle"/>
          <p:cNvSpPr/>
          <p:nvPr/>
        </p:nvSpPr>
        <p:spPr>
          <a:xfrm>
            <a:off x="-1" y="-2"/>
            <a:ext cx="9006842" cy="1091595"/>
          </a:xfrm>
          <a:prstGeom prst="rect">
            <a:avLst/>
          </a:prstGeom>
          <a:solidFill>
            <a:srgbClr val="003594">
              <a:alpha val="90000"/>
            </a:srgbClr>
          </a:solidFill>
          <a:ln w="12700">
            <a:miter lim="400000"/>
          </a:ln>
          <a:effectLst>
            <a:outerShdw blurRad="38100" dist="23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75" name="Rectangle"/>
          <p:cNvSpPr/>
          <p:nvPr/>
        </p:nvSpPr>
        <p:spPr>
          <a:xfrm>
            <a:off x="-2" y="-2"/>
            <a:ext cx="9144001" cy="1091595"/>
          </a:xfrm>
          <a:prstGeom prst="rect">
            <a:avLst/>
          </a:prstGeom>
          <a:solidFill>
            <a:srgbClr val="1CADE4">
              <a:alpha val="90000"/>
            </a:srgbClr>
          </a:solidFill>
          <a:ln w="12700">
            <a:miter lim="400000"/>
          </a:ln>
          <a:effectLst>
            <a:outerShdw blurRad="38100" dist="23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88" name="Higher order SSF moments"/>
          <p:cNvSpPr txBox="1">
            <a:spLocks noGrp="1"/>
          </p:cNvSpPr>
          <p:nvPr>
            <p:ph type="title"/>
          </p:nvPr>
        </p:nvSpPr>
        <p:spPr>
          <a:xfrm>
            <a:off x="292100" y="-5"/>
            <a:ext cx="3586161" cy="1091601"/>
          </a:xfrm>
          <a:prstGeom prst="rect">
            <a:avLst/>
          </a:prstGeom>
        </p:spPr>
        <p:txBody>
          <a:bodyPr>
            <a:normAutofit/>
          </a:bodyPr>
          <a:lstStyle>
            <a:lvl1pPr defTabSz="896111">
              <a:defRPr sz="3528" spc="-97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Higher Order Polarizability</a:t>
            </a:r>
            <a:endParaRPr dirty="0"/>
          </a:p>
        </p:txBody>
      </p:sp>
      <p:pic>
        <p:nvPicPr>
          <p:cNvPr id="1177" name="UNH_Secondary_Horiz_661.eps" descr="UNH_Secondary_Horiz_661.eps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97551" y="6361809"/>
            <a:ext cx="2389509" cy="384029"/>
          </a:xfrm>
          <a:prstGeom prst="rect">
            <a:avLst/>
          </a:prstGeom>
          <a:ln w="12700">
            <a:miter lim="400000"/>
          </a:ln>
        </p:spPr>
      </p:pic>
      <p:sp>
        <p:nvSpPr>
          <p:cNvPr id="1186" name="Preliminary"/>
          <p:cNvSpPr txBox="1"/>
          <p:nvPr/>
        </p:nvSpPr>
        <p:spPr>
          <a:xfrm rot="19847651">
            <a:off x="3060527" y="2819633"/>
            <a:ext cx="3022946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600" b="1">
                <a:ln w="16328">
                  <a:solidFill>
                    <a:srgbClr val="000000">
                      <a:alpha val="25000"/>
                    </a:srgbClr>
                  </a:solidFill>
                </a:ln>
                <a:solidFill>
                  <a:srgbClr val="3366FF">
                    <a:alpha val="25000"/>
                  </a:srgbClr>
                </a:solidFill>
                <a:effectLst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t>Preliminary</a:t>
            </a:r>
          </a:p>
        </p:txBody>
      </p:sp>
      <p:pic>
        <p:nvPicPr>
          <p:cNvPr id="1187" name="3_unhlogo_print_pms.eps" descr="3_unhlogo_print_pms.eps"/>
          <p:cNvPicPr>
            <a:picLocks noChangeAspect="1"/>
          </p:cNvPicPr>
          <p:nvPr/>
        </p:nvPicPr>
        <p:blipFill>
          <a:blip r:embed="rId4">
            <a:alphaModFix amt="10000"/>
            <a:extLst/>
          </a:blip>
          <a:stretch>
            <a:fillRect/>
          </a:stretch>
        </p:blipFill>
        <p:spPr>
          <a:xfrm>
            <a:off x="7123305" y="4302187"/>
            <a:ext cx="327569" cy="398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9" name="pasted-image.pdf" descr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751203" y="440336"/>
            <a:ext cx="5135857" cy="490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0" name="pasted-image.pdf" descr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99247" y="5599917"/>
            <a:ext cx="6394937" cy="5164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Rectangle"/>
          <p:cNvSpPr/>
          <p:nvPr/>
        </p:nvSpPr>
        <p:spPr>
          <a:xfrm>
            <a:off x="-2" y="-2"/>
            <a:ext cx="9144001" cy="1091595"/>
          </a:xfrm>
          <a:prstGeom prst="rect">
            <a:avLst/>
          </a:prstGeom>
          <a:solidFill>
            <a:srgbClr val="1CADE4">
              <a:alpha val="90000"/>
            </a:srgbClr>
          </a:solidFill>
          <a:ln w="12700">
            <a:miter lim="400000"/>
          </a:ln>
          <a:effectLst>
            <a:outerShdw blurRad="38100" dist="23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6" name="summary"/>
          <p:cNvSpPr txBox="1">
            <a:spLocks noGrp="1"/>
          </p:cNvSpPr>
          <p:nvPr>
            <p:ph type="title"/>
          </p:nvPr>
        </p:nvSpPr>
        <p:spPr>
          <a:xfrm>
            <a:off x="457200" y="366908"/>
            <a:ext cx="7620000" cy="7246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pc="-1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Conclusions</a:t>
            </a:r>
            <a:endParaRPr dirty="0"/>
          </a:p>
        </p:txBody>
      </p:sp>
      <p:pic>
        <p:nvPicPr>
          <p:cNvPr id="1318" name="UNH_Secondary_Horiz_661.eps" descr="UNH_Secondary_Horiz_661.ep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27438" y="6357325"/>
            <a:ext cx="2389509" cy="384029"/>
          </a:xfrm>
          <a:prstGeom prst="rect">
            <a:avLst/>
          </a:prstGeom>
          <a:ln w="12700">
            <a:miter lim="400000"/>
          </a:ln>
        </p:spPr>
      </p:pic>
      <p:sp>
        <p:nvSpPr>
          <p:cNvPr id="1319" name="Exp. measurements of proton structure are key to understanding the proton!…"/>
          <p:cNvSpPr txBox="1"/>
          <p:nvPr/>
        </p:nvSpPr>
        <p:spPr>
          <a:xfrm>
            <a:off x="70766" y="1458503"/>
            <a:ext cx="8638446" cy="4038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889000" lvl="1" indent="-571500">
              <a:lnSpc>
                <a:spcPct val="120000"/>
              </a:lnSpc>
              <a:buSzPct val="150000"/>
              <a:buChar char="•"/>
            </a:pPr>
            <a:r>
              <a:rPr sz="1600" dirty="0"/>
              <a:t>Exp</a:t>
            </a:r>
            <a:r>
              <a:rPr lang="en-US" sz="1600" dirty="0"/>
              <a:t>erimental</a:t>
            </a:r>
            <a:r>
              <a:rPr sz="1600" dirty="0"/>
              <a:t> measurements of proton structure are key to understanding the proton!</a:t>
            </a:r>
            <a:endParaRPr lang="en-US" sz="1600" dirty="0"/>
          </a:p>
          <a:p>
            <a:pPr marL="889000" lvl="1" indent="-571500">
              <a:lnSpc>
                <a:spcPct val="120000"/>
              </a:lnSpc>
              <a:buSzPct val="150000"/>
              <a:buChar char="•"/>
            </a:pPr>
            <a:endParaRPr sz="1600" i="1" baseline="30000" dirty="0">
              <a:solidFill>
                <a:srgbClr val="FF0000"/>
              </a:solidFill>
            </a:endParaRPr>
          </a:p>
          <a:p>
            <a:pPr marL="889000" lvl="1" indent="-571500">
              <a:lnSpc>
                <a:spcPct val="120000"/>
              </a:lnSpc>
              <a:buSzPct val="150000"/>
              <a:buChar char="•"/>
            </a:pPr>
            <a:r>
              <a:rPr lang="en-US" sz="1600" dirty="0"/>
              <a:t>The g</a:t>
            </a:r>
            <a:r>
              <a:rPr lang="en-US" sz="1600" baseline="-25000" dirty="0"/>
              <a:t>2</a:t>
            </a:r>
            <a:r>
              <a:rPr lang="en-US" sz="1600" dirty="0"/>
              <a:t>p experiment was a </a:t>
            </a:r>
            <a:r>
              <a:rPr sz="1600" dirty="0"/>
              <a:t>precision measurement of proton </a:t>
            </a:r>
            <a:r>
              <a:rPr sz="1600" i="1" dirty="0"/>
              <a:t>g</a:t>
            </a:r>
            <a:r>
              <a:rPr sz="1600" i="1" baseline="-25000" dirty="0"/>
              <a:t>2</a:t>
            </a:r>
            <a:r>
              <a:rPr sz="1600" dirty="0"/>
              <a:t> in low </a:t>
            </a:r>
            <a:r>
              <a:rPr sz="1600" i="1" dirty="0"/>
              <a:t>Q</a:t>
            </a:r>
            <a:r>
              <a:rPr sz="1600" i="1" baseline="30000" dirty="0"/>
              <a:t>2</a:t>
            </a:r>
            <a:r>
              <a:rPr sz="1600" dirty="0"/>
              <a:t>  region </a:t>
            </a:r>
            <a:r>
              <a:rPr sz="1600" b="1" dirty="0">
                <a:solidFill>
                  <a:srgbClr val="FF0000"/>
                </a:solidFill>
              </a:rPr>
              <a:t>for the first time</a:t>
            </a:r>
            <a:r>
              <a:rPr lang="en-US" sz="1600" b="1" dirty="0">
                <a:solidFill>
                  <a:srgbClr val="FF0000"/>
                </a:solidFill>
              </a:rPr>
              <a:t>!</a:t>
            </a:r>
          </a:p>
          <a:p>
            <a:pPr marL="889000" lvl="1" indent="-571500">
              <a:lnSpc>
                <a:spcPct val="120000"/>
              </a:lnSpc>
              <a:buSzPct val="150000"/>
              <a:buChar char="•"/>
            </a:pPr>
            <a:endParaRPr sz="1600" b="1" dirty="0"/>
          </a:p>
          <a:p>
            <a:pPr marL="889000" lvl="1" indent="-571500">
              <a:lnSpc>
                <a:spcPct val="120000"/>
              </a:lnSpc>
              <a:buSzPct val="150000"/>
              <a:buChar char="•"/>
            </a:pPr>
            <a:r>
              <a:rPr sz="1600" dirty="0"/>
              <a:t>Long</a:t>
            </a:r>
            <a:r>
              <a:rPr lang="en-US" sz="1600" dirty="0"/>
              <a:t>itudinal</a:t>
            </a:r>
            <a:r>
              <a:rPr sz="1600" dirty="0"/>
              <a:t> data agrees with prev</a:t>
            </a:r>
            <a:r>
              <a:rPr lang="en-US" sz="1600" dirty="0"/>
              <a:t>ious</a:t>
            </a:r>
            <a:r>
              <a:rPr sz="1600" dirty="0"/>
              <a:t> measurements</a:t>
            </a:r>
            <a:r>
              <a:rPr lang="en-US" sz="1600" dirty="0"/>
              <a:t>.</a:t>
            </a:r>
          </a:p>
          <a:p>
            <a:pPr marL="889000" lvl="1" indent="-571500">
              <a:lnSpc>
                <a:spcPct val="120000"/>
              </a:lnSpc>
              <a:buSzPct val="150000"/>
              <a:buChar char="•"/>
            </a:pPr>
            <a:endParaRPr lang="en-US" sz="1600" dirty="0"/>
          </a:p>
          <a:p>
            <a:pPr marL="889000" lvl="1" indent="-571500">
              <a:lnSpc>
                <a:spcPct val="120000"/>
              </a:lnSpc>
              <a:buSzPct val="150000"/>
              <a:buChar char="•"/>
            </a:pPr>
            <a:r>
              <a:rPr lang="en-US" sz="1600" dirty="0"/>
              <a:t>5T Data Analysis is complete, 2.5T Analysis is ongoing. We hope to have publishable data at both the 2.2 GeV and 1.7 GeV energy levels at this target field.</a:t>
            </a:r>
          </a:p>
          <a:p>
            <a:pPr marL="889000" lvl="1" indent="-571500">
              <a:lnSpc>
                <a:spcPct val="120000"/>
              </a:lnSpc>
              <a:buSzPct val="150000"/>
              <a:buChar char="•"/>
            </a:pPr>
            <a:endParaRPr lang="en-US" sz="1600" dirty="0"/>
          </a:p>
          <a:p>
            <a:pPr marL="889000" lvl="1" indent="-571500">
              <a:lnSpc>
                <a:spcPct val="120000"/>
              </a:lnSpc>
              <a:buSzPct val="150000"/>
              <a:buChar char="•"/>
            </a:pPr>
            <a:r>
              <a:rPr lang="en-US" sz="1600" dirty="0"/>
              <a:t>Acceptance study is on-going, to allow us to use experimental unpolarized cross sections.</a:t>
            </a:r>
          </a:p>
          <a:p>
            <a:pPr marL="889000" lvl="1" indent="-571500">
              <a:lnSpc>
                <a:spcPct val="120000"/>
              </a:lnSpc>
              <a:buSzPct val="150000"/>
              <a:buChar char="•"/>
            </a:pPr>
            <a:endParaRPr lang="en-US" sz="1600" dirty="0"/>
          </a:p>
          <a:p>
            <a:pPr marL="889000" lvl="1" indent="-571500">
              <a:lnSpc>
                <a:spcPct val="120000"/>
              </a:lnSpc>
              <a:buSzPct val="150000"/>
              <a:buChar char="•"/>
            </a:pPr>
            <a:r>
              <a:rPr lang="en-US" sz="1600" dirty="0"/>
              <a:t>Packing fraction/dilution analysis also complete for 5T data, but may need more investigation for 2.5T data.</a:t>
            </a:r>
            <a:endParaRPr sz="1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Rectangle"/>
          <p:cNvSpPr/>
          <p:nvPr/>
        </p:nvSpPr>
        <p:spPr>
          <a:xfrm>
            <a:off x="-2" y="-2"/>
            <a:ext cx="9144001" cy="1091595"/>
          </a:xfrm>
          <a:prstGeom prst="rect">
            <a:avLst/>
          </a:prstGeom>
          <a:solidFill>
            <a:srgbClr val="1CADE4">
              <a:alpha val="90000"/>
            </a:srgbClr>
          </a:solidFill>
          <a:ln w="12700">
            <a:miter lim="400000"/>
          </a:ln>
          <a:effectLst>
            <a:outerShdw blurRad="38100" dist="23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30" name="THANK YOU"/>
          <p:cNvSpPr txBox="1">
            <a:spLocks noGrp="1"/>
          </p:cNvSpPr>
          <p:nvPr>
            <p:ph type="title"/>
          </p:nvPr>
        </p:nvSpPr>
        <p:spPr>
          <a:xfrm>
            <a:off x="457200" y="366908"/>
            <a:ext cx="7620000" cy="7246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pc="-1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Acknowledgements</a:t>
            </a:r>
            <a:endParaRPr dirty="0"/>
          </a:p>
        </p:txBody>
      </p:sp>
      <p:pic>
        <p:nvPicPr>
          <p:cNvPr id="1332" name="UNH_Secondary_Horiz_661.eps" descr="UNH_Secondary_Horiz_661.ep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30105" y="6342293"/>
            <a:ext cx="2389509" cy="384029"/>
          </a:xfrm>
          <a:prstGeom prst="rect">
            <a:avLst/>
          </a:prstGeom>
          <a:ln w="12700">
            <a:miter lim="400000"/>
          </a:ln>
        </p:spPr>
      </p:pic>
      <p:sp>
        <p:nvSpPr>
          <p:cNvPr id="1333" name="Spokespeople:…"/>
          <p:cNvSpPr txBox="1"/>
          <p:nvPr/>
        </p:nvSpPr>
        <p:spPr>
          <a:xfrm>
            <a:off x="1292482" y="2101569"/>
            <a:ext cx="2376191" cy="1829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0000"/>
                </a:solidFill>
              </a:defRPr>
            </a:pPr>
            <a:r>
              <a:rPr dirty="0"/>
              <a:t>Spokespeople:</a:t>
            </a:r>
          </a:p>
          <a:p>
            <a:r>
              <a:rPr dirty="0"/>
              <a:t>Alexandre </a:t>
            </a:r>
            <a:r>
              <a:rPr dirty="0" err="1"/>
              <a:t>Camsonne</a:t>
            </a:r>
            <a:endParaRPr dirty="0"/>
          </a:p>
          <a:p>
            <a:r>
              <a:rPr dirty="0"/>
              <a:t>JP Chen</a:t>
            </a:r>
          </a:p>
          <a:p>
            <a:r>
              <a:rPr dirty="0"/>
              <a:t>Don Crabb</a:t>
            </a:r>
          </a:p>
          <a:p>
            <a:r>
              <a:rPr dirty="0"/>
              <a:t>Karl </a:t>
            </a:r>
            <a:r>
              <a:rPr dirty="0" err="1"/>
              <a:t>Slifer</a:t>
            </a:r>
            <a:endParaRPr dirty="0"/>
          </a:p>
        </p:txBody>
      </p:sp>
      <p:sp>
        <p:nvSpPr>
          <p:cNvPr id="1334" name="Post-Docs:…"/>
          <p:cNvSpPr txBox="1"/>
          <p:nvPr/>
        </p:nvSpPr>
        <p:spPr>
          <a:xfrm>
            <a:off x="1245017" y="3738830"/>
            <a:ext cx="1740286" cy="1427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8000"/>
                </a:solidFill>
              </a:defRPr>
            </a:pPr>
            <a:r>
              <a:t>Post-Docs:</a:t>
            </a:r>
          </a:p>
          <a:p>
            <a:r>
              <a:t>Kalyan Allada</a:t>
            </a:r>
          </a:p>
          <a:p>
            <a:r>
              <a:t>James Maxwell</a:t>
            </a:r>
          </a:p>
          <a:p>
            <a:r>
              <a:t>Vince Sulkosky</a:t>
            </a:r>
          </a:p>
          <a:p>
            <a:r>
              <a:t>Jixie Zhang</a:t>
            </a:r>
          </a:p>
        </p:txBody>
      </p:sp>
      <p:sp>
        <p:nvSpPr>
          <p:cNvPr id="1335" name="g2p Analysis Team"/>
          <p:cNvSpPr txBox="1"/>
          <p:nvPr/>
        </p:nvSpPr>
        <p:spPr>
          <a:xfrm>
            <a:off x="1306575" y="1350201"/>
            <a:ext cx="5268728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000090"/>
                </a:solidFill>
              </a:defRPr>
            </a:lvl1pPr>
          </a:lstStyle>
          <a:p>
            <a:r>
              <a:rPr dirty="0"/>
              <a:t>g2p Analysis Team</a:t>
            </a:r>
          </a:p>
        </p:txBody>
      </p:sp>
      <p:sp>
        <p:nvSpPr>
          <p:cNvPr id="1336" name="Rounded Rectangle"/>
          <p:cNvSpPr/>
          <p:nvPr/>
        </p:nvSpPr>
        <p:spPr>
          <a:xfrm>
            <a:off x="1172159" y="1305839"/>
            <a:ext cx="4181988" cy="698609"/>
          </a:xfrm>
          <a:prstGeom prst="roundRect">
            <a:avLst>
              <a:gd name="adj" fmla="val 16667"/>
            </a:avLst>
          </a:prstGeom>
          <a:ln w="12700">
            <a:solidFill>
              <a:srgbClr val="003594"/>
            </a:solidFill>
          </a:ln>
          <a:effectLst>
            <a:outerShdw blurRad="38100" dist="23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37" name="Fellow Graduate Students::"/>
          <p:cNvSpPr txBox="1"/>
          <p:nvPr/>
        </p:nvSpPr>
        <p:spPr>
          <a:xfrm>
            <a:off x="4000500" y="2276613"/>
            <a:ext cx="2092879" cy="2585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3366FF"/>
                </a:solidFill>
              </a:defRPr>
            </a:pPr>
            <a:r>
              <a:rPr dirty="0"/>
              <a:t>Graduate Students:</a:t>
            </a:r>
            <a:endParaRPr lang="en-US" dirty="0"/>
          </a:p>
          <a:p>
            <a:pPr>
              <a:defRPr>
                <a:solidFill>
                  <a:srgbClr val="3366FF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Toby </a:t>
            </a:r>
            <a:r>
              <a:rPr lang="en-US" dirty="0" err="1">
                <a:solidFill>
                  <a:schemeClr val="tx1"/>
                </a:solidFill>
              </a:rPr>
              <a:t>Badman</a:t>
            </a:r>
            <a:endParaRPr lang="en-US" dirty="0">
              <a:solidFill>
                <a:schemeClr val="tx1"/>
              </a:solidFill>
            </a:endParaRPr>
          </a:p>
          <a:p>
            <a:pPr>
              <a:defRPr>
                <a:solidFill>
                  <a:srgbClr val="3366FF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Melissa Cummings</a:t>
            </a:r>
          </a:p>
          <a:p>
            <a:pPr>
              <a:defRPr>
                <a:solidFill>
                  <a:srgbClr val="3366FF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Chao Gu</a:t>
            </a:r>
          </a:p>
          <a:p>
            <a:pPr>
              <a:defRPr>
                <a:solidFill>
                  <a:srgbClr val="3366FF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Min Huang</a:t>
            </a:r>
          </a:p>
          <a:p>
            <a:pPr>
              <a:defRPr>
                <a:solidFill>
                  <a:srgbClr val="3366FF"/>
                </a:solidFill>
              </a:defRPr>
            </a:pPr>
            <a:r>
              <a:rPr lang="en-US" dirty="0" err="1">
                <a:solidFill>
                  <a:schemeClr val="tx1"/>
                </a:solidFill>
              </a:rPr>
              <a:t>Jie</a:t>
            </a:r>
            <a:r>
              <a:rPr lang="en-US" dirty="0">
                <a:solidFill>
                  <a:schemeClr val="tx1"/>
                </a:solidFill>
              </a:rPr>
              <a:t> Liu</a:t>
            </a:r>
          </a:p>
          <a:p>
            <a:pPr>
              <a:defRPr>
                <a:solidFill>
                  <a:srgbClr val="3366FF"/>
                </a:solidFill>
              </a:defRPr>
            </a:pPr>
            <a:r>
              <a:rPr lang="en-US" dirty="0" err="1">
                <a:solidFill>
                  <a:schemeClr val="tx1"/>
                </a:solidFill>
              </a:rPr>
              <a:t>Pengjia</a:t>
            </a:r>
            <a:r>
              <a:rPr lang="en-US" dirty="0">
                <a:solidFill>
                  <a:schemeClr val="tx1"/>
                </a:solidFill>
              </a:rPr>
              <a:t> Zhu</a:t>
            </a:r>
          </a:p>
          <a:p>
            <a:pPr>
              <a:defRPr>
                <a:solidFill>
                  <a:srgbClr val="3366FF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Ryan Zielinski</a:t>
            </a:r>
          </a:p>
          <a:p>
            <a:pPr>
              <a:defRPr>
                <a:solidFill>
                  <a:srgbClr val="3366FF"/>
                </a:solidFill>
              </a:defRPr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BFDFD6-6C16-4AF4-9429-92694965BD12}"/>
              </a:ext>
            </a:extLst>
          </p:cNvPr>
          <p:cNvSpPr txBox="1"/>
          <p:nvPr/>
        </p:nvSpPr>
        <p:spPr>
          <a:xfrm>
            <a:off x="1172159" y="5665819"/>
            <a:ext cx="7003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Special thanks again to Ryan Zielinski for allowing me to adapt his slides</a:t>
            </a:r>
          </a:p>
          <a:p>
            <a:r>
              <a:rPr lang="en-US" dirty="0"/>
              <a:t>for this presentation.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Rectangle"/>
          <p:cNvSpPr/>
          <p:nvPr/>
        </p:nvSpPr>
        <p:spPr>
          <a:xfrm>
            <a:off x="-2" y="-2"/>
            <a:ext cx="9135475" cy="1258615"/>
          </a:xfrm>
          <a:prstGeom prst="rect">
            <a:avLst/>
          </a:prstGeom>
          <a:solidFill>
            <a:srgbClr val="1CADE4">
              <a:alpha val="90000"/>
            </a:srgbClr>
          </a:solidFill>
          <a:ln w="12700">
            <a:miter lim="400000"/>
          </a:ln>
          <a:effectLst>
            <a:outerShdw blurRad="38100" dist="23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5" name="Inclusive ep scattering Cross Sections"/>
          <p:cNvSpPr txBox="1">
            <a:spLocks noGrp="1"/>
          </p:cNvSpPr>
          <p:nvPr>
            <p:ph type="title"/>
          </p:nvPr>
        </p:nvSpPr>
        <p:spPr>
          <a:xfrm>
            <a:off x="457200" y="366908"/>
            <a:ext cx="8892988" cy="724688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694944">
              <a:defRPr sz="2736" spc="-76">
                <a:solidFill>
                  <a:srgbClr val="FFFFFF"/>
                </a:solidFill>
              </a:defRPr>
            </a:pPr>
            <a:r>
              <a:rPr sz="3900" dirty="0"/>
              <a:t>Inclusive </a:t>
            </a:r>
            <a:r>
              <a:rPr sz="3900" i="1" cap="none" dirty="0"/>
              <a:t>ep</a:t>
            </a:r>
            <a:r>
              <a:rPr sz="3900" dirty="0"/>
              <a:t> </a:t>
            </a:r>
            <a:r>
              <a:rPr lang="en-US" sz="3900" dirty="0"/>
              <a:t>S</a:t>
            </a:r>
            <a:r>
              <a:rPr sz="3900" dirty="0"/>
              <a:t>cattering Cross Sections</a:t>
            </a:r>
            <a:br>
              <a:rPr lang="en-US" sz="3900" dirty="0"/>
            </a:br>
            <a:r>
              <a:rPr lang="en-US" sz="3900" dirty="0"/>
              <a:t>describe normalized interaction rate</a:t>
            </a:r>
            <a:endParaRPr sz="3900" dirty="0"/>
          </a:p>
        </p:txBody>
      </p:sp>
      <p:pic>
        <p:nvPicPr>
          <p:cNvPr id="277" name="UNH_Secondary_Horiz_661.eps" descr="UNH_Secondary_Horiz_661.eps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22955" y="6399266"/>
            <a:ext cx="2389509" cy="384029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Elastic scattering: target remains in the ground state after interaction"/>
          <p:cNvSpPr txBox="1"/>
          <p:nvPr/>
        </p:nvSpPr>
        <p:spPr>
          <a:xfrm>
            <a:off x="360834" y="1607233"/>
            <a:ext cx="3943775" cy="61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r>
              <a:rPr dirty="0"/>
              <a:t>Elastic scattering: target remains in the ground state after interaction</a:t>
            </a:r>
          </a:p>
        </p:txBody>
      </p:sp>
      <p:pic>
        <p:nvPicPr>
          <p:cNvPr id="281" name="XS.pdf" descr="XS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31065" y="1320133"/>
            <a:ext cx="4785563" cy="4140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pasted-image.pdf" descr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23989" y="2414399"/>
            <a:ext cx="2057684" cy="584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pasted-image.pdf" descr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50455" y="5218040"/>
            <a:ext cx="4928369" cy="484413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GE and GM related to charge and current distributions"/>
          <p:cNvSpPr txBox="1"/>
          <p:nvPr/>
        </p:nvSpPr>
        <p:spPr>
          <a:xfrm>
            <a:off x="1022677" y="6008692"/>
            <a:ext cx="656386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i="1"/>
            </a:pPr>
            <a:r>
              <a:rPr dirty="0"/>
              <a:t>G</a:t>
            </a:r>
            <a:r>
              <a:rPr baseline="-5999" dirty="0"/>
              <a:t>E</a:t>
            </a:r>
            <a:r>
              <a:rPr dirty="0"/>
              <a:t> </a:t>
            </a:r>
            <a:r>
              <a:rPr i="0" dirty="0"/>
              <a:t>and</a:t>
            </a:r>
            <a:r>
              <a:rPr dirty="0"/>
              <a:t> G</a:t>
            </a:r>
            <a:r>
              <a:rPr baseline="-5999" dirty="0"/>
              <a:t>M </a:t>
            </a:r>
            <a:r>
              <a:rPr i="0" dirty="0"/>
              <a:t>related to charge and current distributions</a:t>
            </a:r>
          </a:p>
        </p:txBody>
      </p:sp>
      <p:sp>
        <p:nvSpPr>
          <p:cNvPr id="289" name="Mott cross section describe scattering from point-particle"/>
          <p:cNvSpPr txBox="1"/>
          <p:nvPr/>
        </p:nvSpPr>
        <p:spPr>
          <a:xfrm>
            <a:off x="265039" y="3206462"/>
            <a:ext cx="458935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dirty="0"/>
              <a:t>Mott cross section describe</a:t>
            </a:r>
            <a:r>
              <a:rPr lang="en-US" dirty="0"/>
              <a:t>s</a:t>
            </a:r>
            <a:r>
              <a:rPr dirty="0"/>
              <a:t> scattering from point-particle</a:t>
            </a:r>
            <a:r>
              <a:rPr lang="en-US" dirty="0"/>
              <a:t>:</a:t>
            </a:r>
            <a:endParaRPr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0042A29-E633-4B27-AB7D-0D38F8B1FA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167262"/>
              </p:ext>
            </p:extLst>
          </p:nvPr>
        </p:nvGraphicFramePr>
        <p:xfrm>
          <a:off x="265039" y="3905532"/>
          <a:ext cx="295592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r:id="rId8" imgW="11809440" imgH="2514240" progId="">
                  <p:embed/>
                </p:oleObj>
              </mc:Choice>
              <mc:Fallback>
                <p:oleObj r:id="rId8" imgW="11809440" imgH="25142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5039" y="3905532"/>
                        <a:ext cx="2955925" cy="63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Mott cross section describe scattering from point-particle">
            <a:extLst>
              <a:ext uri="{FF2B5EF4-FFF2-40B4-BE49-F238E27FC236}">
                <a16:creationId xmlns:a16="http://schemas.microsoft.com/office/drawing/2014/main" id="{57B2D89E-7DE5-4DC3-B2C6-A27FC7C825DC}"/>
              </a:ext>
            </a:extLst>
          </p:cNvPr>
          <p:cNvSpPr txBox="1"/>
          <p:nvPr/>
        </p:nvSpPr>
        <p:spPr>
          <a:xfrm>
            <a:off x="265039" y="4693032"/>
            <a:ext cx="675880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en-US" dirty="0" err="1"/>
              <a:t>Rosenbluth</a:t>
            </a:r>
            <a:r>
              <a:rPr lang="en-US" dirty="0"/>
              <a:t> cross section describes deviation from point-particle: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">
            <a:extLst>
              <a:ext uri="{FF2B5EF4-FFF2-40B4-BE49-F238E27FC236}">
                <a16:creationId xmlns:a16="http://schemas.microsoft.com/office/drawing/2014/main" id="{745E8D5D-BA22-4EAB-B381-3A4063C60F9B}"/>
              </a:ext>
            </a:extLst>
          </p:cNvPr>
          <p:cNvSpPr/>
          <p:nvPr/>
        </p:nvSpPr>
        <p:spPr>
          <a:xfrm>
            <a:off x="5517776" y="5278976"/>
            <a:ext cx="809904" cy="36765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miter lim="400000"/>
          </a:ln>
          <a:effectLst>
            <a:outerShdw blurRad="38100" dist="23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" name="Rounded Rectangle">
            <a:extLst>
              <a:ext uri="{FF2B5EF4-FFF2-40B4-BE49-F238E27FC236}">
                <a16:creationId xmlns:a16="http://schemas.microsoft.com/office/drawing/2014/main" id="{E0BE03B8-2491-464F-ADC8-AB9FF6744B56}"/>
              </a:ext>
            </a:extLst>
          </p:cNvPr>
          <p:cNvSpPr/>
          <p:nvPr/>
        </p:nvSpPr>
        <p:spPr>
          <a:xfrm>
            <a:off x="4338917" y="5278976"/>
            <a:ext cx="748205" cy="36765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miter lim="400000"/>
          </a:ln>
          <a:effectLst>
            <a:outerShdw blurRad="38100" dist="23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4" name="Rectangle"/>
          <p:cNvSpPr/>
          <p:nvPr/>
        </p:nvSpPr>
        <p:spPr>
          <a:xfrm>
            <a:off x="-2" y="-2"/>
            <a:ext cx="9135475" cy="1258615"/>
          </a:xfrm>
          <a:prstGeom prst="rect">
            <a:avLst/>
          </a:prstGeom>
          <a:solidFill>
            <a:srgbClr val="1CADE4">
              <a:alpha val="90000"/>
            </a:srgbClr>
          </a:solidFill>
          <a:ln w="12700">
            <a:miter lim="400000"/>
          </a:ln>
          <a:effectLst>
            <a:outerShdw blurRad="38100" dist="23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5" name="Inclusive ep scattering Cross Sections"/>
          <p:cNvSpPr txBox="1">
            <a:spLocks noGrp="1"/>
          </p:cNvSpPr>
          <p:nvPr>
            <p:ph type="title"/>
          </p:nvPr>
        </p:nvSpPr>
        <p:spPr>
          <a:xfrm>
            <a:off x="457200" y="366908"/>
            <a:ext cx="8892988" cy="724688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694944">
              <a:defRPr sz="2736" spc="-76">
                <a:solidFill>
                  <a:srgbClr val="FFFFFF"/>
                </a:solidFill>
              </a:defRPr>
            </a:pPr>
            <a:r>
              <a:rPr sz="3900" dirty="0"/>
              <a:t>Inclusive </a:t>
            </a:r>
            <a:r>
              <a:rPr sz="3900" i="1" cap="none" dirty="0"/>
              <a:t>ep</a:t>
            </a:r>
            <a:r>
              <a:rPr sz="3900" dirty="0"/>
              <a:t> </a:t>
            </a:r>
            <a:r>
              <a:rPr lang="en-US" sz="3900" dirty="0"/>
              <a:t>S</a:t>
            </a:r>
            <a:r>
              <a:rPr sz="3900" dirty="0"/>
              <a:t>cattering Cross Sections</a:t>
            </a:r>
            <a:br>
              <a:rPr lang="en-US" sz="3900" dirty="0"/>
            </a:br>
            <a:r>
              <a:rPr lang="en-US" sz="3900" dirty="0"/>
              <a:t>describe normalized interaction rate</a:t>
            </a:r>
            <a:endParaRPr sz="3900" dirty="0"/>
          </a:p>
        </p:txBody>
      </p:sp>
      <p:pic>
        <p:nvPicPr>
          <p:cNvPr id="277" name="UNH_Secondary_Horiz_661.eps" descr="UNH_Secondary_Horiz_661.eps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05026" y="6376854"/>
            <a:ext cx="2389509" cy="384029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Elastic scattering: target remains in the ground state after interaction"/>
          <p:cNvSpPr txBox="1"/>
          <p:nvPr/>
        </p:nvSpPr>
        <p:spPr>
          <a:xfrm>
            <a:off x="360834" y="1607233"/>
            <a:ext cx="394377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r>
              <a:rPr lang="en-US" dirty="0"/>
              <a:t>Inelastic scattering: Target is in excited state after interaction</a:t>
            </a:r>
            <a:endParaRPr dirty="0"/>
          </a:p>
        </p:txBody>
      </p:sp>
      <p:pic>
        <p:nvPicPr>
          <p:cNvPr id="281" name="XS.pdf" descr="XS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31065" y="1320133"/>
            <a:ext cx="4785563" cy="414011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Four structure functions characterize inelastic scattering from a proton:">
            <a:extLst>
              <a:ext uri="{FF2B5EF4-FFF2-40B4-BE49-F238E27FC236}">
                <a16:creationId xmlns:a16="http://schemas.microsoft.com/office/drawing/2014/main" id="{DE9839A7-80BC-4BD4-97B9-DE9DD8ED0BE8}"/>
              </a:ext>
            </a:extLst>
          </p:cNvPr>
          <p:cNvSpPr txBox="1"/>
          <p:nvPr/>
        </p:nvSpPr>
        <p:spPr>
          <a:xfrm>
            <a:off x="177400" y="2400936"/>
            <a:ext cx="394377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r>
              <a:rPr lang="en-US" dirty="0"/>
              <a:t>Structure Functions:</a:t>
            </a:r>
            <a:endParaRPr dirty="0"/>
          </a:p>
        </p:txBody>
      </p:sp>
      <p:sp>
        <p:nvSpPr>
          <p:cNvPr id="14" name="Inclusive unpolarized cross sections">
            <a:extLst>
              <a:ext uri="{FF2B5EF4-FFF2-40B4-BE49-F238E27FC236}">
                <a16:creationId xmlns:a16="http://schemas.microsoft.com/office/drawing/2014/main" id="{470CA105-C301-4A9D-9E40-4D53B131C684}"/>
              </a:ext>
            </a:extLst>
          </p:cNvPr>
          <p:cNvSpPr txBox="1"/>
          <p:nvPr/>
        </p:nvSpPr>
        <p:spPr>
          <a:xfrm>
            <a:off x="296299" y="3085107"/>
            <a:ext cx="3750802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dirty="0"/>
              <a:t>Inclusive </a:t>
            </a:r>
            <a:r>
              <a:rPr i="1" dirty="0">
                <a:solidFill>
                  <a:srgbClr val="3366FF"/>
                </a:solidFill>
              </a:rPr>
              <a:t>unpolarized </a:t>
            </a:r>
            <a:r>
              <a:rPr dirty="0"/>
              <a:t>cross sections</a:t>
            </a:r>
          </a:p>
        </p:txBody>
      </p:sp>
      <p:grpSp>
        <p:nvGrpSpPr>
          <p:cNvPr id="16" name="Group">
            <a:extLst>
              <a:ext uri="{FF2B5EF4-FFF2-40B4-BE49-F238E27FC236}">
                <a16:creationId xmlns:a16="http://schemas.microsoft.com/office/drawing/2014/main" id="{434AB9BC-40A6-435E-B527-4D1E2767D46C}"/>
              </a:ext>
            </a:extLst>
          </p:cNvPr>
          <p:cNvGrpSpPr/>
          <p:nvPr/>
        </p:nvGrpSpPr>
        <p:grpSpPr>
          <a:xfrm>
            <a:off x="296299" y="3498972"/>
            <a:ext cx="4405026" cy="503271"/>
            <a:chOff x="0" y="0"/>
            <a:chExt cx="4405024" cy="503269"/>
          </a:xfrm>
        </p:grpSpPr>
        <p:sp>
          <p:nvSpPr>
            <p:cNvPr id="17" name="Rounded Rectangle">
              <a:extLst>
                <a:ext uri="{FF2B5EF4-FFF2-40B4-BE49-F238E27FC236}">
                  <a16:creationId xmlns:a16="http://schemas.microsoft.com/office/drawing/2014/main" id="{382D8E0C-7785-4C6E-A207-51EA9CDE1ADE}"/>
                </a:ext>
              </a:extLst>
            </p:cNvPr>
            <p:cNvSpPr/>
            <p:nvPr/>
          </p:nvSpPr>
          <p:spPr>
            <a:xfrm>
              <a:off x="2974674" y="66432"/>
              <a:ext cx="842750" cy="342671"/>
            </a:xfrm>
            <a:prstGeom prst="roundRect">
              <a:avLst>
                <a:gd name="adj" fmla="val 16667"/>
              </a:avLst>
            </a:prstGeom>
            <a:solidFill>
              <a:srgbClr val="3366FF"/>
            </a:solidFill>
            <a:ln w="12700" cap="flat">
              <a:noFill/>
              <a:miter lim="400000"/>
            </a:ln>
            <a:effectLst>
              <a:outerShdw blurRad="38100" dist="23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" name="Rounded Rectangle">
              <a:extLst>
                <a:ext uri="{FF2B5EF4-FFF2-40B4-BE49-F238E27FC236}">
                  <a16:creationId xmlns:a16="http://schemas.microsoft.com/office/drawing/2014/main" id="{06F0D2F5-1899-40EC-96BC-82B63DC45443}"/>
                </a:ext>
              </a:extLst>
            </p:cNvPr>
            <p:cNvSpPr/>
            <p:nvPr/>
          </p:nvSpPr>
          <p:spPr>
            <a:xfrm>
              <a:off x="1611091" y="68851"/>
              <a:ext cx="842750" cy="342670"/>
            </a:xfrm>
            <a:prstGeom prst="roundRect">
              <a:avLst>
                <a:gd name="adj" fmla="val 16667"/>
              </a:avLst>
            </a:prstGeom>
            <a:solidFill>
              <a:srgbClr val="3366FF"/>
            </a:solidFill>
            <a:ln w="12700" cap="flat">
              <a:noFill/>
              <a:miter lim="400000"/>
            </a:ln>
            <a:effectLst>
              <a:outerShdw blurRad="38100" dist="23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9" name="latex-image-1.pdf" descr="latex-image-1.pdf">
              <a:extLst>
                <a:ext uri="{FF2B5EF4-FFF2-40B4-BE49-F238E27FC236}">
                  <a16:creationId xmlns:a16="http://schemas.microsoft.com/office/drawing/2014/main" id="{5F15D32C-0913-4026-8958-D35C1CF58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4405025" cy="5032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" name="F1 and F2 related to quark/gluon distribution">
            <a:extLst>
              <a:ext uri="{FF2B5EF4-FFF2-40B4-BE49-F238E27FC236}">
                <a16:creationId xmlns:a16="http://schemas.microsoft.com/office/drawing/2014/main" id="{FD2257BC-2065-4ED4-BCF2-61013A745C2A}"/>
              </a:ext>
            </a:extLst>
          </p:cNvPr>
          <p:cNvSpPr txBox="1"/>
          <p:nvPr/>
        </p:nvSpPr>
        <p:spPr>
          <a:xfrm>
            <a:off x="251262" y="4140101"/>
            <a:ext cx="4652432" cy="394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i="1">
                <a:solidFill>
                  <a:srgbClr val="0117FF"/>
                </a:solidFill>
              </a:defRPr>
            </a:pPr>
            <a:r>
              <a:t>F</a:t>
            </a:r>
            <a:r>
              <a:rPr baseline="-25000"/>
              <a:t>1</a:t>
            </a:r>
            <a:r>
              <a:rPr i="0"/>
              <a:t> and </a:t>
            </a:r>
            <a:r>
              <a:t>F</a:t>
            </a:r>
            <a:r>
              <a:rPr baseline="-25000"/>
              <a:t>2</a:t>
            </a:r>
            <a:r>
              <a:rPr i="0"/>
              <a:t> related to quark/gluon distribution</a:t>
            </a:r>
          </a:p>
        </p:txBody>
      </p:sp>
      <p:sp>
        <p:nvSpPr>
          <p:cNvPr id="21" name="Adding a polarized beam and target adds two more structure functions">
            <a:extLst>
              <a:ext uri="{FF2B5EF4-FFF2-40B4-BE49-F238E27FC236}">
                <a16:creationId xmlns:a16="http://schemas.microsoft.com/office/drawing/2014/main" id="{7DBD473A-90D0-4875-BDCF-19635F885B8F}"/>
              </a:ext>
            </a:extLst>
          </p:cNvPr>
          <p:cNvSpPr txBox="1"/>
          <p:nvPr/>
        </p:nvSpPr>
        <p:spPr>
          <a:xfrm>
            <a:off x="251262" y="4568190"/>
            <a:ext cx="602851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dirty="0"/>
              <a:t>Adding a </a:t>
            </a:r>
            <a:r>
              <a:rPr i="1" dirty="0">
                <a:solidFill>
                  <a:srgbClr val="FF0000"/>
                </a:solidFill>
              </a:rPr>
              <a:t>polarized</a:t>
            </a:r>
            <a:r>
              <a:rPr dirty="0"/>
              <a:t> beam and target adds two more structure functions</a:t>
            </a:r>
          </a:p>
        </p:txBody>
      </p:sp>
      <p:pic>
        <p:nvPicPr>
          <p:cNvPr id="22" name="latex-image-1.pdf" descr="latex-image-1.pdf">
            <a:extLst>
              <a:ext uri="{FF2B5EF4-FFF2-40B4-BE49-F238E27FC236}">
                <a16:creationId xmlns:a16="http://schemas.microsoft.com/office/drawing/2014/main" id="{CD8EC7BF-F488-40F2-9BD6-792E77054A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96299" y="5211626"/>
            <a:ext cx="6083882" cy="520822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g1 and g2 related to spin distribution">
            <a:extLst>
              <a:ext uri="{FF2B5EF4-FFF2-40B4-BE49-F238E27FC236}">
                <a16:creationId xmlns:a16="http://schemas.microsoft.com/office/drawing/2014/main" id="{C17E01D2-89C4-4CF1-96C3-24907EC4FBB1}"/>
              </a:ext>
            </a:extLst>
          </p:cNvPr>
          <p:cNvSpPr txBox="1"/>
          <p:nvPr/>
        </p:nvSpPr>
        <p:spPr>
          <a:xfrm>
            <a:off x="296299" y="5793284"/>
            <a:ext cx="3868575" cy="394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i="1">
                <a:solidFill>
                  <a:srgbClr val="FF0000"/>
                </a:solidFill>
              </a:defRPr>
            </a:pPr>
            <a:r>
              <a:rPr dirty="0"/>
              <a:t>g</a:t>
            </a:r>
            <a:r>
              <a:rPr baseline="-25000" dirty="0"/>
              <a:t>1</a:t>
            </a:r>
            <a:r>
              <a:rPr i="0" dirty="0"/>
              <a:t> and </a:t>
            </a:r>
            <a:r>
              <a:rPr dirty="0"/>
              <a:t>g</a:t>
            </a:r>
            <a:r>
              <a:rPr baseline="-25000" dirty="0"/>
              <a:t>2</a:t>
            </a:r>
            <a:r>
              <a:rPr i="0" dirty="0"/>
              <a:t> related to spin distribution</a:t>
            </a:r>
          </a:p>
        </p:txBody>
      </p:sp>
    </p:spTree>
    <p:extLst>
      <p:ext uri="{BB962C8B-B14F-4D97-AF65-F5344CB8AC3E}">
        <p14:creationId xmlns:p14="http://schemas.microsoft.com/office/powerpoint/2010/main" val="1810039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roup"/>
          <p:cNvGrpSpPr/>
          <p:nvPr/>
        </p:nvGrpSpPr>
        <p:grpSpPr>
          <a:xfrm>
            <a:off x="264341" y="3878308"/>
            <a:ext cx="2723245" cy="1188071"/>
            <a:chOff x="0" y="0"/>
            <a:chExt cx="2723244" cy="1188070"/>
          </a:xfrm>
        </p:grpSpPr>
        <p:sp>
          <p:nvSpPr>
            <p:cNvPr id="331" name="Rectangle"/>
            <p:cNvSpPr/>
            <p:nvPr/>
          </p:nvSpPr>
          <p:spPr>
            <a:xfrm>
              <a:off x="1243477" y="575810"/>
              <a:ext cx="297087" cy="91715"/>
            </a:xfrm>
            <a:prstGeom prst="rect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blurRad="38100" dist="23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388899">
                <a:defRPr sz="8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2" name="Line"/>
            <p:cNvSpPr/>
            <p:nvPr/>
          </p:nvSpPr>
          <p:spPr>
            <a:xfrm flipH="1">
              <a:off x="277726" y="157098"/>
              <a:ext cx="1" cy="727466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3" name="Line"/>
            <p:cNvSpPr/>
            <p:nvPr/>
          </p:nvSpPr>
          <p:spPr>
            <a:xfrm flipV="1">
              <a:off x="1676818" y="203985"/>
              <a:ext cx="1" cy="72746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4" name="Line"/>
            <p:cNvSpPr/>
            <p:nvPr/>
          </p:nvSpPr>
          <p:spPr>
            <a:xfrm>
              <a:off x="1732557" y="608279"/>
              <a:ext cx="878768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5" name="Oval"/>
            <p:cNvSpPr/>
            <p:nvPr/>
          </p:nvSpPr>
          <p:spPr>
            <a:xfrm rot="5400000">
              <a:off x="1890385" y="397119"/>
              <a:ext cx="509239" cy="422031"/>
            </a:xfrm>
            <a:prstGeom prst="ellipse">
              <a:avLst/>
            </a:prstGeom>
            <a:solidFill>
              <a:srgbClr val="FF0000"/>
            </a:solidFill>
            <a:ln w="38100" cap="flat">
              <a:solidFill>
                <a:srgbClr val="000000"/>
              </a:solidFill>
              <a:prstDash val="solid"/>
              <a:round/>
            </a:ln>
            <a:effectLst>
              <a:outerShdw blurRad="38100" dist="23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388899">
                <a:defRPr sz="86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336" name="latex-image-1.pdf" descr="latex-image-1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5400000">
              <a:off x="2068821" y="482868"/>
              <a:ext cx="183427" cy="2508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7" name="Rectangle"/>
            <p:cNvSpPr/>
            <p:nvPr/>
          </p:nvSpPr>
          <p:spPr>
            <a:xfrm>
              <a:off x="-1" y="-1"/>
              <a:ext cx="2723246" cy="1188072"/>
            </a:xfrm>
            <a:prstGeom prst="rect">
              <a:avLst/>
            </a:prstGeom>
            <a:noFill/>
            <a:ln w="76200" cap="flat">
              <a:solidFill>
                <a:srgbClr val="00359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388899">
                <a:defRPr sz="8600"/>
              </a:pPr>
              <a:endParaRPr/>
            </a:p>
          </p:txBody>
        </p:sp>
        <p:sp>
          <p:nvSpPr>
            <p:cNvPr id="338" name="Line"/>
            <p:cNvSpPr/>
            <p:nvPr/>
          </p:nvSpPr>
          <p:spPr>
            <a:xfrm flipV="1">
              <a:off x="353970" y="621667"/>
              <a:ext cx="889509" cy="24404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9" name="Oval"/>
            <p:cNvSpPr/>
            <p:nvPr/>
          </p:nvSpPr>
          <p:spPr>
            <a:xfrm rot="5400000">
              <a:off x="485957" y="434910"/>
              <a:ext cx="509239" cy="422031"/>
            </a:xfrm>
            <a:prstGeom prst="ellipse">
              <a:avLst/>
            </a:prstGeom>
            <a:solidFill>
              <a:srgbClr val="FF0000"/>
            </a:solidFill>
            <a:ln w="38100" cap="flat">
              <a:solidFill>
                <a:srgbClr val="000000"/>
              </a:solidFill>
              <a:prstDash val="solid"/>
              <a:round/>
            </a:ln>
            <a:effectLst>
              <a:outerShdw blurRad="38100" dist="23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388899">
                <a:defRPr sz="86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340" name="latex-image-1.pdf" descr="latex-image-1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5400000">
              <a:off x="655927" y="520659"/>
              <a:ext cx="183427" cy="2508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52" name="Group"/>
          <p:cNvGrpSpPr/>
          <p:nvPr/>
        </p:nvGrpSpPr>
        <p:grpSpPr>
          <a:xfrm>
            <a:off x="244401" y="1969022"/>
            <a:ext cx="2478859" cy="1188071"/>
            <a:chOff x="0" y="0"/>
            <a:chExt cx="2478857" cy="1188070"/>
          </a:xfrm>
        </p:grpSpPr>
        <p:sp>
          <p:nvSpPr>
            <p:cNvPr id="342" name="Rectangle"/>
            <p:cNvSpPr/>
            <p:nvPr/>
          </p:nvSpPr>
          <p:spPr>
            <a:xfrm>
              <a:off x="0" y="-1"/>
              <a:ext cx="2478858" cy="1188072"/>
            </a:xfrm>
            <a:prstGeom prst="rect">
              <a:avLst/>
            </a:prstGeom>
            <a:noFill/>
            <a:ln w="76200" cap="flat">
              <a:solidFill>
                <a:srgbClr val="00359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388899">
                <a:defRPr sz="8600"/>
              </a:pPr>
              <a:endParaRPr/>
            </a:p>
          </p:txBody>
        </p:sp>
        <p:sp>
          <p:nvSpPr>
            <p:cNvPr id="343" name="Line"/>
            <p:cNvSpPr/>
            <p:nvPr/>
          </p:nvSpPr>
          <p:spPr>
            <a:xfrm flipH="1">
              <a:off x="367230" y="236700"/>
              <a:ext cx="1" cy="689012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4" name="Line"/>
            <p:cNvSpPr/>
            <p:nvPr/>
          </p:nvSpPr>
          <p:spPr>
            <a:xfrm flipV="1">
              <a:off x="1609387" y="243221"/>
              <a:ext cx="1" cy="689012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5" name="Line"/>
            <p:cNvSpPr/>
            <p:nvPr/>
          </p:nvSpPr>
          <p:spPr>
            <a:xfrm flipV="1">
              <a:off x="795120" y="79292"/>
              <a:ext cx="1" cy="98516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6" name="Oval"/>
            <p:cNvSpPr/>
            <p:nvPr/>
          </p:nvSpPr>
          <p:spPr>
            <a:xfrm>
              <a:off x="583986" y="400311"/>
              <a:ext cx="422031" cy="482322"/>
            </a:xfrm>
            <a:prstGeom prst="ellipse">
              <a:avLst/>
            </a:prstGeom>
            <a:solidFill>
              <a:srgbClr val="FF0000"/>
            </a:solidFill>
            <a:ln w="38100" cap="flat">
              <a:solidFill>
                <a:srgbClr val="000000"/>
              </a:solidFill>
              <a:prstDash val="solid"/>
              <a:round/>
            </a:ln>
            <a:effectLst>
              <a:outerShdw blurRad="38100" dist="23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388899">
                <a:defRPr sz="86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347" name="latex-image-1.pdf" descr="latex-image-1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19114" y="480394"/>
              <a:ext cx="152015" cy="2866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8" name="Line"/>
            <p:cNvSpPr/>
            <p:nvPr/>
          </p:nvSpPr>
          <p:spPr>
            <a:xfrm flipV="1">
              <a:off x="1982725" y="79293"/>
              <a:ext cx="1" cy="981457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9" name="Oval"/>
            <p:cNvSpPr/>
            <p:nvPr/>
          </p:nvSpPr>
          <p:spPr>
            <a:xfrm>
              <a:off x="1771592" y="396604"/>
              <a:ext cx="422031" cy="482322"/>
            </a:xfrm>
            <a:prstGeom prst="ellipse">
              <a:avLst/>
            </a:prstGeom>
            <a:solidFill>
              <a:srgbClr val="FF0000"/>
            </a:solidFill>
            <a:ln w="38100" cap="flat">
              <a:solidFill>
                <a:srgbClr val="000000"/>
              </a:solidFill>
              <a:prstDash val="solid"/>
              <a:round/>
            </a:ln>
            <a:effectLst>
              <a:outerShdw blurRad="38100" dist="23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388899">
                <a:defRPr sz="8600">
                  <a:ln w="12700">
                    <a:solidFill>
                      <a:srgbClr val="000000"/>
                    </a:solidFill>
                  </a:ln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350" name="latex-image-1.pdf" descr="latex-image-1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06719" y="476686"/>
              <a:ext cx="152015" cy="2866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51" name="Rectangle"/>
            <p:cNvSpPr/>
            <p:nvPr/>
          </p:nvSpPr>
          <p:spPr>
            <a:xfrm>
              <a:off x="1156423" y="572463"/>
              <a:ext cx="297087" cy="8686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>
              <a:outerShdw blurRad="38100" dist="23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388899">
                <a:defRPr sz="86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53" name="Rectangle"/>
          <p:cNvSpPr/>
          <p:nvPr/>
        </p:nvSpPr>
        <p:spPr>
          <a:xfrm>
            <a:off x="-1" y="-2"/>
            <a:ext cx="9006842" cy="1091595"/>
          </a:xfrm>
          <a:prstGeom prst="rect">
            <a:avLst/>
          </a:prstGeom>
          <a:solidFill>
            <a:srgbClr val="1CADE4">
              <a:alpha val="90000"/>
            </a:srgbClr>
          </a:solidFill>
          <a:ln w="12700">
            <a:miter lim="400000"/>
          </a:ln>
          <a:effectLst>
            <a:outerShdw blurRad="38100" dist="23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4" name="EXTRACTING SPIN STRUCTURE"/>
          <p:cNvSpPr txBox="1">
            <a:spLocks noGrp="1"/>
          </p:cNvSpPr>
          <p:nvPr>
            <p:ph type="title"/>
          </p:nvPr>
        </p:nvSpPr>
        <p:spPr>
          <a:xfrm>
            <a:off x="425823" y="272702"/>
            <a:ext cx="7620000" cy="724688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pc="-1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Extracting Spin Structure by Looking at Cross Section Differences</a:t>
            </a:r>
            <a:endParaRPr dirty="0"/>
          </a:p>
        </p:txBody>
      </p:sp>
      <p:pic>
        <p:nvPicPr>
          <p:cNvPr id="356" name="UNH_Secondary_Horiz_661.eps" descr="UNH_Secondary_Horiz_661.eps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36403" y="6388121"/>
            <a:ext cx="2389509" cy="384029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Two equations, two unknowns…"/>
          <p:cNvSpPr txBox="1"/>
          <p:nvPr/>
        </p:nvSpPr>
        <p:spPr>
          <a:xfrm>
            <a:off x="3491502" y="5765127"/>
            <a:ext cx="3491298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 i="1"/>
            </a:lvl1pPr>
          </a:lstStyle>
          <a:p>
            <a:r>
              <a:rPr dirty="0"/>
              <a:t>Two equations, two unknowns…</a:t>
            </a:r>
          </a:p>
        </p:txBody>
      </p:sp>
      <p:pic>
        <p:nvPicPr>
          <p:cNvPr id="358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21547" y="2409863"/>
            <a:ext cx="6036775" cy="499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pasted-image.pdf" descr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092055" y="4219716"/>
            <a:ext cx="5900738" cy="550329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Inclusive polarized cross sections"/>
          <p:cNvSpPr txBox="1"/>
          <p:nvPr/>
        </p:nvSpPr>
        <p:spPr>
          <a:xfrm>
            <a:off x="3864580" y="1873268"/>
            <a:ext cx="3496529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Inclusive </a:t>
            </a:r>
            <a:r>
              <a:rPr i="1">
                <a:solidFill>
                  <a:srgbClr val="FF0000"/>
                </a:solidFill>
              </a:rPr>
              <a:t>polarized</a:t>
            </a:r>
            <a:r>
              <a:rPr i="1">
                <a:solidFill>
                  <a:srgbClr val="3366FF"/>
                </a:solidFill>
              </a:rPr>
              <a:t> </a:t>
            </a:r>
            <a:r>
              <a:t>cross sections</a:t>
            </a:r>
          </a:p>
        </p:txBody>
      </p:sp>
      <p:sp>
        <p:nvSpPr>
          <p:cNvPr id="362" name="Parallel"/>
          <p:cNvSpPr txBox="1"/>
          <p:nvPr/>
        </p:nvSpPr>
        <p:spPr>
          <a:xfrm>
            <a:off x="1174932" y="3327526"/>
            <a:ext cx="86651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Parallel</a:t>
            </a:r>
          </a:p>
        </p:txBody>
      </p:sp>
      <p:sp>
        <p:nvSpPr>
          <p:cNvPr id="363" name="Perpendicular"/>
          <p:cNvSpPr txBox="1"/>
          <p:nvPr/>
        </p:nvSpPr>
        <p:spPr>
          <a:xfrm>
            <a:off x="877849" y="5133587"/>
            <a:ext cx="1514697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Perpendicular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2_data_2.pdf" descr="g2_data_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90870" y="1061864"/>
            <a:ext cx="3638093" cy="2824955"/>
          </a:xfrm>
          <a:prstGeom prst="rect">
            <a:avLst/>
          </a:prstGeom>
          <a:ln w="12700">
            <a:miter lim="400000"/>
          </a:ln>
        </p:spPr>
      </p:pic>
      <p:pic>
        <p:nvPicPr>
          <p:cNvPr id="445" name="g2_data.pdf" descr="g2_data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09834" y="3695545"/>
            <a:ext cx="3619129" cy="2778113"/>
          </a:xfrm>
          <a:prstGeom prst="rect">
            <a:avLst/>
          </a:prstGeom>
          <a:ln w="12700">
            <a:miter lim="400000"/>
          </a:ln>
        </p:spPr>
      </p:pic>
      <p:sp>
        <p:nvSpPr>
          <p:cNvPr id="446" name="Rectangle"/>
          <p:cNvSpPr/>
          <p:nvPr/>
        </p:nvSpPr>
        <p:spPr>
          <a:xfrm>
            <a:off x="-1" y="37998"/>
            <a:ext cx="9135475" cy="1091595"/>
          </a:xfrm>
          <a:prstGeom prst="rect">
            <a:avLst/>
          </a:prstGeom>
          <a:solidFill>
            <a:srgbClr val="1CADE4">
              <a:alpha val="90000"/>
            </a:srgbClr>
          </a:solidFill>
          <a:ln w="12700">
            <a:miter lim="400000"/>
          </a:ln>
          <a:effectLst>
            <a:outerShdw blurRad="38100" dist="23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7" name="MOTIVATION"/>
          <p:cNvSpPr txBox="1">
            <a:spLocks noGrp="1"/>
          </p:cNvSpPr>
          <p:nvPr>
            <p:ph type="title"/>
          </p:nvPr>
        </p:nvSpPr>
        <p:spPr>
          <a:xfrm>
            <a:off x="165847" y="221451"/>
            <a:ext cx="7620000" cy="7246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pc="-1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    Motivation:</a:t>
            </a:r>
            <a:endParaRPr dirty="0"/>
          </a:p>
        </p:txBody>
      </p:sp>
      <p:sp>
        <p:nvSpPr>
          <p:cNvPr id="448" name="Slide Number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253746"/>
                </a:solidFill>
              </a:defRPr>
            </a:lvl1pPr>
          </a:lstStyle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449" name="UNH_Secondary_Horiz_661.eps" descr="UNH_Secondary_Horiz_661.eps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39454" y="6368664"/>
            <a:ext cx="2389509" cy="384029"/>
          </a:xfrm>
          <a:prstGeom prst="rect">
            <a:avLst/>
          </a:prstGeom>
          <a:ln w="12700">
            <a:miter lim="400000"/>
          </a:ln>
        </p:spPr>
      </p:pic>
      <p:sp>
        <p:nvSpPr>
          <p:cNvPr id="450" name="Measure a fundamental spin observable (g2 ) in the region 0.02 &lt; Q2 &lt; 0.20 GeV2 for the first time"/>
          <p:cNvSpPr txBox="1"/>
          <p:nvPr/>
        </p:nvSpPr>
        <p:spPr>
          <a:xfrm>
            <a:off x="3276395" y="298195"/>
            <a:ext cx="5652568" cy="624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defRPr sz="2000">
                <a:solidFill>
                  <a:srgbClr val="FFFFFF"/>
                </a:solidFill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a:defRPr>
            </a:pPr>
            <a:r>
              <a:rPr dirty="0"/>
              <a:t>Measure a fundamental spin observable (</a:t>
            </a:r>
            <a:r>
              <a:rPr i="1" dirty="0"/>
              <a:t>g</a:t>
            </a:r>
            <a:r>
              <a:rPr i="1" baseline="-25000" dirty="0"/>
              <a:t>2</a:t>
            </a:r>
            <a:r>
              <a:rPr i="1" dirty="0"/>
              <a:t> </a:t>
            </a:r>
            <a:r>
              <a:rPr dirty="0"/>
              <a:t>) in the region 0.02 &lt; </a:t>
            </a:r>
            <a:r>
              <a:rPr i="1" dirty="0"/>
              <a:t>Q</a:t>
            </a:r>
            <a:r>
              <a:rPr i="1" baseline="31999" dirty="0"/>
              <a:t>2</a:t>
            </a:r>
            <a:r>
              <a:rPr dirty="0"/>
              <a:t> &lt; 0.20 GeV</a:t>
            </a:r>
            <a:r>
              <a:rPr baseline="31999" dirty="0"/>
              <a:t>2 </a:t>
            </a:r>
            <a:r>
              <a:rPr dirty="0"/>
              <a:t>for the first time</a:t>
            </a:r>
          </a:p>
        </p:txBody>
      </p:sp>
      <p:sp>
        <p:nvSpPr>
          <p:cNvPr id="451" name="Measurements at Jefferson Lab:…"/>
          <p:cNvSpPr txBox="1"/>
          <p:nvPr/>
        </p:nvSpPr>
        <p:spPr>
          <a:xfrm>
            <a:off x="297385" y="878013"/>
            <a:ext cx="5518116" cy="5816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sz="1600"/>
            </a:pPr>
            <a:endParaRPr dirty="0"/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sz="1600"/>
            </a:pPr>
            <a:r>
              <a:rPr dirty="0"/>
              <a:t>Measurements at Jefferson Lab:</a:t>
            </a:r>
          </a:p>
          <a:p>
            <a:pPr marL="742950" lvl="1" indent="-285750">
              <a:lnSpc>
                <a:spcPct val="150000"/>
              </a:lnSpc>
              <a:buSzPct val="100000"/>
              <a:buFont typeface="Arial"/>
              <a:buChar char="•"/>
              <a:defRPr sz="1600"/>
            </a:pPr>
            <a:r>
              <a:rPr dirty="0"/>
              <a:t>RSS – medium </a:t>
            </a:r>
            <a:r>
              <a:rPr i="1" dirty="0"/>
              <a:t>Q</a:t>
            </a:r>
            <a:r>
              <a:rPr i="1" baseline="30000" dirty="0"/>
              <a:t>2</a:t>
            </a:r>
            <a:r>
              <a:rPr dirty="0"/>
              <a:t> ( 1-2 GeV</a:t>
            </a:r>
            <a:r>
              <a:rPr baseline="30000" dirty="0"/>
              <a:t>2</a:t>
            </a:r>
            <a:r>
              <a:rPr dirty="0"/>
              <a:t>) </a:t>
            </a:r>
            <a:r>
              <a:rPr dirty="0">
                <a:solidFill>
                  <a:srgbClr val="3366FF"/>
                </a:solidFill>
              </a:rPr>
              <a:t>(published)</a:t>
            </a:r>
          </a:p>
          <a:p>
            <a:pPr marL="742950" lvl="1" indent="-285750">
              <a:lnSpc>
                <a:spcPct val="150000"/>
              </a:lnSpc>
              <a:buSzPct val="100000"/>
              <a:buFont typeface="Arial"/>
              <a:buChar char="•"/>
              <a:defRPr sz="1600"/>
            </a:pPr>
            <a:r>
              <a:rPr dirty="0"/>
              <a:t>SANE – high </a:t>
            </a:r>
            <a:r>
              <a:rPr i="1" dirty="0"/>
              <a:t>Q</a:t>
            </a:r>
            <a:r>
              <a:rPr i="1" baseline="30000" dirty="0"/>
              <a:t>2</a:t>
            </a:r>
            <a:r>
              <a:rPr dirty="0"/>
              <a:t> (2-6 GeV</a:t>
            </a:r>
            <a:r>
              <a:rPr baseline="30000" dirty="0"/>
              <a:t>2</a:t>
            </a:r>
            <a:r>
              <a:rPr dirty="0"/>
              <a:t>) </a:t>
            </a:r>
            <a:r>
              <a:rPr dirty="0">
                <a:solidFill>
                  <a:srgbClr val="FF0000"/>
                </a:solidFill>
              </a:rPr>
              <a:t>(analysis)</a:t>
            </a:r>
          </a:p>
          <a:p>
            <a:pPr marL="742950" lvl="1" indent="-285750">
              <a:lnSpc>
                <a:spcPct val="150000"/>
              </a:lnSpc>
              <a:buSzPct val="100000"/>
              <a:buFont typeface="Arial"/>
              <a:buChar char="•"/>
              <a:defRPr sz="2000" b="1">
                <a:solidFill>
                  <a:srgbClr val="003594"/>
                </a:solidFill>
              </a:defRPr>
            </a:pPr>
            <a:r>
              <a:rPr dirty="0"/>
              <a:t>g</a:t>
            </a:r>
            <a:r>
              <a:rPr baseline="-25000" dirty="0"/>
              <a:t>2</a:t>
            </a:r>
            <a:r>
              <a:rPr dirty="0"/>
              <a:t>p</a:t>
            </a:r>
            <a:r>
              <a:rPr dirty="0">
                <a:solidFill>
                  <a:srgbClr val="000000"/>
                </a:solidFill>
              </a:rPr>
              <a:t> – </a:t>
            </a:r>
            <a:r>
              <a:rPr sz="1800" dirty="0">
                <a:solidFill>
                  <a:srgbClr val="000000"/>
                </a:solidFill>
              </a:rPr>
              <a:t>low </a:t>
            </a:r>
            <a:r>
              <a:rPr sz="1800" i="1" dirty="0">
                <a:solidFill>
                  <a:srgbClr val="000000"/>
                </a:solidFill>
              </a:rPr>
              <a:t>Q</a:t>
            </a:r>
            <a:r>
              <a:rPr sz="1800" i="1" baseline="30222" dirty="0">
                <a:solidFill>
                  <a:srgbClr val="000000"/>
                </a:solidFill>
              </a:rPr>
              <a:t>2</a:t>
            </a:r>
            <a:r>
              <a:rPr sz="1800" dirty="0">
                <a:solidFill>
                  <a:srgbClr val="000000"/>
                </a:solidFill>
              </a:rPr>
              <a:t> (0.02-0.20 GeV</a:t>
            </a:r>
            <a:r>
              <a:rPr sz="1800" baseline="30222" dirty="0">
                <a:solidFill>
                  <a:srgbClr val="000000"/>
                </a:solidFill>
              </a:rPr>
              <a:t>2</a:t>
            </a:r>
            <a:r>
              <a:rPr sz="1800" dirty="0">
                <a:solidFill>
                  <a:srgbClr val="000000"/>
                </a:solidFill>
              </a:rPr>
              <a:t>) </a:t>
            </a:r>
            <a:r>
              <a:rPr sz="1800" dirty="0">
                <a:solidFill>
                  <a:srgbClr val="FF0000"/>
                </a:solidFill>
              </a:rPr>
              <a:t>(analysis)</a:t>
            </a:r>
            <a:endParaRPr dirty="0">
              <a:solidFill>
                <a:srgbClr val="FF0000"/>
              </a:solidFill>
            </a:endParaRPr>
          </a:p>
          <a:p>
            <a:pPr marL="742950" lvl="1" indent="-285750">
              <a:lnSpc>
                <a:spcPct val="150000"/>
              </a:lnSpc>
              <a:buSzPct val="100000"/>
              <a:buFont typeface="Arial"/>
              <a:buChar char="•"/>
              <a:defRPr sz="1600">
                <a:solidFill>
                  <a:srgbClr val="FF0000"/>
                </a:solidFill>
              </a:defRPr>
            </a:pPr>
            <a:endParaRPr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sz="1600"/>
            </a:pPr>
            <a:r>
              <a:rPr b="1" dirty="0"/>
              <a:t>Low </a:t>
            </a:r>
            <a:r>
              <a:rPr b="1" i="1" dirty="0"/>
              <a:t>Q</a:t>
            </a:r>
            <a:r>
              <a:rPr b="1" i="1" baseline="30000" dirty="0"/>
              <a:t>2</a:t>
            </a:r>
            <a:r>
              <a:rPr b="1" dirty="0"/>
              <a:t> is difficult</a:t>
            </a:r>
            <a:r>
              <a:rPr dirty="0"/>
              <a:t>:</a:t>
            </a:r>
          </a:p>
          <a:p>
            <a:pPr marL="742950" lvl="1" indent="-285750">
              <a:lnSpc>
                <a:spcPct val="150000"/>
              </a:lnSpc>
              <a:buSzPct val="100000"/>
              <a:buFont typeface="Arial"/>
              <a:buChar char="•"/>
              <a:defRPr sz="1600"/>
            </a:pPr>
            <a:r>
              <a:rPr dirty="0"/>
              <a:t>Electrons strongly influenced by target field</a:t>
            </a:r>
          </a:p>
          <a:p>
            <a:pPr marL="742950" lvl="1" indent="-285750">
              <a:lnSpc>
                <a:spcPct val="150000"/>
              </a:lnSpc>
              <a:buSzPct val="100000"/>
              <a:buFont typeface="Arial"/>
              <a:buChar char="•"/>
              <a:defRPr sz="1600"/>
            </a:pPr>
            <a:r>
              <a:rPr dirty="0"/>
              <a:t>Strong kinematic dependence on observables</a:t>
            </a:r>
            <a:endParaRPr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sz="1600"/>
            </a:pPr>
            <a:r>
              <a:rPr b="1" dirty="0"/>
              <a:t>Low </a:t>
            </a:r>
            <a:r>
              <a:rPr b="1" i="1" dirty="0"/>
              <a:t>Q</a:t>
            </a:r>
            <a:r>
              <a:rPr b="1" i="1" baseline="30000" dirty="0"/>
              <a:t>2</a:t>
            </a:r>
            <a:r>
              <a:rPr b="1" dirty="0"/>
              <a:t> is useful</a:t>
            </a:r>
            <a:r>
              <a:rPr dirty="0"/>
              <a:t>:</a:t>
            </a:r>
          </a:p>
          <a:p>
            <a:pPr marL="742950" lvl="1" indent="-285750">
              <a:lnSpc>
                <a:spcPct val="150000"/>
              </a:lnSpc>
              <a:buSzPct val="100000"/>
              <a:buFont typeface="Arial"/>
              <a:buChar char="•"/>
              <a:defRPr sz="1600"/>
            </a:pPr>
            <a:r>
              <a:rPr dirty="0"/>
              <a:t>Test predictions of Chiral Perturbation Theory (</a:t>
            </a:r>
            <a:r>
              <a:rPr dirty="0" err="1"/>
              <a:t>χPT</a:t>
            </a:r>
            <a:r>
              <a:rPr dirty="0"/>
              <a:t>)</a:t>
            </a:r>
          </a:p>
          <a:p>
            <a:pPr marL="742950" lvl="1" indent="-285750">
              <a:lnSpc>
                <a:spcPct val="150000"/>
              </a:lnSpc>
              <a:buSzPct val="100000"/>
              <a:buFont typeface="Arial"/>
              <a:buChar char="•"/>
              <a:defRPr sz="1600"/>
            </a:pPr>
            <a:r>
              <a:rPr dirty="0"/>
              <a:t>Test sum rules and measure moments of </a:t>
            </a:r>
            <a:r>
              <a:rPr i="1" dirty="0"/>
              <a:t>g</a:t>
            </a:r>
            <a:r>
              <a:rPr i="1" baseline="-25000" dirty="0"/>
              <a:t>2</a:t>
            </a:r>
          </a:p>
          <a:p>
            <a:pPr marL="742950" lvl="1" indent="-285750">
              <a:lnSpc>
                <a:spcPct val="150000"/>
              </a:lnSpc>
              <a:buSzPct val="100000"/>
              <a:buFont typeface="Arial"/>
              <a:buChar char="•"/>
              <a:defRPr sz="1600"/>
            </a:pPr>
            <a:r>
              <a:rPr dirty="0"/>
              <a:t>Study finite size effects of the proton</a:t>
            </a:r>
            <a:endParaRPr lang="en-US" dirty="0"/>
          </a:p>
          <a:p>
            <a:pPr marL="742950" lvl="1" indent="-285750">
              <a:lnSpc>
                <a:spcPct val="150000"/>
              </a:lnSpc>
              <a:buSzPct val="100000"/>
              <a:buFont typeface="Arial"/>
              <a:buChar char="•"/>
              <a:defRPr sz="1600"/>
            </a:pPr>
            <a:endParaRPr dirty="0"/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sz="2000" b="1">
                <a:solidFill>
                  <a:srgbClr val="003594"/>
                </a:solidFill>
              </a:defRPr>
            </a:pPr>
            <a:r>
              <a:rPr dirty="0"/>
              <a:t>g</a:t>
            </a:r>
            <a:r>
              <a:rPr lang="en-US" baseline="-25000" dirty="0"/>
              <a:t>2</a:t>
            </a:r>
            <a:r>
              <a:rPr dirty="0"/>
              <a:t>p experiment ran spring 2012 in Hall A</a:t>
            </a:r>
          </a:p>
        </p:txBody>
      </p:sp>
      <p:sp>
        <p:nvSpPr>
          <p:cNvPr id="454" name="g2"/>
          <p:cNvSpPr txBox="1"/>
          <p:nvPr/>
        </p:nvSpPr>
        <p:spPr>
          <a:xfrm>
            <a:off x="6592809" y="2843895"/>
            <a:ext cx="504386" cy="572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400" i="1">
                <a:solidFill>
                  <a:srgbClr val="FFFFFF"/>
                </a:solidFill>
              </a:defRPr>
            </a:pPr>
            <a:r>
              <a:t>g</a:t>
            </a:r>
            <a:r>
              <a:rPr baseline="-5999"/>
              <a:t>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UNH_Secondary_Horiz_661.eps" descr="UNH_Secondary_Horiz_661.ep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31740" y="6406391"/>
            <a:ext cx="2389509" cy="384029"/>
          </a:xfrm>
          <a:prstGeom prst="rect">
            <a:avLst/>
          </a:prstGeom>
          <a:ln w="12700">
            <a:miter lim="400000"/>
          </a:ln>
        </p:spPr>
      </p:pic>
      <p:sp>
        <p:nvSpPr>
          <p:cNvPr id="616" name="Rectangle"/>
          <p:cNvSpPr/>
          <p:nvPr/>
        </p:nvSpPr>
        <p:spPr>
          <a:xfrm>
            <a:off x="-2" y="-2"/>
            <a:ext cx="9144001" cy="1091595"/>
          </a:xfrm>
          <a:prstGeom prst="rect">
            <a:avLst/>
          </a:prstGeom>
          <a:solidFill>
            <a:srgbClr val="1CADE4">
              <a:alpha val="90000"/>
            </a:srgbClr>
          </a:solidFill>
          <a:ln w="12700">
            <a:miter lim="400000"/>
          </a:ln>
          <a:effectLst>
            <a:outerShdw blurRad="38100" dist="23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17" name="HALL  A Experimental Set Up"/>
          <p:cNvSpPr txBox="1">
            <a:spLocks noGrp="1"/>
          </p:cNvSpPr>
          <p:nvPr>
            <p:ph type="title"/>
          </p:nvPr>
        </p:nvSpPr>
        <p:spPr>
          <a:xfrm>
            <a:off x="457200" y="366908"/>
            <a:ext cx="7620000" cy="7246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pc="-1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Hall A Experimental Setup:</a:t>
            </a:r>
            <a:endParaRPr dirty="0"/>
          </a:p>
        </p:txBody>
      </p:sp>
      <p:sp>
        <p:nvSpPr>
          <p:cNvPr id="619" name="Spectrometer detectors provide trigger, tracking and particle identification…"/>
          <p:cNvSpPr txBox="1"/>
          <p:nvPr/>
        </p:nvSpPr>
        <p:spPr>
          <a:xfrm>
            <a:off x="20312668" y="29100391"/>
            <a:ext cx="11477244" cy="792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buSzPct val="100000"/>
              <a:buFont typeface="Arial"/>
              <a:buChar char="•"/>
              <a:defRPr sz="2400"/>
            </a:pPr>
            <a:r>
              <a:t>Spectrometer detectors provide trigger, tracking and particle identification</a:t>
            </a:r>
          </a:p>
          <a:p>
            <a:pPr marL="457200" indent="-457200">
              <a:buSzPct val="100000"/>
              <a:buFont typeface="Arial"/>
              <a:buChar char="•"/>
              <a:defRPr sz="2400"/>
            </a:pPr>
            <a:r>
              <a:t>Achieved record Hall A DAQ rate of 6-7 kHz during the run period</a:t>
            </a:r>
          </a:p>
        </p:txBody>
      </p:sp>
      <p:sp>
        <p:nvSpPr>
          <p:cNvPr id="620" name="Spectrometer detectors provide trigger, tracking and particle identification…"/>
          <p:cNvSpPr txBox="1"/>
          <p:nvPr/>
        </p:nvSpPr>
        <p:spPr>
          <a:xfrm>
            <a:off x="20465068" y="29252791"/>
            <a:ext cx="11477244" cy="792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buSzPct val="100000"/>
              <a:buFont typeface="Arial"/>
              <a:buChar char="•"/>
              <a:defRPr sz="2400"/>
            </a:pPr>
            <a:r>
              <a:t>Spectrometer detectors provide trigger, tracking and particle identification</a:t>
            </a:r>
          </a:p>
          <a:p>
            <a:pPr marL="457200" indent="-457200">
              <a:buSzPct val="100000"/>
              <a:buFont typeface="Arial"/>
              <a:buChar char="•"/>
              <a:defRPr sz="2400"/>
            </a:pPr>
            <a:r>
              <a:t>Achieved record Hall A DAQ rate of 6-7 kHz during the run period</a:t>
            </a:r>
          </a:p>
        </p:txBody>
      </p:sp>
      <p:sp>
        <p:nvSpPr>
          <p:cNvPr id="621" name="Spectrometer detectors provide trigger, tracking and particle identification…"/>
          <p:cNvSpPr txBox="1"/>
          <p:nvPr/>
        </p:nvSpPr>
        <p:spPr>
          <a:xfrm>
            <a:off x="20617468" y="29405191"/>
            <a:ext cx="11477244" cy="792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buSzPct val="100000"/>
              <a:buFont typeface="Arial"/>
              <a:buChar char="•"/>
              <a:defRPr sz="2400"/>
            </a:pPr>
            <a:r>
              <a:t>Spectrometer detectors provide trigger, tracking and particle identification</a:t>
            </a:r>
          </a:p>
          <a:p>
            <a:pPr marL="457200" indent="-457200">
              <a:buSzPct val="100000"/>
              <a:buFont typeface="Arial"/>
              <a:buChar char="•"/>
              <a:defRPr sz="2400"/>
            </a:pPr>
            <a:r>
              <a:t>Achieved record Hall A DAQ rate of 6-7 kHz during the run period</a:t>
            </a:r>
          </a:p>
        </p:txBody>
      </p:sp>
      <p:pic>
        <p:nvPicPr>
          <p:cNvPr id="623" name="Rectangle" descr="Rectangle"/>
          <p:cNvPicPr>
            <a:picLocks/>
          </p:cNvPicPr>
          <p:nvPr/>
        </p:nvPicPr>
        <p:blipFill>
          <a:blip r:embed="rId3">
            <a:alphaModFix amt="90000"/>
            <a:extLst/>
          </a:blip>
          <a:stretch>
            <a:fillRect/>
          </a:stretch>
        </p:blipFill>
        <p:spPr>
          <a:xfrm>
            <a:off x="300123" y="1209273"/>
            <a:ext cx="2531320" cy="2363606"/>
          </a:xfrm>
          <a:prstGeom prst="rect">
            <a:avLst/>
          </a:prstGeom>
          <a:effectLst>
            <a:outerShdw blurRad="76200" dist="508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624" name="Electron Beam…"/>
          <p:cNvSpPr txBox="1"/>
          <p:nvPr/>
        </p:nvSpPr>
        <p:spPr>
          <a:xfrm>
            <a:off x="343518" y="2153096"/>
            <a:ext cx="2505920" cy="1342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60421" indent="-160421" defTabSz="584200">
              <a:lnSpc>
                <a:spcPct val="150000"/>
              </a:lnSpc>
              <a:buSzPct val="100000"/>
              <a:buChar char="•"/>
              <a:defRPr sz="1600"/>
            </a:pPr>
            <a:r>
              <a:t>Electron Beam</a:t>
            </a:r>
          </a:p>
          <a:p>
            <a:pPr marL="160421" indent="-160421" defTabSz="584200">
              <a:lnSpc>
                <a:spcPct val="150000"/>
              </a:lnSpc>
              <a:buSzPct val="100000"/>
              <a:buChar char="•"/>
              <a:defRPr sz="1600"/>
            </a:pPr>
            <a:r>
              <a:t>Polarized Proton Target</a:t>
            </a:r>
          </a:p>
          <a:p>
            <a:pPr marL="160421" indent="-160421" defTabSz="584200">
              <a:lnSpc>
                <a:spcPct val="150000"/>
              </a:lnSpc>
              <a:buSzPct val="100000"/>
              <a:buChar char="•"/>
              <a:defRPr sz="1600"/>
            </a:pPr>
            <a:r>
              <a:t>Spectrometer/Detectors</a:t>
            </a:r>
          </a:p>
          <a:p>
            <a:pPr marL="160421" indent="-160421" defTabSz="584200">
              <a:lnSpc>
                <a:spcPct val="150000"/>
              </a:lnSpc>
              <a:buSzPct val="100000"/>
              <a:buChar char="•"/>
              <a:defRPr sz="1600"/>
            </a:pPr>
            <a:r>
              <a:t>Small Scattering Angle</a:t>
            </a:r>
          </a:p>
        </p:txBody>
      </p:sp>
      <p:pic>
        <p:nvPicPr>
          <p:cNvPr id="625" name="droppedImage.pdf" descr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87893" y="1777972"/>
            <a:ext cx="315101" cy="384029"/>
          </a:xfrm>
          <a:prstGeom prst="rect">
            <a:avLst/>
          </a:prstGeom>
          <a:ln w="12700">
            <a:miter lim="400000"/>
          </a:ln>
        </p:spPr>
      </p:pic>
      <p:pic>
        <p:nvPicPr>
          <p:cNvPr id="626" name="Beamline_DNP_2.eps" descr="Beamline_DNP_2.eps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9600" y="2308033"/>
            <a:ext cx="7924800" cy="4127501"/>
          </a:xfrm>
          <a:prstGeom prst="rect">
            <a:avLst/>
          </a:prstGeom>
          <a:ln w="12700">
            <a:miter lim="400000"/>
          </a:ln>
        </p:spPr>
      </p:pic>
      <p:sp>
        <p:nvSpPr>
          <p:cNvPr id="627" name="Transverse polarized NH3 target (2.5/5.0T)…"/>
          <p:cNvSpPr txBox="1"/>
          <p:nvPr/>
        </p:nvSpPr>
        <p:spPr>
          <a:xfrm>
            <a:off x="2451054" y="1472803"/>
            <a:ext cx="5706534" cy="1604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42950" lvl="1" indent="-285750">
              <a:lnSpc>
                <a:spcPct val="150000"/>
              </a:lnSpc>
              <a:buSzPct val="100000"/>
              <a:buFont typeface="Arial"/>
              <a:buChar char="•"/>
            </a:pPr>
            <a:r>
              <a:t>Transverse polarized </a:t>
            </a:r>
            <a:r>
              <a:rPr i="1"/>
              <a:t>NH</a:t>
            </a:r>
            <a:r>
              <a:rPr i="1" baseline="-25000"/>
              <a:t>3</a:t>
            </a:r>
            <a:r>
              <a:t> target (2.5/5.0T)</a:t>
            </a:r>
          </a:p>
          <a:p>
            <a:pPr marL="742950" lvl="1" indent="-285750">
              <a:lnSpc>
                <a:spcPct val="150000"/>
              </a:lnSpc>
              <a:buSzPct val="100000"/>
              <a:buFont typeface="Arial"/>
              <a:buChar char="•"/>
            </a:pPr>
            <a:r>
              <a:t>Dipole chicane magnets help compensate for target field bending of beam</a:t>
            </a:r>
          </a:p>
        </p:txBody>
      </p:sp>
      <p:sp>
        <p:nvSpPr>
          <p:cNvPr id="628" name="Dipole septa magnets get around space limitations of spectrometer"/>
          <p:cNvSpPr txBox="1"/>
          <p:nvPr/>
        </p:nvSpPr>
        <p:spPr>
          <a:xfrm>
            <a:off x="-252969" y="5604852"/>
            <a:ext cx="5706534" cy="746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42950" lvl="1" indent="-285750">
              <a:lnSpc>
                <a:spcPct val="150000"/>
              </a:lnSpc>
              <a:buSzPct val="100000"/>
              <a:buFont typeface="Arial"/>
              <a:buChar char="•"/>
            </a:pPr>
            <a:r>
              <a:rPr dirty="0"/>
              <a:t>Dipole septa magnets get around space limitations of spectrometer</a:t>
            </a:r>
          </a:p>
        </p:txBody>
      </p:sp>
      <p:sp>
        <p:nvSpPr>
          <p:cNvPr id="637" name="Measuring"/>
          <p:cNvSpPr txBox="1"/>
          <p:nvPr/>
        </p:nvSpPr>
        <p:spPr>
          <a:xfrm>
            <a:off x="-131958" y="1614710"/>
            <a:ext cx="2554499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400"/>
            </a:lvl1pPr>
          </a:lstStyle>
          <a:p>
            <a:r>
              <a:t>Measuring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Rectangle"/>
          <p:cNvSpPr/>
          <p:nvPr/>
        </p:nvSpPr>
        <p:spPr>
          <a:xfrm>
            <a:off x="4939329" y="1116584"/>
            <a:ext cx="3726108" cy="17794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640" name="Rectangle"/>
          <p:cNvSpPr/>
          <p:nvPr/>
        </p:nvSpPr>
        <p:spPr>
          <a:xfrm>
            <a:off x="-2" y="-2"/>
            <a:ext cx="9144001" cy="1091595"/>
          </a:xfrm>
          <a:prstGeom prst="rect">
            <a:avLst/>
          </a:prstGeom>
          <a:solidFill>
            <a:srgbClr val="1CADE4">
              <a:alpha val="90000"/>
            </a:srgbClr>
          </a:solidFill>
          <a:ln w="12700">
            <a:miter lim="400000"/>
          </a:ln>
          <a:effectLst>
            <a:outerShdw blurRad="38100" dist="23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41" name="Creating polarized protons"/>
          <p:cNvSpPr txBox="1">
            <a:spLocks noGrp="1"/>
          </p:cNvSpPr>
          <p:nvPr>
            <p:ph type="title"/>
          </p:nvPr>
        </p:nvSpPr>
        <p:spPr>
          <a:xfrm>
            <a:off x="434225" y="243382"/>
            <a:ext cx="7620000" cy="724688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pc="-1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Polarized Protons Created with Dynamic Nuclear Polarization (DNP)</a:t>
            </a:r>
            <a:endParaRPr dirty="0"/>
          </a:p>
        </p:txBody>
      </p:sp>
      <p:pic>
        <p:nvPicPr>
          <p:cNvPr id="643" name="UNH_Secondary_Horiz_661.eps" descr="UNH_Secondary_Horiz_661.ep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30649" y="6384292"/>
            <a:ext cx="2389509" cy="384029"/>
          </a:xfrm>
          <a:prstGeom prst="rect">
            <a:avLst/>
          </a:prstGeom>
          <a:ln w="12700">
            <a:miter lim="400000"/>
          </a:ln>
        </p:spPr>
      </p:pic>
      <p:pic>
        <p:nvPicPr>
          <p:cNvPr id="644" name="Target-insert.png" descr="Target-inser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3592068">
            <a:off x="6260309" y="-112549"/>
            <a:ext cx="1879700" cy="3752074"/>
          </a:xfrm>
          <a:prstGeom prst="rect">
            <a:avLst/>
          </a:prstGeom>
          <a:ln w="12700">
            <a:miter lim="400000"/>
          </a:ln>
        </p:spPr>
      </p:pic>
      <p:sp>
        <p:nvSpPr>
          <p:cNvPr id="645" name="Proton pol. much smaller (~0.5% 5T) at TE…"/>
          <p:cNvSpPr txBox="1"/>
          <p:nvPr/>
        </p:nvSpPr>
        <p:spPr>
          <a:xfrm>
            <a:off x="4497" y="3816110"/>
            <a:ext cx="5500652" cy="1624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889000" indent="-571500">
              <a:lnSpc>
                <a:spcPct val="120000"/>
              </a:lnSpc>
              <a:buSzPct val="150000"/>
              <a:buChar char="•"/>
            </a:pPr>
            <a:r>
              <a:rPr dirty="0"/>
              <a:t>Proton pol. much smaller (~0.5% 5T) at TE</a:t>
            </a:r>
          </a:p>
          <a:p>
            <a:pPr marL="889000" indent="-571500">
              <a:lnSpc>
                <a:spcPct val="120000"/>
              </a:lnSpc>
              <a:buSzPct val="150000"/>
              <a:buChar char="•"/>
            </a:pPr>
            <a:r>
              <a:rPr i="1" dirty="0"/>
              <a:t>ep</a:t>
            </a:r>
            <a:r>
              <a:rPr dirty="0"/>
              <a:t> spin coupling and microwaves drive pol.</a:t>
            </a:r>
          </a:p>
          <a:p>
            <a:pPr marL="889000" indent="-571500">
              <a:lnSpc>
                <a:spcPct val="120000"/>
              </a:lnSpc>
              <a:buSzPct val="150000"/>
              <a:buChar char="•"/>
            </a:pPr>
            <a:r>
              <a:rPr dirty="0"/>
              <a:t>Electrons relax much quicker than protons so polarization is sustained</a:t>
            </a:r>
          </a:p>
        </p:txBody>
      </p:sp>
      <p:sp>
        <p:nvSpPr>
          <p:cNvPr id="647" name="Enhancing initial polarization:"/>
          <p:cNvSpPr txBox="1"/>
          <p:nvPr/>
        </p:nvSpPr>
        <p:spPr>
          <a:xfrm>
            <a:off x="306906" y="3443958"/>
            <a:ext cx="335544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chemeClr val="accent3">
                    <a:lumOff val="-10117"/>
                  </a:schemeClr>
                </a:solidFill>
              </a:defRPr>
            </a:lvl1pPr>
          </a:lstStyle>
          <a:p>
            <a:r>
              <a:rPr dirty="0"/>
              <a:t>Enhancing initial polarization:</a:t>
            </a:r>
          </a:p>
        </p:txBody>
      </p:sp>
      <p:pic>
        <p:nvPicPr>
          <p:cNvPr id="648" name="TargetHyper.pdf" descr="TargetHyper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13472" y="2011278"/>
            <a:ext cx="3606686" cy="4331693"/>
          </a:xfrm>
          <a:prstGeom prst="rect">
            <a:avLst/>
          </a:prstGeom>
          <a:ln w="12700">
            <a:miter lim="400000"/>
          </a:ln>
        </p:spPr>
      </p:pic>
      <p:sp>
        <p:nvSpPr>
          <p:cNvPr id="657" name="Creating initial polarization:"/>
          <p:cNvSpPr txBox="1"/>
          <p:nvPr/>
        </p:nvSpPr>
        <p:spPr>
          <a:xfrm>
            <a:off x="278156" y="1215574"/>
            <a:ext cx="3114227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chemeClr val="accent3">
                    <a:lumOff val="-10117"/>
                  </a:schemeClr>
                </a:solidFill>
              </a:defRPr>
            </a:lvl1pPr>
          </a:lstStyle>
          <a:p>
            <a:r>
              <a:rPr dirty="0"/>
              <a:t>Creating initial polarization:</a:t>
            </a:r>
          </a:p>
        </p:txBody>
      </p:sp>
      <p:pic>
        <p:nvPicPr>
          <p:cNvPr id="658" name="pasted-image.pdf" descr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95710" y="2215925"/>
            <a:ext cx="2852389" cy="556842"/>
          </a:xfrm>
          <a:prstGeom prst="rect">
            <a:avLst/>
          </a:prstGeom>
          <a:ln w="12700">
            <a:miter lim="400000"/>
          </a:ln>
        </p:spPr>
      </p:pic>
      <p:sp>
        <p:nvSpPr>
          <p:cNvPr id="659" name="Large μe (~660μp) creates large electron polarization  (~99% at 5T/1K)"/>
          <p:cNvSpPr txBox="1"/>
          <p:nvPr/>
        </p:nvSpPr>
        <p:spPr>
          <a:xfrm>
            <a:off x="-3742206" y="7776118"/>
            <a:ext cx="740455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180473" indent="-180473" defTabSz="584200">
              <a:spcBef>
                <a:spcPts val="2400"/>
              </a:spcBef>
              <a:buSzPct val="100000"/>
              <a:buChar char="•"/>
            </a:pPr>
            <a:r>
              <a:t>Large </a:t>
            </a:r>
            <a:r>
              <a:rPr i="1">
                <a:latin typeface="+mj-lt"/>
                <a:ea typeface="+mj-ea"/>
                <a:cs typeface="+mj-cs"/>
                <a:sym typeface="Helvetica"/>
              </a:rPr>
              <a:t>μ</a:t>
            </a:r>
            <a:r>
              <a:rPr i="1" baseline="-5999">
                <a:latin typeface="+mj-lt"/>
                <a:ea typeface="+mj-ea"/>
                <a:cs typeface="+mj-cs"/>
                <a:sym typeface="Helvetica"/>
              </a:rPr>
              <a:t>e</a:t>
            </a:r>
            <a:r>
              <a:rPr i="1"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(~660</a:t>
            </a:r>
            <a:r>
              <a:rPr i="1">
                <a:latin typeface="+mj-lt"/>
                <a:ea typeface="+mj-ea"/>
                <a:cs typeface="+mj-cs"/>
                <a:sym typeface="Helvetica"/>
              </a:rPr>
              <a:t>μ</a:t>
            </a:r>
            <a:r>
              <a:rPr i="1" baseline="-5999">
                <a:latin typeface="+mj-lt"/>
                <a:ea typeface="+mj-ea"/>
                <a:cs typeface="+mj-cs"/>
                <a:sym typeface="Helvetica"/>
              </a:rPr>
              <a:t>p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) </a:t>
            </a:r>
            <a:r>
              <a:t>creates large electron polarization  (~99% at 5T/1K)</a:t>
            </a:r>
          </a:p>
        </p:txBody>
      </p:sp>
      <p:sp>
        <p:nvSpPr>
          <p:cNvPr id="660" name="Align spins in large B and low T…"/>
          <p:cNvSpPr txBox="1"/>
          <p:nvPr/>
        </p:nvSpPr>
        <p:spPr>
          <a:xfrm>
            <a:off x="282627" y="1495630"/>
            <a:ext cx="3726109" cy="987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180473" indent="-180473">
              <a:lnSpc>
                <a:spcPct val="120000"/>
              </a:lnSpc>
              <a:buSzPct val="100000"/>
              <a:buChar char="•"/>
            </a:lvl1pPr>
            <a:lvl2pPr marL="561473" indent="-180473">
              <a:lnSpc>
                <a:spcPct val="120000"/>
              </a:lnSpc>
              <a:buSzPct val="100000"/>
              <a:buChar char="•"/>
            </a:lvl2pPr>
          </a:lstStyle>
          <a:p>
            <a:r>
              <a:rPr dirty="0"/>
              <a:t>Align spins in large B and low T</a:t>
            </a:r>
          </a:p>
          <a:p>
            <a:pPr lvl="1"/>
            <a:r>
              <a:rPr dirty="0"/>
              <a:t>5.0 T/ 2.5 T @ 1 K</a:t>
            </a:r>
          </a:p>
        </p:txBody>
      </p:sp>
      <p:sp>
        <p:nvSpPr>
          <p:cNvPr id="661" name="Large μe (~660μp) creates large electron polarization  (~99% at 5T/1K)"/>
          <p:cNvSpPr txBox="1"/>
          <p:nvPr/>
        </p:nvSpPr>
        <p:spPr>
          <a:xfrm>
            <a:off x="674139" y="2736367"/>
            <a:ext cx="4161369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180473" indent="-180473" defTabSz="584200">
              <a:spcBef>
                <a:spcPts val="2400"/>
              </a:spcBef>
              <a:buSzPct val="100000"/>
              <a:buChar char="•"/>
            </a:pPr>
            <a:r>
              <a:rPr dirty="0"/>
              <a:t>Large </a:t>
            </a:r>
            <a:r>
              <a:rPr i="1" dirty="0" err="1">
                <a:latin typeface="+mj-lt"/>
                <a:ea typeface="+mj-ea"/>
                <a:cs typeface="+mj-cs"/>
                <a:sym typeface="Helvetica"/>
              </a:rPr>
              <a:t>μ</a:t>
            </a:r>
            <a:r>
              <a:rPr i="1" baseline="-5999" dirty="0" err="1">
                <a:latin typeface="+mj-lt"/>
                <a:ea typeface="+mj-ea"/>
                <a:cs typeface="+mj-cs"/>
                <a:sym typeface="Helvetica"/>
              </a:rPr>
              <a:t>e</a:t>
            </a:r>
            <a:r>
              <a:rPr i="1" dirty="0"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dirty="0">
                <a:latin typeface="+mj-lt"/>
                <a:ea typeface="+mj-ea"/>
                <a:cs typeface="+mj-cs"/>
                <a:sym typeface="Helvetica"/>
              </a:rPr>
              <a:t>(~660</a:t>
            </a:r>
            <a:r>
              <a:rPr i="1" dirty="0">
                <a:latin typeface="+mj-lt"/>
                <a:ea typeface="+mj-ea"/>
                <a:cs typeface="+mj-cs"/>
                <a:sym typeface="Helvetica"/>
              </a:rPr>
              <a:t>μ</a:t>
            </a:r>
            <a:r>
              <a:rPr i="1" baseline="-5999" dirty="0">
                <a:latin typeface="+mj-lt"/>
                <a:ea typeface="+mj-ea"/>
                <a:cs typeface="+mj-cs"/>
                <a:sym typeface="Helvetica"/>
              </a:rPr>
              <a:t>p</a:t>
            </a:r>
            <a:r>
              <a:rPr dirty="0">
                <a:latin typeface="+mj-lt"/>
                <a:ea typeface="+mj-ea"/>
                <a:cs typeface="+mj-cs"/>
                <a:sym typeface="Helvetica"/>
              </a:rPr>
              <a:t>) </a:t>
            </a:r>
            <a:r>
              <a:rPr dirty="0"/>
              <a:t>creates large electron polarization  (~99% at 5T/1K)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" name="Target_Pol.pdf" descr="Target_Po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38903" y="1949778"/>
            <a:ext cx="6034459" cy="4698807"/>
          </a:xfrm>
          <a:prstGeom prst="rect">
            <a:avLst/>
          </a:prstGeom>
          <a:ln w="12700">
            <a:miter lim="400000"/>
          </a:ln>
        </p:spPr>
      </p:pic>
      <p:sp>
        <p:nvSpPr>
          <p:cNvPr id="664" name="Rectangle"/>
          <p:cNvSpPr/>
          <p:nvPr/>
        </p:nvSpPr>
        <p:spPr>
          <a:xfrm>
            <a:off x="-2" y="-2"/>
            <a:ext cx="9144001" cy="1091595"/>
          </a:xfrm>
          <a:prstGeom prst="rect">
            <a:avLst/>
          </a:prstGeom>
          <a:solidFill>
            <a:srgbClr val="1CADE4">
              <a:alpha val="90000"/>
            </a:srgbClr>
          </a:solidFill>
          <a:ln w="12700">
            <a:miter lim="400000"/>
          </a:ln>
          <a:effectLst>
            <a:outerShdw blurRad="38100" dist="23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665" name="Measured proton polarization"/>
          <p:cNvSpPr txBox="1">
            <a:spLocks noGrp="1"/>
          </p:cNvSpPr>
          <p:nvPr>
            <p:ph type="title"/>
          </p:nvPr>
        </p:nvSpPr>
        <p:spPr>
          <a:xfrm>
            <a:off x="457200" y="366908"/>
            <a:ext cx="7620000" cy="72468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86968">
              <a:defRPr sz="3492" spc="-97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Proton Polarization Measured with Q-Meter</a:t>
            </a:r>
            <a:endParaRPr dirty="0"/>
          </a:p>
        </p:txBody>
      </p:sp>
      <p:pic>
        <p:nvPicPr>
          <p:cNvPr id="667" name="UNH_Secondary_Horiz_661.eps" descr="UNH_Secondary_Horiz_661.eps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45092" y="6399287"/>
            <a:ext cx="2389509" cy="384029"/>
          </a:xfrm>
          <a:prstGeom prst="rect">
            <a:avLst/>
          </a:prstGeom>
          <a:ln w="12700">
            <a:miter lim="400000"/>
          </a:ln>
        </p:spPr>
      </p:pic>
      <p:sp>
        <p:nvSpPr>
          <p:cNvPr id="668" name="Average proton polarizations ~75% (5.0T)"/>
          <p:cNvSpPr txBox="1"/>
          <p:nvPr/>
        </p:nvSpPr>
        <p:spPr>
          <a:xfrm>
            <a:off x="3125984" y="4471708"/>
            <a:ext cx="3828697" cy="310633"/>
          </a:xfrm>
          <a:prstGeom prst="rect">
            <a:avLst/>
          </a:prstGeom>
          <a:ln>
            <a:solidFill>
              <a:srgbClr val="003594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500"/>
            </a:lvl1pPr>
          </a:lstStyle>
          <a:p>
            <a:r>
              <a:t>Average proton polarizations ~75% (5.0T)</a:t>
            </a:r>
          </a:p>
        </p:txBody>
      </p:sp>
      <p:pic>
        <p:nvPicPr>
          <p:cNvPr id="669" name="target-NMR-raw.png" descr="target-NMR-raw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8230" y="1198915"/>
            <a:ext cx="4102200" cy="280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670" name="target-NMR-signal.png" descr="target-NMR-signal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23061" y="1198915"/>
            <a:ext cx="4065170" cy="2803245"/>
          </a:xfrm>
          <a:prstGeom prst="rect">
            <a:avLst/>
          </a:prstGeom>
          <a:ln w="12700">
            <a:miter lim="400000"/>
          </a:ln>
        </p:spPr>
      </p:pic>
      <p:sp>
        <p:nvSpPr>
          <p:cNvPr id="671" name="Pol. measured using a Q-Meter…"/>
          <p:cNvSpPr txBox="1"/>
          <p:nvPr/>
        </p:nvSpPr>
        <p:spPr>
          <a:xfrm>
            <a:off x="217707" y="4155962"/>
            <a:ext cx="2291069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180473" indent="-180473">
              <a:buSzPct val="100000"/>
              <a:buChar char="•"/>
            </a:pPr>
            <a:r>
              <a:rPr dirty="0"/>
              <a:t>LRC circuit where proton spin’s couple with and change inductance</a:t>
            </a:r>
          </a:p>
        </p:txBody>
      </p:sp>
      <p:sp>
        <p:nvSpPr>
          <p:cNvPr id="680" name="http://hallaweb.jlab.org/experiment/g2p/collaborators/toby/technotes/target.pdf"/>
          <p:cNvSpPr txBox="1"/>
          <p:nvPr/>
        </p:nvSpPr>
        <p:spPr>
          <a:xfrm>
            <a:off x="1490946" y="6641862"/>
            <a:ext cx="3965186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400">
                <a:solidFill>
                  <a:schemeClr val="accent5">
                    <a:lumOff val="-10039"/>
                  </a:schemeClr>
                </a:solidFill>
              </a:defRPr>
            </a:pPr>
            <a:r>
              <a:rPr sz="900" u="sng" dirty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CC2900"/>
                  </a:solidFill>
                </a:uFill>
              </a:rPr>
              <a:t>http://hallaweb.jlab.org/experiment/g2p/collaborators/toby/technotes/target.pdf</a:t>
            </a:r>
            <a:r>
              <a:rPr sz="9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681" name="T. Badman (2013) TN #08"/>
          <p:cNvSpPr txBox="1"/>
          <p:nvPr/>
        </p:nvSpPr>
        <p:spPr>
          <a:xfrm>
            <a:off x="217707" y="6641862"/>
            <a:ext cx="1339467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chemeClr val="accent6">
                    <a:satOff val="-7563"/>
                    <a:lumOff val="-12784"/>
                  </a:schemeClr>
                </a:solidFill>
              </a:defRPr>
            </a:lvl1pPr>
          </a:lstStyle>
          <a:p>
            <a:r>
              <a:rPr sz="900" dirty="0">
                <a:solidFill>
                  <a:schemeClr val="bg2">
                    <a:lumMod val="10000"/>
                  </a:schemeClr>
                </a:solidFill>
              </a:rPr>
              <a:t>T. </a:t>
            </a:r>
            <a:r>
              <a:rPr sz="900" dirty="0" err="1">
                <a:solidFill>
                  <a:schemeClr val="bg2">
                    <a:lumMod val="10000"/>
                  </a:schemeClr>
                </a:solidFill>
              </a:rPr>
              <a:t>Badman</a:t>
            </a:r>
            <a:r>
              <a:rPr sz="900" dirty="0">
                <a:solidFill>
                  <a:schemeClr val="bg2">
                    <a:lumMod val="10000"/>
                  </a:schemeClr>
                </a:solidFill>
              </a:rPr>
              <a:t> (2013) TN #08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</a:rPr>
              <a:t>:</a:t>
            </a:r>
            <a:endParaRPr sz="9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0000FF"/>
      </a:hlink>
      <a:folHlink>
        <a:srgbClr val="FF00FF"/>
      </a:folHlink>
    </a:clrScheme>
    <a:fontScheme name="Essential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3000" rotWithShape="0">
              <a:srgbClr val="000000">
                <a:alpha val="4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8575" cap="flat">
          <a:solidFill>
            <a:schemeClr val="accent1"/>
          </a:solidFill>
          <a:prstDash val="solid"/>
          <a:round/>
        </a:ln>
        <a:effectLst>
          <a:outerShdw blurRad="38100" dist="23000" rotWithShape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85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1280</TotalTime>
  <Words>1121</Words>
  <Application>Microsoft Office PowerPoint</Application>
  <PresentationFormat>On-screen Show (4:3)</PresentationFormat>
  <Paragraphs>196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Arial Black</vt:lpstr>
      <vt:lpstr>Arial Rounded MT Bold</vt:lpstr>
      <vt:lpstr>Bookman Old Style</vt:lpstr>
      <vt:lpstr>Calibri</vt:lpstr>
      <vt:lpstr>Corbel</vt:lpstr>
      <vt:lpstr>Helvetica</vt:lpstr>
      <vt:lpstr>Lucida Grande</vt:lpstr>
      <vt:lpstr>Basis</vt:lpstr>
      <vt:lpstr> The g2p Experiment: A Measurement of the Proton’s Spin Structure Functions 2018 Status Update</vt:lpstr>
      <vt:lpstr>Essential Quantities in ep Scattering</vt:lpstr>
      <vt:lpstr>Inclusive ep Scattering Cross Sections describe normalized interaction rate</vt:lpstr>
      <vt:lpstr>Inclusive ep Scattering Cross Sections describe normalized interaction rate</vt:lpstr>
      <vt:lpstr>Extracting Spin Structure by Looking at Cross Section Differences</vt:lpstr>
      <vt:lpstr>    Motivation:</vt:lpstr>
      <vt:lpstr>Hall A Experimental Setup:</vt:lpstr>
      <vt:lpstr>Polarized Protons Created with Dynamic Nuclear Polarization (DNP)</vt:lpstr>
      <vt:lpstr>Proton Polarization Measured with Q-Meter</vt:lpstr>
      <vt:lpstr>g2p Kinematic Coverage</vt:lpstr>
      <vt:lpstr>MEASURING g1,2 from data</vt:lpstr>
      <vt:lpstr>5T Proton Asymmetries</vt:lpstr>
      <vt:lpstr>2.5T Proton Asymmetries</vt:lpstr>
      <vt:lpstr>Model Cross Section</vt:lpstr>
      <vt:lpstr>Acceptance Study</vt:lpstr>
      <vt:lpstr>Extracting the Spin Structure Functions : g2</vt:lpstr>
      <vt:lpstr>Extracting the Spin Structure Functions: g1</vt:lpstr>
      <vt:lpstr>First Moment of g1 (x,Q2)</vt:lpstr>
      <vt:lpstr>Extended GDH Sum</vt:lpstr>
      <vt:lpstr>Forward Spin Polarizability</vt:lpstr>
      <vt:lpstr>Higher Order Polarizability</vt:lpstr>
      <vt:lpstr>Conclusions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g2p Experiment: A Measurement of the Proton’s Spin Structure Functions</dc:title>
  <dc:creator>David Ruth</dc:creator>
  <cp:lastModifiedBy>David Ruth</cp:lastModifiedBy>
  <cp:revision>59</cp:revision>
  <dcterms:modified xsi:type="dcterms:W3CDTF">2018-01-24T15:04:46Z</dcterms:modified>
</cp:coreProperties>
</file>