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tmp" ContentType="image/pn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89" r:id="rId3"/>
    <p:sldMasterId id="2147483695" r:id="rId4"/>
    <p:sldMasterId id="2147483699" r:id="rId5"/>
    <p:sldMasterId id="2147483705" r:id="rId6"/>
    <p:sldMasterId id="2147483711" r:id="rId7"/>
    <p:sldMasterId id="2147483727" r:id="rId8"/>
  </p:sldMasterIdLst>
  <p:notesMasterIdLst>
    <p:notesMasterId r:id="rId27"/>
  </p:notesMasterIdLst>
  <p:handoutMasterIdLst>
    <p:handoutMasterId r:id="rId28"/>
  </p:handoutMasterIdLst>
  <p:sldIdLst>
    <p:sldId id="499" r:id="rId9"/>
    <p:sldId id="498" r:id="rId10"/>
    <p:sldId id="500" r:id="rId11"/>
    <p:sldId id="489" r:id="rId12"/>
    <p:sldId id="501" r:id="rId13"/>
    <p:sldId id="490" r:id="rId14"/>
    <p:sldId id="491" r:id="rId15"/>
    <p:sldId id="492" r:id="rId16"/>
    <p:sldId id="493" r:id="rId17"/>
    <p:sldId id="494" r:id="rId18"/>
    <p:sldId id="497" r:id="rId19"/>
    <p:sldId id="495" r:id="rId20"/>
    <p:sldId id="496" r:id="rId21"/>
    <p:sldId id="485" r:id="rId22"/>
    <p:sldId id="481" r:id="rId23"/>
    <p:sldId id="483" r:id="rId24"/>
    <p:sldId id="488" r:id="rId25"/>
    <p:sldId id="487" r:id="rId26"/>
  </p:sldIdLst>
  <p:sldSz cx="9144000" cy="6858000" type="screen4x3"/>
  <p:notesSz cx="6946900" cy="9220200"/>
  <p:defaultTextStyle>
    <a:defPPr>
      <a:defRPr lang="en-GB"/>
    </a:defPPr>
    <a:lvl1pPr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742950" indent="-28575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11430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6002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20574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66">
          <p15:clr>
            <a:srgbClr val="A4A3A4"/>
          </p15:clr>
        </p15:guide>
        <p15:guide id="2" pos="205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031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1" autoAdjust="0"/>
    <p:restoredTop sz="93115" autoAdjust="0"/>
  </p:normalViewPr>
  <p:slideViewPr>
    <p:cSldViewPr>
      <p:cViewPr>
        <p:scale>
          <a:sx n="102" d="100"/>
          <a:sy n="102" d="100"/>
        </p:scale>
        <p:origin x="1032" y="1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66"/>
        <p:guide pos="205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768" y="1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/>
          <a:lstStyle>
            <a:lvl1pPr algn="r">
              <a:defRPr sz="1100"/>
            </a:lvl1pPr>
          </a:lstStyle>
          <a:p>
            <a:fld id="{495A7782-1425-480F-9D92-E435F9269F48}" type="datetimeFigureOut">
              <a:rPr lang="en-US" smtClean="0"/>
              <a:pPr/>
              <a:t>1/23/18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76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768" y="8758276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 anchor="b"/>
          <a:lstStyle>
            <a:lvl1pPr algn="r">
              <a:defRPr sz="1100"/>
            </a:lvl1pPr>
          </a:lstStyle>
          <a:p>
            <a:fld id="{3690E470-E819-4CE7-8CC1-CEE9016A73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95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946900" cy="9220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7389" tIns="43695" rIns="87389" bIns="43695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946900" cy="9220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7389" tIns="43695" rIns="87389" bIns="43695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1508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595313" y="0"/>
            <a:ext cx="4832351" cy="362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94992" y="4379901"/>
            <a:ext cx="5552394" cy="41436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287156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D6902B-54FE-4BAC-9D4B-9AF8B73A223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Suggested rework</a:t>
            </a:r>
          </a:p>
          <a:p>
            <a:r>
              <a:rPr lang="en-US" baseline="0" dirty="0"/>
              <a:t>Add bullet on What we are doing</a:t>
            </a:r>
          </a:p>
          <a:p>
            <a:r>
              <a:rPr lang="en-US" baseline="0" dirty="0"/>
              <a:t>Rolf to find another plot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5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D6902B-54FE-4BAC-9D4B-9AF8B73A223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0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8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76200"/>
            <a:ext cx="1941513" cy="6169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3725" cy="6169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5F64D377-7A27-451F-9ECC-D350A1298F2B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07F726E1-8BBD-4023-9D7F-D16CB8188B8F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373CBCF-1A97-4B73-866D-BD295B761CA0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B5C88F30-B60D-4E4A-B485-B50E3161AFDB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B4C9843-B714-4024-A48E-0AB277962A2C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F0163066-B555-4CC2-BDDF-20F2D4822485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5F12754-B7A8-4316-B4DC-95BD3B812C98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B1EA588D-9EED-4F10-8222-344B68C53131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5E4E3C47-DB73-488C-8062-DC9137E07EA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12837703-65FB-4CDD-A333-1C9EA6CF8547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96140923-A009-4446-A6FF-BB6A59E72AD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1/23/18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white"/>
                </a:solidFill>
                <a:latin typeface="Calibri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white"/>
                </a:solidFill>
                <a:latin typeface="Calibri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white"/>
                </a:solidFill>
                <a:latin typeface="Calibri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F3E2-E4D9-B549-AF3E-9D726184A805}" type="datetimeFigureOut">
              <a:rPr lang="en-US" smtClean="0">
                <a:solidFill>
                  <a:prstClr val="white"/>
                </a:solidFill>
              </a:rPr>
              <a:pPr/>
              <a:t>1/23/18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C04D-C38D-9340-B893-06D803F6C87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1/23/18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white"/>
                </a:solidFill>
                <a:latin typeface="Calibri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white"/>
                </a:solidFill>
                <a:latin typeface="Calibri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white"/>
                </a:solidFill>
                <a:latin typeface="Calibri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F3E2-E4D9-B549-AF3E-9D726184A805}" type="datetimeFigureOut">
              <a:rPr lang="en-US" smtClean="0">
                <a:solidFill>
                  <a:prstClr val="white"/>
                </a:solidFill>
              </a:rPr>
              <a:pPr/>
              <a:t>1/23/18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C04D-C38D-9340-B893-06D803F6C87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1/23/18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white"/>
                </a:solidFill>
                <a:latin typeface="Calibri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white"/>
                </a:solidFill>
                <a:latin typeface="Calibri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white"/>
                </a:solidFill>
                <a:latin typeface="Calibri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06825" cy="517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066800"/>
            <a:ext cx="3808413" cy="517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F3E2-E4D9-B549-AF3E-9D726184A805}" type="datetimeFigureOut">
              <a:rPr lang="en-US" smtClean="0">
                <a:solidFill>
                  <a:prstClr val="white"/>
                </a:solidFill>
              </a:rPr>
              <a:pPr/>
              <a:t>1/23/18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C04D-C38D-9340-B893-06D803F6C87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r>
              <a:rPr lang="en-US" smtClean="0">
                <a:solidFill>
                  <a:prstClr val="white"/>
                </a:solidFill>
              </a:rPr>
              <a:t>6/6/2017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numCol="1"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SBS DOE Closeout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6/6/2017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black"/>
                </a:solidFill>
                <a:latin typeface="Calibri"/>
              </a:rPr>
              <a:t>SBS DOE Closeout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6/6/2017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black"/>
                </a:solidFill>
                <a:latin typeface="Calibri"/>
              </a:rPr>
              <a:t>SBS DOE Closeout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6/6/2017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>
                <a:solidFill>
                  <a:prstClr val="black"/>
                </a:solidFill>
                <a:latin typeface="Calibri"/>
              </a:rPr>
              <a:t>SBS DOE Closeout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theme" Target="../theme/theme5.xml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5.xml"/><Relationship Id="rId16" Type="http://schemas.openxmlformats.org/officeDocument/2006/relationships/theme" Target="../theme/theme7.xml"/><Relationship Id="rId17" Type="http://schemas.openxmlformats.org/officeDocument/2006/relationships/image" Target="../media/image11.jpe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theme" Target="../theme/theme8.xml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400" y="6419850"/>
            <a:ext cx="9906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67638" cy="75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67638" cy="517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00800" y="6492875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2pPr>
      <a:lvl3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3pPr>
      <a:lvl4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4pPr>
      <a:lvl5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5pPr>
      <a:lvl6pPr marL="25146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6pPr>
      <a:lvl7pPr marL="29718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7pPr>
      <a:lvl8pPr marL="34290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8pPr>
      <a:lvl9pPr marL="38862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2900" indent="-3429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42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86000"/>
              </a:lnSpc>
              <a:spcBef>
                <a:spcPts val="350"/>
              </a:spcBef>
              <a:buFont typeface="Wingdings" charset="2"/>
              <a:buChar char=""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H. Fenker</a:t>
            </a:r>
            <a:fld id="{67D7640F-C391-4E2B-9A4B-0CC7AF9952B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2pPr>
      <a:lvl3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3pPr>
      <a:lvl4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4pPr>
      <a:lvl5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5pPr>
      <a:lvl6pPr marL="25146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6pPr>
      <a:lvl7pPr marL="29718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7pPr>
      <a:lvl8pPr marL="34290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8pPr>
      <a:lvl9pPr marL="38862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2900" indent="-3429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1/23/18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prstClr val="white"/>
                </a:solidFill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8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1/23/18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prstClr val="white"/>
                </a:solidFill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9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1/23/18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prstClr val="white"/>
                </a:solidFill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3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19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mtClean="0">
                <a:solidFill>
                  <a:prstClr val="white"/>
                </a:solidFill>
              </a:rPr>
              <a:t>6/6/2017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prstClr val="white"/>
                </a:solidFill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4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6.jpeg"/><Relationship Id="rId3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Relationship Id="rId3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4" Type="http://schemas.openxmlformats.org/officeDocument/2006/relationships/image" Target="../media/image26.tmp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1.jpeg"/><Relationship Id="rId3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pn12posterpicture"/>
          <p:cNvPicPr>
            <a:picLocks noChangeAspect="1" noChangeArrowheads="1"/>
          </p:cNvPicPr>
          <p:nvPr/>
        </p:nvPicPr>
        <p:blipFill>
          <a:blip r:embed="rId3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85800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>
          <a:xfrm>
            <a:off x="-130124" y="1465317"/>
            <a:ext cx="18353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Hall A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Status</a:t>
            </a:r>
            <a:endParaRPr lang="en-US" sz="2800" dirty="0">
              <a:solidFill>
                <a:srgbClr val="000000"/>
              </a:solidFill>
              <a:cs typeface="Arial" pitchFamily="34" charset="0"/>
            </a:endParaRPr>
          </a:p>
          <a:p>
            <a: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i="1" dirty="0">
                <a:solidFill>
                  <a:srgbClr val="000000"/>
                </a:solidFill>
                <a:cs typeface="Arial" pitchFamily="34" charset="0"/>
              </a:rPr>
              <a:t>Thia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Keppel</a:t>
            </a:r>
            <a:endParaRPr lang="en-US" sz="2800" i="1" u="sng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>
          <a:xfrm>
            <a:off x="160338" y="6142038"/>
            <a:ext cx="49990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FF"/>
                </a:solidFill>
                <a:cs typeface="Arial" pitchFamily="34" charset="0"/>
              </a:rPr>
              <a:t>Winter Hall A Collaboration Meeting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FFFF"/>
                </a:solidFill>
                <a:cs typeface="Arial" pitchFamily="34" charset="0"/>
              </a:rPr>
              <a:t>January 2018</a:t>
            </a:r>
            <a:endParaRPr lang="en-US" sz="1800" dirty="0" smtClean="0">
              <a:solidFill>
                <a:srgbClr val="FFFFF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98875"/>
            <a:ext cx="3055644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6" y="4194696"/>
            <a:ext cx="2861860" cy="193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505200" y="637872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85" y="674687"/>
            <a:ext cx="2644695" cy="3526259"/>
          </a:xfrm>
          <a:prstGeom prst="rect">
            <a:avLst/>
          </a:prstGeom>
        </p:spPr>
      </p:pic>
      <p:pic>
        <p:nvPicPr>
          <p:cNvPr id="13" name="Picture 12" descr="C:\Users\dmeek\AppData\Local\Microsoft\Windows\INetCache\Content.Word\IMG_20170727_15483482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84" y="1007941"/>
            <a:ext cx="4503108" cy="272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90" y="4016162"/>
            <a:ext cx="3212540" cy="20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12" y="25400"/>
            <a:ext cx="4717922" cy="6858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SBS Status/Timeline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321" y="837504"/>
            <a:ext cx="453650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SBS Project </a:t>
            </a:r>
            <a:r>
              <a:rPr lang="en-US" b="1" dirty="0">
                <a:solidFill>
                  <a:srgbClr val="009900"/>
                </a:solidFill>
                <a:cs typeface="Arial" panose="020B0604020202020204" pitchFamily="34" charset="0"/>
              </a:rPr>
              <a:t>completed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prstClr val="black"/>
                </a:solidFill>
                <a:cs typeface="Arial" panose="020B0604020202020204" pitchFamily="34" charset="0"/>
              </a:rPr>
              <a:t>June 2017</a:t>
            </a: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</a:pPr>
            <a:endParaRPr lang="en-US" sz="800" b="1" i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Closeout document: </a:t>
            </a:r>
          </a:p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“As noted in previous review summaries, it is highly commendable that the base WBS projects were accomplished </a:t>
            </a:r>
            <a:r>
              <a:rPr lang="en-US" sz="1600" b="1" i="1" u="sng" dirty="0">
                <a:solidFill>
                  <a:srgbClr val="009900"/>
                </a:solidFill>
                <a:cs typeface="Arial" panose="020B0604020202020204" pitchFamily="34" charset="0"/>
              </a:rPr>
              <a:t>on time and budget</a:t>
            </a:r>
            <a:r>
              <a:rPr lang="en-US" sz="1600" b="1" dirty="0">
                <a:solidFill>
                  <a:srgbClr val="009900"/>
                </a:solidFill>
                <a:cs typeface="Arial" panose="020B0604020202020204" pitchFamily="34" charset="0"/>
              </a:rPr>
              <a:t>.”</a:t>
            </a:r>
          </a:p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“In addition, some variants to the original planning were included</a:t>
            </a:r>
            <a:r>
              <a:rPr lang="is-IS" sz="1600" dirty="0">
                <a:solidFill>
                  <a:prstClr val="black"/>
                </a:solidFill>
                <a:cs typeface="Arial" panose="020B0604020202020204" pitchFamily="34" charset="0"/>
              </a:rPr>
              <a:t> ...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which enhanced the capability of the base project.”</a:t>
            </a:r>
          </a:p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“The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panel looks forward to seeing these components being put on the floor for final commissioning to enable the start of an exciting SBS physics program</a:t>
            </a: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.”</a:t>
            </a: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endParaRPr lang="en-US" sz="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Quarterly Reporting to DOE/NP on progress on dependencies.</a:t>
            </a: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</a:pPr>
            <a:endParaRPr lang="en-US" sz="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Successful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G</a:t>
            </a:r>
            <a:r>
              <a:rPr lang="en-US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M</a:t>
            </a:r>
            <a:r>
              <a:rPr lang="en-US" baseline="30000" dirty="0" err="1">
                <a:solidFill>
                  <a:prstClr val="black"/>
                </a:solidFill>
                <a:cs typeface="Arial" panose="020B0604020202020204" pitchFamily="34" charset="0"/>
              </a:rPr>
              <a:t>n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Experiment Readiness Review June 2017, looking towards run after PREX2/CREX </a:t>
            </a:r>
          </a:p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</a:pP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400"/>
            <a:ext cx="2708016" cy="2889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34881"/>
            <a:ext cx="1938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white"/>
                </a:solidFill>
                <a:cs typeface="Arial" panose="020B0604020202020204" pitchFamily="34" charset="0"/>
              </a:rPr>
              <a:t>GEM BT 3x50x40 cm</a:t>
            </a:r>
            <a:r>
              <a:rPr lang="en-US" baseline="30000" dirty="0">
                <a:solidFill>
                  <a:prstClr val="white"/>
                </a:solidFill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prstClr val="white"/>
                </a:solidFill>
                <a:cs typeface="Arial" panose="020B0604020202020204" pitchFamily="34" charset="0"/>
              </a:rPr>
              <a:t> modules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1819" r="4993" b="3627"/>
          <a:stretch/>
        </p:blipFill>
        <p:spPr bwMode="auto">
          <a:xfrm>
            <a:off x="6083373" y="2081160"/>
            <a:ext cx="3060628" cy="229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83373" y="208116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white"/>
                </a:solidFill>
                <a:cs typeface="Arial" panose="020B0604020202020204" pitchFamily="34" charset="0"/>
              </a:rPr>
              <a:t>Coordinate Detector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58534" y="4097453"/>
            <a:ext cx="3820823" cy="2291864"/>
            <a:chOff x="605959" y="762000"/>
            <a:chExt cx="3131178" cy="1967223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59" y="762000"/>
              <a:ext cx="2764303" cy="1967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89137" y="2377122"/>
              <a:ext cx="3048000" cy="317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dirty="0">
                  <a:solidFill>
                    <a:prstClr val="white"/>
                  </a:solidFill>
                  <a:cs typeface="Arial" panose="020B0604020202020204" pitchFamily="34" charset="0"/>
                </a:rPr>
                <a:t>Counterweight on floor plates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 rot="20666383">
            <a:off x="4311455" y="2985201"/>
            <a:ext cx="2273678" cy="11228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See Mark, John, Eric</a:t>
            </a:r>
            <a:r>
              <a:rPr lang="en-US" smtClean="0">
                <a:solidFill>
                  <a:schemeClr val="tx1"/>
                </a:solidFill>
              </a:rPr>
              <a:t>, Todd talks </a:t>
            </a:r>
            <a:r>
              <a:rPr lang="en-US" dirty="0" smtClean="0">
                <a:solidFill>
                  <a:schemeClr val="tx1"/>
                </a:solidFill>
              </a:rPr>
              <a:t>tomorrow afternoon!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F4BFE8B8-FC31-4D4E-9E3E-3569919E88A2}"/>
              </a:ext>
            </a:extLst>
          </p:cNvPr>
          <p:cNvSpPr txBox="1">
            <a:spLocks/>
          </p:cNvSpPr>
          <p:nvPr/>
        </p:nvSpPr>
        <p:spPr>
          <a:xfrm>
            <a:off x="533400" y="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Polarized 3He </a:t>
            </a:r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Target</a:t>
            </a:r>
            <a:endParaRPr lang="en-US" sz="3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1E98786-B5D2-40BC-B547-E074482E8AE0}"/>
              </a:ext>
            </a:extLst>
          </p:cNvPr>
          <p:cNvSpPr txBox="1">
            <a:spLocks/>
          </p:cNvSpPr>
          <p:nvPr/>
        </p:nvSpPr>
        <p:spPr>
          <a:xfrm>
            <a:off x="-914399" y="773472"/>
            <a:ext cx="5943600" cy="3425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000" b="1" dirty="0" smtClean="0">
                <a:solidFill>
                  <a:srgbClr val="002060"/>
                </a:solidFill>
                <a:latin typeface="Constantia"/>
                <a:cs typeface="Constantia"/>
              </a:rPr>
              <a:t>Improvements and </a:t>
            </a:r>
            <a:r>
              <a:rPr lang="en-US" sz="2000" b="1" dirty="0">
                <a:solidFill>
                  <a:srgbClr val="002060"/>
                </a:solidFill>
                <a:latin typeface="Constantia"/>
                <a:cs typeface="Constantia"/>
              </a:rPr>
              <a:t>continued development</a:t>
            </a:r>
          </a:p>
          <a:p>
            <a:pPr lvl="2"/>
            <a:r>
              <a:rPr lang="en-US" sz="1800" dirty="0">
                <a:latin typeface="Constantia"/>
                <a:cs typeface="Constantia"/>
              </a:rPr>
              <a:t>Two capital equipment projects</a:t>
            </a:r>
          </a:p>
          <a:p>
            <a:pPr marL="1828800" lvl="4" indent="0">
              <a:buNone/>
            </a:pPr>
            <a:r>
              <a:rPr lang="en-US" sz="1600" u="sng" dirty="0">
                <a:latin typeface="Constantia"/>
                <a:cs typeface="Constantia"/>
              </a:rPr>
              <a:t>Phase I </a:t>
            </a:r>
            <a:r>
              <a:rPr lang="en-US" sz="1600" dirty="0">
                <a:latin typeface="Constantia"/>
                <a:cs typeface="Constantia"/>
              </a:rPr>
              <a:t>upgrade of existing target 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Implementable in either Hall</a:t>
            </a:r>
          </a:p>
          <a:p>
            <a:pPr lvl="5">
              <a:buFont typeface="Lucida Grande"/>
              <a:buChar char="-"/>
            </a:pPr>
            <a:r>
              <a:rPr lang="en-US" sz="1600" dirty="0" smtClean="0">
                <a:latin typeface="Constantia"/>
                <a:cs typeface="Constantia"/>
              </a:rPr>
              <a:t>40 cm convection </a:t>
            </a:r>
            <a:r>
              <a:rPr lang="en-US" sz="1600" dirty="0">
                <a:latin typeface="Constantia"/>
                <a:cs typeface="Constantia"/>
              </a:rPr>
              <a:t>cell</a:t>
            </a:r>
          </a:p>
          <a:p>
            <a:pPr marL="1828800" lvl="4" indent="0">
              <a:buNone/>
            </a:pPr>
            <a:r>
              <a:rPr lang="en-US" sz="1600" i="1" dirty="0">
                <a:solidFill>
                  <a:srgbClr val="7030A0"/>
                </a:solidFill>
                <a:latin typeface="Constantia"/>
                <a:cs typeface="Constantia"/>
              </a:rPr>
              <a:t>Phase I could be installed with ~6 month notice</a:t>
            </a:r>
          </a:p>
          <a:p>
            <a:pPr lvl="4">
              <a:buFont typeface="Lucida Grande"/>
              <a:buChar char="-"/>
            </a:pPr>
            <a:endParaRPr lang="en-US" sz="1600" dirty="0">
              <a:latin typeface="Constantia"/>
              <a:cs typeface="Constantia"/>
            </a:endParaRPr>
          </a:p>
          <a:p>
            <a:pPr marL="1828800" lvl="4" indent="0">
              <a:buNone/>
            </a:pPr>
            <a:r>
              <a:rPr lang="en-US" sz="1600" u="sng" dirty="0">
                <a:latin typeface="Constantia"/>
                <a:cs typeface="Constantia"/>
              </a:rPr>
              <a:t>Phase II</a:t>
            </a:r>
            <a:r>
              <a:rPr lang="en-US" sz="1600" dirty="0">
                <a:latin typeface="Constantia"/>
                <a:cs typeface="Constantia"/>
              </a:rPr>
              <a:t> (SBS </a:t>
            </a:r>
            <a:r>
              <a:rPr lang="en-US" sz="1600" dirty="0" err="1">
                <a:latin typeface="Constantia"/>
                <a:cs typeface="Constantia"/>
              </a:rPr>
              <a:t>GEn</a:t>
            </a:r>
            <a:r>
              <a:rPr lang="en-US" sz="1600" dirty="0">
                <a:latin typeface="Constantia"/>
                <a:cs typeface="Constantia"/>
              </a:rPr>
              <a:t> type) design frozen as of Summer 2016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Convection cell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Dual pumping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60 cm</a:t>
            </a:r>
          </a:p>
          <a:p>
            <a:pPr lvl="5">
              <a:buFont typeface="Lucida Grande"/>
              <a:buChar char="-"/>
            </a:pPr>
            <a:r>
              <a:rPr lang="en-US" sz="1600" dirty="0">
                <a:latin typeface="Constantia"/>
                <a:cs typeface="Constantia"/>
              </a:rPr>
              <a:t>Metal end windows for high current</a:t>
            </a:r>
          </a:p>
          <a:p>
            <a:pPr marL="1828800" lvl="4" indent="0">
              <a:buNone/>
            </a:pPr>
            <a:r>
              <a:rPr lang="en-US" sz="1600" i="1" dirty="0">
                <a:solidFill>
                  <a:srgbClr val="7030A0"/>
                </a:solidFill>
                <a:latin typeface="Constantia"/>
                <a:cs typeface="Constantia"/>
              </a:rPr>
              <a:t>Phase II (SBS Gen type) ready by </a:t>
            </a:r>
            <a:r>
              <a:rPr lang="en-US" sz="1600" i="1" dirty="0" smtClean="0">
                <a:solidFill>
                  <a:srgbClr val="7030A0"/>
                </a:solidFill>
                <a:latin typeface="Constantia"/>
                <a:cs typeface="Constantia"/>
              </a:rPr>
              <a:t>Summer </a:t>
            </a:r>
            <a:r>
              <a:rPr lang="en-US" sz="1600" i="1" dirty="0">
                <a:solidFill>
                  <a:srgbClr val="7030A0"/>
                </a:solidFill>
                <a:latin typeface="Constantia"/>
                <a:cs typeface="Constantia"/>
              </a:rPr>
              <a:t>2019</a:t>
            </a:r>
          </a:p>
          <a:p>
            <a:pPr lvl="2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Lucida Grande"/>
              <a:buChar char="-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Lucida Grande"/>
              <a:buChar char="-"/>
            </a:pPr>
            <a:endParaRPr lang="en-US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endParaRPr lang="en-US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/>
              <a:buNone/>
            </a:pPr>
            <a:endParaRPr lang="en-US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oven-cell3.JPG">
            <a:extLst>
              <a:ext uri="{FF2B5EF4-FFF2-40B4-BE49-F238E27FC236}">
                <a16:creationId xmlns:a16="http://schemas.microsoft.com/office/drawing/2014/main" xmlns="" id="{547FC61D-44BE-4752-8F7D-5B309AE93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1563" r="6631" b="44799"/>
          <a:stretch/>
        </p:blipFill>
        <p:spPr bwMode="auto">
          <a:xfrm>
            <a:off x="5029201" y="4162538"/>
            <a:ext cx="4105086" cy="20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5BB79B-65C4-4F59-BDAF-88A3EEFC1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986100"/>
            <a:ext cx="4105086" cy="30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7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9583" y="225322"/>
            <a:ext cx="91358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3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MOLLER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2800" i="1" dirty="0" smtClean="0">
                <a:solidFill>
                  <a:srgbClr val="7030A0"/>
                </a:solidFill>
              </a:rPr>
              <a:t>- see </a:t>
            </a:r>
            <a:r>
              <a:rPr lang="en-US" sz="2800" i="1" dirty="0" err="1">
                <a:solidFill>
                  <a:srgbClr val="7030A0"/>
                </a:solidFill>
              </a:rPr>
              <a:t>Ciprian’s</a:t>
            </a:r>
            <a:r>
              <a:rPr lang="en-US" sz="2800" i="1" dirty="0">
                <a:solidFill>
                  <a:srgbClr val="7030A0"/>
                </a:solidFill>
              </a:rPr>
              <a:t> talk tomorrow afternoon!</a:t>
            </a: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3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2037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9A5DFB4-3D23-4866-8D46-AE36D04BFD7D}" type="slidenum">
              <a:rPr lang="en-US" sz="1400" smtClean="0">
                <a:solidFill>
                  <a:prstClr val="white"/>
                </a:solidFill>
                <a:latin typeface="Calibri"/>
              </a:rPr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12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499" y="826465"/>
            <a:ext cx="8915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2014: DOE Science Review, Strong Endorsement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December 2016: Director’s Technical Cost and Schedule Review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“scientific case </a:t>
            </a:r>
            <a:r>
              <a:rPr lang="is-IS" i="1" dirty="0">
                <a:solidFill>
                  <a:prstClr val="black"/>
                </a:solidFill>
                <a:cs typeface="Arial" panose="020B0604020202020204" pitchFamily="34" charset="0"/>
              </a:rPr>
              <a:t>… remains as strong as ever”, “...Committee finds that the substantial progress since the last Director’s Review suggests that the experiment is ready to move to the next stage”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is-IS" b="1" i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s-IS" b="1" i="1" dirty="0">
                <a:solidFill>
                  <a:srgbClr val="01853C"/>
                </a:solidFill>
                <a:cs typeface="Arial" panose="020B0604020202020204" pitchFamily="34" charset="0"/>
              </a:rPr>
              <a:t>CD-0 achieved on Dec. 21, 2016 with caveat that project is “paused” </a:t>
            </a:r>
            <a:r>
              <a:rPr lang="en-US" dirty="0">
                <a:solidFill>
                  <a:srgbClr val="660066"/>
                </a:solidFill>
                <a:cs typeface="Arial" panose="020B0604020202020204" pitchFamily="34" charset="0"/>
              </a:rPr>
              <a:t> 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endParaRPr lang="en-US" sz="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 Work proceeding to address recommendations from 12/16 Director’s Review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</a:pP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 Pre-R&amp;D continues to refine design choices and reduce risk</a:t>
            </a: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900" y="3273040"/>
            <a:ext cx="5454972" cy="33128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36800" y="3774386"/>
            <a:ext cx="42037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Tx/>
              <a:buFont typeface="Arial" charset="0"/>
              <a:buChar char="•"/>
            </a:pPr>
            <a:r>
              <a:rPr lang="en-US" sz="1600" dirty="0">
                <a:solidFill>
                  <a:srgbClr val="660066"/>
                </a:solidFill>
                <a:cs typeface="Arial" panose="020B0604020202020204" pitchFamily="34" charset="0"/>
              </a:rPr>
              <a:t>Project management organization   </a:t>
            </a:r>
          </a:p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Tx/>
              <a:buFont typeface="Arial" charset="0"/>
              <a:buChar char="•"/>
            </a:pPr>
            <a:r>
              <a:rPr lang="en-US" sz="1600" dirty="0">
                <a:solidFill>
                  <a:srgbClr val="660066"/>
                </a:solidFill>
                <a:cs typeface="Arial" panose="020B0604020202020204" pitchFamily="34" charset="0"/>
              </a:rPr>
              <a:t>Spectrometer magnet and collimator systems conceptual design, 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coil prototyping</a:t>
            </a:r>
          </a:p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Tx/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Radiation shielding optimization </a:t>
            </a:r>
          </a:p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Tx/>
              <a:buFont typeface="Arial" charset="0"/>
              <a:buChar char="•"/>
            </a:pPr>
            <a:r>
              <a:rPr lang="en-US" sz="1600" dirty="0">
                <a:solidFill>
                  <a:srgbClr val="660066"/>
                </a:solidFill>
                <a:cs typeface="Arial" panose="020B0604020202020204" pitchFamily="34" charset="0"/>
              </a:rPr>
              <a:t>Continued detector development </a:t>
            </a:r>
          </a:p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Tx/>
              <a:buFont typeface="Arial" charset="0"/>
              <a:buChar char="•"/>
            </a:pPr>
            <a:r>
              <a:rPr lang="en-US" sz="1600" dirty="0">
                <a:solidFill>
                  <a:srgbClr val="660066"/>
                </a:solidFill>
                <a:cs typeface="Arial" panose="020B0604020202020204" pitchFamily="34" charset="0"/>
              </a:rPr>
              <a:t>Parity quality beam working group with parasitic studies </a:t>
            </a:r>
            <a:endParaRPr lang="en-US" sz="1600" i="1" dirty="0">
              <a:solidFill>
                <a:srgbClr val="660066"/>
              </a:solidFill>
              <a:cs typeface="Arial" panose="020B0604020202020204" pitchFamily="34" charset="0"/>
            </a:endParaRPr>
          </a:p>
          <a:p>
            <a:pPr marL="800100" lvl="1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Tx/>
              <a:buFont typeface="Arial" charset="0"/>
              <a:buChar char="•"/>
            </a:pP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(Generic) </a:t>
            </a:r>
            <a:r>
              <a:rPr lang="en-US" sz="1600" dirty="0">
                <a:solidFill>
                  <a:srgbClr val="660066"/>
                </a:solidFill>
                <a:cs typeface="Arial" panose="020B0604020202020204" pitchFamily="34" charset="0"/>
              </a:rPr>
              <a:t>High power target development</a:t>
            </a: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69682" y="-252291"/>
            <a:ext cx="8974317" cy="1198754"/>
          </a:xfrm>
        </p:spPr>
        <p:txBody>
          <a:bodyPr/>
          <a:lstStyle/>
          <a:p>
            <a:pPr algn="ctr" eaLnBrk="1" hangingPunct="1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see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Ye’s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 tomorrow afternoon!</a:t>
            </a:r>
            <a:endParaRPr lang="en-US" sz="2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38200" y="832383"/>
            <a:ext cx="5181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Director’s Review Feb. 2015</a:t>
            </a:r>
          </a:p>
          <a:p>
            <a:pPr marL="914400" lvl="2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 marL="120015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Updated 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pCDR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submitted to 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JLab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Director’s Office May 2017, review committee report received October 2017: </a:t>
            </a: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“The Committee believes that the </a:t>
            </a:r>
            <a:r>
              <a:rPr lang="en-US" sz="1600" dirty="0" err="1">
                <a:solidFill>
                  <a:srgbClr val="0000FF"/>
                </a:solidFill>
                <a:cs typeface="Arial" panose="020B0604020202020204" pitchFamily="34" charset="0"/>
              </a:rPr>
              <a:t>SoLID</a:t>
            </a:r>
            <a:r>
              <a:rPr lang="en-US" sz="1600" dirty="0">
                <a:solidFill>
                  <a:srgbClr val="0000FF"/>
                </a:solidFill>
                <a:cs typeface="Arial" panose="020B0604020202020204" pitchFamily="34" charset="0"/>
              </a:rPr>
              <a:t> Experiment is ready for its DOE Critical Decision Zero (CD0) Review.”</a:t>
            </a:r>
          </a:p>
          <a:p>
            <a:pPr marL="120015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20015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Looking towards Science Review in    CY 2018, CD0 in 2020</a:t>
            </a:r>
          </a:p>
          <a:p>
            <a:pPr marL="120015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6573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Support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structures</a:t>
            </a:r>
          </a:p>
          <a:p>
            <a:pPr marL="16573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Data acquisition </a:t>
            </a:r>
          </a:p>
          <a:p>
            <a:pPr marL="16573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CLEOII magnetic field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analysis – </a:t>
            </a:r>
            <a:r>
              <a:rPr lang="en-US" sz="1600" i="1" dirty="0" smtClean="0">
                <a:solidFill>
                  <a:srgbClr val="7030A0"/>
                </a:solidFill>
                <a:cs typeface="Arial" panose="020B0604020202020204" pitchFamily="34" charset="0"/>
              </a:rPr>
              <a:t>see Jay’s talk tomorrow!</a:t>
            </a:r>
          </a:p>
          <a:p>
            <a:pPr marL="16573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2"/>
                </a:solidFill>
                <a:cs typeface="Arial" panose="020B0604020202020204" pitchFamily="34" charset="0"/>
              </a:rPr>
              <a:t>(Generic) target development</a:t>
            </a:r>
            <a:endParaRPr lang="en-US" sz="16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16573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Backgrounds and simulation</a:t>
            </a:r>
          </a:p>
          <a:p>
            <a:pPr marL="16573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Detector pre-R&amp;D</a:t>
            </a:r>
          </a:p>
          <a:p>
            <a:pPr marL="120015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200150" lvl="2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un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group proposal approved last PAC, </a:t>
            </a:r>
            <a:r>
              <a:rPr lang="en-US" sz="1600" i="1" dirty="0">
                <a:solidFill>
                  <a:prstClr val="black"/>
                </a:solidFill>
                <a:cs typeface="Arial" panose="020B0604020202020204" pitchFamily="34" charset="0"/>
              </a:rPr>
              <a:t>Transverse Target Single-Spin Asymmetry in Exclusive Pi- Production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(G.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Huber)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8472" y="3501008"/>
            <a:ext cx="478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</a:pPr>
            <a:r>
              <a:rPr lang="en-US" sz="2000" dirty="0">
                <a:solidFill>
                  <a:srgbClr val="8064A2"/>
                </a:solidFill>
                <a:latin typeface="Arial" charset="0"/>
                <a:cs typeface="Arial" charset="0"/>
              </a:rPr>
              <a:t> </a:t>
            </a:r>
            <a:endParaRPr lang="en-US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4044950" y="6479235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dirty="0">
                <a:solidFill>
                  <a:prstClr val="white"/>
                </a:solidFill>
              </a:rPr>
              <a:t>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57" y="812388"/>
            <a:ext cx="4887149" cy="2746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11948"/>
          <a:stretch/>
        </p:blipFill>
        <p:spPr>
          <a:xfrm>
            <a:off x="4248472" y="3749571"/>
            <a:ext cx="4906130" cy="27060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59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4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Key Challenges for the Laboratory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05434" y="854016"/>
            <a:ext cx="3807347" cy="5916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 sz="1600" dirty="0" smtClean="0">
                <a:solidFill>
                  <a:srgbClr val="000000"/>
                </a:solidFill>
              </a:rPr>
              <a:t>The single highest priority is operating CEBAF with high reliability for more than 30 weeks per year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 sz="1600" dirty="0" smtClean="0">
                <a:solidFill>
                  <a:srgbClr val="000000"/>
                </a:solidFill>
              </a:rPr>
              <a:t>Optimal operation of CEBAF is 37 weeks per year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 sz="1600" dirty="0" smtClean="0">
                <a:solidFill>
                  <a:srgbClr val="000000"/>
                </a:solidFill>
              </a:rPr>
              <a:t>FY18 plan supports only 12 weeks of operation (FY18 PBR had 10 weeks)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endParaRPr lang="en-US" sz="600" dirty="0" smtClean="0">
              <a:solidFill>
                <a:srgbClr val="000000"/>
              </a:solidFill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 sz="1600" dirty="0" smtClean="0">
                <a:solidFill>
                  <a:srgbClr val="000000"/>
                </a:solidFill>
              </a:rPr>
              <a:t>This requires sufficient funding to 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 sz="1600" dirty="0" smtClean="0">
                <a:solidFill>
                  <a:srgbClr val="000000"/>
                </a:solidFill>
              </a:rPr>
              <a:t>Improve reliability in aging equipment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 sz="1600" dirty="0" smtClean="0">
                <a:solidFill>
                  <a:srgbClr val="000000"/>
                </a:solidFill>
              </a:rPr>
              <a:t>Increase weeks of operation; each week of operation brings additional costs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for utilities, cryogens and operations support</a:t>
            </a:r>
            <a:endParaRPr lang="en-US" sz="1600" dirty="0">
              <a:solidFill>
                <a:srgbClr val="000000"/>
              </a:solidFill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endParaRPr lang="en-US" sz="600" dirty="0" smtClean="0">
              <a:solidFill>
                <a:srgbClr val="000000"/>
              </a:solidFill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en-US" sz="1600" dirty="0" smtClean="0">
                <a:solidFill>
                  <a:srgbClr val="000000"/>
                </a:solidFill>
              </a:rPr>
              <a:t>Closely related is the challenge of moving forward with mid-scale projects MOLLER and </a:t>
            </a:r>
            <a:r>
              <a:rPr lang="en-US" sz="1600" dirty="0" err="1" smtClean="0">
                <a:solidFill>
                  <a:srgbClr val="000000"/>
                </a:solidFill>
              </a:rPr>
              <a:t>SoLID</a:t>
            </a:r>
            <a:endParaRPr lang="en-US" sz="1600" dirty="0" smtClean="0">
              <a:solidFill>
                <a:srgbClr val="000000"/>
              </a:solidFill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284163" indent="-223838" fontAlgn="auto">
              <a:lnSpc>
                <a:spcPct val="100000"/>
              </a:lnSpc>
              <a:spcAft>
                <a:spcPts val="0"/>
              </a:spcAft>
              <a:buClrTx/>
              <a:buSzTx/>
            </a:pP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36034" y="5507665"/>
            <a:ext cx="19596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8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Weeks of OPS Delivered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227" y="1903077"/>
            <a:ext cx="5349648" cy="36045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6200000">
            <a:off x="6416165" y="4378072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  <a:cs typeface="Arial" panose="020B0604020202020204" pitchFamily="34" charset="0"/>
              </a:rPr>
              <a:t>12 GeV Construction</a:t>
            </a:r>
            <a:endParaRPr 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38653" y="497001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  <a:cs typeface="Arial" panose="020B0604020202020204" pitchFamily="34" charset="0"/>
              </a:rPr>
              <a:t>?</a:t>
            </a:r>
            <a:endParaRPr 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61051" y="2260729"/>
            <a:ext cx="626608" cy="240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Optimal</a:t>
            </a:r>
            <a:endParaRPr 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1741" y="882200"/>
            <a:ext cx="3657600" cy="7793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Slide from R. McKeown, MOLLER collaboration meeting last week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19841" y="193760"/>
            <a:ext cx="9144000" cy="365040"/>
          </a:xfrm>
        </p:spPr>
        <p:txBody>
          <a:bodyPr>
            <a:noAutofit/>
          </a:bodyPr>
          <a:lstStyle/>
          <a:p>
            <a:r>
              <a:rPr lang="en-US" sz="2800" dirty="0" smtClean="0"/>
              <a:t>A New Run </a:t>
            </a:r>
            <a:r>
              <a:rPr lang="en-US" sz="2800" dirty="0" smtClean="0"/>
              <a:t>Paradigm</a:t>
            </a:r>
            <a:r>
              <a:rPr lang="is-IS" sz="2800" i="1" dirty="0" smtClean="0"/>
              <a:t>... </a:t>
            </a:r>
            <a:r>
              <a:rPr lang="is-IS" sz="2400" b="0" i="1" dirty="0" smtClean="0">
                <a:solidFill>
                  <a:srgbClr val="002060"/>
                </a:solidFill>
              </a:rPr>
              <a:t>(Beware! </a:t>
            </a:r>
            <a:r>
              <a:rPr lang="en-US" sz="2400" b="0" i="1" dirty="0">
                <a:solidFill>
                  <a:srgbClr val="002060"/>
                </a:solidFill>
              </a:rPr>
              <a:t>M</a:t>
            </a:r>
            <a:r>
              <a:rPr lang="is-IS" sz="2400" b="0" i="1" dirty="0" smtClean="0">
                <a:solidFill>
                  <a:srgbClr val="002060"/>
                </a:solidFill>
              </a:rPr>
              <a:t>y </a:t>
            </a:r>
            <a:r>
              <a:rPr lang="is-IS" sz="2400" b="0" i="1" dirty="0" smtClean="0">
                <a:solidFill>
                  <a:srgbClr val="002060"/>
                </a:solidFill>
              </a:rPr>
              <a:t>view here)...</a:t>
            </a:r>
            <a:endParaRPr lang="en-US" sz="2400" b="0" i="1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9A5DFB4-3D23-4866-8D46-AE36D04BFD7D}" type="slidenum">
              <a:rPr lang="en-US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15</a:t>
            </a:fld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38200"/>
            <a:ext cx="9066082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Schedules are inherently tied to budget scenarios.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actuals for Fall 2018 and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2019 will depend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on the budget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situation.</a:t>
            </a:r>
          </a:p>
          <a:p>
            <a:pPr marL="1028700"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Courier New" charset="0"/>
              <a:buChar char="o"/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Example: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still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an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outstanding issue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that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Fall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2018 operations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may be delayed to startup in the next FY (i.e., a few weeks delay) due to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an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FY18 budget shortfall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sz="11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Given this, how to plan?...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JLab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used to run ~30 weeks/year. In this time, PAC days could reasonably be translated to calendar days and fully committed. 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In a reduced beam time scenario the lab and users need to work together to optimize science output (including student theses,</a:t>
            </a:r>
            <a:r>
              <a:rPr lang="is-IS" dirty="0" smtClean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) rather than focus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on running approved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days.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The focus may switch somewhat from “what experiment can be scheduled” to “what science can maximally be accomplished in a run period?” 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DVCS/</a:t>
            </a:r>
            <a:r>
              <a:rPr lang="en-US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GMp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and the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tritium group did/are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doing this somewhat already – we’re pioneering!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Other practical issues – as ever – will still come into play (cross Hall energy compatibility, beam current requirements, ESR cryogenic load, installation time</a:t>
            </a:r>
            <a:r>
              <a:rPr lang="is-IS" dirty="0" smtClean="0">
                <a:solidFill>
                  <a:prstClr val="black"/>
                </a:solidFill>
                <a:cs typeface="Arial" panose="020B0604020202020204" pitchFamily="34" charset="0"/>
              </a:rPr>
              <a:t>…).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							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920" y="0"/>
            <a:ext cx="935080" cy="93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799" y="5181600"/>
            <a:ext cx="776719" cy="6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20" y="194726"/>
            <a:ext cx="9144000" cy="397933"/>
          </a:xfrm>
        </p:spPr>
        <p:txBody>
          <a:bodyPr>
            <a:normAutofit fontScale="90000"/>
          </a:bodyPr>
          <a:lstStyle/>
          <a:p>
            <a:r>
              <a:rPr lang="en-US" sz="2700" cap="none" dirty="0" smtClean="0"/>
              <a:t>Planning for Sustainable Long-term CEBAF Operation</a:t>
            </a:r>
            <a:endParaRPr lang="en-US" sz="27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20" y="905516"/>
            <a:ext cx="8865030" cy="58651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 smtClean="0"/>
              <a:t>While 12 GeV Upgrade Project provides important capabilities for the future, many components and systems are “original equipment”</a:t>
            </a:r>
          </a:p>
          <a:p>
            <a:pPr marL="796925" lvl="1" indent="-392113">
              <a:lnSpc>
                <a:spcPct val="100000"/>
              </a:lnSpc>
              <a:buFont typeface="Arial" panose="020B0604020202020204" pitchFamily="34" charset="0"/>
              <a:buChar char="–"/>
            </a:pPr>
            <a:r>
              <a:rPr lang="en-US" sz="1600" dirty="0" smtClean="0"/>
              <a:t>Some are difficult to maintain, require adequate spare parts, will reach obsolescence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We have developed a “CEBAF Performance Plan” to improve reliability and energy reach in the accelerator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/>
              <a:t>Planning like a Project, with A. Freyberger as Project Director, R. Michaud as Manager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We are funding a significant investment in CEBAF performance in FY18, and are planning for the FY19-21 </a:t>
            </a:r>
            <a:r>
              <a:rPr lang="en-US" sz="1800" dirty="0" smtClean="0"/>
              <a:t>timeframe</a:t>
            </a:r>
          </a:p>
          <a:p>
            <a:pPr lvl="1"/>
            <a:r>
              <a:rPr lang="en-US" sz="1600" dirty="0" smtClean="0"/>
              <a:t>Scale </a:t>
            </a:r>
            <a:r>
              <a:rPr lang="en-US" sz="1600" dirty="0"/>
              <a:t>of investment is ~$5M assuming flat funding in </a:t>
            </a:r>
            <a:r>
              <a:rPr lang="en-US" sz="1600" dirty="0" smtClean="0"/>
              <a:t>FY18</a:t>
            </a:r>
          </a:p>
          <a:p>
            <a:pPr lvl="1"/>
            <a:r>
              <a:rPr lang="en-US" sz="1600" dirty="0" smtClean="0"/>
              <a:t>Focus </a:t>
            </a:r>
            <a:r>
              <a:rPr lang="en-US" sz="1600" dirty="0"/>
              <a:t>on critical spares, spare klystrons, obsolescence and energy </a:t>
            </a:r>
            <a:r>
              <a:rPr lang="en-US" sz="1600" dirty="0" smtClean="0"/>
              <a:t>reach</a:t>
            </a:r>
          </a:p>
          <a:p>
            <a:pPr lvl="1"/>
            <a:r>
              <a:rPr lang="en-US" sz="1600" dirty="0" smtClean="0"/>
              <a:t>Enabled </a:t>
            </a:r>
            <a:r>
              <a:rPr lang="en-US" sz="1600" dirty="0"/>
              <a:t>in part by remaining 12 GeV Project </a:t>
            </a:r>
            <a:r>
              <a:rPr lang="en-US" sz="1600" dirty="0" smtClean="0"/>
              <a:t>contingency</a:t>
            </a:r>
            <a:endParaRPr lang="en-US" sz="1800" dirty="0" smtClean="0"/>
          </a:p>
          <a:p>
            <a:pPr>
              <a:lnSpc>
                <a:spcPct val="100000"/>
              </a:lnSpc>
            </a:pPr>
            <a:r>
              <a:rPr lang="en-US" sz="1800" dirty="0" smtClean="0"/>
              <a:t>We received funding in FY17 for a new 2K cold-box to remedy CHL1 severe long-term vulnerability</a:t>
            </a:r>
          </a:p>
          <a:p>
            <a:r>
              <a:rPr lang="en-US" sz="1800" dirty="0" smtClean="0"/>
              <a:t>ESR2: taking </a:t>
            </a:r>
            <a:r>
              <a:rPr lang="en-US" sz="1800" dirty="0"/>
              <a:t>a </a:t>
            </a:r>
            <a:r>
              <a:rPr lang="en-US" sz="1800" dirty="0" smtClean="0"/>
              <a:t>double-pronged approach: </a:t>
            </a:r>
            <a:endParaRPr lang="en-US" sz="1800" dirty="0"/>
          </a:p>
          <a:p>
            <a:pPr lvl="1"/>
            <a:r>
              <a:rPr lang="en-US" sz="1600" dirty="0"/>
              <a:t>P</a:t>
            </a:r>
            <a:r>
              <a:rPr lang="en-US" sz="1600" dirty="0" smtClean="0"/>
              <a:t>reparing </a:t>
            </a:r>
            <a:r>
              <a:rPr lang="en-US" sz="1600" dirty="0"/>
              <a:t>an SLI request for ESR-2 </a:t>
            </a:r>
            <a:endParaRPr lang="en-US" sz="1600" dirty="0" smtClean="0"/>
          </a:p>
          <a:p>
            <a:pPr lvl="1"/>
            <a:r>
              <a:rPr lang="en-US" sz="1600" dirty="0" smtClean="0"/>
              <a:t>Considering what cryogenics we </a:t>
            </a:r>
            <a:r>
              <a:rPr lang="en-US" sz="1600" dirty="0"/>
              <a:t>could provide in various ESR and CHL configurations, and </a:t>
            </a:r>
            <a:r>
              <a:rPr lang="en-US" sz="1600" dirty="0" smtClean="0"/>
              <a:t>what target power(s) can be sustained </a:t>
            </a:r>
          </a:p>
          <a:p>
            <a:pPr lvl="1"/>
            <a:r>
              <a:rPr lang="en-US" sz="1600" dirty="0" smtClean="0"/>
              <a:t>Dave </a:t>
            </a:r>
            <a:r>
              <a:rPr lang="en-US" sz="1600" dirty="0" err="1"/>
              <a:t>Kashy</a:t>
            </a:r>
            <a:r>
              <a:rPr lang="en-US" sz="1600" dirty="0"/>
              <a:t> </a:t>
            </a:r>
            <a:r>
              <a:rPr lang="en-US" sz="1600" dirty="0" smtClean="0"/>
              <a:t>is </a:t>
            </a:r>
            <a:r>
              <a:rPr lang="en-US" sz="1600" dirty="0"/>
              <a:t>the </a:t>
            </a:r>
            <a:r>
              <a:rPr lang="en-US" sz="1600" dirty="0" smtClean="0"/>
              <a:t>Physics </a:t>
            </a:r>
            <a:r>
              <a:rPr lang="en-US" sz="1600" dirty="0"/>
              <a:t>C</a:t>
            </a:r>
            <a:r>
              <a:rPr lang="en-US" sz="1600" dirty="0" smtClean="0"/>
              <a:t>ryogenic Coordinator</a:t>
            </a:r>
            <a:endParaRPr lang="en-US" sz="1600" dirty="0"/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7961" y="4800600"/>
            <a:ext cx="3657600" cy="7793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Slide from R. McKeown, MOLLER collaboration meeting last week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0952987">
            <a:off x="4483985" y="4057891"/>
            <a:ext cx="4821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573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en-US" sz="1600" b="1" i="1" dirty="0">
                <a:solidFill>
                  <a:srgbClr val="7030A0"/>
                </a:solidFill>
                <a:cs typeface="Arial" panose="020B0604020202020204" pitchFamily="34" charset="0"/>
              </a:rPr>
              <a:t>see </a:t>
            </a:r>
            <a:r>
              <a:rPr lang="en-US" sz="1600" b="1" i="1" dirty="0" smtClean="0">
                <a:solidFill>
                  <a:srgbClr val="7030A0"/>
                </a:solidFill>
                <a:cs typeface="Arial" panose="020B0604020202020204" pitchFamily="34" charset="0"/>
              </a:rPr>
              <a:t>Jonathan’s </a:t>
            </a:r>
            <a:r>
              <a:rPr lang="en-US" sz="1600" b="1" i="1" dirty="0">
                <a:solidFill>
                  <a:srgbClr val="7030A0"/>
                </a:solidFill>
                <a:cs typeface="Arial" panose="020B0604020202020204" pitchFamily="34" charset="0"/>
              </a:rPr>
              <a:t>talk tomorrow!</a:t>
            </a:r>
          </a:p>
        </p:txBody>
      </p:sp>
    </p:spTree>
    <p:extLst>
      <p:ext uri="{BB962C8B-B14F-4D97-AF65-F5344CB8AC3E}">
        <p14:creationId xmlns:p14="http://schemas.microsoft.com/office/powerpoint/2010/main" val="180489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228600"/>
            <a:ext cx="9144000" cy="397933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rgbClr val="002060"/>
                </a:solidFill>
              </a:rPr>
              <a:t>Overall, t</a:t>
            </a:r>
            <a:r>
              <a:rPr lang="en-US" sz="2700" cap="none" dirty="0" smtClean="0">
                <a:solidFill>
                  <a:srgbClr val="002060"/>
                </a:solidFill>
              </a:rPr>
              <a:t>he Hall </a:t>
            </a:r>
            <a:r>
              <a:rPr lang="en-US" sz="2700" cap="none" dirty="0" smtClean="0">
                <a:solidFill>
                  <a:srgbClr val="002060"/>
                </a:solidFill>
              </a:rPr>
              <a:t>Outlook </a:t>
            </a:r>
            <a:r>
              <a:rPr lang="en-US" sz="2700" cap="none" dirty="0" smtClean="0">
                <a:solidFill>
                  <a:srgbClr val="002060"/>
                </a:solidFill>
              </a:rPr>
              <a:t>is Highly Positive!</a:t>
            </a:r>
            <a:endParaRPr lang="en-US" sz="2700" cap="none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970" y="1017869"/>
            <a:ext cx="8865030" cy="58651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US" dirty="0" smtClean="0"/>
              <a:t>The accelerator is running well.</a:t>
            </a:r>
          </a:p>
          <a:p>
            <a:pPr marL="796925" lvl="1" indent="-392113">
              <a:lnSpc>
                <a:spcPct val="100000"/>
              </a:lnSpc>
              <a:buFont typeface="Arial" charset="0"/>
              <a:buChar char="•"/>
            </a:pPr>
            <a:r>
              <a:rPr lang="en-US" sz="1800" dirty="0" smtClean="0"/>
              <a:t>5(.5) pass beam – at high current in A/C – delivered to 4 Halls</a:t>
            </a:r>
          </a:p>
          <a:p>
            <a:pPr marL="796925" lvl="1" indent="-392113">
              <a:lnSpc>
                <a:spcPct val="100000"/>
              </a:lnSpc>
              <a:buFont typeface="Arial" charset="0"/>
              <a:buChar char="•"/>
            </a:pPr>
            <a:r>
              <a:rPr lang="en-US" sz="1800" dirty="0" smtClean="0"/>
              <a:t>Good uptime thus far</a:t>
            </a:r>
          </a:p>
          <a:p>
            <a:pPr marL="396875" indent="-392113">
              <a:lnSpc>
                <a:spcPct val="100000"/>
              </a:lnSpc>
              <a:buFont typeface="Arial" charset="0"/>
              <a:buChar char="•"/>
            </a:pPr>
            <a:r>
              <a:rPr lang="en-US" dirty="0" smtClean="0"/>
              <a:t>We have electrons on a tritium target!</a:t>
            </a:r>
            <a:endParaRPr lang="en-US" dirty="0" smtClean="0"/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US" dirty="0" smtClean="0"/>
              <a:t>We are</a:t>
            </a:r>
            <a:r>
              <a:rPr lang="en-US" dirty="0" smtClean="0"/>
              <a:t> preparing formally for PREX2/CREX</a:t>
            </a:r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US" dirty="0" smtClean="0"/>
              <a:t>SBS – all experiments and equipment - is well on track</a:t>
            </a:r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US" dirty="0" smtClean="0"/>
              <a:t>MOLLER and </a:t>
            </a:r>
            <a:r>
              <a:rPr lang="en-US" dirty="0" err="1" smtClean="0"/>
              <a:t>SoLID</a:t>
            </a:r>
            <a:r>
              <a:rPr lang="en-US" dirty="0" smtClean="0"/>
              <a:t> progressing well</a:t>
            </a:r>
          </a:p>
          <a:p>
            <a:pPr lvl="1">
              <a:lnSpc>
                <a:spcPct val="100000"/>
              </a:lnSpc>
              <a:buFont typeface="Arial" charset="0"/>
              <a:buChar char="•"/>
            </a:pPr>
            <a:r>
              <a:rPr lang="en-US" sz="1800" dirty="0" smtClean="0"/>
              <a:t>Within external budget, scheduling constraints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154064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8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38775EB2-A339-4F86-A837-4FFE1609D36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3352800" cy="1418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485666"/>
            <a:ext cx="3124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 bwMode="auto">
          <a:xfrm>
            <a:off x="2942990" y="4191000"/>
            <a:ext cx="1171810" cy="914400"/>
          </a:xfrm>
          <a:prstGeom prst="star5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796483"/>
              </p:ext>
            </p:extLst>
          </p:nvPr>
        </p:nvGraphicFramePr>
        <p:xfrm>
          <a:off x="7020272" y="1124744"/>
          <a:ext cx="1079270" cy="2990056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079270"/>
              </a:tblGrid>
              <a:tr h="590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849359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666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883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35496" y="110140"/>
            <a:ext cx="9108504" cy="1014604"/>
          </a:xfrm>
        </p:spPr>
        <p:txBody>
          <a:bodyPr/>
          <a:lstStyle/>
          <a:p>
            <a:pPr eaLnBrk="1" hangingPunct="1"/>
            <a:r>
              <a:rPr lang="en-US" sz="2000" b="0" dirty="0"/>
              <a:t>Hall A Projected Experiment </a:t>
            </a:r>
            <a:r>
              <a:rPr lang="en-US" sz="2000" b="0" dirty="0" smtClean="0"/>
              <a:t>Schedule</a:t>
            </a:r>
            <a:r>
              <a:rPr lang="en-US" sz="2000" b="0" dirty="0"/>
              <a:t> </a:t>
            </a:r>
            <a:r>
              <a:rPr lang="en-US" sz="2000" b="0" dirty="0" smtClean="0"/>
              <a:t>as of </a:t>
            </a:r>
            <a:r>
              <a:rPr lang="en-US" sz="2000" b="0" dirty="0" smtClean="0"/>
              <a:t>1/18 </a:t>
            </a:r>
            <a:r>
              <a:rPr lang="en-US" sz="2000" b="0" dirty="0" smtClean="0"/>
              <a:t>(also </a:t>
            </a:r>
            <a:r>
              <a:rPr lang="en-US" sz="2000" b="0" dirty="0"/>
              <a:t>see </a:t>
            </a:r>
            <a:r>
              <a:rPr lang="en-US" sz="1400" dirty="0">
                <a:solidFill>
                  <a:schemeClr val="accent6"/>
                </a:solidFill>
              </a:rPr>
              <a:t>https://</a:t>
            </a:r>
            <a:r>
              <a:rPr lang="en-US" sz="1400" dirty="0" err="1">
                <a:solidFill>
                  <a:schemeClr val="accent6"/>
                </a:solidFill>
              </a:rPr>
              <a:t>www.jlab.org</a:t>
            </a:r>
            <a:r>
              <a:rPr lang="en-US" sz="1400" dirty="0">
                <a:solidFill>
                  <a:schemeClr val="accent6"/>
                </a:solidFill>
              </a:rPr>
              <a:t>/</a:t>
            </a:r>
            <a:r>
              <a:rPr lang="en-US" sz="1400" dirty="0" err="1">
                <a:solidFill>
                  <a:schemeClr val="accent6"/>
                </a:solidFill>
              </a:rPr>
              <a:t>exp_prog</a:t>
            </a:r>
            <a:r>
              <a:rPr lang="en-US" sz="1400" dirty="0">
                <a:solidFill>
                  <a:schemeClr val="accent6"/>
                </a:solidFill>
              </a:rPr>
              <a:t>/</a:t>
            </a:r>
            <a:r>
              <a:rPr lang="en-US" sz="1400" dirty="0" err="1">
                <a:solidFill>
                  <a:schemeClr val="accent6"/>
                </a:solidFill>
              </a:rPr>
              <a:t>experiment_schedule</a:t>
            </a:r>
            <a:r>
              <a:rPr lang="en-US" sz="1400" dirty="0">
                <a:solidFill>
                  <a:schemeClr val="accent6"/>
                </a:solidFill>
              </a:rPr>
              <a:t>/2018/20180108.2a.pdf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b="0" i="1" dirty="0" smtClean="0"/>
              <a:t>through </a:t>
            </a:r>
            <a:r>
              <a:rPr lang="en-US" sz="2000" b="0" i="1" dirty="0" smtClean="0"/>
              <a:t>12/18</a:t>
            </a:r>
            <a:r>
              <a:rPr lang="en-US" sz="2000" b="0" dirty="0" smtClean="0"/>
              <a:t>)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16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6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6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6792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marL="830441" lvl="2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57763"/>
              </p:ext>
            </p:extLst>
          </p:nvPr>
        </p:nvGraphicFramePr>
        <p:xfrm>
          <a:off x="827584" y="1124744"/>
          <a:ext cx="6192688" cy="2990056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175264"/>
                <a:gridCol w="1106131"/>
                <a:gridCol w="967865"/>
                <a:gridCol w="999212"/>
                <a:gridCol w="936517"/>
                <a:gridCol w="1007699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Summer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!!!!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795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i="1" kern="1200" dirty="0" smtClean="0">
                        <a:solidFill>
                          <a:srgbClr val="7030A0"/>
                        </a:solidFill>
                        <a:latin typeface="Constantia"/>
                        <a:ea typeface="+mn-ea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i="0" kern="1200" dirty="0" smtClean="0">
                          <a:solidFill>
                            <a:schemeClr val="tx1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800" i="0" kern="1200" dirty="0" err="1" smtClean="0">
                          <a:solidFill>
                            <a:schemeClr val="tx1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800" i="0" kern="1200" dirty="0" smtClean="0">
                          <a:solidFill>
                            <a:schemeClr val="tx1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group*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6532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group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  <a:tr h="876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</a:t>
                      </a:r>
                      <a:endPara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" y="1673054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2017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107504" y="2209800"/>
            <a:ext cx="720080" cy="104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2000" dirty="0" smtClean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  <a:p>
            <a:pPr defTabSz="1157624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2018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07504" y="3276600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2019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5190" y="4678387"/>
            <a:ext cx="2608411" cy="76944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i="1" dirty="0" smtClean="0">
                <a:solidFill>
                  <a:srgbClr val="A23207"/>
                </a:solidFill>
                <a:latin typeface="Constantia"/>
                <a:ea typeface="ＭＳ Ｐゴシック" pitchFamily="84" charset="-128"/>
                <a:cs typeface="Constantia"/>
              </a:rPr>
              <a:t>SBS 2020</a:t>
            </a: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i="1" dirty="0" smtClean="0">
                <a:solidFill>
                  <a:srgbClr val="002060"/>
                </a:solidFill>
                <a:latin typeface="Constantia"/>
                <a:ea typeface="ＭＳ Ｐゴシック" pitchFamily="84" charset="-128"/>
                <a:cs typeface="Constantia"/>
              </a:rPr>
              <a:t>MOLLER?, </a:t>
            </a:r>
            <a:r>
              <a:rPr lang="en-US" sz="2000" i="1" dirty="0" err="1" smtClean="0">
                <a:solidFill>
                  <a:srgbClr val="002060"/>
                </a:solidFill>
                <a:latin typeface="Constantia"/>
                <a:ea typeface="ＭＳ Ｐゴシック" pitchFamily="84" charset="-128"/>
                <a:cs typeface="Constantia"/>
              </a:rPr>
              <a:t>SoLID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ea typeface="ＭＳ Ｐゴシック" pitchFamily="84" charset="-128"/>
                <a:cs typeface="Constantia"/>
              </a:rPr>
              <a:t>? </a:t>
            </a:r>
            <a:r>
              <a:rPr lang="en-US" sz="2000" i="1" dirty="0" smtClean="0">
                <a:solidFill>
                  <a:srgbClr val="002060"/>
                </a:solidFill>
                <a:latin typeface="Constantia"/>
                <a:ea typeface="ＭＳ Ｐゴシック" pitchFamily="84" charset="-128"/>
                <a:cs typeface="Constantia"/>
                <a:sym typeface="Wingdings"/>
              </a:rPr>
              <a:t></a:t>
            </a:r>
            <a:endParaRPr lang="en-US" sz="2000" i="1" dirty="0">
              <a:solidFill>
                <a:srgbClr val="002060"/>
              </a:solidFill>
              <a:latin typeface="Constantia"/>
              <a:ea typeface="ＭＳ Ｐゴシック" pitchFamily="84" charset="-128"/>
              <a:cs typeface="Constantia"/>
            </a:endParaRP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3980858" y="6465966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dirty="0" smtClean="0">
                <a:solidFill>
                  <a:prstClr val="white"/>
                </a:solidFill>
              </a:rPr>
              <a:t>11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41736">
            <a:off x="3838930" y="2181767"/>
            <a:ext cx="340094" cy="447966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 bwMode="auto">
          <a:xfrm rot="5400000">
            <a:off x="6430925" y="2896877"/>
            <a:ext cx="302981" cy="2918852"/>
          </a:xfrm>
          <a:prstGeom prst="rightBrace">
            <a:avLst>
              <a:gd name="adj1" fmla="val 8333"/>
              <a:gd name="adj2" fmla="val 88814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sz="2400" smtClean="0">
              <a:solidFill>
                <a:srgbClr val="000000"/>
              </a:solidFill>
              <a:latin typeface="Times" pitchFamily="18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923" y="4572000"/>
            <a:ext cx="4427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Constantia" charset="0"/>
                <a:ea typeface="Constantia" charset="0"/>
                <a:cs typeface="Constantia" charset="0"/>
              </a:rPr>
              <a:t>New and exciting news! </a:t>
            </a:r>
            <a:endParaRPr lang="en-US" sz="2000" dirty="0">
              <a:solidFill>
                <a:srgbClr val="000000"/>
              </a:solidFill>
              <a:latin typeface="Constantia" charset="0"/>
              <a:ea typeface="Constantia" charset="0"/>
              <a:cs typeface="Constantia" charset="0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Constantia" charset="0"/>
                <a:ea typeface="Constantia" charset="0"/>
                <a:cs typeface="Constantia" charset="0"/>
              </a:rPr>
              <a:t>This is the plan</a:t>
            </a:r>
            <a:r>
              <a:rPr lang="is-IS" sz="2000" dirty="0" smtClean="0">
                <a:solidFill>
                  <a:srgbClr val="000000"/>
                </a:solidFill>
                <a:latin typeface="Constantia" charset="0"/>
                <a:ea typeface="Constantia" charset="0"/>
                <a:cs typeface="Constantia" charset="0"/>
              </a:rPr>
              <a:t>…</a:t>
            </a:r>
            <a:endParaRPr lang="en-US" sz="2000" dirty="0" smtClean="0">
              <a:solidFill>
                <a:srgbClr val="000000"/>
              </a:solidFill>
              <a:latin typeface="Constantia" charset="0"/>
              <a:ea typeface="Constantia" charset="0"/>
              <a:cs typeface="Constantia" charset="0"/>
            </a:endParaRPr>
          </a:p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is-IS" sz="2000" dirty="0" smtClean="0">
                <a:solidFill>
                  <a:srgbClr val="000000"/>
                </a:solidFill>
                <a:latin typeface="Constantia" charset="0"/>
                <a:ea typeface="Constantia" charset="0"/>
                <a:cs typeface="Constantia" charset="0"/>
              </a:rPr>
              <a:t>…BUT...</a:t>
            </a:r>
            <a:r>
              <a:rPr lang="en-US" sz="2000" dirty="0" smtClean="0">
                <a:solidFill>
                  <a:srgbClr val="000000"/>
                </a:solidFill>
                <a:latin typeface="Constantia" charset="0"/>
                <a:ea typeface="Constantia" charset="0"/>
                <a:cs typeface="Constantia" charset="0"/>
              </a:rPr>
              <a:t>there are caveats</a:t>
            </a:r>
            <a:r>
              <a:rPr lang="is-IS" sz="2000" dirty="0" smtClean="0">
                <a:solidFill>
                  <a:srgbClr val="000000"/>
                </a:solidFill>
                <a:latin typeface="Constantia" charset="0"/>
                <a:ea typeface="Constantia" charset="0"/>
                <a:cs typeface="Constantia" charset="0"/>
              </a:rPr>
              <a:t>….</a:t>
            </a:r>
            <a:endParaRPr lang="en-US" sz="2000" dirty="0" smtClean="0">
              <a:solidFill>
                <a:srgbClr val="000000"/>
              </a:solidFill>
              <a:latin typeface="Constantia" charset="0"/>
              <a:ea typeface="Constantia" charset="0"/>
              <a:cs typeface="Constanti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81" y="5898773"/>
            <a:ext cx="6192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i="1" dirty="0" smtClean="0">
                <a:solidFill>
                  <a:srgbClr val="FF0000"/>
                </a:solidFill>
                <a:latin typeface="Arial"/>
                <a:ea typeface="ＭＳ Ｐゴシック" pitchFamily="84" charset="-128"/>
                <a:cs typeface="Arial"/>
              </a:rPr>
              <a:t>Experiments </a:t>
            </a:r>
            <a:r>
              <a:rPr lang="en-US" sz="1600" i="1" dirty="0">
                <a:solidFill>
                  <a:srgbClr val="FF0000"/>
                </a:solidFill>
                <a:latin typeface="Arial"/>
                <a:ea typeface="ＭＳ Ｐゴシック" pitchFamily="84" charset="-128"/>
                <a:cs typeface="Arial"/>
              </a:rPr>
              <a:t>in red represent </a:t>
            </a:r>
            <a:r>
              <a:rPr lang="en-US" sz="1600" i="1" dirty="0" smtClean="0">
                <a:solidFill>
                  <a:srgbClr val="FF0000"/>
                </a:solidFill>
                <a:latin typeface="Arial"/>
                <a:ea typeface="ＭＳ Ｐゴシック" pitchFamily="84" charset="-128"/>
                <a:cs typeface="Arial"/>
              </a:rPr>
              <a:t>PAC </a:t>
            </a:r>
            <a:r>
              <a:rPr lang="en-US" sz="1600" i="1" dirty="0">
                <a:solidFill>
                  <a:srgbClr val="FF0000"/>
                </a:solidFill>
                <a:latin typeface="Arial"/>
                <a:ea typeface="ＭＳ Ｐゴシック" pitchFamily="84" charset="-128"/>
                <a:cs typeface="Arial"/>
              </a:rPr>
              <a:t>“high impact” experiments</a:t>
            </a:r>
            <a:endParaRPr lang="en-US" sz="1600" i="1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81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152400"/>
            <a:ext cx="9144000" cy="397933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N</a:t>
            </a:r>
            <a:r>
              <a:rPr lang="en-US" sz="2800" b="0" cap="none" dirty="0" smtClean="0"/>
              <a:t>ear(</a:t>
            </a:r>
            <a:r>
              <a:rPr lang="en-US" sz="2800" b="0" cap="none" dirty="0" err="1" smtClean="0"/>
              <a:t>ish</a:t>
            </a:r>
            <a:r>
              <a:rPr lang="en-US" sz="2800" b="0" cap="none" dirty="0" smtClean="0"/>
              <a:t>) term run plan caveats</a:t>
            </a:r>
            <a:r>
              <a:rPr lang="is-IS" sz="2800" b="0" cap="none" dirty="0" smtClean="0"/>
              <a:t>….</a:t>
            </a:r>
            <a:endParaRPr lang="en-US" sz="2800" b="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970" y="1030395"/>
            <a:ext cx="8865030" cy="58651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 smtClean="0"/>
              <a:t>Assumes tritium run successful</a:t>
            </a:r>
            <a:endParaRPr lang="en-US" sz="1800" dirty="0" smtClean="0"/>
          </a:p>
          <a:p>
            <a:pPr marL="796925" lvl="1" indent="-392113">
              <a:lnSpc>
                <a:spcPct val="100000"/>
              </a:lnSpc>
              <a:buFont typeface="Arial" panose="020B0604020202020204" pitchFamily="34" charset="0"/>
              <a:buChar char="–"/>
            </a:pPr>
            <a:r>
              <a:rPr lang="en-US" sz="1600" dirty="0" smtClean="0"/>
              <a:t>No major difficulties causing a need to continue this run into Spring 2019</a:t>
            </a:r>
            <a:endParaRPr lang="en-US" sz="1600" dirty="0" smtClean="0"/>
          </a:p>
          <a:p>
            <a:pPr>
              <a:lnSpc>
                <a:spcPct val="100000"/>
              </a:lnSpc>
            </a:pPr>
            <a:r>
              <a:rPr lang="en-US" sz="1800" dirty="0" smtClean="0"/>
              <a:t>Assumes engineering, design, procurements ~complete in FY2018</a:t>
            </a:r>
            <a:endParaRPr lang="en-US" sz="1800" dirty="0" smtClean="0"/>
          </a:p>
          <a:p>
            <a:pPr lvl="1"/>
            <a:r>
              <a:rPr lang="en-US" sz="1600" dirty="0"/>
              <a:t>Assumes (internal) budget planning was </a:t>
            </a:r>
            <a:r>
              <a:rPr lang="en-US" sz="1600" dirty="0" smtClean="0"/>
              <a:t>reasonable</a:t>
            </a:r>
            <a:endParaRPr lang="en-US" sz="1600" dirty="0" smtClean="0"/>
          </a:p>
          <a:p>
            <a:pPr lvl="1">
              <a:lnSpc>
                <a:spcPct val="100000"/>
              </a:lnSpc>
            </a:pPr>
            <a:r>
              <a:rPr lang="en-US" sz="1600" dirty="0" smtClean="0"/>
              <a:t>Robin and team think possible – please respond promptly when they ask for information!</a:t>
            </a:r>
          </a:p>
          <a:p>
            <a:pPr lvl="1">
              <a:lnSpc>
                <a:spcPct val="100000"/>
              </a:lnSpc>
            </a:pPr>
            <a:r>
              <a:rPr lang="en-US" sz="1600" dirty="0" smtClean="0"/>
              <a:t>Trying for long lead time first, but can’t always anticipate vendor issues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Assumes summer 2019 running</a:t>
            </a:r>
            <a:endParaRPr lang="en-US" sz="1800" dirty="0" smtClean="0"/>
          </a:p>
          <a:p>
            <a:pPr lvl="1"/>
            <a:r>
              <a:rPr lang="en-US" sz="1600" dirty="0" smtClean="0"/>
              <a:t>A must for PREX2 (energy conflict with high priority multi-Hall running)</a:t>
            </a:r>
            <a:endParaRPr lang="en-US" sz="1600" dirty="0"/>
          </a:p>
          <a:p>
            <a:pPr lvl="1"/>
            <a:r>
              <a:rPr lang="en-US" sz="1600" dirty="0"/>
              <a:t>Not yet approved, in part FY19 budget dependent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Assumes fast installations are possible</a:t>
            </a:r>
          </a:p>
          <a:p>
            <a:pPr marL="800100" lvl="2">
              <a:buFont typeface=".AppleSystemUIFont" charset="-120"/>
              <a:buChar char="-"/>
            </a:pPr>
            <a:r>
              <a:rPr lang="en-US" sz="1600" dirty="0" smtClean="0"/>
              <a:t>Jessie thinks so, but is cautious</a:t>
            </a:r>
            <a:r>
              <a:rPr lang="is-IS" sz="1600" dirty="0" smtClean="0"/>
              <a:t>….</a:t>
            </a:r>
          </a:p>
          <a:p>
            <a:pPr marL="800100" lvl="2">
              <a:buFont typeface=".AppleSystemUIFont" charset="-120"/>
              <a:buChar char="-"/>
            </a:pPr>
            <a:r>
              <a:rPr lang="is-IS" sz="1600" dirty="0" smtClean="0"/>
              <a:t>Will take enhanced manpower (Hall C)</a:t>
            </a:r>
            <a:endParaRPr lang="en-US" sz="1800" dirty="0" smtClean="0"/>
          </a:p>
          <a:p>
            <a:r>
              <a:rPr lang="en-US" sz="1800" dirty="0" smtClean="0"/>
              <a:t>Plus all the usual assumptions</a:t>
            </a:r>
            <a:endParaRPr lang="en-US" sz="1800" dirty="0"/>
          </a:p>
          <a:p>
            <a:pPr lvl="1"/>
            <a:r>
              <a:rPr lang="en-US" sz="1600" dirty="0" smtClean="0"/>
              <a:t>Aging spectrometer magnets still working</a:t>
            </a:r>
            <a:r>
              <a:rPr lang="en-US" sz="1800" dirty="0" smtClean="0"/>
              <a:t>, </a:t>
            </a:r>
            <a:r>
              <a:rPr lang="en-US" sz="1800" dirty="0" err="1" smtClean="0"/>
              <a:t>etc</a:t>
            </a:r>
            <a:r>
              <a:rPr lang="is-IS" sz="1800" dirty="0" smtClean="0"/>
              <a:t>…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883" y="1"/>
            <a:ext cx="183213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62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First Beam On Tritium Target Cell</a:t>
            </a:r>
          </a:p>
        </p:txBody>
      </p:sp>
      <p:pic>
        <p:nvPicPr>
          <p:cNvPr id="7" name="Content Placeholder 6" descr="20171215_19311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scene3d>
            <a:camera prst="orthographicFront">
              <a:rot lat="5400000" lon="0" rev="0"/>
            </a:camera>
            <a:lightRig rig="threePt" dir="t"/>
          </a:scene3d>
        </p:spPr>
      </p:pic>
      <p:pic>
        <p:nvPicPr>
          <p:cNvPr id="8" name="Content Placeholder 7" descr="20171215_193117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14717"/>
          <a:stretch/>
        </p:blipFill>
        <p:spPr>
          <a:xfrm rot="5400000">
            <a:off x="479762" y="2183055"/>
            <a:ext cx="2971642" cy="3330248"/>
          </a:xfrm>
        </p:spPr>
      </p:pic>
      <p:sp>
        <p:nvSpPr>
          <p:cNvPr id="9" name="TextBox 8"/>
          <p:cNvSpPr txBox="1"/>
          <p:nvPr/>
        </p:nvSpPr>
        <p:spPr>
          <a:xfrm>
            <a:off x="143836" y="811621"/>
            <a:ext cx="9000163" cy="166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On Friday the 15</a:t>
            </a:r>
            <a:r>
              <a:rPr lang="en-US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of  December Hall A put first beam on a tritium target cell</a:t>
            </a: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Unfortunately, shortly after first beam on target, Hall A had a problem with the target lifter. This problem was quickly found and addressed by the Jefferson Lab target group. 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Hall A restarted and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is presently </a:t>
            </a: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on-track with the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tritium family of experiments </a:t>
            </a: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Friday, January 12</a:t>
            </a:r>
            <a:r>
              <a:rPr lang="en-US" sz="1600" baseline="30000" dirty="0" smtClean="0">
                <a:solidFill>
                  <a:prstClr val="black"/>
                </a:solidFill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163" y="5432543"/>
            <a:ext cx="88900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LEFT Image:  Waiting for first beam on the Hall A tritium target: UNH Ph.D. students </a:t>
            </a:r>
            <a:r>
              <a:rPr lang="en-US" sz="1400" i="1" dirty="0" err="1">
                <a:solidFill>
                  <a:prstClr val="black"/>
                </a:solidFill>
                <a:cs typeface="Arial" panose="020B0604020202020204" pitchFamily="34" charset="0"/>
              </a:rPr>
              <a:t>Nathie</a:t>
            </a: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prstClr val="black"/>
                </a:solidFill>
                <a:cs typeface="Arial" panose="020B0604020202020204" pitchFamily="34" charset="0"/>
              </a:rPr>
              <a:t>Santiesteban</a:t>
            </a: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 and </a:t>
            </a:r>
            <a:r>
              <a:rPr lang="en-US" sz="1400" i="1" dirty="0" err="1">
                <a:solidFill>
                  <a:prstClr val="black"/>
                </a:solidFill>
                <a:cs typeface="Arial" panose="020B0604020202020204" pitchFamily="34" charset="0"/>
              </a:rPr>
              <a:t>Shujie</a:t>
            </a: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 Li  along with Jefferson Lab postdoc Evan McClellan and lab Director Stuart Henderson.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RIGHT Image:   Shown is the tritium target data as compared to running a empty cell.   The tritium gas is clearly visible in between the aluminum entrance and exit windows of the target cell.</a:t>
            </a:r>
          </a:p>
        </p:txBody>
      </p:sp>
      <p:pic>
        <p:nvPicPr>
          <p:cNvPr id="11" name="Picture 10" descr="tritium-vs-empty-ce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161679"/>
            <a:ext cx="4870824" cy="33247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41528" y="3880158"/>
            <a:ext cx="1629103" cy="22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5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66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HATT (Hall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Tritium Target)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 descr="20171215_19311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scene3d>
            <a:camera prst="orthographicFront">
              <a:rot lat="5400000" lon="0" rev="0"/>
            </a:camera>
            <a:lightRig rig="threePt" dir="t"/>
          </a:scene3d>
        </p:spPr>
      </p:pic>
      <p:sp>
        <p:nvSpPr>
          <p:cNvPr id="12" name="Rectangle 11"/>
          <p:cNvSpPr/>
          <p:nvPr/>
        </p:nvSpPr>
        <p:spPr>
          <a:xfrm>
            <a:off x="5741528" y="3880158"/>
            <a:ext cx="1629103" cy="22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24" y="2344498"/>
            <a:ext cx="3056389" cy="4075186"/>
          </a:xfrm>
        </p:spPr>
      </p:pic>
      <p:pic>
        <p:nvPicPr>
          <p:cNvPr id="15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129"/>
            <a:ext cx="2481282" cy="3308377"/>
          </a:xfrm>
        </p:spPr>
      </p:pic>
      <p:pic>
        <p:nvPicPr>
          <p:cNvPr id="16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38" y="868378"/>
            <a:ext cx="3132788" cy="2349591"/>
          </a:xfrm>
        </p:spPr>
      </p:pic>
      <p:pic>
        <p:nvPicPr>
          <p:cNvPr id="14" name="Picture 13" descr="C:\Users\dmeek\AppData\Local\Microsoft\Windows\INetCache\Content.Word\IMG_20170727_15483482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98" y="3309476"/>
            <a:ext cx="4953808" cy="30577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127524" y="914400"/>
            <a:ext cx="2864076" cy="146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7030A0"/>
                </a:solidFill>
              </a:rPr>
              <a:t>See </a:t>
            </a:r>
            <a:r>
              <a:rPr lang="en-US" sz="2400" i="1" dirty="0" err="1" smtClean="0">
                <a:solidFill>
                  <a:srgbClr val="7030A0"/>
                </a:solidFill>
              </a:rPr>
              <a:t>Makis</a:t>
            </a:r>
            <a:r>
              <a:rPr lang="en-US" sz="2400" i="1" dirty="0" smtClean="0">
                <a:solidFill>
                  <a:srgbClr val="7030A0"/>
                </a:solidFill>
              </a:rPr>
              <a:t>, </a:t>
            </a:r>
            <a:r>
              <a:rPr lang="en-US" sz="2400" i="1" dirty="0" err="1" smtClean="0">
                <a:solidFill>
                  <a:srgbClr val="7030A0"/>
                </a:solidFill>
              </a:rPr>
              <a:t>Shujie</a:t>
            </a:r>
            <a:r>
              <a:rPr lang="en-US" sz="2400" i="1" dirty="0" smtClean="0">
                <a:solidFill>
                  <a:srgbClr val="7030A0"/>
                </a:solidFill>
              </a:rPr>
              <a:t>, </a:t>
            </a:r>
            <a:r>
              <a:rPr lang="en-US" sz="2400" i="1" dirty="0" err="1" smtClean="0">
                <a:solidFill>
                  <a:srgbClr val="7030A0"/>
                </a:solidFill>
              </a:rPr>
              <a:t>Liguang</a:t>
            </a:r>
            <a:r>
              <a:rPr lang="en-US" sz="2400" i="1" dirty="0" smtClean="0">
                <a:solidFill>
                  <a:srgbClr val="7030A0"/>
                </a:solidFill>
              </a:rPr>
              <a:t>, Rey talks this afternoon!!</a:t>
            </a:r>
            <a:endParaRPr lang="en-US" sz="2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0" y="95435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dirty="0">
                <a:solidFill>
                  <a:prstClr val="black"/>
                </a:solidFill>
              </a:rPr>
              <a:t> E12-06-114 </a:t>
            </a:r>
            <a:r>
              <a:rPr lang="en-US" sz="2800" dirty="0" smtClean="0">
                <a:solidFill>
                  <a:prstClr val="black"/>
                </a:solidFill>
              </a:rPr>
              <a:t>DVCS at </a:t>
            </a:r>
            <a:r>
              <a:rPr lang="en-US" sz="2800" dirty="0">
                <a:solidFill>
                  <a:prstClr val="black"/>
                </a:solidFill>
              </a:rPr>
              <a:t>11 </a:t>
            </a:r>
            <a:r>
              <a:rPr lang="en-US" sz="2800" dirty="0" smtClean="0">
                <a:solidFill>
                  <a:prstClr val="black"/>
                </a:solidFill>
              </a:rPr>
              <a:t>GeV </a:t>
            </a:r>
            <a:r>
              <a:rPr lang="en-US" sz="2000" dirty="0" smtClean="0">
                <a:solidFill>
                  <a:srgbClr val="7030A0"/>
                </a:solidFill>
              </a:rPr>
              <a:t>– See </a:t>
            </a:r>
            <a:r>
              <a:rPr lang="en-US" sz="2000" dirty="0" err="1" smtClean="0">
                <a:solidFill>
                  <a:srgbClr val="7030A0"/>
                </a:solidFill>
              </a:rPr>
              <a:t>Bishnu’s</a:t>
            </a:r>
            <a:r>
              <a:rPr lang="en-US" sz="2000" dirty="0" smtClean="0">
                <a:solidFill>
                  <a:srgbClr val="7030A0"/>
                </a:solidFill>
              </a:rPr>
              <a:t> talk this afternoon!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286072" y="761999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61" name="AutoShape 19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2" name="AutoShape 21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63" name="AutoShape 23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4259" y="848404"/>
            <a:ext cx="4176464" cy="2154436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100 PAC days approved: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6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High impact experiment for nucleon 3D imaging program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High precision scaling tests of the DVCS cross section at constant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x</a:t>
            </a:r>
            <a:r>
              <a:rPr lang="en-US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B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CEBAF12 will allow to explore for the first time the high </a:t>
            </a:r>
            <a:r>
              <a:rPr lang="en-US" dirty="0" err="1">
                <a:solidFill>
                  <a:prstClr val="black"/>
                </a:solidFill>
                <a:cs typeface="Arial" panose="020B0604020202020204" pitchFamily="34" charset="0"/>
              </a:rPr>
              <a:t>x</a:t>
            </a:r>
            <a:r>
              <a:rPr lang="en-US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B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059668"/>
            <a:ext cx="510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C00000"/>
                </a:solidFill>
                <a:cs typeface="Arial" panose="020B0604020202020204" pitchFamily="34" charset="0"/>
              </a:rPr>
              <a:t>50% of experiment planned &amp; completed in 2014-2016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2642" y="4646474"/>
            <a:ext cx="4563395" cy="156966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srgbClr val="C00000"/>
                </a:solidFill>
                <a:cs typeface="Arial" panose="020B0604020202020204" pitchFamily="34" charset="0"/>
              </a:rPr>
              <a:t>Analysis path:</a:t>
            </a: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Jun’18: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Preliminary results on </a:t>
            </a:r>
            <a:r>
              <a:rPr lang="en-US" sz="16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0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at </a:t>
            </a:r>
            <a:r>
              <a:rPr lang="en-US" sz="1600" i="1" dirty="0" err="1">
                <a:solidFill>
                  <a:prstClr val="black"/>
                </a:solidFill>
                <a:cs typeface="Arial" panose="020B0604020202020204" pitchFamily="34" charset="0"/>
              </a:rPr>
              <a:t>x</a:t>
            </a:r>
            <a:r>
              <a:rPr lang="en-US" sz="1600" i="1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B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=0.36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Oct’18: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Preliminary results on DVCS 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Nov’18: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Short paper submitted to PRL on </a:t>
            </a:r>
            <a:r>
              <a:rPr lang="en-US" sz="16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0</a:t>
            </a: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Jan’19: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Letter to PRL on DVCS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Jul’19: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Long paper to PRC (DVCS &amp; </a:t>
            </a:r>
            <a:r>
              <a:rPr lang="en-US" sz="16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0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21597" y="3845810"/>
            <a:ext cx="4764213" cy="584775"/>
          </a:xfrm>
          <a:prstGeom prst="rect">
            <a:avLst/>
          </a:prstGeom>
          <a:solidFill>
            <a:srgbClr val="ABDB77"/>
          </a:solidFill>
          <a:ln w="22225">
            <a:noFill/>
          </a:ln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All calibrations (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beamline+HRS+calo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) completed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DVCS &amp; </a:t>
            </a:r>
            <a:r>
              <a:rPr lang="en-US" sz="1600" dirty="0">
                <a:solidFill>
                  <a:prstClr val="blac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0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cross section analyses well underway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059" y="3429000"/>
            <a:ext cx="4202740" cy="2907482"/>
            <a:chOff x="39059" y="3429000"/>
            <a:chExt cx="4202740" cy="290748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9" y="3429000"/>
              <a:ext cx="4202740" cy="290748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25759" y="4108847"/>
              <a:ext cx="2376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600" dirty="0">
                  <a:solidFill>
                    <a:srgbClr val="199E12"/>
                  </a:solidFill>
                  <a:cs typeface="Arial" panose="020B0604020202020204" pitchFamily="34" charset="0"/>
                </a:rPr>
                <a:t>ep-&gt;e</a:t>
              </a:r>
              <a:r>
                <a:rPr lang="en-US" sz="1600" dirty="0">
                  <a:solidFill>
                    <a:srgbClr val="199E12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p</a:t>
              </a:r>
              <a:r>
                <a:rPr lang="en-US" sz="1600" baseline="30000" dirty="0">
                  <a:solidFill>
                    <a:srgbClr val="199E12"/>
                  </a:solidFill>
                  <a:cs typeface="Arial" panose="020B0604020202020204" pitchFamily="34" charset="0"/>
                </a:rPr>
                <a:t>0</a:t>
              </a:r>
              <a:r>
                <a:rPr lang="en-US" sz="1600" dirty="0">
                  <a:solidFill>
                    <a:srgbClr val="199E12"/>
                  </a:solidFill>
                  <a:cs typeface="Arial" panose="020B0604020202020204" pitchFamily="34" charset="0"/>
                </a:rPr>
                <a:t>X missing mass squared 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1334466" y="4030042"/>
              <a:ext cx="0" cy="206595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" name="Group 5"/>
          <p:cNvGrpSpPr/>
          <p:nvPr/>
        </p:nvGrpSpPr>
        <p:grpSpPr>
          <a:xfrm>
            <a:off x="5062451" y="860553"/>
            <a:ext cx="3799638" cy="2905984"/>
            <a:chOff x="5029200" y="860553"/>
            <a:chExt cx="3799638" cy="2905984"/>
          </a:xfrm>
        </p:grpSpPr>
        <p:pic>
          <p:nvPicPr>
            <p:cNvPr id="18" name="Picture 17" descr="Screen Clippi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860553"/>
              <a:ext cx="3799638" cy="264464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486401" y="2281535"/>
              <a:ext cx="312419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srgbClr val="199E12"/>
                  </a:solidFill>
                  <a:cs typeface="Arial" panose="020B0604020202020204" pitchFamily="34" charset="0"/>
                </a:rPr>
                <a:t>HRS optics calibration </a:t>
              </a:r>
            </a:p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srgbClr val="199E12"/>
                  </a:solidFill>
                  <a:cs typeface="Arial" panose="020B0604020202020204" pitchFamily="34" charset="0"/>
                </a:rPr>
                <a:t>with detuned Q1 (C multi-foil target)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52620" y="3520316"/>
              <a:ext cx="12372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dirty="0">
                  <a:solidFill>
                    <a:prstClr val="black"/>
                  </a:solidFill>
                  <a:cs typeface="Arial" panose="020B0604020202020204" pitchFamily="34" charset="0"/>
                </a:rPr>
                <a:t>Target vertex (m)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654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stomShape 2"/>
          <p:cNvSpPr/>
          <p:nvPr/>
        </p:nvSpPr>
        <p:spPr>
          <a:xfrm>
            <a:off x="0" y="0"/>
            <a:ext cx="9144000" cy="5459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spc="-1" dirty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Precision Measurement of the Proton Elastic Cross-Section at High </a:t>
            </a:r>
            <a:r>
              <a:rPr lang="en-US" sz="20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spc="-1" baseline="30000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spc="-1" dirty="0" smtClean="0">
                <a:solidFill>
                  <a:prstClr val="black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2000" spc="-1" dirty="0" err="1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Longwu’s</a:t>
            </a:r>
            <a:r>
              <a:rPr lang="en-US" sz="2000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talk this afternoon!</a:t>
            </a:r>
            <a:endParaRPr lang="en-US" sz="2000" spc="-1" dirty="0">
              <a:solidFill>
                <a:srgbClr val="7030A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ustomShape 3"/>
          <p:cNvSpPr/>
          <p:nvPr/>
        </p:nvSpPr>
        <p:spPr>
          <a:xfrm>
            <a:off x="217603" y="899773"/>
            <a:ext cx="8708793" cy="16421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marL="195934" indent="-19560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Wingdings" charset="2"/>
              <a:buChar char="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Precision e-p elastic cross-section necessary to:</a:t>
            </a:r>
          </a:p>
          <a:p>
            <a:pPr marL="391867" lvl="1" indent="-19560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Wingdings" charset="2"/>
              <a:buChar char=""/>
            </a:pPr>
            <a:r>
              <a:rPr lang="en-US" sz="16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Constrain two-photon exchange (TPE) contribution through global analysis 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867" lvl="1" indent="-19560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Wingdings" charset="2"/>
              <a:buChar char=""/>
            </a:pPr>
            <a:r>
              <a:rPr lang="en-US" sz="16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1600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GEp</a:t>
            </a:r>
            <a:r>
              <a:rPr lang="en-US" sz="16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GMp</a:t>
            </a:r>
            <a:r>
              <a:rPr lang="en-US" sz="16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and TPE effect at high Q</a:t>
            </a:r>
            <a:r>
              <a:rPr lang="en-US" sz="1600" spc="-1" baseline="30000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, in combination with future polarization measurements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5934" indent="-19560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Wingdings" charset="2"/>
              <a:buChar char="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Preliminary cross-section results presented below with 5% uncertainty (total) </a:t>
            </a:r>
          </a:p>
          <a:p>
            <a:pPr marL="195934" indent="-195607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Wingdings" charset="2"/>
              <a:buChar char=""/>
            </a:pPr>
            <a:r>
              <a:rPr lang="en-US" sz="1600" b="1" i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The results with 3% uncertainty will be presented at April 2018 APS meeting.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97665" y="2570880"/>
            <a:ext cx="5186363" cy="372999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64296" y="2727715"/>
            <a:ext cx="292131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As of January 9, 2018</a:t>
            </a:r>
            <a:r>
              <a:rPr lang="mr-IN" dirty="0">
                <a:solidFill>
                  <a:prstClr val="black"/>
                </a:solidFill>
                <a:cs typeface="Times New Roman"/>
              </a:rPr>
              <a:t>…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 Completed analysis of: 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853C"/>
              </a:buClr>
              <a:buSzTx/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Beam line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853C"/>
              </a:buClr>
              <a:buSzTx/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Target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853C"/>
              </a:buClr>
              <a:buSzTx/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Detector efficiency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853C"/>
              </a:buClr>
              <a:buSzTx/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Particle ID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853C"/>
              </a:buClr>
              <a:buSzTx/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SIMC model 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853C"/>
              </a:buClr>
              <a:buSzTx/>
              <a:buFont typeface="Wingdings" charset="2"/>
              <a:buChar char="ü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W reconstruction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 In final stage:</a:t>
            </a:r>
          </a:p>
          <a:p>
            <a:pPr marL="259204" indent="-259204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Optics for each HRS/Q1</a:t>
            </a:r>
          </a:p>
          <a:p>
            <a:pPr marL="259204" indent="-259204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3% level cross section</a:t>
            </a:r>
          </a:p>
        </p:txBody>
      </p:sp>
    </p:spTree>
    <p:extLst>
      <p:ext uri="{BB962C8B-B14F-4D97-AF65-F5344CB8AC3E}">
        <p14:creationId xmlns:p14="http://schemas.microsoft.com/office/powerpoint/2010/main" val="17113531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002"/>
            <a:ext cx="9144000" cy="504598"/>
          </a:xfrm>
        </p:spPr>
        <p:txBody>
          <a:bodyPr>
            <a:noAutofit/>
          </a:bodyPr>
          <a:lstStyle/>
          <a:p>
            <a:r>
              <a:rPr lang="is-IS" sz="2800" dirty="0">
                <a:latin typeface="Arial" panose="020B0604020202020204" pitchFamily="34" charset="0"/>
                <a:cs typeface="Arial" panose="020B0604020202020204" pitchFamily="34" charset="0"/>
              </a:rPr>
              <a:t>E12-14-012: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 – </a:t>
            </a:r>
            <a:r>
              <a:rPr lang="en-US" sz="20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20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Vishvas</a:t>
            </a:r>
            <a:r>
              <a:rPr lang="en-US" sz="20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talk this afternoon! </a:t>
            </a:r>
            <a:endParaRPr lang="en-US" sz="20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47" y="796296"/>
            <a:ext cx="89473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During 2017, Hall A completed experiment E12-14-012 to make measurements on Ti, 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Ar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, and C targets in order to further our understanding of these many body systems, which are of particular interest to the neutrino scattering community.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Three Ph.D. students (two at VA Tech and one at the UVA)  are working on the data analysis, with inclusive Ti and C cross section results nearly ready for publication (draft in circulation). 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203" y="5392703"/>
            <a:ext cx="89409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i="1" dirty="0">
                <a:solidFill>
                  <a:prstClr val="black"/>
                </a:solidFill>
                <a:cs typeface="Arial" panose="020B0604020202020204" pitchFamily="34" charset="0"/>
              </a:rPr>
              <a:t>Left Image:   The inclusive Carbon cross section compared to theoretical predictions using a Spectral Function from (Co-Spokesperson) Omar </a:t>
            </a:r>
            <a:r>
              <a:rPr lang="en-US" sz="1600" i="1" dirty="0" err="1">
                <a:solidFill>
                  <a:prstClr val="black"/>
                </a:solidFill>
                <a:cs typeface="Arial" panose="020B0604020202020204" pitchFamily="34" charset="0"/>
              </a:rPr>
              <a:t>Benhar</a:t>
            </a:r>
            <a:r>
              <a:rPr lang="en-US" sz="1600" i="1" dirty="0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i="1" dirty="0">
                <a:solidFill>
                  <a:prstClr val="black"/>
                </a:solidFill>
                <a:cs typeface="Arial" panose="020B0604020202020204" pitchFamily="34" charset="0"/>
              </a:rPr>
              <a:t>Right image:   The per proton cross section of Carbon as compared to Titanium where Fermi motion broadens the quasi-elastic peak.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 descr="Ti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9" y="2484334"/>
            <a:ext cx="4256676" cy="2961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03" y="2314097"/>
            <a:ext cx="4312840" cy="3060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73" y="2757080"/>
            <a:ext cx="631302" cy="23471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019257" y="3074199"/>
            <a:ext cx="194144" cy="0"/>
          </a:xfrm>
          <a:prstGeom prst="line">
            <a:avLst/>
          </a:prstGeom>
          <a:ln>
            <a:solidFill>
              <a:srgbClr val="A4A4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61941" y="2897623"/>
            <a:ext cx="194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Theoretical prediction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obtained using SF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1941" y="2684018"/>
            <a:ext cx="31451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639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1188640" y="3116271"/>
            <a:ext cx="5516091" cy="3988171"/>
          </a:xfrm>
        </p:spPr>
        <p:txBody>
          <a:bodyPr>
            <a:normAutofit/>
          </a:bodyPr>
          <a:lstStyle/>
          <a:p>
            <a:pPr marL="914400" lvl="2" indent="0" algn="ctr" eaLnBrk="1" hangingPunct="1">
              <a:buNone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PREX2/CREX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Successful ERR May 2017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Combined target chamber, shielding design, new target position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Computation fluid dynamics for target design, target heating tests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Polarimetry – Moller now removed from Hall for Kerr effect measurements, new target ladder design and installation </a:t>
            </a:r>
          </a:p>
          <a:p>
            <a:pPr lvl="3">
              <a:buFont typeface="Lucida Grande"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Regular parity quality beam meetings, beamline diagnostics during DVCS/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3" eaLnBrk="1" hangingPunct="1">
              <a:buFont typeface="Lucida Grande"/>
              <a:buChar char="-"/>
            </a:pPr>
            <a:r>
              <a:rPr lang="en-US" sz="16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towards Summer 2019 run</a:t>
            </a:r>
          </a:p>
          <a:p>
            <a:pPr lvl="2" eaLnBrk="1" hangingPunct="1">
              <a:buFont typeface="Lucida Grande"/>
              <a:buChar char="-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eaLnBrk="1" hangingPunct="1">
              <a:buNone/>
            </a:pP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eaLnBrk="1" hangingPunct="1">
              <a:buNone/>
            </a:pP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685" y="802145"/>
            <a:ext cx="41240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2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 APEX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r>
              <a:rPr lang="en-US" sz="1600" dirty="0">
                <a:solidFill>
                  <a:prstClr val="black"/>
                </a:solidFill>
                <a:ea typeface="Constantia" charset="0"/>
                <a:cs typeface="Arial" panose="020B0604020202020204" pitchFamily="34" charset="0"/>
              </a:rPr>
              <a:t>The septum magnet is in the Hall, ready to install vacuum channels and field test.</a:t>
            </a: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r>
              <a:rPr lang="en-US" sz="1600" dirty="0">
                <a:solidFill>
                  <a:prstClr val="black"/>
                </a:solidFill>
                <a:ea typeface="Constantia" charset="0"/>
                <a:cs typeface="Arial" panose="020B0604020202020204" pitchFamily="34" charset="0"/>
              </a:rPr>
              <a:t>Nearly all equipment on site</a:t>
            </a:r>
          </a:p>
          <a:p>
            <a:pPr marL="2857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Computation fluid dynamics for target design, target heating tests</a:t>
            </a:r>
          </a:p>
          <a:p>
            <a:pPr marL="2857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r>
              <a:rPr lang="en-US" sz="1600" b="1" i="1" dirty="0">
                <a:solidFill>
                  <a:srgbClr val="7030A0"/>
                </a:solidFill>
                <a:cs typeface="Arial" panose="020B0604020202020204" pitchFamily="34" charset="0"/>
              </a:rPr>
              <a:t>Looking towards Spring 2019 run (but only part more compatible with PREX2/CREX)</a:t>
            </a:r>
          </a:p>
          <a:p>
            <a:pPr marL="2857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lvl="3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endParaRPr lang="en-US" sz="1600" dirty="0">
              <a:solidFill>
                <a:prstClr val="black"/>
              </a:solidFill>
              <a:ea typeface="Constantia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</a:b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/>
          <a:stretch/>
        </p:blipFill>
        <p:spPr bwMode="auto">
          <a:xfrm>
            <a:off x="4433777" y="3284328"/>
            <a:ext cx="4576578" cy="307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7"/>
          <a:stretch/>
        </p:blipFill>
        <p:spPr>
          <a:xfrm>
            <a:off x="4932041" y="253226"/>
            <a:ext cx="4078314" cy="2857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6525" y="2692967"/>
            <a:ext cx="25657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target heating tests in LERF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11885" y="5766085"/>
            <a:ext cx="22104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combined PREX2/CREX design assembly in Hall 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xmlns="" id="{AE1FAE07-3C6D-494E-859F-24F1BCDC4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435"/>
            <a:ext cx="49320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black"/>
                </a:solidFill>
              </a:rPr>
              <a:t> 2019 Run Preparations</a:t>
            </a:r>
          </a:p>
        </p:txBody>
      </p:sp>
      <p:sp>
        <p:nvSpPr>
          <p:cNvPr id="2" name="TextBox 1"/>
          <p:cNvSpPr txBox="1"/>
          <p:nvPr/>
        </p:nvSpPr>
        <p:spPr>
          <a:xfrm rot="20666383">
            <a:off x="3488170" y="2598971"/>
            <a:ext cx="2798367" cy="7793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See </a:t>
            </a:r>
            <a:r>
              <a:rPr lang="en-US" dirty="0" err="1" smtClean="0">
                <a:solidFill>
                  <a:schemeClr val="tx1"/>
                </a:solidFill>
              </a:rPr>
              <a:t>Vardan</a:t>
            </a:r>
            <a:r>
              <a:rPr lang="en-US" dirty="0" smtClean="0">
                <a:solidFill>
                  <a:schemeClr val="tx1"/>
                </a:solidFill>
              </a:rPr>
              <a:t> and Bob’s talks tomorrow afternoon!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7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5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numCol="1"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 numCol="1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21091</TotalTime>
  <Words>1976</Words>
  <Application>Microsoft Macintosh PowerPoint</Application>
  <PresentationFormat>On-screen Show (4:3)</PresentationFormat>
  <Paragraphs>254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.AppleSystemUIFont</vt:lpstr>
      <vt:lpstr>Calibri</vt:lpstr>
      <vt:lpstr>Constantia</vt:lpstr>
      <vt:lpstr>Courier New</vt:lpstr>
      <vt:lpstr>Lucida Grande</vt:lpstr>
      <vt:lpstr>Minion Pro</vt:lpstr>
      <vt:lpstr>ＭＳ Ｐゴシック</vt:lpstr>
      <vt:lpstr>msgothic</vt:lpstr>
      <vt:lpstr>Symbol</vt:lpstr>
      <vt:lpstr>Times</vt:lpstr>
      <vt:lpstr>Times New Roman</vt:lpstr>
      <vt:lpstr>Wingdings</vt:lpstr>
      <vt:lpstr>Wingdings 2</vt:lpstr>
      <vt:lpstr>Arial</vt:lpstr>
      <vt:lpstr>Office Theme</vt:lpstr>
      <vt:lpstr>1_Office Theme</vt:lpstr>
      <vt:lpstr>1_JLabPowerpointMain</vt:lpstr>
      <vt:lpstr>JeffersonLabTemplate</vt:lpstr>
      <vt:lpstr>2_JLabPowerpointMain</vt:lpstr>
      <vt:lpstr>3_JLabPowerpointMain</vt:lpstr>
      <vt:lpstr>4_JLab_PowerPoint1</vt:lpstr>
      <vt:lpstr>4_JLabPowerpointMain</vt:lpstr>
      <vt:lpstr>PowerPoint Presentation</vt:lpstr>
      <vt:lpstr>Hall A Projected Experiment Schedule as of 1/18 (also see https://www.jlab.org/exp_prog/experiment_schedule/2018/20180108.2a.pdf through 12/18)  </vt:lpstr>
      <vt:lpstr>Near(ish) term run plan caveats….</vt:lpstr>
      <vt:lpstr>First Beam On Tritium Target Cell</vt:lpstr>
      <vt:lpstr>HATT (Hall A Tritium Target)</vt:lpstr>
      <vt:lpstr>PowerPoint Presentation</vt:lpstr>
      <vt:lpstr>PowerPoint Presentation</vt:lpstr>
      <vt:lpstr>E12-14-012: Ti and Ar Measurements – see Vishvas’ talk this afternoon! </vt:lpstr>
      <vt:lpstr>PowerPoint Presentation</vt:lpstr>
      <vt:lpstr>SBS Status/Timeline</vt:lpstr>
      <vt:lpstr>PowerPoint Presentation</vt:lpstr>
      <vt:lpstr>PowerPoint Presentation</vt:lpstr>
      <vt:lpstr>SoLID – see Ye’s talk tomorrow afternoon!</vt:lpstr>
      <vt:lpstr>Key Challenges for the Laboratory</vt:lpstr>
      <vt:lpstr>A New Run Paradigm... (Beware! My view here)...</vt:lpstr>
      <vt:lpstr>Planning for Sustainable Long-term CEBAF Operation</vt:lpstr>
      <vt:lpstr>Overall, the Hall Outlook is Highly Positive!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 C Status</dc:title>
  <dc:creator>Stephen Wood</dc:creator>
  <cp:lastModifiedBy>Microsoft Office User</cp:lastModifiedBy>
  <cp:revision>840</cp:revision>
  <cp:lastPrinted>2016-06-21T21:03:14Z</cp:lastPrinted>
  <dcterms:created xsi:type="dcterms:W3CDTF">1601-01-01T00:00:00Z</dcterms:created>
  <dcterms:modified xsi:type="dcterms:W3CDTF">2018-01-24T02:26:44Z</dcterms:modified>
</cp:coreProperties>
</file>