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6"/>
  </p:notesMasterIdLst>
  <p:sldIdLst>
    <p:sldId id="256" r:id="rId2"/>
    <p:sldId id="300" r:id="rId3"/>
    <p:sldId id="426" r:id="rId4"/>
    <p:sldId id="428" r:id="rId5"/>
    <p:sldId id="429" r:id="rId6"/>
    <p:sldId id="425" r:id="rId7"/>
    <p:sldId id="431" r:id="rId8"/>
    <p:sldId id="432" r:id="rId9"/>
    <p:sldId id="407" r:id="rId10"/>
    <p:sldId id="435" r:id="rId11"/>
    <p:sldId id="441" r:id="rId12"/>
    <p:sldId id="393" r:id="rId13"/>
    <p:sldId id="438" r:id="rId14"/>
    <p:sldId id="411" r:id="rId15"/>
    <p:sldId id="414" r:id="rId16"/>
    <p:sldId id="415" r:id="rId17"/>
    <p:sldId id="416" r:id="rId18"/>
    <p:sldId id="413" r:id="rId19"/>
    <p:sldId id="417" r:id="rId20"/>
    <p:sldId id="418" r:id="rId21"/>
    <p:sldId id="437" r:id="rId22"/>
    <p:sldId id="409" r:id="rId23"/>
    <p:sldId id="397" r:id="rId24"/>
    <p:sldId id="420" r:id="rId25"/>
    <p:sldId id="421" r:id="rId26"/>
    <p:sldId id="442" r:id="rId27"/>
    <p:sldId id="419" r:id="rId28"/>
    <p:sldId id="398" r:id="rId29"/>
    <p:sldId id="400" r:id="rId30"/>
    <p:sldId id="439" r:id="rId31"/>
    <p:sldId id="402" r:id="rId32"/>
    <p:sldId id="424" r:id="rId33"/>
    <p:sldId id="443" r:id="rId34"/>
    <p:sldId id="3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66"/>
    <a:srgbClr val="008000"/>
    <a:srgbClr val="99CCFF"/>
    <a:srgbClr val="000099"/>
    <a:srgbClr val="0099CC"/>
    <a:srgbClr val="003399"/>
    <a:srgbClr val="5BFF5B"/>
    <a:srgbClr val="FFBB57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82D3A-3EFA-4C07-BE64-480EED85B45C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22043-4C1D-4BF4-A390-550C32D79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097AD-489C-4F25-BCE7-789560A50227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97AD-489C-4F25-BCE7-789560A50227}" type="datetimeFigureOut">
              <a:rPr lang="en-US" smtClean="0"/>
              <a:pPr/>
              <a:t>1/24/2018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7AA94-BB9A-4EC7-901B-7DE26793B4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9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Gravitino\Desktop\Disk%20D%20-%202016.08.03%20-%20Project%2009%20IU\Indiana%20University%20and%20CEEM\Presentations\2018.01.24%20-%20Neutron%20Skins%20and%20Neutron%20Stars\Neutron_star_collision.avi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.jpeg"/><Relationship Id="rId7" Type="http://schemas.openxmlformats.org/officeDocument/2006/relationships/image" Target="../media/image76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75.jpe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age result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572208"/>
            <a:ext cx="1929577" cy="59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228600" y="76200"/>
            <a:ext cx="8686800" cy="914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  <a:t>Connecting Neutron Skins to Gravitational Waves</a:t>
            </a:r>
            <a:br>
              <a:rPr lang="en-US" sz="28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n-US" sz="2000" b="1" dirty="0" smtClean="0">
                <a:solidFill>
                  <a:srgbClr val="FFC000"/>
                </a:solidFill>
                <a:latin typeface="Cambria" pitchFamily="18" charset="0"/>
              </a:rPr>
              <a:t>(</a:t>
            </a:r>
            <a:r>
              <a:rPr lang="en-US" sz="2000" b="1" dirty="0" err="1" smtClean="0">
                <a:solidFill>
                  <a:srgbClr val="FFC000"/>
                </a:solidFill>
                <a:latin typeface="Cambria" pitchFamily="18" charset="0"/>
              </a:rPr>
              <a:t>arXiv</a:t>
            </a:r>
            <a:r>
              <a:rPr lang="en-US" sz="2000" b="1" dirty="0" smtClean="0">
                <a:solidFill>
                  <a:srgbClr val="FFC000"/>
                </a:solidFill>
                <a:latin typeface="Cambria" pitchFamily="18" charset="0"/>
              </a:rPr>
              <a:t>: 1710.10367, </a:t>
            </a:r>
            <a:r>
              <a:rPr lang="en-US" sz="2000" b="1" i="1" dirty="0" smtClean="0">
                <a:solidFill>
                  <a:srgbClr val="FFC000"/>
                </a:solidFill>
                <a:latin typeface="Cambria" pitchFamily="18" charset="0"/>
              </a:rPr>
              <a:t>submitted to PRL)</a:t>
            </a:r>
            <a:endParaRPr lang="en-US" sz="2000" b="1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953000"/>
            <a:ext cx="8839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Cambria" pitchFamily="18" charset="0"/>
              </a:rPr>
              <a:t>Farrukh</a:t>
            </a:r>
            <a:r>
              <a:rPr lang="en-US" sz="2000" b="1" dirty="0" smtClean="0">
                <a:solidFill>
                  <a:srgbClr val="0000FF"/>
                </a:solidFill>
                <a:latin typeface="Cambria" pitchFamily="18" charset="0"/>
              </a:rPr>
              <a:t> J. </a:t>
            </a:r>
            <a:r>
              <a:rPr lang="en-US" sz="2000" b="1" dirty="0" err="1" smtClean="0">
                <a:solidFill>
                  <a:srgbClr val="0000FF"/>
                </a:solidFill>
                <a:latin typeface="Cambria" pitchFamily="18" charset="0"/>
              </a:rPr>
              <a:t>Fattoyev</a:t>
            </a:r>
            <a:endParaRPr lang="en-US" sz="2000" b="1" dirty="0" smtClean="0">
              <a:solidFill>
                <a:srgbClr val="0000FF"/>
              </a:solidFill>
              <a:latin typeface="Cambria" pitchFamily="18" charset="0"/>
            </a:endParaRPr>
          </a:p>
          <a:p>
            <a:r>
              <a:rPr lang="en-US" sz="1600" dirty="0" smtClean="0">
                <a:solidFill>
                  <a:srgbClr val="C00000"/>
                </a:solidFill>
                <a:latin typeface="Cambria" pitchFamily="18" charset="0"/>
              </a:rPr>
              <a:t>	     In Collaboration with:     </a:t>
            </a:r>
            <a:r>
              <a:rPr lang="en-US" sz="1600" dirty="0" smtClean="0">
                <a:solidFill>
                  <a:srgbClr val="0000FF"/>
                </a:solidFill>
                <a:latin typeface="Cambria" pitchFamily="18" charset="0"/>
              </a:rPr>
              <a:t>Jorge </a:t>
            </a:r>
            <a:r>
              <a:rPr lang="en-US" sz="1600" dirty="0" err="1" smtClean="0">
                <a:solidFill>
                  <a:srgbClr val="0000FF"/>
                </a:solidFill>
                <a:latin typeface="Cambria" pitchFamily="18" charset="0"/>
              </a:rPr>
              <a:t>Piekarewicz</a:t>
            </a:r>
            <a:r>
              <a:rPr lang="en-US" sz="1600" dirty="0" smtClean="0">
                <a:solidFill>
                  <a:srgbClr val="0000FF"/>
                </a:solidFill>
                <a:latin typeface="Cambria" pitchFamily="18" charset="0"/>
              </a:rPr>
              <a:t> and Charles J. Horowitz</a:t>
            </a:r>
          </a:p>
          <a:p>
            <a:r>
              <a:rPr lang="en-US" sz="1600" dirty="0" smtClean="0">
                <a:solidFill>
                  <a:srgbClr val="0000FF"/>
                </a:solidFill>
                <a:latin typeface="Cambria" pitchFamily="18" charset="0"/>
              </a:rPr>
              <a:t>                                                                          (arXiv:1711.06615)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" y="5943601"/>
            <a:ext cx="7239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Hall A Collaboration Meeting</a:t>
            </a:r>
          </a:p>
          <a:p>
            <a:pPr algn="ctr"/>
            <a:r>
              <a:rPr lang="en-US" sz="1600" dirty="0" smtClean="0">
                <a:solidFill>
                  <a:srgbClr val="660066"/>
                </a:solidFill>
                <a:latin typeface="Cambria" pitchFamily="18" charset="0"/>
              </a:rPr>
              <a:t>Jefferson Laboratory, Newport News, VA</a:t>
            </a:r>
          </a:p>
          <a:p>
            <a:pPr algn="ctr"/>
            <a:r>
              <a:rPr lang="en-US" sz="1600" dirty="0" smtClean="0">
                <a:latin typeface="Cambria" pitchFamily="18" charset="0"/>
              </a:rPr>
              <a:t>January 24, 2018</a:t>
            </a:r>
            <a:endParaRPr lang="en-US" sz="1600" dirty="0" smtClean="0">
              <a:solidFill>
                <a:srgbClr val="660066"/>
              </a:solidFill>
              <a:latin typeface="Cambria" pitchFamily="18" charset="0"/>
            </a:endParaRPr>
          </a:p>
        </p:txBody>
      </p:sp>
      <p:pic>
        <p:nvPicPr>
          <p:cNvPr id="15" name="Picture 14" descr="RGB_Color-Seal_Green-Mark_SC_Verti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248400"/>
            <a:ext cx="1647569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nuclei_logo3-2w765h2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75" y="6248400"/>
            <a:ext cx="1874525" cy="5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38216" y="1143000"/>
            <a:ext cx="6774098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6858000" y="4572000"/>
            <a:ext cx="10045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Palatino Linotype" pitchFamily="18" charset="0"/>
              </a:rPr>
              <a:t>aasnova.org</a:t>
            </a:r>
          </a:p>
        </p:txBody>
      </p:sp>
      <p:pic>
        <p:nvPicPr>
          <p:cNvPr id="58372" name="Picture 4" descr="Image result for iu symbo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33400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5298" name="AutoShape 2" descr="Image result for jefferson laborator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WformP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" y="3733800"/>
            <a:ext cx="9003151" cy="304800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Tidal </a:t>
            </a:r>
            <a:r>
              <a:rPr lang="en-US" sz="2800" b="1" dirty="0" err="1" smtClean="0">
                <a:latin typeface="Cambria" pitchFamily="18" charset="0"/>
              </a:rPr>
              <a:t>Polarizability</a:t>
            </a:r>
            <a:r>
              <a:rPr lang="en-US" sz="2800" b="1" dirty="0" smtClean="0">
                <a:latin typeface="Cambria" pitchFamily="18" charset="0"/>
              </a:rPr>
              <a:t> and the Equation of State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itchFamily="18" charset="0"/>
              </a:rPr>
              <a:t> </a:t>
            </a:r>
          </a:p>
          <a:p>
            <a:pPr algn="just"/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 smtClean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639668"/>
            <a:ext cx="510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The induced </a:t>
            </a:r>
            <a:r>
              <a:rPr lang="en-US" sz="2000" i="1" dirty="0" err="1" smtClean="0">
                <a:solidFill>
                  <a:srgbClr val="FF0000"/>
                </a:solidFill>
                <a:latin typeface="Cambria" pitchFamily="18" charset="0"/>
              </a:rPr>
              <a:t>quadrupole</a:t>
            </a:r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 deformation  advances the orbit and changes the 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rotational phase.</a:t>
            </a:r>
          </a:p>
          <a:p>
            <a:endParaRPr lang="en-US" sz="2000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                   </a:t>
            </a:r>
          </a:p>
          <a:p>
            <a:r>
              <a:rPr lang="en-US" sz="2000" dirty="0" smtClean="0">
                <a:latin typeface="Cambria" pitchFamily="18" charset="0"/>
              </a:rPr>
              <a:t>NS-NS merger: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85801"/>
            <a:ext cx="3581399" cy="25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934200" y="1600200"/>
            <a:ext cx="304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Cambria" pitchFamily="18" charset="0"/>
              </a:rPr>
              <a:t>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1905000"/>
            <a:ext cx="381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6553200"/>
            <a:ext cx="2039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Palatino Linotype" pitchFamily="18" charset="0"/>
              </a:rPr>
              <a:t>Image Credit: Jocelyn Read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85800"/>
            <a:ext cx="39333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Tidal </a:t>
            </a:r>
            <a:r>
              <a:rPr lang="en-US" sz="2800" b="1" dirty="0" err="1" smtClean="0">
                <a:latin typeface="Cambria" pitchFamily="18" charset="0"/>
              </a:rPr>
              <a:t>Polarizability</a:t>
            </a:r>
            <a:r>
              <a:rPr lang="en-US" sz="2800" b="1" dirty="0" smtClean="0">
                <a:latin typeface="Cambria" pitchFamily="18" charset="0"/>
              </a:rPr>
              <a:t> and the Equation of State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itchFamily="18" charset="0"/>
              </a:rPr>
              <a:t> </a:t>
            </a:r>
          </a:p>
          <a:p>
            <a:pPr algn="just"/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639668"/>
            <a:ext cx="510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Cambria" pitchFamily="18" charset="0"/>
              </a:rPr>
              <a:t>Fluffy stars collide earlier, thus merge at lower frequency. 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Compact stars continue to orbit until later time and merge at higher frequency.</a:t>
            </a:r>
            <a:endParaRPr lang="en-US" sz="2000" dirty="0" smtClean="0"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NS-NS merger: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85801"/>
            <a:ext cx="3581399" cy="25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934200" y="1600200"/>
            <a:ext cx="304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Cambria" pitchFamily="18" charset="0"/>
              </a:rPr>
              <a:t>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1905000"/>
            <a:ext cx="381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685800"/>
            <a:ext cx="39333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1" y="3352800"/>
            <a:ext cx="7848600" cy="3077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867400" y="3352800"/>
            <a:ext cx="289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Palatino Linotype" pitchFamily="18" charset="0"/>
              </a:rPr>
              <a:t>Credit: </a:t>
            </a:r>
            <a:r>
              <a:rPr lang="en-US" sz="1200" dirty="0" err="1" smtClean="0">
                <a:latin typeface="Palatino Linotype" pitchFamily="18" charset="0"/>
              </a:rPr>
              <a:t>Takami</a:t>
            </a:r>
            <a:r>
              <a:rPr lang="en-US" sz="1200" dirty="0" smtClean="0">
                <a:latin typeface="Palatino Linotype" pitchFamily="18" charset="0"/>
              </a:rPr>
              <a:t> et al. (2014)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600" y="6019800"/>
            <a:ext cx="3597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APR4 (compact)</a:t>
            </a:r>
            <a:r>
              <a:rPr lang="en-US" dirty="0" smtClean="0">
                <a:latin typeface="Cambria" pitchFamily="18" charset="0"/>
              </a:rPr>
              <a:t> and 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GNH3 (fluffy)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6477000"/>
            <a:ext cx="861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mbria" pitchFamily="18" charset="0"/>
              </a:rPr>
              <a:t>     -6.5 ms                                                              0 ms                                                                 6.5 ms                         </a:t>
            </a:r>
            <a:endParaRPr lang="en-US" sz="1400" dirty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 rot="18911611">
            <a:off x="7299998" y="1233310"/>
            <a:ext cx="1219200" cy="762000"/>
          </a:xfrm>
          <a:prstGeom prst="ellipse">
            <a:avLst/>
          </a:prstGeom>
          <a:solidFill>
            <a:srgbClr val="99CC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 extrusionH="76200" contourW="12700">
            <a:bevelT w="19050"/>
            <a:extrusionClr>
              <a:srgbClr val="0000FF"/>
            </a:extrusionClr>
            <a:contourClr>
              <a:srgbClr val="00009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8911611">
            <a:off x="5852198" y="2376311"/>
            <a:ext cx="1219200" cy="762000"/>
          </a:xfrm>
          <a:prstGeom prst="ellipse">
            <a:avLst/>
          </a:prstGeom>
          <a:solidFill>
            <a:srgbClr val="99CC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 extrusionH="76200" contourW="12700">
            <a:bevelT w="19050"/>
            <a:extrusionClr>
              <a:srgbClr val="0000FF"/>
            </a:extrusionClr>
            <a:contourClr>
              <a:srgbClr val="00009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Tidal </a:t>
            </a:r>
            <a:r>
              <a:rPr lang="en-US" sz="2800" b="1" dirty="0" err="1" smtClean="0">
                <a:latin typeface="Cambria" pitchFamily="18" charset="0"/>
              </a:rPr>
              <a:t>Polarizability</a:t>
            </a:r>
            <a:r>
              <a:rPr lang="en-US" sz="2800" b="1" dirty="0" smtClean="0">
                <a:latin typeface="Cambria" pitchFamily="18" charset="0"/>
              </a:rPr>
              <a:t> and the Equation of State</a:t>
            </a:r>
            <a:endParaRPr lang="en-US" sz="2800" b="1" dirty="0">
              <a:latin typeface="Cambria" pitchFamily="18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518840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38600"/>
            <a:ext cx="3724275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810125"/>
            <a:ext cx="28194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5438775"/>
            <a:ext cx="4248150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Freeform 10"/>
          <p:cNvSpPr>
            <a:spLocks/>
          </p:cNvSpPr>
          <p:nvPr/>
        </p:nvSpPr>
        <p:spPr bwMode="auto">
          <a:xfrm rot="12155226">
            <a:off x="3794682" y="3249110"/>
            <a:ext cx="340711" cy="435978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29000" y="3593068"/>
            <a:ext cx="16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compactness</a:t>
            </a:r>
            <a:endParaRPr lang="en-US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 rot="12155226" flipV="1">
            <a:off x="2533408" y="4645024"/>
            <a:ext cx="1242943" cy="346149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733800" y="47244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Equation of State</a:t>
            </a:r>
            <a:endParaRPr lang="en-US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305300"/>
            <a:ext cx="4019550" cy="110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5105400" y="3897868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Equations of stellar structure (TOV)</a:t>
            </a:r>
            <a:endParaRPr lang="en-US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6096000" y="2362200"/>
            <a:ext cx="762000" cy="76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 extrusionH="76200" contourW="12700">
            <a:bevelT w="19050"/>
            <a:extrusionClr>
              <a:srgbClr val="0000FF"/>
            </a:extrusionClr>
            <a:contourClr>
              <a:srgbClr val="00009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43800" y="1219200"/>
            <a:ext cx="762000" cy="762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 extrusionH="76200" contourW="12700">
            <a:bevelT w="19050"/>
            <a:extrusionClr>
              <a:srgbClr val="0000FF"/>
            </a:extrusionClr>
            <a:contourClr>
              <a:srgbClr val="00009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0"/>
          <p:cNvSpPr>
            <a:spLocks/>
          </p:cNvSpPr>
          <p:nvPr/>
        </p:nvSpPr>
        <p:spPr bwMode="auto">
          <a:xfrm rot="12155226" flipV="1">
            <a:off x="6752162" y="1137308"/>
            <a:ext cx="592674" cy="1154385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 rot="12155226" flipH="1">
            <a:off x="6994400" y="2039213"/>
            <a:ext cx="641602" cy="1235164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248400" y="2514600"/>
            <a:ext cx="45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1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2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5715000"/>
            <a:ext cx="403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Cambria" pitchFamily="18" charset="0"/>
              </a:rPr>
              <a:t>The only input required is the EOS of neutron-rich matter!</a:t>
            </a:r>
            <a:endParaRPr lang="en-US" sz="2200" b="1" i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762000"/>
            <a:ext cx="2209799" cy="35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Tidal </a:t>
            </a:r>
            <a:r>
              <a:rPr lang="en-US" sz="2800" b="1" dirty="0" err="1" smtClean="0">
                <a:latin typeface="Cambria" pitchFamily="18" charset="0"/>
              </a:rPr>
              <a:t>Polarizability</a:t>
            </a:r>
            <a:r>
              <a:rPr lang="en-US" sz="2800" b="1" dirty="0" smtClean="0">
                <a:latin typeface="Cambria" pitchFamily="18" charset="0"/>
              </a:rPr>
              <a:t> and the Equation of State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26" name="Picture 25" descr="Graph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" y="838200"/>
            <a:ext cx="4229100" cy="5638800"/>
          </a:xfrm>
          <a:prstGeom prst="rect">
            <a:avLst/>
          </a:prstGeom>
        </p:spPr>
      </p:pic>
      <p:pic>
        <p:nvPicPr>
          <p:cNvPr id="27" name="Picture 26" descr="Graph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838200"/>
            <a:ext cx="4229100" cy="563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685800"/>
            <a:ext cx="86868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Neutron star properties and neutron skins are both determined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by the EOS of neutron-rich matter: </a:t>
            </a:r>
            <a:endParaRPr lang="en-US" sz="2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1905000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ambria" pitchFamily="18" charset="0"/>
              </a:rPr>
              <a:t>isospin</a:t>
            </a:r>
            <a:r>
              <a:rPr lang="en-US" sz="2000" dirty="0" smtClean="0">
                <a:latin typeface="Cambria" pitchFamily="18" charset="0"/>
              </a:rPr>
              <a:t> asymmetry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3000" y="42672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Binding energy per nucleon in symmetric nuclear matter (SNM).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5410200" cy="41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94826"/>
            <a:ext cx="1676400" cy="61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6629400" y="1959114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Thermodynamic consistency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390" y="2008632"/>
            <a:ext cx="1347610" cy="58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327098"/>
            <a:ext cx="5181600" cy="85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330879"/>
            <a:ext cx="4504620" cy="62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5971309"/>
            <a:ext cx="1447800" cy="65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1752600" y="594360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useful expansion parameter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Equation of State: Symmetry Energy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2743200"/>
            <a:ext cx="8534400" cy="457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For a neutron-rich matter it is useful to expand:</a:t>
            </a:r>
            <a:endParaRPr lang="en-US" sz="22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685800"/>
            <a:ext cx="86868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Neutron star properties and neutron skins are both determined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by the EOS of neutron-rich matter: </a:t>
            </a:r>
            <a:endParaRPr lang="en-US" sz="2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1905000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ambria" pitchFamily="18" charset="0"/>
              </a:rPr>
              <a:t>isospin</a:t>
            </a:r>
            <a:r>
              <a:rPr lang="en-US" sz="2000" dirty="0" smtClean="0">
                <a:latin typeface="Cambria" pitchFamily="18" charset="0"/>
              </a:rPr>
              <a:t> asymmetry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3000" y="42672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Binding energy per nucleon in symmetric nuclear matter (SNM).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5410200" cy="41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94826"/>
            <a:ext cx="1676400" cy="61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6629400" y="1959114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Thermodynamic consistency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390" y="2008632"/>
            <a:ext cx="1347610" cy="58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327098"/>
            <a:ext cx="5181600" cy="85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330879"/>
            <a:ext cx="4504620" cy="62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5971309"/>
            <a:ext cx="1447800" cy="65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1752600" y="594360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useful expansion parameter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Equation of State: Symmetry Energy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2743200"/>
            <a:ext cx="8534400" cy="457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For a neutron-rich matter it is useful to expand:</a:t>
            </a:r>
            <a:endParaRPr lang="en-US" sz="22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0" y="1066800"/>
            <a:ext cx="538908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685800"/>
            <a:ext cx="86868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Neutron star properties and neutron skins are both determined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by the EOS of neutron-rich matter: </a:t>
            </a:r>
            <a:endParaRPr lang="en-US" sz="2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1905000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ambria" pitchFamily="18" charset="0"/>
              </a:rPr>
              <a:t>isospin</a:t>
            </a:r>
            <a:r>
              <a:rPr lang="en-US" sz="2000" dirty="0" smtClean="0">
                <a:latin typeface="Cambria" pitchFamily="18" charset="0"/>
              </a:rPr>
              <a:t> asymmetry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3000" y="42672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Binding energy per nucleon in symmetric nuclear matter (SNM).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4953000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</a:rPr>
              <a:t>Nuclear Symmetry Energy is a penalty to break N=Z symmetry</a:t>
            </a:r>
            <a:endParaRPr lang="en-US" sz="20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5410200" cy="41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94826"/>
            <a:ext cx="1676400" cy="61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6629400" y="1959114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Thermodynamic consistency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390" y="2008632"/>
            <a:ext cx="1347610" cy="58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327098"/>
            <a:ext cx="5181600" cy="85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330879"/>
            <a:ext cx="4504620" cy="62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541" y="5105401"/>
            <a:ext cx="5926659" cy="76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5971309"/>
            <a:ext cx="1447800" cy="65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1752600" y="594360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useful expansion parameter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Equation of State: Symmetry Energy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2743200"/>
            <a:ext cx="8534400" cy="457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For a neutron-rich matter it is useful to expand:</a:t>
            </a:r>
            <a:endParaRPr lang="en-US" sz="22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685800"/>
            <a:ext cx="8686800" cy="6858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Neutron star properties and neutron skins are both determined 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by the EOS of neutron-rich matter: </a:t>
            </a:r>
            <a:endParaRPr lang="en-US" sz="22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1905000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Cambria" pitchFamily="18" charset="0"/>
              </a:rPr>
              <a:t>isospin</a:t>
            </a:r>
            <a:r>
              <a:rPr lang="en-US" sz="2000" dirty="0" smtClean="0">
                <a:latin typeface="Cambria" pitchFamily="18" charset="0"/>
              </a:rPr>
              <a:t> asymmetry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3000" y="42672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ambria" pitchFamily="18" charset="0"/>
              </a:rPr>
              <a:t>Binding energy per nucleon in symmetric nuclear matter (SNM).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72200" y="4953000"/>
            <a:ext cx="281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mbria" pitchFamily="18" charset="0"/>
              </a:rPr>
              <a:t>Nuclear Symmetry Energy is a penalty to break N=Z symmetry</a:t>
            </a:r>
            <a:endParaRPr lang="en-US" sz="20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5410200" cy="412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94826"/>
            <a:ext cx="1676400" cy="61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6629400" y="1959114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Thermodynamic consistency</a:t>
            </a:r>
            <a:endParaRPr lang="en-US" sz="2000" dirty="0">
              <a:latin typeface="Cambria" pitchFamily="18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390" y="2008632"/>
            <a:ext cx="1347610" cy="58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327098"/>
            <a:ext cx="5181600" cy="858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330879"/>
            <a:ext cx="4504620" cy="622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5541" y="5105401"/>
            <a:ext cx="5926659" cy="76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5971309"/>
            <a:ext cx="1447800" cy="658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ectangle 32"/>
          <p:cNvSpPr/>
          <p:nvPr/>
        </p:nvSpPr>
        <p:spPr>
          <a:xfrm>
            <a:off x="1752600" y="5943600"/>
            <a:ext cx="213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 useful expansion parameter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Equation of State: Symmetry Energy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2743200"/>
            <a:ext cx="8534400" cy="4572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ambria" pitchFamily="18" charset="0"/>
              </a:rPr>
              <a:t>For a neutron-rich matter it is useful to expand:</a:t>
            </a:r>
            <a:endParaRPr lang="en-US" sz="22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" y="685800"/>
            <a:ext cx="7620000" cy="605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28172" y="685800"/>
            <a:ext cx="7177628" cy="6008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Equation of State Model: Relativistic Mean-Field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438400"/>
            <a:ext cx="8839200" cy="646331"/>
          </a:xfrm>
          <a:prstGeom prst="rect">
            <a:avLst/>
          </a:prstGeom>
          <a:ln w="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n-US" b="1" dirty="0" smtClean="0">
                <a:latin typeface="Cambria" pitchFamily="18" charset="0"/>
              </a:rPr>
              <a:t>Most parameters are extracted from a fit to nuclear masses and giant resonances.</a:t>
            </a:r>
          </a:p>
          <a:p>
            <a:pPr marL="342900" indent="-342900" algn="just"/>
            <a:endParaRPr lang="en-US" dirty="0" smtClean="0"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5759669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Equation of State Model: Relativistic Mean-Field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438400"/>
            <a:ext cx="8839200" cy="2462213"/>
          </a:xfrm>
          <a:prstGeom prst="rect">
            <a:avLst/>
          </a:prstGeom>
          <a:ln w="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n-US" b="1" dirty="0" smtClean="0">
                <a:latin typeface="Cambria" pitchFamily="18" charset="0"/>
              </a:rPr>
              <a:t>Most parameters are extracted from a fit to nuclear masses and giant resonances.</a:t>
            </a:r>
          </a:p>
          <a:p>
            <a:pPr marL="342900" indent="-342900" algn="just"/>
            <a:endParaRPr lang="en-US" dirty="0" smtClean="0">
              <a:latin typeface="Cambria" pitchFamily="18" charset="0"/>
            </a:endParaRPr>
          </a:p>
          <a:p>
            <a:pPr marL="342900" indent="-342900" algn="just"/>
            <a:r>
              <a:rPr lang="en-US" dirty="0" smtClean="0">
                <a:latin typeface="Cambria" pitchFamily="18" charset="0"/>
              </a:rPr>
              <a:t>Parameter 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ζ</a:t>
            </a:r>
            <a:r>
              <a:rPr lang="en-US" dirty="0" smtClean="0">
                <a:latin typeface="Cambria" pitchFamily="18" charset="0"/>
              </a:rPr>
              <a:t> can solely be constrained by the maximum mass of a neutron star. </a:t>
            </a:r>
          </a:p>
          <a:p>
            <a:pPr marL="342900" indent="-342900" algn="just"/>
            <a:r>
              <a:rPr lang="en-US" dirty="0" smtClean="0">
                <a:latin typeface="Cambria" pitchFamily="18" charset="0"/>
              </a:rPr>
              <a:t>Current constraints: </a:t>
            </a:r>
            <a:r>
              <a:rPr lang="en-US" dirty="0" smtClean="0">
                <a:solidFill>
                  <a:srgbClr val="008000"/>
                </a:solidFill>
                <a:latin typeface="Cambria" pitchFamily="18" charset="0"/>
              </a:rPr>
              <a:t>0.00 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&lt;ζ ≤ </a:t>
            </a: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0.03.  </a:t>
            </a:r>
          </a:p>
          <a:p>
            <a:pPr marL="342900" indent="-342900" algn="just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The upper constraint comes from the maximum observed two-solar mass neutron star. </a:t>
            </a:r>
          </a:p>
          <a:p>
            <a:pPr marL="342900" indent="-342900" algn="just"/>
            <a:r>
              <a:rPr lang="en-US" sz="1400" dirty="0" smtClean="0">
                <a:latin typeface="Cambria" pitchFamily="18" charset="0"/>
              </a:rPr>
              <a:t>Antoniadis et al. Science 340, 6131 (2013), Demorest et al. Nature 467, 1081, (2010)</a:t>
            </a:r>
          </a:p>
          <a:p>
            <a:pPr marL="342900" indent="-342900" algn="just"/>
            <a:r>
              <a:rPr lang="en-US" dirty="0" smtClean="0">
                <a:solidFill>
                  <a:srgbClr val="008000"/>
                </a:solidFill>
                <a:latin typeface="Cambria" pitchFamily="18" charset="0"/>
              </a:rPr>
              <a:t>The GW170817 data analysis suggest that  the lower limit could be higher: 0.01&lt;ζ ≤ 0.03.</a:t>
            </a:r>
          </a:p>
          <a:p>
            <a:pPr marL="342900" indent="-342900" algn="just"/>
            <a:r>
              <a:rPr lang="en-US" sz="1400" dirty="0" err="1" smtClean="0">
                <a:latin typeface="Cambria" pitchFamily="18" charset="0"/>
              </a:rPr>
              <a:t>Magdalit</a:t>
            </a:r>
            <a:r>
              <a:rPr lang="en-US" sz="1400" dirty="0" smtClean="0">
                <a:latin typeface="Cambria" pitchFamily="18" charset="0"/>
              </a:rPr>
              <a:t> and </a:t>
            </a:r>
            <a:r>
              <a:rPr lang="en-US" sz="1400" dirty="0" err="1" smtClean="0">
                <a:latin typeface="Cambria" pitchFamily="18" charset="0"/>
              </a:rPr>
              <a:t>Mertzger</a:t>
            </a:r>
            <a:r>
              <a:rPr lang="en-US" sz="1400" dirty="0" smtClean="0">
                <a:latin typeface="Cambria" pitchFamily="18" charset="0"/>
              </a:rPr>
              <a:t>, </a:t>
            </a:r>
            <a:r>
              <a:rPr lang="en-US" sz="1400" dirty="0" err="1" smtClean="0">
                <a:latin typeface="Cambria" pitchFamily="18" charset="0"/>
              </a:rPr>
              <a:t>ApJ</a:t>
            </a:r>
            <a:r>
              <a:rPr lang="en-US" sz="1400" dirty="0" smtClean="0">
                <a:latin typeface="Cambria" pitchFamily="18" charset="0"/>
              </a:rPr>
              <a:t> Letters, 850, 2 (2017)</a:t>
            </a:r>
          </a:p>
          <a:p>
            <a:pPr marL="342900" indent="-342900" algn="just"/>
            <a:endParaRPr lang="en-US" dirty="0" smtClean="0"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5759669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Neutron Star Mergers as Astrophysical Colliders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n-US" sz="2200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200" dirty="0" smtClean="0">
                <a:latin typeface="Cambria" pitchFamily="18" charset="0"/>
              </a:rPr>
              <a:t>On August 17 2017, 12:41:04.43 two 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    neutron stars merged. The gravitational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    waves  produced by this merger were 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    detected by LIGO and Virgo GW detectors.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 </a:t>
            </a:r>
          </a:p>
          <a:p>
            <a:pPr algn="just">
              <a:buBlip>
                <a:blip r:embed="rId3"/>
              </a:buBlip>
            </a:pPr>
            <a:r>
              <a:rPr lang="en-US" sz="2200" dirty="0" smtClean="0">
                <a:latin typeface="Cambria" pitchFamily="18" charset="0"/>
              </a:rPr>
              <a:t> The historical GW detection with the 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    follow-up  EM observation had already 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    provided insights into astrophysics, 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    gravitation, cosmology, and </a:t>
            </a:r>
            <a:r>
              <a:rPr lang="en-US" sz="2200" i="1" dirty="0" smtClean="0">
                <a:latin typeface="Cambria" pitchFamily="18" charset="0"/>
              </a:rPr>
              <a:t>nature of dense matter</a:t>
            </a:r>
            <a:r>
              <a:rPr lang="en-US" sz="2200" dirty="0" smtClean="0">
                <a:latin typeface="Cambria" pitchFamily="18" charset="0"/>
              </a:rPr>
              <a:t>. </a:t>
            </a:r>
            <a:endParaRPr lang="en-US" sz="2200" i="1" dirty="0" smtClean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en-US" sz="2200" dirty="0" smtClean="0">
                <a:latin typeface="Cambria" pitchFamily="18" charset="0"/>
              </a:rPr>
              <a:t> In particular, the GW signal placed a tight constraint on the 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    </a:t>
            </a:r>
            <a:r>
              <a:rPr lang="en-US" sz="2200" i="1" dirty="0" smtClean="0">
                <a:solidFill>
                  <a:srgbClr val="0000FF"/>
                </a:solidFill>
                <a:latin typeface="Cambria" pitchFamily="18" charset="0"/>
              </a:rPr>
              <a:t>tidal </a:t>
            </a:r>
            <a:r>
              <a:rPr lang="en-US" sz="2200" i="1" dirty="0" err="1" smtClean="0">
                <a:solidFill>
                  <a:srgbClr val="0000FF"/>
                </a:solidFill>
                <a:latin typeface="Cambria" pitchFamily="18" charset="0"/>
              </a:rPr>
              <a:t>polarizability</a:t>
            </a:r>
            <a:r>
              <a:rPr lang="en-US" sz="2200" i="1" dirty="0" smtClean="0">
                <a:solidFill>
                  <a:srgbClr val="0000FF"/>
                </a:solidFill>
                <a:latin typeface="Cambria" pitchFamily="18" charset="0"/>
              </a:rPr>
              <a:t> </a:t>
            </a:r>
            <a:r>
              <a:rPr lang="en-US" sz="2200" dirty="0" smtClean="0">
                <a:latin typeface="Cambria" pitchFamily="18" charset="0"/>
              </a:rPr>
              <a:t>of the neutron stars, which is strongly correlated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    with the </a:t>
            </a:r>
            <a:r>
              <a:rPr lang="en-US" sz="2200" i="1" dirty="0" smtClean="0">
                <a:solidFill>
                  <a:srgbClr val="0000FF"/>
                </a:solidFill>
                <a:latin typeface="Cambria" pitchFamily="18" charset="0"/>
              </a:rPr>
              <a:t>neutron-star radius </a:t>
            </a:r>
            <a:r>
              <a:rPr lang="en-US" sz="2200" dirty="0" smtClean="0">
                <a:latin typeface="Cambria" pitchFamily="18" charset="0"/>
              </a:rPr>
              <a:t>and the </a:t>
            </a:r>
            <a:r>
              <a:rPr lang="en-US" sz="2200" i="1" dirty="0" smtClean="0">
                <a:solidFill>
                  <a:srgbClr val="0000FF"/>
                </a:solidFill>
                <a:latin typeface="Cambria" pitchFamily="18" charset="0"/>
              </a:rPr>
              <a:t>neutron skins </a:t>
            </a:r>
            <a:r>
              <a:rPr lang="en-US" sz="2200" dirty="0" smtClean="0">
                <a:latin typeface="Cambria" pitchFamily="18" charset="0"/>
              </a:rPr>
              <a:t>of medium to 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    heavy nuclei.</a:t>
            </a:r>
            <a:endParaRPr lang="en-US" sz="2200" i="1" dirty="0" smtClean="0">
              <a:latin typeface="Cambria" pitchFamily="18" charset="0"/>
            </a:endParaRPr>
          </a:p>
          <a:p>
            <a:pPr algn="just"/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en-US" sz="2200" dirty="0" smtClean="0">
                <a:latin typeface="Cambria" pitchFamily="18" charset="0"/>
              </a:rPr>
              <a:t> I will discuss these constraints from GW observation, as well as analyze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    the impact of the current PREX and future PREX/CREX measurements </a:t>
            </a:r>
          </a:p>
          <a:p>
            <a:pPr algn="just"/>
            <a:r>
              <a:rPr lang="en-US" sz="2200" dirty="0" smtClean="0">
                <a:latin typeface="Cambria" pitchFamily="18" charset="0"/>
              </a:rPr>
              <a:t>    of neutron skins to the tidal </a:t>
            </a:r>
            <a:r>
              <a:rPr lang="en-US" sz="2200" dirty="0" err="1" smtClean="0">
                <a:latin typeface="Cambria" pitchFamily="18" charset="0"/>
              </a:rPr>
              <a:t>polarizability</a:t>
            </a:r>
            <a:r>
              <a:rPr lang="en-US" sz="2200" dirty="0" smtClean="0">
                <a:latin typeface="Cambria" pitchFamily="18" charset="0"/>
              </a:rPr>
              <a:t> and GW signals. </a:t>
            </a:r>
          </a:p>
        </p:txBody>
      </p:sp>
      <p:pic>
        <p:nvPicPr>
          <p:cNvPr id="8" name="Neutron_star_collis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15278" y="761999"/>
            <a:ext cx="3576322" cy="2438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16380" y="3124200"/>
            <a:ext cx="3170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Palatino Linotype" pitchFamily="18" charset="0"/>
              </a:rPr>
              <a:t>Artist’s impressions. Taken from Wikipedia.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Equation of State Model: Relativistic Mean-Field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2438400"/>
            <a:ext cx="8839200" cy="3847207"/>
          </a:xfrm>
          <a:prstGeom prst="rect">
            <a:avLst/>
          </a:prstGeom>
          <a:ln w="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n-US" b="1" dirty="0" smtClean="0">
                <a:latin typeface="Cambria" pitchFamily="18" charset="0"/>
              </a:rPr>
              <a:t>Most parameters are extracted from a fit to nuclear masses and giant resonances.</a:t>
            </a:r>
          </a:p>
          <a:p>
            <a:pPr marL="342900" indent="-342900" algn="just"/>
            <a:endParaRPr lang="en-US" dirty="0" smtClean="0">
              <a:latin typeface="Cambria" pitchFamily="18" charset="0"/>
            </a:endParaRPr>
          </a:p>
          <a:p>
            <a:pPr marL="342900" indent="-342900" algn="just"/>
            <a:r>
              <a:rPr lang="en-US" dirty="0" smtClean="0">
                <a:latin typeface="Cambria" pitchFamily="18" charset="0"/>
              </a:rPr>
              <a:t>Parameter 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ζ</a:t>
            </a:r>
            <a:r>
              <a:rPr lang="en-US" dirty="0" smtClean="0">
                <a:latin typeface="Cambria" pitchFamily="18" charset="0"/>
              </a:rPr>
              <a:t> can solely be constrained by the maximum mass of a neutron star. </a:t>
            </a:r>
          </a:p>
          <a:p>
            <a:pPr marL="342900" indent="-342900" algn="just"/>
            <a:r>
              <a:rPr lang="en-US" dirty="0" smtClean="0">
                <a:latin typeface="Cambria" pitchFamily="18" charset="0"/>
              </a:rPr>
              <a:t>Current constraints: </a:t>
            </a:r>
            <a:r>
              <a:rPr lang="en-US" dirty="0" smtClean="0">
                <a:solidFill>
                  <a:srgbClr val="008000"/>
                </a:solidFill>
                <a:latin typeface="Cambria" pitchFamily="18" charset="0"/>
              </a:rPr>
              <a:t>0.00 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&lt;ζ ≤ </a:t>
            </a:r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0.03.  </a:t>
            </a:r>
          </a:p>
          <a:p>
            <a:pPr marL="342900" indent="-342900" algn="just"/>
            <a:r>
              <a:rPr lang="en-US" dirty="0" smtClean="0">
                <a:solidFill>
                  <a:srgbClr val="C00000"/>
                </a:solidFill>
                <a:latin typeface="Cambria" pitchFamily="18" charset="0"/>
              </a:rPr>
              <a:t>The upper constraint comes from the maximum observed two-solar mass neutron star. </a:t>
            </a:r>
          </a:p>
          <a:p>
            <a:pPr marL="342900" indent="-342900" algn="just"/>
            <a:r>
              <a:rPr lang="en-US" sz="1400" dirty="0" smtClean="0">
                <a:latin typeface="Cambria" pitchFamily="18" charset="0"/>
              </a:rPr>
              <a:t>Antoniadis et al. Science 340, 6131 (2013), Demorest et al. Nature 467, 1081, (2010)</a:t>
            </a:r>
          </a:p>
          <a:p>
            <a:pPr marL="342900" indent="-342900" algn="just"/>
            <a:r>
              <a:rPr lang="en-US" dirty="0" smtClean="0">
                <a:solidFill>
                  <a:srgbClr val="008000"/>
                </a:solidFill>
                <a:latin typeface="Cambria" pitchFamily="18" charset="0"/>
              </a:rPr>
              <a:t>The GW170817 data analysis suggest that  the lower limit could be higher: 0.01&lt;ζ ≤ 0.03.</a:t>
            </a:r>
          </a:p>
          <a:p>
            <a:pPr marL="342900" indent="-342900" algn="just"/>
            <a:r>
              <a:rPr lang="en-US" sz="1400" dirty="0" err="1" smtClean="0">
                <a:latin typeface="Cambria" pitchFamily="18" charset="0"/>
              </a:rPr>
              <a:t>Magdalit</a:t>
            </a:r>
            <a:r>
              <a:rPr lang="en-US" sz="1400" dirty="0" smtClean="0">
                <a:latin typeface="Cambria" pitchFamily="18" charset="0"/>
              </a:rPr>
              <a:t> and </a:t>
            </a:r>
            <a:r>
              <a:rPr lang="en-US" sz="1400" dirty="0" err="1" smtClean="0">
                <a:latin typeface="Cambria" pitchFamily="18" charset="0"/>
              </a:rPr>
              <a:t>Mertzger</a:t>
            </a:r>
            <a:r>
              <a:rPr lang="en-US" sz="1400" dirty="0" smtClean="0">
                <a:latin typeface="Cambria" pitchFamily="18" charset="0"/>
              </a:rPr>
              <a:t>, </a:t>
            </a:r>
            <a:r>
              <a:rPr lang="en-US" sz="1400" dirty="0" err="1" smtClean="0">
                <a:latin typeface="Cambria" pitchFamily="18" charset="0"/>
              </a:rPr>
              <a:t>ApJ</a:t>
            </a:r>
            <a:r>
              <a:rPr lang="en-US" sz="1400" dirty="0" smtClean="0">
                <a:latin typeface="Cambria" pitchFamily="18" charset="0"/>
              </a:rPr>
              <a:t> Letters, 850, 2 (2017)</a:t>
            </a:r>
          </a:p>
          <a:p>
            <a:pPr marL="342900" indent="-342900" algn="just"/>
            <a:endParaRPr lang="en-US" dirty="0" smtClean="0">
              <a:latin typeface="Cambria" pitchFamily="18" charset="0"/>
            </a:endParaRPr>
          </a:p>
          <a:p>
            <a:pPr marL="342900" indent="-342900" algn="just"/>
            <a:r>
              <a:rPr lang="en-US" dirty="0" smtClean="0">
                <a:latin typeface="Cambria" pitchFamily="18" charset="0"/>
              </a:rPr>
              <a:t>Parameters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</a:rPr>
              <a:t>g</a:t>
            </a:r>
            <a:r>
              <a:rPr lang="en-US" baseline="-25000" dirty="0" err="1" smtClean="0">
                <a:solidFill>
                  <a:srgbClr val="FF0000"/>
                </a:solidFill>
                <a:latin typeface="Cambria" pitchFamily="18" charset="0"/>
              </a:rPr>
              <a:t>ρ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Λ</a:t>
            </a:r>
            <a:r>
              <a:rPr lang="en-US" baseline="-25000" dirty="0" smtClean="0">
                <a:solidFill>
                  <a:srgbClr val="FF0000"/>
                </a:solidFill>
                <a:latin typeface="Cambria" pitchFamily="18" charset="0"/>
              </a:rPr>
              <a:t>V</a:t>
            </a:r>
            <a:r>
              <a:rPr lang="en-US" dirty="0" smtClean="0">
                <a:latin typeface="Cambria" pitchFamily="18" charset="0"/>
              </a:rPr>
              <a:t> can be tuned efficiently to control the density dependence of the</a:t>
            </a:r>
          </a:p>
          <a:p>
            <a:pPr marL="342900" indent="-342900" algn="just"/>
            <a:r>
              <a:rPr lang="en-US" dirty="0" smtClean="0">
                <a:latin typeface="Cambria" pitchFamily="18" charset="0"/>
              </a:rPr>
              <a:t>nuclear symmetry energy [</a:t>
            </a:r>
            <a:r>
              <a:rPr lang="en-US" sz="1600" dirty="0" smtClean="0">
                <a:latin typeface="Cambria" pitchFamily="18" charset="0"/>
              </a:rPr>
              <a:t>First proposed by Horowitz &amp; </a:t>
            </a:r>
            <a:r>
              <a:rPr lang="en-US" sz="1600" dirty="0" err="1" smtClean="0">
                <a:latin typeface="Cambria" pitchFamily="18" charset="0"/>
              </a:rPr>
              <a:t>Piekarewicz</a:t>
            </a:r>
            <a:r>
              <a:rPr lang="en-US" sz="1600" dirty="0" smtClean="0">
                <a:latin typeface="Cambria" pitchFamily="18" charset="0"/>
              </a:rPr>
              <a:t>, PRL86, 5647 (2001)</a:t>
            </a:r>
            <a:r>
              <a:rPr lang="en-US" dirty="0" smtClean="0">
                <a:latin typeface="Cambria" pitchFamily="18" charset="0"/>
              </a:rPr>
              <a:t>].</a:t>
            </a:r>
          </a:p>
          <a:p>
            <a:pPr marL="342900" indent="-342900" algn="just"/>
            <a:endParaRPr lang="en-US" dirty="0" smtClean="0">
              <a:latin typeface="Cambria" pitchFamily="18" charset="0"/>
            </a:endParaRPr>
          </a:p>
          <a:p>
            <a:pPr marL="342900" indent="-342900" algn="just"/>
            <a:r>
              <a:rPr lang="en-US" dirty="0" smtClean="0">
                <a:latin typeface="Cambria" pitchFamily="18" charset="0"/>
              </a:rPr>
              <a:t>		FSUGold2 original model  </a:t>
            </a:r>
            <a:r>
              <a:rPr lang="en-US" dirty="0" smtClean="0">
                <a:latin typeface="Cambria" pitchFamily="18" charset="0"/>
                <a:sym typeface="Wingdings" pitchFamily="2" charset="2"/>
              </a:rPr>
              <a:t>                    </a:t>
            </a:r>
            <a:r>
              <a:rPr lang="en-US" dirty="0" err="1" smtClean="0">
                <a:solidFill>
                  <a:srgbClr val="0000FF"/>
                </a:solidFill>
                <a:latin typeface="Cambria" pitchFamily="18" charset="0"/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  <a:latin typeface="Cambria" pitchFamily="18" charset="0"/>
              </a:rPr>
              <a:t>skin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(</a:t>
            </a:r>
            <a:r>
              <a:rPr lang="en-US" baseline="30000" dirty="0" smtClean="0">
                <a:solidFill>
                  <a:srgbClr val="0000FF"/>
                </a:solidFill>
                <a:latin typeface="Cambria" pitchFamily="18" charset="0"/>
              </a:rPr>
              <a:t>208</a:t>
            </a:r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Pb) = 0.29 fm.</a:t>
            </a:r>
          </a:p>
          <a:p>
            <a:pPr marL="342900" indent="-342900" algn="just"/>
            <a:r>
              <a:rPr lang="en-US" dirty="0" smtClean="0">
                <a:latin typeface="Cambria" pitchFamily="18" charset="0"/>
              </a:rPr>
              <a:t>		“FSUGold2 family”               </a:t>
            </a:r>
            <a:r>
              <a:rPr lang="en-US" dirty="0" smtClean="0">
                <a:latin typeface="Cambria" pitchFamily="18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0.15 fm &lt;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  <a:latin typeface="Cambria" pitchFamily="18" charset="0"/>
              </a:rPr>
              <a:t>skin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(</a:t>
            </a:r>
            <a:r>
              <a:rPr lang="en-US" baseline="30000" dirty="0" smtClean="0">
                <a:solidFill>
                  <a:srgbClr val="FF0000"/>
                </a:solidFill>
                <a:latin typeface="Cambria" pitchFamily="18" charset="0"/>
              </a:rPr>
              <a:t>208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Pb)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  <a:sym typeface="Wingdings" pitchFamily="2" charset="2"/>
              </a:rPr>
              <a:t> &lt; 0.29 fm</a:t>
            </a:r>
            <a:endParaRPr lang="en-US" dirty="0" smtClean="0"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5759669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Neutron Skins and the Equation of State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11" name="Picture 10" descr="Grap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85800"/>
            <a:ext cx="7429500" cy="5943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62200" y="48006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 smtClean="0">
                <a:latin typeface="Cambria" pitchFamily="18" charset="0"/>
              </a:rPr>
              <a:t>208</a:t>
            </a:r>
            <a:r>
              <a:rPr lang="en-US" b="1" dirty="0" smtClean="0">
                <a:latin typeface="Cambria" pitchFamily="18" charset="0"/>
              </a:rPr>
              <a:t>Pb</a:t>
            </a:r>
            <a:endParaRPr lang="en-US" b="1" dirty="0">
              <a:solidFill>
                <a:srgbClr val="FF0000"/>
              </a:solidFill>
              <a:latin typeface="Cambria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57800" y="43434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324600" y="4341811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95800" y="44196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neutron skin</a:t>
            </a:r>
            <a:endParaRPr lang="en-US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PREX will measure with </a:t>
            </a:r>
            <a:r>
              <a:rPr lang="en-US" b="1" i="1" dirty="0" smtClean="0">
                <a:solidFill>
                  <a:srgbClr val="FF0000"/>
                </a:solidFill>
                <a:latin typeface="Cambria" pitchFamily="18" charset="0"/>
              </a:rPr>
              <a:t>higher accuracy </a:t>
            </a:r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how much neutrons stick out past protons.</a:t>
            </a:r>
            <a:endParaRPr lang="en-US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5996813"/>
            <a:ext cx="2667000" cy="403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Neutron Skins and the Equation of State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685800"/>
            <a:ext cx="59817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200929" y="3581400"/>
            <a:ext cx="1803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Roca-</a:t>
            </a:r>
            <a:r>
              <a:rPr lang="en-US" sz="1400" dirty="0" err="1" smtClean="0"/>
              <a:t>Maza</a:t>
            </a:r>
            <a:r>
              <a:rPr lang="en-US" sz="1400" dirty="0" smtClean="0"/>
              <a:t> et al.</a:t>
            </a:r>
          </a:p>
          <a:p>
            <a:r>
              <a:rPr lang="en-US" sz="1400" dirty="0" smtClean="0"/>
              <a:t>PRL106,252501(2011)</a:t>
            </a:r>
            <a:endParaRPr lang="en-US" sz="1400" dirty="0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4878050"/>
            <a:ext cx="853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atin typeface="Cambria" pitchFamily="18" charset="0"/>
              </a:rPr>
              <a:t> Neutron skin is strongly correlated to the pressure of PNM.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mbria" pitchFamily="18" charset="0"/>
              </a:rPr>
              <a:t> Pressure of PNM pushes against surface tension ⇒ </a:t>
            </a:r>
            <a:r>
              <a:rPr lang="en-US" sz="2200" dirty="0" smtClean="0">
                <a:solidFill>
                  <a:srgbClr val="008000"/>
                </a:solidFill>
                <a:latin typeface="Cambria" pitchFamily="18" charset="0"/>
              </a:rPr>
              <a:t>neutron skin!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mbria" pitchFamily="18" charset="0"/>
              </a:rPr>
              <a:t> Pressure of PNM pushes against gravity ⇒ </a:t>
            </a:r>
            <a:r>
              <a:rPr lang="en-US" sz="2200" dirty="0" smtClean="0">
                <a:solidFill>
                  <a:srgbClr val="C00000"/>
                </a:solidFill>
                <a:latin typeface="Cambria" pitchFamily="18" charset="0"/>
              </a:rPr>
              <a:t>neutron-star radius!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b="1" i="1" dirty="0" smtClean="0">
                <a:solidFill>
                  <a:srgbClr val="FF0000"/>
                </a:solidFill>
                <a:latin typeface="Cambria" pitchFamily="18" charset="0"/>
              </a:rPr>
              <a:t>The larger the neutron skin, the larger the neutron-star radius!</a:t>
            </a:r>
            <a:endParaRPr lang="en-US" sz="22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762000"/>
            <a:ext cx="30714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267200"/>
            <a:ext cx="2133600" cy="37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400800" y="3657600"/>
            <a:ext cx="1864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Fattoyev</a:t>
            </a:r>
            <a:r>
              <a:rPr lang="en-US" sz="1400" dirty="0" smtClean="0"/>
              <a:t> &amp; </a:t>
            </a:r>
            <a:r>
              <a:rPr lang="en-US" sz="1400" dirty="0" err="1" smtClean="0"/>
              <a:t>Piekarewicz</a:t>
            </a:r>
            <a:endParaRPr lang="en-US" sz="1400" dirty="0" smtClean="0"/>
          </a:p>
          <a:p>
            <a:r>
              <a:rPr lang="en-US" sz="1400" dirty="0" smtClean="0"/>
              <a:t>PRC86,015802(2012)</a:t>
            </a:r>
            <a:endParaRPr lang="en-US" sz="1400" dirty="0" smtClean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GW170817: Chirp Mass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553200" cy="588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048000" y="27432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Chirp mass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0" y="2362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The chirp mass determines the leading-order amplitude and frequency evolution of GW signal during the </a:t>
            </a:r>
            <a:r>
              <a:rPr lang="en-US" dirty="0" err="1" smtClean="0">
                <a:latin typeface="Cambria" pitchFamily="18" charset="0"/>
              </a:rPr>
              <a:t>inspiral</a:t>
            </a:r>
            <a:r>
              <a:rPr lang="en-US" dirty="0" smtClean="0">
                <a:latin typeface="Cambria" pitchFamily="18" charset="0"/>
              </a:rPr>
              <a:t>.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762000"/>
            <a:ext cx="4953000" cy="33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3581400" y="24384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3886201" y="2133600"/>
            <a:ext cx="228600" cy="2270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GW170817: Chirp Mass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553200" cy="588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3429000" y="1066800"/>
            <a:ext cx="386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Cambria" pitchFamily="18" charset="0"/>
              </a:rPr>
              <a:t>A very well constrained chirp mass.</a:t>
            </a:r>
            <a:endParaRPr lang="en-US" b="1" i="1" dirty="0"/>
          </a:p>
        </p:txBody>
      </p:sp>
      <p:sp>
        <p:nvSpPr>
          <p:cNvPr id="8" name="5-Point Star 7"/>
          <p:cNvSpPr/>
          <p:nvPr/>
        </p:nvSpPr>
        <p:spPr>
          <a:xfrm flipH="1">
            <a:off x="2971800" y="990600"/>
            <a:ext cx="228600" cy="22860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990600"/>
            <a:ext cx="1584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Equal-mass </a:t>
            </a:r>
          </a:p>
          <a:p>
            <a:r>
              <a:rPr lang="en-US" dirty="0" smtClean="0">
                <a:latin typeface="Cambria" pitchFamily="18" charset="0"/>
              </a:rPr>
              <a:t>of 1.365 </a:t>
            </a:r>
            <a:r>
              <a:rPr lang="en-US" dirty="0" err="1" smtClean="0">
                <a:latin typeface="Cambria" pitchFamily="18" charset="0"/>
              </a:rPr>
              <a:t>Msun</a:t>
            </a:r>
            <a:endParaRPr lang="en-US" dirty="0"/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1812688" y="1143000"/>
            <a:ext cx="1082912" cy="170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43200"/>
            <a:ext cx="2362200" cy="24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762000"/>
            <a:ext cx="4953000" cy="33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GW170817: Tidal </a:t>
            </a:r>
            <a:r>
              <a:rPr lang="en-US" sz="2800" b="1" dirty="0" err="1" smtClean="0">
                <a:latin typeface="Cambria" pitchFamily="18" charset="0"/>
              </a:rPr>
              <a:t>Polarizability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400800" cy="596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1781175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838200"/>
            <a:ext cx="4695898" cy="615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572000" y="22860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mbria" pitchFamily="18" charset="0"/>
              </a:rPr>
              <a:t>The gravitational waveform depends on the weight-averaged tidal </a:t>
            </a:r>
            <a:r>
              <a:rPr lang="en-US" b="1" i="1" dirty="0" err="1" smtClean="0">
                <a:latin typeface="Cambria" pitchFamily="18" charset="0"/>
              </a:rPr>
              <a:t>polarizability</a:t>
            </a:r>
            <a:r>
              <a:rPr lang="en-US" b="1" i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GW170817: Tidal </a:t>
            </a:r>
            <a:r>
              <a:rPr lang="en-US" sz="2800" b="1" dirty="0" err="1" smtClean="0">
                <a:latin typeface="Cambria" pitchFamily="18" charset="0"/>
              </a:rPr>
              <a:t>Polarizability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85800"/>
            <a:ext cx="6400800" cy="596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1781175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572000" y="2286000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Cambria" pitchFamily="18" charset="0"/>
              </a:rPr>
              <a:t>The gravitational waveform depends on the weight-averaged tidal </a:t>
            </a:r>
            <a:r>
              <a:rPr lang="en-US" b="1" i="1" dirty="0" err="1" smtClean="0">
                <a:latin typeface="Cambria" pitchFamily="18" charset="0"/>
              </a:rPr>
              <a:t>polarizability</a:t>
            </a:r>
            <a:r>
              <a:rPr lang="en-US" b="1" i="1" dirty="0" smtClean="0">
                <a:latin typeface="Cambria" pitchFamily="18" charset="0"/>
              </a:rPr>
              <a:t>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953000"/>
            <a:ext cx="1905001" cy="623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Lacke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599" y="685800"/>
            <a:ext cx="4624859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572000" y="2057400"/>
            <a:ext cx="2971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Lackey et al PRD 89, 043009 (2014)</a:t>
            </a:r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Connecting Neutron Skins to Tidal </a:t>
            </a:r>
            <a:r>
              <a:rPr lang="en-US" sz="2800" b="1" dirty="0" err="1" smtClean="0">
                <a:latin typeface="Cambria" pitchFamily="18" charset="0"/>
              </a:rPr>
              <a:t>Polarizabilities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0775" y="685800"/>
            <a:ext cx="6143625" cy="5831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990600"/>
            <a:ext cx="1781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0" y="1600200"/>
            <a:ext cx="1948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Scales as Radius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to the 5</a:t>
            </a:r>
            <a:r>
              <a:rPr lang="en-US" b="1" baseline="30000" dirty="0" smtClean="0">
                <a:solidFill>
                  <a:srgbClr val="FF0000"/>
                </a:solidFill>
                <a:latin typeface="Cambria" pitchFamily="18" charset="0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 power!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3124200"/>
            <a:ext cx="1962150" cy="3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3440668"/>
            <a:ext cx="2056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region is ruled out!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4343400"/>
            <a:ext cx="1981200" cy="36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0" y="4724400"/>
            <a:ext cx="3077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neutron stars are not </a:t>
            </a:r>
          </a:p>
          <a:p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overly fluffy.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Connecting Neutron Skins to Tidal </a:t>
            </a:r>
            <a:r>
              <a:rPr lang="en-US" sz="2800" b="1" dirty="0" err="1" smtClean="0">
                <a:latin typeface="Cambria" pitchFamily="18" charset="0"/>
              </a:rPr>
              <a:t>Polarizabilities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85800"/>
            <a:ext cx="8915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 What if the large central value of 0.33 fm is confirmed by the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  upcoming 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PREX-II experiment?</a:t>
            </a: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 The average nuclear density is about 0.7 saturation density.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   The average density of  neutron star-matter depends on the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   mass of the star, but is several times nuclear saturation density.</a:t>
            </a:r>
          </a:p>
          <a:p>
            <a:endParaRPr lang="en-US" sz="2400" dirty="0" smtClean="0">
              <a:solidFill>
                <a:srgbClr val="0000FF"/>
              </a:solidFill>
              <a:latin typeface="Cambr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8000"/>
                </a:solidFill>
                <a:latin typeface="Cambria" pitchFamily="18" charset="0"/>
              </a:rPr>
              <a:t> This may suggest that there is a phase transition at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mbria" pitchFamily="18" charset="0"/>
              </a:rPr>
              <a:t>   higher densities to an exotic phase  of dense matter that makes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mbria" pitchFamily="18" charset="0"/>
              </a:rPr>
              <a:t>   the EOS soft. Or one can think of a soft symmetry energy </a:t>
            </a:r>
          </a:p>
          <a:p>
            <a:r>
              <a:rPr lang="en-US" sz="2400" dirty="0" smtClean="0">
                <a:solidFill>
                  <a:srgbClr val="008000"/>
                </a:solidFill>
                <a:latin typeface="Cambria" pitchFamily="18" charset="0"/>
              </a:rPr>
              <a:t>   at high densities. </a:t>
            </a:r>
          </a:p>
          <a:p>
            <a:endParaRPr lang="en-US" sz="2400" dirty="0" smtClean="0">
              <a:solidFill>
                <a:srgbClr val="008000"/>
              </a:solidFill>
              <a:latin typeface="Cambria" pitchFamily="18" charset="0"/>
            </a:endParaRPr>
          </a:p>
          <a:p>
            <a:endParaRPr lang="en-US" sz="2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762000"/>
            <a:ext cx="5177320" cy="488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Connecting Neutron Skins to Tidal </a:t>
            </a:r>
            <a:r>
              <a:rPr lang="en-US" sz="2800" b="1" dirty="0" err="1" smtClean="0">
                <a:latin typeface="Cambria" pitchFamily="18" charset="0"/>
              </a:rPr>
              <a:t>Polarizabilities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883" y="762000"/>
            <a:ext cx="3928511" cy="544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More Robust Analysis: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Ten distinct RMF models.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The SNM EOS at high-densities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now becomes important.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Models with stiff SNM EOS, such </a:t>
            </a:r>
          </a:p>
          <a:p>
            <a:r>
              <a:rPr lang="en-US" b="1" dirty="0" smtClean="0">
                <a:latin typeface="Cambria" pitchFamily="18" charset="0"/>
              </a:rPr>
              <a:t>as NL3, may  have already been</a:t>
            </a:r>
          </a:p>
          <a:p>
            <a:r>
              <a:rPr lang="en-US" b="1" dirty="0" smtClean="0">
                <a:latin typeface="Cambria" pitchFamily="18" charset="0"/>
              </a:rPr>
              <a:t>ruled out.</a:t>
            </a: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Cambria" pitchFamily="18" charset="0"/>
              </a:rPr>
              <a:t>Recent analyses show models 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ambria" pitchFamily="18" charset="0"/>
              </a:rPr>
              <a:t>that predict masses below 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ambria" pitchFamily="18" charset="0"/>
              </a:rPr>
              <a:t>2.17 </a:t>
            </a:r>
            <a:r>
              <a:rPr lang="en-US" b="1" dirty="0" err="1" smtClean="0">
                <a:solidFill>
                  <a:srgbClr val="008000"/>
                </a:solidFill>
                <a:latin typeface="Cambria" pitchFamily="18" charset="0"/>
              </a:rPr>
              <a:t>Msun</a:t>
            </a:r>
            <a:r>
              <a:rPr lang="en-US" b="1" dirty="0" smtClean="0">
                <a:solidFill>
                  <a:srgbClr val="008000"/>
                </a:solidFill>
                <a:latin typeface="Cambria" pitchFamily="18" charset="0"/>
              </a:rPr>
              <a:t> may have been 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ambria" pitchFamily="18" charset="0"/>
              </a:rPr>
              <a:t>ruled out. </a:t>
            </a:r>
          </a:p>
          <a:p>
            <a:r>
              <a:rPr lang="en-US" dirty="0" smtClean="0">
                <a:latin typeface="Cambria" pitchFamily="18" charset="0"/>
              </a:rPr>
              <a:t>(e.g. </a:t>
            </a:r>
            <a:r>
              <a:rPr lang="en-US" dirty="0" err="1" smtClean="0">
                <a:latin typeface="Cambria" pitchFamily="18" charset="0"/>
              </a:rPr>
              <a:t>Margalit</a:t>
            </a:r>
            <a:r>
              <a:rPr lang="en-US" dirty="0" smtClean="0">
                <a:latin typeface="Cambria" pitchFamily="18" charset="0"/>
              </a:rPr>
              <a:t> &amp; Metzger, ApJL-2017).</a:t>
            </a:r>
          </a:p>
          <a:p>
            <a:endParaRPr lang="en-US" dirty="0" smtClean="0">
              <a:latin typeface="Cambria" pitchFamily="18" charset="0"/>
            </a:endParaRPr>
          </a:p>
          <a:p>
            <a:endParaRPr lang="en-US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Neutron Star as a Giant Nucleus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itchFamily="18" charset="0"/>
              </a:rPr>
              <a:t> </a:t>
            </a:r>
          </a:p>
          <a:p>
            <a:pPr algn="just"/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762001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1931 – “</a:t>
            </a:r>
            <a:r>
              <a:rPr lang="en-US" b="1" i="1" dirty="0" smtClean="0">
                <a:latin typeface="Cambria" pitchFamily="18" charset="0"/>
              </a:rPr>
              <a:t>The density of matter becomes so great that atomic 	nuclei come in close contact, forming one </a:t>
            </a:r>
            <a:r>
              <a:rPr lang="en-US" b="1" i="1" dirty="0" smtClean="0">
                <a:solidFill>
                  <a:srgbClr val="FF0000"/>
                </a:solidFill>
                <a:latin typeface="Cambria" pitchFamily="18" charset="0"/>
              </a:rPr>
              <a:t>gigantic 	nucleus</a:t>
            </a:r>
            <a:r>
              <a:rPr lang="en-US" b="1" dirty="0" smtClean="0">
                <a:latin typeface="Cambria" pitchFamily="18" charset="0"/>
              </a:rPr>
              <a:t>.”  L. Landau</a:t>
            </a:r>
          </a:p>
          <a:p>
            <a:r>
              <a:rPr lang="en-US" b="1" dirty="0" smtClean="0">
                <a:latin typeface="Cambria" pitchFamily="18" charset="0"/>
              </a:rPr>
              <a:t>1932 –   J. Chadwick discovers </a:t>
            </a:r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neutrons.</a:t>
            </a:r>
          </a:p>
          <a:p>
            <a:r>
              <a:rPr lang="en-US" b="1" dirty="0" smtClean="0">
                <a:latin typeface="Cambria" pitchFamily="18" charset="0"/>
              </a:rPr>
              <a:t>1934 – “</a:t>
            </a:r>
            <a:r>
              <a:rPr lang="en-US" b="1" i="1" dirty="0" smtClean="0">
                <a:latin typeface="Cambria" pitchFamily="18" charset="0"/>
              </a:rPr>
              <a:t>…supernovae represent the transitions from ordinary 	stars to </a:t>
            </a:r>
            <a:r>
              <a:rPr lang="en-US" b="1" i="1" dirty="0" smtClean="0">
                <a:solidFill>
                  <a:srgbClr val="FF0000"/>
                </a:solidFill>
                <a:latin typeface="Cambria" pitchFamily="18" charset="0"/>
              </a:rPr>
              <a:t>neutron stars</a:t>
            </a:r>
            <a:r>
              <a:rPr lang="en-US" b="1" i="1" dirty="0" smtClean="0">
                <a:latin typeface="Cambria" pitchFamily="18" charset="0"/>
              </a:rPr>
              <a:t>...”</a:t>
            </a:r>
            <a:r>
              <a:rPr lang="en-US" b="1" dirty="0" smtClean="0">
                <a:latin typeface="Cambria" pitchFamily="18" charset="0"/>
              </a:rPr>
              <a:t> Baade &amp; </a:t>
            </a:r>
            <a:r>
              <a:rPr lang="en-US" b="1" dirty="0" err="1" smtClean="0">
                <a:latin typeface="Cambria" pitchFamily="18" charset="0"/>
              </a:rPr>
              <a:t>Zwicky</a:t>
            </a:r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1967 –  Neutron star is discovered by J. Bell &amp; A. Hewish.</a:t>
            </a:r>
          </a:p>
          <a:p>
            <a:endParaRPr lang="en-US" b="1" dirty="0" smtClean="0">
              <a:latin typeface="Cambria" pitchFamily="18" charset="0"/>
            </a:endParaRPr>
          </a:p>
        </p:txBody>
      </p:sp>
      <p:pic>
        <p:nvPicPr>
          <p:cNvPr id="17" name="Picture 16" descr="Land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762001"/>
            <a:ext cx="191044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886200"/>
            <a:ext cx="1981200" cy="280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Connecting Neutron Skins to Tidal </a:t>
            </a:r>
            <a:r>
              <a:rPr lang="en-US" sz="2800" b="1" dirty="0" err="1" smtClean="0">
                <a:latin typeface="Cambria" pitchFamily="18" charset="0"/>
              </a:rPr>
              <a:t>Polarizabilities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883" y="762000"/>
            <a:ext cx="3928511" cy="544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mbria" pitchFamily="18" charset="0"/>
              </a:rPr>
              <a:t>More Robust Analysis: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Ten distinct RMF models.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The SNM EOS at high-densities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now becomes important.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Models with stiff SNM EOS, such </a:t>
            </a:r>
          </a:p>
          <a:p>
            <a:r>
              <a:rPr lang="en-US" b="1" dirty="0" smtClean="0">
                <a:latin typeface="Cambria" pitchFamily="18" charset="0"/>
              </a:rPr>
              <a:t>as NL3, may  have already been</a:t>
            </a:r>
          </a:p>
          <a:p>
            <a:r>
              <a:rPr lang="en-US" b="1" dirty="0" smtClean="0">
                <a:latin typeface="Cambria" pitchFamily="18" charset="0"/>
              </a:rPr>
              <a:t>ruled out.</a:t>
            </a: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solidFill>
                  <a:srgbClr val="008000"/>
                </a:solidFill>
                <a:latin typeface="Cambria" pitchFamily="18" charset="0"/>
              </a:rPr>
              <a:t>Recent analyses show models 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ambria" pitchFamily="18" charset="0"/>
              </a:rPr>
              <a:t>that predict masses below 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ambria" pitchFamily="18" charset="0"/>
              </a:rPr>
              <a:t>2.17 </a:t>
            </a:r>
            <a:r>
              <a:rPr lang="en-US" b="1" dirty="0" err="1" smtClean="0">
                <a:solidFill>
                  <a:srgbClr val="008000"/>
                </a:solidFill>
                <a:latin typeface="Cambria" pitchFamily="18" charset="0"/>
              </a:rPr>
              <a:t>Msun</a:t>
            </a:r>
            <a:r>
              <a:rPr lang="en-US" b="1" dirty="0" smtClean="0">
                <a:solidFill>
                  <a:srgbClr val="008000"/>
                </a:solidFill>
                <a:latin typeface="Cambria" pitchFamily="18" charset="0"/>
              </a:rPr>
              <a:t> may have been 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ambria" pitchFamily="18" charset="0"/>
              </a:rPr>
              <a:t>ruled out.</a:t>
            </a:r>
          </a:p>
          <a:p>
            <a:r>
              <a:rPr lang="en-US" dirty="0" smtClean="0">
                <a:latin typeface="Cambria" pitchFamily="18" charset="0"/>
              </a:rPr>
              <a:t>(e.g. </a:t>
            </a:r>
            <a:r>
              <a:rPr lang="en-US" dirty="0" err="1" smtClean="0">
                <a:latin typeface="Cambria" pitchFamily="18" charset="0"/>
              </a:rPr>
              <a:t>Margalit</a:t>
            </a:r>
            <a:r>
              <a:rPr lang="en-US" dirty="0" smtClean="0">
                <a:latin typeface="Cambria" pitchFamily="18" charset="0"/>
              </a:rPr>
              <a:t> &amp; Metzger, ApJL-2017).</a:t>
            </a:r>
          </a:p>
          <a:p>
            <a:endParaRPr lang="en-US" dirty="0" smtClean="0">
              <a:latin typeface="Cambria" pitchFamily="18" charset="0"/>
            </a:endParaRPr>
          </a:p>
          <a:p>
            <a:endParaRPr lang="en-US" dirty="0" smtClean="0"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4018" y="838200"/>
            <a:ext cx="5406134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Connecting Neutron Skins to Tidal </a:t>
            </a:r>
            <a:r>
              <a:rPr lang="en-US" sz="2800" b="1" dirty="0" err="1" smtClean="0">
                <a:latin typeface="Cambria" pitchFamily="18" charset="0"/>
              </a:rPr>
              <a:t>Polarizabilities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620000" y="13716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  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1999"/>
            <a:ext cx="6324600" cy="57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447800"/>
            <a:ext cx="1625600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7999" y="2057400"/>
            <a:ext cx="1828801" cy="34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514600"/>
            <a:ext cx="990600" cy="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3733800"/>
            <a:ext cx="2130778" cy="38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6324600" y="41148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in perfect agreement with</a:t>
            </a:r>
          </a:p>
          <a:p>
            <a:r>
              <a:rPr lang="en-US" dirty="0" smtClean="0">
                <a:solidFill>
                  <a:srgbClr val="0000FF"/>
                </a:solidFill>
                <a:latin typeface="Cambria" pitchFamily="18" charset="0"/>
              </a:rPr>
              <a:t>the FSUGold2 family.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Freeform 10"/>
          <p:cNvSpPr>
            <a:spLocks/>
          </p:cNvSpPr>
          <p:nvPr/>
        </p:nvSpPr>
        <p:spPr bwMode="auto">
          <a:xfrm rot="12155226">
            <a:off x="3853224" y="4958792"/>
            <a:ext cx="2820557" cy="64615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5334000"/>
            <a:ext cx="2237015" cy="457200"/>
          </a:xfrm>
          <a:prstGeom prst="rect">
            <a:avLst/>
          </a:prstGeom>
          <a:ln>
            <a:solidFill>
              <a:srgbClr val="FF0000">
                <a:alpha val="99000"/>
              </a:srgb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Connecting Neutron Skins to Tidal </a:t>
            </a:r>
            <a:r>
              <a:rPr lang="en-US" sz="2800" b="1" dirty="0" err="1" smtClean="0">
                <a:latin typeface="Cambria" pitchFamily="18" charset="0"/>
              </a:rPr>
              <a:t>Polarizabilities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382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Tidal </a:t>
            </a:r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polarizability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 constrains neutron skins to be ≲ 0.25 fm.</a:t>
            </a:r>
          </a:p>
          <a:p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PREX had already imposed a lower bound to the neutron skin thickness of 0.15 fm.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What does this imply on tidal </a:t>
            </a:r>
            <a:r>
              <a:rPr lang="en-US" sz="2400" dirty="0" err="1" smtClean="0">
                <a:solidFill>
                  <a:srgbClr val="0000FF"/>
                </a:solidFill>
                <a:latin typeface="Cambria" pitchFamily="18" charset="0"/>
              </a:rPr>
              <a:t>polarizabilities</a:t>
            </a:r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?</a:t>
            </a:r>
            <a:endParaRPr lang="en-US" sz="2400" b="1" dirty="0" smtClean="0">
              <a:solidFill>
                <a:srgbClr val="0000FF"/>
              </a:solidFill>
              <a:latin typeface="Cambria" pitchFamily="18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Connecting Neutron Skins to Tidal </a:t>
            </a:r>
            <a:r>
              <a:rPr lang="en-US" sz="2800" b="1" dirty="0" err="1" smtClean="0">
                <a:latin typeface="Cambria" pitchFamily="18" charset="0"/>
              </a:rPr>
              <a:t>Polarizabilities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8382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Tidal </a:t>
            </a:r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polarizability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 constrains neutron skins to be ≲ 0.25 fm.</a:t>
            </a:r>
          </a:p>
          <a:p>
            <a:endParaRPr lang="en-US" sz="2400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PREX had already imposed a lower bound to the neutron skin thickness of 0.15 fm.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What does this imply on tidal </a:t>
            </a:r>
            <a:r>
              <a:rPr lang="en-US" sz="2400" dirty="0" err="1" smtClean="0">
                <a:solidFill>
                  <a:srgbClr val="0000FF"/>
                </a:solidFill>
                <a:latin typeface="Cambria" pitchFamily="18" charset="0"/>
              </a:rPr>
              <a:t>polarizabilities</a:t>
            </a:r>
            <a:r>
              <a:rPr lang="en-US" sz="2400" dirty="0" smtClean="0">
                <a:solidFill>
                  <a:srgbClr val="0000FF"/>
                </a:solidFill>
                <a:latin typeface="Cambria" pitchFamily="18" charset="0"/>
              </a:rPr>
              <a:t>?</a:t>
            </a:r>
          </a:p>
          <a:p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Cambria" pitchFamily="18" charset="0"/>
              </a:rPr>
              <a:t>Joint PREX + GW170817 constraint:</a:t>
            </a:r>
          </a:p>
          <a:p>
            <a:endParaRPr lang="en-US" sz="2400" b="1" dirty="0" smtClean="0">
              <a:solidFill>
                <a:srgbClr val="0000FF"/>
              </a:solidFill>
              <a:latin typeface="Cambria" pitchFamily="18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  <a:p>
            <a:endParaRPr lang="en-US" sz="2400" dirty="0" smtClean="0">
              <a:latin typeface="Cambria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90800" y="335121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15000" y="335121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062" y="3200400"/>
            <a:ext cx="22897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89514"/>
            <a:ext cx="2209800" cy="39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158046"/>
            <a:ext cx="1600200" cy="42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4800600"/>
            <a:ext cx="3733800" cy="667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4" descr="e-pb_scatteri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046233"/>
            <a:ext cx="1447800" cy="98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3" descr="PR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5246751"/>
            <a:ext cx="1371600" cy="107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7" descr="cre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5638800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329876" y="5715000"/>
            <a:ext cx="1470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Cambria" pitchFamily="18" charset="0"/>
              </a:rPr>
              <a:t>Wait for me!</a:t>
            </a:r>
            <a:endParaRPr lang="en-US" b="1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3820263"/>
            <a:ext cx="1385887" cy="113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33400" y="5715000"/>
            <a:ext cx="753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PREX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886200" y="6324600"/>
            <a:ext cx="745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CREX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7239000" y="5029200"/>
            <a:ext cx="1367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GW170817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762001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i="1" dirty="0" smtClean="0">
                <a:latin typeface="Cambria" pitchFamily="18" charset="0"/>
              </a:rPr>
              <a:t>Historical first detection of GW from BNS merger GW170817 has already </a:t>
            </a:r>
          </a:p>
          <a:p>
            <a:r>
              <a:rPr lang="en-US" sz="2000" b="1" i="1" dirty="0" smtClean="0">
                <a:latin typeface="Cambria" pitchFamily="18" charset="0"/>
              </a:rPr>
              <a:t>     improved the EOS of dense matter.</a:t>
            </a:r>
          </a:p>
          <a:p>
            <a:endParaRPr lang="en-US" sz="2000" dirty="0" smtClean="0">
              <a:latin typeface="Cambria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i="1" dirty="0" smtClean="0">
                <a:latin typeface="Cambria" pitchFamily="18" charset="0"/>
              </a:rPr>
              <a:t>We connected this observational measurement with a </a:t>
            </a:r>
            <a:r>
              <a:rPr lang="en-US" sz="2000" b="1" i="1" dirty="0" smtClean="0">
                <a:latin typeface="Cambria" pitchFamily="18" charset="0"/>
              </a:rPr>
              <a:t>laboratory </a:t>
            </a:r>
          </a:p>
          <a:p>
            <a:r>
              <a:rPr lang="en-US" sz="2000" b="1" i="1" dirty="0" smtClean="0">
                <a:latin typeface="Cambria" pitchFamily="18" charset="0"/>
              </a:rPr>
              <a:t> </a:t>
            </a:r>
            <a:r>
              <a:rPr lang="en-US" sz="2000" b="1" i="1" dirty="0" smtClean="0">
                <a:latin typeface="Cambria" pitchFamily="18" charset="0"/>
              </a:rPr>
              <a:t>   o</a:t>
            </a:r>
            <a:r>
              <a:rPr lang="en-US" sz="2000" b="1" i="1" dirty="0" smtClean="0">
                <a:latin typeface="Cambria" pitchFamily="18" charset="0"/>
              </a:rPr>
              <a:t>bservable: </a:t>
            </a:r>
            <a:r>
              <a:rPr lang="en-US" sz="2000" b="1" i="1" dirty="0" smtClean="0">
                <a:solidFill>
                  <a:srgbClr val="0000FF"/>
                </a:solidFill>
                <a:latin typeface="Cambria" pitchFamily="18" charset="0"/>
              </a:rPr>
              <a:t>neutron skin</a:t>
            </a:r>
            <a:r>
              <a:rPr lang="en-US" sz="2000" b="1" i="1" dirty="0" smtClean="0">
                <a:latin typeface="Cambria" pitchFamily="18" charset="0"/>
              </a:rPr>
              <a:t>! Such connection was possible because they </a:t>
            </a:r>
            <a:endParaRPr lang="en-US" sz="2000" b="1" i="1" dirty="0" smtClean="0">
              <a:latin typeface="Cambria" pitchFamily="18" charset="0"/>
            </a:endParaRPr>
          </a:p>
          <a:p>
            <a:r>
              <a:rPr lang="en-US" sz="2000" b="1" i="1" dirty="0" smtClean="0">
                <a:latin typeface="Cambria" pitchFamily="18" charset="0"/>
              </a:rPr>
              <a:t> </a:t>
            </a:r>
            <a:r>
              <a:rPr lang="en-US" sz="2000" b="1" i="1" dirty="0" smtClean="0">
                <a:latin typeface="Cambria" pitchFamily="18" charset="0"/>
              </a:rPr>
              <a:t>   </a:t>
            </a:r>
            <a:r>
              <a:rPr lang="en-US" sz="2000" b="1" i="1" dirty="0" smtClean="0">
                <a:latin typeface="Cambria" pitchFamily="18" charset="0"/>
              </a:rPr>
              <a:t>were </a:t>
            </a:r>
            <a:r>
              <a:rPr lang="en-US" sz="2000" b="1" i="1" dirty="0" smtClean="0">
                <a:latin typeface="Cambria" pitchFamily="18" charset="0"/>
              </a:rPr>
              <a:t>both </a:t>
            </a:r>
            <a:r>
              <a:rPr lang="en-US" sz="2000" b="1" i="1" dirty="0" smtClean="0">
                <a:latin typeface="Cambria" pitchFamily="18" charset="0"/>
              </a:rPr>
              <a:t>sensitive </a:t>
            </a:r>
            <a:r>
              <a:rPr lang="en-US" sz="2000" b="1" i="1" dirty="0" smtClean="0">
                <a:latin typeface="Cambria" pitchFamily="18" charset="0"/>
              </a:rPr>
              <a:t>to the </a:t>
            </a:r>
            <a:r>
              <a:rPr lang="en-US" sz="2000" b="1" i="1" dirty="0" smtClean="0">
                <a:solidFill>
                  <a:srgbClr val="FF0000"/>
                </a:solidFill>
                <a:latin typeface="Cambria" pitchFamily="18" charset="0"/>
              </a:rPr>
              <a:t>neutron star radius </a:t>
            </a:r>
            <a:r>
              <a:rPr lang="en-US" sz="2000" b="1" i="1" dirty="0" smtClean="0">
                <a:latin typeface="Cambria" pitchFamily="18" charset="0"/>
              </a:rPr>
              <a:t>through the </a:t>
            </a:r>
            <a:r>
              <a:rPr lang="en-US" sz="2000" b="1" i="1" dirty="0" smtClean="0">
                <a:latin typeface="Cambria" pitchFamily="18" charset="0"/>
              </a:rPr>
              <a:t>EOS.</a:t>
            </a:r>
            <a:endParaRPr lang="en-US" sz="2000" b="1" i="1" dirty="0" smtClean="0">
              <a:latin typeface="Cambria" pitchFamily="18" charset="0"/>
            </a:endParaRPr>
          </a:p>
          <a:p>
            <a:endParaRPr lang="en-US" sz="2000" i="1" dirty="0" smtClean="0">
              <a:latin typeface="Cambria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000" b="1" dirty="0" smtClean="0">
                <a:latin typeface="Cambria" pitchFamily="18" charset="0"/>
              </a:rPr>
              <a:t> In particular, we find that:                                    </a:t>
            </a:r>
            <a:r>
              <a:rPr lang="en-US" sz="2000" b="1" dirty="0" smtClean="0">
                <a:latin typeface="Cambria" pitchFamily="18" charset="0"/>
              </a:rPr>
              <a:t>  and </a:t>
            </a:r>
            <a:endParaRPr lang="en-US" sz="2000" b="1" dirty="0" smtClean="0">
              <a:latin typeface="Cambria" pitchFamily="18" charset="0"/>
            </a:endParaRPr>
          </a:p>
          <a:p>
            <a:pPr>
              <a:buBlip>
                <a:blip r:embed="rId2"/>
              </a:buBlip>
            </a:pPr>
            <a:endParaRPr lang="en-US" sz="2000" dirty="0" smtClean="0">
              <a:latin typeface="Cambria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PREX had already provided the lower limit to the neutron skin. </a:t>
            </a:r>
            <a:endParaRPr lang="en-US" sz="2000" b="1" dirty="0" smtClean="0">
              <a:latin typeface="Cambria" pitchFamily="18" charset="0"/>
            </a:endParaRPr>
          </a:p>
          <a:p>
            <a:r>
              <a:rPr lang="en-US" sz="2000" b="1" i="1" dirty="0" smtClean="0">
                <a:latin typeface="Cambria" pitchFamily="18" charset="0"/>
              </a:rPr>
              <a:t> </a:t>
            </a:r>
            <a:r>
              <a:rPr lang="en-US" sz="2000" b="1" i="1" dirty="0" smtClean="0">
                <a:latin typeface="Cambria" pitchFamily="18" charset="0"/>
              </a:rPr>
              <a:t>   </a:t>
            </a:r>
            <a:r>
              <a:rPr lang="en-US" sz="2000" b="1" dirty="0" smtClean="0">
                <a:latin typeface="Cambria" pitchFamily="18" charset="0"/>
              </a:rPr>
              <a:t>This </a:t>
            </a:r>
            <a:r>
              <a:rPr lang="en-US" sz="2000" b="1" dirty="0" smtClean="0">
                <a:latin typeface="Cambria" pitchFamily="18" charset="0"/>
              </a:rPr>
              <a:t>suggests: </a:t>
            </a:r>
            <a:endParaRPr lang="en-US" sz="2000" dirty="0" smtClean="0">
              <a:latin typeface="Cambria" pitchFamily="18" charset="0"/>
            </a:endParaRPr>
          </a:p>
          <a:p>
            <a:pPr>
              <a:buBlip>
                <a:blip r:embed="rId2"/>
              </a:buBlip>
            </a:pPr>
            <a:endParaRPr lang="en-US" sz="2000" i="1" dirty="0" smtClean="0">
              <a:latin typeface="Cambria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000" i="1" dirty="0" smtClean="0">
                <a:latin typeface="Cambria" pitchFamily="18" charset="0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Cambria" pitchFamily="18" charset="0"/>
              </a:rPr>
              <a:t>PREX-II/CREX </a:t>
            </a:r>
            <a:r>
              <a:rPr lang="en-US" sz="2000" b="1" i="1" dirty="0" smtClean="0">
                <a:solidFill>
                  <a:srgbClr val="0000FF"/>
                </a:solidFill>
                <a:latin typeface="Cambria" pitchFamily="18" charset="0"/>
              </a:rPr>
              <a:t>measurement of neutron skins provide information on the EOS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Cambria" pitchFamily="18" charset="0"/>
              </a:rPr>
              <a:t>    below saturation.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Cambria" pitchFamily="18" charset="0"/>
              </a:rPr>
              <a:t>    </a:t>
            </a:r>
            <a:r>
              <a:rPr lang="en-US" sz="2000" b="1" i="1" dirty="0" smtClean="0">
                <a:solidFill>
                  <a:srgbClr val="FF0000"/>
                </a:solidFill>
                <a:latin typeface="Cambria" pitchFamily="18" charset="0"/>
              </a:rPr>
              <a:t>Future BNS mergers provides information to put tighter constraints on the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Cambria" pitchFamily="18" charset="0"/>
              </a:rPr>
              <a:t>    EOS of neutron-rich matter at supra-saturation densities. </a:t>
            </a:r>
          </a:p>
          <a:p>
            <a:r>
              <a:rPr lang="en-US" sz="2000" b="1" i="1" dirty="0" smtClean="0">
                <a:solidFill>
                  <a:srgbClr val="FF0000"/>
                </a:solidFill>
                <a:latin typeface="Cambria" pitchFamily="18" charset="0"/>
              </a:rPr>
              <a:t>    </a:t>
            </a:r>
            <a:r>
              <a:rPr lang="en-US" sz="2000" b="1" dirty="0" smtClean="0">
                <a:latin typeface="Cambria" pitchFamily="18" charset="0"/>
              </a:rPr>
              <a:t>More exciting opportunities are ahead!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90800" y="6096000"/>
            <a:ext cx="3733800" cy="685800"/>
          </a:xfrm>
          <a:prstGeom prst="roundRect">
            <a:avLst/>
          </a:prstGeom>
          <a:solidFill>
            <a:srgbClr val="FFEEB7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Cambria" pitchFamily="18" charset="0"/>
              </a:rPr>
              <a:t>Thank You!</a:t>
            </a:r>
            <a:endParaRPr lang="en-US" sz="4800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7" name="Picture 16" descr="RGB_Color-Seal_Green-Mark_SC_Verti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6248400"/>
            <a:ext cx="1647569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nuclei_logo3-2w765h2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6313245"/>
            <a:ext cx="1600200" cy="46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Concluding Remarks</a:t>
            </a:r>
            <a:endParaRPr lang="en-US" sz="2800" b="1" dirty="0">
              <a:latin typeface="Cambria" pitchFamily="18" charset="0"/>
            </a:endParaRPr>
          </a:p>
        </p:txBody>
      </p:sp>
      <p:pic>
        <p:nvPicPr>
          <p:cNvPr id="10" name="Picture 4" descr="Image result for iu symbo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6248400"/>
            <a:ext cx="5334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Image result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239000" y="5638800"/>
            <a:ext cx="1676400" cy="521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2946944"/>
            <a:ext cx="1981200" cy="32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3600" y="2918012"/>
            <a:ext cx="1905000" cy="35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4025542"/>
            <a:ext cx="1295400" cy="35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Neutron Star as a Giant Nucleus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itchFamily="18" charset="0"/>
              </a:rPr>
              <a:t> </a:t>
            </a:r>
          </a:p>
          <a:p>
            <a:pPr algn="just"/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</p:txBody>
      </p:sp>
      <p:pic>
        <p:nvPicPr>
          <p:cNvPr id="17" name="Picture 16" descr="Landa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762001"/>
            <a:ext cx="1910443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886200"/>
            <a:ext cx="1981200" cy="280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3056215"/>
            <a:ext cx="3886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         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Nucleus of an atom</a:t>
            </a: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       </a:t>
            </a:r>
            <a:r>
              <a:rPr lang="en-US" b="1" dirty="0" smtClean="0"/>
              <a:t>A ≃ 10</a:t>
            </a:r>
            <a:r>
              <a:rPr lang="en-US" b="1" baseline="30000" dirty="0" smtClean="0"/>
              <a:t>2</a:t>
            </a:r>
          </a:p>
          <a:p>
            <a:endParaRPr lang="en-US" b="1" baseline="30000" dirty="0" smtClean="0"/>
          </a:p>
          <a:p>
            <a:r>
              <a:rPr lang="en-US" dirty="0" smtClean="0"/>
              <a:t>       </a:t>
            </a:r>
            <a:r>
              <a:rPr lang="en-US" b="1" dirty="0" err="1" smtClean="0"/>
              <a:t>ρ</a:t>
            </a:r>
            <a:r>
              <a:rPr lang="en-US" b="1" baseline="-25000" dirty="0" err="1" smtClean="0"/>
              <a:t>ave</a:t>
            </a:r>
            <a:r>
              <a:rPr lang="en-US" b="1" dirty="0" smtClean="0"/>
              <a:t> ≃ 0.7 ρ</a:t>
            </a:r>
            <a:r>
              <a:rPr lang="en-US" b="1" baseline="-25000" dirty="0" smtClean="0"/>
              <a:t>0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       Supported by surface tension.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       R</a:t>
            </a:r>
            <a:r>
              <a:rPr lang="en-US" b="1" dirty="0" smtClean="0"/>
              <a:t> ≃ 10</a:t>
            </a:r>
            <a:r>
              <a:rPr lang="en-US" b="1" baseline="30000" dirty="0" smtClean="0"/>
              <a:t>-14</a:t>
            </a:r>
            <a:r>
              <a:rPr lang="en-US" b="1" dirty="0" smtClean="0"/>
              <a:t> m</a:t>
            </a:r>
            <a:r>
              <a:rPr lang="en-US" b="1" baseline="30000" dirty="0" smtClean="0"/>
              <a:t>               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056215"/>
            <a:ext cx="4114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ambria" pitchFamily="18" charset="0"/>
              </a:rPr>
              <a:t>              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Neutron Star</a:t>
            </a: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         </a:t>
            </a:r>
            <a:r>
              <a:rPr lang="en-US" b="1" dirty="0" smtClean="0"/>
              <a:t>A ≃ 10</a:t>
            </a:r>
            <a:r>
              <a:rPr lang="en-US" b="1" baseline="30000" dirty="0" smtClean="0"/>
              <a:t>59</a:t>
            </a:r>
          </a:p>
          <a:p>
            <a:endParaRPr lang="en-US" b="1" baseline="30000" dirty="0" smtClean="0"/>
          </a:p>
          <a:p>
            <a:r>
              <a:rPr lang="en-US" b="1" baseline="30000" dirty="0" smtClean="0"/>
              <a:t> </a:t>
            </a:r>
            <a:r>
              <a:rPr lang="en-US" b="1" dirty="0" smtClean="0"/>
              <a:t>        </a:t>
            </a:r>
            <a:r>
              <a:rPr lang="en-US" b="1" dirty="0" err="1" smtClean="0"/>
              <a:t>ρ</a:t>
            </a:r>
            <a:r>
              <a:rPr lang="en-US" b="1" baseline="-25000" dirty="0" err="1" smtClean="0"/>
              <a:t>ave</a:t>
            </a:r>
            <a:r>
              <a:rPr lang="en-US" b="1" dirty="0" smtClean="0"/>
              <a:t> ≃ 2.0 ρ</a:t>
            </a:r>
            <a:r>
              <a:rPr lang="en-US" b="1" baseline="-25000" dirty="0" smtClean="0"/>
              <a:t>0</a:t>
            </a:r>
          </a:p>
          <a:p>
            <a:r>
              <a:rPr lang="en-US" b="1" dirty="0" smtClean="0">
                <a:latin typeface="Cambria" pitchFamily="18" charset="0"/>
              </a:rPr>
              <a:t>         </a:t>
            </a:r>
          </a:p>
          <a:p>
            <a:r>
              <a:rPr lang="en-US" b="1" dirty="0" smtClean="0">
                <a:latin typeface="Cambria" pitchFamily="18" charset="0"/>
              </a:rPr>
              <a:t>         Supported by gravity. </a:t>
            </a:r>
          </a:p>
          <a:p>
            <a:r>
              <a:rPr lang="en-US" b="1" dirty="0" smtClean="0">
                <a:latin typeface="Cambria" pitchFamily="18" charset="0"/>
              </a:rPr>
              <a:t>         </a:t>
            </a:r>
          </a:p>
          <a:p>
            <a:r>
              <a:rPr lang="en-US" b="1" dirty="0" smtClean="0">
                <a:latin typeface="Cambria" pitchFamily="18" charset="0"/>
              </a:rPr>
              <a:t>         R</a:t>
            </a:r>
            <a:r>
              <a:rPr lang="en-US" b="1" dirty="0" smtClean="0"/>
              <a:t> ≃ 10</a:t>
            </a:r>
            <a:r>
              <a:rPr lang="en-US" b="1" baseline="30000" dirty="0" smtClean="0"/>
              <a:t>4</a:t>
            </a:r>
            <a:r>
              <a:rPr lang="en-US" b="1" dirty="0" smtClean="0"/>
              <a:t> m</a:t>
            </a:r>
            <a:endParaRPr lang="en-US" b="1" dirty="0">
              <a:latin typeface="Cambria" pitchFamily="18" charset="0"/>
            </a:endParaRPr>
          </a:p>
        </p:txBody>
      </p:sp>
      <p:pic>
        <p:nvPicPr>
          <p:cNvPr id="9" name="Picture 2" descr="Image result for nucleus of an at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429000"/>
            <a:ext cx="1371600" cy="1075195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448492"/>
            <a:ext cx="1166813" cy="112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8600" y="762001"/>
            <a:ext cx="6553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1931 – “</a:t>
            </a:r>
            <a:r>
              <a:rPr lang="en-US" b="1" i="1" dirty="0" smtClean="0">
                <a:latin typeface="Cambria" pitchFamily="18" charset="0"/>
              </a:rPr>
              <a:t>The density of matter becomes so great that atomic 	nuclei come in close contact, forming one </a:t>
            </a:r>
            <a:r>
              <a:rPr lang="en-US" b="1" i="1" dirty="0" smtClean="0">
                <a:solidFill>
                  <a:srgbClr val="FF0000"/>
                </a:solidFill>
                <a:latin typeface="Cambria" pitchFamily="18" charset="0"/>
              </a:rPr>
              <a:t>gigantic 	nucleus</a:t>
            </a:r>
            <a:r>
              <a:rPr lang="en-US" b="1" dirty="0" smtClean="0">
                <a:latin typeface="Cambria" pitchFamily="18" charset="0"/>
              </a:rPr>
              <a:t>.”  L. Landau</a:t>
            </a:r>
          </a:p>
          <a:p>
            <a:r>
              <a:rPr lang="en-US" b="1" dirty="0" smtClean="0">
                <a:latin typeface="Cambria" pitchFamily="18" charset="0"/>
              </a:rPr>
              <a:t>1932 –   J. Chadwick discovers </a:t>
            </a:r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neutrons.</a:t>
            </a:r>
          </a:p>
          <a:p>
            <a:r>
              <a:rPr lang="en-US" b="1" dirty="0" smtClean="0">
                <a:latin typeface="Cambria" pitchFamily="18" charset="0"/>
              </a:rPr>
              <a:t>1934 – “</a:t>
            </a:r>
            <a:r>
              <a:rPr lang="en-US" b="1" i="1" dirty="0" smtClean="0">
                <a:latin typeface="Cambria" pitchFamily="18" charset="0"/>
              </a:rPr>
              <a:t>…supernovae represent the transitions from ordinary 	stars to </a:t>
            </a:r>
            <a:r>
              <a:rPr lang="en-US" b="1" i="1" dirty="0" smtClean="0">
                <a:solidFill>
                  <a:srgbClr val="FF0000"/>
                </a:solidFill>
                <a:latin typeface="Cambria" pitchFamily="18" charset="0"/>
              </a:rPr>
              <a:t>neutron stars</a:t>
            </a:r>
            <a:r>
              <a:rPr lang="en-US" b="1" i="1" dirty="0" smtClean="0">
                <a:latin typeface="Cambria" pitchFamily="18" charset="0"/>
              </a:rPr>
              <a:t>...”</a:t>
            </a:r>
            <a:r>
              <a:rPr lang="en-US" b="1" dirty="0" smtClean="0">
                <a:latin typeface="Cambria" pitchFamily="18" charset="0"/>
              </a:rPr>
              <a:t> Baade &amp; </a:t>
            </a:r>
            <a:r>
              <a:rPr lang="en-US" b="1" dirty="0" err="1" smtClean="0">
                <a:latin typeface="Cambria" pitchFamily="18" charset="0"/>
              </a:rPr>
              <a:t>Zwicky</a:t>
            </a:r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1967 –  Neutron star is discovered by J. Bell &amp; A. Hewish.</a:t>
            </a:r>
          </a:p>
          <a:p>
            <a:endParaRPr lang="en-US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Neutron Star as a Giant Nucleus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itchFamily="18" charset="0"/>
              </a:rPr>
              <a:t> </a:t>
            </a:r>
          </a:p>
          <a:p>
            <a:pPr algn="just"/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8580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Nucleus of an atom</a:t>
            </a: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</a:rPr>
              <a:t>       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685800"/>
            <a:ext cx="4343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ambria" pitchFamily="18" charset="0"/>
              </a:rPr>
              <a:t>                       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</a:rPr>
              <a:t>Neutron Star</a:t>
            </a: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  <a:p>
            <a:endParaRPr lang="en-US" b="1" dirty="0" smtClean="0">
              <a:latin typeface="Cambria" pitchFamily="18" charset="0"/>
            </a:endParaRPr>
          </a:p>
        </p:txBody>
      </p:sp>
      <p:pic>
        <p:nvPicPr>
          <p:cNvPr id="6" name="Picture 5" descr="Graph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90600"/>
            <a:ext cx="9144000" cy="52251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64008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The sole ingredient required: </a:t>
            </a:r>
            <a:r>
              <a:rPr lang="en-US" b="1" i="1" dirty="0" smtClean="0">
                <a:solidFill>
                  <a:srgbClr val="660066"/>
                </a:solidFill>
                <a:latin typeface="Cambria" pitchFamily="18" charset="0"/>
              </a:rPr>
              <a:t>the Equation of State of Neutron-Rich Matter</a:t>
            </a:r>
            <a:r>
              <a:rPr lang="en-US" b="1" dirty="0" smtClean="0">
                <a:solidFill>
                  <a:srgbClr val="0000FF"/>
                </a:solidFill>
                <a:latin typeface="Cambria" pitchFamily="18" charset="0"/>
              </a:rPr>
              <a:t>!</a:t>
            </a:r>
            <a:endParaRPr lang="en-US" b="1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Tidal </a:t>
            </a:r>
            <a:r>
              <a:rPr lang="en-US" sz="2800" b="1" dirty="0" err="1" smtClean="0">
                <a:latin typeface="Cambria" pitchFamily="18" charset="0"/>
              </a:rPr>
              <a:t>Polarizability</a:t>
            </a:r>
            <a:r>
              <a:rPr lang="en-US" sz="2800" b="1" dirty="0" smtClean="0">
                <a:latin typeface="Cambria" pitchFamily="18" charset="0"/>
              </a:rPr>
              <a:t> and the Equation of State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itchFamily="18" charset="0"/>
              </a:rPr>
              <a:t> </a:t>
            </a:r>
          </a:p>
          <a:p>
            <a:pPr algn="just"/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1999"/>
            <a:ext cx="8551631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Tidal </a:t>
            </a:r>
            <a:r>
              <a:rPr lang="en-US" sz="2800" b="1" dirty="0" err="1" smtClean="0">
                <a:latin typeface="Cambria" pitchFamily="18" charset="0"/>
              </a:rPr>
              <a:t>Polarizability</a:t>
            </a:r>
            <a:r>
              <a:rPr lang="en-US" sz="2800" b="1" dirty="0" smtClean="0">
                <a:latin typeface="Cambria" pitchFamily="18" charset="0"/>
              </a:rPr>
              <a:t> and the Equation of State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itchFamily="18" charset="0"/>
              </a:rPr>
              <a:t> </a:t>
            </a:r>
          </a:p>
          <a:p>
            <a:pPr algn="just"/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6629400" cy="26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Tidal </a:t>
            </a:r>
            <a:r>
              <a:rPr lang="en-US" sz="2800" b="1" dirty="0" err="1" smtClean="0">
                <a:latin typeface="Cambria" pitchFamily="18" charset="0"/>
              </a:rPr>
              <a:t>Polarizability</a:t>
            </a:r>
            <a:r>
              <a:rPr lang="en-US" sz="2800" b="1" dirty="0" smtClean="0">
                <a:latin typeface="Cambria" pitchFamily="18" charset="0"/>
              </a:rPr>
              <a:t> and the Equation of State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itchFamily="18" charset="0"/>
              </a:rPr>
              <a:t> </a:t>
            </a:r>
          </a:p>
          <a:p>
            <a:pPr algn="just"/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81400"/>
            <a:ext cx="18815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reeform 10"/>
          <p:cNvSpPr>
            <a:spLocks/>
          </p:cNvSpPr>
          <p:nvPr/>
        </p:nvSpPr>
        <p:spPr bwMode="auto">
          <a:xfrm rot="12155226">
            <a:off x="2178906" y="4539680"/>
            <a:ext cx="287047" cy="293241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2400" y="34290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external gravitational field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5720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quadrupole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r>
              <a:rPr lang="en-US" dirty="0" smtClean="0">
                <a:latin typeface="Cambria" pitchFamily="18" charset="0"/>
              </a:rPr>
              <a:t>deformation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 rot="12155226" flipH="1">
            <a:off x="1034663" y="3977034"/>
            <a:ext cx="209627" cy="668091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91000"/>
            <a:ext cx="2209799" cy="35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209800" y="48006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  tidal Love number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rot="12155226" flipV="1">
            <a:off x="3205733" y="3485884"/>
            <a:ext cx="779534" cy="433385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820055"/>
            <a:ext cx="3886200" cy="28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reeform 16"/>
          <p:cNvSpPr>
            <a:spLocks/>
          </p:cNvSpPr>
          <p:nvPr/>
        </p:nvSpPr>
        <p:spPr bwMode="auto">
          <a:xfrm rot="12155226">
            <a:off x="1480061" y="4717731"/>
            <a:ext cx="883244" cy="622937"/>
          </a:xfrm>
          <a:custGeom>
            <a:avLst/>
            <a:gdLst>
              <a:gd name="T0" fmla="*/ 768 w 768"/>
              <a:gd name="T1" fmla="*/ 344 h 344"/>
              <a:gd name="T2" fmla="*/ 432 w 768"/>
              <a:gd name="T3" fmla="*/ 56 h 344"/>
              <a:gd name="T4" fmla="*/ 0 w 768"/>
              <a:gd name="T5" fmla="*/ 8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8" h="344">
                <a:moveTo>
                  <a:pt x="768" y="344"/>
                </a:moveTo>
                <a:cubicBezTo>
                  <a:pt x="664" y="228"/>
                  <a:pt x="560" y="112"/>
                  <a:pt x="432" y="56"/>
                </a:cubicBezTo>
                <a:cubicBezTo>
                  <a:pt x="304" y="0"/>
                  <a:pt x="152" y="4"/>
                  <a:pt x="0" y="8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" y="5486400"/>
            <a:ext cx="495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  		tidal </a:t>
            </a:r>
            <a:r>
              <a:rPr lang="en-US" dirty="0" err="1" smtClean="0">
                <a:latin typeface="Cambria" pitchFamily="18" charset="0"/>
              </a:rPr>
              <a:t>polarizability</a:t>
            </a:r>
            <a:endParaRPr lang="en-US" dirty="0" smtClean="0">
              <a:latin typeface="Cambria" pitchFamily="18" charset="0"/>
            </a:endParaRP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b="1" i="1" dirty="0" err="1" smtClean="0">
                <a:latin typeface="Cambria" pitchFamily="18" charset="0"/>
              </a:rPr>
              <a:t>Quadrupole</a:t>
            </a:r>
            <a:r>
              <a:rPr lang="en-US" b="1" i="1" dirty="0" smtClean="0">
                <a:latin typeface="Cambria" pitchFamily="18" charset="0"/>
              </a:rPr>
              <a:t> deformation scales as the 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Cambria" pitchFamily="18" charset="0"/>
              </a:rPr>
              <a:t>5</a:t>
            </a:r>
            <a:r>
              <a:rPr lang="en-US" b="1" i="1" baseline="30000" dirty="0" smtClean="0">
                <a:solidFill>
                  <a:srgbClr val="FF0000"/>
                </a:solidFill>
                <a:latin typeface="Cambria" pitchFamily="18" charset="0"/>
              </a:rPr>
              <a:t>th</a:t>
            </a:r>
            <a:r>
              <a:rPr lang="en-US" b="1" i="1" dirty="0" smtClean="0">
                <a:solidFill>
                  <a:srgbClr val="FF0000"/>
                </a:solidFill>
                <a:latin typeface="Cambria" pitchFamily="18" charset="0"/>
              </a:rPr>
              <a:t> power of the Radius!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762000"/>
            <a:ext cx="6629400" cy="260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" y="76200"/>
            <a:ext cx="8839200" cy="533400"/>
          </a:xfrm>
          <a:prstGeom prst="roundRect">
            <a:avLst/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Cambria" pitchFamily="18" charset="0"/>
              </a:rPr>
              <a:t>Tidal </a:t>
            </a:r>
            <a:r>
              <a:rPr lang="en-US" sz="2800" b="1" dirty="0" err="1" smtClean="0">
                <a:latin typeface="Cambria" pitchFamily="18" charset="0"/>
              </a:rPr>
              <a:t>Polarizability</a:t>
            </a:r>
            <a:r>
              <a:rPr lang="en-US" sz="2800" b="1" dirty="0" smtClean="0">
                <a:latin typeface="Cambria" pitchFamily="18" charset="0"/>
              </a:rPr>
              <a:t> and the Equation of State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85800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latin typeface="Cambria" pitchFamily="18" charset="0"/>
              </a:rPr>
              <a:t> </a:t>
            </a:r>
          </a:p>
          <a:p>
            <a:pPr algn="just"/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  <a:p>
            <a:pPr algn="just">
              <a:buBlip>
                <a:blip r:embed="rId2"/>
              </a:buBlip>
            </a:pPr>
            <a:endParaRPr lang="en-US" sz="2200" dirty="0" smtClean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639668"/>
            <a:ext cx="5105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The induced </a:t>
            </a:r>
            <a:r>
              <a:rPr lang="en-US" sz="2000" i="1" dirty="0" err="1" smtClean="0">
                <a:solidFill>
                  <a:srgbClr val="FF0000"/>
                </a:solidFill>
                <a:latin typeface="Cambria" pitchFamily="18" charset="0"/>
              </a:rPr>
              <a:t>quadrupole</a:t>
            </a:r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 deformation  advances the orbit and changes the 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Cambria" pitchFamily="18" charset="0"/>
              </a:rPr>
              <a:t>rotational phase.</a:t>
            </a:r>
          </a:p>
          <a:p>
            <a:endParaRPr lang="en-US" sz="2000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sz="2000" dirty="0" smtClean="0">
                <a:latin typeface="Cambria" pitchFamily="18" charset="0"/>
              </a:rPr>
              <a:t>                   </a:t>
            </a:r>
          </a:p>
          <a:p>
            <a:r>
              <a:rPr lang="en-US" sz="2000" dirty="0" smtClean="0">
                <a:latin typeface="Cambria" pitchFamily="18" charset="0"/>
              </a:rPr>
              <a:t>BH-BH merger: 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85801"/>
            <a:ext cx="3581399" cy="258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934200" y="1600200"/>
            <a:ext cx="304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Cambria" pitchFamily="18" charset="0"/>
              </a:rPr>
              <a:t>1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86600" y="1905000"/>
            <a:ext cx="3818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endParaRPr lang="en-US" sz="2600" dirty="0">
              <a:solidFill>
                <a:srgbClr val="FF0000"/>
              </a:solidFill>
            </a:endParaRPr>
          </a:p>
        </p:txBody>
      </p:sp>
      <p:pic>
        <p:nvPicPr>
          <p:cNvPr id="20" name="Picture 19" descr="GWformP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733800"/>
            <a:ext cx="8991600" cy="2971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81000" y="6553200"/>
            <a:ext cx="20393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Palatino Linotype" pitchFamily="18" charset="0"/>
              </a:rPr>
              <a:t>Image Credit: Jocelyn Read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85800"/>
            <a:ext cx="39333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7298</TotalTime>
  <Words>1658</Words>
  <Application>Microsoft Office PowerPoint</Application>
  <PresentationFormat>On-screen Show (4:3)</PresentationFormat>
  <Paragraphs>357</Paragraphs>
  <Slides>34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Neutron Star Properties and  the Role of the Nuclear Symmetry Energy</dc:title>
  <dc:creator>Gravitino</dc:creator>
  <cp:lastModifiedBy>Gravitino</cp:lastModifiedBy>
  <cp:revision>851</cp:revision>
  <dcterms:created xsi:type="dcterms:W3CDTF">2014-01-15T08:00:43Z</dcterms:created>
  <dcterms:modified xsi:type="dcterms:W3CDTF">2018-01-24T15:28:08Z</dcterms:modified>
</cp:coreProperties>
</file>