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688" r:id="rId3"/>
    <p:sldMasterId id="2147483714" r:id="rId4"/>
  </p:sldMasterIdLst>
  <p:notesMasterIdLst>
    <p:notesMasterId r:id="rId29"/>
  </p:notesMasterIdLst>
  <p:sldIdLst>
    <p:sldId id="256" r:id="rId5"/>
    <p:sldId id="266" r:id="rId6"/>
    <p:sldId id="267" r:id="rId7"/>
    <p:sldId id="268" r:id="rId8"/>
    <p:sldId id="269" r:id="rId9"/>
    <p:sldId id="270" r:id="rId10"/>
    <p:sldId id="291" r:id="rId11"/>
    <p:sldId id="286" r:id="rId12"/>
    <p:sldId id="287" r:id="rId13"/>
    <p:sldId id="271" r:id="rId14"/>
    <p:sldId id="276" r:id="rId15"/>
    <p:sldId id="274" r:id="rId16"/>
    <p:sldId id="275" r:id="rId17"/>
    <p:sldId id="277" r:id="rId18"/>
    <p:sldId id="288" r:id="rId19"/>
    <p:sldId id="293" r:id="rId20"/>
    <p:sldId id="289" r:id="rId21"/>
    <p:sldId id="278" r:id="rId22"/>
    <p:sldId id="279" r:id="rId23"/>
    <p:sldId id="280" r:id="rId24"/>
    <p:sldId id="281" r:id="rId25"/>
    <p:sldId id="284" r:id="rId26"/>
    <p:sldId id="290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8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3931965" y="8759190"/>
            <a:ext cx="3013970" cy="460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B80083A-DAEE-4113-AF65-716695AAD303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</a:t>
            </a:fld>
            <a:endParaRPr lang="en-US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94690" y="4379430"/>
            <a:ext cx="5556555" cy="41481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46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6900" y="0"/>
            <a:ext cx="4835525" cy="3627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4992" y="4379900"/>
            <a:ext cx="5553902" cy="40597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2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0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2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1/24/2018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7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9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0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158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1/24/2018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8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87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58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7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93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52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1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5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Jefferson Lab News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982" r="32" b="408"/>
          <a:stretch/>
        </p:blipFill>
        <p:spPr>
          <a:xfrm>
            <a:off x="332387" y="1272988"/>
            <a:ext cx="8559366" cy="49425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32387" y="1272988"/>
            <a:ext cx="2590108" cy="866205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Robert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Hall A Collaboration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January 24, 2018</a:t>
            </a:r>
            <a:endParaRPr lang="en-US" sz="1800" dirty="0">
              <a:solidFill>
                <a:srgbClr val="5E5E5E"/>
              </a:solidFill>
              <a:latin typeface="Arial" charset="0"/>
              <a:cs typeface="+mn-cs"/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/>
              <a:t>Future Projects</a:t>
            </a:r>
            <a:endParaRPr lang="en-US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71636" y="610255"/>
            <a:ext cx="851516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344488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FY19-23)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CD-0 approved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(project paused due to budget)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Standard 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(September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review held December 15-16, 2016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Technical, cost &amp; schedule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01638" indent="-401638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Large acceptance, high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International collaboration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complete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306599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90600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70" y="4306599"/>
            <a:ext cx="3487737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PAC Meetings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00005"/>
            <a:ext cx="8458199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PAC45 Changes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Better communication on previously approved related proposals.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Stricter procedures on conflicts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ew user chair role as observer/watchdog on above issues and others to ensure fairness and QA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Seems to have worked well</a:t>
            </a:r>
          </a:p>
          <a:p>
            <a:endParaRPr lang="en-US" sz="3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PAC46:</a:t>
            </a:r>
          </a:p>
          <a:p>
            <a:endParaRPr lang="en-US" sz="2000" b="1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Scheduled for week of July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16, 2018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Proposals due: 8:00 a.m. EDT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Monday, June 4, 2018.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members: A. </a:t>
            </a:r>
            <a:r>
              <a:rPr lang="en-US" sz="2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Bacchetta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S. Paul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fontAlgn="b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ea typeface="+mn-ea"/>
              </a:rPr>
              <a:t>12 GeV Approved Experiments by Physics Topics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7699" y="1014151"/>
          <a:ext cx="8557663" cy="4606148"/>
        </p:xfrm>
        <a:graphic>
          <a:graphicData uri="http://schemas.openxmlformats.org/drawingml/2006/table">
            <a:tbl>
              <a:tblPr/>
              <a:tblGrid>
                <a:gridCol w="4066559">
                  <a:extLst>
                    <a:ext uri="{9D8B030D-6E8A-4147-A177-3AD203B41FA5}">
                      <a16:colId xmlns:a16="http://schemas.microsoft.com/office/drawing/2014/main" val="2623693996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3769313859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3374557454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952656725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2306721261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54926653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1876009418"/>
                    </a:ext>
                  </a:extLst>
                </a:gridCol>
              </a:tblGrid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15059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427635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143058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829413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7708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50222"/>
                  </a:ext>
                </a:extLst>
              </a:tr>
              <a:tr h="837479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89119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186253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564485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marL="112713" indent="0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21.9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16254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734037" y="4840317"/>
            <a:ext cx="1121434" cy="33643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Approved Experiments by PAC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6254" y="852037"/>
          <a:ext cx="8795647" cy="5072171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val="500476863"/>
                    </a:ext>
                  </a:extLst>
                </a:gridCol>
                <a:gridCol w="798022">
                  <a:extLst>
                    <a:ext uri="{9D8B030D-6E8A-4147-A177-3AD203B41FA5}">
                      <a16:colId xmlns:a16="http://schemas.microsoft.com/office/drawing/2014/main" val="2449942274"/>
                    </a:ext>
                  </a:extLst>
                </a:gridCol>
                <a:gridCol w="656705">
                  <a:extLst>
                    <a:ext uri="{9D8B030D-6E8A-4147-A177-3AD203B41FA5}">
                      <a16:colId xmlns:a16="http://schemas.microsoft.com/office/drawing/2014/main" val="1197708502"/>
                    </a:ext>
                  </a:extLst>
                </a:gridCol>
                <a:gridCol w="681644">
                  <a:extLst>
                    <a:ext uri="{9D8B030D-6E8A-4147-A177-3AD203B41FA5}">
                      <a16:colId xmlns:a16="http://schemas.microsoft.com/office/drawing/2014/main" val="739065412"/>
                    </a:ext>
                  </a:extLst>
                </a:gridCol>
                <a:gridCol w="689956">
                  <a:extLst>
                    <a:ext uri="{9D8B030D-6E8A-4147-A177-3AD203B41FA5}">
                      <a16:colId xmlns:a16="http://schemas.microsoft.com/office/drawing/2014/main" val="824742465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2580212888"/>
                    </a:ext>
                  </a:extLst>
                </a:gridCol>
                <a:gridCol w="815428">
                  <a:extLst>
                    <a:ext uri="{9D8B030D-6E8A-4147-A177-3AD203B41FA5}">
                      <a16:colId xmlns:a16="http://schemas.microsoft.com/office/drawing/2014/main" val="2208019566"/>
                    </a:ext>
                  </a:extLst>
                </a:gridCol>
              </a:tblGrid>
              <a:tr h="4449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769499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037433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35357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22812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2730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801150"/>
                  </a:ext>
                </a:extLst>
              </a:tr>
              <a:tr h="7118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39965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993630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Without MIE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1549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3436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676731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(without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092455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478619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473.5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8743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6928" y="5956776"/>
            <a:ext cx="778308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  Decade of Experiments” – could be 6 or 15+ pending budgets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for Nuclear </a:t>
            </a:r>
            <a:r>
              <a:rPr lang="en-US" dirty="0" err="1" smtClean="0"/>
              <a:t>Femtography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175657"/>
            <a:ext cx="8464378" cy="5172092"/>
          </a:xfrm>
        </p:spPr>
        <p:txBody>
          <a:bodyPr/>
          <a:lstStyle/>
          <a:p>
            <a:pPr marL="457200" indent="-457200"/>
            <a:r>
              <a:rPr lang="en-US" dirty="0" smtClean="0"/>
              <a:t>Proposal to Commonwealth of VA</a:t>
            </a:r>
          </a:p>
          <a:p>
            <a:pPr marL="457200" indent="-457200">
              <a:buNone/>
            </a:pPr>
            <a:endParaRPr lang="en-US" dirty="0" smtClean="0"/>
          </a:p>
          <a:p>
            <a:pPr marL="457200" indent="-457200"/>
            <a:r>
              <a:rPr lang="en-US" dirty="0" smtClean="0"/>
              <a:t>Consortium of VA universities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Theoretical physics, experimental physics, computation, statistics – broad involvement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Initial request of $.5M for pilot study, funding of ~$2M/year envisioned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Update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927257"/>
              </p:ext>
            </p:extLst>
          </p:nvPr>
        </p:nvGraphicFramePr>
        <p:xfrm>
          <a:off x="309563" y="886812"/>
          <a:ext cx="8389821" cy="2865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750709">
                  <a:extLst>
                    <a:ext uri="{9D8B030D-6E8A-4147-A177-3AD203B41FA5}">
                      <a16:colId xmlns:a16="http://schemas.microsoft.com/office/drawing/2014/main" val="1948662716"/>
                    </a:ext>
                  </a:extLst>
                </a:gridCol>
                <a:gridCol w="2483141">
                  <a:extLst>
                    <a:ext uri="{9D8B030D-6E8A-4147-A177-3AD203B41FA5}">
                      <a16:colId xmlns:a16="http://schemas.microsoft.com/office/drawing/2014/main" val="4202238545"/>
                    </a:ext>
                  </a:extLst>
                </a:gridCol>
                <a:gridCol w="2155971">
                  <a:extLst>
                    <a:ext uri="{9D8B030D-6E8A-4147-A177-3AD203B41FA5}">
                      <a16:colId xmlns:a16="http://schemas.microsoft.com/office/drawing/2014/main" val="2296927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Fiscal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Office</a:t>
                      </a:r>
                      <a:r>
                        <a:rPr lang="en-US" baseline="0" dirty="0" smtClean="0"/>
                        <a:t> of Nuclear Physics ($M)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Jefferson Lab ($M)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3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8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50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FY18 (Request)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503 (-19%)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96.8 (-12%)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92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FY18 (House)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619 (-0.5%)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68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FY18 (Senate)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639 (+3%)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98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FY18 (Expected</a:t>
                      </a:r>
                      <a:r>
                        <a:rPr lang="en-US" baseline="0" dirty="0" smtClean="0"/>
                        <a:t> under flat funding)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56778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8919" y="4030909"/>
            <a:ext cx="8654328" cy="2944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FY18 Appropriations language:</a:t>
            </a:r>
          </a:p>
          <a:p>
            <a:pPr marL="801688" lvl="1" indent="-3984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</a:rPr>
              <a:t>House: “Within available funds, the Department is </a:t>
            </a:r>
            <a:r>
              <a:rPr lang="en-US" sz="1600" b="1" dirty="0" smtClean="0">
                <a:solidFill>
                  <a:srgbClr val="000000"/>
                </a:solidFill>
              </a:rPr>
              <a:t>encouraged to fund optimal operations at Thomas Jefferson National Accelerator Facility to support runtime at the 12 GeV Continuous Electron Beam Accelerator Facility…”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801688" lvl="1" indent="-3984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</a:rPr>
              <a:t>Senate: “The Committee further recommends…</a:t>
            </a:r>
            <a:r>
              <a:rPr lang="en-US" sz="1600" b="1" dirty="0" smtClean="0">
                <a:solidFill>
                  <a:srgbClr val="000000"/>
                </a:solidFill>
              </a:rPr>
              <a:t>optimal operations for the Continuous Electron Beam Accelerator Facility, </a:t>
            </a:r>
            <a:r>
              <a:rPr lang="en-US" sz="1600" dirty="0" smtClean="0">
                <a:solidFill>
                  <a:srgbClr val="000000"/>
                </a:solidFill>
              </a:rPr>
              <a:t>…”</a:t>
            </a:r>
          </a:p>
          <a:p>
            <a:pPr lvl="1">
              <a:lnSpc>
                <a:spcPct val="100000"/>
              </a:lnSpc>
            </a:pPr>
            <a:endParaRPr lang="en-US" sz="600" dirty="0" smtClean="0">
              <a:solidFill>
                <a:srgbClr val="000000"/>
              </a:solidFill>
            </a:endParaRPr>
          </a:p>
          <a:p>
            <a:pPr marL="339725" indent="-339725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Presently operating under a Continuing Resolution (funding at FY17 levels), awaiting resolution of FY18 Budget</a:t>
            </a:r>
          </a:p>
        </p:txBody>
      </p:sp>
    </p:spTree>
    <p:extLst>
      <p:ext uri="{BB962C8B-B14F-4D97-AF65-F5344CB8AC3E}">
        <p14:creationId xmlns:p14="http://schemas.microsoft.com/office/powerpoint/2010/main" val="33959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Key Challenges for the Laboratory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5434" y="854016"/>
            <a:ext cx="3807347" cy="591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The single highest priority is operating CEBAF with high reliability for more than 30 weeks per year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Optimal operation of CEBAF is 37 weeks per year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FY18 plan supports only 12 weeks of operation (FY18 PBR had 10 weeks)</a:t>
            </a:r>
          </a:p>
          <a:p>
            <a:pPr>
              <a:lnSpc>
                <a:spcPct val="100000"/>
              </a:lnSpc>
            </a:pPr>
            <a:endParaRPr lang="en-US" sz="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This requires sufficient funding to 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Improve reliability in aging equipment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Increase weeks of operation; each week of operation brings additional costs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for utilities, cryogens and operations support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Closely related is the challenge of moving forward with mid-scale projects MOLLER and </a:t>
            </a:r>
            <a:r>
              <a:rPr lang="en-US" sz="1600" dirty="0" err="1" smtClean="0">
                <a:solidFill>
                  <a:srgbClr val="000000"/>
                </a:solidFill>
              </a:rPr>
              <a:t>SoLID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284163" indent="-223838">
              <a:lnSpc>
                <a:spcPct val="100000"/>
              </a:lnSpc>
            </a:pP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6034" y="5507665"/>
            <a:ext cx="1959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8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of OPS Delivered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227" y="1903077"/>
            <a:ext cx="5349648" cy="3604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200000">
            <a:off x="6416165" y="437807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Construction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8653" y="497001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1051" y="2260729"/>
            <a:ext cx="626608" cy="240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Budget Outlook and Key Points to Remember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01" y="1066800"/>
            <a:ext cx="8907311" cy="53251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 smtClean="0"/>
              <a:t>The Administration’s FY 2019 Budget Request to Congress will be published in early February</a:t>
            </a:r>
          </a:p>
          <a:p>
            <a:pPr lvl="1" indent="-346075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1600" dirty="0" smtClean="0"/>
              <a:t>We have no special information, but can anticipate the Budget Request to be similar to that for FY18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/>
              <a:t>Federal budget formulation is a multi-step </a:t>
            </a:r>
            <a:r>
              <a:rPr lang="en-US" sz="1600" dirty="0" smtClean="0"/>
              <a:t>process, and the Request is Step 1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/>
              <a:t>Congress is responsible for appropriations. </a:t>
            </a:r>
            <a:r>
              <a:rPr lang="en-US" sz="1600" dirty="0" smtClean="0"/>
              <a:t>  As evidenced by recent budget negotiations, Congress holds the value of scientific research in high regard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 smtClean="0"/>
              <a:t>JSA </a:t>
            </a:r>
            <a:r>
              <a:rPr lang="en-US" sz="1600" dirty="0"/>
              <a:t>is actively engaged with our congressional delegation and other stakeholders to communicate the value of what we do, and the importance of the scientific community whom we serve</a:t>
            </a:r>
            <a:endParaRPr lang="en-US" sz="1600" b="1" dirty="0"/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 smtClean="0"/>
              <a:t>The Nuclear Physics field needs to maintain solidarity, to </a:t>
            </a:r>
            <a:r>
              <a:rPr lang="en-US" sz="1600" dirty="0"/>
              <a:t>stand strong </a:t>
            </a:r>
            <a:r>
              <a:rPr lang="en-US" sz="1600" dirty="0" smtClean="0"/>
              <a:t>together.  We </a:t>
            </a:r>
            <a:r>
              <a:rPr lang="en-US" sz="1600" dirty="0"/>
              <a:t>need a united front on the importance of what we </a:t>
            </a:r>
            <a:r>
              <a:rPr lang="en-US" sz="1600" dirty="0" smtClean="0"/>
              <a:t>do, and the importance of Science funding in general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dirty="0"/>
              <a:t>  </a:t>
            </a:r>
            <a:r>
              <a:rPr lang="en-US" sz="1600" dirty="0" smtClean="0"/>
              <a:t>“NP on the Hill” </a:t>
            </a:r>
            <a:r>
              <a:rPr lang="en-US" sz="1600" dirty="0"/>
              <a:t>Day is scheduled for Monday April </a:t>
            </a:r>
            <a:r>
              <a:rPr lang="en-US" sz="1600" dirty="0" smtClean="0"/>
              <a:t>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- </a:t>
            </a:r>
            <a:r>
              <a:rPr lang="en-US" sz="1600" dirty="0"/>
              <a:t>http://nuclearphysicsdcday.com</a:t>
            </a:r>
            <a:r>
              <a:rPr lang="en-US" sz="1600" dirty="0" smtClean="0"/>
              <a:t>/</a:t>
            </a:r>
            <a:endParaRPr lang="en-US" sz="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Arial "/>
              </a:rPr>
              <a:t>EIC Developments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46825"/>
            <a:ext cx="8649851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EIC User Group</a:t>
            </a:r>
          </a:p>
          <a:p>
            <a:pPr marL="9144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http://www.eicug.org/web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9144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Steering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Committee established </a:t>
            </a: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Aidala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(U.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IB Chair), John Arrington (ANL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E.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Sichtermann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(LBNL),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Hyde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ODU, vice Chair), Marco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Radici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(U Pavia),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Bernd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Surrow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(Temple,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Chair)</a:t>
            </a: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Rik Yoshida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Thomas Ullrich (BNL), ex-officio</a:t>
            </a: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Boer (Groningen), European representative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add: additional international member</a:t>
            </a:r>
          </a:p>
          <a:p>
            <a:pPr marL="914400" lvl="1" indent="-457200">
              <a:buClr>
                <a:srgbClr val="C00000"/>
              </a:buClr>
              <a:buSzPct val="120000"/>
              <a:buFont typeface="Arial" panose="020B0604020202020204" pitchFamily="34" charset="0"/>
              <a:buChar char="−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UG Meeting in Trieste, Italy – July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-22</a:t>
            </a:r>
          </a:p>
          <a:p>
            <a:pPr>
              <a:buClr>
                <a:srgbClr val="C00000"/>
              </a:buClr>
              <a:buSzPct val="120000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DOE-NP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plans to increase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 accelerator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R&amp;D  </a:t>
            </a:r>
          </a:p>
          <a:p>
            <a:pPr marL="914400" indent="-452438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Through ‘tax’ on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BNL</a:t>
            </a:r>
          </a:p>
          <a:p>
            <a:pPr marL="914400" indent="-452438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Peer review held for November 29-December 2</a:t>
            </a:r>
          </a:p>
          <a:p>
            <a:pPr marL="1828800" lvl="2" indent="-452438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>
                <a:tab pos="514350" algn="l"/>
                <a:tab pos="914400" algn="l"/>
              </a:tabLs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released in February</a:t>
            </a:r>
          </a:p>
          <a:p>
            <a:pPr marL="1828800" lvl="2" indent="-452438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>
                <a:tab pos="514350" algn="l"/>
                <a:tab pos="914400" algn="l"/>
              </a:tabLst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FY17 in progress, FY18 proposals submitted Jan. 19, 2018</a:t>
            </a:r>
          </a:p>
          <a:p>
            <a:pPr marL="1376362" lvl="2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>
                <a:tab pos="514350" algn="l"/>
                <a:tab pos="9144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Academies Study underway</a:t>
            </a:r>
          </a:p>
          <a:p>
            <a:pPr marL="914400" lvl="1" indent="-457200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	Co-Chairs: Gordon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Baym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(UIUC), Ani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Aprahamian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(Notre Dame)</a:t>
            </a:r>
          </a:p>
          <a:p>
            <a:pPr marL="914400" indent="-457200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	First meeting February 1-2, 2017</a:t>
            </a:r>
          </a:p>
          <a:p>
            <a:pPr marL="914400" indent="-457200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	Second meeting April 19-20,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914400" lvl="0" indent="-457200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meeting September 11-12, 2017</a:t>
            </a:r>
          </a:p>
          <a:p>
            <a:pPr marL="914400" lvl="0" indent="-457200"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report in spring 2018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EIC Users Group and International Interest</a:t>
            </a:r>
            <a:endParaRPr lang="en-US" dirty="0"/>
          </a:p>
        </p:txBody>
      </p:sp>
      <p:pic>
        <p:nvPicPr>
          <p:cNvPr id="3" name="Picture 2" descr="Screen Shot 2017-09-06 at 10.20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"/>
          <a:stretch/>
        </p:blipFill>
        <p:spPr>
          <a:xfrm>
            <a:off x="355209" y="2263163"/>
            <a:ext cx="7443819" cy="40672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5209" y="1015417"/>
            <a:ext cx="489973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F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ormed 2016, currently: 732 members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169 institutions,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29 countries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948" y="914400"/>
            <a:ext cx="3034602" cy="221232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88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sz="2400" dirty="0" smtClean="0"/>
              <a:t>Recent Highlights</a:t>
            </a:r>
            <a:endParaRPr lang="en-US" sz="2400" dirty="0"/>
          </a:p>
          <a:p>
            <a:pPr marL="461963" indent="-461963"/>
            <a:r>
              <a:rPr lang="en-US" sz="2400" dirty="0" smtClean="0"/>
              <a:t>Future Projects</a:t>
            </a:r>
          </a:p>
          <a:p>
            <a:pPr marL="461963" indent="-461963"/>
            <a:r>
              <a:rPr lang="en-US" sz="2400" dirty="0" smtClean="0"/>
              <a:t>PAC</a:t>
            </a:r>
          </a:p>
          <a:p>
            <a:pPr marL="461963" indent="-461963"/>
            <a:r>
              <a:rPr lang="en-US" sz="2400" dirty="0" smtClean="0"/>
              <a:t>Center for Nuclear </a:t>
            </a:r>
            <a:r>
              <a:rPr lang="en-US" sz="2400" dirty="0" err="1" smtClean="0"/>
              <a:t>Femtography</a:t>
            </a:r>
            <a:endParaRPr lang="en-US" sz="2400" dirty="0" smtClean="0"/>
          </a:p>
          <a:p>
            <a:pPr marL="461963" indent="-461963"/>
            <a:r>
              <a:rPr lang="en-US" sz="2400" dirty="0" smtClean="0"/>
              <a:t>Budgets</a:t>
            </a:r>
          </a:p>
          <a:p>
            <a:pPr marL="461963" indent="-461963"/>
            <a:r>
              <a:rPr lang="en-US" sz="2400" dirty="0" smtClean="0"/>
              <a:t>EIC</a:t>
            </a:r>
          </a:p>
          <a:p>
            <a:pPr marL="461963" indent="-461963"/>
            <a:r>
              <a:rPr lang="en-US" sz="2400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Recent and Upcoming EIC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47392"/>
            <a:ext cx="8464378" cy="55933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INT </a:t>
            </a:r>
            <a:r>
              <a:rPr lang="en-US" b="1" dirty="0"/>
              <a:t>Workshop series: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–"/>
            </a:pPr>
            <a:r>
              <a:rPr lang="en-US" dirty="0"/>
              <a:t>Spatial and Momentum Tomography of Hadrons and Nuclei (INT-17-3), August </a:t>
            </a:r>
            <a:r>
              <a:rPr lang="en-US" dirty="0" smtClean="0"/>
              <a:t>28, </a:t>
            </a:r>
            <a:r>
              <a:rPr lang="it-IT" dirty="0" smtClean="0"/>
              <a:t>2017 </a:t>
            </a:r>
            <a:r>
              <a:rPr lang="it-IT" dirty="0"/>
              <a:t>- September 29, 2017 (I. Cloet, K. Hafidi, Z.-E. Meziani, B. Pasquini)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–"/>
            </a:pPr>
            <a:r>
              <a:rPr lang="en-US" dirty="0"/>
              <a:t>The Flavor Structure of Nucleon Sea (INT-17-68W), October 2-13, 2017 (</a:t>
            </a:r>
            <a:r>
              <a:rPr lang="en-US" dirty="0" smtClean="0"/>
              <a:t>C. </a:t>
            </a:r>
            <a:r>
              <a:rPr lang="en-US" dirty="0" err="1" smtClean="0"/>
              <a:t>Aidala</a:t>
            </a:r>
            <a:r>
              <a:rPr lang="en-US" dirty="0"/>
              <a:t>, W. Detmold, J. </a:t>
            </a:r>
            <a:r>
              <a:rPr lang="en-US" dirty="0" err="1"/>
              <a:t>Qiu</a:t>
            </a:r>
            <a:r>
              <a:rPr lang="en-US" dirty="0"/>
              <a:t>, W. </a:t>
            </a:r>
            <a:r>
              <a:rPr lang="en-US" dirty="0" err="1"/>
              <a:t>Vogelsang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–"/>
            </a:pPr>
            <a:r>
              <a:rPr lang="en-US" dirty="0"/>
              <a:t>Probing Nucleons and Nuclei in High Energy Collisions (INT-18-3), October 1, </a:t>
            </a:r>
            <a:r>
              <a:rPr lang="en-US" dirty="0" smtClean="0"/>
              <a:t>2018 - </a:t>
            </a:r>
            <a:r>
              <a:rPr lang="en-US" dirty="0"/>
              <a:t>November 18, 2018 (Y. Hatta, Y. </a:t>
            </a:r>
            <a:r>
              <a:rPr lang="en-US" dirty="0" err="1"/>
              <a:t>Kovchegov</a:t>
            </a:r>
            <a:r>
              <a:rPr lang="en-US" dirty="0"/>
              <a:t>, C. </a:t>
            </a:r>
            <a:r>
              <a:rPr lang="en-US" dirty="0" err="1"/>
              <a:t>Marquet</a:t>
            </a:r>
            <a:r>
              <a:rPr lang="en-US" dirty="0"/>
              <a:t>, A. </a:t>
            </a:r>
            <a:r>
              <a:rPr lang="en-US" dirty="0" err="1"/>
              <a:t>Prokudin</a:t>
            </a:r>
            <a:r>
              <a:rPr lang="en-US" dirty="0" smtClean="0"/>
              <a:t>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–"/>
            </a:pPr>
            <a:endParaRPr lang="en-US" sz="800" dirty="0" smtClean="0"/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6th International Workshop on Deep-Inelastic Scattering and </a:t>
            </a:r>
            <a:r>
              <a:rPr lang="en-US" dirty="0" smtClean="0">
                <a:solidFill>
                  <a:srgbClr val="000000"/>
                </a:solidFill>
              </a:rPr>
              <a:t>Related </a:t>
            </a:r>
            <a:r>
              <a:rPr lang="en-US" dirty="0">
                <a:solidFill>
                  <a:srgbClr val="000000"/>
                </a:solidFill>
              </a:rPr>
              <a:t>Topics (</a:t>
            </a:r>
            <a:r>
              <a:rPr lang="en-US" dirty="0" smtClean="0">
                <a:solidFill>
                  <a:srgbClr val="0433FF"/>
                </a:solidFill>
              </a:rPr>
              <a:t>DIS 2018</a:t>
            </a:r>
            <a:r>
              <a:rPr lang="en-US" dirty="0">
                <a:solidFill>
                  <a:srgbClr val="000000"/>
                </a:solidFill>
              </a:rPr>
              <a:t>), Kobe, Japan, April 16-20,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Physics Opportunities at an </a:t>
            </a:r>
            <a:r>
              <a:rPr lang="en-US" dirty="0" err="1">
                <a:solidFill>
                  <a:srgbClr val="000000"/>
                </a:solidFill>
              </a:rPr>
              <a:t>ElecTron</a:t>
            </a:r>
            <a:r>
              <a:rPr lang="en-US" dirty="0">
                <a:solidFill>
                  <a:srgbClr val="000000"/>
                </a:solidFill>
              </a:rPr>
              <a:t>-Ion Collider (</a:t>
            </a:r>
            <a:r>
              <a:rPr lang="en-US" dirty="0">
                <a:solidFill>
                  <a:srgbClr val="0433FF"/>
                </a:solidFill>
              </a:rPr>
              <a:t>POETIC 2018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00"/>
                </a:solidFill>
              </a:rPr>
              <a:t>conference, Regensburg</a:t>
            </a:r>
            <a:r>
              <a:rPr lang="en-US" dirty="0">
                <a:solidFill>
                  <a:srgbClr val="000000"/>
                </a:solidFill>
              </a:rPr>
              <a:t>, Germany, March 19-22,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433FF"/>
                </a:solidFill>
              </a:rPr>
              <a:t>EICUG meeting 2018 </a:t>
            </a:r>
            <a:r>
              <a:rPr lang="en-US" dirty="0">
                <a:solidFill>
                  <a:srgbClr val="000000"/>
                </a:solidFill>
              </a:rPr>
              <a:t>- July 30, 2018 - Friday, August 4, 2018 / The </a:t>
            </a:r>
            <a:r>
              <a:rPr lang="en-US" dirty="0" smtClean="0">
                <a:solidFill>
                  <a:srgbClr val="000000"/>
                </a:solidFill>
              </a:rPr>
              <a:t>Catholic University </a:t>
            </a:r>
            <a:r>
              <a:rPr lang="en-US" dirty="0">
                <a:solidFill>
                  <a:srgbClr val="000000"/>
                </a:solidFill>
              </a:rPr>
              <a:t>of America hosted by Professor Tanja Horn - Major focus will be on </a:t>
            </a:r>
            <a:r>
              <a:rPr lang="en-US" dirty="0" smtClean="0">
                <a:solidFill>
                  <a:srgbClr val="000000"/>
                </a:solidFill>
              </a:rPr>
              <a:t>steps after </a:t>
            </a:r>
            <a:r>
              <a:rPr lang="en-US" dirty="0">
                <a:solidFill>
                  <a:srgbClr val="000000"/>
                </a:solidFill>
              </a:rPr>
              <a:t>NAS report leading to anticipated CD0 EIC project award!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990695"/>
            <a:ext cx="4648200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sz="800" b="1" u="sng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700" b="1" u="sng" dirty="0" err="1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65 - 140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GeV</a:t>
            </a:r>
          </a:p>
          <a:p>
            <a:pPr marL="0" lvl="2" defTabSz="457200">
              <a:spcAft>
                <a:spcPts val="600"/>
              </a:spcAft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(magnet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CEBAF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Paper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Requirements</a:t>
            </a:r>
          </a:p>
          <a:p>
            <a:pPr lvl="0" defTabSz="457200">
              <a:lnSpc>
                <a:spcPct val="150000"/>
              </a:lnSpc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2015 NSAC recommendation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R&amp;D collaboration with BNL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Collaborations with SLAC, LBNL, ANL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NAS Study underway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Next step would be DOE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CD-0</a:t>
            </a:r>
            <a:endParaRPr lang="en-US" sz="13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4983" y="1060704"/>
            <a:ext cx="3998497" cy="341475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3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10814" y="4054241"/>
            <a:ext cx="4580786" cy="2323460"/>
            <a:chOff x="4302584" y="4054241"/>
            <a:chExt cx="4580786" cy="23234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584" y="4054241"/>
              <a:ext cx="4580786" cy="23234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604027" y="4068596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35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3961" y="48748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4027" y="5777766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33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8851" y="4758018"/>
              <a:ext cx="356616" cy="3581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en-US" sz="1400" dirty="0" smtClean="0"/>
                <a:t>     (</a:t>
              </a:r>
              <a:endParaRPr lang="en-US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6329" y="4475454"/>
              <a:ext cx="780621" cy="171873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63205" y="4445004"/>
              <a:ext cx="462045" cy="24793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>
                  <a:solidFill>
                    <a:srgbClr val="0000FF"/>
                  </a:solidFill>
                  <a:latin typeface="Arial"/>
                </a:rPr>
                <a:t>LHC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914400"/>
            <a:ext cx="4750563" cy="29649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9673" y="194003"/>
            <a:ext cx="4738942" cy="48749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EIC at Jefferson 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75" y="194077"/>
            <a:ext cx="7335022" cy="487490"/>
          </a:xfrm>
        </p:spPr>
        <p:txBody>
          <a:bodyPr/>
          <a:lstStyle/>
          <a:p>
            <a:r>
              <a:rPr lang="en-US" dirty="0" smtClean="0"/>
              <a:t>JLEIC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085642"/>
            <a:ext cx="8464378" cy="5381694"/>
          </a:xfrm>
        </p:spPr>
        <p:txBody>
          <a:bodyPr>
            <a:normAutofit/>
          </a:bodyPr>
          <a:lstStyle/>
          <a:p>
            <a:pPr marL="400050" indent="-400050">
              <a:lnSpc>
                <a:spcPct val="100000"/>
              </a:lnSpc>
            </a:pPr>
            <a:r>
              <a:rPr lang="en-US" dirty="0" smtClean="0"/>
              <a:t>Accelerator R&amp;D proposal to be submitted to DOE Jan. 19. (&gt;$3M total requested by 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400050" indent="-400050">
              <a:lnSpc>
                <a:spcPct val="100000"/>
              </a:lnSpc>
            </a:pPr>
            <a:endParaRPr lang="en-US" dirty="0" smtClean="0"/>
          </a:p>
          <a:p>
            <a:pPr marL="400050" indent="-400050">
              <a:lnSpc>
                <a:spcPct val="100000"/>
              </a:lnSpc>
            </a:pPr>
            <a:r>
              <a:rPr lang="en-US" dirty="0" smtClean="0"/>
              <a:t>Pre-CDR development in progress, to be completed before October 2018. Status report at </a:t>
            </a:r>
            <a:r>
              <a:rPr lang="en-US" dirty="0" err="1" smtClean="0"/>
              <a:t>JLab</a:t>
            </a:r>
            <a:r>
              <a:rPr lang="en-US" dirty="0" smtClean="0"/>
              <a:t> user meeting in June.</a:t>
            </a:r>
          </a:p>
          <a:p>
            <a:pPr marL="400050" indent="-400050">
              <a:lnSpc>
                <a:spcPct val="100000"/>
              </a:lnSpc>
            </a:pPr>
            <a:endParaRPr lang="en-US" dirty="0"/>
          </a:p>
          <a:p>
            <a:pPr marL="400050" indent="-400050">
              <a:lnSpc>
                <a:spcPct val="100000"/>
              </a:lnSpc>
            </a:pPr>
            <a:r>
              <a:rPr lang="en-US" dirty="0" smtClean="0"/>
              <a:t>Magnetized beam for e-cooler making good progress (LDRD)</a:t>
            </a:r>
          </a:p>
          <a:p>
            <a:pPr marL="400050" indent="-400050">
              <a:lnSpc>
                <a:spcPct val="100000"/>
              </a:lnSpc>
            </a:pPr>
            <a:endParaRPr lang="en-US" dirty="0"/>
          </a:p>
          <a:p>
            <a:pPr marL="400050" indent="-400050">
              <a:lnSpc>
                <a:spcPct val="100000"/>
              </a:lnSpc>
            </a:pPr>
            <a:r>
              <a:rPr lang="en-US" dirty="0" smtClean="0"/>
              <a:t>$1.4M state funding received for e-ring and crab cavity prototype fabrication and test, and for beam dynamics studies. $1M to continue next year.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4"/>
          <a:stretch/>
        </p:blipFill>
        <p:spPr bwMode="auto">
          <a:xfrm>
            <a:off x="0" y="0"/>
            <a:ext cx="14859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5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VIP@EIC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2277037"/>
            <a:ext cx="8464378" cy="44733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The Virginia Institute for Physics at the Electron-Ion Collider (VIP@EIC) is an organization to advance and promote the science program at a future electron-ion collier (EIC) facility.   Particular emphasis is on the close connection of EIC  science to the current Jefferson Lab 12 GeV CEBAF science program. </a:t>
            </a:r>
            <a:endParaRPr lang="en-US" sz="2000" dirty="0" smtClean="0"/>
          </a:p>
          <a:p>
            <a:pPr marL="457200" indent="-457200">
              <a:lnSpc>
                <a:spcPct val="100000"/>
              </a:lnSpc>
            </a:pPr>
            <a:r>
              <a:rPr lang="en-US" sz="2000" dirty="0" smtClean="0"/>
              <a:t>EIC seminars</a:t>
            </a:r>
          </a:p>
          <a:p>
            <a:pPr marL="457200" indent="-457200">
              <a:lnSpc>
                <a:spcPct val="100000"/>
              </a:lnSpc>
            </a:pPr>
            <a:r>
              <a:rPr lang="en-US" sz="2000" dirty="0" smtClean="0"/>
              <a:t>Enhance EIC coverage at HUGS and </a:t>
            </a:r>
            <a:r>
              <a:rPr lang="en-US" sz="2000" dirty="0" err="1" smtClean="0"/>
              <a:t>JLab</a:t>
            </a:r>
            <a:r>
              <a:rPr lang="en-US" sz="2000" dirty="0" smtClean="0"/>
              <a:t> User Meeting</a:t>
            </a:r>
          </a:p>
          <a:p>
            <a:pPr marL="457200" indent="-457200">
              <a:lnSpc>
                <a:spcPct val="100000"/>
              </a:lnSpc>
            </a:pPr>
            <a:r>
              <a:rPr lang="en-US" sz="2000" dirty="0" smtClean="0"/>
              <a:t>Graduate Fellowships</a:t>
            </a:r>
          </a:p>
          <a:p>
            <a:pPr marL="457200" indent="-457200">
              <a:lnSpc>
                <a:spcPct val="100000"/>
              </a:lnSpc>
            </a:pPr>
            <a:r>
              <a:rPr lang="en-US" sz="2000" dirty="0" smtClean="0"/>
              <a:t>Postdoctoral Fellowships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Still under development – stay tuned.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3"/>
          <p:cNvSpPr txBox="1"/>
          <p:nvPr/>
        </p:nvSpPr>
        <p:spPr>
          <a:xfrm>
            <a:off x="1800757" y="979631"/>
            <a:ext cx="5480702" cy="10156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96000">
                <a:srgbClr val="C4D6EB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latin typeface="Avenir Black Oblique"/>
                <a:cs typeface="Avenir Black Oblique"/>
              </a:rPr>
              <a:t>VIRGINIA INSTITUTE FOR PHYSICS </a:t>
            </a:r>
          </a:p>
          <a:p>
            <a:pPr algn="ctr"/>
            <a:r>
              <a:rPr lang="en-US" sz="2000" b="1" dirty="0">
                <a:latin typeface="Avenir Black Oblique"/>
                <a:cs typeface="Avenir Black Oblique"/>
              </a:rPr>
              <a:t>	</a:t>
            </a:r>
            <a:r>
              <a:rPr lang="en-US" sz="2000" b="1" dirty="0" smtClean="0">
                <a:latin typeface="Avenir Black Oblique"/>
                <a:cs typeface="Avenir Black Oblique"/>
              </a:rPr>
              <a:t>AT THE </a:t>
            </a:r>
          </a:p>
          <a:p>
            <a:pPr algn="ctr"/>
            <a:r>
              <a:rPr lang="en-US" sz="2000" b="1" dirty="0" smtClean="0">
                <a:latin typeface="Avenir Black Oblique"/>
                <a:cs typeface="Avenir Black Oblique"/>
              </a:rPr>
              <a:t>ELECTRON-ION COLLIDER</a:t>
            </a:r>
            <a:endParaRPr lang="en-US" sz="2000" b="1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71247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0"/>
            <a:ext cx="8471424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reported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 procedures working well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455613" lvl="1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FY19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613" lvl="1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613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Budget uncertainties continue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term: future EIC project taking shape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3"/>
          <a:stretch/>
        </p:blipFill>
        <p:spPr>
          <a:xfrm>
            <a:off x="6203730" y="4327635"/>
            <a:ext cx="2836097" cy="2073165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/>
          <p:nvPr/>
        </p:nvPicPr>
        <p:blipFill>
          <a:blip r:embed="rId4"/>
          <a:stretch/>
        </p:blipFill>
        <p:spPr>
          <a:xfrm>
            <a:off x="6203730" y="2167222"/>
            <a:ext cx="2836097" cy="2073165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CustomShape 2"/>
          <p:cNvSpPr/>
          <p:nvPr/>
        </p:nvSpPr>
        <p:spPr>
          <a:xfrm>
            <a:off x="-34445" y="817117"/>
            <a:ext cx="6282845" cy="517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 marL="168275" indent="-168275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Study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the nuclear medium modifications in </a:t>
            </a:r>
            <a:r>
              <a:rPr lang="en-US" sz="16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4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He: </a:t>
            </a: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one GPD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 (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H</a:t>
            </a:r>
            <a:r>
              <a:rPr lang="en-US" sz="1600" b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A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(</a:t>
            </a:r>
            <a:r>
              <a:rPr lang="en-US" sz="16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x,ξ,t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Set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of exclusivity cuts based on 4-momentum conservation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120000"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Calculation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the beam-spin asymmetry (A</a:t>
            </a:r>
            <a:r>
              <a:rPr lang="en-US" sz="16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LU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(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𝜙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)):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                                  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𝜙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: the angle between the </a:t>
            </a:r>
            <a:r>
              <a:rPr lang="en-US" sz="13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leptonic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 and the hadronic plans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Model-independent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extraction of Compton form factor from A</a:t>
            </a:r>
            <a:r>
              <a:rPr lang="en-US" sz="16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LU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(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𝜙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):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5"/>
          <a:stretch/>
        </p:blipFill>
        <p:spPr>
          <a:xfrm>
            <a:off x="778994" y="4893883"/>
            <a:ext cx="4942679" cy="654804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/>
          <p:nvPr/>
        </p:nvPicPr>
        <p:blipFill>
          <a:blip r:embed="rId6"/>
          <a:stretch/>
        </p:blipFill>
        <p:spPr>
          <a:xfrm>
            <a:off x="906023" y="3394840"/>
            <a:ext cx="3463728" cy="603857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CustomShape 3"/>
          <p:cNvSpPr/>
          <p:nvPr/>
        </p:nvSpPr>
        <p:spPr>
          <a:xfrm>
            <a:off x="1516504" y="1066955"/>
            <a:ext cx="3769707" cy="6032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24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</a:t>
            </a:r>
            <a:r>
              <a:rPr lang="en-US" sz="2900" b="1" spc="-1" baseline="30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-</a:t>
            </a:r>
            <a:r>
              <a:rPr lang="en-US" sz="2400" b="1" spc="-1" baseline="30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4</a:t>
            </a:r>
            <a:r>
              <a:rPr lang="en-US" sz="24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He → e</a:t>
            </a:r>
            <a:r>
              <a:rPr lang="en-US" sz="2900" b="1" spc="-1" baseline="30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-</a:t>
            </a:r>
            <a:r>
              <a:rPr lang="en-US" sz="2400" b="1" spc="-1" baseline="30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4</a:t>
            </a:r>
            <a:r>
              <a:rPr lang="en-US" sz="24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He </a:t>
            </a:r>
            <a:r>
              <a:rPr lang="en-US" sz="24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Symbola"/>
                <a:ea typeface="Symbola"/>
              </a:rPr>
              <a:t>γ</a:t>
            </a:r>
            <a:endParaRPr lang="en-US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4"/>
          <p:cNvSpPr/>
          <p:nvPr/>
        </p:nvSpPr>
        <p:spPr>
          <a:xfrm>
            <a:off x="146380" y="1596677"/>
            <a:ext cx="2977820" cy="7482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6.06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GeV polarized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e</a:t>
            </a:r>
            <a:r>
              <a:rPr lang="en-US" sz="15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-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beam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6 </a:t>
            </a:r>
            <a:r>
              <a:rPr lang="en-US" sz="15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atm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</a:t>
            </a:r>
            <a:r>
              <a:rPr lang="en-US" sz="1500" b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4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He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gaseous target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20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PAC days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2743200" y="1597003"/>
            <a:ext cx="3526753" cy="940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e</a:t>
            </a:r>
            <a:r>
              <a:rPr lang="en-US" sz="1500" b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-</a:t>
            </a: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in the CLAS spectrometer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b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4</a:t>
            </a:r>
            <a:r>
              <a:rPr lang="en-US" sz="1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He</a:t>
            </a: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Noto Sans CJK SC Regular"/>
                <a:cs typeface="Arial" panose="020B0604020202020204" pitchFamily="34" charset="0"/>
              </a:rPr>
              <a:t>in a Radial TPC around the target cell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Symbola"/>
                <a:cs typeface="Arial" panose="020B0604020202020204" pitchFamily="34" charset="0"/>
              </a:rPr>
              <a:t>𝛄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Symbola"/>
                <a:cs typeface="Arial" panose="020B0604020202020204" pitchFamily="34" charset="0"/>
              </a:rPr>
              <a:t>in an inner calorimeter (𝜃 [4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º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Symbola"/>
                <a:cs typeface="Arial" panose="020B0604020202020204" pitchFamily="34" charset="0"/>
              </a:rPr>
              <a:t>, 14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º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Symbola"/>
                <a:cs typeface="Arial" panose="020B0604020202020204" pitchFamily="34" charset="0"/>
              </a:rPr>
              <a:t>])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stomShape 6"/>
          <p:cNvSpPr/>
          <p:nvPr/>
        </p:nvSpPr>
        <p:spPr>
          <a:xfrm>
            <a:off x="7029994" y="397128"/>
            <a:ext cx="1077619" cy="286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15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       </a:t>
            </a:r>
            <a:endParaRPr lang="en-US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7"/>
          <p:cNvSpPr/>
          <p:nvPr/>
        </p:nvSpPr>
        <p:spPr>
          <a:xfrm>
            <a:off x="122783" y="5996762"/>
            <a:ext cx="5585005" cy="555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Convolution-Dual: V.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Guzey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PRC 78, 025211 (2008).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Convolution-VGG: M.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Guidal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M. V.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Polyakov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 A. V.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Radyushkin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and M.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Vanderhaeghen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PRD 72, 054013 (2005)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Off-shell model: J. O. Gonzalez-Hernandez, S.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Liuti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G. R. Goldstein and K. </a:t>
            </a:r>
            <a:r>
              <a:rPr lang="en-US" sz="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Kathuria</a:t>
            </a:r>
            <a:r>
              <a: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PRC 88, 065206 (2013)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stomShape 8"/>
          <p:cNvSpPr/>
          <p:nvPr/>
        </p:nvSpPr>
        <p:spPr>
          <a:xfrm>
            <a:off x="3865713" y="5550647"/>
            <a:ext cx="1809420" cy="334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WenQuanYi Micro Hei"/>
              </a:rPr>
              <a:t> 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𝛼</a:t>
            </a:r>
            <a:r>
              <a:rPr lang="en-US" sz="13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j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Ubuntu"/>
                <a:cs typeface="Arial" panose="020B0604020202020204" pitchFamily="34" charset="0"/>
              </a:rPr>
              <a:t>(𝜙)</a:t>
            </a: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: kinematical factors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04247" y="152400"/>
            <a:ext cx="2487340" cy="1658402"/>
            <a:chOff x="6504247" y="674072"/>
            <a:chExt cx="2487340" cy="1658402"/>
          </a:xfrm>
        </p:grpSpPr>
        <p:pic>
          <p:nvPicPr>
            <p:cNvPr id="39" name="Picture 38"/>
            <p:cNvPicPr/>
            <p:nvPr/>
          </p:nvPicPr>
          <p:blipFill>
            <a:blip r:embed="rId7"/>
            <a:srcRect r="27713"/>
            <a:stretch/>
          </p:blipFill>
          <p:spPr>
            <a:xfrm>
              <a:off x="6504247" y="674072"/>
              <a:ext cx="2487340" cy="16584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" name="Line 9"/>
            <p:cNvSpPr/>
            <p:nvPr/>
          </p:nvSpPr>
          <p:spPr>
            <a:xfrm flipV="1">
              <a:off x="7962624" y="1493149"/>
              <a:ext cx="580608" cy="561727"/>
            </a:xfrm>
            <a:prstGeom prst="line">
              <a:avLst/>
            </a:prstGeom>
            <a:ln w="19080">
              <a:solidFill>
                <a:srgbClr val="FFFFFF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10"/>
            <p:cNvSpPr/>
            <p:nvPr/>
          </p:nvSpPr>
          <p:spPr>
            <a:xfrm>
              <a:off x="7050240" y="2073818"/>
              <a:ext cx="1243507" cy="258656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0820" rIns="81639" bIns="40820" anchor="ctr"/>
            <a:lstStyle/>
            <a:p>
              <a:pPr>
                <a:lnSpc>
                  <a:spcPct val="100000"/>
                </a:lnSpc>
              </a:pPr>
              <a:r>
                <a:rPr lang="en-US" sz="1500" b="1" spc="-1" baseline="30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Noto Sans CJK SC Regular"/>
                </a:rPr>
                <a:t>4</a:t>
              </a:r>
              <a:r>
                <a:rPr lang="en-US" sz="1500" b="1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Noto Sans CJK SC Regular"/>
                </a:rPr>
                <a:t>He target cell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54" name="CustomShape 11"/>
            <p:cNvSpPr/>
            <p:nvPr/>
          </p:nvSpPr>
          <p:spPr>
            <a:xfrm>
              <a:off x="6801408" y="713916"/>
              <a:ext cx="1990003" cy="248205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0820" rIns="81639" bIns="40820" anchor="ctr"/>
            <a:lstStyle/>
            <a:p>
              <a:pPr>
                <a:lnSpc>
                  <a:spcPct val="100000"/>
                </a:lnSpc>
              </a:pPr>
              <a:r>
                <a:rPr lang="en-US" sz="1500" b="1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Noto Sans CJK SC Regular"/>
                </a:rPr>
                <a:t>RTPC for </a:t>
              </a:r>
              <a:r>
                <a:rPr lang="en-US" sz="1500" b="1" spc="-1" baseline="30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Noto Sans CJK SC Regular"/>
                </a:rPr>
                <a:t>4</a:t>
              </a:r>
              <a:r>
                <a:rPr lang="en-US" sz="1500" b="1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Noto Sans CJK SC Regular"/>
                </a:rPr>
                <a:t>He detection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5995152" cy="4874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</a:rPr>
              <a:t>DVCS off </a:t>
            </a:r>
            <a:r>
              <a:rPr lang="en-US" spc="-1" baseline="30000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</a:rPr>
              <a:t>4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</a:rPr>
              <a:t>He at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</a:rPr>
              <a:t>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</a:rPr>
              <a:t>CLAS</a:t>
            </a:r>
            <a:endParaRPr lang="en-US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7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41945" y="2971800"/>
            <a:ext cx="9025156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76200" y="3048000"/>
            <a:ext cx="4537745" cy="2971800"/>
            <a:chOff x="417465" y="1077911"/>
            <a:chExt cx="8085166" cy="4997787"/>
          </a:xfrm>
        </p:grpSpPr>
        <p:graphicFrame>
          <p:nvGraphicFramePr>
            <p:cNvPr id="10241" name="Object 1"/>
            <p:cNvGraphicFramePr>
              <a:graphicFrameLocks noChangeAspect="1"/>
            </p:cNvGraphicFramePr>
            <p:nvPr/>
          </p:nvGraphicFramePr>
          <p:xfrm>
            <a:off x="4514842" y="4159242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r:id="rId4" imgW="114120" imgH="215640" progId="Equation.3">
                    <p:embed/>
                  </p:oleObj>
                </mc:Choice>
                <mc:Fallback>
                  <p:oleObj r:id="rId4" imgW="114120" imgH="215640" progId="Equation.3">
                    <p:embed/>
                    <p:pic>
                      <p:nvPicPr>
                        <p:cNvPr id="10241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4842" y="4159242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10065" b="5560"/>
            <a:stretch>
              <a:fillRect/>
            </a:stretch>
          </p:blipFill>
          <p:spPr bwMode="auto">
            <a:xfrm>
              <a:off x="617535" y="1077911"/>
              <a:ext cx="7881924" cy="49831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>
              <a:off x="632723" y="5867736"/>
              <a:ext cx="658812" cy="20796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12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7843820" y="5838960"/>
              <a:ext cx="658811" cy="20955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12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417465" y="1636710"/>
              <a:ext cx="890585" cy="428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Luminosity </a:t>
              </a:r>
            </a:p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monitors</a:t>
              </a:r>
            </a:p>
          </p:txBody>
        </p:sp>
        <p:cxnSp>
          <p:nvCxnSpPr>
            <p:cNvPr id="10248" name="AutoShape 8"/>
            <p:cNvCxnSpPr>
              <a:cxnSpLocks noChangeShapeType="1"/>
            </p:cNvCxnSpPr>
            <p:nvPr/>
          </p:nvCxnSpPr>
          <p:spPr bwMode="auto">
            <a:xfrm>
              <a:off x="750886" y="2163758"/>
              <a:ext cx="349250" cy="4492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2046285" y="5005382"/>
              <a:ext cx="677861" cy="2619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scanner</a:t>
              </a:r>
            </a:p>
          </p:txBody>
        </p:sp>
        <p:cxnSp>
          <p:nvCxnSpPr>
            <p:cNvPr id="10251" name="AutoShape 11"/>
            <p:cNvCxnSpPr>
              <a:cxnSpLocks noChangeShapeType="1"/>
            </p:cNvCxnSpPr>
            <p:nvPr/>
          </p:nvCxnSpPr>
          <p:spPr bwMode="auto">
            <a:xfrm flipV="1">
              <a:off x="2328863" y="4602163"/>
              <a:ext cx="298450" cy="4238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04800" y="1038761"/>
            <a:ext cx="3829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Precise determination of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weak charge of the proton</a:t>
            </a: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-2(2C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1u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+C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1d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= (1 – 4 sin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6685" y="1203850"/>
            <a:ext cx="3493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unblinded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Nature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65447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446" y="185416"/>
            <a:ext cx="8464378" cy="487490"/>
          </a:xfrm>
        </p:spPr>
        <p:txBody>
          <a:bodyPr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  <a:latin typeface="Arial"/>
              </a:rPr>
              <a:t>New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Qweak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Result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71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First Published Results from 12 GeV CEBAF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44399" y="1520290"/>
            <a:ext cx="5047201" cy="11926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new </a:t>
            </a:r>
            <a:r>
              <a:rPr lang="en-US" sz="1300" i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results show: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	For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neutral </a:t>
            </a:r>
            <a:r>
              <a:rPr lang="en-US" sz="1300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pions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the reaction mechanism is dominated by pure vector coupling.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first data for beam asymmetry for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Symbol" charset="2"/>
                <a:cs typeface="Symbol" charset="2"/>
              </a:rPr>
              <a:t> h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production &gt;3 GeV.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300" b="1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300" b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b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experiment in Hall D can produce timely results.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86580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first experimental results, from data collected in the 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engineering run,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have been published in Phys. Rev. C.</a:t>
            </a:r>
            <a:endParaRPr lang="en-US" b="1" dirty="0">
              <a:solidFill>
                <a:srgbClr val="33339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44399" y="2776840"/>
            <a:ext cx="49823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will search for hybrid mesons, particles in which the strong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contributes directly to their properties. From the spectrum of these particles, we can learn about the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in QCD. </a:t>
            </a:r>
          </a:p>
        </p:txBody>
      </p:sp>
      <p:pic>
        <p:nvPicPr>
          <p:cNvPr id="24" name="Picture 23" descr="GlueX-500-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14589"/>
            <a:ext cx="1270000" cy="441960"/>
          </a:xfrm>
          <a:prstGeom prst="rect">
            <a:avLst/>
          </a:prstGeom>
        </p:spPr>
      </p:pic>
      <p:pic>
        <p:nvPicPr>
          <p:cNvPr id="26" name="Picture 25" descr="jpsimass_v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756" r="1822" b="2399"/>
          <a:stretch/>
        </p:blipFill>
        <p:spPr>
          <a:xfrm>
            <a:off x="6012935" y="4161291"/>
            <a:ext cx="2913777" cy="20955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Connector 26"/>
          <p:cNvCxnSpPr/>
          <p:nvPr/>
        </p:nvCxnSpPr>
        <p:spPr bwMode="auto">
          <a:xfrm>
            <a:off x="0" y="3962400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itle 1"/>
          <p:cNvSpPr txBox="1">
            <a:spLocks/>
          </p:cNvSpPr>
          <p:nvPr/>
        </p:nvSpPr>
        <p:spPr>
          <a:xfrm>
            <a:off x="318710" y="4125914"/>
            <a:ext cx="5358190" cy="216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Bonus:</a:t>
            </a: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First observation of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charmonium</a:t>
            </a: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 at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JLab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!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71" y="4190994"/>
            <a:ext cx="2376488" cy="15741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09600" y="1514475"/>
            <a:ext cx="3139531" cy="2371724"/>
            <a:chOff x="697037" y="1520291"/>
            <a:chExt cx="3139531" cy="2371724"/>
          </a:xfrm>
        </p:grpSpPr>
        <p:grpSp>
          <p:nvGrpSpPr>
            <p:cNvPr id="31" name="Group 30"/>
            <p:cNvGrpSpPr/>
            <p:nvPr/>
          </p:nvGrpSpPr>
          <p:grpSpPr>
            <a:xfrm>
              <a:off x="697037" y="1520291"/>
              <a:ext cx="3139531" cy="2086579"/>
              <a:chOff x="140831" y="3619836"/>
              <a:chExt cx="3486557" cy="233022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30138" y="3619836"/>
                <a:ext cx="3397250" cy="2330229"/>
                <a:chOff x="230138" y="3619836"/>
                <a:chExt cx="3397250" cy="2330229"/>
              </a:xfrm>
            </p:grpSpPr>
            <p:pic>
              <p:nvPicPr>
                <p:cNvPr id="36" name="Picture 35" descr="fig5_Sigma.pn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48" t="3955" r="10145" b="50725"/>
                <a:stretch/>
              </p:blipFill>
              <p:spPr>
                <a:xfrm>
                  <a:off x="230138" y="3619836"/>
                  <a:ext cx="3397250" cy="2330229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75553" y="3807797"/>
                  <a:ext cx="173532" cy="14988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 bwMode="auto">
              <a:xfrm>
                <a:off x="314325" y="3692428"/>
                <a:ext cx="173532" cy="14988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0831" y="4528315"/>
                <a:ext cx="430887" cy="21416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2060"/>
                    </a:solidFill>
                    <a:latin typeface="Symbol" panose="05050102010706020507" pitchFamily="18" charset="2"/>
                    <a:cs typeface="Arial" pitchFamily="34" charset="0"/>
                  </a:rPr>
                  <a:t>S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 bwMode="auto">
            <a:xfrm>
              <a:off x="777455" y="3589262"/>
              <a:ext cx="3059113" cy="3027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6" y="3521363"/>
            <a:ext cx="1739227" cy="2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0" y="4528682"/>
            <a:ext cx="1844623" cy="136072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06" y="2981324"/>
            <a:ext cx="3015057" cy="2820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Heavy Photon </a:t>
            </a:r>
            <a:r>
              <a:rPr lang="en-US" dirty="0" smtClean="0">
                <a:solidFill>
                  <a:prstClr val="black"/>
                </a:solidFill>
              </a:rPr>
              <a:t>Search – First Results</a:t>
            </a:r>
            <a:endParaRPr lang="en-US" sz="2000" dirty="0"/>
          </a:p>
        </p:txBody>
      </p:sp>
      <p:pic>
        <p:nvPicPr>
          <p:cNvPr id="14" name="Picture 13" descr="heavy_photon_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528" y="0"/>
            <a:ext cx="1034072" cy="7040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8733" y="892411"/>
            <a:ext cx="5854430" cy="1991286"/>
            <a:chOff x="2984770" y="887361"/>
            <a:chExt cx="5854430" cy="1991286"/>
          </a:xfrm>
        </p:grpSpPr>
        <p:sp>
          <p:nvSpPr>
            <p:cNvPr id="16" name="TextBox 15"/>
            <p:cNvSpPr txBox="1"/>
            <p:nvPr/>
          </p:nvSpPr>
          <p:spPr>
            <a:xfrm>
              <a:off x="2984770" y="1051935"/>
              <a:ext cx="3012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indent="-227013" defTabSz="4572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NP-HEP 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Collaboration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4152" y="887361"/>
              <a:ext cx="2655048" cy="1991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extBox 17"/>
          <p:cNvSpPr txBox="1"/>
          <p:nvPr/>
        </p:nvSpPr>
        <p:spPr>
          <a:xfrm>
            <a:off x="1524000" y="600069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Future Program: more HPS, APEX,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DarkLIGHT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770" y="3745706"/>
            <a:ext cx="30187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Engineering Run</a:t>
            </a:r>
          </a:p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PAC days @ 1.05 </a:t>
            </a:r>
            <a:r>
              <a:rPr lang="en-US" b="1" dirty="0" smtClean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</a:p>
          <a:p>
            <a:endParaRPr lang="en-US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GeV data taken in 2016, </a:t>
            </a:r>
          </a:p>
          <a:p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analysis</a:t>
            </a:r>
            <a:endParaRPr lang="en-US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835" r="985" b="-835"/>
          <a:stretch/>
        </p:blipFill>
        <p:spPr bwMode="auto">
          <a:xfrm>
            <a:off x="6690782" y="2317171"/>
            <a:ext cx="2119703" cy="197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1830059"/>
            <a:ext cx="204311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450597" y="2981325"/>
            <a:ext cx="76200" cy="15287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69510" y="4519613"/>
            <a:ext cx="2545890" cy="83099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mm gap between Si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racker detectors for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assage of electron beam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72121" y="3499718"/>
            <a:ext cx="1673513" cy="460490"/>
          </a:xfrm>
          <a:prstGeom prst="straightConnector1">
            <a:avLst/>
          </a:prstGeom>
          <a:ln w="31750">
            <a:solidFill>
              <a:srgbClr val="E33D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68" y="1505750"/>
            <a:ext cx="8464378" cy="6369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 results from MARATHON?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41528" y="3880158"/>
            <a:ext cx="1629103" cy="226348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40" y="2215664"/>
            <a:ext cx="487045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300463" y="1273725"/>
            <a:ext cx="8706287" cy="47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14684" y="2805042"/>
            <a:ext cx="1199841" cy="307777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Installation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4113760" y="3255306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Pass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968" y="44059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6941" y="163029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3368" y="288559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0037" y="390846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69" y="191096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71" y="487725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71" y="270030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7970" y="1581967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5677" y="378047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Initiated Four Hall Operation!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83422" y="3202035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Beam Current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09" y="178589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sz="2700" cap="none" dirty="0" smtClean="0"/>
              <a:t>Achieving Sustainable </a:t>
            </a:r>
            <a:r>
              <a:rPr lang="en-US" sz="2700" dirty="0" smtClean="0"/>
              <a:t>L</a:t>
            </a:r>
            <a:r>
              <a:rPr lang="en-US" sz="2700" cap="none" dirty="0" smtClean="0"/>
              <a:t>ong-term CEBAF Operation is a Very High Priority</a:t>
            </a:r>
            <a:endParaRPr lang="en-US" sz="27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20" y="1044689"/>
            <a:ext cx="8865030" cy="2045529"/>
          </a:xfrm>
        </p:spPr>
        <p:txBody>
          <a:bodyPr>
            <a:no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1800" dirty="0" smtClean="0"/>
              <a:t>While 12 GeV Upgrade Project provides important capabilities for the future, many components and systems are “original equipment”</a:t>
            </a:r>
          </a:p>
          <a:p>
            <a:pPr marL="914400" lvl="1" indent="-449263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en-US" sz="1800" dirty="0" smtClean="0"/>
              <a:t>Some are difficult to maintain, require adequate spare parts, will reach obsolescence</a:t>
            </a:r>
            <a:endParaRPr lang="en-US" sz="1000" dirty="0"/>
          </a:p>
          <a:p>
            <a:pPr marL="339725" indent="-339725">
              <a:lnSpc>
                <a:spcPct val="100000"/>
              </a:lnSpc>
            </a:pPr>
            <a:r>
              <a:rPr lang="en-US" sz="1800" dirty="0" smtClean="0"/>
              <a:t>We have developed a “CEBAF Reliability Plan” to improve reliability of the facility and energy reach of the accelerator</a:t>
            </a: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 smtClean="0"/>
              <a:t>   </a:t>
            </a:r>
            <a:endParaRPr lang="en-US" sz="1000" dirty="0"/>
          </a:p>
          <a:p>
            <a:pPr marL="339725" indent="-339725">
              <a:lnSpc>
                <a:spcPct val="100000"/>
              </a:lnSpc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12" y="2957383"/>
            <a:ext cx="3667402" cy="2278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9321" y="3117798"/>
            <a:ext cx="4987392" cy="2242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/>
            <a:r>
              <a:rPr lang="en-US" sz="1800" dirty="0" smtClean="0">
                <a:solidFill>
                  <a:srgbClr val="000000"/>
                </a:solidFill>
              </a:rPr>
              <a:t>We are funding a significant investment in CEBAF performance in FY18, and are planning for the FY19-21 timeframe</a:t>
            </a:r>
          </a:p>
          <a:p>
            <a:pPr marL="914400" lvl="1" indent="-457200"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Focus on critical spares, deferred maintenance, obsolescence and increasing CEBAF energy</a:t>
            </a:r>
          </a:p>
          <a:p>
            <a:pPr marL="914400" lvl="1" indent="-457200"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Enabled in part by remaining 12 GeV Project contingency</a:t>
            </a:r>
          </a:p>
          <a:p>
            <a:pPr marL="339725" indent="-339725">
              <a:lnSpc>
                <a:spcPct val="100000"/>
              </a:lnSpc>
            </a:pP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9320" y="5236063"/>
            <a:ext cx="8865030" cy="1175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339725" indent="-339725"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FY17 appropriations includes funding for a new 2K cold-box to remedy severe long-term vulnerability in our Cryogenic systems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3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4490</TotalTime>
  <Words>1903</Words>
  <Application>Microsoft Office PowerPoint</Application>
  <PresentationFormat>On-screen Show (4:3)</PresentationFormat>
  <Paragraphs>489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ＭＳ Ｐゴシック</vt:lpstr>
      <vt:lpstr>.AppleSystemUIFont</vt:lpstr>
      <vt:lpstr>.PingFangSC-Regular</vt:lpstr>
      <vt:lpstr>Arial</vt:lpstr>
      <vt:lpstr>Arial </vt:lpstr>
      <vt:lpstr>Arial Narrow</vt:lpstr>
      <vt:lpstr>Arial Unicode MS</vt:lpstr>
      <vt:lpstr>Avenir Black Oblique</vt:lpstr>
      <vt:lpstr>Calibri</vt:lpstr>
      <vt:lpstr>DejaVu Sans</vt:lpstr>
      <vt:lpstr>Minion Pro</vt:lpstr>
      <vt:lpstr>Noto Sans CJK SC Regular</vt:lpstr>
      <vt:lpstr>PingFangSC-Regular</vt:lpstr>
      <vt:lpstr>Symbol</vt:lpstr>
      <vt:lpstr>Symbola</vt:lpstr>
      <vt:lpstr>Times</vt:lpstr>
      <vt:lpstr>Times New Roman</vt:lpstr>
      <vt:lpstr>Ubuntu</vt:lpstr>
      <vt:lpstr>WenQuanYi Micro Hei</vt:lpstr>
      <vt:lpstr>Wingdings</vt:lpstr>
      <vt:lpstr>Wingdings 2</vt:lpstr>
      <vt:lpstr>Wingdings 3</vt:lpstr>
      <vt:lpstr>Office Theme</vt:lpstr>
      <vt:lpstr>JeffersonLabTemplate</vt:lpstr>
      <vt:lpstr>1_JeffersonLabTemplate</vt:lpstr>
      <vt:lpstr>3_JeffersonLabTemplate</vt:lpstr>
      <vt:lpstr>Equation.3</vt:lpstr>
      <vt:lpstr>Jefferson Lab News</vt:lpstr>
      <vt:lpstr>Outline</vt:lpstr>
      <vt:lpstr>DVCS off 4He at CLAS</vt:lpstr>
      <vt:lpstr>New Qweak Result</vt:lpstr>
      <vt:lpstr> First Published Results from 12 GeV CEBAF</vt:lpstr>
      <vt:lpstr>Heavy Photon Search – First Results</vt:lpstr>
      <vt:lpstr>Hall A</vt:lpstr>
      <vt:lpstr>Initiated Four Hall Operation!</vt:lpstr>
      <vt:lpstr>Achieving Sustainable Long-term CEBAF Operation is a Very High Priority</vt:lpstr>
      <vt:lpstr>Future Projects</vt:lpstr>
      <vt:lpstr>PAC Meetings</vt:lpstr>
      <vt:lpstr>12 GeV Approved Experiments by Physics Topics</vt:lpstr>
      <vt:lpstr>12 GeV Approved Experiments by PAC Days</vt:lpstr>
      <vt:lpstr>Center for Nuclear Femtography</vt:lpstr>
      <vt:lpstr>Budget Update</vt:lpstr>
      <vt:lpstr>Key Challenges for the Laboratory</vt:lpstr>
      <vt:lpstr>Budget Outlook and Key Points to Remember</vt:lpstr>
      <vt:lpstr>EIC Developments</vt:lpstr>
      <vt:lpstr>EIC Users Group and International Interest</vt:lpstr>
      <vt:lpstr>Recent and Upcoming EIC Events</vt:lpstr>
      <vt:lpstr>EIC at Jefferson Lab</vt:lpstr>
      <vt:lpstr>JLEIC Developments</vt:lpstr>
      <vt:lpstr>VIP@EIC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stewartm@jlab.org</cp:lastModifiedBy>
  <cp:revision>22</cp:revision>
  <dcterms:created xsi:type="dcterms:W3CDTF">2017-11-20T21:19:42Z</dcterms:created>
  <dcterms:modified xsi:type="dcterms:W3CDTF">2018-01-24T13:39:54Z</dcterms:modified>
</cp:coreProperties>
</file>