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274" r:id="rId3"/>
    <p:sldId id="275" r:id="rId4"/>
    <p:sldId id="276" r:id="rId5"/>
    <p:sldId id="277" r:id="rId6"/>
    <p:sldId id="282" r:id="rId7"/>
    <p:sldId id="278" r:id="rId8"/>
    <p:sldId id="285" r:id="rId9"/>
    <p:sldId id="267" r:id="rId10"/>
    <p:sldId id="279" r:id="rId11"/>
    <p:sldId id="286" r:id="rId12"/>
    <p:sldId id="270" r:id="rId13"/>
    <p:sldId id="268" r:id="rId14"/>
    <p:sldId id="269" r:id="rId15"/>
    <p:sldId id="290" r:id="rId16"/>
    <p:sldId id="291" r:id="rId17"/>
    <p:sldId id="288" r:id="rId18"/>
    <p:sldId id="28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A89"/>
    <a:srgbClr val="CF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0" autoAdjust="0"/>
    <p:restoredTop sz="94660"/>
  </p:normalViewPr>
  <p:slideViewPr>
    <p:cSldViewPr>
      <p:cViewPr varScale="1">
        <p:scale>
          <a:sx n="98" d="100"/>
          <a:sy n="98" d="100"/>
        </p:scale>
        <p:origin x="15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28B8-6ABE-4E19-8F7A-CE1ED36EAAFB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E96FA-C55C-4F4F-AE46-31B99A44E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1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FFBADE6-4EAE-47BB-B5F9-3218FD0DA9C7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94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6FA-C55C-4F4F-AE46-31B99A44E4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E2730DA0-E369-4E14-9125-75F4053EC52B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18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58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9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0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5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7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7029611" y="6533342"/>
            <a:ext cx="158055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0" marR="0" algn="ctr" defTabSz="584200">
              <a:defRPr sz="2400">
                <a:solidFill>
                  <a:srgbClr val="FFFFFF"/>
                </a:solidFill>
                <a:uFillTx/>
              </a:defRPr>
            </a:lvl1pPr>
          </a:lstStyle>
          <a:p>
            <a:r>
              <a:rPr sz="1687"/>
              <a:t>Jan 18, 2017</a:t>
            </a:r>
          </a:p>
        </p:txBody>
      </p:sp>
      <p:sp>
        <p:nvSpPr>
          <p:cNvPr id="17" name="Shape 17"/>
          <p:cNvSpPr/>
          <p:nvPr/>
        </p:nvSpPr>
        <p:spPr>
          <a:xfrm>
            <a:off x="4040242" y="6533342"/>
            <a:ext cx="281140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0" marR="0" algn="ctr" defTabSz="410751">
              <a:defRPr sz="2400">
                <a:solidFill>
                  <a:srgbClr val="FFFFFF"/>
                </a:solidFill>
                <a:uFillTx/>
              </a:defRPr>
            </a:pPr>
            <a:r>
              <a:rPr sz="1687"/>
              <a:t>Neutron Skin of </a:t>
            </a:r>
            <a:r>
              <a:rPr sz="1687" baseline="31999"/>
              <a:t>208</a:t>
            </a:r>
            <a:r>
              <a:rPr sz="1687"/>
              <a:t>Pb and </a:t>
            </a:r>
            <a:r>
              <a:rPr sz="1687" baseline="31999"/>
              <a:t>48</a:t>
            </a:r>
            <a:r>
              <a:rPr sz="1687"/>
              <a:t>Ca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-8930" y="8932"/>
            <a:ext cx="9161859" cy="660797"/>
          </a:xfrm>
          <a:prstGeom prst="rect">
            <a:avLst/>
          </a:prstGeom>
        </p:spPr>
        <p:txBody>
          <a:bodyPr/>
          <a:lstStyle>
            <a:lvl1pPr marL="0" marR="0" defTabSz="410751">
              <a:defRPr sz="3516" b="0">
                <a:solidFill>
                  <a:srgbClr val="193663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xfrm>
            <a:off x="8760024" y="6536533"/>
            <a:ext cx="294680" cy="321469"/>
          </a:xfrm>
          <a:prstGeom prst="rect">
            <a:avLst/>
          </a:prstGeom>
        </p:spPr>
        <p:txBody>
          <a:bodyPr/>
          <a:lstStyle>
            <a:lvl1pPr defTabSz="410751">
              <a:defRPr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48105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1/23/2018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4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1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3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2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7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9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Jan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5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6308-5C8F-431A-AFC0-0B09F00950CE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5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F6308-5C8F-431A-AFC0-0B09F00950CE}" type="datetimeFigureOut">
              <a:rPr lang="en-US" smtClean="0"/>
              <a:t>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776A6-A010-404D-BDC4-EF635E4EA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3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allaweb.jlab.org/parity/prex" TargetMode="External"/><Relationship Id="rId2" Type="http://schemas.openxmlformats.org/officeDocument/2006/relationships/hyperlink" Target="http://prex.jlab.org/cgi-bin/DocDB/public/DocumentDatabase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0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17" Type="http://schemas.openxmlformats.org/officeDocument/2006/relationships/image" Target="../media/image7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9.png"/><Relationship Id="rId10" Type="http://schemas.openxmlformats.org/officeDocument/2006/relationships/image" Target="../media/image4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274320" y="1039237"/>
            <a:ext cx="6781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70C0"/>
                </a:solidFill>
              </a:rPr>
              <a:t>	PREX / CREX   Status</a:t>
            </a:r>
          </a:p>
          <a:p>
            <a:pPr eaLnBrk="1" hangingPunct="1"/>
            <a:endParaRPr lang="en-US" b="1" dirty="0">
              <a:solidFill>
                <a:srgbClr val="FF33CC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                                      Jan 25,  2018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              Bob Michaels, on behalf of the PREX collaboration.</a:t>
            </a:r>
          </a:p>
          <a:p>
            <a:pPr eaLnBrk="1" hangingPunct="1"/>
            <a:endParaRPr lang="en-US" dirty="0" smtClean="0">
              <a:solidFill>
                <a:srgbClr val="FF33CC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Wiki</a:t>
            </a:r>
          </a:p>
          <a:p>
            <a:r>
              <a:rPr lang="en-US" sz="1600" dirty="0">
                <a:solidFill>
                  <a:srgbClr val="FF33CC"/>
                </a:solidFill>
                <a:hlinkClick r:id="rId2"/>
              </a:rPr>
              <a:t>https://</a:t>
            </a:r>
            <a:r>
              <a:rPr lang="en-US" sz="1600" dirty="0" smtClean="0">
                <a:solidFill>
                  <a:srgbClr val="FF33CC"/>
                </a:solidFill>
                <a:hlinkClick r:id="rId2"/>
              </a:rPr>
              <a:t>prex.jlab.org/wiki/index.php/Main_Page</a:t>
            </a:r>
          </a:p>
          <a:p>
            <a:endParaRPr lang="en-US" sz="1600" dirty="0" smtClean="0">
              <a:solidFill>
                <a:srgbClr val="FF33CC"/>
              </a:solidFill>
              <a:hlinkClick r:id="rId2"/>
            </a:endParaRPr>
          </a:p>
          <a:p>
            <a:pPr eaLnBrk="1" hangingPunct="1"/>
            <a:endParaRPr lang="en-US" sz="1600" dirty="0">
              <a:solidFill>
                <a:srgbClr val="FF33CC"/>
              </a:solidFill>
              <a:hlinkClick r:id="rId2"/>
            </a:endParaRPr>
          </a:p>
          <a:p>
            <a:pPr eaLnBrk="1" hangingPunct="1"/>
            <a:r>
              <a:rPr lang="en-US" sz="1600" dirty="0" smtClean="0">
                <a:solidFill>
                  <a:srgbClr val="FF33CC"/>
                </a:solidFill>
                <a:hlinkClick r:id="rId2"/>
              </a:rPr>
              <a:t>http://prex.jlab.org/cgi-bin/DocDB/public/DocumentDatabase</a:t>
            </a:r>
            <a:endParaRPr lang="en-US" sz="1600" dirty="0" smtClean="0">
              <a:solidFill>
                <a:srgbClr val="FF33CC"/>
              </a:solidFill>
            </a:endParaRPr>
          </a:p>
          <a:p>
            <a:pPr eaLnBrk="1" hangingPunct="1"/>
            <a:endParaRPr lang="en-US" sz="1600" dirty="0" smtClean="0">
              <a:solidFill>
                <a:srgbClr val="FF33CC"/>
              </a:solidFill>
            </a:endParaRPr>
          </a:p>
          <a:p>
            <a:pPr eaLnBrk="1" hangingPunct="1"/>
            <a:endParaRPr lang="en-US" sz="1600" dirty="0">
              <a:solidFill>
                <a:srgbClr val="FF33CC"/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rgbClr val="FF33CC"/>
                </a:solidFill>
                <a:hlinkClick r:id="rId3"/>
              </a:rPr>
              <a:t>http://hallaweb.jlab.org/parity/prex</a:t>
            </a:r>
            <a:endParaRPr lang="en-US" sz="1600" dirty="0" smtClean="0">
              <a:solidFill>
                <a:srgbClr val="FF33CC"/>
              </a:solidFill>
            </a:endParaRPr>
          </a:p>
          <a:p>
            <a:pPr eaLnBrk="1" hangingPunct="1"/>
            <a:endParaRPr lang="en-US" dirty="0">
              <a:solidFill>
                <a:srgbClr val="FF33CC"/>
              </a:solidFill>
            </a:endParaRPr>
          </a:p>
          <a:p>
            <a:pPr eaLnBrk="1" hangingPunct="1"/>
            <a:endParaRPr lang="en-US" dirty="0">
              <a:solidFill>
                <a:srgbClr val="FF33CC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C00000"/>
                </a:solidFill>
              </a:rPr>
              <a:t>                              </a:t>
            </a:r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7848600" y="6248400"/>
            <a:ext cx="106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/>
              <a:t>p</a:t>
            </a:r>
            <a:r>
              <a:rPr lang="en-US" sz="1400" dirty="0" smtClean="0"/>
              <a:t>1 / 18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1264590" y="4121289"/>
            <a:ext cx="129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Web page</a:t>
            </a:r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274320" y="3370637"/>
            <a:ext cx="91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err="1" smtClean="0">
                <a:solidFill>
                  <a:srgbClr val="FF33CC"/>
                </a:solidFill>
              </a:rPr>
              <a:t>docDB</a:t>
            </a:r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205261" y="3837676"/>
            <a:ext cx="17638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1400" dirty="0" smtClean="0"/>
              <a:t>( private  and  public )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196551" y="6325384"/>
            <a:ext cx="4712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</a:rPr>
              <a:t>Robert  Michaels, </a:t>
            </a:r>
            <a:r>
              <a:rPr lang="en-US" sz="1400" dirty="0" smtClean="0">
                <a:solidFill>
                  <a:srgbClr val="002060"/>
                </a:solidFill>
              </a:rPr>
              <a:t> Hall A Collaboration Meeting, Jan 25, 2018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31960" t="37938" r="2443"/>
          <a:stretch>
            <a:fillRect/>
          </a:stretch>
        </p:blipFill>
        <p:spPr>
          <a:xfrm>
            <a:off x="4495800" y="2596808"/>
            <a:ext cx="4419600" cy="3116059"/>
          </a:xfrm>
          <a:prstGeom prst="rect">
            <a:avLst/>
          </a:prstGeom>
          <a:ln w="12700"/>
        </p:spPr>
      </p:pic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New PREX / CREX Scattering Chamber</a:t>
            </a:r>
          </a:p>
        </p:txBody>
      </p:sp>
      <p:sp>
        <p:nvSpPr>
          <p:cNvPr id="343" name="Shape 3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4337957" y="1047730"/>
            <a:ext cx="4422066" cy="1410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01367" indent="-160729">
              <a:lnSpc>
                <a:spcPct val="80000"/>
              </a:lnSpc>
              <a:spcBef>
                <a:spcPts val="633"/>
              </a:spcBef>
              <a:buSzPct val="80000"/>
              <a:buChar char="•"/>
            </a:pPr>
            <a:r>
              <a:rPr dirty="0"/>
              <a:t>One </a:t>
            </a:r>
            <a:r>
              <a:rPr dirty="0" err="1"/>
              <a:t>cryo</a:t>
            </a:r>
            <a:r>
              <a:rPr dirty="0"/>
              <a:t>-cooled production target ladder and one </a:t>
            </a:r>
            <a:r>
              <a:rPr lang="en-US" dirty="0" smtClean="0"/>
              <a:t>calibration-target  </a:t>
            </a:r>
            <a:r>
              <a:rPr dirty="0" smtClean="0"/>
              <a:t>ladder</a:t>
            </a:r>
            <a:r>
              <a:rPr lang="en-US" dirty="0"/>
              <a:t>.</a:t>
            </a:r>
            <a:endParaRPr dirty="0"/>
          </a:p>
          <a:p>
            <a:pPr marL="201367" indent="-160729">
              <a:lnSpc>
                <a:spcPct val="80000"/>
              </a:lnSpc>
              <a:spcBef>
                <a:spcPts val="633"/>
              </a:spcBef>
              <a:buSzPct val="80000"/>
              <a:buChar char="•"/>
            </a:pPr>
            <a:r>
              <a:rPr lang="en-US" dirty="0"/>
              <a:t>Improved</a:t>
            </a:r>
            <a:r>
              <a:rPr dirty="0"/>
              <a:t> </a:t>
            </a:r>
            <a:r>
              <a:rPr lang="en-US" dirty="0"/>
              <a:t>(hard) </a:t>
            </a:r>
            <a:r>
              <a:rPr dirty="0"/>
              <a:t>vacuum</a:t>
            </a:r>
            <a:r>
              <a:rPr lang="en-US" dirty="0"/>
              <a:t> seals</a:t>
            </a:r>
            <a:r>
              <a:rPr dirty="0"/>
              <a:t> </a:t>
            </a:r>
          </a:p>
          <a:p>
            <a:pPr marL="201367" indent="-160729">
              <a:lnSpc>
                <a:spcPct val="80000"/>
              </a:lnSpc>
              <a:spcBef>
                <a:spcPts val="633"/>
              </a:spcBef>
              <a:buSzPct val="80000"/>
              <a:buChar char="•"/>
            </a:pPr>
            <a:r>
              <a:rPr lang="en-US" dirty="0"/>
              <a:t>Run</a:t>
            </a:r>
            <a:r>
              <a:rPr dirty="0"/>
              <a:t> PREX</a:t>
            </a:r>
            <a:r>
              <a:rPr lang="en-US" dirty="0"/>
              <a:t>  and </a:t>
            </a:r>
            <a:r>
              <a:rPr dirty="0"/>
              <a:t>CREX </a:t>
            </a:r>
            <a:r>
              <a:rPr lang="en-US" dirty="0"/>
              <a:t>with  one  installation</a:t>
            </a:r>
            <a:endParaRPr dirty="0"/>
          </a:p>
          <a:p>
            <a:pPr marL="201367" indent="-160729">
              <a:lnSpc>
                <a:spcPct val="80000"/>
              </a:lnSpc>
              <a:spcBef>
                <a:spcPts val="633"/>
              </a:spcBef>
              <a:buSzPct val="80000"/>
              <a:buChar char="•"/>
            </a:pPr>
            <a:r>
              <a:rPr lang="en-US" dirty="0"/>
              <a:t>Small chamber  allows</a:t>
            </a:r>
            <a:r>
              <a:rPr dirty="0"/>
              <a:t> </a:t>
            </a:r>
            <a:r>
              <a:rPr lang="en-US" dirty="0"/>
              <a:t> </a:t>
            </a:r>
            <a:r>
              <a:rPr dirty="0"/>
              <a:t>efficient</a:t>
            </a:r>
            <a:r>
              <a:rPr lang="en-US" dirty="0"/>
              <a:t> </a:t>
            </a:r>
            <a:r>
              <a:rPr dirty="0"/>
              <a:t> shielding</a:t>
            </a:r>
          </a:p>
        </p:txBody>
      </p:sp>
      <p:pic>
        <p:nvPicPr>
          <p:cNvPr id="345" name="PREX CREX TARGET 5  5 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119" y="3159392"/>
            <a:ext cx="4082838" cy="3164885"/>
          </a:xfrm>
          <a:prstGeom prst="rect">
            <a:avLst/>
          </a:prstGeom>
          <a:ln w="12700"/>
        </p:spPr>
      </p:pic>
      <p:sp>
        <p:nvSpPr>
          <p:cNvPr id="346" name="Shape 346"/>
          <p:cNvSpPr/>
          <p:nvPr/>
        </p:nvSpPr>
        <p:spPr>
          <a:xfrm>
            <a:off x="6653920" y="3028299"/>
            <a:ext cx="1399037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sz="1547" dirty="0"/>
              <a:t>Septum</a:t>
            </a:r>
            <a:r>
              <a:rPr lang="en-US" sz="1547" dirty="0"/>
              <a:t>  magnet</a:t>
            </a:r>
            <a:endParaRPr sz="1547" dirty="0"/>
          </a:p>
        </p:txBody>
      </p:sp>
      <p:sp>
        <p:nvSpPr>
          <p:cNvPr id="347" name="Shape 347"/>
          <p:cNvSpPr/>
          <p:nvPr/>
        </p:nvSpPr>
        <p:spPr>
          <a:xfrm>
            <a:off x="5926832" y="4238552"/>
            <a:ext cx="1244316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sz="1547" dirty="0"/>
              <a:t>Collimator Box</a:t>
            </a:r>
          </a:p>
        </p:txBody>
      </p:sp>
      <p:sp>
        <p:nvSpPr>
          <p:cNvPr id="348" name="Shape 348"/>
          <p:cNvSpPr/>
          <p:nvPr/>
        </p:nvSpPr>
        <p:spPr>
          <a:xfrm>
            <a:off x="5697983" y="5667412"/>
            <a:ext cx="1655454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sz="1547" dirty="0"/>
              <a:t>Scattering Chamber</a:t>
            </a:r>
          </a:p>
        </p:txBody>
      </p:sp>
      <p:pic>
        <p:nvPicPr>
          <p:cNvPr id="350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056" y="804733"/>
            <a:ext cx="3986478" cy="2232785"/>
          </a:xfrm>
          <a:prstGeom prst="rect">
            <a:avLst/>
          </a:prstGeom>
          <a:ln w="12700"/>
        </p:spPr>
      </p:pic>
      <p:cxnSp>
        <p:nvCxnSpPr>
          <p:cNvPr id="3" name="Straight Arrow Connector 2"/>
          <p:cNvCxnSpPr/>
          <p:nvPr/>
        </p:nvCxnSpPr>
        <p:spPr>
          <a:xfrm flipV="1">
            <a:off x="5541820" y="5803236"/>
            <a:ext cx="0" cy="667286"/>
          </a:xfrm>
          <a:prstGeom prst="straightConnector1">
            <a:avLst/>
          </a:prstGeom>
          <a:ln w="508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2701638" y="2653886"/>
            <a:ext cx="7938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FFC000"/>
                </a:solidFill>
              </a:rPr>
              <a:t>Beam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195297" y="2286002"/>
            <a:ext cx="506341" cy="567941"/>
          </a:xfrm>
          <a:prstGeom prst="straightConnector1">
            <a:avLst/>
          </a:prstGeom>
          <a:ln w="508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5605762" y="6136879"/>
            <a:ext cx="7938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FFC000"/>
                </a:solidFill>
              </a:rPr>
              <a:t>Beam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305800" y="6475272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18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800600" y="620067"/>
            <a:ext cx="350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err="1" smtClean="0">
                <a:solidFill>
                  <a:srgbClr val="FF33CC"/>
                </a:solidFill>
              </a:rPr>
              <a:t>Silviu</a:t>
            </a:r>
            <a:r>
              <a:rPr lang="en-US" dirty="0" smtClean="0">
                <a:solidFill>
                  <a:srgbClr val="FF33CC"/>
                </a:solidFill>
              </a:rPr>
              <a:t>  </a:t>
            </a:r>
            <a:r>
              <a:rPr lang="en-US" dirty="0" err="1" smtClean="0">
                <a:solidFill>
                  <a:srgbClr val="FF33CC"/>
                </a:solidFill>
              </a:rPr>
              <a:t>Covrig</a:t>
            </a:r>
            <a:r>
              <a:rPr lang="en-US" dirty="0">
                <a:solidFill>
                  <a:srgbClr val="FF33CC"/>
                </a:solidFill>
              </a:rPr>
              <a:t> </a:t>
            </a:r>
            <a:r>
              <a:rPr lang="en-US" dirty="0" smtClean="0">
                <a:solidFill>
                  <a:srgbClr val="FF33CC"/>
                </a:solidFill>
              </a:rPr>
              <a:t>  &amp;   target  group</a:t>
            </a:r>
            <a:endParaRPr lang="en-US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935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914400"/>
            <a:ext cx="3004457" cy="531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05212" y="3278523"/>
            <a:ext cx="4029188" cy="302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304800" y="237292"/>
            <a:ext cx="6477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Collimator  Box  </a:t>
            </a:r>
            <a:r>
              <a:rPr lang="en-US" dirty="0" smtClean="0"/>
              <a:t> -- located  after  target,  intercepts  small-angle 	scatters  so  they  don’t   hit  beamline  elements.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6666610" y="2893881"/>
            <a:ext cx="21368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Septum  Magne</a:t>
            </a:r>
            <a:r>
              <a:rPr lang="en-US" dirty="0" smtClean="0">
                <a:solidFill>
                  <a:srgbClr val="FF33CC"/>
                </a:solidFill>
              </a:rPr>
              <a:t>t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196551" y="6325384"/>
            <a:ext cx="4712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</a:rPr>
              <a:t>Robert  Michaels, </a:t>
            </a:r>
            <a:r>
              <a:rPr lang="en-US" sz="1400" dirty="0" smtClean="0">
                <a:solidFill>
                  <a:srgbClr val="002060"/>
                </a:solidFill>
              </a:rPr>
              <a:t> Hall A Collaboration Meeting, Jan 25, 2018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 flipH="1">
            <a:off x="2171700" y="5195195"/>
            <a:ext cx="10668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00B050"/>
                </a:solidFill>
              </a:rPr>
              <a:t>Sieve slits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 flipH="1">
            <a:off x="2552700" y="1472773"/>
            <a:ext cx="9144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C00000"/>
                </a:solidFill>
              </a:rPr>
              <a:t>coolant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98151" y="3669166"/>
            <a:ext cx="946449" cy="45265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 bwMode="auto">
          <a:xfrm>
            <a:off x="297267" y="3698127"/>
            <a:ext cx="7299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beam</a:t>
            </a:r>
            <a:endParaRPr lang="en-US" dirty="0">
              <a:solidFill>
                <a:srgbClr val="FF33CC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48" y="914400"/>
            <a:ext cx="1824979" cy="2419247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2552701" y="2711565"/>
            <a:ext cx="1683458" cy="868781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 flipH="1">
            <a:off x="5411786" y="1246861"/>
            <a:ext cx="124347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C00000"/>
                </a:solidFill>
              </a:rPr>
              <a:t>Cu / W</a:t>
            </a:r>
          </a:p>
          <a:p>
            <a:pPr eaLnBrk="1" hangingPunct="1"/>
            <a:r>
              <a:rPr lang="en-US" sz="1600" b="1" dirty="0" smtClean="0">
                <a:solidFill>
                  <a:srgbClr val="C00000"/>
                </a:solidFill>
              </a:rPr>
              <a:t>collimator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5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7911913" cy="5234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304800" y="396860"/>
            <a:ext cx="38862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70C0"/>
                </a:solidFill>
              </a:rPr>
              <a:t>PREX/CREX Detectors 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33400" y="15240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b="1" dirty="0" smtClean="0">
                <a:solidFill>
                  <a:srgbClr val="0070C0"/>
                </a:solidFill>
              </a:rPr>
              <a:t>GEMs (3)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46100" y="5417259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Quartz (2)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1041400" y="3219203"/>
            <a:ext cx="863600" cy="2198056"/>
          </a:xfrm>
          <a:prstGeom prst="straightConnector1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V="1">
            <a:off x="1041400" y="3450759"/>
            <a:ext cx="469900" cy="1966500"/>
          </a:xfrm>
          <a:prstGeom prst="straightConnector1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1295400" y="1847166"/>
            <a:ext cx="350520" cy="256149"/>
          </a:xfrm>
          <a:prstGeom prst="straightConnector1">
            <a:avLst/>
          </a:prstGeom>
          <a:ln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343660" y="1762001"/>
            <a:ext cx="637540" cy="0"/>
          </a:xfrm>
          <a:prstGeom prst="straightConnector1">
            <a:avLst/>
          </a:prstGeom>
          <a:ln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041400" y="1993002"/>
            <a:ext cx="101600" cy="847718"/>
          </a:xfrm>
          <a:prstGeom prst="straightConnector1">
            <a:avLst/>
          </a:prstGeom>
          <a:ln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181600" y="2416861"/>
            <a:ext cx="838200" cy="423859"/>
          </a:xfrm>
          <a:prstGeom prst="straightConnector1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115466" y="2416861"/>
            <a:ext cx="485234" cy="802342"/>
          </a:xfrm>
          <a:prstGeom prst="straightConnector1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 bwMode="auto">
          <a:xfrm>
            <a:off x="4505866" y="1990808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Quartz (2)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7848600" y="6400800"/>
            <a:ext cx="106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smtClean="0"/>
              <a:t>p12 / 18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196551" y="6325384"/>
            <a:ext cx="4712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</a:rPr>
              <a:t>Robert  Michaels, </a:t>
            </a:r>
            <a:r>
              <a:rPr lang="en-US" sz="1400" dirty="0" smtClean="0">
                <a:solidFill>
                  <a:srgbClr val="002060"/>
                </a:solidFill>
              </a:rPr>
              <a:t> Hall A Collaboration Meeting, Jan 25, 2018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648200" y="304800"/>
            <a:ext cx="358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Dustin  McNulty   </a:t>
            </a:r>
            <a:r>
              <a:rPr lang="en-US" dirty="0" smtClean="0">
                <a:solidFill>
                  <a:srgbClr val="0070C0"/>
                </a:solidFill>
              </a:rPr>
              <a:t>(Idaho  State)</a:t>
            </a:r>
          </a:p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Krishna  Kumar  </a:t>
            </a:r>
            <a:r>
              <a:rPr lang="en-US" dirty="0" smtClean="0">
                <a:solidFill>
                  <a:srgbClr val="0070C0"/>
                </a:solidFill>
              </a:rPr>
              <a:t>(Stony  Brook)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834"/>
            <a:ext cx="9144000" cy="42715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314960" y="217260"/>
            <a:ext cx="391922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70C0"/>
                </a:solidFill>
              </a:rPr>
              <a:t>Integrating Detectors </a:t>
            </a:r>
            <a:r>
              <a:rPr lang="en-US" sz="3200" dirty="0" smtClean="0">
                <a:solidFill>
                  <a:srgbClr val="7030A0"/>
                </a:solidFill>
              </a:rPr>
              <a:t> 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460500" y="5152328"/>
            <a:ext cx="7073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Two  (redundant)  quartz  bars,  which  intercept   elastically  						scattered  electrons. 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We  integrate   this  signal  for  our  main  signal.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/>
              <a:t>Design similar  to  PREX-I.   Beam tests at Mainz  confirm  simulation.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3395980" y="1600200"/>
            <a:ext cx="83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b="1" dirty="0" smtClean="0">
                <a:solidFill>
                  <a:srgbClr val="00B050"/>
                </a:solidFill>
              </a:rPr>
              <a:t>Quartz  bar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842260" y="3810000"/>
            <a:ext cx="83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b="1" dirty="0" smtClean="0">
                <a:solidFill>
                  <a:srgbClr val="002060"/>
                </a:solidFill>
              </a:rPr>
              <a:t>PMT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28600" y="771257"/>
            <a:ext cx="441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Placed above the VDCs in  HRS detector stack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848600" y="6400800"/>
            <a:ext cx="106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smtClean="0"/>
              <a:t>p13 / 18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4938409" y="217260"/>
            <a:ext cx="358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Dustin  McNulty   </a:t>
            </a:r>
            <a:r>
              <a:rPr lang="en-US" dirty="0" smtClean="0">
                <a:solidFill>
                  <a:srgbClr val="0070C0"/>
                </a:solidFill>
              </a:rPr>
              <a:t>(Idaho  State)</a:t>
            </a:r>
          </a:p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Krishna  Kumar  </a:t>
            </a:r>
            <a:r>
              <a:rPr lang="en-US" dirty="0" smtClean="0">
                <a:solidFill>
                  <a:srgbClr val="0070C0"/>
                </a:solidFill>
              </a:rPr>
              <a:t>(Stony  Brook)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6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81000"/>
            <a:ext cx="4010073" cy="5721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335608" y="533400"/>
            <a:ext cx="12954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70C0"/>
                </a:solidFill>
              </a:rPr>
              <a:t>GEMs </a:t>
            </a:r>
            <a:r>
              <a:rPr lang="en-US" sz="3200" dirty="0" smtClean="0">
                <a:solidFill>
                  <a:srgbClr val="FF33CC"/>
                </a:solidFill>
              </a:rPr>
              <a:t> </a:t>
            </a:r>
            <a:r>
              <a:rPr lang="en-US" sz="3200" dirty="0" smtClean="0">
                <a:solidFill>
                  <a:srgbClr val="7030A0"/>
                </a:solidFill>
              </a:rPr>
              <a:t> 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71500" y="2057400"/>
            <a:ext cx="35052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S</a:t>
            </a:r>
            <a:r>
              <a:rPr lang="en-US" dirty="0" smtClean="0">
                <a:solidFill>
                  <a:srgbClr val="00B050"/>
                </a:solidFill>
              </a:rPr>
              <a:t>upplement  the VDCs in HRS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dirty="0">
              <a:solidFill>
                <a:srgbClr val="FF33CC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So we can do Q</a:t>
            </a:r>
            <a:r>
              <a:rPr lang="en-US" baseline="30000" dirty="0" smtClean="0">
                <a:solidFill>
                  <a:srgbClr val="0070C0"/>
                </a:solidFill>
              </a:rPr>
              <a:t>2</a:t>
            </a:r>
            <a:r>
              <a:rPr lang="en-US" dirty="0" smtClean="0">
                <a:solidFill>
                  <a:srgbClr val="0070C0"/>
                </a:solidFill>
              </a:rPr>
              <a:t> measurements at  ~1 </a:t>
            </a:r>
            <a:r>
              <a:rPr lang="en-US" dirty="0" err="1" smtClean="0">
                <a:solidFill>
                  <a:srgbClr val="0070C0"/>
                </a:solidFill>
              </a:rPr>
              <a:t>uA</a:t>
            </a:r>
            <a:r>
              <a:rPr lang="en-US" dirty="0" smtClean="0">
                <a:solidFill>
                  <a:srgbClr val="0070C0"/>
                </a:solidFill>
              </a:rPr>
              <a:t>   (rates  high)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dirty="0">
              <a:solidFill>
                <a:srgbClr val="FF33CC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/>
              <a:t>These are “small”  10 x 20 cm</a:t>
            </a:r>
            <a:r>
              <a:rPr lang="en-US" baseline="30000" dirty="0" smtClean="0"/>
              <a:t>2</a:t>
            </a:r>
          </a:p>
          <a:p>
            <a:pPr eaLnBrk="1" hangingPunct="1"/>
            <a:r>
              <a:rPr lang="en-US" dirty="0" smtClean="0"/>
              <a:t>             400 um pitch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dirty="0">
              <a:solidFill>
                <a:srgbClr val="FF33CC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Capitalizes  on  SBS  developments  (INFN / </a:t>
            </a:r>
            <a:r>
              <a:rPr lang="en-US" dirty="0" err="1" smtClean="0">
                <a:solidFill>
                  <a:srgbClr val="7030A0"/>
                </a:solidFill>
              </a:rPr>
              <a:t>Uva</a:t>
            </a:r>
            <a:r>
              <a:rPr lang="en-US" dirty="0" smtClean="0">
                <a:solidFill>
                  <a:srgbClr val="7030A0"/>
                </a:solidFill>
              </a:rPr>
              <a:t>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7848600" y="6400800"/>
            <a:ext cx="106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smtClean="0"/>
              <a:t>p14 / 18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196551" y="6325384"/>
            <a:ext cx="4712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</a:rPr>
              <a:t>Robert  Michaels, </a:t>
            </a:r>
            <a:r>
              <a:rPr lang="en-US" sz="1400" dirty="0" smtClean="0">
                <a:solidFill>
                  <a:srgbClr val="002060"/>
                </a:solidFill>
              </a:rPr>
              <a:t> Hall A Collaboration Meeting, Jan 25, 2018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752600" y="533400"/>
            <a:ext cx="358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Dustin  McNulty   </a:t>
            </a:r>
            <a:r>
              <a:rPr lang="en-US" dirty="0" smtClean="0">
                <a:solidFill>
                  <a:srgbClr val="0070C0"/>
                </a:solidFill>
              </a:rPr>
              <a:t>(Idaho  State)</a:t>
            </a:r>
          </a:p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Krishna  Kumar  </a:t>
            </a:r>
            <a:r>
              <a:rPr lang="en-US" dirty="0" smtClean="0">
                <a:solidFill>
                  <a:srgbClr val="0070C0"/>
                </a:solidFill>
              </a:rPr>
              <a:t>(Stony  Brook)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71"/>
            <a:ext cx="9144000" cy="6710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7848600" y="6400800"/>
            <a:ext cx="106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smtClean="0"/>
              <a:t>p15 </a:t>
            </a:r>
            <a:r>
              <a:rPr lang="en-US" sz="1400" dirty="0" smtClean="0"/>
              <a:t>/ 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01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3"/>
            <a:ext cx="9144000" cy="67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PREX</a:t>
            </a:r>
            <a:r>
              <a:rPr lang="en-US" dirty="0" smtClean="0"/>
              <a:t> </a:t>
            </a:r>
            <a:r>
              <a:rPr dirty="0" smtClean="0"/>
              <a:t>/</a:t>
            </a:r>
            <a:r>
              <a:rPr lang="en-US" dirty="0" smtClean="0"/>
              <a:t>  </a:t>
            </a:r>
            <a:r>
              <a:rPr dirty="0" smtClean="0"/>
              <a:t>CREX</a:t>
            </a:r>
            <a:r>
              <a:rPr lang="en-US" dirty="0" smtClean="0"/>
              <a:t>  </a:t>
            </a:r>
            <a:r>
              <a:rPr dirty="0" smtClean="0"/>
              <a:t> </a:t>
            </a:r>
            <a:r>
              <a:rPr dirty="0"/>
              <a:t>Experiments</a:t>
            </a:r>
          </a:p>
        </p:txBody>
      </p:sp>
      <p:sp>
        <p:nvSpPr>
          <p:cNvPr id="306" name="Shape 3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3133459" y="595560"/>
            <a:ext cx="2671822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/>
            <a:r>
              <a:rPr sz="2000" dirty="0"/>
              <a:t>PREX-2: 3% stat, 0.06 </a:t>
            </a:r>
            <a:r>
              <a:rPr sz="2000" dirty="0" err="1"/>
              <a:t>fm</a:t>
            </a:r>
            <a:r>
              <a:rPr sz="2000" dirty="0"/>
              <a:t> </a:t>
            </a:r>
          </a:p>
          <a:p>
            <a:pPr algn="ctr"/>
            <a:r>
              <a:rPr sz="2000" dirty="0"/>
              <a:t>CREX:  2.4% stat, 0.02fm</a:t>
            </a:r>
          </a:p>
        </p:txBody>
      </p:sp>
      <p:sp>
        <p:nvSpPr>
          <p:cNvPr id="308" name="Shape 308"/>
          <p:cNvSpPr/>
          <p:nvPr/>
        </p:nvSpPr>
        <p:spPr>
          <a:xfrm>
            <a:off x="3677932" y="1328926"/>
            <a:ext cx="1787413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PREX-II</a:t>
            </a:r>
          </a:p>
          <a:p>
            <a:pPr algn="ctr"/>
            <a:r>
              <a:rPr dirty="0"/>
              <a:t> E=1.1 GeV,  5</a:t>
            </a:r>
            <a:r>
              <a:rPr baseline="31999" dirty="0"/>
              <a:t>o</a:t>
            </a:r>
          </a:p>
          <a:p>
            <a:pPr algn="ctr"/>
            <a:r>
              <a:rPr dirty="0"/>
              <a:t>A=0.6 ppm</a:t>
            </a:r>
          </a:p>
          <a:p>
            <a:pPr algn="ctr"/>
            <a:r>
              <a:rPr dirty="0"/>
              <a:t>70 </a:t>
            </a:r>
            <a:r>
              <a:rPr dirty="0" err="1"/>
              <a:t>μA</a:t>
            </a:r>
            <a:r>
              <a:rPr dirty="0"/>
              <a:t>, 25+10 days</a:t>
            </a:r>
          </a:p>
        </p:txBody>
      </p:sp>
      <p:sp>
        <p:nvSpPr>
          <p:cNvPr id="309" name="Shape 309"/>
          <p:cNvSpPr/>
          <p:nvPr/>
        </p:nvSpPr>
        <p:spPr>
          <a:xfrm>
            <a:off x="6572080" y="1345213"/>
            <a:ext cx="2010231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CREX</a:t>
            </a:r>
          </a:p>
          <a:p>
            <a:pPr algn="ctr"/>
            <a:r>
              <a:rPr dirty="0"/>
              <a:t>E=1.9 GeV, 5</a:t>
            </a:r>
            <a:r>
              <a:rPr baseline="31999" dirty="0"/>
              <a:t>o</a:t>
            </a:r>
          </a:p>
          <a:p>
            <a:pPr algn="ctr"/>
            <a:r>
              <a:rPr dirty="0"/>
              <a:t>A = 2.3 ppm</a:t>
            </a:r>
          </a:p>
          <a:p>
            <a:pPr algn="ctr"/>
            <a:r>
              <a:rPr dirty="0"/>
              <a:t>150 </a:t>
            </a:r>
            <a:r>
              <a:rPr dirty="0" err="1"/>
              <a:t>μA</a:t>
            </a:r>
            <a:r>
              <a:rPr dirty="0"/>
              <a:t>, 35 + 10 days</a:t>
            </a:r>
          </a:p>
        </p:txBody>
      </p:sp>
      <p:graphicFrame>
        <p:nvGraphicFramePr>
          <p:cNvPr id="310" name="Table 310"/>
          <p:cNvGraphicFramePr/>
          <p:nvPr/>
        </p:nvGraphicFramePr>
        <p:xfrm>
          <a:off x="3173774" y="2504295"/>
          <a:ext cx="2795724" cy="2809480"/>
        </p:xfrm>
        <a:graphic>
          <a:graphicData uri="http://schemas.openxmlformats.org/drawingml/2006/table">
            <a:tbl>
              <a:tblPr/>
              <a:tblGrid>
                <a:gridCol w="2037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Charge Normalization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0.1%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Beam Asymmetries*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1.1%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Detector Non-linearity*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1.0%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Transverse Asym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0.2%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Polarization*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solidFill>
                            <a:srgbClr val="00905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1.1%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Target Backing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0.4%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Inelastic Contribution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&lt;0.1%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7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rPr sz="1200"/>
                        <a:t>Effective Q</a:t>
                      </a:r>
                      <a:r>
                        <a:rPr sz="1200" baseline="31999"/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0.4%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Systematic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2%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Statistical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3%</a:t>
                      </a:r>
                    </a:p>
                  </a:txBody>
                  <a:tcPr marL="35719" marR="35719" marT="35719" marB="35719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11" name="Table 311"/>
          <p:cNvGraphicFramePr/>
          <p:nvPr/>
        </p:nvGraphicFramePr>
        <p:xfrm>
          <a:off x="6148624" y="2507345"/>
          <a:ext cx="2786404" cy="2791133"/>
        </p:xfrm>
        <a:graphic>
          <a:graphicData uri="http://schemas.openxmlformats.org/drawingml/2006/table">
            <a:tbl>
              <a:tblPr/>
              <a:tblGrid>
                <a:gridCol w="2030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Charge Normalization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0.1%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Beam Asymmetries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0.3%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Detector Non-linearity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0.3%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Transverse Asym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0.1%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Polarization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0.8%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Target Contamination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6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Inelastic Contribution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20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rPr sz="1400"/>
                        <a:t>Effective Q</a:t>
                      </a:r>
                      <a:r>
                        <a:rPr sz="1400" baseline="31999"/>
                        <a:t>2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0.8%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Systematic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Statistical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2.4%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12" name="Table 312"/>
          <p:cNvGraphicFramePr/>
          <p:nvPr/>
        </p:nvGraphicFramePr>
        <p:xfrm>
          <a:off x="208971" y="2504294"/>
          <a:ext cx="2795724" cy="2780668"/>
        </p:xfrm>
        <a:graphic>
          <a:graphicData uri="http://schemas.openxmlformats.org/drawingml/2006/table">
            <a:tbl>
              <a:tblPr/>
              <a:tblGrid>
                <a:gridCol w="2037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Charge Normalization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Beam Asymmetries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1.1%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Detector Non-linearity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Transverse Asym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0.2%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Polarization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1.3%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Target Backing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0.4%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Inelastic Contribution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&lt;0.1%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146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7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rPr sz="1200"/>
                        <a:t>Effective Q</a:t>
                      </a:r>
                      <a:r>
                        <a:rPr sz="1200" baseline="31999"/>
                        <a:t>2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0.5%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Systematic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2.1%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Total Statistical</a:t>
                      </a:r>
                    </a:p>
                  </a:txBody>
                  <a:tcPr marL="35719" marR="35719" marT="35719" marB="35719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4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9%</a:t>
                      </a:r>
                    </a:p>
                  </a:txBody>
                  <a:tcPr marL="35719" marR="35719" marT="35719" marB="35719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13" name="Shape 313"/>
          <p:cNvSpPr/>
          <p:nvPr/>
        </p:nvSpPr>
        <p:spPr>
          <a:xfrm>
            <a:off x="922274" y="1437545"/>
            <a:ext cx="1521315" cy="995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PREX-I</a:t>
            </a:r>
          </a:p>
          <a:p>
            <a:pPr algn="ctr"/>
            <a:r>
              <a:rPr sz="2000" dirty="0"/>
              <a:t> E=1.1 GeV, 5</a:t>
            </a:r>
            <a:r>
              <a:rPr sz="2000" baseline="31999" dirty="0"/>
              <a:t>o</a:t>
            </a:r>
          </a:p>
          <a:p>
            <a:pPr algn="ctr"/>
            <a:r>
              <a:rPr sz="2000" dirty="0"/>
              <a:t>A=0.6 ppm</a:t>
            </a:r>
          </a:p>
        </p:txBody>
      </p:sp>
      <p:sp>
        <p:nvSpPr>
          <p:cNvPr id="314" name="Shape 314"/>
          <p:cNvSpPr/>
          <p:nvPr/>
        </p:nvSpPr>
        <p:spPr>
          <a:xfrm>
            <a:off x="3276605" y="5346255"/>
            <a:ext cx="2590795" cy="786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200">
                <a:solidFill>
                  <a:srgbClr val="009051"/>
                </a:solidFill>
              </a:defRPr>
            </a:lvl1pPr>
          </a:lstStyle>
          <a:p>
            <a:r>
              <a:rPr sz="1547" dirty="0"/>
              <a:t>*Experience suggests that leading systematic errors can be improved beyond proposal</a:t>
            </a:r>
          </a:p>
        </p:txBody>
      </p:sp>
      <p:sp>
        <p:nvSpPr>
          <p:cNvPr id="315" name="Shape 315"/>
          <p:cNvSpPr/>
          <p:nvPr/>
        </p:nvSpPr>
        <p:spPr>
          <a:xfrm>
            <a:off x="150312" y="1325617"/>
            <a:ext cx="2921829" cy="4065057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316" name="Shape 316"/>
          <p:cNvSpPr/>
          <p:nvPr/>
        </p:nvSpPr>
        <p:spPr>
          <a:xfrm>
            <a:off x="359744" y="5390672"/>
            <a:ext cx="216988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rPr lang="en-US" sz="2000" dirty="0"/>
              <a:t>Achieved, published</a:t>
            </a:r>
            <a:endParaRPr sz="2000" dirty="0"/>
          </a:p>
        </p:txBody>
      </p:sp>
      <p:sp>
        <p:nvSpPr>
          <p:cNvPr id="318" name="Shape 318"/>
          <p:cNvSpPr/>
          <p:nvPr/>
        </p:nvSpPr>
        <p:spPr>
          <a:xfrm>
            <a:off x="203222" y="5739440"/>
            <a:ext cx="2758395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>
              <a:defRPr sz="2200">
                <a:solidFill>
                  <a:srgbClr val="FF2600"/>
                </a:solidFill>
              </a:defRPr>
            </a:lvl1pPr>
          </a:lstStyle>
          <a:p>
            <a:r>
              <a:rPr sz="1600" dirty="0"/>
              <a:t>statistics limited result, systematics well under control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7977197" y="6446207"/>
            <a:ext cx="10464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/>
              <a:t>p </a:t>
            </a:r>
            <a:r>
              <a:rPr lang="en-US" sz="1600" dirty="0" smtClean="0"/>
              <a:t>17 </a:t>
            </a:r>
            <a:r>
              <a:rPr lang="en-US" sz="1600" dirty="0"/>
              <a:t>/ </a:t>
            </a:r>
            <a:r>
              <a:rPr lang="en-US" sz="1600" dirty="0" smtClean="0"/>
              <a:t>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0397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2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</a:rPr>
              <a:t>PREX,  C-REX  : </a:t>
            </a:r>
            <a:r>
              <a:rPr lang="en-US" altLang="en-US" sz="4000" b="1" dirty="0" smtClean="0">
                <a:solidFill>
                  <a:schemeClr val="accent2"/>
                </a:solidFill>
              </a:rPr>
              <a:t>  </a:t>
            </a:r>
            <a:r>
              <a:rPr lang="en-US" altLang="en-US" sz="4000" b="1" dirty="0">
                <a:solidFill>
                  <a:schemeClr val="accent2"/>
                </a:solidFill>
              </a:rPr>
              <a:t>Summary  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289654"/>
            <a:ext cx="7620000" cy="4724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Fundamental   Nuclear   Physics  with </a:t>
            </a:r>
            <a:r>
              <a:rPr lang="en-US" altLang="en-US" sz="2400" dirty="0" smtClean="0"/>
              <a:t>many   applications.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dirty="0" smtClean="0"/>
              <a:t>	Results are highly anticipated by a broad community</a:t>
            </a:r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alt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B050"/>
                </a:solidFill>
              </a:rPr>
              <a:t>PREX-I   achieved  systematic  </a:t>
            </a:r>
            <a:r>
              <a:rPr lang="en-US" altLang="en-US" sz="2400" dirty="0">
                <a:solidFill>
                  <a:srgbClr val="00B050"/>
                </a:solidFill>
              </a:rPr>
              <a:t>e</a:t>
            </a:r>
            <a:r>
              <a:rPr lang="en-US" altLang="en-US" sz="2400" dirty="0" smtClean="0">
                <a:solidFill>
                  <a:srgbClr val="00B050"/>
                </a:solidFill>
              </a:rPr>
              <a:t>rror  </a:t>
            </a:r>
            <a:r>
              <a:rPr lang="en-US" altLang="en-US" sz="2400" dirty="0">
                <a:solidFill>
                  <a:srgbClr val="00B050"/>
                </a:solidFill>
              </a:rPr>
              <a:t>g</a:t>
            </a:r>
            <a:r>
              <a:rPr lang="en-US" altLang="en-US" sz="2400" dirty="0" smtClean="0">
                <a:solidFill>
                  <a:srgbClr val="00B050"/>
                </a:solidFill>
              </a:rPr>
              <a:t>oals           </a:t>
            </a:r>
            <a:endParaRPr lang="en-US" altLang="en-US" sz="2400" dirty="0">
              <a:solidFill>
                <a:srgbClr val="00B05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C00000"/>
                </a:solidFill>
              </a:rPr>
              <a:t> Problems  </a:t>
            </a:r>
            <a:r>
              <a:rPr lang="en-US" altLang="en-US" sz="2400" dirty="0">
                <a:solidFill>
                  <a:srgbClr val="C00000"/>
                </a:solidFill>
              </a:rPr>
              <a:t>being  fixed:   </a:t>
            </a:r>
            <a:endParaRPr lang="en-US" altLang="en-US" sz="24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>
                <a:solidFill>
                  <a:srgbClr val="C00000"/>
                </a:solidFill>
              </a:rPr>
              <a:t>	</a:t>
            </a:r>
            <a:r>
              <a:rPr lang="en-US" altLang="en-US" sz="2400" u="sng" dirty="0" smtClean="0">
                <a:solidFill>
                  <a:srgbClr val="C00000"/>
                </a:solidFill>
              </a:rPr>
              <a:t>shielding</a:t>
            </a:r>
            <a:r>
              <a:rPr lang="en-US" altLang="en-US" sz="2400" dirty="0" smtClean="0">
                <a:solidFill>
                  <a:srgbClr val="C00000"/>
                </a:solidFill>
              </a:rPr>
              <a:t>   </a:t>
            </a:r>
            <a:r>
              <a:rPr lang="en-US" altLang="en-US" sz="2400" dirty="0">
                <a:solidFill>
                  <a:srgbClr val="C00000"/>
                </a:solidFill>
              </a:rPr>
              <a:t>and  </a:t>
            </a:r>
            <a:r>
              <a:rPr lang="en-US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en-US" sz="2400" u="sng" dirty="0" smtClean="0">
                <a:solidFill>
                  <a:srgbClr val="C00000"/>
                </a:solidFill>
              </a:rPr>
              <a:t>rad-hard  </a:t>
            </a:r>
            <a:r>
              <a:rPr lang="en-US" altLang="en-US" sz="2400" u="sng" dirty="0">
                <a:solidFill>
                  <a:srgbClr val="C00000"/>
                </a:solidFill>
              </a:rPr>
              <a:t>vacuum  seals</a:t>
            </a:r>
            <a:r>
              <a:rPr lang="en-US" altLang="en-US" sz="2400" dirty="0">
                <a:solidFill>
                  <a:srgbClr val="C000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PREX-II   </a:t>
            </a:r>
            <a:r>
              <a:rPr lang="en-US" altLang="en-US" sz="1800" dirty="0">
                <a:solidFill>
                  <a:srgbClr val="0000FF"/>
                </a:solidFill>
              </a:rPr>
              <a:t>&amp;</a:t>
            </a:r>
            <a:r>
              <a:rPr lang="en-US" altLang="en-US" sz="2400" dirty="0">
                <a:solidFill>
                  <a:srgbClr val="0000FF"/>
                </a:solidFill>
              </a:rPr>
              <a:t>  C-REX    </a:t>
            </a:r>
            <a:r>
              <a:rPr lang="en-US" altLang="en-US" sz="2400" dirty="0" smtClean="0">
                <a:solidFill>
                  <a:srgbClr val="0000FF"/>
                </a:solidFill>
              </a:rPr>
              <a:t>passed  the  Experiment  Readiness Review (ERR)  in  2017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C00000"/>
                </a:solidFill>
              </a:rPr>
              <a:t>Please  join  us !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156801"/>
            <a:ext cx="2526788" cy="549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96551" y="6325384"/>
            <a:ext cx="4712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</a:rPr>
              <a:t>Robert  Michaels, </a:t>
            </a:r>
            <a:r>
              <a:rPr lang="en-US" sz="1400" dirty="0" smtClean="0">
                <a:solidFill>
                  <a:srgbClr val="002060"/>
                </a:solidFill>
              </a:rPr>
              <a:t> Hall A Collaboration Meeting, Jan 25, 2018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7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1628913" y="2038057"/>
            <a:ext cx="533400" cy="131762"/>
          </a:xfrm>
          <a:custGeom>
            <a:avLst/>
            <a:gdLst>
              <a:gd name="T0" fmla="*/ 0 w 816"/>
              <a:gd name="T1" fmla="*/ 2147483647 h 352"/>
              <a:gd name="T2" fmla="*/ 2147483647 w 816"/>
              <a:gd name="T3" fmla="*/ 2147483647 h 352"/>
              <a:gd name="T4" fmla="*/ 2147483647 w 816"/>
              <a:gd name="T5" fmla="*/ 2147483647 h 352"/>
              <a:gd name="T6" fmla="*/ 2147483647 w 816"/>
              <a:gd name="T7" fmla="*/ 2147483647 h 352"/>
              <a:gd name="T8" fmla="*/ 2147483647 w 816"/>
              <a:gd name="T9" fmla="*/ 2147483647 h 352"/>
              <a:gd name="T10" fmla="*/ 2147483647 w 816"/>
              <a:gd name="T11" fmla="*/ 2147483647 h 352"/>
              <a:gd name="T12" fmla="*/ 2147483647 w 816"/>
              <a:gd name="T13" fmla="*/ 2147483647 h 352"/>
              <a:gd name="T14" fmla="*/ 2147483647 w 816"/>
              <a:gd name="T15" fmla="*/ 2147483647 h 352"/>
              <a:gd name="T16" fmla="*/ 2147483647 w 816"/>
              <a:gd name="T17" fmla="*/ 2147483647 h 3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16"/>
              <a:gd name="T28" fmla="*/ 0 h 352"/>
              <a:gd name="T29" fmla="*/ 816 w 816"/>
              <a:gd name="T30" fmla="*/ 352 h 3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16" h="352">
                <a:moveTo>
                  <a:pt x="0" y="152"/>
                </a:moveTo>
                <a:cubicBezTo>
                  <a:pt x="32" y="76"/>
                  <a:pt x="64" y="0"/>
                  <a:pt x="96" y="8"/>
                </a:cubicBezTo>
                <a:cubicBezTo>
                  <a:pt x="128" y="16"/>
                  <a:pt x="160" y="144"/>
                  <a:pt x="192" y="200"/>
                </a:cubicBezTo>
                <a:cubicBezTo>
                  <a:pt x="224" y="256"/>
                  <a:pt x="248" y="352"/>
                  <a:pt x="288" y="344"/>
                </a:cubicBezTo>
                <a:cubicBezTo>
                  <a:pt x="328" y="336"/>
                  <a:pt x="392" y="208"/>
                  <a:pt x="432" y="152"/>
                </a:cubicBezTo>
                <a:cubicBezTo>
                  <a:pt x="472" y="96"/>
                  <a:pt x="496" y="8"/>
                  <a:pt x="528" y="8"/>
                </a:cubicBezTo>
                <a:cubicBezTo>
                  <a:pt x="560" y="8"/>
                  <a:pt x="592" y="96"/>
                  <a:pt x="624" y="152"/>
                </a:cubicBezTo>
                <a:cubicBezTo>
                  <a:pt x="656" y="208"/>
                  <a:pt x="688" y="344"/>
                  <a:pt x="720" y="344"/>
                </a:cubicBezTo>
                <a:cubicBezTo>
                  <a:pt x="752" y="344"/>
                  <a:pt x="800" y="184"/>
                  <a:pt x="816" y="152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1392375" y="2087269"/>
            <a:ext cx="22860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 flipV="1">
            <a:off x="1400313" y="1782469"/>
            <a:ext cx="228600" cy="317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2127388" y="1776119"/>
            <a:ext cx="2286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168665" y="2190457"/>
            <a:ext cx="123825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3449775" y="2087269"/>
            <a:ext cx="609600" cy="762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/>
          </p:nvPr>
        </p:nvGraphicFramePr>
        <p:xfrm>
          <a:off x="1697175" y="2315869"/>
          <a:ext cx="2746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4" name="Equation" r:id="rId3" imgW="126720" imgH="164880" progId="Equation.3">
                  <p:embed/>
                </p:oleObj>
              </mc:Choice>
              <mc:Fallback>
                <p:oleObj name="Equation" r:id="rId3" imgW="126720" imgH="164880" progId="Equation.3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175" y="2315869"/>
                        <a:ext cx="274638" cy="35718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/>
          </p:nvPr>
        </p:nvGraphicFramePr>
        <p:xfrm>
          <a:off x="3602177" y="2392069"/>
          <a:ext cx="32067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5" name="Equation" r:id="rId5" imgW="203040" imgH="190440" progId="Equation.3">
                  <p:embed/>
                </p:oleObj>
              </mc:Choice>
              <mc:Fallback>
                <p:oleObj name="Equation" r:id="rId5" imgW="203040" imgH="190440" progId="Equation.3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2177" y="2392069"/>
                        <a:ext cx="320675" cy="300038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/>
          </p:nvPr>
        </p:nvGraphicFramePr>
        <p:xfrm>
          <a:off x="1087575" y="2163469"/>
          <a:ext cx="35718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6" name="Equation" r:id="rId7" imgW="177480" imgH="203040" progId="Equation.3">
                  <p:embed/>
                </p:oleObj>
              </mc:Choice>
              <mc:Fallback>
                <p:oleObj name="Equation" r:id="rId7" imgW="177480" imgH="203040" progId="Equation.3">
                  <p:embed/>
                  <p:pic>
                    <p:nvPicPr>
                      <p:cNvPr id="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575" y="2163469"/>
                        <a:ext cx="357188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6"/>
          <p:cNvGraphicFramePr>
            <a:graphicFrameLocks noChangeAspect="1"/>
          </p:cNvGraphicFramePr>
          <p:nvPr>
            <p:extLst/>
          </p:nvPr>
        </p:nvGraphicFramePr>
        <p:xfrm>
          <a:off x="2840175" y="2315869"/>
          <a:ext cx="35718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7" name="Equation" r:id="rId9" imgW="177480" imgH="203040" progId="Equation.3">
                  <p:embed/>
                </p:oleObj>
              </mc:Choice>
              <mc:Fallback>
                <p:oleObj name="Equation" r:id="rId9" imgW="177480" imgH="203040" progId="Equation.3">
                  <p:embed/>
                  <p:pic>
                    <p:nvPicPr>
                      <p:cNvPr id="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0175" y="2315869"/>
                        <a:ext cx="357188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2078175" y="2087269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3983175" y="2087269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535375" y="1899944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+</a:t>
            </a: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935175" y="1630069"/>
            <a:ext cx="0" cy="1295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4632527" y="1442546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latin typeface="Arial" charset="0"/>
              </a:rPr>
              <a:t>2</a:t>
            </a:r>
          </a:p>
        </p:txBody>
      </p:sp>
      <p:graphicFrame>
        <p:nvGraphicFramePr>
          <p:cNvPr id="20" name="Object 7"/>
          <p:cNvGraphicFramePr>
            <a:graphicFrameLocks noChangeAspect="1"/>
          </p:cNvGraphicFramePr>
          <p:nvPr>
            <p:extLst/>
          </p:nvPr>
        </p:nvGraphicFramePr>
        <p:xfrm>
          <a:off x="173175" y="2011069"/>
          <a:ext cx="6032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8" name="Equation" r:id="rId11" imgW="279360" imgH="164880" progId="Equation.3">
                  <p:embed/>
                </p:oleObj>
              </mc:Choice>
              <mc:Fallback>
                <p:oleObj name="Equation" r:id="rId11" imgW="279360" imgH="164880" progId="Equation.3">
                  <p:embed/>
                  <p:pic>
                    <p:nvPicPr>
                      <p:cNvPr id="2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175" y="2011069"/>
                        <a:ext cx="60325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6"/>
          <p:cNvSpPr>
            <a:spLocks noChangeShapeType="1"/>
          </p:cNvSpPr>
          <p:nvPr/>
        </p:nvSpPr>
        <p:spPr bwMode="auto">
          <a:xfrm flipH="1" flipV="1">
            <a:off x="3221175" y="1782469"/>
            <a:ext cx="228600" cy="317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 flipV="1">
            <a:off x="3227525" y="2072982"/>
            <a:ext cx="22860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4059375" y="1768182"/>
            <a:ext cx="2286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4668975" y="1607844"/>
            <a:ext cx="0" cy="1295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>
            <a:off x="4073665" y="2190457"/>
            <a:ext cx="123825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654537"/>
              </p:ext>
            </p:extLst>
          </p:nvPr>
        </p:nvGraphicFramePr>
        <p:xfrm>
          <a:off x="1302329" y="1162217"/>
          <a:ext cx="2876544" cy="52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9" name="Equation" r:id="rId13" imgW="2349500" imgH="431800" progId="Equation.3">
                  <p:embed/>
                </p:oleObj>
              </mc:Choice>
              <mc:Fallback>
                <p:oleObj name="Equation" r:id="rId13" imgW="2349500" imgH="431800" progId="Equation.3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2329" y="1162217"/>
                        <a:ext cx="2876544" cy="52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5943" y="716685"/>
            <a:ext cx="78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</a:rPr>
              <a:t>208</a:t>
            </a:r>
            <a:r>
              <a:rPr lang="en-US" b="1" dirty="0">
                <a:solidFill>
                  <a:srgbClr val="FF0000"/>
                </a:solidFill>
              </a:rPr>
              <a:t>Pb 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8088" y="439314"/>
            <a:ext cx="36576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Electroweak   Asymmetry  in 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Elastic   Electron-Nucleus  Scattering </a:t>
            </a:r>
            <a:r>
              <a:rPr lang="en-US" sz="2000" dirty="0" smtClean="0">
                <a:solidFill>
                  <a:srgbClr val="C00000"/>
                </a:solidFill>
              </a:rPr>
              <a:t>: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     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Z</a:t>
            </a:r>
            <a:r>
              <a:rPr lang="en-US" sz="2400" baseline="30000" dirty="0" smtClean="0">
                <a:solidFill>
                  <a:srgbClr val="0070C0"/>
                </a:solidFill>
              </a:rPr>
              <a:t>0</a:t>
            </a:r>
            <a:r>
              <a:rPr lang="en-US" sz="2400" dirty="0" smtClean="0">
                <a:solidFill>
                  <a:srgbClr val="0070C0"/>
                </a:solidFill>
              </a:rPr>
              <a:t>   sees  the  neutrons  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          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6152" y="170611"/>
            <a:ext cx="379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PREX    </a:t>
            </a:r>
            <a:r>
              <a:rPr lang="en-US" dirty="0"/>
              <a:t> and     </a:t>
            </a:r>
            <a:r>
              <a:rPr lang="en-US" sz="4000" dirty="0">
                <a:solidFill>
                  <a:srgbClr val="0070C0"/>
                </a:solidFill>
              </a:rPr>
              <a:t>CREX </a:t>
            </a:r>
            <a:r>
              <a:rPr lang="en-US" dirty="0"/>
              <a:t> </a:t>
            </a:r>
          </a:p>
        </p:txBody>
      </p:sp>
      <p:pic>
        <p:nvPicPr>
          <p:cNvPr id="45" name="Picture 44" descr="lead_nucleon_radii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23085" y="3239262"/>
            <a:ext cx="3793477" cy="3305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" name="Up Arrow 46"/>
          <p:cNvSpPr/>
          <p:nvPr/>
        </p:nvSpPr>
        <p:spPr>
          <a:xfrm rot="5400000">
            <a:off x="3184642" y="4985203"/>
            <a:ext cx="343628" cy="609600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679135" y="715919"/>
            <a:ext cx="157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chemeClr val="accent1"/>
                </a:solidFill>
              </a:rPr>
              <a:t>48</a:t>
            </a:r>
            <a:r>
              <a:rPr lang="en-US" b="1" dirty="0">
                <a:solidFill>
                  <a:schemeClr val="accent1"/>
                </a:solidFill>
              </a:rPr>
              <a:t>Ca  </a:t>
            </a:r>
          </a:p>
        </p:txBody>
      </p:sp>
      <p:sp>
        <p:nvSpPr>
          <p:cNvPr id="49" name="Up Arrow 48"/>
          <p:cNvSpPr/>
          <p:nvPr/>
        </p:nvSpPr>
        <p:spPr>
          <a:xfrm rot="16200000">
            <a:off x="4152970" y="4991996"/>
            <a:ext cx="343628" cy="609600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329509"/>
              </p:ext>
            </p:extLst>
          </p:nvPr>
        </p:nvGraphicFramePr>
        <p:xfrm>
          <a:off x="5408576" y="5158239"/>
          <a:ext cx="2376488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0" name="Equation" r:id="rId16" imgW="1524000" imgH="330200" progId="Equation.3">
                  <p:embed/>
                </p:oleObj>
              </mc:Choice>
              <mc:Fallback>
                <p:oleObj name="Equation" r:id="rId16" imgW="1524000" imgH="330200" progId="Equation.3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8576" y="5158239"/>
                        <a:ext cx="2376488" cy="5159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5188088" y="4630561"/>
            <a:ext cx="24912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Neutron  Skin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447436" y="3333164"/>
            <a:ext cx="12614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C. J. Horowitz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6" name="TextBox 16"/>
          <p:cNvSpPr txBox="1">
            <a:spLocks noChangeArrowheads="1"/>
          </p:cNvSpPr>
          <p:nvPr/>
        </p:nvSpPr>
        <p:spPr bwMode="auto">
          <a:xfrm>
            <a:off x="8305800" y="6419852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1/15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73" y="6105057"/>
            <a:ext cx="2526788" cy="549301"/>
          </a:xfrm>
          <a:prstGeom prst="rect">
            <a:avLst/>
          </a:prstGeom>
        </p:spPr>
      </p:pic>
      <p:sp>
        <p:nvSpPr>
          <p:cNvPr id="41" name="TextBox 10"/>
          <p:cNvSpPr txBox="1">
            <a:spLocks noChangeArrowheads="1"/>
          </p:cNvSpPr>
          <p:nvPr/>
        </p:nvSpPr>
        <p:spPr bwMode="auto">
          <a:xfrm>
            <a:off x="5408576" y="3584759"/>
            <a:ext cx="3292273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400" b="0" dirty="0" smtClean="0">
                <a:solidFill>
                  <a:srgbClr val="00B050"/>
                </a:solidFill>
              </a:rPr>
              <a:t>(PREX-I)    PRL </a:t>
            </a:r>
            <a:r>
              <a:rPr lang="en-US" altLang="en-US" sz="14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  (2012)  112502</a:t>
            </a:r>
          </a:p>
        </p:txBody>
      </p:sp>
      <p:graphicFrame>
        <p:nvGraphicFramePr>
          <p:cNvPr id="4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987572"/>
              </p:ext>
            </p:extLst>
          </p:nvPr>
        </p:nvGraphicFramePr>
        <p:xfrm>
          <a:off x="5278498" y="2766898"/>
          <a:ext cx="34718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1" name="Equation" r:id="rId19" imgW="1993680" imgH="431640" progId="Equation.3">
                  <p:embed/>
                </p:oleObj>
              </mc:Choice>
              <mc:Fallback>
                <p:oleObj name="Equation" r:id="rId19" imgW="1993680" imgH="431640" progId="Equation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98" y="2766898"/>
                        <a:ext cx="3471863" cy="752475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 bwMode="auto">
          <a:xfrm>
            <a:off x="5991261" y="3782702"/>
            <a:ext cx="18414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200" dirty="0" smtClean="0">
                <a:solidFill>
                  <a:srgbClr val="FF33CC"/>
                </a:solidFill>
              </a:rPr>
              <a:t>243 citations, Jan 2018</a:t>
            </a:r>
            <a:endParaRPr lang="en-US" sz="12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3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8117776" y="5428367"/>
            <a:ext cx="892969" cy="8929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110" name="Shape 110"/>
          <p:cNvSpPr/>
          <p:nvPr/>
        </p:nvSpPr>
        <p:spPr>
          <a:xfrm>
            <a:off x="17375" y="6202310"/>
            <a:ext cx="1580555" cy="3125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/>
          </a:p>
        </p:txBody>
      </p:sp>
      <p:sp>
        <p:nvSpPr>
          <p:cNvPr id="111" name="Shape 111"/>
          <p:cNvSpPr/>
          <p:nvPr/>
        </p:nvSpPr>
        <p:spPr>
          <a:xfrm>
            <a:off x="1768592" y="2734105"/>
            <a:ext cx="1508008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000" dirty="0">
                <a:solidFill>
                  <a:srgbClr val="FF0000"/>
                </a:solidFill>
              </a:rPr>
              <a:t>*</a:t>
            </a:r>
            <a:r>
              <a:rPr sz="1266" dirty="0"/>
              <a:t> contact persons</a:t>
            </a:r>
          </a:p>
        </p:txBody>
      </p:sp>
      <p:graphicFrame>
        <p:nvGraphicFramePr>
          <p:cNvPr id="112" name="Table 112"/>
          <p:cNvGraphicFramePr/>
          <p:nvPr>
            <p:extLst/>
          </p:nvPr>
        </p:nvGraphicFramePr>
        <p:xfrm>
          <a:off x="136490" y="496843"/>
          <a:ext cx="4657950" cy="2162176"/>
        </p:xfrm>
        <a:graphic>
          <a:graphicData uri="http://schemas.openxmlformats.org/drawingml/2006/table">
            <a:tbl>
              <a:tblPr/>
              <a:tblGrid>
                <a:gridCol w="1919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Kent </a:t>
                      </a:r>
                      <a:r>
                        <a:rPr sz="1600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Paschke</a:t>
                      </a: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*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UVa</a:t>
                      </a:r>
                      <a:endParaRPr sz="1600" dirty="0">
                        <a:uFill>
                          <a:solidFill>
                            <a:srgbClr val="000000"/>
                          </a:solidFill>
                        </a:u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Krishna Kumar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Stony Brook University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13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Robert Michaels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Jefferson Lab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Paul Souder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Syracuse </a:t>
                      </a:r>
                      <a:r>
                        <a:rPr sz="1600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Univeristy</a:t>
                      </a:r>
                      <a:endParaRPr sz="1600" dirty="0">
                        <a:uFill>
                          <a:solidFill>
                            <a:srgbClr val="000000"/>
                          </a:solidFill>
                        </a:u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Guido Urcioli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INFN Rome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4" name="Shape 114"/>
          <p:cNvSpPr/>
          <p:nvPr/>
        </p:nvSpPr>
        <p:spPr>
          <a:xfrm>
            <a:off x="1623747" y="76214"/>
            <a:ext cx="761427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700">
                <a:solidFill>
                  <a:srgbClr val="000000"/>
                </a:solidFill>
              </a:defRPr>
            </a:lvl1pPr>
          </a:lstStyle>
          <a:p>
            <a:r>
              <a:rPr sz="2601" dirty="0"/>
              <a:t>PREX</a:t>
            </a:r>
          </a:p>
        </p:txBody>
      </p:sp>
      <p:sp>
        <p:nvSpPr>
          <p:cNvPr id="115" name="Shape 115"/>
          <p:cNvSpPr/>
          <p:nvPr/>
        </p:nvSpPr>
        <p:spPr>
          <a:xfrm>
            <a:off x="5937698" y="-16558"/>
            <a:ext cx="767839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700">
                <a:solidFill>
                  <a:srgbClr val="000000"/>
                </a:solidFill>
              </a:defRPr>
            </a:lvl1pPr>
          </a:lstStyle>
          <a:p>
            <a:r>
              <a:rPr sz="2601" dirty="0"/>
              <a:t>CREX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0" y="3171729"/>
            <a:ext cx="3021330" cy="3462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3014101"/>
            <a:ext cx="3031236" cy="3827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67" y="3213945"/>
            <a:ext cx="2318004" cy="1035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98" y="4258471"/>
            <a:ext cx="3021521" cy="2589181"/>
          </a:xfrm>
          <a:prstGeom prst="rect">
            <a:avLst/>
          </a:prstGeom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8305800" y="6419852"/>
            <a:ext cx="685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p3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18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3" name="Table 113"/>
          <p:cNvGraphicFramePr/>
          <p:nvPr>
            <p:extLst>
              <p:ext uri="{D42A27DB-BD31-4B8C-83A1-F6EECF244321}">
                <p14:modId xmlns:p14="http://schemas.microsoft.com/office/powerpoint/2010/main" val="3363536053"/>
              </p:ext>
            </p:extLst>
          </p:nvPr>
        </p:nvGraphicFramePr>
        <p:xfrm>
          <a:off x="4289813" y="164208"/>
          <a:ext cx="4748640" cy="3007520"/>
        </p:xfrm>
        <a:graphic>
          <a:graphicData uri="http://schemas.openxmlformats.org/drawingml/2006/table">
            <a:tbl>
              <a:tblPr/>
              <a:tblGrid>
                <a:gridCol w="2291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Seamus Riordan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*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lang="en-US" sz="160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Argonne</a:t>
                      </a:r>
                      <a:r>
                        <a:rPr lang="en-US" sz="1600" baseline="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National Lab</a:t>
                      </a:r>
                      <a:endParaRPr sz="1600" dirty="0">
                        <a:uFill>
                          <a:solidFill>
                            <a:srgbClr val="000000"/>
                          </a:solidFill>
                        </a:u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Robert Michaels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Jefferson Lab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Kent Paschke 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UVa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Paul Souder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Syracuse Univeristy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Dustin McNulty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Idaho State University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Juliette </a:t>
                      </a:r>
                      <a:r>
                        <a:rPr sz="1600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Mammei</a:t>
                      </a:r>
                      <a:endParaRPr sz="1600" dirty="0">
                        <a:uFill>
                          <a:solidFill>
                            <a:srgbClr val="000000"/>
                          </a:solidFill>
                        </a:u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Manitoba University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Silviu Covrig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1100"/>
                        </a:spcBef>
                        <a:tabLst>
                          <a:tab pos="8001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Jefferson Lab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3433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nrpva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2" y="625842"/>
            <a:ext cx="8063639" cy="5468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880" y="607102"/>
            <a:ext cx="47681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Neutron  Skin   </a:t>
            </a:r>
            <a:r>
              <a:rPr lang="en-US" sz="2400" b="1" dirty="0" err="1">
                <a:solidFill>
                  <a:srgbClr val="0070C0"/>
                </a:solidFill>
              </a:rPr>
              <a:t>vs</a:t>
            </a:r>
            <a:r>
              <a:rPr lang="en-US" sz="2400" b="1" dirty="0">
                <a:solidFill>
                  <a:srgbClr val="0070C0"/>
                </a:solidFill>
              </a:rPr>
              <a:t>   Mass Number  A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339416" y="2550469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R</a:t>
            </a:r>
            <a:r>
              <a:rPr lang="en-US" sz="2400" b="1" baseline="-25000" dirty="0">
                <a:solidFill>
                  <a:srgbClr val="002060"/>
                </a:solidFill>
              </a:rPr>
              <a:t>N</a:t>
            </a:r>
            <a:r>
              <a:rPr lang="en-US" sz="2400" b="1" dirty="0">
                <a:solidFill>
                  <a:srgbClr val="002060"/>
                </a:solidFill>
              </a:rPr>
              <a:t> – R</a:t>
            </a:r>
            <a:r>
              <a:rPr lang="en-US" sz="2400" b="1" baseline="-25000" dirty="0">
                <a:solidFill>
                  <a:srgbClr val="002060"/>
                </a:solidFill>
              </a:rPr>
              <a:t>P</a:t>
            </a:r>
            <a:r>
              <a:rPr lang="en-US" sz="2400" b="1" dirty="0">
                <a:solidFill>
                  <a:srgbClr val="002060"/>
                </a:solidFill>
              </a:rPr>
              <a:t>   </a:t>
            </a:r>
            <a:r>
              <a:rPr lang="en-US" sz="2000" b="1" dirty="0">
                <a:solidFill>
                  <a:srgbClr val="002060"/>
                </a:solidFill>
              </a:rPr>
              <a:t>(fm)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562631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3010" y="1690142"/>
            <a:ext cx="13253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60093"/>
                </a:solidFill>
                <a:latin typeface="Georgia" pitchFamily="18" charset="0"/>
              </a:rPr>
              <a:t>PREX-I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828802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6FF33"/>
                </a:solidFill>
                <a:latin typeface="Georgia" pitchFamily="18" charset="0"/>
              </a:rPr>
              <a:t>PREX-II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6690" y="2117360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published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37030" y="2163582"/>
            <a:ext cx="2163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Approved  proposal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" y="1773185"/>
            <a:ext cx="175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Georgia" pitchFamily="18" charset="0"/>
              </a:rPr>
              <a:t>C-REX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460" y="228330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Approved  proposal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65206" y="2973217"/>
            <a:ext cx="228600" cy="494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62864" y="3089980"/>
            <a:ext cx="0" cy="27432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sosceles Triangle 23"/>
          <p:cNvSpPr/>
          <p:nvPr/>
        </p:nvSpPr>
        <p:spPr>
          <a:xfrm>
            <a:off x="2146937" y="3147593"/>
            <a:ext cx="221819" cy="15909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265268" y="6366540"/>
            <a:ext cx="685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p4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18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267200" y="5110640"/>
            <a:ext cx="3753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Theory  :  P. Ring et al.  NPA 624, 349 (1997)</a:t>
            </a:r>
            <a:endParaRPr lang="en-US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196551" y="6325384"/>
            <a:ext cx="4712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</a:rPr>
              <a:t>Robert  Michaels, </a:t>
            </a:r>
            <a:r>
              <a:rPr lang="en-US" sz="1400" dirty="0" smtClean="0">
                <a:solidFill>
                  <a:srgbClr val="002060"/>
                </a:solidFill>
              </a:rPr>
              <a:t> Hall A Collaboration Meeting, Jan 25, 2018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52400"/>
            <a:ext cx="8382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5150" y="366715"/>
            <a:ext cx="81534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“Ab Initio”   </a:t>
            </a:r>
            <a:r>
              <a:rPr lang="en-US" sz="2000" dirty="0">
                <a:latin typeface="+mj-lt"/>
              </a:rPr>
              <a:t>(exact  microscopic)  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calculations   of   </a:t>
            </a:r>
            <a:r>
              <a:rPr lang="en-US" sz="2000" dirty="0" err="1">
                <a:solidFill>
                  <a:srgbClr val="C00000"/>
                </a:solidFill>
                <a:latin typeface="+mj-lt"/>
              </a:rPr>
              <a:t>R</a:t>
            </a:r>
            <a:r>
              <a:rPr lang="en-US" sz="2000" baseline="-25000" dirty="0" err="1">
                <a:solidFill>
                  <a:srgbClr val="C00000"/>
                </a:solidFill>
                <a:latin typeface="+mj-lt"/>
              </a:rPr>
              <a:t>skin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  for </a:t>
            </a:r>
            <a:r>
              <a:rPr lang="en-US" sz="2000" baseline="30000" dirty="0">
                <a:solidFill>
                  <a:srgbClr val="C00000"/>
                </a:solidFill>
                <a:latin typeface="+mj-lt"/>
              </a:rPr>
              <a:t>48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Ca  have recently been published.    </a:t>
            </a:r>
            <a:r>
              <a:rPr lang="en-US" dirty="0">
                <a:latin typeface="+mj-lt"/>
              </a:rPr>
              <a:t>G. Hagen et al.,  Nature Physics 12, 186 (2016).   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Can be compared  to  Density  Functional  Theory </a:t>
            </a:r>
            <a:r>
              <a:rPr lang="en-US" sz="2000" dirty="0">
                <a:latin typeface="+mj-lt"/>
              </a:rPr>
              <a:t>(the red and blue points)  and   </a:t>
            </a:r>
            <a:r>
              <a:rPr lang="en-US" sz="2000" dirty="0">
                <a:solidFill>
                  <a:srgbClr val="0000FF"/>
                </a:solidFill>
                <a:latin typeface="+mj-lt"/>
              </a:rPr>
              <a:t>Dispersive  Optical  Model </a:t>
            </a:r>
            <a:r>
              <a:rPr lang="en-US" sz="2000" dirty="0">
                <a:latin typeface="+mj-lt"/>
              </a:rPr>
              <a:t>(DOM).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0" y="5715002"/>
            <a:ext cx="1295400" cy="100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6046789"/>
            <a:ext cx="1752600" cy="701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1" y="1778497"/>
            <a:ext cx="8115176" cy="4619129"/>
          </a:xfrm>
          <a:prstGeom prst="rect">
            <a:avLst/>
          </a:prstGeom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299325" y="3163670"/>
            <a:ext cx="16160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en-U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Dickhoff</a:t>
            </a:r>
            <a:r>
              <a:rPr lang="en-U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et al.</a:t>
            </a:r>
            <a:endParaRPr lang="en-US" alt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PRL 119, 222503 (2017)</a:t>
            </a:r>
            <a:endParaRPr lang="en-US" alt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353051" y="5175707"/>
            <a:ext cx="162110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Hagen,  et al.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12, 186 (2015)</a:t>
            </a:r>
            <a:endParaRPr lang="en-US" alt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740531" y="4381640"/>
            <a:ext cx="1828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Fattoyev</a:t>
            </a:r>
            <a:r>
              <a:rPr lang="en-U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Piekarewicz</a:t>
            </a:r>
            <a:endParaRPr lang="en-US" alt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PRC 86, 015802 (2012)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65268" y="6366540"/>
            <a:ext cx="685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p5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18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4114800" cy="2687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129" y="31303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LIGO  </a:t>
            </a:r>
            <a:r>
              <a:rPr lang="en-US" sz="2400" dirty="0" smtClean="0">
                <a:latin typeface="Georgia" panose="02040502050405020303" pitchFamily="18" charset="0"/>
              </a:rPr>
              <a:t> </a:t>
            </a:r>
            <a:r>
              <a:rPr lang="en-US" sz="2000" dirty="0" smtClean="0"/>
              <a:t>has  recently  (2017)  detected  a</a:t>
            </a:r>
            <a:r>
              <a:rPr lang="en-US" sz="2400" dirty="0" smtClean="0"/>
              <a:t>  </a:t>
            </a:r>
            <a:r>
              <a:rPr lang="en-US" sz="2400" b="1" u="sng" dirty="0" smtClean="0">
                <a:solidFill>
                  <a:srgbClr val="0070C0"/>
                </a:solidFill>
              </a:rPr>
              <a:t>Neutron Star  Merger</a:t>
            </a:r>
            <a:endParaRPr lang="en-US" sz="2400" b="1" u="sng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99550"/>
            <a:ext cx="3800475" cy="3983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14578"/>
            <a:ext cx="2512126" cy="1934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029198" y="936510"/>
            <a:ext cx="3167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</a:t>
            </a:r>
            <a:r>
              <a:rPr lang="en-US" b="1" dirty="0" smtClean="0">
                <a:solidFill>
                  <a:srgbClr val="C00000"/>
                </a:solidFill>
              </a:rPr>
              <a:t>idal  Deformability  </a:t>
            </a:r>
            <a:r>
              <a:rPr lang="en-US" dirty="0"/>
              <a:t>( </a:t>
            </a:r>
            <a:r>
              <a:rPr lang="el-GR" dirty="0" smtClean="0"/>
              <a:t>Λ</a:t>
            </a:r>
            <a:r>
              <a:rPr lang="en-US" dirty="0" smtClean="0"/>
              <a:t> ) vs </a:t>
            </a:r>
            <a:r>
              <a:rPr lang="en-US" b="1" dirty="0" smtClean="0">
                <a:solidFill>
                  <a:srgbClr val="7030A0"/>
                </a:solidFill>
              </a:rPr>
              <a:t>Neutron Star  Radius  </a:t>
            </a:r>
            <a:r>
              <a:rPr lang="en-US" dirty="0" smtClean="0"/>
              <a:t>(  R  ). </a:t>
            </a:r>
            <a:endParaRPr lang="en-US" dirty="0"/>
          </a:p>
          <a:p>
            <a:pPr eaLnBrk="1" hangingPunct="1"/>
            <a:r>
              <a:rPr lang="en-US" dirty="0" smtClean="0"/>
              <a:t>Upper limit of  </a:t>
            </a:r>
            <a:r>
              <a:rPr lang="el-GR" dirty="0" smtClean="0"/>
              <a:t>Λ</a:t>
            </a:r>
            <a:r>
              <a:rPr lang="en-US" dirty="0" smtClean="0"/>
              <a:t>  from  </a:t>
            </a:r>
            <a:r>
              <a:rPr lang="en-US" b="1" dirty="0" smtClean="0"/>
              <a:t>LIGO</a:t>
            </a:r>
            <a:r>
              <a:rPr lang="en-US" dirty="0" smtClean="0"/>
              <a:t>  data.   Points:   RMF models.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457200" y="4452352"/>
            <a:ext cx="3886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PREX  constrains  the equation of  state of  neutron-rich matter.    If  data are inconsistent  it  could  signal  a  phase  transition  at  the  extremely high  density  of  neutron  stars.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5203030" y="5907795"/>
            <a:ext cx="2819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err="1" smtClean="0">
                <a:solidFill>
                  <a:srgbClr val="002060"/>
                </a:solidFill>
              </a:rPr>
              <a:t>Fattoyev</a:t>
            </a:r>
            <a:r>
              <a:rPr lang="en-US" sz="1400" dirty="0" smtClean="0">
                <a:solidFill>
                  <a:srgbClr val="002060"/>
                </a:solidFill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</a:rPr>
              <a:t>Piekarewicz</a:t>
            </a:r>
            <a:r>
              <a:rPr lang="en-US" sz="1400" dirty="0" smtClean="0">
                <a:solidFill>
                  <a:srgbClr val="002060"/>
                </a:solidFill>
              </a:rPr>
              <a:t>, Horowitz  </a:t>
            </a:r>
            <a:r>
              <a:rPr lang="en-US" sz="1400" dirty="0" err="1" smtClean="0">
                <a:solidFill>
                  <a:srgbClr val="002060"/>
                </a:solidFill>
              </a:rPr>
              <a:t>arXiv</a:t>
            </a:r>
            <a:r>
              <a:rPr lang="en-US" sz="1400" dirty="0" smtClean="0">
                <a:solidFill>
                  <a:srgbClr val="002060"/>
                </a:solidFill>
              </a:rPr>
              <a:t> 1711.06615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96551" y="6325384"/>
            <a:ext cx="4712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</a:rPr>
              <a:t>Robert  Michaels, </a:t>
            </a:r>
            <a:r>
              <a:rPr lang="en-US" sz="1400" dirty="0" smtClean="0">
                <a:solidFill>
                  <a:srgbClr val="002060"/>
                </a:solidFill>
              </a:rPr>
              <a:t> Hall A Collaboration Meeting, Jan 25, 2018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65268" y="6366540"/>
            <a:ext cx="685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p6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18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35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73040"/>
            <a:ext cx="7924800" cy="7921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  Parity   Experiment  Method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7" y="1143002"/>
            <a:ext cx="37385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78300" y="1400175"/>
            <a:ext cx="4908550" cy="1392238"/>
            <a:chOff x="2668" y="864"/>
            <a:chExt cx="3092" cy="877"/>
          </a:xfrm>
        </p:grpSpPr>
        <p:pic>
          <p:nvPicPr>
            <p:cNvPr id="5735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8" y="864"/>
              <a:ext cx="3092" cy="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Line 6"/>
            <p:cNvSpPr>
              <a:spLocks noChangeShapeType="1"/>
            </p:cNvSpPr>
            <p:nvPr/>
          </p:nvSpPr>
          <p:spPr bwMode="auto">
            <a:xfrm>
              <a:off x="5424" y="1296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179888" y="3511552"/>
            <a:ext cx="4964112" cy="2925763"/>
            <a:chOff x="2633" y="2256"/>
            <a:chExt cx="3127" cy="1843"/>
          </a:xfrm>
        </p:grpSpPr>
        <p:pic>
          <p:nvPicPr>
            <p:cNvPr id="5735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" y="2256"/>
              <a:ext cx="3127" cy="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8" name="Line 9"/>
            <p:cNvSpPr>
              <a:spLocks noChangeShapeType="1"/>
            </p:cNvSpPr>
            <p:nvPr/>
          </p:nvSpPr>
          <p:spPr bwMode="auto">
            <a:xfrm>
              <a:off x="5232" y="2448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58752" y="3892552"/>
            <a:ext cx="3967163" cy="2238375"/>
            <a:chOff x="0" y="2496"/>
            <a:chExt cx="2499" cy="1458"/>
          </a:xfrm>
        </p:grpSpPr>
        <p:pic>
          <p:nvPicPr>
            <p:cNvPr id="57355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4"/>
              <a:ext cx="2499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6" name="Text Box 12"/>
            <p:cNvSpPr txBox="1">
              <a:spLocks noChangeArrowheads="1"/>
            </p:cNvSpPr>
            <p:nvPr/>
          </p:nvSpPr>
          <p:spPr bwMode="auto">
            <a:xfrm>
              <a:off x="0" y="2496"/>
              <a:ext cx="2398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ctr"/>
              <a:r>
                <a:rPr lang="en-US" altLang="en-US" sz="2400" i="1" dirty="0">
                  <a:latin typeface="Times" panose="02020603050405020304" pitchFamily="18" charset="0"/>
                </a:rPr>
                <a:t>Flux Integration Technique:</a:t>
              </a:r>
            </a:p>
            <a:p>
              <a:pPr algn="ctr"/>
              <a:r>
                <a:rPr lang="en-US" altLang="en-US" sz="1800" i="1" dirty="0">
                  <a:latin typeface="Times" panose="02020603050405020304" pitchFamily="18" charset="0"/>
                </a:rPr>
                <a:t>C-REX :  140 MHz</a:t>
              </a:r>
            </a:p>
            <a:p>
              <a:pPr algn="ctr"/>
              <a:r>
                <a:rPr lang="en-US" altLang="en-US" sz="1800" i="1" dirty="0">
                  <a:latin typeface="Times" panose="02020603050405020304" pitchFamily="18" charset="0"/>
                </a:rPr>
                <a:t>PREX:   500 MHz</a:t>
              </a:r>
            </a:p>
          </p:txBody>
        </p:sp>
      </p:grpSp>
      <p:sp>
        <p:nvSpPr>
          <p:cNvPr id="57351" name="Rectangle 13"/>
          <p:cNvSpPr>
            <a:spLocks noChangeArrowheads="1"/>
          </p:cNvSpPr>
          <p:nvPr/>
        </p:nvSpPr>
        <p:spPr bwMode="auto">
          <a:xfrm>
            <a:off x="228600" y="6172200"/>
            <a:ext cx="2133600" cy="603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52" name="Rectangle 14"/>
          <p:cNvSpPr>
            <a:spLocks noChangeArrowheads="1"/>
          </p:cNvSpPr>
          <p:nvPr/>
        </p:nvSpPr>
        <p:spPr bwMode="auto">
          <a:xfrm>
            <a:off x="5867400" y="6477000"/>
            <a:ext cx="2895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54" name="TextBox 16"/>
          <p:cNvSpPr txBox="1">
            <a:spLocks noChangeArrowheads="1"/>
          </p:cNvSpPr>
          <p:nvPr/>
        </p:nvSpPr>
        <p:spPr bwMode="auto">
          <a:xfrm>
            <a:off x="4946650" y="3955104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400" b="0" dirty="0"/>
              <a:t>Example  :   HAPPEX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6172200" y="879475"/>
            <a:ext cx="2743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rgbClr val="00B0F0"/>
                </a:solidFill>
              </a:rPr>
              <a:t>(integrating   mode)</a:t>
            </a:r>
          </a:p>
        </p:txBody>
      </p:sp>
    </p:spTree>
    <p:extLst>
      <p:ext uri="{BB962C8B-B14F-4D97-AF65-F5344CB8AC3E}">
        <p14:creationId xmlns:p14="http://schemas.microsoft.com/office/powerpoint/2010/main" val="23194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6" y="1014884"/>
            <a:ext cx="8390375" cy="520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2768" y="146304"/>
            <a:ext cx="544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Hall Configuration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37747" y="2946678"/>
            <a:ext cx="1183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Scattering Chamber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2142" y="2188176"/>
            <a:ext cx="149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Collimator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7023" y="1969843"/>
            <a:ext cx="122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Septum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7680" y="4719475"/>
            <a:ext cx="227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Septum Support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3631" y="1416367"/>
            <a:ext cx="1818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Resistive Q1 Magnets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33798" y="3617407"/>
            <a:ext cx="1195754" cy="42820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0368444">
            <a:off x="599468" y="3503013"/>
            <a:ext cx="826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beam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96551" y="6325384"/>
            <a:ext cx="4712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</a:rPr>
              <a:t>Robert  Michaels, </a:t>
            </a:r>
            <a:r>
              <a:rPr lang="en-US" sz="1400" dirty="0" smtClean="0">
                <a:solidFill>
                  <a:srgbClr val="002060"/>
                </a:solidFill>
              </a:rPr>
              <a:t> Hall A Collaboration Meeting, Jan 25, 2018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019800" y="693796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Credit:  Robin Wines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5638800" y="6252081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ERR Design Drawings</a:t>
            </a:r>
            <a:endParaRPr lang="en-US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8050280" cy="5290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353060" y="293460"/>
            <a:ext cx="620014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70C0"/>
                </a:solidFill>
              </a:rPr>
              <a:t>New  apparatus  in  target  region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260600" y="3111499"/>
            <a:ext cx="7620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0070C0"/>
                </a:solidFill>
              </a:rPr>
              <a:t>Target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4572000" y="1600200"/>
            <a:ext cx="13716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err="1" smtClean="0">
                <a:solidFill>
                  <a:srgbClr val="0070C0"/>
                </a:solidFill>
              </a:rPr>
              <a:t>Skyshine</a:t>
            </a:r>
            <a:r>
              <a:rPr lang="en-US" sz="1400" dirty="0" smtClean="0">
                <a:solidFill>
                  <a:srgbClr val="0070C0"/>
                </a:solidFill>
              </a:rPr>
              <a:t>  shield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845300" y="3432807"/>
            <a:ext cx="11430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smtClean="0">
                <a:solidFill>
                  <a:srgbClr val="0070C0"/>
                </a:solidFill>
              </a:rPr>
              <a:t>HRS  Quad 1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5105400" y="3291100"/>
            <a:ext cx="13716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smtClean="0">
                <a:solidFill>
                  <a:srgbClr val="0070C0"/>
                </a:solidFill>
              </a:rPr>
              <a:t>Septum Magnet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4108070" y="3393218"/>
            <a:ext cx="92786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smtClean="0">
                <a:solidFill>
                  <a:srgbClr val="0070C0"/>
                </a:solidFill>
              </a:rPr>
              <a:t>collimator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15734505">
            <a:off x="777684" y="3393237"/>
            <a:ext cx="412370" cy="105029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 bwMode="auto">
          <a:xfrm rot="21169913">
            <a:off x="556903" y="3765853"/>
            <a:ext cx="76200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200" dirty="0" smtClean="0">
                <a:solidFill>
                  <a:srgbClr val="0070C0"/>
                </a:solidFill>
              </a:rPr>
              <a:t>beam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575300" y="4927600"/>
            <a:ext cx="3124200" cy="150810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marL="342900" indent="-342900" eaLnBrk="1" hangingPunct="1">
              <a:buAutoNum type="arabicPlain" startAt="56"/>
            </a:pPr>
            <a:r>
              <a:rPr lang="en-US" sz="2000" b="1" dirty="0" smtClean="0">
                <a:solidFill>
                  <a:srgbClr val="00B050"/>
                </a:solidFill>
              </a:rPr>
              <a:t>Man-weeks  design</a:t>
            </a:r>
            <a:endParaRPr lang="en-US" sz="2000" b="1" dirty="0">
              <a:solidFill>
                <a:srgbClr val="00B050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rgbClr val="00B050"/>
                </a:solidFill>
              </a:rPr>
              <a:t>24 Man-weeks  engineering</a:t>
            </a:r>
          </a:p>
          <a:p>
            <a:pPr eaLnBrk="1" hangingPunct="1"/>
            <a:r>
              <a:rPr lang="en-US" sz="1600" dirty="0" smtClean="0"/>
              <a:t>(minus   target)</a:t>
            </a:r>
          </a:p>
          <a:p>
            <a:pPr eaLnBrk="1" hangingPunct="1"/>
            <a:r>
              <a:rPr lang="en-US" b="1" dirty="0" smtClean="0">
                <a:solidFill>
                  <a:srgbClr val="0070C0"/>
                </a:solidFill>
              </a:rPr>
              <a:t>Jessie Butler:   </a:t>
            </a:r>
            <a:r>
              <a:rPr lang="en-US" b="1" smtClean="0">
                <a:solidFill>
                  <a:srgbClr val="0070C0"/>
                </a:solidFill>
              </a:rPr>
              <a:t>~70 days </a:t>
            </a:r>
            <a:r>
              <a:rPr lang="en-US" b="1" dirty="0" smtClean="0">
                <a:solidFill>
                  <a:srgbClr val="0070C0"/>
                </a:solidFill>
              </a:rPr>
              <a:t>	 	             installation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7848600" y="6400800"/>
            <a:ext cx="106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smtClean="0"/>
              <a:t>p</a:t>
            </a:r>
            <a:r>
              <a:rPr lang="en-US" sz="1400" dirty="0"/>
              <a:t>9</a:t>
            </a:r>
            <a:r>
              <a:rPr lang="en-US" sz="1400" dirty="0" smtClean="0"/>
              <a:t> / 18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6727105" y="651484"/>
            <a:ext cx="210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Credit:  Robin Wines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96551" y="6325384"/>
            <a:ext cx="4712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</a:rPr>
              <a:t>Robert  Michaels, </a:t>
            </a:r>
            <a:r>
              <a:rPr lang="en-US" sz="1400" dirty="0" smtClean="0">
                <a:solidFill>
                  <a:srgbClr val="002060"/>
                </a:solidFill>
              </a:rPr>
              <a:t> Hall A Collaboration Meeting, Jan 25, 2018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629400" y="292357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FF33CC"/>
                </a:solidFill>
              </a:rPr>
              <a:t>ERR Design Drawings</a:t>
            </a:r>
            <a:endParaRPr lang="en-US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defRPr dirty="0">
            <a:solidFill>
              <a:srgbClr val="FF33CC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931</Words>
  <Application>Microsoft Office PowerPoint</Application>
  <PresentationFormat>On-screen Show (4:3)</PresentationFormat>
  <Paragraphs>273</Paragraphs>
  <Slides>18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Georgia</vt:lpstr>
      <vt:lpstr>Gill Sans</vt:lpstr>
      <vt:lpstr>Gill Sans SemiBold</vt:lpstr>
      <vt:lpstr>Times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Parity   Experiment  Method</vt:lpstr>
      <vt:lpstr>PowerPoint Presentation</vt:lpstr>
      <vt:lpstr>PowerPoint Presentation</vt:lpstr>
      <vt:lpstr>New PREX / CREX Scattering Chamber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PREX /  CREX   Experiments</vt:lpstr>
      <vt:lpstr>PREX,  C-REX  :   Summary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Michaels</dc:creator>
  <cp:lastModifiedBy>Robert Michaels</cp:lastModifiedBy>
  <cp:revision>291</cp:revision>
  <dcterms:created xsi:type="dcterms:W3CDTF">2014-07-30T20:51:30Z</dcterms:created>
  <dcterms:modified xsi:type="dcterms:W3CDTF">2018-01-23T20:00:20Z</dcterms:modified>
</cp:coreProperties>
</file>