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62" r:id="rId3"/>
    <p:sldId id="265" r:id="rId4"/>
    <p:sldId id="264" r:id="rId5"/>
    <p:sldId id="259" r:id="rId6"/>
    <p:sldId id="260" r:id="rId7"/>
    <p:sldId id="267" r:id="rId8"/>
    <p:sldId id="266" r:id="rId9"/>
    <p:sldId id="269" r:id="rId10"/>
    <p:sldId id="270" r:id="rId11"/>
    <p:sldId id="271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37CC8-DC16-CB40-A75A-BD526D67C19F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95A84-2FF1-5548-A55A-0082602A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598488" y="0"/>
            <a:ext cx="47958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598488" y="0"/>
            <a:ext cx="47958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3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0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8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January 24, 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2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80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5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3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6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8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5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1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8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3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8133F-062D-C04D-A8F7-B25DCFC69D79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2E3D2-6FF9-6B4D-83CA-EC2FE5CAD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8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mailto:cuga@jlab.or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wiki.jlab.org/cugwiki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mailto:johna@anl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Jefferson Lab Users Organization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87" y="1720792"/>
            <a:ext cx="3111853" cy="3246671"/>
          </a:xfrm>
        </p:spPr>
        <p:txBody>
          <a:bodyPr/>
          <a:lstStyle/>
          <a:p>
            <a:r>
              <a:rPr lang="en-US" dirty="0" smtClean="0"/>
              <a:t>J. Roche</a:t>
            </a:r>
          </a:p>
          <a:p>
            <a:r>
              <a:rPr lang="en-US" sz="1800" dirty="0" smtClean="0"/>
              <a:t>Ohio University</a:t>
            </a:r>
          </a:p>
          <a:p>
            <a:endParaRPr lang="en-US" dirty="0"/>
          </a:p>
          <a:p>
            <a:r>
              <a:rPr lang="en-US" sz="2000" dirty="0" smtClean="0"/>
              <a:t>Chair-elect,</a:t>
            </a:r>
          </a:p>
          <a:p>
            <a:r>
              <a:rPr lang="en-US" sz="2000" dirty="0" err="1" smtClean="0"/>
              <a:t>JLab</a:t>
            </a:r>
            <a:r>
              <a:rPr lang="en-US" sz="2000" dirty="0"/>
              <a:t> </a:t>
            </a:r>
            <a:r>
              <a:rPr lang="en-US" sz="2000" dirty="0" smtClean="0"/>
              <a:t>User Group </a:t>
            </a:r>
          </a:p>
          <a:p>
            <a:r>
              <a:rPr lang="en-US" sz="2000" dirty="0" smtClean="0"/>
              <a:t>Board of Directors</a:t>
            </a:r>
            <a:endParaRPr lang="en-US" sz="20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5247"/>
          <a:stretch>
            <a:fillRect/>
          </a:stretch>
        </p:blipFill>
        <p:spPr>
          <a:xfrm>
            <a:off x="3299401" y="1725613"/>
            <a:ext cx="5692775" cy="3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237028" y="5276833"/>
            <a:ext cx="2721683" cy="365125"/>
          </a:xfrm>
        </p:spPr>
        <p:txBody>
          <a:bodyPr/>
          <a:lstStyle/>
          <a:p>
            <a:pPr lvl="0"/>
            <a:r>
              <a:rPr lang="en-US" sz="1800" dirty="0">
                <a:solidFill>
                  <a:srgbClr val="919191"/>
                </a:solidFill>
              </a:rPr>
              <a:t>January </a:t>
            </a:r>
            <a:r>
              <a:rPr lang="en-US" sz="1800" dirty="0" smtClean="0">
                <a:solidFill>
                  <a:srgbClr val="919191"/>
                </a:solidFill>
              </a:rPr>
              <a:t>25, </a:t>
            </a:r>
            <a:r>
              <a:rPr lang="en-US" sz="1800" dirty="0">
                <a:solidFill>
                  <a:srgbClr val="919191"/>
                </a:solidFill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175" y="6340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1548" y="65043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7640" y="6273224"/>
            <a:ext cx="37463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	</a:t>
            </a:r>
          </a:p>
          <a:p>
            <a:r>
              <a:rPr lang="en-US" sz="1200" dirty="0" smtClean="0"/>
              <a:t>                                       Roche’s work is supported by   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724" y="6452031"/>
            <a:ext cx="365760" cy="365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28" y="6156158"/>
            <a:ext cx="213547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NEED new JLUO logo</a:t>
            </a:r>
          </a:p>
          <a:p>
            <a:endParaRPr lang="en-US" dirty="0"/>
          </a:p>
        </p:txBody>
      </p:sp>
      <p:pic>
        <p:nvPicPr>
          <p:cNvPr id="13" name="Picture 12" descr="JLUO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" y="5941110"/>
            <a:ext cx="2602700" cy="914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8912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42041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0" y="20223"/>
            <a:ext cx="9139670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600"/>
              </a:lnSpc>
            </a:pPr>
            <a:r>
              <a:rPr lang="en-US" cap="none" dirty="0" smtClean="0"/>
              <a:t>Examples of JLUO activities: Outreach 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96217" y="781965"/>
            <a:ext cx="8990057" cy="546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Select </a:t>
            </a:r>
            <a:r>
              <a:rPr lang="en-US" kern="0" dirty="0">
                <a:latin typeface="Calibri" panose="020F0502020204030204" pitchFamily="34" charset="0"/>
              </a:rPr>
              <a:t>and nominate users for APS Fellowships (raise </a:t>
            </a:r>
            <a:r>
              <a:rPr lang="en-US" kern="0" dirty="0" err="1" smtClean="0">
                <a:latin typeface="Calibri" panose="020F0502020204030204" pitchFamily="34" charset="0"/>
              </a:rPr>
              <a:t>JLab</a:t>
            </a:r>
            <a:r>
              <a:rPr lang="en-US" kern="0" dirty="0" smtClean="0">
                <a:latin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</a:rPr>
              <a:t>User profiles)</a:t>
            </a:r>
          </a:p>
          <a:p>
            <a:pPr marL="400050" lvl="1">
              <a:tabLst>
                <a:tab pos="292100" algn="l"/>
              </a:tabLst>
              <a:defRPr/>
            </a:pPr>
            <a:r>
              <a:rPr lang="en-US" kern="0" dirty="0">
                <a:latin typeface="Calibri" panose="020F0502020204030204" pitchFamily="34" charset="0"/>
              </a:rPr>
              <a:t>Expanded purview of </a:t>
            </a:r>
            <a:r>
              <a:rPr lang="en-US" kern="0" dirty="0" smtClean="0">
                <a:latin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</a:rPr>
              <a:t>Nominating Committee beyond UGBOD membership: </a:t>
            </a:r>
            <a:endParaRPr lang="en-US" kern="0" dirty="0" smtClean="0">
              <a:latin typeface="Calibri" panose="020F0502020204030204" pitchFamily="34" charset="0"/>
            </a:endParaRPr>
          </a:p>
          <a:p>
            <a:pPr marL="400050" lvl="1">
              <a:tabLst>
                <a:tab pos="292100" algn="l"/>
              </a:tabLst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John </a:t>
            </a:r>
            <a:r>
              <a:rPr lang="en-US" kern="0" dirty="0">
                <a:latin typeface="Calibri" panose="020F0502020204030204" pitchFamily="34" charset="0"/>
              </a:rPr>
              <a:t>Arrington will serve as Chair for 2017-</a:t>
            </a:r>
            <a:r>
              <a:rPr lang="en-US" kern="0" dirty="0" smtClean="0">
                <a:latin typeface="Calibri" panose="020F0502020204030204" pitchFamily="34" charset="0"/>
              </a:rPr>
              <a:t>18</a:t>
            </a:r>
          </a:p>
          <a:p>
            <a:pPr marL="400050" lvl="1">
              <a:tabLst>
                <a:tab pos="292100" algn="l"/>
              </a:tabLst>
              <a:defRPr/>
            </a:pPr>
            <a:endParaRPr lang="en-US" kern="0" dirty="0">
              <a:latin typeface="Calibri" panose="020F0502020204030204" pitchFamily="34" charset="0"/>
            </a:endParaRPr>
          </a:p>
          <a:p>
            <a:pPr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 UGBOD </a:t>
            </a:r>
            <a:r>
              <a:rPr lang="en-US" kern="0" dirty="0">
                <a:latin typeface="Calibri" panose="020F0502020204030204" pitchFamily="34" charset="0"/>
              </a:rPr>
              <a:t>Engagement with Congress on Office of Science 2018 Budget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Urged </a:t>
            </a:r>
            <a:r>
              <a:rPr lang="en-US" kern="0" dirty="0">
                <a:latin typeface="Calibri" panose="020F0502020204030204" pitchFamily="34" charset="0"/>
              </a:rPr>
              <a:t>Users to write to elected officials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>
                <a:latin typeface="Calibri" panose="020F0502020204030204" pitchFamily="34" charset="0"/>
              </a:rPr>
              <a:t> </a:t>
            </a:r>
            <a:r>
              <a:rPr lang="en-US" kern="0" dirty="0" smtClean="0">
                <a:latin typeface="Calibri" panose="020F0502020204030204" pitchFamily="34" charset="0"/>
              </a:rPr>
              <a:t>Send</a:t>
            </a:r>
            <a:r>
              <a:rPr lang="en-US" kern="0" dirty="0" smtClean="0">
                <a:latin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</a:rPr>
              <a:t>letters to Congressional subcommittees; coordinated with other national user </a:t>
            </a:r>
            <a:r>
              <a:rPr lang="en-US" kern="0" dirty="0" smtClean="0">
                <a:latin typeface="Calibri" panose="020F0502020204030204" pitchFamily="34" charset="0"/>
              </a:rPr>
              <a:t>organizations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kern="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 Strengthening </a:t>
            </a:r>
            <a:r>
              <a:rPr lang="en-US" kern="0" dirty="0">
                <a:latin typeface="Calibri" panose="020F0502020204030204" pitchFamily="34" charset="0"/>
              </a:rPr>
              <a:t>User Group communication with DoE NP Office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Germantown </a:t>
            </a:r>
            <a:r>
              <a:rPr lang="en-US" kern="0" dirty="0">
                <a:latin typeface="Calibri" panose="020F0502020204030204" pitchFamily="34" charset="0"/>
              </a:rPr>
              <a:t>visit May </a:t>
            </a:r>
            <a:r>
              <a:rPr lang="en-US" kern="0" dirty="0" smtClean="0">
                <a:latin typeface="Calibri" panose="020F0502020204030204" pitchFamily="34" charset="0"/>
              </a:rPr>
              <a:t>2017</a:t>
            </a:r>
            <a:r>
              <a:rPr lang="en-US" kern="0" dirty="0">
                <a:latin typeface="Calibri" panose="020F0502020204030204" pitchFamily="34" charset="0"/>
              </a:rPr>
              <a:t> </a:t>
            </a:r>
            <a:r>
              <a:rPr lang="en-US" kern="0" dirty="0" smtClean="0">
                <a:latin typeface="Calibri" panose="020F0502020204030204" pitchFamily="34" charset="0"/>
              </a:rPr>
              <a:t>(</a:t>
            </a:r>
            <a:r>
              <a:rPr lang="en-US" kern="0" dirty="0" smtClean="0">
                <a:latin typeface="Calibri" panose="020F0502020204030204" pitchFamily="34" charset="0"/>
              </a:rPr>
              <a:t>another visit is being planned for this year)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>
                <a:latin typeface="Calibri" panose="020F0502020204030204" pitchFamily="34" charset="0"/>
              </a:rPr>
              <a:t> </a:t>
            </a:r>
            <a:r>
              <a:rPr lang="en-US" kern="0" dirty="0" smtClean="0">
                <a:latin typeface="Calibri" panose="020F0502020204030204" pitchFamily="34" charset="0"/>
              </a:rPr>
              <a:t>Conveyed </a:t>
            </a:r>
            <a:r>
              <a:rPr lang="en-US" kern="0" dirty="0">
                <a:latin typeface="Calibri" panose="020F0502020204030204" pitchFamily="34" charset="0"/>
              </a:rPr>
              <a:t>excitement and breadth of 12 </a:t>
            </a:r>
            <a:r>
              <a:rPr lang="en-US" kern="0" dirty="0" err="1">
                <a:latin typeface="Calibri" panose="020F0502020204030204" pitchFamily="34" charset="0"/>
              </a:rPr>
              <a:t>GeV</a:t>
            </a:r>
            <a:r>
              <a:rPr lang="en-US" kern="0" dirty="0">
                <a:latin typeface="Calibri" panose="020F0502020204030204" pitchFamily="34" charset="0"/>
              </a:rPr>
              <a:t> Physics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Communicated </a:t>
            </a:r>
            <a:r>
              <a:rPr lang="en-US" kern="0" dirty="0">
                <a:latin typeface="Calibri" panose="020F0502020204030204" pitchFamily="34" charset="0"/>
              </a:rPr>
              <a:t>User concerns</a:t>
            </a:r>
          </a:p>
          <a:p>
            <a:pPr lvl="2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</a:t>
            </a:r>
            <a:r>
              <a:rPr lang="en-US" kern="0" dirty="0" err="1" smtClean="0">
                <a:latin typeface="Calibri" panose="020F0502020204030204" pitchFamily="34" charset="0"/>
              </a:rPr>
              <a:t>JLab</a:t>
            </a:r>
            <a:r>
              <a:rPr lang="en-US" kern="0" dirty="0" smtClean="0">
                <a:latin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</a:rPr>
              <a:t>operations budget affects accelerator availability and performance</a:t>
            </a:r>
          </a:p>
          <a:p>
            <a:pPr lvl="2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Timely </a:t>
            </a:r>
            <a:r>
              <a:rPr lang="en-US" kern="0" dirty="0">
                <a:latin typeface="Calibri" panose="020F0502020204030204" pitchFamily="34" charset="0"/>
              </a:rPr>
              <a:t>thesis topics for graduate students and research output for postdocs and junior </a:t>
            </a:r>
            <a:r>
              <a:rPr lang="en-US" kern="0" dirty="0" smtClean="0">
                <a:latin typeface="Calibri" panose="020F0502020204030204" pitchFamily="34" charset="0"/>
              </a:rPr>
              <a:t>faculty</a:t>
            </a:r>
          </a:p>
          <a:p>
            <a:pPr lvl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with </a:t>
            </a:r>
            <a:r>
              <a:rPr lang="en-US" kern="0" dirty="0" err="1" smtClean="0">
                <a:latin typeface="Calibri" panose="020F0502020204030204" pitchFamily="34" charset="0"/>
              </a:rPr>
              <a:t>JLab</a:t>
            </a:r>
            <a:r>
              <a:rPr lang="en-US" kern="0" dirty="0" smtClean="0">
                <a:latin typeface="Calibri" panose="020F0502020204030204" pitchFamily="34" charset="0"/>
              </a:rPr>
              <a:t>, produced  a “broader impacts” slide show with profiles of former users.</a:t>
            </a:r>
            <a:endParaRPr lang="en-US" kern="0" dirty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b="0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776" y="3446258"/>
            <a:ext cx="344424" cy="274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522" y="825747"/>
            <a:ext cx="344424" cy="274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302" y="6211669"/>
            <a:ext cx="8127498" cy="369332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Do register to </a:t>
            </a:r>
            <a:r>
              <a:rPr lang="en-US" dirty="0" smtClean="0">
                <a:hlinkClick r:id="rId3"/>
              </a:rPr>
              <a:t>cuga@jlab.org</a:t>
            </a:r>
            <a:r>
              <a:rPr lang="en-US" dirty="0" smtClean="0"/>
              <a:t> using a non </a:t>
            </a:r>
            <a:r>
              <a:rPr lang="en-US" dirty="0" err="1" smtClean="0"/>
              <a:t>JLab</a:t>
            </a:r>
            <a:r>
              <a:rPr lang="en-US" dirty="0" smtClean="0"/>
              <a:t>  address  (wiki has instructions)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7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Ahead: The Urgency of Full Operational Funding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40620" y="2504209"/>
            <a:ext cx="3566855" cy="40794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1600" dirty="0" smtClean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smtClean="0"/>
              <a:t>Tremendous </a:t>
            </a:r>
            <a:r>
              <a:rPr lang="en-US" sz="1600" dirty="0"/>
              <a:t>user excitement for the 12 </a:t>
            </a:r>
            <a:r>
              <a:rPr lang="en-US" sz="1600" dirty="0" err="1"/>
              <a:t>GeV</a:t>
            </a:r>
            <a:r>
              <a:rPr lang="en-US" sz="1600" dirty="0"/>
              <a:t> physics </a:t>
            </a:r>
            <a:r>
              <a:rPr lang="en-US" sz="1600" dirty="0" smtClean="0"/>
              <a:t>program</a:t>
            </a:r>
          </a:p>
          <a:p>
            <a:pPr>
              <a:lnSpc>
                <a:spcPct val="100000"/>
              </a:lnSpc>
            </a:pPr>
            <a:endParaRPr lang="en-US" sz="1600" dirty="0" smtClean="0"/>
          </a:p>
          <a:p>
            <a:pPr>
              <a:lnSpc>
                <a:spcPct val="100000"/>
              </a:lnSpc>
            </a:pPr>
            <a:r>
              <a:rPr lang="en-US" sz="1600" dirty="0"/>
              <a:t>More beam time needed to maintain </a:t>
            </a:r>
            <a:r>
              <a:rPr lang="en-US" sz="1600" dirty="0" smtClean="0"/>
              <a:t>user morale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Scientific User Community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3" b="40443"/>
          <a:stretch>
            <a:fillRect/>
          </a:stretch>
        </p:blipFill>
        <p:spPr>
          <a:xfrm>
            <a:off x="193675" y="889289"/>
            <a:ext cx="8813800" cy="1301750"/>
          </a:xfrm>
        </p:spPr>
      </p:pic>
      <p:grpSp>
        <p:nvGrpSpPr>
          <p:cNvPr id="8" name="Group 7"/>
          <p:cNvGrpSpPr/>
          <p:nvPr/>
        </p:nvGrpSpPr>
        <p:grpSpPr>
          <a:xfrm>
            <a:off x="90972" y="2367612"/>
            <a:ext cx="5349648" cy="3881587"/>
            <a:chOff x="3686227" y="1903077"/>
            <a:chExt cx="5349648" cy="3881587"/>
          </a:xfrm>
        </p:grpSpPr>
        <p:sp>
          <p:nvSpPr>
            <p:cNvPr id="10" name="Rectangle 9"/>
            <p:cNvSpPr/>
            <p:nvPr/>
          </p:nvSpPr>
          <p:spPr>
            <a:xfrm>
              <a:off x="5636034" y="5507665"/>
              <a:ext cx="19596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2800" b="1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Weeks of OPS Delivered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6227" y="1903077"/>
              <a:ext cx="5349648" cy="36045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6416166" y="4378072"/>
              <a:ext cx="1609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 GeV Construction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38653" y="497001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61051" y="2260729"/>
              <a:ext cx="626608" cy="240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Optimal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40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89" y="1667461"/>
            <a:ext cx="8663484" cy="4996844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The User Group Board helps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Bring the users together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Represent the users to the lab and the lab to the users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Represent the </a:t>
            </a:r>
            <a:r>
              <a:rPr lang="en-US" sz="2000" kern="0" dirty="0" err="1">
                <a:latin typeface="Calibri" panose="020F0502020204030204" pitchFamily="34" charset="0"/>
              </a:rPr>
              <a:t>lab+users</a:t>
            </a:r>
            <a:r>
              <a:rPr lang="en-US" sz="2000" kern="0" dirty="0">
                <a:latin typeface="Calibri" panose="020F0502020204030204" pitchFamily="34" charset="0"/>
              </a:rPr>
              <a:t> to Congress and the DOE </a:t>
            </a:r>
            <a:endParaRPr lang="en-US" sz="2000" kern="0" dirty="0" smtClean="0">
              <a:latin typeface="Calibri" panose="020F050202020403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sz="2000" kern="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JSA Initiatives Fund support is critically needed for UG Board </a:t>
            </a:r>
            <a:r>
              <a:rPr lang="en-US" sz="2000" kern="0" dirty="0" smtClean="0">
                <a:latin typeface="Calibri" panose="020F0502020204030204" pitchFamily="34" charset="0"/>
              </a:rPr>
              <a:t>activities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sz="2000" kern="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User </a:t>
            </a:r>
            <a:r>
              <a:rPr lang="en-US" sz="2000" kern="0" dirty="0" smtClean="0">
                <a:latin typeface="Calibri" panose="020F0502020204030204" pitchFamily="34" charset="0"/>
              </a:rPr>
              <a:t>group board of directors </a:t>
            </a:r>
            <a:r>
              <a:rPr lang="en-US" sz="2000" kern="0" dirty="0">
                <a:latin typeface="Calibri" panose="020F0502020204030204" pitchFamily="34" charset="0"/>
              </a:rPr>
              <a:t>concerns: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Calibri" panose="020F0502020204030204" pitchFamily="34" charset="0"/>
              </a:rPr>
              <a:t>MOUs with foreign institutions,</a:t>
            </a:r>
            <a:endParaRPr lang="en-US" sz="2000" kern="0" dirty="0" smtClean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Calibri" panose="020F0502020204030204" pitchFamily="34" charset="0"/>
              </a:rPr>
              <a:t>Accelerator </a:t>
            </a:r>
            <a:r>
              <a:rPr lang="en-US" sz="2000" kern="0" dirty="0">
                <a:latin typeface="Calibri" panose="020F0502020204030204" pitchFamily="34" charset="0"/>
              </a:rPr>
              <a:t>performance </a:t>
            </a:r>
            <a:r>
              <a:rPr lang="en-US" sz="2000" kern="0" dirty="0" smtClean="0">
                <a:latin typeface="Calibri" panose="020F0502020204030204" pitchFamily="34" charset="0"/>
              </a:rPr>
              <a:t>,</a:t>
            </a:r>
            <a:endParaRPr lang="en-US" sz="2000" kern="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</a:rPr>
              <a:t>Lab budget and available running </a:t>
            </a:r>
            <a:r>
              <a:rPr lang="en-US" sz="2000" kern="0" dirty="0" smtClean="0">
                <a:latin typeface="Calibri" panose="020F0502020204030204" pitchFamily="34" charset="0"/>
              </a:rPr>
              <a:t>time, and</a:t>
            </a:r>
            <a:endParaRPr lang="en-US" sz="2000" kern="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Calibri" panose="020F0502020204030204" pitchFamily="34" charset="0"/>
              </a:rPr>
              <a:t>Your </a:t>
            </a:r>
            <a:r>
              <a:rPr lang="en-US" sz="2000" kern="0" dirty="0">
                <a:latin typeface="Calibri" panose="020F0502020204030204" pitchFamily="34" charset="0"/>
              </a:rPr>
              <a:t>issues </a:t>
            </a:r>
            <a:r>
              <a:rPr lang="en-US" sz="2000" kern="0" dirty="0" smtClean="0">
                <a:latin typeface="Calibri" panose="020F0502020204030204" pitchFamily="34" charset="0"/>
              </a:rPr>
              <a:t>here: tell </a:t>
            </a:r>
            <a:r>
              <a:rPr lang="en-US" sz="2000" kern="0" dirty="0">
                <a:latin typeface="Calibri" panose="020F0502020204030204" pitchFamily="34" charset="0"/>
              </a:rPr>
              <a:t>us your </a:t>
            </a:r>
            <a:r>
              <a:rPr lang="en-US" sz="2000" kern="0" dirty="0" smtClean="0">
                <a:latin typeface="Calibri" panose="020F0502020204030204" pitchFamily="34" charset="0"/>
              </a:rPr>
              <a:t>concerns</a:t>
            </a:r>
            <a:endParaRPr lang="en-US" sz="2400" kern="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JLUO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4" y="248319"/>
            <a:ext cx="2602700" cy="914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/>
          <p:cNvSpPr/>
          <p:nvPr/>
        </p:nvSpPr>
        <p:spPr>
          <a:xfrm>
            <a:off x="5258785" y="246915"/>
            <a:ext cx="3450055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https://wiki.jlab.org/cugwiki/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cuga@jlab.org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8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6" y="840944"/>
            <a:ext cx="6543910" cy="49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42041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0" y="20223"/>
            <a:ext cx="9139670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600"/>
              </a:lnSpc>
            </a:pPr>
            <a:r>
              <a:rPr lang="en-US" cap="none" dirty="0" err="1"/>
              <a:t>JLab</a:t>
            </a:r>
            <a:r>
              <a:rPr lang="en-US" cap="none" dirty="0"/>
              <a:t> Serves a Vibrant and Enthusiastic User Community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1636" y="1211792"/>
            <a:ext cx="2533763" cy="276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eaLnBrk="0" fontAlgn="base" hangingPunct="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300" kern="0" dirty="0" smtClean="0">
                <a:latin typeface="Arial" pitchFamily="34" charset="0"/>
                <a:cs typeface="Arial" pitchFamily="34" charset="0"/>
              </a:rPr>
              <a:t>1,597 </a:t>
            </a:r>
            <a:r>
              <a:rPr lang="en-US" sz="1300" kern="0" dirty="0">
                <a:latin typeface="Arial" pitchFamily="34" charset="0"/>
                <a:cs typeface="Arial" pitchFamily="34" charset="0"/>
              </a:rPr>
              <a:t>Active </a:t>
            </a:r>
            <a:r>
              <a:rPr lang="en-US" sz="1300" kern="0" dirty="0" smtClean="0">
                <a:latin typeface="Arial" pitchFamily="34" charset="0"/>
                <a:cs typeface="Arial" pitchFamily="34" charset="0"/>
              </a:rPr>
              <a:t>Users –</a:t>
            </a:r>
            <a:endParaRPr lang="en-US" sz="1300" kern="0" dirty="0">
              <a:latin typeface="Arial" pitchFamily="34" charset="0"/>
              <a:cs typeface="Arial" pitchFamily="34" charset="0"/>
            </a:endParaRPr>
          </a:p>
          <a:p>
            <a:pPr marL="176213" lvl="1" indent="-176213" eaLnBrk="0" fontAlgn="base" hangingPunct="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300" kern="0" dirty="0" smtClean="0">
                <a:latin typeface="Arial" pitchFamily="34" charset="0"/>
                <a:cs typeface="Arial" pitchFamily="34" charset="0"/>
              </a:rPr>
              <a:t>425 Physics </a:t>
            </a:r>
            <a:r>
              <a:rPr lang="en-US" sz="1300" kern="0" dirty="0">
                <a:latin typeface="Arial" pitchFamily="34" charset="0"/>
                <a:cs typeface="Arial" pitchFamily="34" charset="0"/>
              </a:rPr>
              <a:t>Letters and Physical Review Letters publications; </a:t>
            </a:r>
            <a:r>
              <a:rPr lang="en-US" sz="1300" kern="0" dirty="0" smtClean="0">
                <a:latin typeface="Arial" pitchFamily="34" charset="0"/>
                <a:cs typeface="Arial" pitchFamily="34" charset="0"/>
              </a:rPr>
              <a:t>1,459 in </a:t>
            </a:r>
            <a:r>
              <a:rPr lang="en-US" sz="1300" kern="0" dirty="0">
                <a:latin typeface="Arial" pitchFamily="34" charset="0"/>
                <a:cs typeface="Arial" pitchFamily="34" charset="0"/>
              </a:rPr>
              <a:t>other refereed journals </a:t>
            </a:r>
          </a:p>
          <a:p>
            <a:pPr marL="176213" lvl="1" indent="-176213" eaLnBrk="0" fontAlgn="base" hangingPunct="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300" kern="0" dirty="0" smtClean="0">
                <a:latin typeface="Arial" pitchFamily="34" charset="0"/>
                <a:cs typeface="Arial" pitchFamily="34" charset="0"/>
              </a:rPr>
              <a:t>608 </a:t>
            </a:r>
            <a:r>
              <a:rPr lang="en-US" sz="1300" kern="0" dirty="0">
                <a:latin typeface="Arial" pitchFamily="34" charset="0"/>
                <a:cs typeface="Arial" pitchFamily="34" charset="0"/>
              </a:rPr>
              <a:t>PhDs granted; </a:t>
            </a:r>
            <a:r>
              <a:rPr lang="en-US" sz="1300" kern="0" dirty="0" smtClean="0">
                <a:latin typeface="Arial" pitchFamily="34" charset="0"/>
                <a:cs typeface="Arial" pitchFamily="34" charset="0"/>
              </a:rPr>
              <a:t>211 </a:t>
            </a:r>
            <a:r>
              <a:rPr lang="en-US" sz="1300" kern="0" dirty="0">
                <a:latin typeface="Arial" pitchFamily="34" charset="0"/>
                <a:cs typeface="Arial" pitchFamily="34" charset="0"/>
              </a:rPr>
              <a:t>more in-progress</a:t>
            </a:r>
          </a:p>
          <a:p>
            <a:pPr marL="176213" lvl="1" indent="-176213" eaLnBrk="0" fontAlgn="base" hangingPunct="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300" kern="0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sz="1300" kern="0" dirty="0">
                <a:latin typeface="Arial" pitchFamily="34" charset="0"/>
                <a:cs typeface="Arial" pitchFamily="34" charset="0"/>
              </a:rPr>
              <a:t> produces ~1/3 of US PhDs in Nuclear Physics</a:t>
            </a:r>
          </a:p>
          <a:p>
            <a:pPr marL="0" lvl="1" eaLnBrk="0" fontAlgn="base" hangingPunct="0">
              <a:spcBef>
                <a:spcPct val="20000"/>
              </a:spcBef>
              <a:spcAft>
                <a:spcPts val="1000"/>
              </a:spcAft>
              <a:tabLst>
                <a:tab pos="233363" algn="l"/>
              </a:tabLst>
              <a:defRPr/>
            </a:pPr>
            <a:endParaRPr lang="en-US" sz="13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JLab_logo_whit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10" y="6396336"/>
            <a:ext cx="1463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8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053" y="230148"/>
            <a:ext cx="8990946" cy="487490"/>
          </a:xfrm>
        </p:spPr>
        <p:txBody>
          <a:bodyPr>
            <a:noAutofit/>
          </a:bodyPr>
          <a:lstStyle/>
          <a:p>
            <a:r>
              <a:rPr lang="en-US" dirty="0" smtClean="0"/>
              <a:t>Keen Anticipation Worldwide for the Start of 12 GeV Science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920" y="5262101"/>
            <a:ext cx="8464378" cy="1134604"/>
          </a:xfrm>
        </p:spPr>
        <p:txBody>
          <a:bodyPr/>
          <a:lstStyle/>
          <a:p>
            <a:pPr marL="342900" indent="-342900"/>
            <a:r>
              <a:rPr lang="en-US" sz="2000" dirty="0" smtClean="0"/>
              <a:t>The User Group has grown significantly in recent years</a:t>
            </a:r>
          </a:p>
          <a:p>
            <a:pPr marL="342900" indent="-342900"/>
            <a:r>
              <a:rPr lang="en-US" sz="2000" dirty="0" smtClean="0"/>
              <a:t>Reflection of the increasing breadth of nuclear science </a:t>
            </a:r>
            <a:r>
              <a:rPr lang="en-US" sz="2000" dirty="0" smtClean="0"/>
              <a:t>topics </a:t>
            </a:r>
            <a:r>
              <a:rPr lang="en-US" sz="2000" dirty="0" smtClean="0"/>
              <a:t>and the </a:t>
            </a:r>
            <a:r>
              <a:rPr lang="en-US" sz="2000" dirty="0" smtClean="0"/>
              <a:t>powerful new</a:t>
            </a:r>
            <a:r>
              <a:rPr lang="en-US" sz="2000" dirty="0" smtClean="0"/>
              <a:t> capabilities </a:t>
            </a:r>
            <a:r>
              <a:rPr lang="en-US" sz="2000" dirty="0" smtClean="0"/>
              <a:t>of the upgraded CEBAF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Scientific User Community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/var/folders/q0/369ltz7s6c75mmsh50fw2n700000gn/T/com.microsoft.Powerpoint/WebArchiveCopyPasteTempFiles/cidpart1.31694F0D.5E9194F4@jlab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2444"/>
          <a:stretch/>
        </p:blipFill>
        <p:spPr bwMode="auto">
          <a:xfrm>
            <a:off x="1120837" y="841664"/>
            <a:ext cx="7284255" cy="43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6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42041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0" y="20223"/>
            <a:ext cx="9139670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600"/>
              </a:lnSpc>
            </a:pPr>
            <a:r>
              <a:rPr lang="en-US" cap="none" dirty="0" err="1" smtClean="0"/>
              <a:t>JLab</a:t>
            </a:r>
            <a:r>
              <a:rPr lang="en-US" cap="none" dirty="0" smtClean="0"/>
              <a:t> User Organization’s purpose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355994" y="887807"/>
            <a:ext cx="83308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ncourage </a:t>
            </a:r>
            <a:r>
              <a:rPr lang="en-US" dirty="0" smtClean="0"/>
              <a:t>and assist scientists and engineers in the use of the Continuous Electron Beam Accelerator Facility, 						 </a:t>
            </a:r>
            <a:r>
              <a:rPr lang="en-US" dirty="0" smtClean="0">
                <a:solidFill>
                  <a:srgbClr val="FF0000"/>
                </a:solidFill>
              </a:rPr>
              <a:t>(Community building)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</a:t>
            </a:r>
            <a:r>
              <a:rPr lang="en-US" dirty="0" smtClean="0"/>
              <a:t>reate </a:t>
            </a:r>
            <a:r>
              <a:rPr lang="en-US" dirty="0" smtClean="0"/>
              <a:t>and maintain effective channels for the exchange of information between the staff of </a:t>
            </a:r>
            <a:r>
              <a:rPr lang="en-US" dirty="0" err="1" smtClean="0"/>
              <a:t>JLab</a:t>
            </a:r>
            <a:r>
              <a:rPr lang="en-US" dirty="0" smtClean="0"/>
              <a:t> and other scientists and engineers interested in using CEBAF,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 smtClean="0"/>
              <a:t>and maintain effective methods of offering advice and counsel to the </a:t>
            </a:r>
            <a:r>
              <a:rPr lang="en-US" dirty="0" err="1" smtClean="0"/>
              <a:t>JLab</a:t>
            </a:r>
            <a:r>
              <a:rPr lang="en-US" dirty="0" smtClean="0"/>
              <a:t> management on matters of policy affecting the development and utilization of the facility, and 							 </a:t>
            </a:r>
            <a:r>
              <a:rPr lang="en-US" dirty="0" smtClean="0">
                <a:solidFill>
                  <a:srgbClr val="FF0000"/>
                </a:solidFill>
              </a:rPr>
              <a:t>(Representation of users within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upport</a:t>
            </a:r>
            <a:r>
              <a:rPr lang="en-US" dirty="0" smtClean="0"/>
              <a:t>, encourage, and assist in the advancement of basic scientific knowledge, and  to promote the most effective utilization of CEBAF for the common good and welfare of society. 											</a:t>
            </a:r>
            <a:r>
              <a:rPr lang="en-US" dirty="0" smtClean="0">
                <a:solidFill>
                  <a:srgbClr val="FF0000"/>
                </a:solidFill>
              </a:rPr>
              <a:t>(Outreach)</a:t>
            </a:r>
          </a:p>
        </p:txBody>
      </p:sp>
      <p:pic>
        <p:nvPicPr>
          <p:cNvPr id="8" name="Picture 7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" y="4784170"/>
            <a:ext cx="9690431" cy="205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57730" y="4784170"/>
            <a:ext cx="2929070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wiki.jlab.org</a:t>
            </a:r>
            <a:r>
              <a:rPr lang="en-US" dirty="0" smtClean="0"/>
              <a:t>/</a:t>
            </a:r>
            <a:r>
              <a:rPr lang="en-US" dirty="0" err="1" smtClean="0"/>
              <a:t>cugwiki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3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754192"/>
          </a:xfrm>
        </p:spPr>
        <p:txBody>
          <a:bodyPr lIns="90000" tIns="46800" rIns="90000" bIns="46800">
            <a:norm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Users </a:t>
            </a: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Group Board of </a:t>
            </a: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Directors (UGBoD)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7160" y="4767183"/>
            <a:ext cx="8930640" cy="19389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</a:rPr>
              <a:t>Four year chair line:</a:t>
            </a:r>
          </a:p>
          <a:p>
            <a:pPr marL="1085850" lvl="1" indent="-342900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Krishna Kumar (Chair), Julie Roche (Chair-Elect), William Brooks (Vice Chair),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Lawrence Weinstein (Past Chair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)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1085850" lvl="1" indent="-342900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Much greater support for the chair</a:t>
            </a:r>
          </a:p>
          <a:p>
            <a:pPr marL="1085850" lvl="1" indent="-342900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Initiated specific responsibilities for each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officer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9" y="654880"/>
            <a:ext cx="7871792" cy="40049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62609" y="654880"/>
            <a:ext cx="4558748" cy="2008807"/>
          </a:xfrm>
          <a:prstGeom prst="roundRect">
            <a:avLst/>
          </a:prstGeom>
          <a:noFill/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34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754192"/>
          </a:xfrm>
        </p:spPr>
        <p:txBody>
          <a:bodyPr lIns="90000" tIns="46800" rIns="90000" bIns="46800">
            <a:norm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Users </a:t>
            </a: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Group Board of </a:t>
            </a: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Directors (UGBoD)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8469" y="4305085"/>
            <a:ext cx="5422359" cy="25545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chemeClr val="tx1"/>
                </a:solidFill>
                <a:latin typeface="+mj-lt"/>
              </a:rPr>
              <a:t>Lamiaa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El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Fassi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(Mississippi State U):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Outreach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Charles Hyde (Old Dominion U):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Quality of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Life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Angela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Biselli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(Fairfield U):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User/</a:t>
            </a:r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JLab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interaction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Marco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Contalbrigo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(INFN Ferrara):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Foreign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Visitors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Or Hen (MIT):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Outreach and Computing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Ian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Cloet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(Argonne):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Experiment/Theory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Liaison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Caryn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Palatchi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UVa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):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Graduate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Students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Nathan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Baltzell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(Jefferson Lab)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Postdocs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16" y="654881"/>
            <a:ext cx="6944140" cy="353298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55055" y="472065"/>
            <a:ext cx="1029497" cy="1760213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25697" y="4466900"/>
            <a:ext cx="4324507" cy="2439241"/>
            <a:chOff x="4525697" y="4466900"/>
            <a:chExt cx="4324507" cy="2439241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5984552" y="4466900"/>
              <a:ext cx="2865652" cy="19389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 dirty="0" smtClean="0">
                  <a:solidFill>
                    <a:srgbClr val="008000"/>
                  </a:solidFill>
                  <a:latin typeface="+mj-lt"/>
                </a:rPr>
                <a:t>Elected board </a:t>
              </a:r>
            </a:p>
            <a:p>
              <a:pPr algn="ctr"/>
              <a:endParaRPr lang="en-US" sz="2000" b="1" dirty="0" smtClean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2000" b="1" dirty="0" smtClean="0">
                  <a:solidFill>
                    <a:srgbClr val="008000"/>
                  </a:solidFill>
                  <a:latin typeface="+mj-lt"/>
                </a:rPr>
                <a:t>Nomination committee</a:t>
              </a:r>
            </a:p>
            <a:p>
              <a:pPr algn="ctr"/>
              <a:r>
                <a:rPr lang="en-US" sz="2000" b="1" dirty="0" smtClean="0">
                  <a:solidFill>
                    <a:srgbClr val="008000"/>
                  </a:solidFill>
                  <a:latin typeface="+mj-lt"/>
                </a:rPr>
                <a:t>led by John Arrington </a:t>
              </a:r>
            </a:p>
            <a:p>
              <a:pPr algn="ctr"/>
              <a:r>
                <a:rPr lang="en-US" sz="2000" b="1" dirty="0" smtClean="0">
                  <a:solidFill>
                    <a:srgbClr val="008000"/>
                  </a:solidFill>
                  <a:latin typeface="+mj-lt"/>
                  <a:hlinkClick r:id="rId4"/>
                </a:rPr>
                <a:t>johna@anl.gov</a:t>
              </a:r>
              <a:endParaRPr lang="en-US" sz="2000" b="1" dirty="0" smtClean="0">
                <a:solidFill>
                  <a:srgbClr val="008000"/>
                </a:solidFill>
                <a:latin typeface="+mj-lt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22388" y="4645822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*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7430" y="5005532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*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21012" y="5279316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*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25697" y="6536809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*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402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165356"/>
            <a:ext cx="8919107" cy="487490"/>
          </a:xfrm>
        </p:spPr>
        <p:txBody>
          <a:bodyPr>
            <a:noAutofit/>
          </a:bodyPr>
          <a:lstStyle/>
          <a:p>
            <a:r>
              <a:rPr lang="en-US" dirty="0" smtClean="0"/>
              <a:t>User group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808" y="972381"/>
            <a:ext cx="1211409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60" y="972381"/>
            <a:ext cx="1211409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42" y="972381"/>
            <a:ext cx="1212067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" r="5860"/>
          <a:stretch/>
        </p:blipFill>
        <p:spPr>
          <a:xfrm>
            <a:off x="247088" y="3876457"/>
            <a:ext cx="3759823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47088" y="3045460"/>
            <a:ext cx="3917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 competition winners (top)</a:t>
            </a:r>
          </a:p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Postdoc and Thesis Prize winners (right)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GM_2017_d2.p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6" y="837673"/>
            <a:ext cx="3845859" cy="5943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3137" y="5898217"/>
            <a:ext cx="338239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Apply to this year Postdoc prize</a:t>
            </a:r>
          </a:p>
          <a:p>
            <a:r>
              <a:rPr lang="en-US" dirty="0" smtClean="0"/>
              <a:t>Deadline extended to February 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4656" y="3876457"/>
            <a:ext cx="255181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2018:</a:t>
            </a:r>
          </a:p>
          <a:p>
            <a:pPr algn="ctr"/>
            <a:r>
              <a:rPr lang="en-US" dirty="0" smtClean="0"/>
              <a:t>June 18th to 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From 12 </a:t>
            </a:r>
            <a:r>
              <a:rPr lang="en-US" dirty="0" err="1" smtClean="0"/>
              <a:t>GeV</a:t>
            </a:r>
            <a:r>
              <a:rPr lang="en-US" dirty="0" smtClean="0"/>
              <a:t> to EIC</a:t>
            </a:r>
          </a:p>
        </p:txBody>
      </p:sp>
    </p:spTree>
    <p:extLst>
      <p:ext uri="{BB962C8B-B14F-4D97-AF65-F5344CB8AC3E}">
        <p14:creationId xmlns:p14="http://schemas.microsoft.com/office/powerpoint/2010/main" val="106684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42041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0" y="20223"/>
            <a:ext cx="9139670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600"/>
              </a:lnSpc>
            </a:pPr>
            <a:r>
              <a:rPr lang="en-US" cap="none" dirty="0" smtClean="0"/>
              <a:t>Examples of JLUO activities: Community building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96217" y="781965"/>
            <a:ext cx="899005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b="0" dirty="0" smtClean="0">
                <a:solidFill>
                  <a:srgbClr val="000000"/>
                </a:solidFill>
                <a:latin typeface="Calibri" charset="0"/>
              </a:rPr>
              <a:t>Organize the Annual User Meeting and 2 satellite meetings (APS April and DNP Fall meetings)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Calibri" charset="0"/>
              </a:rPr>
              <a:t> Manage JSA awards (Thesis Prize, Postdoc Prize, Poster Prize…)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Submit several continuing Initiatives Fund (IF) proposals  </a:t>
            </a:r>
          </a:p>
          <a:p>
            <a:pPr lvl="1">
              <a:spcAft>
                <a:spcPts val="1200"/>
              </a:spcAft>
            </a:pPr>
            <a:r>
              <a:rPr lang="en-US" kern="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en-US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					</a:t>
            </a:r>
            <a:r>
              <a:rPr lang="en-US" b="0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Most of the JLUO activities are supported by JSA (thanks!)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Help with Software Carpentry Workshop</a:t>
            </a:r>
          </a:p>
          <a:p>
            <a:pPr>
              <a:spcAft>
                <a:spcPts val="1200"/>
              </a:spcAft>
            </a:pPr>
            <a:endParaRPr lang="en-US" b="0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30" y="3334440"/>
            <a:ext cx="9139670" cy="66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600"/>
              </a:lnSpc>
            </a:pPr>
            <a:r>
              <a:rPr lang="en-US" cap="none" dirty="0" smtClean="0"/>
              <a:t>Examples of JLUO activities: Representing users at </a:t>
            </a:r>
            <a:r>
              <a:rPr lang="en-US" cap="none" dirty="0" err="1" smtClean="0"/>
              <a:t>JLab</a:t>
            </a:r>
            <a:endParaRPr lang="en-US" cap="none" dirty="0"/>
          </a:p>
        </p:txBody>
      </p:sp>
      <p:sp>
        <p:nvSpPr>
          <p:cNvPr id="11" name="Rectangle 10"/>
          <p:cNvSpPr/>
          <p:nvPr/>
        </p:nvSpPr>
        <p:spPr>
          <a:xfrm>
            <a:off x="262850" y="4050351"/>
            <a:ext cx="8590583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Calibri" charset="0"/>
              </a:rPr>
              <a:t>  </a:t>
            </a:r>
            <a:r>
              <a:rPr lang="en-US" b="0" i="0" kern="0" dirty="0" smtClean="0">
                <a:latin typeface="Calibri" panose="020F0502020204030204" pitchFamily="34" charset="0"/>
              </a:rPr>
              <a:t>Representation on Director’s Safety Council (E. Brash)</a:t>
            </a:r>
            <a:r>
              <a:rPr lang="en-US" b="0" kern="0" dirty="0" smtClean="0">
                <a:latin typeface="Calibri" panose="020F0502020204030204" pitchFamily="34" charset="0"/>
              </a:rPr>
              <a:t>, </a:t>
            </a:r>
            <a:r>
              <a:rPr lang="en-US" b="0" kern="0" dirty="0" err="1" smtClean="0">
                <a:latin typeface="Calibri" panose="020F0502020204030204" pitchFamily="34" charset="0"/>
              </a:rPr>
              <a:t>JLab</a:t>
            </a:r>
            <a:r>
              <a:rPr lang="en-US" b="0" kern="0" dirty="0" smtClean="0">
                <a:latin typeface="Calibri" panose="020F0502020204030204" pitchFamily="34" charset="0"/>
              </a:rPr>
              <a:t> radiation review committee (C.  Hyde) </a:t>
            </a:r>
            <a:r>
              <a:rPr lang="en-US" b="0" i="0" kern="0" dirty="0" smtClean="0">
                <a:latin typeface="Calibri" panose="020F0502020204030204" pitchFamily="34" charset="0"/>
              </a:rPr>
              <a:t>, </a:t>
            </a:r>
            <a:r>
              <a:rPr lang="en-US" b="0" kern="0" dirty="0" smtClean="0">
                <a:latin typeface="Calibri" panose="020F0502020204030204" pitchFamily="34" charset="0"/>
              </a:rPr>
              <a:t>Director’s Inclusion and Diversity Council (A. </a:t>
            </a:r>
            <a:r>
              <a:rPr lang="en-US" b="0" kern="0" dirty="0" err="1" smtClean="0">
                <a:latin typeface="Calibri" panose="020F0502020204030204" pitchFamily="34" charset="0"/>
              </a:rPr>
              <a:t>Biselli</a:t>
            </a:r>
            <a:r>
              <a:rPr lang="en-US" b="0" kern="0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>
                <a:latin typeface="Calibri" panose="020F0502020204030204" pitchFamily="34" charset="0"/>
              </a:rPr>
              <a:t> Worked with </a:t>
            </a:r>
            <a:r>
              <a:rPr lang="en-US" kern="0" dirty="0" smtClean="0">
                <a:latin typeface="Calibri" panose="020F0502020204030204" pitchFamily="34" charset="0"/>
              </a:rPr>
              <a:t>B. </a:t>
            </a:r>
            <a:r>
              <a:rPr lang="en-US" kern="0" dirty="0" err="1">
                <a:latin typeface="Calibri" panose="020F0502020204030204" pitchFamily="34" charset="0"/>
              </a:rPr>
              <a:t>McKeown</a:t>
            </a:r>
            <a:r>
              <a:rPr lang="en-US" kern="0" dirty="0">
                <a:latin typeface="Calibri" panose="020F0502020204030204" pitchFamily="34" charset="0"/>
              </a:rPr>
              <a:t> on PAC-related issues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Suggestions </a:t>
            </a:r>
            <a:r>
              <a:rPr lang="en-US" kern="0" dirty="0">
                <a:latin typeface="Calibri" panose="020F0502020204030204" pitchFamily="34" charset="0"/>
              </a:rPr>
              <a:t>for new PAC members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latin typeface="Calibri" panose="020F0502020204030204" pitchFamily="34" charset="0"/>
              </a:rPr>
              <a:t> Role </a:t>
            </a:r>
            <a:r>
              <a:rPr lang="en-US" kern="0" dirty="0">
                <a:latin typeface="Calibri" panose="020F0502020204030204" pitchFamily="34" charset="0"/>
              </a:rPr>
              <a:t>of User Chair on PAC: KK served on 2017 PAC</a:t>
            </a:r>
          </a:p>
          <a:p>
            <a:pPr lvl="2">
              <a:spcBef>
                <a:spcPts val="0"/>
              </a:spcBef>
              <a:spcAft>
                <a:spcPts val="300"/>
              </a:spcAft>
              <a:defRPr/>
            </a:pPr>
            <a:r>
              <a:rPr lang="en-US" kern="0" dirty="0">
                <a:latin typeface="Calibri" panose="020F0502020204030204" pitchFamily="34" charset="0"/>
              </a:rPr>
              <a:t>guidelines for engagement developed with PAC Chair Jim </a:t>
            </a:r>
            <a:r>
              <a:rPr lang="en-US" kern="0" dirty="0" smtClean="0">
                <a:latin typeface="Calibri" panose="020F0502020204030204" pitchFamily="34" charset="0"/>
              </a:rPr>
              <a:t>Napolitano</a:t>
            </a:r>
          </a:p>
          <a:p>
            <a:pPr lvl="2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kern="0" dirty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b="0" kern="0" dirty="0" smtClean="0">
                <a:latin typeface="Calibri" panose="020F0502020204030204" pitchFamily="34" charset="0"/>
              </a:rPr>
              <a:t> Meet with </a:t>
            </a:r>
            <a:r>
              <a:rPr lang="en-US" b="0" kern="0" dirty="0" err="1" smtClean="0">
                <a:latin typeface="Calibri" panose="020F0502020204030204" pitchFamily="34" charset="0"/>
              </a:rPr>
              <a:t>JLab</a:t>
            </a:r>
            <a:r>
              <a:rPr lang="en-US" b="0" kern="0" dirty="0" smtClean="0">
                <a:latin typeface="Calibri" panose="020F0502020204030204" pitchFamily="34" charset="0"/>
              </a:rPr>
              <a:t> management twice a year (Jan, Jun) and with JSA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718" y="2520735"/>
            <a:ext cx="344424" cy="274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55" y="4366129"/>
            <a:ext cx="344424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715" y="5380441"/>
            <a:ext cx="34442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on the Hill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990600"/>
            <a:ext cx="3886200" cy="248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2560" y="3864581"/>
            <a:ext cx="5638800" cy="288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59" y="968470"/>
            <a:ext cx="48767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RHIC and FRIB user groups meet with the offices of senators and representatives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participants (6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2016: 25 from 12 states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2017: 23 from 13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2018: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Coordinated by L. El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Fassi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Meeting on April 9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Register interest by March 9</a:t>
            </a:r>
          </a:p>
        </p:txBody>
      </p:sp>
    </p:spTree>
    <p:extLst>
      <p:ext uri="{BB962C8B-B14F-4D97-AF65-F5344CB8AC3E}">
        <p14:creationId xmlns:p14="http://schemas.microsoft.com/office/powerpoint/2010/main" val="368335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837</Words>
  <Application>Microsoft Macintosh PowerPoint</Application>
  <PresentationFormat>On-screen Show (4:3)</PresentationFormat>
  <Paragraphs>142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Jefferson Lab Users Organization</vt:lpstr>
      <vt:lpstr>PowerPoint Presentation</vt:lpstr>
      <vt:lpstr>Keen Anticipation Worldwide for the Start of 12 GeV Science</vt:lpstr>
      <vt:lpstr>PowerPoint Presentation</vt:lpstr>
      <vt:lpstr>Users Group Board of Directors (UGBoD)</vt:lpstr>
      <vt:lpstr>Users Group Board of Directors (UGBoD)</vt:lpstr>
      <vt:lpstr>User group Meeting</vt:lpstr>
      <vt:lpstr>PowerPoint Presentation</vt:lpstr>
      <vt:lpstr>Nuclear Physics on the Hill</vt:lpstr>
      <vt:lpstr>PowerPoint Presentation</vt:lpstr>
      <vt:lpstr>Looking Ahead: The Urgency of Full Operational Funding</vt:lpstr>
      <vt:lpstr>PowerPoint Presentation</vt:lpstr>
    </vt:vector>
  </TitlesOfParts>
  <Company>Ohio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Jefferson Lab User Group</dc:title>
  <dc:creator>Julie  Roche</dc:creator>
  <cp:lastModifiedBy>Julie  Roche</cp:lastModifiedBy>
  <cp:revision>55</cp:revision>
  <dcterms:created xsi:type="dcterms:W3CDTF">2018-01-23T16:13:01Z</dcterms:created>
  <dcterms:modified xsi:type="dcterms:W3CDTF">2018-01-25T03:23:04Z</dcterms:modified>
</cp:coreProperties>
</file>