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11" r:id="rId4"/>
    <p:sldId id="296" r:id="rId5"/>
    <p:sldId id="280" r:id="rId6"/>
    <p:sldId id="297" r:id="rId7"/>
    <p:sldId id="298" r:id="rId8"/>
    <p:sldId id="308" r:id="rId9"/>
    <p:sldId id="309" r:id="rId10"/>
    <p:sldId id="300" r:id="rId11"/>
    <p:sldId id="306" r:id="rId12"/>
    <p:sldId id="299" r:id="rId13"/>
    <p:sldId id="304" r:id="rId14"/>
    <p:sldId id="310" r:id="rId15"/>
    <p:sldId id="31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E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4604" autoAdjust="0"/>
  </p:normalViewPr>
  <p:slideViewPr>
    <p:cSldViewPr snapToObjects="1">
      <p:cViewPr>
        <p:scale>
          <a:sx n="125" d="100"/>
          <a:sy n="125" d="100"/>
        </p:scale>
        <p:origin x="-1064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/>
                <a:cs typeface="Arial Rounded MT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D645F6-2DFA-F643-9517-2AE1C3FB924B}" type="datetimeFigureOut">
              <a:rPr lang="en-US" smtClean="0"/>
              <a:pPr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8E10E1-C98E-E54E-BDEC-3C4BDF669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161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department-of-energy_thumbnail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54391" y="42228"/>
            <a:ext cx="689609" cy="689609"/>
          </a:xfrm>
          <a:prstGeom prst="rect">
            <a:avLst/>
          </a:prstGeom>
        </p:spPr>
      </p:pic>
      <p:pic>
        <p:nvPicPr>
          <p:cNvPr id="12" name="Picture 11" descr="ts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685289" cy="7318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m-jlab.physics.wm.edu/mediawiki/index.php/Bigbite_Gas_Cherenkov" TargetMode="External"/><Relationship Id="rId4" Type="http://schemas.openxmlformats.org/officeDocument/2006/relationships/hyperlink" Target="mailto:tdaver@wm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Book"/>
                <a:cs typeface="Avenir Book"/>
              </a:rPr>
              <a:t>Update on the </a:t>
            </a:r>
            <a:r>
              <a:rPr lang="en-US" sz="3600" dirty="0" err="1" smtClean="0">
                <a:latin typeface="Avenir Book"/>
                <a:cs typeface="Avenir Book"/>
              </a:rPr>
              <a:t>BigBite</a:t>
            </a:r>
            <a:r>
              <a:rPr lang="en-US" sz="3600" dirty="0" smtClean="0">
                <a:latin typeface="Avenir Book"/>
                <a:cs typeface="Avenir Book"/>
              </a:rPr>
              <a:t> Gas Ring Imaging Cherenkov (GRINCH) Detector for SBS</a:t>
            </a:r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04333" y="2133600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Todd Averett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Department of Physics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The College of William and Mary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Williamsburg, VA  USA</a:t>
            </a:r>
            <a:endParaRPr lang="en-US" sz="2000" dirty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3876" y="1524000"/>
            <a:ext cx="2336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Book"/>
                <a:cs typeface="Avenir Book"/>
              </a:rPr>
              <a:t>Hall A Meeting</a:t>
            </a:r>
          </a:p>
          <a:p>
            <a:pPr algn="ctr"/>
            <a:r>
              <a:rPr lang="en-US" sz="2400" dirty="0" smtClean="0">
                <a:latin typeface="Avenir Book"/>
                <a:cs typeface="Avenir Book"/>
              </a:rPr>
              <a:t>22-Jan-2018</a:t>
            </a:r>
            <a:endParaRPr lang="en-US" sz="2400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86" y="3682099"/>
            <a:ext cx="439094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Avenir Book"/>
                <a:cs typeface="Avenir Book"/>
              </a:rPr>
              <a:t>In collaboration with: 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C. </a:t>
            </a:r>
            <a:r>
              <a:rPr lang="en-US" dirty="0" err="1" smtClean="0">
                <a:latin typeface="Avenir Book"/>
                <a:cs typeface="Avenir Book"/>
              </a:rPr>
              <a:t>Ayerbe-Gayoso</a:t>
            </a:r>
            <a:r>
              <a:rPr lang="en-US" dirty="0" smtClean="0">
                <a:latin typeface="Avenir Book"/>
                <a:cs typeface="Avenir Book"/>
              </a:rPr>
              <a:t>, William and Mary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B. </a:t>
            </a:r>
            <a:r>
              <a:rPr lang="en-US" dirty="0" err="1" smtClean="0">
                <a:latin typeface="Avenir Book"/>
                <a:cs typeface="Avenir Book"/>
              </a:rPr>
              <a:t>Wojtsekhowski</a:t>
            </a:r>
            <a:r>
              <a:rPr lang="en-US" dirty="0" smtClean="0">
                <a:latin typeface="Avenir Book"/>
                <a:cs typeface="Avenir Book"/>
              </a:rPr>
              <a:t>, Jefferson Lab</a:t>
            </a:r>
          </a:p>
          <a:p>
            <a:pPr marL="342900" indent="-342900" algn="ctr">
              <a:buAutoNum type="alphaUcPeriod"/>
            </a:pPr>
            <a:r>
              <a:rPr lang="en-US" dirty="0" err="1" smtClean="0">
                <a:latin typeface="Avenir Book"/>
                <a:cs typeface="Avenir Book"/>
              </a:rPr>
              <a:t>Ahmidouch</a:t>
            </a:r>
            <a:r>
              <a:rPr lang="en-US" dirty="0" smtClean="0">
                <a:latin typeface="Avenir Book"/>
                <a:cs typeface="Avenir Book"/>
              </a:rPr>
              <a:t>, S. </a:t>
            </a:r>
            <a:r>
              <a:rPr lang="en-US" dirty="0" err="1" smtClean="0">
                <a:latin typeface="Avenir Book"/>
                <a:cs typeface="Avenir Book"/>
              </a:rPr>
              <a:t>Danagoulian</a:t>
            </a:r>
            <a:r>
              <a:rPr lang="en-US" dirty="0" smtClean="0">
                <a:latin typeface="Avenir Book"/>
                <a:cs typeface="Avenir Book"/>
              </a:rPr>
              <a:t>, NC A&amp;T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I. </a:t>
            </a:r>
            <a:r>
              <a:rPr lang="en-US" dirty="0" err="1" smtClean="0">
                <a:latin typeface="Avenir Book"/>
                <a:cs typeface="Avenir Book"/>
              </a:rPr>
              <a:t>Niculescu</a:t>
            </a:r>
            <a:r>
              <a:rPr lang="en-US" dirty="0">
                <a:latin typeface="Avenir Book"/>
                <a:cs typeface="Avenir Book"/>
              </a:rPr>
              <a:t>, </a:t>
            </a:r>
            <a:r>
              <a:rPr lang="en-US" dirty="0" smtClean="0">
                <a:latin typeface="Avenir Book"/>
                <a:cs typeface="Avenir Book"/>
              </a:rPr>
              <a:t>G. </a:t>
            </a:r>
            <a:r>
              <a:rPr lang="en-US" dirty="0" err="1" smtClean="0">
                <a:latin typeface="Avenir Book"/>
                <a:cs typeface="Avenir Book"/>
              </a:rPr>
              <a:t>Niculescu</a:t>
            </a:r>
            <a:r>
              <a:rPr lang="en-US" dirty="0" smtClean="0">
                <a:latin typeface="Avenir Book"/>
                <a:cs typeface="Avenir Book"/>
              </a:rPr>
              <a:t>, JMU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J. </a:t>
            </a:r>
            <a:r>
              <a:rPr lang="en-US" dirty="0" err="1" smtClean="0">
                <a:latin typeface="Avenir Book"/>
                <a:cs typeface="Avenir Book"/>
              </a:rPr>
              <a:t>Annand</a:t>
            </a:r>
            <a:r>
              <a:rPr lang="en-US" dirty="0" smtClean="0">
                <a:latin typeface="Avenir Book"/>
                <a:cs typeface="Avenir Book"/>
              </a:rPr>
              <a:t>, Glasgow</a:t>
            </a:r>
          </a:p>
        </p:txBody>
      </p:sp>
      <p:pic>
        <p:nvPicPr>
          <p:cNvPr id="7" name="Picture 6" descr="small-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69632"/>
            <a:ext cx="4413250" cy="293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0001" y="2907268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Physics Department at William and Mary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861" y="5867400"/>
            <a:ext cx="8794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Wiki:  </a:t>
            </a:r>
            <a:r>
              <a:rPr lang="en-US" dirty="0" smtClean="0">
                <a:latin typeface="Avenir Book"/>
                <a:cs typeface="Avenir Book"/>
                <a:hlinkClick r:id="rId3"/>
              </a:rPr>
              <a:t>http://wm-jlab.physics.wm.edu/mediawiki/index.php/Bigbite_Gas_Cherenkov</a:t>
            </a:r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Email: </a:t>
            </a:r>
            <a:r>
              <a:rPr lang="en-US" dirty="0" smtClean="0">
                <a:latin typeface="Avenir Book"/>
                <a:cs typeface="Avenir Book"/>
                <a:hlinkClick r:id="rId4"/>
              </a:rPr>
              <a:t>tdaver@wm.edu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DAQ Status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Front-end NINO cards installed, PMT cables complete.</a:t>
            </a:r>
          </a:p>
          <a:p>
            <a:r>
              <a:rPr lang="en-US" dirty="0" smtClean="0">
                <a:latin typeface="Avenir Book"/>
                <a:cs typeface="Avenir Book"/>
              </a:rPr>
              <a:t>Power supply distribution board complete.</a:t>
            </a:r>
          </a:p>
          <a:p>
            <a:r>
              <a:rPr lang="en-US" dirty="0" smtClean="0">
                <a:latin typeface="Avenir Book"/>
                <a:cs typeface="Avenir Book"/>
              </a:rPr>
              <a:t>DAQ—VME-based VETROC system for timing, possible online cluster finding trigger.</a:t>
            </a:r>
          </a:p>
          <a:p>
            <a:r>
              <a:rPr lang="en-US" dirty="0" smtClean="0">
                <a:latin typeface="Avenir Book"/>
                <a:cs typeface="Avenir Book"/>
              </a:rPr>
              <a:t>VME ADCs for 15% of tubes.</a:t>
            </a:r>
          </a:p>
          <a:p>
            <a:r>
              <a:rPr lang="en-US" dirty="0" smtClean="0">
                <a:latin typeface="Avenir Book"/>
                <a:cs typeface="Avenir Book"/>
              </a:rPr>
              <a:t>64 Channel DAQ system testing ongoing with prototype detector.</a:t>
            </a:r>
          </a:p>
          <a:p>
            <a:r>
              <a:rPr lang="en-US" dirty="0" smtClean="0">
                <a:latin typeface="Avenir Book"/>
                <a:cs typeface="Avenir Book"/>
              </a:rPr>
              <a:t>Trigger up to 10 </a:t>
            </a:r>
            <a:r>
              <a:rPr lang="en-US" dirty="0" smtClean="0">
                <a:latin typeface="Avenir Book"/>
                <a:cs typeface="Avenir Book"/>
              </a:rPr>
              <a:t>kHz</a:t>
            </a:r>
            <a:r>
              <a:rPr lang="en-US" dirty="0" smtClean="0">
                <a:latin typeface="Avenir Book"/>
                <a:cs typeface="Avenir Book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7066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616191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DAQ Info</a:t>
            </a:r>
            <a:endParaRPr lang="en-US" sz="3200" dirty="0">
              <a:latin typeface="Avenir Book"/>
              <a:cs typeface="Avenir Book"/>
            </a:endParaRPr>
          </a:p>
        </p:txBody>
      </p:sp>
      <p:pic>
        <p:nvPicPr>
          <p:cNvPr id="4" name="Picture 3" descr="DAQ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008120"/>
            <a:ext cx="4198415" cy="2971800"/>
          </a:xfrm>
          <a:prstGeom prst="rect">
            <a:avLst/>
          </a:prstGeom>
        </p:spPr>
      </p:pic>
      <p:pic>
        <p:nvPicPr>
          <p:cNvPr id="5" name="Picture 4" descr="GRINCH AD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5773" y="153480"/>
            <a:ext cx="2532640" cy="4968881"/>
          </a:xfrm>
          <a:prstGeom prst="rect">
            <a:avLst/>
          </a:prstGeom>
        </p:spPr>
      </p:pic>
      <p:pic>
        <p:nvPicPr>
          <p:cNvPr id="6" name="Picture 5" descr="DAQ_setup-201712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41371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4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61619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Gas Possibilities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791200" cy="3657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</a:t>
            </a:r>
            <a:r>
              <a:rPr lang="en-US" baseline="-25000" dirty="0" smtClean="0">
                <a:latin typeface="Avenir Book"/>
                <a:cs typeface="Avenir Book"/>
              </a:rPr>
              <a:t>4</a:t>
            </a:r>
            <a:r>
              <a:rPr lang="en-US" dirty="0" smtClean="0">
                <a:latin typeface="Avenir Book"/>
                <a:cs typeface="Avenir Book"/>
              </a:rPr>
              <a:t>F</a:t>
            </a:r>
            <a:r>
              <a:rPr lang="en-US" baseline="-25000" dirty="0" smtClean="0">
                <a:latin typeface="Avenir Book"/>
                <a:cs typeface="Avenir Book"/>
              </a:rPr>
              <a:t>10</a:t>
            </a:r>
            <a:r>
              <a:rPr lang="en-US" dirty="0" smtClean="0">
                <a:latin typeface="Avenir Book"/>
                <a:cs typeface="Avenir Book"/>
              </a:rPr>
              <a:t> looks prohibitively expensive.  Largest loss is through leakage based on Hall A and B experience.  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Measuring index of refraction and UV absorbance of 3 less-expensive gases: SF</a:t>
            </a:r>
            <a:r>
              <a:rPr lang="en-US" baseline="-25000" dirty="0" smtClean="0">
                <a:latin typeface="Avenir Book"/>
                <a:cs typeface="Avenir Book"/>
              </a:rPr>
              <a:t>6 </a:t>
            </a:r>
            <a:r>
              <a:rPr lang="en-US" dirty="0" smtClean="0">
                <a:latin typeface="Avenir Book"/>
                <a:cs typeface="Avenir Book"/>
              </a:rPr>
              <a:t>, C</a:t>
            </a:r>
            <a:r>
              <a:rPr lang="en-US" baseline="-25000" dirty="0" smtClean="0">
                <a:latin typeface="Avenir Book"/>
                <a:cs typeface="Avenir Book"/>
              </a:rPr>
              <a:t>4</a:t>
            </a:r>
            <a:r>
              <a:rPr lang="en-US" dirty="0" smtClean="0">
                <a:latin typeface="Avenir Book"/>
                <a:cs typeface="Avenir Book"/>
              </a:rPr>
              <a:t>F</a:t>
            </a:r>
            <a:r>
              <a:rPr lang="en-US" baseline="-25000" dirty="0" smtClean="0">
                <a:latin typeface="Avenir Book"/>
                <a:cs typeface="Avenir Book"/>
              </a:rPr>
              <a:t>8 </a:t>
            </a:r>
            <a:r>
              <a:rPr lang="en-US" dirty="0" smtClean="0">
                <a:latin typeface="Avenir Book"/>
                <a:cs typeface="Avenir Book"/>
              </a:rPr>
              <a:t>, C</a:t>
            </a:r>
            <a:r>
              <a:rPr lang="en-US" baseline="-25000" dirty="0" smtClean="0">
                <a:latin typeface="Avenir Book"/>
                <a:cs typeface="Avenir Book"/>
              </a:rPr>
              <a:t>3</a:t>
            </a:r>
            <a:r>
              <a:rPr lang="en-US" dirty="0" smtClean="0">
                <a:latin typeface="Avenir Book"/>
                <a:cs typeface="Avenir Book"/>
              </a:rPr>
              <a:t>F</a:t>
            </a:r>
            <a:r>
              <a:rPr lang="en-US" baseline="-25000" dirty="0" smtClean="0">
                <a:latin typeface="Avenir Book"/>
                <a:cs typeface="Avenir Book"/>
              </a:rPr>
              <a:t>8.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Possibility of using CO</a:t>
            </a:r>
            <a:r>
              <a:rPr lang="en-US" baseline="-25000" dirty="0" smtClean="0">
                <a:latin typeface="Avenir Book"/>
                <a:cs typeface="Avenir Book"/>
              </a:rPr>
              <a:t>2</a:t>
            </a:r>
            <a:r>
              <a:rPr lang="en-US" dirty="0" smtClean="0">
                <a:latin typeface="Avenir Book"/>
                <a:cs typeface="Avenir Book"/>
              </a:rPr>
              <a:t> for </a:t>
            </a:r>
            <a:r>
              <a:rPr lang="en-US" dirty="0" err="1" smtClean="0">
                <a:latin typeface="Avenir Book"/>
                <a:cs typeface="Avenir Book"/>
              </a:rPr>
              <a:t>G</a:t>
            </a:r>
            <a:r>
              <a:rPr lang="en-US" baseline="-25000" dirty="0" err="1" smtClean="0">
                <a:latin typeface="Avenir Book"/>
                <a:cs typeface="Avenir Book"/>
              </a:rPr>
              <a:t>M</a:t>
            </a:r>
            <a:r>
              <a:rPr lang="en-US" baseline="30000" dirty="0" err="1" smtClean="0">
                <a:latin typeface="Avenir Book"/>
                <a:cs typeface="Avenir Book"/>
              </a:rPr>
              <a:t>n</a:t>
            </a:r>
            <a:r>
              <a:rPr lang="en-US" dirty="0" smtClean="0">
                <a:latin typeface="Avenir Book"/>
                <a:cs typeface="Avenir Book"/>
              </a:rPr>
              <a:t> experiment which only needs 10:1 pion rejection.  But CO</a:t>
            </a:r>
            <a:r>
              <a:rPr lang="en-US" baseline="-25000" dirty="0" smtClean="0">
                <a:latin typeface="Avenir Book"/>
                <a:cs typeface="Avenir Book"/>
              </a:rPr>
              <a:t>2</a:t>
            </a:r>
            <a:r>
              <a:rPr lang="en-US" dirty="0" smtClean="0">
                <a:latin typeface="Avenir Book"/>
                <a:cs typeface="Avenir Book"/>
              </a:rPr>
              <a:t> gives a factor of three fewer photons.</a:t>
            </a: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Non-toxic, non-flammable; all are greenhouse gases</a:t>
            </a:r>
          </a:p>
        </p:txBody>
      </p:sp>
      <p:pic>
        <p:nvPicPr>
          <p:cNvPr id="4" name="Picture 3" descr="Screen Shot 2018-01-24 at 1.50.0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8871221" cy="1524000"/>
          </a:xfrm>
          <a:prstGeom prst="rect">
            <a:avLst/>
          </a:prstGeom>
        </p:spPr>
      </p:pic>
      <p:pic>
        <p:nvPicPr>
          <p:cNvPr id="5" name="Picture 4" descr="C:\Users\Dillon\AppData\Local\Microsoft\Windows\INetCache\Content.Word\IntDia v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01" y="2057400"/>
            <a:ext cx="3169920" cy="17951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27420" y="4078069"/>
            <a:ext cx="265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W&amp;M interferometer for measuring refractive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6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229"/>
            <a:ext cx="8534400" cy="1143000"/>
          </a:xfrm>
        </p:spPr>
        <p:txBody>
          <a:bodyPr>
            <a:normAutofit/>
          </a:bodyPr>
          <a:lstStyle/>
          <a:p>
            <a:r>
              <a:rPr lang="en-US" sz="3100" dirty="0" err="1" smtClean="0">
                <a:latin typeface="Avenir Book"/>
                <a:cs typeface="Avenir Book"/>
              </a:rPr>
              <a:t>Jlab</a:t>
            </a:r>
            <a:r>
              <a:rPr lang="en-US" sz="3100" dirty="0" smtClean="0">
                <a:latin typeface="Avenir Book"/>
                <a:cs typeface="Avenir Book"/>
              </a:rPr>
              <a:t> WLS </a:t>
            </a:r>
            <a:r>
              <a:rPr lang="en-US" sz="3100" dirty="0">
                <a:latin typeface="Avenir Book"/>
                <a:cs typeface="Avenir Book"/>
              </a:rPr>
              <a:t>P</a:t>
            </a:r>
            <a:r>
              <a:rPr lang="en-US" sz="3100" dirty="0" smtClean="0">
                <a:latin typeface="Avenir Book"/>
                <a:cs typeface="Avenir Book"/>
              </a:rPr>
              <a:t>aint Studies</a:t>
            </a:r>
            <a:r>
              <a:rPr lang="en-US" sz="2800" dirty="0" smtClean="0">
                <a:latin typeface="Avenir Book"/>
                <a:cs typeface="Avenir Book"/>
              </a:rPr>
              <a:t>—</a:t>
            </a:r>
            <a:r>
              <a:rPr lang="en-US" sz="1800" dirty="0" smtClean="0">
                <a:latin typeface="Avenir Book"/>
                <a:cs typeface="Avenir Book"/>
              </a:rPr>
              <a:t>S. </a:t>
            </a:r>
            <a:r>
              <a:rPr lang="en-US" sz="1800" dirty="0" err="1" smtClean="0">
                <a:latin typeface="Avenir Book"/>
                <a:cs typeface="Avenir Book"/>
              </a:rPr>
              <a:t>Barcus</a:t>
            </a:r>
            <a:r>
              <a:rPr lang="en-US" sz="1800" dirty="0" smtClean="0">
                <a:latin typeface="Avenir Book"/>
                <a:cs typeface="Avenir Book"/>
              </a:rPr>
              <a:t>, B. </a:t>
            </a:r>
            <a:r>
              <a:rPr lang="en-US" sz="1800" dirty="0" err="1" smtClean="0">
                <a:latin typeface="Avenir Book"/>
                <a:cs typeface="Avenir Book"/>
              </a:rPr>
              <a:t>Wojtsekhowski</a:t>
            </a:r>
            <a:endParaRPr lang="en-US" sz="1800" dirty="0">
              <a:latin typeface="Avenir Book"/>
              <a:cs typeface="Avenir Book"/>
            </a:endParaRPr>
          </a:p>
        </p:txBody>
      </p:sp>
      <p:pic>
        <p:nvPicPr>
          <p:cNvPr id="4" name="Content Placeholder 3" descr="Screen Shot 2015-07-15 at 9.37.44 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3031"/>
          <a:stretch>
            <a:fillRect/>
          </a:stretch>
        </p:blipFill>
        <p:spPr>
          <a:xfrm>
            <a:off x="4572000" y="2016760"/>
            <a:ext cx="3657600" cy="2011540"/>
          </a:xfrm>
        </p:spPr>
      </p:pic>
      <p:pic>
        <p:nvPicPr>
          <p:cNvPr id="6" name="Picture 5" descr="Screen Shot 2015-07-15 at 9.41.1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4876800"/>
            <a:ext cx="6400800" cy="1920739"/>
          </a:xfrm>
          <a:prstGeom prst="rect">
            <a:avLst/>
          </a:prstGeom>
        </p:spPr>
      </p:pic>
      <p:pic>
        <p:nvPicPr>
          <p:cNvPr id="7" name="Picture 6" descr="Screen Shot 2015-07-15 at 9.41.5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3208092" cy="2219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190674"/>
            <a:ext cx="678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PMTs not sensitive to UV but Cherenkov spectrum most intense UV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Try using WLS paint that is used successfully in HRS Cherenkov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86960" y="4065954"/>
            <a:ext cx="349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quartz rod with </a:t>
            </a:r>
            <a:r>
              <a:rPr lang="en-US" dirty="0" err="1" smtClean="0"/>
              <a:t>cosmics</a:t>
            </a:r>
            <a:r>
              <a:rPr lang="en-US" dirty="0" smtClean="0"/>
              <a:t>—seems to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01-24 at 8.15.3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4037852" cy="3195325"/>
          </a:xfrm>
          <a:prstGeom prst="rect">
            <a:avLst/>
          </a:prstGeom>
        </p:spPr>
      </p:pic>
      <p:pic>
        <p:nvPicPr>
          <p:cNvPr id="9" name="Picture 8" descr="C:\Users\Dillon\AppData\Local\Microsoft\Windows\INetCache\Content.Word\Better graph for JLab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411133" cy="2108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280161" y="5027414"/>
            <a:ext cx="291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JMU ADC using UV LED</a:t>
            </a:r>
            <a:r>
              <a:rPr lang="en-US" dirty="0"/>
              <a:t>—</a:t>
            </a:r>
            <a:r>
              <a:rPr lang="en-US" dirty="0" smtClean="0"/>
              <a:t>     Clear improvement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8400" y="4888914"/>
            <a:ext cx="3345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W&amp;M results using D</a:t>
            </a:r>
            <a:r>
              <a:rPr lang="en-US" baseline="-25000" dirty="0" smtClean="0"/>
              <a:t>2</a:t>
            </a:r>
            <a:r>
              <a:rPr lang="en-US" dirty="0" smtClean="0"/>
              <a:t> lamp and </a:t>
            </a:r>
          </a:p>
          <a:p>
            <a:r>
              <a:rPr lang="en-US" dirty="0" smtClean="0"/>
              <a:t>Spectrometer—Paint not working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0" y="838200"/>
            <a:ext cx="2179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Book"/>
                <a:cs typeface="Avenir Book"/>
              </a:rPr>
              <a:t>WLS Studies</a:t>
            </a:r>
            <a:endParaRPr lang="en-US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8144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Plans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Seal leaking door</a:t>
            </a:r>
          </a:p>
          <a:p>
            <a:r>
              <a:rPr lang="en-US" dirty="0" smtClean="0">
                <a:latin typeface="Avenir Book"/>
                <a:cs typeface="Avenir Book"/>
              </a:rPr>
              <a:t>Continue DAQ tests with prototype</a:t>
            </a:r>
          </a:p>
          <a:p>
            <a:r>
              <a:rPr lang="en-US" dirty="0" smtClean="0">
                <a:latin typeface="Avenir Book"/>
                <a:cs typeface="Avenir Book"/>
              </a:rPr>
              <a:t>Install all cables</a:t>
            </a:r>
          </a:p>
          <a:p>
            <a:r>
              <a:rPr lang="en-US" dirty="0" smtClean="0">
                <a:latin typeface="Avenir Book"/>
                <a:cs typeface="Avenir Book"/>
              </a:rPr>
              <a:t>Assemble full DAQ</a:t>
            </a:r>
          </a:p>
          <a:p>
            <a:r>
              <a:rPr lang="en-US" dirty="0" smtClean="0">
                <a:latin typeface="Avenir Book"/>
                <a:cs typeface="Avenir Book"/>
              </a:rPr>
              <a:t>Finish testing gases</a:t>
            </a:r>
          </a:p>
          <a:p>
            <a:r>
              <a:rPr lang="en-US" dirty="0" smtClean="0">
                <a:latin typeface="Avenir Book"/>
                <a:cs typeface="Avenir Book"/>
              </a:rPr>
              <a:t>Full detector checkout</a:t>
            </a:r>
          </a:p>
          <a:p>
            <a:r>
              <a:rPr lang="en-US" dirty="0" smtClean="0">
                <a:latin typeface="Avenir Book"/>
                <a:cs typeface="Avenir Book"/>
              </a:rPr>
              <a:t>Estimate completion Fall 2018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2616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Motivation: </a:t>
            </a:r>
            <a:r>
              <a:rPr lang="en-US" dirty="0" smtClean="0">
                <a:latin typeface="Avenir Book"/>
                <a:cs typeface="Avenir Book"/>
              </a:rPr>
              <a:t>SBS High </a:t>
            </a:r>
            <a:r>
              <a:rPr lang="en-US" dirty="0" smtClean="0">
                <a:latin typeface="Avenir Book"/>
                <a:cs typeface="Avenir Book"/>
              </a:rPr>
              <a:t>Rate Running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Heavy Gas threshold Cherenkov detector for pi/e separation.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For SBS: expect 4-5x increase in total luminosity over previous </a:t>
            </a:r>
            <a:r>
              <a:rPr lang="en-US" dirty="0" err="1" smtClean="0">
                <a:latin typeface="Avenir Book"/>
                <a:cs typeface="Avenir Book"/>
              </a:rPr>
              <a:t>BigBite</a:t>
            </a:r>
            <a:r>
              <a:rPr lang="en-US" dirty="0" smtClean="0">
                <a:latin typeface="Avenir Book"/>
                <a:cs typeface="Avenir Book"/>
              </a:rPr>
              <a:t> running. 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Assume 4-5x larger background rate.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30 degree scattering angle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Segmented PMT array (</a:t>
            </a:r>
            <a:r>
              <a:rPr lang="en-US" dirty="0" err="1" smtClean="0">
                <a:latin typeface="Avenir Book"/>
                <a:cs typeface="Avenir Book"/>
              </a:rPr>
              <a:t>qty</a:t>
            </a:r>
            <a:r>
              <a:rPr lang="en-US" dirty="0" smtClean="0">
                <a:latin typeface="Avenir Book"/>
                <a:cs typeface="Avenir Book"/>
              </a:rPr>
              <a:t>= 512, 29mm tubes)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Search for timing clusters/rings in 5-10 ns window. </a:t>
            </a:r>
            <a:endParaRPr lang="en-US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No ADCs—timing only</a:t>
            </a:r>
            <a:endParaRPr lang="en-US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Magnetic </a:t>
            </a:r>
            <a:r>
              <a:rPr lang="en-US" dirty="0" smtClean="0">
                <a:latin typeface="Avenir Book"/>
                <a:cs typeface="Avenir Book"/>
              </a:rPr>
              <a:t>shielding between rows.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Locate PMT array on large angle side away from beam line.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venir Book"/>
                <a:cs typeface="Avenir Book"/>
              </a:rPr>
              <a:t>C</a:t>
            </a:r>
            <a:r>
              <a:rPr lang="en-US" baseline="-25000" dirty="0" smtClean="0">
                <a:latin typeface="Avenir Book"/>
                <a:cs typeface="Avenir Book"/>
              </a:rPr>
              <a:t>4</a:t>
            </a:r>
            <a:r>
              <a:rPr lang="en-US" dirty="0" smtClean="0">
                <a:latin typeface="Avenir Book"/>
                <a:cs typeface="Avenir Book"/>
              </a:rPr>
              <a:t>F</a:t>
            </a:r>
            <a:r>
              <a:rPr lang="en-US" baseline="-25000" dirty="0" smtClean="0">
                <a:latin typeface="Avenir Book"/>
                <a:cs typeface="Avenir Book"/>
              </a:rPr>
              <a:t>10</a:t>
            </a:r>
            <a:r>
              <a:rPr lang="en-US" dirty="0" smtClean="0">
                <a:latin typeface="Avenir Book"/>
                <a:cs typeface="Avenir Book"/>
              </a:rPr>
              <a:t> heavy gas at 1 </a:t>
            </a:r>
            <a:r>
              <a:rPr lang="en-US" dirty="0" err="1" smtClean="0">
                <a:latin typeface="Avenir Book"/>
                <a:cs typeface="Avenir Book"/>
              </a:rPr>
              <a:t>atm</a:t>
            </a:r>
            <a:r>
              <a:rPr lang="en-US" dirty="0" smtClean="0">
                <a:latin typeface="Avenir Book"/>
                <a:cs typeface="Avenir Book"/>
              </a:rPr>
              <a:t>**</a:t>
            </a:r>
          </a:p>
          <a:p>
            <a:endParaRPr lang="en-US" dirty="0" smtClean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00000-01-16-0700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3955" y="870923"/>
            <a:ext cx="4370669" cy="565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9845" y="101601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2B400"/>
              </a:buClr>
              <a:buSzPct val="80000"/>
              <a:buFont typeface="Wingdings" charset="2"/>
              <a:buChar char="Ø"/>
            </a:pPr>
            <a:r>
              <a:rPr lang="en-US" sz="2400" dirty="0" err="1" smtClean="0">
                <a:latin typeface="Avenir Book"/>
                <a:cs typeface="Avenir Book"/>
              </a:rPr>
              <a:t>BigBite</a:t>
            </a:r>
            <a:r>
              <a:rPr lang="en-US" sz="2400" dirty="0" smtClean="0">
                <a:latin typeface="Avenir Book"/>
                <a:cs typeface="Avenir Book"/>
              </a:rPr>
              <a:t> Detector Stack – 12 </a:t>
            </a:r>
            <a:r>
              <a:rPr lang="en-US" sz="2400" dirty="0" err="1" smtClean="0">
                <a:latin typeface="Avenir Book"/>
                <a:cs typeface="Avenir Book"/>
              </a:rPr>
              <a:t>GeV</a:t>
            </a:r>
            <a:endParaRPr lang="en-US" sz="2400" dirty="0" smtClean="0">
              <a:latin typeface="Avenir Book"/>
              <a:cs typeface="Avenir Book"/>
            </a:endParaRPr>
          </a:p>
        </p:txBody>
      </p:sp>
      <p:pic>
        <p:nvPicPr>
          <p:cNvPr id="53" name="Picture 52" descr="BB Detector Stack for G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23" y="3412797"/>
            <a:ext cx="3398554" cy="28834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4411" y="875759"/>
            <a:ext cx="4456800" cy="2487099"/>
            <a:chOff x="204411" y="875759"/>
            <a:chExt cx="4456800" cy="2487099"/>
          </a:xfrm>
        </p:grpSpPr>
        <p:sp>
          <p:nvSpPr>
            <p:cNvPr id="41" name="TextBox 40"/>
            <p:cNvSpPr txBox="1"/>
            <p:nvPr/>
          </p:nvSpPr>
          <p:spPr>
            <a:xfrm>
              <a:off x="2528095" y="2826502"/>
              <a:ext cx="854592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Cherenkov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27178" y="2813654"/>
              <a:ext cx="7779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72B400"/>
                </a:buClr>
                <a:buSzPct val="80000"/>
              </a:pPr>
              <a:r>
                <a:rPr lang="en-US" sz="1200" dirty="0">
                  <a:solidFill>
                    <a:prstClr val="black"/>
                  </a:solidFill>
                  <a:latin typeface="Avenir Book"/>
                  <a:cs typeface="Avenir Book"/>
                </a:rPr>
                <a:t>GEM x </a:t>
              </a:r>
              <a:r>
                <a:rPr lang="en-US" sz="1200" dirty="0" smtClean="0">
                  <a:solidFill>
                    <a:prstClr val="black"/>
                  </a:solidFill>
                  <a:latin typeface="Avenir Book"/>
                  <a:cs typeface="Avenir Book"/>
                </a:rPr>
                <a:t>4</a:t>
              </a:r>
              <a:endParaRPr lang="en-US" sz="1200" dirty="0">
                <a:solidFill>
                  <a:prstClr val="black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3649" y="3087587"/>
              <a:ext cx="490232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GEM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19086" y="2814295"/>
              <a:ext cx="642125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Shower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27214" y="2854945"/>
              <a:ext cx="532016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err="1" smtClean="0">
                  <a:latin typeface="Avenir Book"/>
                  <a:cs typeface="Avenir Book"/>
                </a:rPr>
                <a:t>PreSh</a:t>
              </a:r>
              <a:endParaRPr lang="en-US" sz="1200" dirty="0" smtClean="0">
                <a:latin typeface="Avenir Book"/>
                <a:cs typeface="Avenir Book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93330" y="3071990"/>
              <a:ext cx="526771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Hodo</a:t>
              </a:r>
            </a:p>
          </p:txBody>
        </p:sp>
        <p:sp>
          <p:nvSpPr>
            <p:cNvPr id="26" name="Rectangle 25"/>
            <p:cNvSpPr/>
            <p:nvPr/>
          </p:nvSpPr>
          <p:spPr>
            <a:xfrm rot="21030547">
              <a:off x="2172642" y="1320998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21030547">
              <a:off x="2429977" y="1097681"/>
              <a:ext cx="644849" cy="1675340"/>
            </a:xfrm>
            <a:prstGeom prst="rect">
              <a:avLst/>
            </a:prstGeom>
            <a:solidFill>
              <a:srgbClr val="585691"/>
            </a:solidFill>
            <a:ln w="98425" cmpd="sng">
              <a:solidFill>
                <a:srgbClr val="F6560A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21030547">
              <a:off x="3375861" y="948025"/>
              <a:ext cx="150387" cy="1753108"/>
            </a:xfrm>
            <a:prstGeom prst="rect">
              <a:avLst/>
            </a:prstGeom>
            <a:solidFill>
              <a:srgbClr val="FCA10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21030547">
              <a:off x="3548814" y="916717"/>
              <a:ext cx="171448" cy="1753108"/>
            </a:xfrm>
            <a:prstGeom prst="rect">
              <a:avLst/>
            </a:prstGeom>
            <a:solidFill>
              <a:srgbClr val="FCFF0D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21030547">
              <a:off x="3744150" y="875759"/>
              <a:ext cx="247882" cy="1754102"/>
            </a:xfrm>
            <a:prstGeom prst="rect">
              <a:avLst/>
            </a:prstGeom>
            <a:solidFill>
              <a:srgbClr val="FB04FD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21030547">
              <a:off x="1794951" y="1394350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21030547">
              <a:off x="1982742" y="1358447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21030547">
              <a:off x="3181990" y="1007080"/>
              <a:ext cx="148508" cy="170788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273749" flipV="1">
              <a:off x="204411" y="2155202"/>
              <a:ext cx="1301442" cy="3474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3395151" y="2765377"/>
              <a:ext cx="46653" cy="368402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3826759" y="2692520"/>
              <a:ext cx="229957" cy="471786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4056716" y="2655128"/>
              <a:ext cx="177167" cy="228749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3610323" y="2727159"/>
              <a:ext cx="61099" cy="214909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21030547">
              <a:off x="1608609" y="1431899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00000-01-01-2500-SK-20AUG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2" y="-142183"/>
            <a:ext cx="6251864" cy="809064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6" name="Straight Connector 5"/>
          <p:cNvCxnSpPr/>
          <p:nvPr/>
        </p:nvCxnSpPr>
        <p:spPr>
          <a:xfrm flipV="1">
            <a:off x="7010400" y="2438400"/>
            <a:ext cx="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497669" y="2438400"/>
            <a:ext cx="45127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97669" y="2438400"/>
            <a:ext cx="0" cy="30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97669" y="5486400"/>
            <a:ext cx="29887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21360000" flipV="1">
            <a:off x="5486400" y="5012268"/>
            <a:ext cx="3810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4876800"/>
            <a:ext cx="609600" cy="4191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38903" y="3835404"/>
            <a:ext cx="609600" cy="4191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324600" y="4254507"/>
            <a:ext cx="723903" cy="10413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20000" flipH="1">
            <a:off x="6598406" y="3342849"/>
            <a:ext cx="396116" cy="602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309532" y="5943600"/>
            <a:ext cx="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24200" y="315980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Mirror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29289" y="4842933"/>
            <a:ext cx="724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Mirror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Frame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91400" y="3931341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PMT</a:t>
            </a:r>
          </a:p>
          <a:p>
            <a:r>
              <a:rPr lang="en-US" dirty="0" smtClean="0">
                <a:latin typeface="Avenir Book"/>
                <a:cs typeface="Avenir Book"/>
              </a:rPr>
              <a:t>Array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7994" y="6019800"/>
            <a:ext cx="118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Incoming</a:t>
            </a:r>
          </a:p>
          <a:p>
            <a:r>
              <a:rPr lang="en-US" dirty="0" smtClean="0">
                <a:latin typeface="Avenir Book"/>
                <a:cs typeface="Avenir Book"/>
              </a:rPr>
              <a:t>Particles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309532" y="3733800"/>
            <a:ext cx="0" cy="1562103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309532" y="3127177"/>
            <a:ext cx="0" cy="606623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309532" y="3127177"/>
            <a:ext cx="1176868" cy="804164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3931341"/>
            <a:ext cx="762000" cy="564459"/>
          </a:xfrm>
          <a:prstGeom prst="line">
            <a:avLst/>
          </a:prstGeom>
          <a:ln>
            <a:solidFill>
              <a:srgbClr val="77933C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52800" y="391067"/>
            <a:ext cx="25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Top View of Geometry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8442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16191" cy="1143000"/>
          </a:xfrm>
        </p:spPr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Design—S. </a:t>
            </a:r>
            <a:r>
              <a:rPr lang="en-US" dirty="0" err="1" smtClean="0">
                <a:latin typeface="Avenir Book"/>
                <a:cs typeface="Avenir Book"/>
              </a:rPr>
              <a:t>Esp</a:t>
            </a:r>
            <a:r>
              <a:rPr lang="en-US" dirty="0" smtClean="0">
                <a:latin typeface="Avenir Book"/>
                <a:cs typeface="Avenir Book"/>
              </a:rPr>
              <a:t>, </a:t>
            </a:r>
            <a:r>
              <a:rPr lang="en-US" dirty="0" err="1" smtClean="0">
                <a:latin typeface="Avenir Book"/>
                <a:cs typeface="Avenir Book"/>
              </a:rPr>
              <a:t>JLab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7" name="Picture 6" descr="Grinch_8_Det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43000"/>
            <a:ext cx="6485153" cy="4648200"/>
          </a:xfrm>
          <a:prstGeom prst="rect">
            <a:avLst/>
          </a:prstGeom>
        </p:spPr>
      </p:pic>
      <p:pic>
        <p:nvPicPr>
          <p:cNvPr id="9" name="Picture 8" descr="Grinch_2_Wldmt_Magnetic_Sh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990600"/>
            <a:ext cx="6343316" cy="495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5200" y="5943600"/>
            <a:ext cx="1999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Vessel </a:t>
            </a:r>
            <a:r>
              <a:rPr lang="en-US" dirty="0" err="1" smtClean="0">
                <a:latin typeface="Avenir Book"/>
                <a:cs typeface="Avenir Book"/>
              </a:rPr>
              <a:t>Weldment</a:t>
            </a:r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Front View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5943600"/>
            <a:ext cx="230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Complete Assembly</a:t>
            </a:r>
          </a:p>
          <a:p>
            <a:r>
              <a:rPr lang="en-US" dirty="0" smtClean="0">
                <a:latin typeface="Avenir Book"/>
                <a:cs typeface="Avenir Book"/>
              </a:rPr>
              <a:t>Front View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8968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nch_9_Mirror_Out_40inch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5387"/>
            <a:ext cx="5991122" cy="5410200"/>
          </a:xfrm>
          <a:prstGeom prst="rect">
            <a:avLst/>
          </a:prstGeom>
        </p:spPr>
      </p:pic>
      <p:pic>
        <p:nvPicPr>
          <p:cNvPr id="6" name="Picture 5" descr="Grinch_5_Mirror_with_Rai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45067"/>
            <a:ext cx="5322073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5655734"/>
            <a:ext cx="280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Mirrors and Frame</a:t>
            </a:r>
          </a:p>
          <a:p>
            <a:r>
              <a:rPr lang="en-US" dirty="0" smtClean="0">
                <a:latin typeface="Avenir Book"/>
                <a:cs typeface="Avenir Book"/>
              </a:rPr>
              <a:t>Front View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5071" y="6126480"/>
            <a:ext cx="2383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Mirrors Out of Vessel</a:t>
            </a:r>
          </a:p>
          <a:p>
            <a:r>
              <a:rPr lang="en-US" dirty="0" smtClean="0">
                <a:latin typeface="Avenir Book"/>
                <a:cs typeface="Avenir Book"/>
              </a:rPr>
              <a:t>Rear View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6433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61619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Mechanical Assembly Status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Vessel complete, windows installed, 120 um Al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Mirrors installed, aligned according to </a:t>
            </a:r>
          </a:p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    E. </a:t>
            </a:r>
            <a:r>
              <a:rPr lang="en-US" dirty="0" err="1" smtClean="0">
                <a:latin typeface="Avenir Book"/>
                <a:cs typeface="Avenir Book"/>
              </a:rPr>
              <a:t>Fuchey</a:t>
            </a:r>
            <a:r>
              <a:rPr lang="en-US" dirty="0" smtClean="0">
                <a:latin typeface="Avenir Book"/>
                <a:cs typeface="Avenir Book"/>
              </a:rPr>
              <a:t> simulation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All PMTs tested, gain matched, installed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Light catcher cones installed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Gas system complete, in use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Removable door is leaking-work in “progress”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47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76200"/>
            <a:ext cx="6456924" cy="4958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Pictures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" name="Picture 4" descr="IMG_9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" y="838200"/>
            <a:ext cx="3143250" cy="419100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" y="5225534"/>
            <a:ext cx="205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Entrance Window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5067" y="6412468"/>
            <a:ext cx="306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Exit Window and Gas Panel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0" name="Picture 9" descr="GRINCH_vessel-May-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2669117" cy="3558823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pic>
        <p:nvPicPr>
          <p:cNvPr id="4" name="Content Placeholder 3" descr="IMG_186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038600" y="3967964"/>
            <a:ext cx="4229672" cy="2326156"/>
          </a:xfrm>
          <a:ln w="41275">
            <a:solidFill>
              <a:srgbClr val="3366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467600" y="1710789"/>
            <a:ext cx="156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Mirror Frame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140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33" y="-76200"/>
            <a:ext cx="761619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Pictures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IMG_9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5" y="1524000"/>
            <a:ext cx="3257550" cy="4343400"/>
          </a:xfrm>
          <a:prstGeom prst="rect">
            <a:avLst/>
          </a:prstGeom>
        </p:spPr>
      </p:pic>
      <p:pic>
        <p:nvPicPr>
          <p:cNvPr id="5" name="Content Placeholder 3" descr="20170320_15095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886200" y="990600"/>
            <a:ext cx="4876800" cy="2682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1" y="4495800"/>
            <a:ext cx="4407324" cy="1955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7595" y="5956126"/>
            <a:ext cx="234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Nino front end cards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PMT arra</a:t>
            </a:r>
            <a:r>
              <a:rPr lang="en-US" dirty="0">
                <a:latin typeface="Avenir Book"/>
                <a:cs typeface="Avenir Book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3733800"/>
            <a:ext cx="337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PMT between iron &amp; mu metal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6488668"/>
            <a:ext cx="326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PMTs with light catcher cones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0232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9139</TotalTime>
  <Words>573</Words>
  <Application>Microsoft Macintosh PowerPoint</Application>
  <PresentationFormat>On-screen Show (4:3)</PresentationFormat>
  <Paragraphs>110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Update on the BigBite Gas Ring Imaging Cherenkov (GRINCH) Detector for SBS</vt:lpstr>
      <vt:lpstr>Motivation: SBS High Rate Running</vt:lpstr>
      <vt:lpstr>PowerPoint Presentation</vt:lpstr>
      <vt:lpstr>PowerPoint Presentation</vt:lpstr>
      <vt:lpstr>Design—S. Esp, JLab</vt:lpstr>
      <vt:lpstr>PowerPoint Presentation</vt:lpstr>
      <vt:lpstr>Mechanical Assembly Status</vt:lpstr>
      <vt:lpstr>Pictures</vt:lpstr>
      <vt:lpstr>Pictures</vt:lpstr>
      <vt:lpstr>DAQ Status</vt:lpstr>
      <vt:lpstr>DAQ Info</vt:lpstr>
      <vt:lpstr>Gas Possibilities</vt:lpstr>
      <vt:lpstr>Jlab WLS Paint Studies—S. Barcus, B. Wojtsekhowski</vt:lpstr>
      <vt:lpstr>PowerPoint Presentation</vt:lpstr>
      <vt:lpstr>Plans</vt:lpstr>
    </vt:vector>
  </TitlesOfParts>
  <Company>College of William and Mary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Averett</dc:creator>
  <cp:lastModifiedBy>Todd Averett</cp:lastModifiedBy>
  <cp:revision>189</cp:revision>
  <dcterms:created xsi:type="dcterms:W3CDTF">2012-09-07T23:31:49Z</dcterms:created>
  <dcterms:modified xsi:type="dcterms:W3CDTF">2018-01-25T03:17:32Z</dcterms:modified>
</cp:coreProperties>
</file>