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334" r:id="rId3"/>
    <p:sldId id="350" r:id="rId4"/>
    <p:sldId id="358" r:id="rId5"/>
    <p:sldId id="367" r:id="rId6"/>
    <p:sldId id="370" r:id="rId7"/>
    <p:sldId id="368" r:id="rId8"/>
    <p:sldId id="369" r:id="rId9"/>
    <p:sldId id="359" r:id="rId10"/>
    <p:sldId id="360" r:id="rId11"/>
    <p:sldId id="361" r:id="rId12"/>
    <p:sldId id="362" r:id="rId13"/>
    <p:sldId id="337" r:id="rId14"/>
    <p:sldId id="351" r:id="rId15"/>
    <p:sldId id="354" r:id="rId16"/>
    <p:sldId id="352" r:id="rId17"/>
    <p:sldId id="344" r:id="rId18"/>
    <p:sldId id="366" r:id="rId19"/>
    <p:sldId id="371" r:id="rId20"/>
    <p:sldId id="372" r:id="rId21"/>
    <p:sldId id="356" r:id="rId22"/>
    <p:sldId id="364" r:id="rId23"/>
    <p:sldId id="363" r:id="rId24"/>
    <p:sldId id="357" r:id="rId25"/>
    <p:sldId id="346" r:id="rId26"/>
    <p:sldId id="365" r:id="rId27"/>
    <p:sldId id="345" r:id="rId28"/>
    <p:sldId id="327" r:id="rId29"/>
    <p:sldId id="347" r:id="rId30"/>
    <p:sldId id="355" r:id="rId31"/>
  </p:sldIdLst>
  <p:sldSz cx="9144000" cy="6858000" type="screen4x3"/>
  <p:notesSz cx="9601200" cy="7315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6" autoAdjust="0"/>
    <p:restoredTop sz="94474" autoAdjust="0"/>
  </p:normalViewPr>
  <p:slideViewPr>
    <p:cSldViewPr>
      <p:cViewPr varScale="1">
        <p:scale>
          <a:sx n="85" d="100"/>
          <a:sy n="85" d="100"/>
        </p:scale>
        <p:origin x="-129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5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59935" cy="365257"/>
          </a:xfrm>
          <a:prstGeom prst="rect">
            <a:avLst/>
          </a:prstGeom>
        </p:spPr>
        <p:txBody>
          <a:bodyPr vert="horz" lIns="95674" tIns="47837" rIns="95674" bIns="47837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439072" y="0"/>
            <a:ext cx="4159935" cy="365257"/>
          </a:xfrm>
          <a:prstGeom prst="rect">
            <a:avLst/>
          </a:prstGeom>
        </p:spPr>
        <p:txBody>
          <a:bodyPr vert="horz" lIns="95674" tIns="47837" rIns="95674" bIns="47837" rtlCol="0"/>
          <a:lstStyle>
            <a:lvl1pPr algn="r">
              <a:defRPr sz="1300"/>
            </a:lvl1pPr>
          </a:lstStyle>
          <a:p>
            <a:fld id="{FF2A0361-EEB6-4B9C-A8A6-B6A21301D0B2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948685"/>
            <a:ext cx="4159935" cy="365257"/>
          </a:xfrm>
          <a:prstGeom prst="rect">
            <a:avLst/>
          </a:prstGeom>
        </p:spPr>
        <p:txBody>
          <a:bodyPr vert="horz" lIns="95674" tIns="47837" rIns="95674" bIns="47837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439072" y="6948685"/>
            <a:ext cx="4159935" cy="365257"/>
          </a:xfrm>
          <a:prstGeom prst="rect">
            <a:avLst/>
          </a:prstGeom>
        </p:spPr>
        <p:txBody>
          <a:bodyPr vert="horz" lIns="95674" tIns="47837" rIns="95674" bIns="47837" rtlCol="0" anchor="b"/>
          <a:lstStyle>
            <a:lvl1pPr algn="r">
              <a:defRPr sz="1300"/>
            </a:lvl1pPr>
          </a:lstStyle>
          <a:p>
            <a:fld id="{C8ABA7ED-9297-4AD2-A08A-E93050D72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1509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160520" cy="365760"/>
          </a:xfrm>
          <a:prstGeom prst="rect">
            <a:avLst/>
          </a:prstGeom>
        </p:spPr>
        <p:txBody>
          <a:bodyPr vert="horz" lIns="96659" tIns="48330" rIns="96659" bIns="48330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38459" y="1"/>
            <a:ext cx="4160520" cy="365760"/>
          </a:xfrm>
          <a:prstGeom prst="rect">
            <a:avLst/>
          </a:prstGeom>
        </p:spPr>
        <p:txBody>
          <a:bodyPr vert="horz" lIns="96659" tIns="48330" rIns="96659" bIns="48330" rtlCol="0"/>
          <a:lstStyle>
            <a:lvl1pPr algn="r">
              <a:defRPr sz="1300"/>
            </a:lvl1pPr>
          </a:lstStyle>
          <a:p>
            <a:fld id="{447AC9DA-1A4C-43F0-AE23-8765400D27EC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71800" y="549275"/>
            <a:ext cx="3657600" cy="2743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9" tIns="48330" rIns="96659" bIns="4833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0120" y="3474720"/>
            <a:ext cx="7680960" cy="3291840"/>
          </a:xfrm>
          <a:prstGeom prst="rect">
            <a:avLst/>
          </a:prstGeom>
        </p:spPr>
        <p:txBody>
          <a:bodyPr vert="horz" lIns="96659" tIns="48330" rIns="96659" bIns="4833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948171"/>
            <a:ext cx="4160520" cy="365760"/>
          </a:xfrm>
          <a:prstGeom prst="rect">
            <a:avLst/>
          </a:prstGeom>
        </p:spPr>
        <p:txBody>
          <a:bodyPr vert="horz" lIns="96659" tIns="48330" rIns="96659" bIns="48330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38459" y="6948171"/>
            <a:ext cx="4160520" cy="365760"/>
          </a:xfrm>
          <a:prstGeom prst="rect">
            <a:avLst/>
          </a:prstGeom>
        </p:spPr>
        <p:txBody>
          <a:bodyPr vert="horz" lIns="96659" tIns="48330" rIns="96659" bIns="48330" rtlCol="0" anchor="b"/>
          <a:lstStyle>
            <a:lvl1pPr algn="r">
              <a:defRPr sz="1300"/>
            </a:lvl1pPr>
          </a:lstStyle>
          <a:p>
            <a:fld id="{CE3CF83F-6702-4425-82CC-8875E6786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701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1/25/2018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 A Jan 2018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1980-126B-41DA-A596-FD34B95A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203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1/25/2018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 A Jan 2018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1980-126B-41DA-A596-FD34B95A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20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1/25/2018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 A Jan 2018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1980-126B-41DA-A596-FD34B95A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915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1/25/2018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 A Jan 2018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1980-126B-41DA-A596-FD34B95A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881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1/25/2018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 A Jan 2018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1980-126B-41DA-A596-FD34B95A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579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1/25/2018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 A Jan 2018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1980-126B-41DA-A596-FD34B95A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407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1/25/2018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 A Jan 2018 Meeting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1980-126B-41DA-A596-FD34B95A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090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1/25/2018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 A Jan 2018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1980-126B-41DA-A596-FD34B95A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643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1/25/2018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 A Jan 2018 Meeting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1980-126B-41DA-A596-FD34B95A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345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1/25/2018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 A Jan 2018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1980-126B-41DA-A596-FD34B95A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303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1/25/2018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 A Jan 2018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1980-126B-41DA-A596-FD34B95A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451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1/25/2018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Hall A Jan 2018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C1980-126B-41DA-A596-FD34B95A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423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misportal.jlab.org/Ul/conferences/generic_conference/registration.cfm?conference_id=COLLAB-SBS-FEB2018" TargetMode="External"/><Relationship Id="rId2" Type="http://schemas.openxmlformats.org/officeDocument/2006/relationships/hyperlink" Target="http://hallaweb.jlab.org/12GeV/SuperBigBite/SBS-minutes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SBS </a:t>
            </a:r>
            <a:r>
              <a:rPr lang="en-US" dirty="0" smtClean="0"/>
              <a:t>Construction Status</a:t>
            </a:r>
            <a:r>
              <a:rPr lang="en-US" dirty="0"/>
              <a:t/>
            </a:r>
            <a:br>
              <a:rPr lang="en-US" dirty="0"/>
            </a:b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Mark Jones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1/25/2018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 A Jan 2018 Meeting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1980-126B-41DA-A596-FD34B95A99F4}" type="slidenum">
              <a:rPr lang="en-US" smtClean="0"/>
              <a:t>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533400"/>
            <a:ext cx="50292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67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76200"/>
            <a:ext cx="8229600" cy="685800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en-US" dirty="0"/>
              <a:t>WBS 1 Completed Jan 22, 2016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1/25/2018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 A Jan 2018 Meeting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1980-126B-41DA-A596-FD34B95A99F4}" type="slidenum">
              <a:rPr lang="en-US" smtClean="0"/>
              <a:t>10</a:t>
            </a:fld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563471"/>
            <a:ext cx="1774825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3581400"/>
            <a:ext cx="2031345" cy="1968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515084"/>
            <a:ext cx="2203450" cy="2101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834697" y="5566896"/>
            <a:ext cx="1295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b="1"/>
              <a:t>Upstream</a:t>
            </a: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4343400" y="5536103"/>
            <a:ext cx="1685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b="1"/>
              <a:t>Downstream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85147" y="60198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Corrector magnets </a:t>
            </a: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368" y="4340131"/>
            <a:ext cx="2895600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-39500" y="1232193"/>
            <a:ext cx="3048000" cy="2336555"/>
            <a:chOff x="403412" y="762000"/>
            <a:chExt cx="3048000" cy="2336555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959" y="762000"/>
              <a:ext cx="2764303" cy="1967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403412" y="2729223"/>
              <a:ext cx="3048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Counterweight on floor plates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984812" y="1232193"/>
            <a:ext cx="4419600" cy="1806972"/>
            <a:chOff x="4572000" y="842125"/>
            <a:chExt cx="4419600" cy="1806972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842125"/>
              <a:ext cx="4419600" cy="18069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6477000" y="990600"/>
              <a:ext cx="15240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Beam pipe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7532968" y="4196516"/>
            <a:ext cx="1524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Front clamp</a:t>
            </a:r>
          </a:p>
        </p:txBody>
      </p:sp>
    </p:spTree>
    <p:extLst>
      <p:ext uri="{BB962C8B-B14F-4D97-AF65-F5344CB8AC3E}">
        <p14:creationId xmlns:p14="http://schemas.microsoft.com/office/powerpoint/2010/main" val="210949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929"/>
            <a:ext cx="8229600" cy="820271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dirty="0"/>
              <a:t>WBS2 Completed Jan 23</a:t>
            </a:r>
            <a:r>
              <a:rPr lang="en-US" baseline="30000" dirty="0"/>
              <a:t>rd</a:t>
            </a:r>
            <a:r>
              <a:rPr lang="en-US" dirty="0"/>
              <a:t> 2017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1/25/2018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 A Jan 2018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1980-126B-41DA-A596-FD34B95A99F4}" type="slidenum">
              <a:rPr lang="en-US" smtClean="0"/>
              <a:t>11</a:t>
            </a:fld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762000"/>
            <a:ext cx="2317766" cy="2510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459" y="4173498"/>
            <a:ext cx="3268663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5100"/>
            <a:ext cx="2636084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259" y="1021625"/>
            <a:ext cx="3814534" cy="2360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975518" y="2017067"/>
            <a:ext cx="15390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Iron shielding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926192" y="3295855"/>
            <a:ext cx="209717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GEM frames and support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962400" y="2898637"/>
            <a:ext cx="218285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Beamline support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0"/>
            <a:ext cx="3494087" cy="251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304800" y="3640791"/>
            <a:ext cx="3352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Three of the six CDET modules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228" y="3846512"/>
            <a:ext cx="13716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4097440" y="5899666"/>
            <a:ext cx="1447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CDet</a:t>
            </a:r>
            <a:r>
              <a:rPr lang="en-US" dirty="0"/>
              <a:t> frame</a:t>
            </a:r>
          </a:p>
        </p:txBody>
      </p:sp>
    </p:spTree>
    <p:extLst>
      <p:ext uri="{BB962C8B-B14F-4D97-AF65-F5344CB8AC3E}">
        <p14:creationId xmlns:p14="http://schemas.microsoft.com/office/powerpoint/2010/main" val="113198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2"/>
          </a:xfrm>
          <a:ln>
            <a:solidFill>
              <a:schemeClr val="accent1">
                <a:shade val="50000"/>
              </a:schemeClr>
            </a:solidFill>
          </a:ln>
        </p:spPr>
        <p:txBody>
          <a:bodyPr/>
          <a:lstStyle/>
          <a:p>
            <a:r>
              <a:rPr lang="en-US" dirty="0"/>
              <a:t>WBS3 Completed Feb 1</a:t>
            </a:r>
            <a:r>
              <a:rPr lang="en-US" baseline="30000" dirty="0"/>
              <a:t>st</a:t>
            </a:r>
            <a:r>
              <a:rPr lang="en-US" dirty="0"/>
              <a:t> 2017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1/25/2018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Hall A Jan 2018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1980-126B-41DA-A596-FD34B95A99F4}" type="slidenum">
              <a:rPr lang="en-US" smtClean="0"/>
              <a:t>12</a:t>
            </a:fld>
            <a:endParaRPr lang="en-US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259" y="3980652"/>
            <a:ext cx="140229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397" y="3795454"/>
            <a:ext cx="1547813" cy="2017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09150"/>
            <a:ext cx="3229612" cy="47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020" y="1409150"/>
            <a:ext cx="5186780" cy="2087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2766" y="901318"/>
            <a:ext cx="40386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/>
              <a:t>Forty modules built!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5494" y="5440120"/>
            <a:ext cx="28956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Ready and waiting to be shipped to </a:t>
            </a:r>
            <a:r>
              <a:rPr lang="en-US" dirty="0" err="1"/>
              <a:t>JLab</a:t>
            </a:r>
            <a:r>
              <a:rPr lang="en-US" dirty="0"/>
              <a:t> cleanroom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67200" y="3163268"/>
            <a:ext cx="39289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Four modules arranged as one chamber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01366" y="5788906"/>
            <a:ext cx="433303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Electronics is being used in X-ray source setup and separate cosmic ray setup</a:t>
            </a:r>
          </a:p>
        </p:txBody>
      </p:sp>
    </p:spTree>
    <p:extLst>
      <p:ext uri="{BB962C8B-B14F-4D97-AF65-F5344CB8AC3E}">
        <p14:creationId xmlns:p14="http://schemas.microsoft.com/office/powerpoint/2010/main" val="51963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639762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sz="3200" dirty="0"/>
              <a:t>Transition from construction to commissioning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1/25/2018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 A Jan 2018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1980-126B-41DA-A596-FD34B95A99F4}" type="slidenum">
              <a:rPr lang="en-US" smtClean="0"/>
              <a:t>13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8100" y="882134"/>
            <a:ext cx="3695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</a:t>
            </a:r>
            <a:r>
              <a:rPr lang="en-US" dirty="0" smtClean="0"/>
              <a:t>ork in </a:t>
            </a:r>
            <a:r>
              <a:rPr lang="en-US" dirty="0" err="1" smtClean="0"/>
              <a:t>TestLab</a:t>
            </a:r>
            <a:r>
              <a:rPr lang="en-US" dirty="0"/>
              <a:t> </a:t>
            </a:r>
            <a:r>
              <a:rPr lang="en-US" dirty="0" smtClean="0"/>
              <a:t>(except for GRINCH). 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2" y="1461015"/>
            <a:ext cx="8927424" cy="4863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583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639762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sz="3200" dirty="0"/>
              <a:t>Transition from construction to commissioning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1/25/2018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 A Jan 2018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1980-126B-41DA-A596-FD34B95A99F4}" type="slidenum">
              <a:rPr lang="en-US" smtClean="0"/>
              <a:t>14</a:t>
            </a:fld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2" y="1461015"/>
            <a:ext cx="8927424" cy="4863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Multiply 7"/>
          <p:cNvSpPr/>
          <p:nvPr/>
        </p:nvSpPr>
        <p:spPr>
          <a:xfrm>
            <a:off x="914400" y="2514600"/>
            <a:ext cx="1981200" cy="26670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8100" y="882134"/>
            <a:ext cx="8801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But in Dec 2017, </a:t>
            </a:r>
            <a:r>
              <a:rPr lang="en-US" dirty="0" err="1" smtClean="0"/>
              <a:t>BigBite</a:t>
            </a:r>
            <a:r>
              <a:rPr lang="en-US" dirty="0" smtClean="0"/>
              <a:t> moved to ESB with pit stop in </a:t>
            </a:r>
            <a:r>
              <a:rPr lang="en-US" dirty="0" err="1" smtClean="0"/>
              <a:t>Testlab</a:t>
            </a:r>
            <a:r>
              <a:rPr lang="en-US" dirty="0" smtClean="0"/>
              <a:t> </a:t>
            </a:r>
            <a:r>
              <a:rPr lang="en-US" dirty="0" err="1" smtClean="0"/>
              <a:t>HiBay</a:t>
            </a:r>
            <a:r>
              <a:rPr lang="en-US" dirty="0" smtClean="0"/>
              <a:t>.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54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5263"/>
            <a:ext cx="9144000" cy="3968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Updated BigBite Detector Package</a:t>
            </a:r>
            <a:endParaRPr lang="en-US" dirty="0"/>
          </a:p>
        </p:txBody>
      </p:sp>
      <p:pic>
        <p:nvPicPr>
          <p:cNvPr id="4" name="Picture 3" descr="12GeV-BigBite-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136" y="997459"/>
            <a:ext cx="4002299" cy="54169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68916" y="1241634"/>
            <a:ext cx="894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Shower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126961" y="2457202"/>
            <a:ext cx="803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Grinch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66086" y="2641868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GEMs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83549" y="1907534"/>
            <a:ext cx="1263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Pre-shower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874049" y="1560470"/>
            <a:ext cx="1238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Hodoscope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58597" y="2211108"/>
            <a:ext cx="640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GEM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5737" y="1353342"/>
            <a:ext cx="3159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Approved Frame Modifications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1/25/2018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 A Jan 2018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1980-126B-41DA-A596-FD34B95A99F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37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639762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en-US" dirty="0" err="1" smtClean="0"/>
              <a:t>BigBite</a:t>
            </a:r>
            <a:r>
              <a:rPr lang="en-US" dirty="0" smtClean="0"/>
              <a:t> Status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1/25/2018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 A Jan 2018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1980-126B-41DA-A596-FD34B95A99F4}" type="slidenum">
              <a:rPr lang="en-US" smtClean="0"/>
              <a:t>16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89" y="838200"/>
            <a:ext cx="2918012" cy="3889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4876799"/>
            <a:ext cx="4267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Frame in </a:t>
            </a:r>
            <a:r>
              <a:rPr lang="en-US" dirty="0" err="1" smtClean="0"/>
              <a:t>TestLab</a:t>
            </a:r>
            <a:r>
              <a:rPr lang="en-US" dirty="0" smtClean="0"/>
              <a:t> High Bay.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Modification drawings complete and reviewed with Walter and Jessie.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Walter Kellner &amp; crew will do modifications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753" y="860612"/>
            <a:ext cx="2912378" cy="3880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29200" y="4942985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</a:t>
            </a:r>
            <a:r>
              <a:rPr lang="en-US" dirty="0" err="1" smtClean="0"/>
              <a:t>Hodoscope</a:t>
            </a:r>
            <a:r>
              <a:rPr lang="en-US" dirty="0" smtClean="0"/>
              <a:t> plane built by Glasgow is at </a:t>
            </a:r>
            <a:r>
              <a:rPr lang="en-US" dirty="0" err="1" smtClean="0"/>
              <a:t>JLab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038600" y="5800129"/>
            <a:ext cx="480060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/>
              <a:t>Summer 2018 full integration of </a:t>
            </a:r>
            <a:r>
              <a:rPr lang="en-US" dirty="0" err="1"/>
              <a:t>BigBite</a:t>
            </a:r>
            <a:r>
              <a:rPr lang="en-US" dirty="0"/>
              <a:t> detectors </a:t>
            </a:r>
          </a:p>
        </p:txBody>
      </p:sp>
    </p:spTree>
    <p:extLst>
      <p:ext uri="{BB962C8B-B14F-4D97-AF65-F5344CB8AC3E}">
        <p14:creationId xmlns:p14="http://schemas.microsoft.com/office/powerpoint/2010/main" val="96333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639762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en-US" dirty="0"/>
              <a:t>Front </a:t>
            </a:r>
            <a:r>
              <a:rPr lang="en-US" dirty="0" smtClean="0"/>
              <a:t>GEM Tracker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1/25/2018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 A Jan 2018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1980-126B-41DA-A596-FD34B95A99F4}" type="slidenum">
              <a:rPr lang="en-US" smtClean="0"/>
              <a:t>17</a:t>
            </a:fld>
            <a:endParaRPr lang="en-US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199"/>
            <a:ext cx="8320187" cy="3350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81000" y="4800600"/>
            <a:ext cx="807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Italian group has come multiple times to </a:t>
            </a:r>
            <a:r>
              <a:rPr lang="en-US" dirty="0" err="1" smtClean="0"/>
              <a:t>JLab</a:t>
            </a:r>
            <a:r>
              <a:rPr lang="en-US" dirty="0" smtClean="0"/>
              <a:t> in 2017 to prepare the chambers.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25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639762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en-US" dirty="0"/>
              <a:t>Front </a:t>
            </a:r>
            <a:r>
              <a:rPr lang="en-US" dirty="0" smtClean="0"/>
              <a:t>GEM Tracker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1/25/2018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 A Jan 2018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1980-126B-41DA-A596-FD34B95A99F4}" type="slidenum">
              <a:rPr lang="en-US" smtClean="0"/>
              <a:t>18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8458200" cy="4771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5791200"/>
            <a:ext cx="8229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Three spare GEM modules under construction in Catania.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62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639762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en-US" dirty="0" err="1" smtClean="0"/>
              <a:t>HCal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1/25/2018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 A Jan 2018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1980-126B-41DA-A596-FD34B95A99F4}" type="slidenum">
              <a:rPr lang="en-US" smtClean="0"/>
              <a:t>19</a:t>
            </a:fld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4572000" cy="2217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990600"/>
            <a:ext cx="2674937" cy="512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36576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All modules were constructed by May 2017</a:t>
            </a:r>
            <a:endParaRPr lang="en-US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94" y="4143570"/>
            <a:ext cx="4827588" cy="2017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111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639762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1/25/2018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 A Jan 2018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1980-126B-41DA-A596-FD34B95A99F4}" type="slidenum">
              <a:rPr lang="en-US" smtClean="0"/>
              <a:t>2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2400" y="1066800"/>
            <a:ext cx="8915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SBS Project focused on equipment for three form factor experiments.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SBS Project Closeout in June 2017.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In “Transition to Operation”, monitoring the SBS Dependencies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SBS weekly meetings. </a:t>
            </a:r>
            <a:r>
              <a:rPr lang="en-US" sz="2400" dirty="0" smtClean="0">
                <a:hlinkClick r:id="rId2"/>
              </a:rPr>
              <a:t>Minutes and talks </a:t>
            </a:r>
            <a:r>
              <a:rPr lang="en-US" sz="2400" dirty="0" smtClean="0"/>
              <a:t>are available.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hlinkClick r:id="rId3"/>
              </a:rPr>
              <a:t>SBS Collaboration meeting </a:t>
            </a:r>
            <a:r>
              <a:rPr lang="en-US" sz="2400" dirty="0" smtClean="0"/>
              <a:t>on Feb 23-24, 2018.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GMN experiment passed its ERR last year.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7639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639762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en-US" dirty="0" err="1" smtClean="0"/>
              <a:t>HCal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1/25/2018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 A Jan 2018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1980-126B-41DA-A596-FD34B95A99F4}" type="slidenum">
              <a:rPr lang="en-US" smtClean="0"/>
              <a:t>20</a:t>
            </a:fld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4572000" cy="2217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990600"/>
            <a:ext cx="2674937" cy="512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938" y="914400"/>
            <a:ext cx="3260509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3962400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Need to be assembled into groups of</a:t>
            </a:r>
          </a:p>
          <a:p>
            <a:r>
              <a:rPr lang="en-US" dirty="0" smtClean="0"/>
              <a:t>6x12 modules for final stacking</a:t>
            </a:r>
            <a:endParaRPr lang="en-US" dirty="0"/>
          </a:p>
        </p:txBody>
      </p:sp>
      <p:sp>
        <p:nvSpPr>
          <p:cNvPr id="7" name="Up Arrow 6"/>
          <p:cNvSpPr/>
          <p:nvPr/>
        </p:nvSpPr>
        <p:spPr>
          <a:xfrm rot="3605995">
            <a:off x="4601748" y="2776353"/>
            <a:ext cx="1295400" cy="229148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23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639762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en-US" dirty="0" err="1" smtClean="0"/>
              <a:t>Hcal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1/25/2018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 A Jan 2018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1980-126B-41DA-A596-FD34B95A99F4}" type="slidenum">
              <a:rPr lang="en-US" smtClean="0"/>
              <a:t>21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8484411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896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639762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en-US" dirty="0" err="1" smtClean="0"/>
              <a:t>HCal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1/25/2018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 A Jan 2018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1980-126B-41DA-A596-FD34B95A99F4}" type="slidenum">
              <a:rPr lang="en-US" smtClean="0"/>
              <a:t>22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65" y="2895600"/>
            <a:ext cx="8576476" cy="299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996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639762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en-US" dirty="0" err="1" smtClean="0"/>
              <a:t>HCal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1/25/2018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 A Jan 2018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1980-126B-41DA-A596-FD34B95A99F4}" type="slidenum">
              <a:rPr lang="en-US" smtClean="0"/>
              <a:t>23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667000"/>
            <a:ext cx="8576169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929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639762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/>
              <a:t>Polarized helium target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1/25/2018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 A Jan 2018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1980-126B-41DA-A596-FD34B95A99F4}" type="slidenum">
              <a:rPr lang="en-US" smtClean="0"/>
              <a:t>24</a:t>
            </a:fld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81200"/>
            <a:ext cx="6486525" cy="393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" y="990600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Goal is 60cm long cell with metal endcap.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45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533400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/>
              <a:t>Polarized target work at </a:t>
            </a:r>
            <a:r>
              <a:rPr lang="en-US" dirty="0" err="1" smtClean="0"/>
              <a:t>UVa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1/25/2018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 A Jan 2018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1980-126B-41DA-A596-FD34B95A99F4}" type="slidenum">
              <a:rPr lang="en-US" smtClean="0"/>
              <a:t>25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1927225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3581400"/>
            <a:ext cx="2827337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28656"/>
            <a:ext cx="2779712" cy="248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705435"/>
            <a:ext cx="2961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Stage-1</a:t>
            </a:r>
            <a:r>
              <a:rPr lang="en-US" u="sng" dirty="0" smtClean="0"/>
              <a:t> </a:t>
            </a:r>
          </a:p>
          <a:p>
            <a:pPr algn="ctr"/>
            <a:r>
              <a:rPr lang="en-US" u="sng" dirty="0" smtClean="0"/>
              <a:t>30cm convection target cell</a:t>
            </a:r>
            <a:endParaRPr lang="en-US" u="sng" dirty="0"/>
          </a:p>
        </p:txBody>
      </p:sp>
      <p:sp>
        <p:nvSpPr>
          <p:cNvPr id="12" name="TextBox 11"/>
          <p:cNvSpPr txBox="1"/>
          <p:nvPr/>
        </p:nvSpPr>
        <p:spPr>
          <a:xfrm>
            <a:off x="672835" y="4853527"/>
            <a:ext cx="1946803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Polarization = 65%</a:t>
            </a:r>
            <a:endParaRPr lang="en-US" dirty="0"/>
          </a:p>
        </p:txBody>
      </p:sp>
      <p:sp>
        <p:nvSpPr>
          <p:cNvPr id="7" name="Down Arrow 6"/>
          <p:cNvSpPr/>
          <p:nvPr/>
        </p:nvSpPr>
        <p:spPr>
          <a:xfrm>
            <a:off x="1371600" y="3200400"/>
            <a:ext cx="381000" cy="838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170767" y="828546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/>
              <a:t>Apparatus to measure </a:t>
            </a:r>
            <a:r>
              <a:rPr lang="en-US" sz="2000" u="sng" dirty="0" smtClean="0">
                <a:latin typeface="Symbol" panose="05050102010706020507" pitchFamily="18" charset="2"/>
              </a:rPr>
              <a:t>k</a:t>
            </a:r>
            <a:r>
              <a:rPr lang="en-US" sz="2000" u="sng" baseline="-25000" dirty="0" smtClean="0"/>
              <a:t>0</a:t>
            </a:r>
            <a:r>
              <a:rPr lang="en-US" sz="2000" u="sng" dirty="0" smtClean="0"/>
              <a:t>, needed for polarimetry</a:t>
            </a:r>
            <a:endParaRPr lang="en-US" sz="2000" u="sng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829" y="3856577"/>
            <a:ext cx="5437187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676914" y="5791200"/>
            <a:ext cx="5171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Signal to noise in water signal 1-2 orders order magnitude better than previously achieved at </a:t>
            </a:r>
            <a:r>
              <a:rPr lang="en-US" dirty="0" err="1" smtClean="0"/>
              <a:t>UVa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85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639762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/>
              <a:t>Polarized Helium target at </a:t>
            </a:r>
            <a:r>
              <a:rPr lang="en-US" dirty="0" err="1" smtClean="0"/>
              <a:t>UVa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1/25/2018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 A Jan 2018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1980-126B-41DA-A596-FD34B95A99F4}" type="slidenum">
              <a:rPr lang="en-US" smtClean="0"/>
              <a:t>26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90600"/>
            <a:ext cx="6781800" cy="2602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429000"/>
            <a:ext cx="7228307" cy="254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117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292" y="105448"/>
            <a:ext cx="8229600" cy="639762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/>
              <a:t>Polarized target design/engineering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1/25/2018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 A Jan 2018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1980-126B-41DA-A596-FD34B95A99F4}" type="slidenum">
              <a:rPr lang="en-US" smtClean="0"/>
              <a:t>27</a:t>
            </a:fld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400" y="815896"/>
            <a:ext cx="3051175" cy="487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91" y="815896"/>
            <a:ext cx="5730875" cy="360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55328" y="4016219"/>
            <a:ext cx="12192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Soft-iron box</a:t>
            </a:r>
            <a:endParaRPr lang="en-US" sz="1400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819400" y="3581400"/>
            <a:ext cx="533400" cy="53340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2077579">
            <a:off x="279153" y="1229284"/>
            <a:ext cx="120424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  Beam dump</a:t>
            </a:r>
          </a:p>
        </p:txBody>
      </p:sp>
      <p:sp>
        <p:nvSpPr>
          <p:cNvPr id="19" name="TextBox 18"/>
          <p:cNvSpPr txBox="1"/>
          <p:nvPr/>
        </p:nvSpPr>
        <p:spPr>
          <a:xfrm rot="2077579">
            <a:off x="4751457" y="3917536"/>
            <a:ext cx="88317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Incoming beam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4267201" y="3581537"/>
            <a:ext cx="685799" cy="434682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0" y="762001"/>
            <a:ext cx="533400" cy="380999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51424" y="2310725"/>
            <a:ext cx="72985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BigBite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1839995" y="815896"/>
            <a:ext cx="105560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SBS magnet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 rot="20006338">
            <a:off x="3914546" y="1005552"/>
            <a:ext cx="123709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Laser optics</a:t>
            </a:r>
            <a:endParaRPr lang="en-US" sz="14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533" y="4636871"/>
            <a:ext cx="2663989" cy="1664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" name="Straight Arrow Connector 29"/>
          <p:cNvCxnSpPr>
            <a:stCxn id="29" idx="1"/>
          </p:cNvCxnSpPr>
          <p:nvPr/>
        </p:nvCxnSpPr>
        <p:spPr>
          <a:xfrm flipH="1">
            <a:off x="3581400" y="1436025"/>
            <a:ext cx="398429" cy="621375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5029200" y="1077506"/>
            <a:ext cx="1447800" cy="305666"/>
          </a:xfrm>
          <a:prstGeom prst="straightConnector1">
            <a:avLst/>
          </a:prstGeom>
          <a:ln w="508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781800" y="839809"/>
            <a:ext cx="19050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Dual optical pumping</a:t>
            </a:r>
            <a:endParaRPr lang="en-US" sz="1400" dirty="0"/>
          </a:p>
        </p:txBody>
      </p:sp>
      <p:sp>
        <p:nvSpPr>
          <p:cNvPr id="40" name="TextBox 39"/>
          <p:cNvSpPr txBox="1"/>
          <p:nvPr/>
        </p:nvSpPr>
        <p:spPr>
          <a:xfrm>
            <a:off x="7620000" y="2946656"/>
            <a:ext cx="15240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Oven with mirrors</a:t>
            </a:r>
            <a:endParaRPr lang="en-US" sz="1400" dirty="0"/>
          </a:p>
        </p:txBody>
      </p:sp>
      <p:sp>
        <p:nvSpPr>
          <p:cNvPr id="41" name="TextBox 40"/>
          <p:cNvSpPr txBox="1"/>
          <p:nvPr/>
        </p:nvSpPr>
        <p:spPr>
          <a:xfrm>
            <a:off x="4306522" y="4953000"/>
            <a:ext cx="1514068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Close up view of target oven and 60cm target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969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415" y="375523"/>
            <a:ext cx="4822209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613" y="0"/>
            <a:ext cx="8229600" cy="533400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en-US" dirty="0" err="1" smtClean="0"/>
              <a:t>ECal</a:t>
            </a:r>
            <a:r>
              <a:rPr lang="en-US" dirty="0" smtClean="0"/>
              <a:t> </a:t>
            </a:r>
            <a:r>
              <a:rPr lang="en-US" dirty="0" err="1" smtClean="0"/>
              <a:t>Supermodule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1/25/2018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 A Jan 2018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1980-126B-41DA-A596-FD34B95A99F4}" type="slidenum">
              <a:rPr lang="en-US" smtClean="0"/>
              <a:t>28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57" y="3352800"/>
            <a:ext cx="3580958" cy="220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733800"/>
            <a:ext cx="3311525" cy="235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8600" y="838200"/>
            <a:ext cx="441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Desired temperature profile is 225</a:t>
            </a:r>
            <a:r>
              <a:rPr lang="en-US" baseline="30000" dirty="0"/>
              <a:t>0</a:t>
            </a:r>
            <a:r>
              <a:rPr lang="en-US" dirty="0"/>
              <a:t>C to 185</a:t>
            </a:r>
            <a:r>
              <a:rPr lang="en-US" baseline="30000" dirty="0"/>
              <a:t>0</a:t>
            </a:r>
            <a:r>
              <a:rPr lang="en-US" dirty="0"/>
              <a:t>C from front to back of </a:t>
            </a:r>
            <a:r>
              <a:rPr lang="en-US" dirty="0" err="1" smtClean="0"/>
              <a:t>leadglass</a:t>
            </a:r>
            <a:r>
              <a:rPr lang="en-US" dirty="0" smtClean="0"/>
              <a:t> with a drop to 50</a:t>
            </a:r>
            <a:r>
              <a:rPr lang="en-US" baseline="30000" dirty="0" smtClean="0"/>
              <a:t>0</a:t>
            </a:r>
            <a:r>
              <a:rPr lang="en-US" dirty="0" smtClean="0"/>
              <a:t>C at end of light guide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956916" y="3619962"/>
            <a:ext cx="2612409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Close up of cooling region</a:t>
            </a:r>
            <a:endParaRPr lang="en-US" dirty="0"/>
          </a:p>
        </p:txBody>
      </p:sp>
      <p:sp>
        <p:nvSpPr>
          <p:cNvPr id="8" name="Up Arrow 7"/>
          <p:cNvSpPr/>
          <p:nvPr/>
        </p:nvSpPr>
        <p:spPr>
          <a:xfrm rot="611698">
            <a:off x="7148188" y="2311130"/>
            <a:ext cx="229864" cy="130958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038600" y="2057400"/>
            <a:ext cx="121920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780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897307"/>
            <a:ext cx="2576804" cy="3443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609600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en-US" dirty="0" err="1" smtClean="0"/>
              <a:t>ECal</a:t>
            </a:r>
            <a:r>
              <a:rPr lang="en-US" dirty="0" smtClean="0"/>
              <a:t> Oven Enclosure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1/25/2018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 A Jan 2018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1980-126B-41DA-A596-FD34B95A99F4}" type="slidenum">
              <a:rPr lang="en-US" smtClean="0"/>
              <a:t>29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869397"/>
            <a:ext cx="2854919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43712"/>
            <a:ext cx="2998638" cy="550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3400" y="829056"/>
            <a:ext cx="261763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Thermal Insulation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19800" y="824394"/>
            <a:ext cx="261763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Rear Light tight box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76600" y="833735"/>
            <a:ext cx="259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Commercial Foam-Glass blocks used as thermal insulation for top, bottom and sides.</a:t>
            </a:r>
            <a:endParaRPr lang="en-US" dirty="0"/>
          </a:p>
        </p:txBody>
      </p:sp>
      <p:sp>
        <p:nvSpPr>
          <p:cNvPr id="8" name="Left Arrow 7"/>
          <p:cNvSpPr/>
          <p:nvPr/>
        </p:nvSpPr>
        <p:spPr>
          <a:xfrm rot="19656129">
            <a:off x="2192576" y="1707832"/>
            <a:ext cx="1238128" cy="29908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412914" y="2205335"/>
            <a:ext cx="23005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Panels attach to frame with light tight gasket around edges of panel </a:t>
            </a:r>
            <a:endParaRPr lang="en-US" dirty="0"/>
          </a:p>
        </p:txBody>
      </p:sp>
      <p:sp>
        <p:nvSpPr>
          <p:cNvPr id="13" name="Left Arrow 12"/>
          <p:cNvSpPr/>
          <p:nvPr/>
        </p:nvSpPr>
        <p:spPr>
          <a:xfrm rot="11752061">
            <a:off x="5656099" y="2720308"/>
            <a:ext cx="1238128" cy="29908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6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533400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en-US" dirty="0"/>
              <a:t>Overview of </a:t>
            </a:r>
            <a:r>
              <a:rPr lang="en-US" dirty="0" smtClean="0"/>
              <a:t>SBS Program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1/25/2018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 A Jan 2018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1980-126B-41DA-A596-FD34B95A99F4}" type="slidenum">
              <a:rPr lang="en-US" smtClean="0"/>
              <a:t>3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8401113"/>
              </p:ext>
            </p:extLst>
          </p:nvPr>
        </p:nvGraphicFramePr>
        <p:xfrm>
          <a:off x="647701" y="762000"/>
          <a:ext cx="7848599" cy="5617460"/>
        </p:xfrm>
        <a:graphic>
          <a:graphicData uri="http://schemas.openxmlformats.org/drawingml/2006/table">
            <a:tbl>
              <a:tblPr firstRow="1" firstCol="1" bandRow="1"/>
              <a:tblGrid>
                <a:gridCol w="9143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800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613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Apparatus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Experiment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9180"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Projects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WBS 1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SBSBAS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SBS Magnet </a:t>
                      </a:r>
                      <a:r>
                        <a:rPr lang="en-US" sz="1600" b="0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with </a:t>
                      </a:r>
                      <a:r>
                        <a:rPr lang="en-US" sz="1600" b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platform and power supply,</a:t>
                      </a:r>
                      <a:r>
                        <a:rPr lang="en-US" sz="1600" b="0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b="0" baseline="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b</a:t>
                      </a:r>
                      <a:r>
                        <a:rPr lang="en-US" sz="16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eamline</a:t>
                      </a: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upgrades.</a:t>
                      </a:r>
                      <a:r>
                        <a:rPr lang="en-US" sz="1600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Hall LCW and power upgrades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GEn</a:t>
                      </a:r>
                      <a:r>
                        <a:rPr lang="en-US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,</a:t>
                      </a:r>
                      <a:r>
                        <a:rPr lang="en-US" sz="1600" b="1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b="1" baseline="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GMn</a:t>
                      </a:r>
                      <a:r>
                        <a:rPr lang="en-US" sz="1600" b="1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, </a:t>
                      </a:r>
                      <a:r>
                        <a:rPr lang="en-US" sz="1600" b="1" baseline="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GEp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WBS 2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SBSNFF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Coordinate Detector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HCAL</a:t>
                      </a:r>
                      <a:r>
                        <a:rPr lang="en-US" sz="1600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trigger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Detector frames, Electronics Hut, Lead shielding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GEn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GMn</a:t>
                      </a: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 , </a:t>
                      </a:r>
                      <a:r>
                        <a:rPr kumimoji="0" lang="en-U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GEp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WBS 3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SBSPFF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Rear GEM tracker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baseline="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GEp</a:t>
                      </a:r>
                      <a:endParaRPr lang="en-US" sz="16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6046"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SBS dependencies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47016">
                <a:tc rowSpan="5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Front Tracker GEMS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GEn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kumimoji="0" lang="en-US" sz="1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GMn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 , </a:t>
                      </a:r>
                      <a:r>
                        <a:rPr kumimoji="0" lang="en-US" sz="1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GEp</a:t>
                      </a: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Polarized 3He target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GEn</a:t>
                      </a: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26250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Gas Cherenkov (GRINCH) in </a:t>
                      </a:r>
                      <a:r>
                        <a:rPr lang="en-US" sz="14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BigBite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GEn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kumimoji="0" lang="en-US" sz="1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GMn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38508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Hadron Calorimeter (HCAL)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GEn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kumimoji="0" lang="en-US" sz="1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GMn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 , </a:t>
                      </a:r>
                      <a:r>
                        <a:rPr kumimoji="0" lang="en-US" sz="1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GEp</a:t>
                      </a: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04800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Electron calorimeter (ECAL)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GEp</a:t>
                      </a: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10724"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Existing Hall A equipment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58927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BigBite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Magnet and Platform</a:t>
                      </a:r>
                      <a:r>
                        <a:rPr lang="en-US" sz="1400" baseline="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,</a:t>
                      </a: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Scintillator Array</a:t>
                      </a:r>
                      <a:endParaRPr lang="en-US" sz="1400" baseline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BigBite </a:t>
                      </a:r>
                      <a:r>
                        <a:rPr lang="en-US" sz="14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PreShower</a:t>
                      </a:r>
                      <a:r>
                        <a:rPr lang="en-US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/Shower calorimeter  and HRS-Right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GEn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kumimoji="0" lang="en-US" sz="1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GMn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LD2 and LH2 </a:t>
                      </a:r>
                      <a:r>
                        <a:rPr lang="en-US" sz="14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cryotarget</a:t>
                      </a: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GMn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 , </a:t>
                      </a:r>
                      <a:r>
                        <a:rPr kumimoji="0" lang="en-US" sz="1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GEp</a:t>
                      </a: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118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639762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en-US" dirty="0" err="1" smtClean="0"/>
              <a:t>ECal</a:t>
            </a:r>
            <a:r>
              <a:rPr lang="en-US" dirty="0" smtClean="0"/>
              <a:t> status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1/25/2018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 A Jan 2018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1980-126B-41DA-A596-FD34B95A99F4}" type="slidenum">
              <a:rPr lang="en-US" smtClean="0"/>
              <a:t>30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19200"/>
            <a:ext cx="790558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914400"/>
            <a:ext cx="76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Supermodules</a:t>
            </a:r>
            <a:r>
              <a:rPr lang="en-US" dirty="0" smtClean="0"/>
              <a:t> parts have start to arrive in December.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4800" y="4152438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Drawings of oven frame and associated parts will be completed by mid February.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Procurement of oven frame by NCCU will follow.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87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639762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/>
              <a:t>Experimental Layout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1/25/2018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 A Jan 2018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1980-126B-41DA-A596-FD34B95A99F4}" type="slidenum">
              <a:rPr lang="en-US" smtClean="0"/>
              <a:t>4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428255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99" y="1093694"/>
            <a:ext cx="4143509" cy="3249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679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639762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/>
              <a:t>GMN Experimental Layout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1/25/2018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 A Jan 2018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1980-126B-41DA-A596-FD34B95A99F4}" type="slidenum">
              <a:rPr lang="en-US" smtClean="0"/>
              <a:t>5</a:t>
            </a:fld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66800"/>
            <a:ext cx="7467600" cy="4739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47800" y="22860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Bigbite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08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639762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/>
              <a:t>GMN Experimental Layout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1/25/2018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 A Jan 2018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1980-126B-41DA-A596-FD34B95A99F4}" type="slidenum">
              <a:rPr lang="en-US" smtClean="0"/>
              <a:t>6</a:t>
            </a:fld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66800"/>
            <a:ext cx="7467600" cy="4739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275" y="1614488"/>
            <a:ext cx="6013450" cy="362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060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639762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en-US" dirty="0" err="1" smtClean="0"/>
              <a:t>GEp</a:t>
            </a:r>
            <a:r>
              <a:rPr lang="en-US" dirty="0" smtClean="0"/>
              <a:t> Experimental Layout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1/25/2018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 A Jan 2018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1980-126B-41DA-A596-FD34B95A99F4}" type="slidenum">
              <a:rPr lang="en-US" smtClean="0"/>
              <a:t>7</a:t>
            </a:fld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066800"/>
            <a:ext cx="8712200" cy="532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38800" y="3728243"/>
            <a:ext cx="1143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Ecal</a:t>
            </a:r>
            <a:r>
              <a:rPr lang="en-US" dirty="0" smtClean="0"/>
              <a:t>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27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639762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en-US" dirty="0" err="1" smtClean="0"/>
              <a:t>GEp</a:t>
            </a:r>
            <a:r>
              <a:rPr lang="en-US" dirty="0" smtClean="0"/>
              <a:t> Experimental Layout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1/25/2018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 A Jan 2018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1980-126B-41DA-A596-FD34B95A99F4}" type="slidenum">
              <a:rPr lang="en-US" smtClean="0"/>
              <a:t>8</a:t>
            </a:fld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066800"/>
            <a:ext cx="8712200" cy="532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076" y="1219200"/>
            <a:ext cx="4359853" cy="2656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858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76200"/>
            <a:ext cx="8229600" cy="685800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en-US" dirty="0"/>
              <a:t>WBS 1 Completed Jan 22, 2016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1/25/2018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Hall A Jan 2018 Meeting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1980-126B-41DA-A596-FD34B95A99F4}" type="slidenum">
              <a:rPr lang="en-US" smtClean="0"/>
              <a:t>9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960" y="897941"/>
            <a:ext cx="2406015" cy="320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262" y="1027716"/>
            <a:ext cx="2911475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528297"/>
            <a:ext cx="3421063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191" y="3352800"/>
            <a:ext cx="1622425" cy="267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27737" y="6324600"/>
            <a:ext cx="22780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Target chamber snout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316513" y="1295400"/>
            <a:ext cx="22780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Power Supply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806371" y="6044777"/>
            <a:ext cx="22780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Two plastic analyzers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762692" y="843050"/>
            <a:ext cx="22780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Saddle coil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02" y="1027716"/>
            <a:ext cx="2617890" cy="3163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287802" y="4136016"/>
            <a:ext cx="261789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Modified 48D48 magnet with racetrack coils.</a:t>
            </a:r>
          </a:p>
        </p:txBody>
      </p:sp>
    </p:spTree>
    <p:extLst>
      <p:ext uri="{BB962C8B-B14F-4D97-AF65-F5344CB8AC3E}">
        <p14:creationId xmlns:p14="http://schemas.microsoft.com/office/powerpoint/2010/main" val="46866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13688</TotalTime>
  <Words>844</Words>
  <Application>Microsoft Office PowerPoint</Application>
  <PresentationFormat>On-screen Show (4:3)</PresentationFormat>
  <Paragraphs>226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SBS Construction Status </vt:lpstr>
      <vt:lpstr>Overview</vt:lpstr>
      <vt:lpstr>Overview of SBS Program</vt:lpstr>
      <vt:lpstr>Experimental Layout</vt:lpstr>
      <vt:lpstr>GMN Experimental Layout</vt:lpstr>
      <vt:lpstr>GMN Experimental Layout</vt:lpstr>
      <vt:lpstr>GEp Experimental Layout</vt:lpstr>
      <vt:lpstr>GEp Experimental Layout</vt:lpstr>
      <vt:lpstr>WBS 1 Completed Jan 22, 2016</vt:lpstr>
      <vt:lpstr>WBS 1 Completed Jan 22, 2016</vt:lpstr>
      <vt:lpstr>WBS2 Completed Jan 23rd 2017</vt:lpstr>
      <vt:lpstr>WBS3 Completed Feb 1st 2017</vt:lpstr>
      <vt:lpstr>Transition from construction to commissioning</vt:lpstr>
      <vt:lpstr>Transition from construction to commissioning</vt:lpstr>
      <vt:lpstr>Updated BigBite Detector Package</vt:lpstr>
      <vt:lpstr>BigBite Status</vt:lpstr>
      <vt:lpstr>Front GEM Tracker</vt:lpstr>
      <vt:lpstr>Front GEM Tracker</vt:lpstr>
      <vt:lpstr>HCal</vt:lpstr>
      <vt:lpstr>HCal</vt:lpstr>
      <vt:lpstr>Hcal </vt:lpstr>
      <vt:lpstr>HCal</vt:lpstr>
      <vt:lpstr>HCal</vt:lpstr>
      <vt:lpstr>Polarized helium target</vt:lpstr>
      <vt:lpstr>Polarized target work at UVa</vt:lpstr>
      <vt:lpstr>Polarized Helium target at UVa</vt:lpstr>
      <vt:lpstr>Polarized target design/engineering</vt:lpstr>
      <vt:lpstr>ECal Supermodule</vt:lpstr>
      <vt:lpstr>ECal Oven Enclosure</vt:lpstr>
      <vt:lpstr>ECal status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SBS Status</dc:title>
  <dc:creator>John J LeRose;Mark Jones</dc:creator>
  <cp:lastModifiedBy>Mark Jones</cp:lastModifiedBy>
  <cp:revision>631</cp:revision>
  <cp:lastPrinted>2015-11-09T19:22:32Z</cp:lastPrinted>
  <dcterms:created xsi:type="dcterms:W3CDTF">2013-10-14T14:30:48Z</dcterms:created>
  <dcterms:modified xsi:type="dcterms:W3CDTF">2018-01-25T17:45:05Z</dcterms:modified>
</cp:coreProperties>
</file>