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4" r:id="rId4"/>
    <p:sldId id="276" r:id="rId5"/>
    <p:sldId id="280" r:id="rId6"/>
    <p:sldId id="287" r:id="rId7"/>
    <p:sldId id="293" r:id="rId8"/>
    <p:sldId id="261" r:id="rId9"/>
    <p:sldId id="259" r:id="rId10"/>
    <p:sldId id="290" r:id="rId11"/>
    <p:sldId id="288" r:id="rId12"/>
    <p:sldId id="291" r:id="rId13"/>
    <p:sldId id="29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FF80"/>
    <a:srgbClr val="FF4C4C"/>
    <a:srgbClr val="00BFFF"/>
    <a:srgbClr val="E066FF"/>
    <a:srgbClr val="847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5" d="100"/>
          <a:sy n="95" d="100"/>
        </p:scale>
        <p:origin x="-35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9C19-A09C-4080-8BA0-50CC5C4E3D1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15CE-E3D4-44D8-AA72-FC6B99E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0409-100D-4898-B029-97DD3925378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90B8-9290-4683-BF2D-817C7281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0805" y="6492875"/>
            <a:ext cx="48239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amba\accsrf\pnk9\Conferences\SRF 17\Cornell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5" y="6467762"/>
            <a:ext cx="5588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  <p:pic>
        <p:nvPicPr>
          <p:cNvPr id="1027" name="Picture 3" descr="\\samba\accsrf\pnk9\Conferences\SRF 17\NSF Logo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" y="6443553"/>
            <a:ext cx="395288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samba\accsrf\pnk9\Conferences\SRF 17\Presentations\CBBlog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41" y="6518389"/>
            <a:ext cx="309563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63" y="1904260"/>
            <a:ext cx="8602462" cy="22105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 Cornell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Doping Studies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219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N. Koufalis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amba\accsrf\pnk9\MATLAB\LTNB\SC-LTNB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7552"/>
            <a:ext cx="4389129" cy="3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1" y="1236849"/>
            <a:ext cx="451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dependence of mean free 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the relation to the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 concentration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9" y="2133600"/>
            <a:ext cx="4389129" cy="3291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1" y="4438605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 changes rapidly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increasing depth then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off throughout the penetration depth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12293" y="3200400"/>
                <a:ext cx="1320426" cy="73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93" y="3200400"/>
                <a:ext cx="1320426" cy="735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5602069"/>
                <a:ext cx="877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depend on impurity species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impurity concentration</a:t>
                </a:r>
                <a:endPara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02069"/>
                <a:ext cx="8778258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0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76600" y="100428"/>
            <a:ext cx="579120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Argon-Carbon Dioxide Bakes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" y="1356351"/>
            <a:ext cx="6217933" cy="4663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3954" y="1564416"/>
            <a:ext cx="3147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performance is very poor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both a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-slope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quench field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HF rinsing,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-slope becomes apparent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rises significantly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ossy oxide layer?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Oxypolishing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the bake results in a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-slope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higher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cavity with no post-bake etching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2895600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LTE1-1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440668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LTE1-2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114800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LTE1-2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BCS Resistance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389129" cy="3291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30" y="1676400"/>
            <a:ext cx="4389129" cy="3291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834" y="1447800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Rinse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660" y="14478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Oxypolish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6441" y="962605"/>
                <a:ext cx="2246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𝐁𝐂𝐒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 at 2.0 K!</a:t>
                </a:r>
                <a:endPara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441" y="962605"/>
                <a:ext cx="2246064" cy="369332"/>
              </a:xfrm>
              <a:prstGeom prst="rect">
                <a:avLst/>
              </a:prstGeom>
              <a:blipFill>
                <a:blip r:embed="rId5"/>
                <a:stretch>
                  <a:fillRect t="-11667" r="-135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65138" y="2362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-slope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5931" y="3048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-slope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743200"/>
            <a:ext cx="0" cy="51756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3352800"/>
            <a:ext cx="0" cy="3175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3700" y="5124171"/>
                <a:ext cx="6730945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Anti-</a:t>
                </a:r>
                <a:r>
                  <a:rPr lang="en-US" b="1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-slope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after HF rinse due to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𝐁𝐂𝐒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𝐁𝐂𝐒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w/ oxypolishing but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curve has different shape</a:t>
                </a:r>
              </a:p>
              <a:p>
                <a:pPr>
                  <a:buClr>
                    <a:schemeClr val="tx1"/>
                  </a:buClr>
                </a:pPr>
                <a:endParaRPr lang="en-US" sz="1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𝐫𝐞𝐬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𝐑𝐅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looks similar to Nb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0" y="5124171"/>
                <a:ext cx="6730945" cy="1231106"/>
              </a:xfrm>
              <a:prstGeom prst="rect">
                <a:avLst/>
              </a:prstGeom>
              <a:blipFill>
                <a:blip r:embed="rId6"/>
                <a:stretch>
                  <a:fillRect l="-543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76600" y="100428"/>
            <a:ext cx="579120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Properties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6217933" cy="466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288232"/>
                <a:ext cx="2437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=1.51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nΩ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88232"/>
                <a:ext cx="2437526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00800" y="1231619"/>
                <a:ext cx="1834156" cy="1978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=19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2400" b="0" i="0" baseline="-2500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en-US" sz="2400" b="0" i="0" baseline="-250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=1.85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231619"/>
                <a:ext cx="1834156" cy="1978619"/>
              </a:xfrm>
              <a:prstGeom prst="rect">
                <a:avLst/>
              </a:prstGeom>
              <a:blipFill>
                <a:blip r:embed="rId4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4000508" cy="28003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41477" y="5257800"/>
            <a:ext cx="152400" cy="167649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3810000"/>
            <a:ext cx="2731477" cy="1524000"/>
          </a:xfrm>
          <a:prstGeom prst="straightConnector1">
            <a:avLst/>
          </a:prstGeom>
          <a:ln>
            <a:solidFill>
              <a:srgbClr val="CC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3978" y="5425449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Low T dope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45720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T N doped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6304" y="914400"/>
                <a:ext cx="8845296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Baking in CO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-rich Ar atmosphere at 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results in high impurity concentrations of C and O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free path dramatically reduced in the RF penetration layer but quickly reduces to the clean limit as you go deeper into the material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Lossy oxide layer seems to be cause of low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lvl="1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 rinsing restores </a:t>
                </a:r>
                <a:r>
                  <a:rPr lang="en-U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reveals anti-</a:t>
                </a:r>
                <a:r>
                  <a:rPr lang="en-U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-slope!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Oxypolishing dramatically changes behavior of the surface resistance</a:t>
                </a:r>
              </a:p>
              <a:p>
                <a:pPr lvl="1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Why?</a:t>
                </a:r>
              </a:p>
              <a:p>
                <a:pPr lvl="1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resistance increases linearly with RF field; also seen in Nb</a:t>
                </a:r>
                <a:r>
                  <a:rPr lang="en-US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 cavities</a:t>
                </a:r>
              </a:p>
              <a:p>
                <a:pPr lvl="1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more data with various amounts of etching to see how the surface resistance evolves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" y="914400"/>
                <a:ext cx="8845296" cy="5486400"/>
              </a:xfrm>
              <a:blipFill>
                <a:blip r:embed="rId2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samba\accsrf\pnk9\Conferences\SRF 17\MATLAB\Qvs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84" y="2185416"/>
            <a:ext cx="4169673" cy="31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149225" y="923926"/>
            <a:ext cx="8851900" cy="5485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baking (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– 160 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a low pressure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 results in ‘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-rise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and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low-field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</a:t>
            </a:r>
          </a:p>
          <a:p>
            <a:pPr marL="0" indent="0">
              <a:buNone/>
            </a:pPr>
            <a:endParaRPr lang="en-US" sz="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Grassellino 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., 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Unprecedented Quality Factors at Accelerating Gradients up to 45 MV/m </a:t>
            </a:r>
            <a:r>
              <a:rPr lang="en-US" sz="1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 Niobium Superconducting 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Resonators via Low Temperature Nitrogen Infusion.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arXiv:1701.06077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P. N. Koufalis, D. L. Hall, M. Liepe, J. T. Maniscalco. 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Effects of Interstitial Oxygen and Carbon on Niobium Superconducting Cavities.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arXiv:161208291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12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diffuses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2 – 5 nm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niobium at these temperatures</a:t>
            </a:r>
          </a:p>
          <a:p>
            <a:pPr marL="0" indent="0">
              <a:buNone/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bserved that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diffuse significantly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niobium at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7"/>
            <a:ext cx="6034617" cy="4525963"/>
          </a:xfrm>
        </p:spPr>
      </p:pic>
      <p:pic>
        <p:nvPicPr>
          <p:cNvPr id="6" name="Picture 2" descr="\\samba\accsrf\pnk9\MATLAB\LTNB\Bake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37" y="2546185"/>
            <a:ext cx="3426444" cy="256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745" y="1371600"/>
            <a:ext cx="174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-slope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91195" y="1752600"/>
            <a:ext cx="874451" cy="5922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2602468"/>
            <a:ext cx="127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671133" y="1981200"/>
            <a:ext cx="0" cy="742207"/>
          </a:xfrm>
          <a:prstGeom prst="straightConnector1">
            <a:avLst/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3460" y="1752600"/>
            <a:ext cx="0" cy="5922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79213" y="1143000"/>
            <a:ext cx="174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 dope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7036" y="1371600"/>
            <a:ext cx="174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b="1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 dope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4016" y="3705579"/>
            <a:ext cx="174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T bake profile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0152" y="1279266"/>
            <a:ext cx="319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flowing N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atmosphere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238" y="5497886"/>
            <a:ext cx="39299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 Quality Factor:</a:t>
            </a:r>
          </a:p>
          <a:p>
            <a:pPr algn="ctr"/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3.6 × 10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@ 16 MV/m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372019" y="2590800"/>
            <a:ext cx="0" cy="3974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94317" y="5497885"/>
            <a:ext cx="358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Quench: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MV/m (B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107 mT)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Performance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23859" y="2057400"/>
            <a:ext cx="0" cy="5922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557530" y="100428"/>
                <a:ext cx="4510270" cy="548640"/>
              </a:xfrm>
              <a:prstGeom prst="rect">
                <a:avLst/>
              </a:prstGeom>
            </p:spPr>
            <p:txBody>
              <a:bodyPr/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Dependence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baseline="-2500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sz="320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30" y="100428"/>
                <a:ext cx="4510270" cy="548640"/>
              </a:xfrm>
              <a:prstGeom prst="rect">
                <a:avLst/>
              </a:prstGeom>
              <a:blipFill rotWithShape="1">
                <a:blip r:embed="rId3"/>
                <a:stretch>
                  <a:fillRect t="-15556" b="-4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304" y="923544"/>
            <a:ext cx="8851392" cy="5139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increasing 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 effect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seen in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nitrogen-doped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cavities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reduction of mean free path!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8" name="Picture 6" descr="\\samba\accsrf\pnk9\Conferences\SRF 17\MATLAB\Rv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9752"/>
            <a:ext cx="4681738" cy="35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amba\accsrf\pnk9\Conferences\SRF 17\MATLAB\RvsE_NDop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2767"/>
            <a:ext cx="4681738" cy="35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3792" y="1658919"/>
            <a:ext cx="179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 Dope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328" y="1658918"/>
            <a:ext cx="18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 Dope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amba\accsrf\pnk9\Conferences\SRF 17\Presentations\LT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528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04228" y="1110734"/>
            <a:ext cx="3372544" cy="3004066"/>
            <a:chOff x="895350" y="588339"/>
            <a:chExt cx="3372544" cy="300406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724026" y="3440005"/>
              <a:ext cx="554832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8014" y="3223073"/>
                  <a:ext cx="1947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RF layer (~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014" y="3223073"/>
                  <a:ext cx="19479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895350" y="773005"/>
              <a:ext cx="1109664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05445" y="588339"/>
              <a:ext cx="2362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Oxide layer (~5 nm)</a:t>
              </a:r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20" name="Content Placeholder 2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5" y="939673"/>
            <a:ext cx="3623902" cy="2717927"/>
          </a:xfrm>
        </p:spPr>
      </p:pic>
      <p:sp>
        <p:nvSpPr>
          <p:cNvPr id="22" name="TextBox 21"/>
          <p:cNvSpPr txBox="1"/>
          <p:nvPr/>
        </p:nvSpPr>
        <p:spPr>
          <a:xfrm>
            <a:off x="6629399" y="1170057"/>
            <a:ext cx="17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 dope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24256" y="1600200"/>
            <a:ext cx="1388410" cy="3810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86400" y="3657600"/>
            <a:ext cx="348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orders of magnitude higher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RF layer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SIMS Analysis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amba\accsrf\pnk9\Conferences\SRF 17\Presentations\LTN1-ND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528"/>
            <a:ext cx="5852161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04228" y="1110734"/>
            <a:ext cx="3372544" cy="3004066"/>
            <a:chOff x="895350" y="588339"/>
            <a:chExt cx="3372544" cy="300406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724026" y="3440005"/>
              <a:ext cx="554832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8014" y="3223073"/>
                  <a:ext cx="1947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RF layer (~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014" y="3223073"/>
                  <a:ext cx="19479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895350" y="773005"/>
              <a:ext cx="1109664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05445" y="588339"/>
              <a:ext cx="2362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Oxide layer (~5 nm)</a:t>
              </a:r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20" name="Content Placeholder 2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5" y="939673"/>
            <a:ext cx="3623902" cy="2717927"/>
          </a:xfrm>
        </p:spPr>
      </p:pic>
      <p:sp>
        <p:nvSpPr>
          <p:cNvPr id="22" name="TextBox 21"/>
          <p:cNvSpPr txBox="1"/>
          <p:nvPr/>
        </p:nvSpPr>
        <p:spPr>
          <a:xfrm>
            <a:off x="6629399" y="1170057"/>
            <a:ext cx="17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 dope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3657600"/>
            <a:ext cx="348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orders of magnitude higher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RF layer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SIMS Analysis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62524" y="5410200"/>
                <a:ext cx="8376676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concentration between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0.09 – 0.36 at. % 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 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N-doped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cavities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24" y="5410200"/>
                <a:ext cx="8376676" cy="652551"/>
              </a:xfrm>
              <a:prstGeom prst="rect">
                <a:avLst/>
              </a:prstGeom>
              <a:blipFill>
                <a:blip r:embed="rId5"/>
                <a:stretch>
                  <a:fillRect l="-218" t="-4673" r="-801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276600" y="2688868"/>
            <a:ext cx="0" cy="282932"/>
          </a:xfrm>
          <a:prstGeom prst="straightConnector1">
            <a:avLst/>
          </a:prstGeom>
          <a:ln>
            <a:solidFill>
              <a:srgbClr val="CC00FF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22240" y="2907268"/>
            <a:ext cx="22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800 </a:t>
            </a:r>
            <a:r>
              <a:rPr lang="en-US" baseline="30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 dope</a:t>
            </a:r>
            <a:endParaRPr lang="en-US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424256" y="1600200"/>
            <a:ext cx="1388410" cy="3810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540977"/>
            <a:ext cx="3772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Impurities: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1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amba\accsrf\pnk9\MATLAB\LTNB\SC-LTNB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4" y="975353"/>
            <a:ext cx="4389129" cy="3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amba\accsrf\pnk9\MATLAB\LTNB\SC-LTNB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7" y="990600"/>
            <a:ext cx="4389129" cy="3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6970" y="4343400"/>
            <a:ext cx="241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High Purity Argon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99.999 %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212" y="4343400"/>
            <a:ext cx="241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Plus Argon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99.9999 %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04" y="5159514"/>
            <a:ext cx="876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 of 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has a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impact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 concentration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The argon with higher trace impurities leads to a higher concentration in the RF layer.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Purity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amba\accsrf\pnk9\MATLAB\LTNB\SC-LTNB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4" y="987552"/>
            <a:ext cx="4389129" cy="3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304" y="5157216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plus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 mixed with 10 ppm CO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concentration of carbon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niobium! Trace impurities in the gas play important role.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samba\accsrf\pnk9\MATLAB\LTNB\SC-LTNB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7" y="987552"/>
            <a:ext cx="4389129" cy="3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7593" y="4336742"/>
            <a:ext cx="241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Plus Argon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99.9999 %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3434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Plus Argon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+ 10 ppm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99.9999 %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633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Office Theme</vt:lpstr>
      <vt:lpstr>Update on Cornell Low Temperature Doping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Peter N. Koufalis</cp:lastModifiedBy>
  <cp:revision>98</cp:revision>
  <dcterms:created xsi:type="dcterms:W3CDTF">2010-10-18T16:36:26Z</dcterms:created>
  <dcterms:modified xsi:type="dcterms:W3CDTF">2018-01-10T22:48:07Z</dcterms:modified>
</cp:coreProperties>
</file>