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73" r:id="rId3"/>
    <p:sldId id="332" r:id="rId4"/>
    <p:sldId id="284" r:id="rId5"/>
    <p:sldId id="26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2" autoAdjust="0"/>
    <p:restoredTop sz="95179" autoAdjust="0"/>
  </p:normalViewPr>
  <p:slideViewPr>
    <p:cSldViewPr snapToGrid="0" snapToObjects="1">
      <p:cViewPr varScale="1">
        <p:scale>
          <a:sx n="91" d="100"/>
          <a:sy n="91" d="100"/>
        </p:scale>
        <p:origin x="1816" y="176"/>
      </p:cViewPr>
      <p:guideLst/>
    </p:cSldViewPr>
  </p:slideViewPr>
  <p:outlineViewPr>
    <p:cViewPr>
      <p:scale>
        <a:sx n="33" d="100"/>
        <a:sy n="33" d="100"/>
      </p:scale>
      <p:origin x="0" y="-1170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6/28/18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7937298"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332387" y="1720792"/>
            <a:ext cx="4051834" cy="3246671"/>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Drag picture to placeholder or click icon to add</a:t>
            </a:r>
          </a:p>
        </p:txBody>
      </p:sp>
      <p:sp>
        <p:nvSpPr>
          <p:cNvPr id="15" name="Text Placeholder 14"/>
          <p:cNvSpPr>
            <a:spLocks noGrp="1"/>
          </p:cNvSpPr>
          <p:nvPr>
            <p:ph type="body" sz="quarter" idx="14" hasCustomPrompt="1"/>
          </p:nvPr>
        </p:nvSpPr>
        <p:spPr>
          <a:xfrm>
            <a:off x="332387" y="5126730"/>
            <a:ext cx="4051834"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8" name="Date Placeholder 7"/>
          <p:cNvSpPr>
            <a:spLocks noGrp="1"/>
          </p:cNvSpPr>
          <p:nvPr>
            <p:ph type="dt" sz="half" idx="15"/>
          </p:nvPr>
        </p:nvSpPr>
        <p:spPr>
          <a:xfrm>
            <a:off x="333244" y="5611326"/>
            <a:ext cx="2057400" cy="365125"/>
          </a:xfrm>
        </p:spPr>
        <p:txBody>
          <a:bodyPr/>
          <a:lstStyle>
            <a:lvl1pPr>
              <a:defRPr>
                <a:solidFill>
                  <a:schemeClr val="tx1"/>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12827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2941863"/>
            <a:ext cx="4258581" cy="4258581"/>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2386" y="6232329"/>
            <a:ext cx="1720202" cy="557060"/>
          </a:xfrm>
          <a:prstGeom prst="rect">
            <a:avLst/>
          </a:prstGeom>
        </p:spPr>
      </p:pic>
      <p:sp>
        <p:nvSpPr>
          <p:cNvPr id="2" name="Title 1"/>
          <p:cNvSpPr>
            <a:spLocks noGrp="1"/>
          </p:cNvSpPr>
          <p:nvPr>
            <p:ph type="ctrTitle" hasCustomPrompt="1"/>
          </p:nvPr>
        </p:nvSpPr>
        <p:spPr>
          <a:xfrm>
            <a:off x="332386" y="505595"/>
            <a:ext cx="5774500" cy="617838"/>
          </a:xfrm>
        </p:spPr>
        <p:txBody>
          <a:bodyPr anchor="b">
            <a:noAutofit/>
          </a:bodyPr>
          <a:lstStyle>
            <a:lvl1pPr algn="l">
              <a:defRPr sz="3000" b="1" cap="none" baseline="0">
                <a:latin typeface="Arial" charset="0"/>
              </a:defRPr>
            </a:lvl1pPr>
          </a:lstStyle>
          <a:p>
            <a:r>
              <a:rPr lang="en-US"/>
              <a:t>Questions?</a:t>
            </a:r>
            <a:endParaRPr lang="en-US" dirty="0"/>
          </a:p>
        </p:txBody>
      </p:sp>
      <p:pic>
        <p:nvPicPr>
          <p:cNvPr id="27" name="Picture 2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2405" y="6459469"/>
            <a:ext cx="407283" cy="273532"/>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92909" y="6450042"/>
            <a:ext cx="1629561" cy="273531"/>
          </a:xfrm>
          <a:prstGeom prst="rect">
            <a:avLst/>
          </a:prstGeom>
        </p:spPr>
      </p:pic>
      <p:sp>
        <p:nvSpPr>
          <p:cNvPr id="9" name="Picture Placeholder 8"/>
          <p:cNvSpPr>
            <a:spLocks noGrp="1"/>
          </p:cNvSpPr>
          <p:nvPr>
            <p:ph type="pic" sz="quarter" idx="13"/>
          </p:nvPr>
        </p:nvSpPr>
        <p:spPr>
          <a:xfrm>
            <a:off x="4506687" y="1725953"/>
            <a:ext cx="4630964" cy="3821639"/>
          </a:xfrm>
          <a:solidFill>
            <a:schemeClr val="accent2"/>
          </a:solidFill>
        </p:spPr>
        <p:txBody>
          <a:bodyPr/>
          <a:lstStyle/>
          <a:p>
            <a:r>
              <a:rPr lang="en-US"/>
              <a:t>Drag picture to placeholder or click icon to add</a:t>
            </a:r>
          </a:p>
        </p:txBody>
      </p:sp>
      <p:sp>
        <p:nvSpPr>
          <p:cNvPr id="15" name="Text Placeholder 14"/>
          <p:cNvSpPr>
            <a:spLocks noGrp="1"/>
          </p:cNvSpPr>
          <p:nvPr>
            <p:ph type="body" sz="quarter" idx="14" hasCustomPrompt="1"/>
          </p:nvPr>
        </p:nvSpPr>
        <p:spPr>
          <a:xfrm>
            <a:off x="6106886" y="849093"/>
            <a:ext cx="2898321" cy="277582"/>
          </a:xfrm>
        </p:spPr>
        <p:txBody>
          <a:bodyPr>
            <a:normAutofit/>
          </a:bodyPr>
          <a:lstStyle>
            <a:lvl1pPr marL="0" indent="0">
              <a:buFontTx/>
              <a:buNone/>
              <a:defRPr sz="1200" b="0" baseline="0">
                <a:solidFill>
                  <a:srgbClr val="C00000"/>
                </a:solidFill>
              </a:defRPr>
            </a:lvl1pPr>
          </a:lstStyle>
          <a:p>
            <a:pPr lvl="0"/>
            <a:r>
              <a:rPr lang="en-US" dirty="0"/>
              <a:t>Contact</a:t>
            </a:r>
          </a:p>
        </p:txBody>
      </p:sp>
      <p:sp>
        <p:nvSpPr>
          <p:cNvPr id="8" name="Date Placeholder 7"/>
          <p:cNvSpPr>
            <a:spLocks noGrp="1"/>
          </p:cNvSpPr>
          <p:nvPr>
            <p:ph type="dt" sz="half" idx="15"/>
          </p:nvPr>
        </p:nvSpPr>
        <p:spPr>
          <a:xfrm>
            <a:off x="3623451" y="6328296"/>
            <a:ext cx="2057400" cy="365125"/>
          </a:xfrm>
        </p:spPr>
        <p:txBody>
          <a:bodyPr/>
          <a:lstStyle>
            <a:lvl1pPr>
              <a:defRPr>
                <a:solidFill>
                  <a:schemeClr val="tx1"/>
                </a:solidFill>
              </a:defRPr>
            </a:lvl1pPr>
          </a:lstStyle>
          <a:p>
            <a:endParaRPr lang="en-US"/>
          </a:p>
        </p:txBody>
      </p:sp>
      <p:sp>
        <p:nvSpPr>
          <p:cNvPr id="14" name="Text Placeholder 14"/>
          <p:cNvSpPr>
            <a:spLocks noGrp="1"/>
          </p:cNvSpPr>
          <p:nvPr>
            <p:ph type="body" sz="quarter" idx="16" hasCustomPrompt="1"/>
          </p:nvPr>
        </p:nvSpPr>
        <p:spPr>
          <a:xfrm>
            <a:off x="6106886" y="156701"/>
            <a:ext cx="2898321" cy="632002"/>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sp>
        <p:nvSpPr>
          <p:cNvPr id="16" name="Text Placeholder 6"/>
          <p:cNvSpPr>
            <a:spLocks noGrp="1"/>
          </p:cNvSpPr>
          <p:nvPr>
            <p:ph type="body" sz="quarter" idx="17" hasCustomPrompt="1"/>
          </p:nvPr>
        </p:nvSpPr>
        <p:spPr>
          <a:xfrm>
            <a:off x="318638" y="1726357"/>
            <a:ext cx="4098242" cy="3861333"/>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9" y="966055"/>
            <a:ext cx="8464378"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3"/>
          </p:nvPr>
        </p:nvSpPr>
        <p:spPr>
          <a:xfrm>
            <a:off x="4686300" y="966055"/>
            <a:ext cx="408699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23744" y="983116"/>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3439834"/>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983116"/>
            <a:ext cx="4148781" cy="5364633"/>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4686300" y="983116"/>
            <a:ext cx="4086225" cy="2381250"/>
          </a:xfrm>
          <a:solidFill>
            <a:schemeClr val="accent2"/>
          </a:solidFill>
        </p:spPr>
        <p:txBody>
          <a:bodyPr/>
          <a:lstStyle/>
          <a:p>
            <a:r>
              <a:rPr lang="en-US"/>
              <a:t>Drag picture to placeholder or click icon to add</a:t>
            </a:r>
          </a:p>
        </p:txBody>
      </p:sp>
      <p:sp>
        <p:nvSpPr>
          <p:cNvPr id="11" name="Picture Placeholder 9"/>
          <p:cNvSpPr>
            <a:spLocks noGrp="1"/>
          </p:cNvSpPr>
          <p:nvPr>
            <p:ph type="pic" sz="quarter" idx="14"/>
          </p:nvPr>
        </p:nvSpPr>
        <p:spPr>
          <a:xfrm>
            <a:off x="4686300" y="3595166"/>
            <a:ext cx="4086225" cy="2381250"/>
          </a:xfrm>
          <a:solidFill>
            <a:schemeClr val="accent2"/>
          </a:solidFill>
        </p:spPr>
        <p:txBody>
          <a:bodyPr/>
          <a:lstStyle/>
          <a:p>
            <a:r>
              <a:rPr lang="en-US"/>
              <a:t>Drag picture to placeholder or click icon to add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24516" y="966055"/>
            <a:ext cx="4148781"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086225" cy="2381250"/>
          </a:xfrm>
          <a:solidFill>
            <a:schemeClr val="accent2"/>
          </a:solidFill>
        </p:spPr>
        <p:txBody>
          <a:bodyPr/>
          <a:lstStyle/>
          <a:p>
            <a:r>
              <a:rPr lang="en-US"/>
              <a:t>Drag picture to placeholder or click icon to add</a:t>
            </a:r>
          </a:p>
        </p:txBody>
      </p:sp>
      <p:sp>
        <p:nvSpPr>
          <p:cNvPr id="11" name="Picture Placeholder 9"/>
          <p:cNvSpPr>
            <a:spLocks noGrp="1"/>
          </p:cNvSpPr>
          <p:nvPr>
            <p:ph type="pic" sz="quarter" idx="14"/>
          </p:nvPr>
        </p:nvSpPr>
        <p:spPr>
          <a:xfrm>
            <a:off x="308918" y="3595166"/>
            <a:ext cx="4086225" cy="2381250"/>
          </a:xfrm>
          <a:solidFill>
            <a:schemeClr val="accent2"/>
          </a:solidFill>
        </p:spPr>
        <p:txBody>
          <a:bodyPr/>
          <a:lstStyle/>
          <a:p>
            <a:r>
              <a:rPr lang="en-US"/>
              <a:t>Drag picture to placeholder or click icon to add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3439833"/>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983116"/>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3439833"/>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983116"/>
            <a:ext cx="4148781" cy="2381250"/>
          </a:xfrm>
          <a:solidFill>
            <a:schemeClr val="accent2"/>
          </a:solidFill>
        </p:spPr>
        <p:txBody>
          <a:bodyPr/>
          <a:lstStyle/>
          <a:p>
            <a:r>
              <a:rPr lang="en-US"/>
              <a:t>Drag picture to placeholder or click icon to add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308919" y="240539"/>
            <a:ext cx="8464378"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308918" y="939512"/>
            <a:ext cx="4148781" cy="2907915"/>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08920" y="6467336"/>
            <a:ext cx="3917888" cy="311322"/>
          </a:xfrm>
        </p:spPr>
        <p:txBody>
          <a:bodyPr/>
          <a:lstStyle>
            <a:lvl1pPr algn="l">
              <a:defRPr baseline="0">
                <a:solidFill>
                  <a:schemeClr val="tx1"/>
                </a:solidFill>
                <a:latin typeface="Arial" charset="0"/>
              </a:defRPr>
            </a:lvl1pPr>
          </a:lstStyle>
          <a:p>
            <a:r>
              <a:rPr lang="en-US"/>
              <a:t>Jefferson Lab User's Group Meeting</a:t>
            </a:r>
          </a:p>
        </p:txBody>
      </p:sp>
      <p:sp>
        <p:nvSpPr>
          <p:cNvPr id="6" name="Slide Number Placeholder 5"/>
          <p:cNvSpPr>
            <a:spLocks noGrp="1"/>
          </p:cNvSpPr>
          <p:nvPr>
            <p:ph type="sldNum" sz="quarter" idx="12"/>
          </p:nvPr>
        </p:nvSpPr>
        <p:spPr>
          <a:xfrm>
            <a:off x="4226807" y="6467336"/>
            <a:ext cx="536158"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1950" y="6407801"/>
            <a:ext cx="1329050" cy="430392"/>
          </a:xfrm>
          <a:prstGeom prst="rect">
            <a:avLst/>
          </a:prstGeom>
        </p:spPr>
      </p:pic>
      <p:cxnSp>
        <p:nvCxnSpPr>
          <p:cNvPr id="9" name="Straight Connector 8"/>
          <p:cNvCxnSpPr/>
          <p:nvPr userDrawn="1"/>
        </p:nvCxnSpPr>
        <p:spPr>
          <a:xfrm>
            <a:off x="-12357" y="735987"/>
            <a:ext cx="915635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3"/>
          </p:nvPr>
        </p:nvSpPr>
        <p:spPr>
          <a:xfrm>
            <a:off x="308918" y="3966757"/>
            <a:ext cx="4148781" cy="2381250"/>
          </a:xfrm>
          <a:solidFill>
            <a:schemeClr val="accent2"/>
          </a:solidFill>
        </p:spPr>
        <p:txBody>
          <a:bodyPr/>
          <a:lstStyle/>
          <a:p>
            <a:r>
              <a:rPr lang="en-US"/>
              <a:t>Drag picture to placeholder or click icon to add</a:t>
            </a:r>
          </a:p>
        </p:txBody>
      </p:sp>
      <p:sp>
        <p:nvSpPr>
          <p:cNvPr id="12" name="Content Placeholder 2"/>
          <p:cNvSpPr>
            <a:spLocks noGrp="1"/>
          </p:cNvSpPr>
          <p:nvPr>
            <p:ph idx="14"/>
          </p:nvPr>
        </p:nvSpPr>
        <p:spPr>
          <a:xfrm>
            <a:off x="4623744" y="939512"/>
            <a:ext cx="4148781" cy="2907916"/>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9"/>
          <p:cNvSpPr>
            <a:spLocks noGrp="1"/>
          </p:cNvSpPr>
          <p:nvPr>
            <p:ph type="pic" sz="quarter" idx="15"/>
          </p:nvPr>
        </p:nvSpPr>
        <p:spPr>
          <a:xfrm>
            <a:off x="4623744" y="3966757"/>
            <a:ext cx="4148781" cy="2381250"/>
          </a:xfrm>
          <a:solidFill>
            <a:schemeClr val="accent2"/>
          </a:solidFill>
        </p:spPr>
        <p:txBody>
          <a:bodyPr/>
          <a:lstStyle/>
          <a:p>
            <a:r>
              <a:rPr lang="en-US"/>
              <a:t>Drag picture to placeholder or click icon to add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Jefferson Lab User's Group Meeting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72" r:id="rId4"/>
    <p:sldLayoutId id="2147483673" r:id="rId5"/>
    <p:sldLayoutId id="2147483671" r:id="rId6"/>
    <p:sldLayoutId id="2147483675" r:id="rId7"/>
    <p:sldLayoutId id="2147483674" r:id="rId8"/>
    <p:sldLayoutId id="2147483676" r:id="rId9"/>
    <p:sldLayoutId id="2147483678" r:id="rId10"/>
  </p:sldLayoutIdLst>
  <p:hf hd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Scientific Computing At Jefferson Lab</a:t>
            </a:r>
          </a:p>
        </p:txBody>
      </p:sp>
      <p:sp>
        <p:nvSpPr>
          <p:cNvPr id="3" name="Subtitle 2"/>
          <p:cNvSpPr>
            <a:spLocks noGrp="1"/>
          </p:cNvSpPr>
          <p:nvPr>
            <p:ph type="subTitle" idx="1"/>
          </p:nvPr>
        </p:nvSpPr>
        <p:spPr/>
        <p:txBody>
          <a:bodyPr/>
          <a:lstStyle/>
          <a:p>
            <a:endParaRPr lang="en-US" dirty="0"/>
          </a:p>
        </p:txBody>
      </p:sp>
      <p:sp>
        <p:nvSpPr>
          <p:cNvPr id="5" name="Text Placeholder 4"/>
          <p:cNvSpPr>
            <a:spLocks noGrp="1"/>
          </p:cNvSpPr>
          <p:nvPr>
            <p:ph type="body" sz="quarter" idx="14"/>
          </p:nvPr>
        </p:nvSpPr>
        <p:spPr>
          <a:xfrm>
            <a:off x="332387" y="4831307"/>
            <a:ext cx="4051834" cy="1175596"/>
          </a:xfrm>
        </p:spPr>
        <p:txBody>
          <a:bodyPr>
            <a:normAutofit lnSpcReduction="10000"/>
          </a:bodyPr>
          <a:lstStyle/>
          <a:p>
            <a:r>
              <a:rPr lang="en-US" dirty="0"/>
              <a:t>Amber Boehnlein</a:t>
            </a:r>
          </a:p>
          <a:p>
            <a:r>
              <a:rPr lang="en-US" dirty="0"/>
              <a:t>Chief Information Officer</a:t>
            </a:r>
          </a:p>
          <a:p>
            <a:r>
              <a:rPr lang="en-US" dirty="0"/>
              <a:t>IT Division Director</a:t>
            </a:r>
          </a:p>
          <a:p>
            <a:endParaRPr lang="en-US" dirty="0"/>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621" r="9621"/>
          <a:stretch>
            <a:fillRect/>
          </a:stretch>
        </p:blipFill>
        <p:spPr/>
      </p:pic>
    </p:spTree>
    <p:extLst>
      <p:ext uri="{BB962C8B-B14F-4D97-AF65-F5344CB8AC3E}">
        <p14:creationId xmlns:p14="http://schemas.microsoft.com/office/powerpoint/2010/main" val="1392747454"/>
      </p:ext>
    </p:extLst>
  </p:cSld>
  <p:clrMapOvr>
    <a:masterClrMapping/>
  </p:clrMapOvr>
  <mc:AlternateContent xmlns:mc="http://schemas.openxmlformats.org/markup-compatibility/2006" xmlns:p14="http://schemas.microsoft.com/office/powerpoint/2010/main">
    <mc:Choice Requires="p14">
      <p:transition spd="slow" p14:dur="2000" advTm="6076"/>
    </mc:Choice>
    <mc:Fallback xmlns="">
      <p:transition spd="slow" advTm="60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S&amp;T Recommendations</a:t>
            </a:r>
          </a:p>
        </p:txBody>
      </p:sp>
      <p:sp>
        <p:nvSpPr>
          <p:cNvPr id="3" name="Content Placeholder 2"/>
          <p:cNvSpPr>
            <a:spLocks noGrp="1"/>
          </p:cNvSpPr>
          <p:nvPr>
            <p:ph idx="1"/>
          </p:nvPr>
        </p:nvSpPr>
        <p:spPr/>
        <p:txBody>
          <a:bodyPr>
            <a:normAutofit/>
          </a:bodyPr>
          <a:lstStyle/>
          <a:p>
            <a:r>
              <a:rPr lang="en-US" dirty="0"/>
              <a:t>Received recommendations at the July 2017 S&amp;T review to assess computing needs for Experimental and Theory programs</a:t>
            </a:r>
          </a:p>
          <a:p>
            <a:pPr marL="457200" lvl="1" indent="0">
              <a:buNone/>
            </a:pPr>
            <a:r>
              <a:rPr lang="en-US" sz="1800" i="1" dirty="0"/>
              <a:t>Generate a cost-effective plan to ensure sufficient computing resources for data analysis and simulation in FY18 and a longer-term approach to address the needs in FY2019 and beyond.  The plan for FY2019+ resources should include a time line and detailed plan to evaluate the feasibility of the proposed approach, including off-site computing resources, such that the plan can be place and tested before the FY2019 running.  Synergy with the theory computing needs should be considered.  </a:t>
            </a:r>
          </a:p>
          <a:p>
            <a:pPr marL="457200" lvl="1" indent="0">
              <a:buNone/>
            </a:pPr>
            <a:endParaRPr lang="en-US" sz="1800" i="1" dirty="0"/>
          </a:p>
          <a:p>
            <a:pPr marL="457200" lvl="1" indent="0">
              <a:buNone/>
            </a:pPr>
            <a:r>
              <a:rPr lang="en-US" sz="1800" i="1" dirty="0"/>
              <a:t>Develop a 5-year plan of computational needs related to Office of Nuclear Physics (NP) activities for the theory group on local JLAB computers, in the context of all available computing resources. Submit to DOE NP by June 1, 2018. </a:t>
            </a:r>
            <a:endParaRPr lang="en-US" sz="1800" dirty="0"/>
          </a:p>
          <a:p>
            <a:pPr marL="457200" lvl="1" indent="0">
              <a:buNone/>
            </a:pPr>
            <a:endParaRPr lang="en-US" dirty="0"/>
          </a:p>
          <a:p>
            <a:pPr marL="457200" lvl="1" indent="0">
              <a:buNone/>
            </a:pPr>
            <a:r>
              <a:rPr lang="en-US" dirty="0"/>
              <a:t>DOE OPS review charge for July 2018:</a:t>
            </a:r>
          </a:p>
          <a:p>
            <a:pPr marL="457200" lvl="1" indent="0">
              <a:buNone/>
            </a:pPr>
            <a:r>
              <a:rPr lang="en-US" dirty="0"/>
              <a:t> </a:t>
            </a:r>
            <a:r>
              <a:rPr lang="en-US" sz="1800" i="1" dirty="0"/>
              <a:t>Do the plans for the provision of computing resources meet the needs of the Facility and planned experimental program?".</a:t>
            </a:r>
          </a:p>
        </p:txBody>
      </p:sp>
      <p:sp>
        <p:nvSpPr>
          <p:cNvPr id="4" name="Footer Placeholder 3"/>
          <p:cNvSpPr>
            <a:spLocks noGrp="1"/>
          </p:cNvSpPr>
          <p:nvPr>
            <p:ph type="ftr" sz="quarter" idx="11"/>
          </p:nvPr>
        </p:nvSpPr>
        <p:spPr/>
        <p:txBody>
          <a:bodyPr/>
          <a:lstStyle/>
          <a:p>
            <a:r>
              <a:rPr lang="en-US"/>
              <a:t>Jefferson Lab User's Group Meeting</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a:p>
        </p:txBody>
      </p:sp>
    </p:spTree>
    <p:extLst>
      <p:ext uri="{BB962C8B-B14F-4D97-AF65-F5344CB8AC3E}">
        <p14:creationId xmlns:p14="http://schemas.microsoft.com/office/powerpoint/2010/main" val="59574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633" y="753007"/>
            <a:ext cx="8464378" cy="5381694"/>
          </a:xfrm>
        </p:spPr>
        <p:txBody>
          <a:bodyPr/>
          <a:lstStyle/>
          <a:p>
            <a:pPr marL="0" indent="0">
              <a:buNone/>
            </a:pPr>
            <a:endParaRPr lang="en-US" dirty="0"/>
          </a:p>
          <a:p>
            <a:r>
              <a:rPr lang="en-US" dirty="0"/>
              <a:t>Experimental program</a:t>
            </a:r>
          </a:p>
          <a:p>
            <a:pPr lvl="1"/>
            <a:r>
              <a:rPr lang="en-US" dirty="0"/>
              <a:t>Local resources at ‘Shutdown’ level</a:t>
            </a:r>
          </a:p>
          <a:p>
            <a:pPr lvl="2"/>
            <a:r>
              <a:rPr lang="en-US" dirty="0"/>
              <a:t>Investment needed</a:t>
            </a:r>
          </a:p>
          <a:p>
            <a:pPr lvl="1"/>
            <a:r>
              <a:rPr lang="en-US" dirty="0"/>
              <a:t>Spreadsheet Model projections</a:t>
            </a:r>
          </a:p>
          <a:p>
            <a:pPr lvl="2"/>
            <a:r>
              <a:rPr lang="en-US" dirty="0"/>
              <a:t>key parameters benchmarked</a:t>
            </a:r>
            <a:br>
              <a:rPr lang="en-US" dirty="0"/>
            </a:br>
            <a:r>
              <a:rPr lang="en-US" dirty="0"/>
              <a:t>against actual performance</a:t>
            </a:r>
          </a:p>
          <a:p>
            <a:pPr lvl="2"/>
            <a:r>
              <a:rPr lang="en-US" dirty="0"/>
              <a:t>Construct run scenarios </a:t>
            </a:r>
          </a:p>
        </p:txBody>
      </p:sp>
      <p:sp>
        <p:nvSpPr>
          <p:cNvPr id="4" name="Footer Placeholder 3"/>
          <p:cNvSpPr>
            <a:spLocks noGrp="1"/>
          </p:cNvSpPr>
          <p:nvPr>
            <p:ph type="ftr" sz="quarter" idx="11"/>
          </p:nvPr>
        </p:nvSpPr>
        <p:spPr/>
        <p:txBody>
          <a:bodyPr/>
          <a:lstStyle/>
          <a:p>
            <a:r>
              <a:rPr lang="en-US" sz="1000" b="1" dirty="0"/>
              <a:t>June 26, 2018</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
        <p:nvSpPr>
          <p:cNvPr id="6" name="Footer Placeholder 3"/>
          <p:cNvSpPr txBox="1">
            <a:spLocks/>
          </p:cNvSpPr>
          <p:nvPr/>
        </p:nvSpPr>
        <p:spPr>
          <a:xfrm>
            <a:off x="5193161" y="6474771"/>
            <a:ext cx="2756353" cy="311322"/>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Arial"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t>JSA Director’s Operations Review</a:t>
            </a:r>
          </a:p>
        </p:txBody>
      </p:sp>
      <p:sp>
        <p:nvSpPr>
          <p:cNvPr id="7" name="Title 1"/>
          <p:cNvSpPr txBox="1">
            <a:spLocks/>
          </p:cNvSpPr>
          <p:nvPr/>
        </p:nvSpPr>
        <p:spPr>
          <a:xfrm>
            <a:off x="332385" y="151361"/>
            <a:ext cx="8679810" cy="617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r>
              <a:rPr lang="en-US" sz="2800" dirty="0"/>
              <a:t>Experimental Computing Performance Plan</a:t>
            </a:r>
          </a:p>
        </p:txBody>
      </p:sp>
      <p:pic>
        <p:nvPicPr>
          <p:cNvPr id="8" name="Picture 7">
            <a:extLst>
              <a:ext uri="{FF2B5EF4-FFF2-40B4-BE49-F238E27FC236}">
                <a16:creationId xmlns:a16="http://schemas.microsoft.com/office/drawing/2014/main" id="{FCB98366-4D6A-1D40-A521-1F5151121E5A}"/>
              </a:ext>
            </a:extLst>
          </p:cNvPr>
          <p:cNvPicPr/>
          <p:nvPr/>
        </p:nvPicPr>
        <p:blipFill rotWithShape="1">
          <a:blip r:embed="rId2"/>
          <a:srcRect b="9507"/>
          <a:stretch/>
        </p:blipFill>
        <p:spPr bwMode="auto">
          <a:xfrm>
            <a:off x="956597" y="4403191"/>
            <a:ext cx="7400897" cy="1943109"/>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2AAC0801-E275-5C4F-A5C8-9E3632106D6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474520" y="1025474"/>
            <a:ext cx="3294061" cy="3043665"/>
          </a:xfrm>
          <a:prstGeom prst="rect">
            <a:avLst/>
          </a:prstGeom>
        </p:spPr>
      </p:pic>
      <p:sp>
        <p:nvSpPr>
          <p:cNvPr id="9" name="TextBox 8">
            <a:extLst>
              <a:ext uri="{FF2B5EF4-FFF2-40B4-BE49-F238E27FC236}">
                <a16:creationId xmlns:a16="http://schemas.microsoft.com/office/drawing/2014/main" id="{6755C0C0-3917-7541-9EDE-685953C2333E}"/>
              </a:ext>
            </a:extLst>
          </p:cNvPr>
          <p:cNvSpPr txBox="1"/>
          <p:nvPr/>
        </p:nvSpPr>
        <p:spPr>
          <a:xfrm>
            <a:off x="6527411" y="4093705"/>
            <a:ext cx="1232517" cy="369332"/>
          </a:xfrm>
          <a:prstGeom prst="rect">
            <a:avLst/>
          </a:prstGeom>
          <a:noFill/>
        </p:spPr>
        <p:txBody>
          <a:bodyPr wrap="none" rtlCol="0">
            <a:spAutoFit/>
          </a:bodyPr>
          <a:lstStyle/>
          <a:p>
            <a:r>
              <a:rPr lang="en-US" dirty="0"/>
              <a:t>Projections</a:t>
            </a:r>
          </a:p>
        </p:txBody>
      </p:sp>
      <p:sp>
        <p:nvSpPr>
          <p:cNvPr id="11" name="TextBox 10">
            <a:extLst>
              <a:ext uri="{FF2B5EF4-FFF2-40B4-BE49-F238E27FC236}">
                <a16:creationId xmlns:a16="http://schemas.microsoft.com/office/drawing/2014/main" id="{A98D7844-9840-7B4F-9C73-90060F7A9842}"/>
              </a:ext>
            </a:extLst>
          </p:cNvPr>
          <p:cNvSpPr txBox="1"/>
          <p:nvPr/>
        </p:nvSpPr>
        <p:spPr>
          <a:xfrm>
            <a:off x="3092544" y="6159310"/>
            <a:ext cx="2929713" cy="369332"/>
          </a:xfrm>
          <a:prstGeom prst="rect">
            <a:avLst/>
          </a:prstGeom>
          <a:noFill/>
        </p:spPr>
        <p:txBody>
          <a:bodyPr wrap="none" rtlCol="0">
            <a:spAutoFit/>
          </a:bodyPr>
          <a:lstStyle/>
          <a:p>
            <a:r>
              <a:rPr lang="en-US" dirty="0"/>
              <a:t>Usage (May 2017-May 2018) </a:t>
            </a:r>
          </a:p>
        </p:txBody>
      </p:sp>
      <p:cxnSp>
        <p:nvCxnSpPr>
          <p:cNvPr id="13" name="Straight Connector 12">
            <a:extLst>
              <a:ext uri="{FF2B5EF4-FFF2-40B4-BE49-F238E27FC236}">
                <a16:creationId xmlns:a16="http://schemas.microsoft.com/office/drawing/2014/main" id="{9A8E3AFC-C8BC-6F48-952A-DA5975922FA6}"/>
              </a:ext>
            </a:extLst>
          </p:cNvPr>
          <p:cNvCxnSpPr/>
          <p:nvPr/>
        </p:nvCxnSpPr>
        <p:spPr>
          <a:xfrm>
            <a:off x="5852160" y="3516923"/>
            <a:ext cx="12520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78AB123-7161-B246-9CB3-8EA1378BD3B9}"/>
              </a:ext>
            </a:extLst>
          </p:cNvPr>
          <p:cNvCxnSpPr>
            <a:cxnSpLocks/>
          </p:cNvCxnSpPr>
          <p:nvPr/>
        </p:nvCxnSpPr>
        <p:spPr>
          <a:xfrm>
            <a:off x="7399606" y="3303564"/>
            <a:ext cx="3603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C862FE7-36B1-0445-A096-9B29E61C42D4}"/>
              </a:ext>
            </a:extLst>
          </p:cNvPr>
          <p:cNvCxnSpPr>
            <a:cxnSpLocks/>
          </p:cNvCxnSpPr>
          <p:nvPr/>
        </p:nvCxnSpPr>
        <p:spPr>
          <a:xfrm>
            <a:off x="8156915" y="3259016"/>
            <a:ext cx="36032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1891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9C2943-F74F-6F44-A371-AE5BDE2D2DCB}"/>
              </a:ext>
            </a:extLst>
          </p:cNvPr>
          <p:cNvSpPr>
            <a:spLocks noGrp="1"/>
          </p:cNvSpPr>
          <p:nvPr>
            <p:ph idx="1"/>
          </p:nvPr>
        </p:nvSpPr>
        <p:spPr>
          <a:xfrm>
            <a:off x="78091" y="921665"/>
            <a:ext cx="8464378" cy="5381694"/>
          </a:xfrm>
        </p:spPr>
        <p:txBody>
          <a:bodyPr>
            <a:normAutofit lnSpcReduction="10000"/>
          </a:bodyPr>
          <a:lstStyle/>
          <a:p>
            <a:r>
              <a:rPr lang="en-US" dirty="0"/>
              <a:t>Insure adequate computing resources</a:t>
            </a:r>
            <a:br>
              <a:rPr lang="en-US" dirty="0"/>
            </a:br>
            <a:r>
              <a:rPr lang="en-US" dirty="0"/>
              <a:t>with $850K investment in FY18 </a:t>
            </a:r>
          </a:p>
          <a:p>
            <a:pPr lvl="1"/>
            <a:r>
              <a:rPr lang="en-US" dirty="0"/>
              <a:t>Use local farm for reconstruction, </a:t>
            </a:r>
            <a:br>
              <a:rPr lang="en-US" dirty="0"/>
            </a:br>
            <a:r>
              <a:rPr lang="en-US" dirty="0"/>
              <a:t>calibration and analysis</a:t>
            </a:r>
          </a:p>
          <a:p>
            <a:pPr lvl="1"/>
            <a:r>
              <a:rPr lang="en-US" dirty="0"/>
              <a:t>Use distributed resources for MC</a:t>
            </a:r>
          </a:p>
          <a:p>
            <a:pPr lvl="1"/>
            <a:r>
              <a:rPr lang="en-US" dirty="0"/>
              <a:t>Storage and associated bandwidth</a:t>
            </a:r>
            <a:br>
              <a:rPr lang="en-US" dirty="0"/>
            </a:br>
            <a:r>
              <a:rPr lang="en-US" dirty="0"/>
              <a:t>scaled to support all resources</a:t>
            </a:r>
          </a:p>
          <a:p>
            <a:r>
              <a:rPr lang="en-US" dirty="0"/>
              <a:t>Open Science Grid </a:t>
            </a:r>
          </a:p>
          <a:p>
            <a:pPr lvl="1"/>
            <a:r>
              <a:rPr lang="en-US" dirty="0" err="1"/>
              <a:t>GlueX</a:t>
            </a:r>
            <a:r>
              <a:rPr lang="en-US" dirty="0"/>
              <a:t> -6 institutions contribute resources </a:t>
            </a:r>
          </a:p>
          <a:p>
            <a:pPr lvl="1"/>
            <a:r>
              <a:rPr lang="en-US" dirty="0"/>
              <a:t>In a recent 2 week period ~1M core-hours</a:t>
            </a:r>
          </a:p>
          <a:p>
            <a:pPr lvl="1"/>
            <a:r>
              <a:rPr lang="en-US" dirty="0"/>
              <a:t>Expect yearly 35M-50M core-hours</a:t>
            </a:r>
          </a:p>
          <a:p>
            <a:pPr lvl="1"/>
            <a:r>
              <a:rPr lang="en-US" dirty="0"/>
              <a:t>Investigating options for CLAS12 </a:t>
            </a:r>
          </a:p>
          <a:p>
            <a:r>
              <a:rPr lang="en-US" dirty="0" err="1"/>
              <a:t>GlueX</a:t>
            </a:r>
            <a:r>
              <a:rPr lang="en-US" dirty="0"/>
              <a:t> reconstruction code at NERSC</a:t>
            </a:r>
          </a:p>
          <a:p>
            <a:pPr lvl="1"/>
            <a:r>
              <a:rPr lang="en-US" dirty="0"/>
              <a:t>Scale test in July</a:t>
            </a:r>
          </a:p>
          <a:p>
            <a:pPr lvl="1"/>
            <a:r>
              <a:rPr lang="en-US" dirty="0"/>
              <a:t>Anticipate 70M core-hours/year</a:t>
            </a:r>
          </a:p>
          <a:p>
            <a:r>
              <a:rPr lang="en-US" dirty="0"/>
              <a:t>Cloud Computing available for bursts</a:t>
            </a:r>
          </a:p>
          <a:p>
            <a:pPr marL="457200" lvl="1"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D19F553-AA12-3947-B6B1-82B7EFEDD745}"/>
              </a:ext>
            </a:extLst>
          </p:cNvPr>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6" name="Picture 5">
            <a:extLst>
              <a:ext uri="{FF2B5EF4-FFF2-40B4-BE49-F238E27FC236}">
                <a16:creationId xmlns:a16="http://schemas.microsoft.com/office/drawing/2014/main" id="{14A3CA5D-D996-1E4D-9C64-4DAE969D1DC9}"/>
              </a:ext>
            </a:extLst>
          </p:cNvPr>
          <p:cNvPicPr/>
          <p:nvPr/>
        </p:nvPicPr>
        <p:blipFill>
          <a:blip r:embed="rId2"/>
          <a:stretch>
            <a:fillRect/>
          </a:stretch>
        </p:blipFill>
        <p:spPr>
          <a:xfrm>
            <a:off x="5880295" y="3747332"/>
            <a:ext cx="2812014" cy="2273640"/>
          </a:xfrm>
          <a:prstGeom prst="rect">
            <a:avLst/>
          </a:prstGeom>
        </p:spPr>
      </p:pic>
      <p:sp>
        <p:nvSpPr>
          <p:cNvPr id="8" name="Title 7">
            <a:extLst>
              <a:ext uri="{FF2B5EF4-FFF2-40B4-BE49-F238E27FC236}">
                <a16:creationId xmlns:a16="http://schemas.microsoft.com/office/drawing/2014/main" id="{52F0ADE3-7BE9-A64D-89AB-50EB2A4B9C6A}"/>
              </a:ext>
            </a:extLst>
          </p:cNvPr>
          <p:cNvSpPr>
            <a:spLocks noGrp="1"/>
          </p:cNvSpPr>
          <p:nvPr>
            <p:ph type="title"/>
          </p:nvPr>
        </p:nvSpPr>
        <p:spPr/>
        <p:txBody>
          <a:bodyPr/>
          <a:lstStyle/>
          <a:p>
            <a:r>
              <a:rPr lang="en-US" dirty="0"/>
              <a:t>Experimental Computing Performance Plan</a:t>
            </a:r>
          </a:p>
        </p:txBody>
      </p:sp>
      <p:graphicFrame>
        <p:nvGraphicFramePr>
          <p:cNvPr id="10" name="Table 9">
            <a:extLst>
              <a:ext uri="{FF2B5EF4-FFF2-40B4-BE49-F238E27FC236}">
                <a16:creationId xmlns:a16="http://schemas.microsoft.com/office/drawing/2014/main" id="{56CD88DF-6299-6E4D-A9AC-FACB82677000}"/>
              </a:ext>
            </a:extLst>
          </p:cNvPr>
          <p:cNvGraphicFramePr>
            <a:graphicFrameLocks noGrp="1"/>
          </p:cNvGraphicFramePr>
          <p:nvPr>
            <p:extLst/>
          </p:nvPr>
        </p:nvGraphicFramePr>
        <p:xfrm>
          <a:off x="5326602" y="1095373"/>
          <a:ext cx="3695279" cy="2029736"/>
        </p:xfrm>
        <a:graphic>
          <a:graphicData uri="http://schemas.openxmlformats.org/drawingml/2006/table">
            <a:tbl>
              <a:tblPr>
                <a:tableStyleId>{5C22544A-7EE6-4342-B048-85BDC9FD1C3A}</a:tableStyleId>
              </a:tblPr>
              <a:tblGrid>
                <a:gridCol w="1550658">
                  <a:extLst>
                    <a:ext uri="{9D8B030D-6E8A-4147-A177-3AD203B41FA5}">
                      <a16:colId xmlns:a16="http://schemas.microsoft.com/office/drawing/2014/main" val="2313551737"/>
                    </a:ext>
                  </a:extLst>
                </a:gridCol>
                <a:gridCol w="717050">
                  <a:extLst>
                    <a:ext uri="{9D8B030D-6E8A-4147-A177-3AD203B41FA5}">
                      <a16:colId xmlns:a16="http://schemas.microsoft.com/office/drawing/2014/main" val="313790053"/>
                    </a:ext>
                  </a:extLst>
                </a:gridCol>
                <a:gridCol w="768885">
                  <a:extLst>
                    <a:ext uri="{9D8B030D-6E8A-4147-A177-3AD203B41FA5}">
                      <a16:colId xmlns:a16="http://schemas.microsoft.com/office/drawing/2014/main" val="3246395432"/>
                    </a:ext>
                  </a:extLst>
                </a:gridCol>
                <a:gridCol w="658686">
                  <a:extLst>
                    <a:ext uri="{9D8B030D-6E8A-4147-A177-3AD203B41FA5}">
                      <a16:colId xmlns:a16="http://schemas.microsoft.com/office/drawing/2014/main" val="3947805325"/>
                    </a:ext>
                  </a:extLst>
                </a:gridCol>
              </a:tblGrid>
              <a:tr h="203200">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200" u="none" strike="noStrike">
                          <a:effectLst/>
                        </a:rPr>
                        <a:t>Current</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FY19</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FY20</a:t>
                      </a:r>
                      <a:endParaRPr lang="en-US"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09945531"/>
                  </a:ext>
                </a:extLst>
              </a:tr>
              <a:tr h="607336">
                <a:tc>
                  <a:txBody>
                    <a:bodyPr/>
                    <a:lstStyle/>
                    <a:p>
                      <a:pPr algn="ctr" fontAlgn="ctr"/>
                      <a:r>
                        <a:rPr lang="en-US" sz="1200" u="none" strike="noStrike" dirty="0">
                          <a:effectLst/>
                        </a:rPr>
                        <a:t>CPU                     </a:t>
                      </a:r>
                    </a:p>
                    <a:p>
                      <a:pPr algn="ctr" fontAlgn="ctr"/>
                      <a:r>
                        <a:rPr lang="en-US" sz="1200" u="none" strike="noStrike" dirty="0">
                          <a:effectLst/>
                        </a:rPr>
                        <a:t>(M-core-hours/year)</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37</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b="0" i="0" u="none" strike="noStrike" dirty="0">
                          <a:solidFill>
                            <a:srgbClr val="000000"/>
                          </a:solidFill>
                          <a:effectLst/>
                          <a:latin typeface="+mn-lt"/>
                        </a:rPr>
                        <a:t>70</a:t>
                      </a:r>
                    </a:p>
                  </a:txBody>
                  <a:tcPr marL="9525" marR="9525" marT="9525" marB="0" anchor="ctr"/>
                </a:tc>
                <a:tc>
                  <a:txBody>
                    <a:bodyPr/>
                    <a:lstStyle/>
                    <a:p>
                      <a:pPr algn="ctr" fontAlgn="ctr"/>
                      <a:r>
                        <a:rPr lang="en-US" sz="1200" u="none" strike="noStrike" dirty="0">
                          <a:effectLst/>
                        </a:rPr>
                        <a:t>90</a:t>
                      </a:r>
                      <a:endParaRPr lang="en-US"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75097334"/>
                  </a:ext>
                </a:extLst>
              </a:tr>
              <a:tr h="609600">
                <a:tc>
                  <a:txBody>
                    <a:bodyPr/>
                    <a:lstStyle/>
                    <a:p>
                      <a:pPr algn="ctr" fontAlgn="ctr"/>
                      <a:r>
                        <a:rPr lang="en-US" sz="1200" u="none" strike="noStrike">
                          <a:effectLst/>
                        </a:rPr>
                        <a:t>Scratch Disk &amp; Cache Disk        (PB)</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0.65</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1.1</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2</a:t>
                      </a:r>
                      <a:endParaRPr lang="en-US"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51907360"/>
                  </a:ext>
                </a:extLst>
              </a:tr>
              <a:tr h="203200">
                <a:tc>
                  <a:txBody>
                    <a:bodyPr/>
                    <a:lstStyle/>
                    <a:p>
                      <a:pPr algn="ctr" fontAlgn="ctr"/>
                      <a:r>
                        <a:rPr lang="en-US" sz="1200" u="none" strike="noStrike">
                          <a:effectLst/>
                        </a:rPr>
                        <a:t>Tape (GB/s)</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5</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7</a:t>
                      </a:r>
                      <a:endParaRPr lang="en-US"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30175213"/>
                  </a:ext>
                </a:extLst>
              </a:tr>
              <a:tr h="406400">
                <a:tc>
                  <a:txBody>
                    <a:bodyPr/>
                    <a:lstStyle/>
                    <a:p>
                      <a:pPr algn="ctr" fontAlgn="ctr"/>
                      <a:r>
                        <a:rPr lang="en-US" sz="1200" u="none" strike="noStrike">
                          <a:effectLst/>
                        </a:rPr>
                        <a:t>WAN bandwidth (Gbps)</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10</a:t>
                      </a:r>
                      <a:endParaRPr lang="en-US" sz="12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a:effectLst/>
                        </a:rPr>
                        <a:t>10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200" u="none" strike="noStrike" dirty="0">
                          <a:effectLst/>
                        </a:rPr>
                        <a:t>10</a:t>
                      </a:r>
                      <a:endParaRPr lang="en-US"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92100973"/>
                  </a:ext>
                </a:extLst>
              </a:tr>
            </a:tbl>
          </a:graphicData>
        </a:graphic>
      </p:graphicFrame>
      <p:sp>
        <p:nvSpPr>
          <p:cNvPr id="12" name="Rectangle 11">
            <a:extLst>
              <a:ext uri="{FF2B5EF4-FFF2-40B4-BE49-F238E27FC236}">
                <a16:creationId xmlns:a16="http://schemas.microsoft.com/office/drawing/2014/main" id="{50DC6883-DC12-214F-AB75-82572513F60D}"/>
              </a:ext>
            </a:extLst>
          </p:cNvPr>
          <p:cNvSpPr/>
          <p:nvPr/>
        </p:nvSpPr>
        <p:spPr>
          <a:xfrm>
            <a:off x="5613100" y="3138886"/>
            <a:ext cx="3079209" cy="369332"/>
          </a:xfrm>
          <a:prstGeom prst="rect">
            <a:avLst/>
          </a:prstGeom>
        </p:spPr>
        <p:txBody>
          <a:bodyPr wrap="square">
            <a:spAutoFit/>
          </a:bodyPr>
          <a:lstStyle/>
          <a:p>
            <a:r>
              <a:rPr lang="en-US" dirty="0"/>
              <a:t>Current and Projected Capacity</a:t>
            </a:r>
          </a:p>
        </p:txBody>
      </p:sp>
      <p:sp>
        <p:nvSpPr>
          <p:cNvPr id="9" name="Footer Placeholder 3"/>
          <p:cNvSpPr txBox="1">
            <a:spLocks/>
          </p:cNvSpPr>
          <p:nvPr/>
        </p:nvSpPr>
        <p:spPr>
          <a:xfrm>
            <a:off x="461320" y="6468810"/>
            <a:ext cx="3917888" cy="311322"/>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Arial"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t>June 26, 2018</a:t>
            </a:r>
          </a:p>
        </p:txBody>
      </p:sp>
      <p:sp>
        <p:nvSpPr>
          <p:cNvPr id="11" name="Footer Placeholder 3"/>
          <p:cNvSpPr txBox="1">
            <a:spLocks/>
          </p:cNvSpPr>
          <p:nvPr/>
        </p:nvSpPr>
        <p:spPr>
          <a:xfrm>
            <a:off x="5193161" y="6474771"/>
            <a:ext cx="2756353" cy="311322"/>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Arial"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t>JSA Director’s Operations Review</a:t>
            </a:r>
          </a:p>
        </p:txBody>
      </p:sp>
    </p:spTree>
    <p:extLst>
      <p:ext uri="{BB962C8B-B14F-4D97-AF65-F5344CB8AC3E}">
        <p14:creationId xmlns:p14="http://schemas.microsoft.com/office/powerpoint/2010/main" val="192681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633" y="556063"/>
            <a:ext cx="8464378" cy="5436774"/>
          </a:xfrm>
        </p:spPr>
        <p:txBody>
          <a:bodyPr>
            <a:normAutofit fontScale="92500" lnSpcReduction="10000"/>
          </a:bodyPr>
          <a:lstStyle/>
          <a:p>
            <a:pPr marL="0" indent="0">
              <a:buNone/>
            </a:pPr>
            <a:endParaRPr lang="en-US" dirty="0"/>
          </a:p>
          <a:p>
            <a:r>
              <a:rPr lang="en-US" dirty="0"/>
              <a:t>Estimated Science needs captured in </a:t>
            </a:r>
            <a:r>
              <a:rPr lang="en-US" dirty="0" err="1"/>
              <a:t>Exascale</a:t>
            </a:r>
            <a:r>
              <a:rPr lang="en-US" dirty="0"/>
              <a:t> Requirements Process</a:t>
            </a:r>
          </a:p>
          <a:p>
            <a:pPr lvl="1"/>
            <a:r>
              <a:rPr lang="en-US" dirty="0"/>
              <a:t>Advances will allow previously unaffordable calculations critical to 12 GeV science program</a:t>
            </a:r>
          </a:p>
          <a:p>
            <a:r>
              <a:rPr lang="en-US" dirty="0"/>
              <a:t>Two Stage process</a:t>
            </a:r>
          </a:p>
          <a:p>
            <a:pPr lvl="1"/>
            <a:r>
              <a:rPr lang="en-US" dirty="0"/>
              <a:t>Highly parallel calculations require supercomputers</a:t>
            </a:r>
          </a:p>
          <a:p>
            <a:pPr lvl="1"/>
            <a:r>
              <a:rPr lang="en-US" dirty="0"/>
              <a:t>Computationally intensive analysis uses ‘smaller’ scale resources</a:t>
            </a:r>
          </a:p>
          <a:p>
            <a:pPr lvl="1"/>
            <a:r>
              <a:rPr lang="en-US" dirty="0"/>
              <a:t>Both types of resources must scale together to accomplish the science</a:t>
            </a:r>
          </a:p>
          <a:p>
            <a:pPr lvl="2"/>
            <a:r>
              <a:rPr lang="en-US" dirty="0"/>
              <a:t>Analyzing results from Summit system require doubling of </a:t>
            </a:r>
            <a:r>
              <a:rPr lang="en-US" dirty="0" err="1"/>
              <a:t>Jlab</a:t>
            </a:r>
            <a:r>
              <a:rPr lang="en-US" dirty="0"/>
              <a:t> resources </a:t>
            </a:r>
          </a:p>
          <a:p>
            <a:r>
              <a:rPr lang="en-US" dirty="0"/>
              <a:t>NP funded a new 4 year Jefferson Lab based Hardware Program for USQCD allocations</a:t>
            </a:r>
          </a:p>
          <a:p>
            <a:pPr lvl="1"/>
            <a:r>
              <a:rPr lang="en-US" dirty="0"/>
              <a:t>Extended </a:t>
            </a:r>
            <a:r>
              <a:rPr lang="en-US" dirty="0" err="1"/>
              <a:t>SciPhy</a:t>
            </a:r>
            <a:r>
              <a:rPr lang="en-US" dirty="0"/>
              <a:t> XVI cluster (17K cores) Xeon Phi KNL by </a:t>
            </a:r>
            <a:br>
              <a:rPr lang="en-US" dirty="0"/>
            </a:br>
            <a:r>
              <a:rPr lang="en-US" dirty="0"/>
              <a:t>12,240 cores.  </a:t>
            </a:r>
          </a:p>
          <a:p>
            <a:pPr lvl="1"/>
            <a:r>
              <a:rPr lang="en-US" dirty="0"/>
              <a:t>Deploy new GPU cluster this fall</a:t>
            </a:r>
          </a:p>
          <a:p>
            <a:r>
              <a:rPr lang="en-US" dirty="0"/>
              <a:t>Software deliverables from </a:t>
            </a:r>
            <a:r>
              <a:rPr lang="en-US" dirty="0" err="1"/>
              <a:t>SciDAC</a:t>
            </a:r>
            <a:r>
              <a:rPr lang="en-US" dirty="0"/>
              <a:t> </a:t>
            </a:r>
            <a:br>
              <a:rPr lang="en-US" dirty="0"/>
            </a:br>
            <a:r>
              <a:rPr lang="en-US" dirty="0"/>
              <a:t>and </a:t>
            </a:r>
            <a:r>
              <a:rPr lang="en-US" dirty="0" err="1"/>
              <a:t>Exascale</a:t>
            </a:r>
            <a:r>
              <a:rPr lang="en-US" dirty="0"/>
              <a:t> Computing Project </a:t>
            </a:r>
            <a:br>
              <a:rPr lang="en-US" dirty="0"/>
            </a:br>
            <a:r>
              <a:rPr lang="en-US" dirty="0"/>
              <a:t>making excellent progress</a:t>
            </a:r>
          </a:p>
          <a:p>
            <a:pPr marL="0" indent="0">
              <a:buNone/>
            </a:pPr>
            <a:r>
              <a:rPr lang="en-US" dirty="0"/>
              <a:t>	</a:t>
            </a:r>
          </a:p>
          <a:p>
            <a:pPr lvl="1"/>
            <a:endParaRPr lang="en-US" dirty="0"/>
          </a:p>
          <a:p>
            <a:endParaRPr lang="en-US"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sz="1000" b="1" dirty="0"/>
              <a:t>June 26, 2018</a:t>
            </a:r>
          </a:p>
        </p:txBody>
      </p:sp>
      <p:sp>
        <p:nvSpPr>
          <p:cNvPr id="5" name="Slide Number Placeholder 4"/>
          <p:cNvSpPr>
            <a:spLocks noGrp="1"/>
          </p:cNvSpPr>
          <p:nvPr>
            <p:ph type="sldNum" sz="quarter" idx="12"/>
          </p:nvPr>
        </p:nvSpPr>
        <p:spPr/>
        <p:txBody>
          <a:bodyPr/>
          <a:lstStyle/>
          <a:p>
            <a:fld id="{07E1C93C-5050-FC42-8F10-D22D4F119D13}" type="slidenum">
              <a:rPr lang="en-US" smtClean="0"/>
              <a:pPr/>
              <a:t>5</a:t>
            </a:fld>
            <a:endParaRPr lang="en-US" dirty="0"/>
          </a:p>
        </p:txBody>
      </p:sp>
      <p:sp>
        <p:nvSpPr>
          <p:cNvPr id="6" name="Footer Placeholder 3"/>
          <p:cNvSpPr txBox="1">
            <a:spLocks/>
          </p:cNvSpPr>
          <p:nvPr/>
        </p:nvSpPr>
        <p:spPr>
          <a:xfrm>
            <a:off x="5193161" y="6474771"/>
            <a:ext cx="2756353" cy="311322"/>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Arial"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b="1" dirty="0"/>
              <a:t>JSA Director’s Operations Review</a:t>
            </a:r>
          </a:p>
        </p:txBody>
      </p:sp>
      <p:sp>
        <p:nvSpPr>
          <p:cNvPr id="7" name="Title 1"/>
          <p:cNvSpPr txBox="1">
            <a:spLocks/>
          </p:cNvSpPr>
          <p:nvPr/>
        </p:nvSpPr>
        <p:spPr>
          <a:xfrm>
            <a:off x="332385" y="151361"/>
            <a:ext cx="8679810" cy="6178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none" baseline="0">
                <a:solidFill>
                  <a:schemeClr val="tx1"/>
                </a:solidFill>
                <a:latin typeface="Arial" charset="0"/>
                <a:ea typeface="+mj-ea"/>
                <a:cs typeface="Arial" panose="020B0604020202020204" pitchFamily="34" charset="0"/>
              </a:defRPr>
            </a:lvl1pPr>
          </a:lstStyle>
          <a:p>
            <a:r>
              <a:rPr lang="en-US" sz="2800" dirty="0"/>
              <a:t>LQCD Computing</a:t>
            </a:r>
          </a:p>
        </p:txBody>
      </p:sp>
      <p:grpSp>
        <p:nvGrpSpPr>
          <p:cNvPr id="11" name="Group 10">
            <a:extLst>
              <a:ext uri="{FF2B5EF4-FFF2-40B4-BE49-F238E27FC236}">
                <a16:creationId xmlns:a16="http://schemas.microsoft.com/office/drawing/2014/main" id="{230CBDD4-A930-F842-8400-0CE0AE665B97}"/>
              </a:ext>
            </a:extLst>
          </p:cNvPr>
          <p:cNvGrpSpPr/>
          <p:nvPr/>
        </p:nvGrpSpPr>
        <p:grpSpPr>
          <a:xfrm>
            <a:off x="5193161" y="4335498"/>
            <a:ext cx="3270230" cy="2006961"/>
            <a:chOff x="4303264" y="3886200"/>
            <a:chExt cx="3850136" cy="2133600"/>
          </a:xfrm>
        </p:grpSpPr>
        <p:pic>
          <p:nvPicPr>
            <p:cNvPr id="12" name="Picture 11" descr="Wallclocks.png">
              <a:extLst>
                <a:ext uri="{FF2B5EF4-FFF2-40B4-BE49-F238E27FC236}">
                  <a16:creationId xmlns:a16="http://schemas.microsoft.com/office/drawing/2014/main" id="{B32918E2-F6E2-014B-BDDA-987AD4A0F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3264" y="3886200"/>
              <a:ext cx="3850136" cy="2133600"/>
            </a:xfrm>
            <a:prstGeom prst="rect">
              <a:avLst/>
            </a:prstGeom>
          </p:spPr>
        </p:pic>
        <p:sp>
          <p:nvSpPr>
            <p:cNvPr id="13" name="TextBox 12">
              <a:extLst>
                <a:ext uri="{FF2B5EF4-FFF2-40B4-BE49-F238E27FC236}">
                  <a16:creationId xmlns:a16="http://schemas.microsoft.com/office/drawing/2014/main" id="{08B4367B-1A93-1B4B-B792-7FFB7707E38F}"/>
                </a:ext>
              </a:extLst>
            </p:cNvPr>
            <p:cNvSpPr txBox="1">
              <a:spLocks/>
            </p:cNvSpPr>
            <p:nvPr/>
          </p:nvSpPr>
          <p:spPr>
            <a:xfrm>
              <a:off x="7345680" y="4114800"/>
              <a:ext cx="731520"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1200" b="1" dirty="0">
                  <a:solidFill>
                    <a:srgbClr val="268000"/>
                  </a:solidFill>
                </a:rPr>
                <a:t>9.1</a:t>
              </a:r>
              <a:r>
                <a:rPr kumimoji="0" lang="en-US" sz="1200" b="1" i="0" u="none" strike="noStrike" cap="none" spc="0" normalizeH="0" baseline="0" dirty="0">
                  <a:ln>
                    <a:noFill/>
                  </a:ln>
                  <a:solidFill>
                    <a:srgbClr val="268000"/>
                  </a:solidFill>
                  <a:effectLst/>
                  <a:uFillTx/>
                  <a:sym typeface="Helvetica"/>
                </a:rPr>
                <a:t>x</a:t>
              </a:r>
              <a:r>
                <a:rPr kumimoji="0" lang="en-US" sz="1200" b="1" i="0" u="none" strike="noStrike" cap="none" spc="0" normalizeH="0" dirty="0">
                  <a:ln>
                    <a:noFill/>
                  </a:ln>
                  <a:solidFill>
                    <a:srgbClr val="268000"/>
                  </a:solidFill>
                  <a:effectLst/>
                  <a:uFillTx/>
                  <a:sym typeface="Helvetica"/>
                </a:rPr>
                <a:t> faster</a:t>
              </a:r>
            </a:p>
            <a:p>
              <a:pPr marL="0" marR="0" indent="0" algn="ctr" defTabSz="825500" rtl="0" fontAlgn="auto" latinLnBrk="0" hangingPunct="0">
                <a:lnSpc>
                  <a:spcPct val="100000"/>
                </a:lnSpc>
                <a:spcBef>
                  <a:spcPts val="0"/>
                </a:spcBef>
                <a:spcAft>
                  <a:spcPts val="0"/>
                </a:spcAft>
                <a:buClrTx/>
                <a:buSzTx/>
                <a:buFontTx/>
                <a:buNone/>
                <a:tabLst/>
              </a:pPr>
              <a:r>
                <a:rPr lang="en-US" sz="1200" b="1" dirty="0">
                  <a:solidFill>
                    <a:srgbClr val="268000"/>
                  </a:solidFill>
                </a:rPr>
                <a:t>on 8x fewer</a:t>
              </a:r>
            </a:p>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268000"/>
                  </a:solidFill>
                  <a:effectLst/>
                  <a:uFillTx/>
                  <a:sym typeface="Helvetica"/>
                </a:rPr>
                <a:t>GPUs</a:t>
              </a:r>
            </a:p>
            <a:p>
              <a:pPr marL="0" marR="0" indent="0" algn="ctr" defTabSz="825500" rtl="0" fontAlgn="auto" latinLnBrk="0" hangingPunct="0">
                <a:lnSpc>
                  <a:spcPct val="100000"/>
                </a:lnSpc>
                <a:spcBef>
                  <a:spcPts val="0"/>
                </a:spcBef>
                <a:spcAft>
                  <a:spcPts val="0"/>
                </a:spcAft>
                <a:buClrTx/>
                <a:buSzTx/>
                <a:buFontTx/>
                <a:buNone/>
                <a:tabLst/>
              </a:pPr>
              <a:endParaRPr lang="en-US" sz="1200" b="1" dirty="0">
                <a:solidFill>
                  <a:srgbClr val="268000"/>
                </a:solidFill>
              </a:endParaRPr>
            </a:p>
            <a:p>
              <a:pPr marL="0" marR="0" indent="0" algn="ctr" defTabSz="825500" rtl="0" fontAlgn="auto" latinLnBrk="0" hangingPunct="0">
                <a:lnSpc>
                  <a:spcPct val="100000"/>
                </a:lnSpc>
                <a:spcBef>
                  <a:spcPts val="0"/>
                </a:spcBef>
                <a:spcAft>
                  <a:spcPts val="0"/>
                </a:spcAft>
                <a:buClrTx/>
                <a:buSzTx/>
                <a:buFontTx/>
                <a:buNone/>
                <a:tabLst/>
              </a:pPr>
              <a:r>
                <a:rPr lang="en-US" sz="1200" b="1" dirty="0">
                  <a:solidFill>
                    <a:srgbClr val="268000"/>
                  </a:solidFill>
                </a:rPr>
                <a:t>~73</a:t>
              </a:r>
              <a:r>
                <a:rPr kumimoji="0" lang="en-US" sz="1200" b="1" i="0" u="none" strike="noStrike" cap="none" spc="0" normalizeH="0" baseline="0" dirty="0">
                  <a:ln>
                    <a:noFill/>
                  </a:ln>
                  <a:solidFill>
                    <a:srgbClr val="268000"/>
                  </a:solidFill>
                  <a:effectLst/>
                  <a:uFillTx/>
                  <a:sym typeface="Helvetica"/>
                </a:rPr>
                <a:t>x</a:t>
              </a:r>
              <a:r>
                <a:rPr lang="en-US" sz="1200" b="1" dirty="0">
                  <a:solidFill>
                    <a:srgbClr val="268000"/>
                  </a:solidFill>
                </a:rPr>
                <a:t> gain</a:t>
              </a:r>
              <a:endParaRPr kumimoji="0" lang="en-US" sz="1200" b="1" i="0" u="none" strike="noStrike" cap="none" spc="0" normalizeH="0" baseline="0" dirty="0">
                <a:ln>
                  <a:noFill/>
                </a:ln>
                <a:solidFill>
                  <a:srgbClr val="268000"/>
                </a:solidFill>
                <a:effectLst/>
                <a:uFillTx/>
                <a:sym typeface="Helvetica"/>
              </a:endParaRPr>
            </a:p>
          </p:txBody>
        </p:sp>
        <p:sp>
          <p:nvSpPr>
            <p:cNvPr id="14" name="TextBox 13">
              <a:extLst>
                <a:ext uri="{FF2B5EF4-FFF2-40B4-BE49-F238E27FC236}">
                  <a16:creationId xmlns:a16="http://schemas.microsoft.com/office/drawing/2014/main" id="{F2F420C7-236D-494D-86D6-E211273F82D8}"/>
                </a:ext>
              </a:extLst>
            </p:cNvPr>
            <p:cNvSpPr txBox="1"/>
            <p:nvPr/>
          </p:nvSpPr>
          <p:spPr>
            <a:xfrm>
              <a:off x="6382868" y="4079478"/>
              <a:ext cx="856132"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C1504D"/>
                  </a:solidFill>
                  <a:effectLst/>
                  <a:uFillTx/>
                  <a:sym typeface="Helvetica"/>
                </a:rPr>
                <a:t>4.1x</a:t>
              </a:r>
              <a:r>
                <a:rPr kumimoji="0" lang="en-US" sz="1200" b="1" i="0" u="none" strike="noStrike" cap="none" spc="0" normalizeH="0" dirty="0">
                  <a:ln>
                    <a:noFill/>
                  </a:ln>
                  <a:solidFill>
                    <a:srgbClr val="C1504D"/>
                  </a:solidFill>
                  <a:effectLst/>
                  <a:uFillTx/>
                  <a:sym typeface="Helvetica"/>
                </a:rPr>
                <a:t> faster</a:t>
              </a:r>
            </a:p>
            <a:p>
              <a:pPr marL="0" marR="0" indent="0" algn="ctr" defTabSz="825500" rtl="0" fontAlgn="auto" latinLnBrk="0" hangingPunct="0">
                <a:lnSpc>
                  <a:spcPct val="100000"/>
                </a:lnSpc>
                <a:spcBef>
                  <a:spcPts val="0"/>
                </a:spcBef>
                <a:spcAft>
                  <a:spcPts val="0"/>
                </a:spcAft>
                <a:buClrTx/>
                <a:buSzTx/>
                <a:buFontTx/>
                <a:buNone/>
                <a:tabLst/>
              </a:pPr>
              <a:r>
                <a:rPr lang="en-US" sz="1200" b="1" dirty="0">
                  <a:solidFill>
                    <a:srgbClr val="C1504D"/>
                  </a:solidFill>
                </a:rPr>
                <a:t>on 2x fewer</a:t>
              </a:r>
            </a:p>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C1504D"/>
                  </a:solidFill>
                  <a:effectLst/>
                  <a:uFillTx/>
                  <a:sym typeface="Helvetica"/>
                </a:rPr>
                <a:t>GPUs</a:t>
              </a:r>
            </a:p>
            <a:p>
              <a:pPr marL="0" marR="0" indent="0" algn="ctr" defTabSz="825500" rtl="0" fontAlgn="auto" latinLnBrk="0" hangingPunct="0">
                <a:lnSpc>
                  <a:spcPct val="100000"/>
                </a:lnSpc>
                <a:spcBef>
                  <a:spcPts val="0"/>
                </a:spcBef>
                <a:spcAft>
                  <a:spcPts val="0"/>
                </a:spcAft>
                <a:buClrTx/>
                <a:buSzTx/>
                <a:buFontTx/>
                <a:buNone/>
                <a:tabLst/>
              </a:pPr>
              <a:endParaRPr lang="en-US" sz="1200" b="1" dirty="0">
                <a:solidFill>
                  <a:srgbClr val="C1504D"/>
                </a:solidFill>
              </a:endParaRPr>
            </a:p>
            <a:p>
              <a:pPr marL="0" marR="0" indent="0" algn="ctr" defTabSz="8255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rgbClr val="C1504D"/>
                  </a:solidFill>
                  <a:effectLst/>
                  <a:uFillTx/>
                  <a:sym typeface="Helvetica"/>
                </a:rPr>
                <a:t>~8x</a:t>
              </a:r>
              <a:r>
                <a:rPr kumimoji="0" lang="en-US" sz="1200" b="1" i="0" u="none" strike="noStrike" cap="none" spc="0" normalizeH="0" dirty="0">
                  <a:ln>
                    <a:noFill/>
                  </a:ln>
                  <a:solidFill>
                    <a:srgbClr val="C1504D"/>
                  </a:solidFill>
                  <a:effectLst/>
                  <a:uFillTx/>
                  <a:sym typeface="Helvetica"/>
                </a:rPr>
                <a:t> gain</a:t>
              </a:r>
              <a:endParaRPr kumimoji="0" lang="en-US" sz="1200" b="1" i="0" u="none" strike="noStrike" cap="none" spc="0" normalizeH="0" baseline="0" dirty="0">
                <a:ln>
                  <a:noFill/>
                </a:ln>
                <a:solidFill>
                  <a:srgbClr val="C1504D"/>
                </a:solidFill>
                <a:effectLst/>
                <a:uFillTx/>
                <a:sym typeface="Helvetica"/>
              </a:endParaRPr>
            </a:p>
          </p:txBody>
        </p:sp>
      </p:grpSp>
      <p:pic>
        <p:nvPicPr>
          <p:cNvPr id="15" name="Picture 14">
            <a:extLst>
              <a:ext uri="{FF2B5EF4-FFF2-40B4-BE49-F238E27FC236}">
                <a16:creationId xmlns:a16="http://schemas.microsoft.com/office/drawing/2014/main" id="{B880BB75-0F58-3849-B68F-C680A2C2DC15}"/>
              </a:ext>
            </a:extLst>
          </p:cNvPr>
          <p:cNvPicPr>
            <a:picLocks noChangeAspect="1"/>
          </p:cNvPicPr>
          <p:nvPr/>
        </p:nvPicPr>
        <p:blipFill>
          <a:blip r:embed="rId3"/>
          <a:stretch>
            <a:fillRect/>
          </a:stretch>
        </p:blipFill>
        <p:spPr>
          <a:xfrm>
            <a:off x="754671" y="5701361"/>
            <a:ext cx="1902709" cy="773410"/>
          </a:xfrm>
          <a:prstGeom prst="rect">
            <a:avLst/>
          </a:prstGeom>
        </p:spPr>
      </p:pic>
    </p:spTree>
    <p:extLst>
      <p:ext uri="{BB962C8B-B14F-4D97-AF65-F5344CB8AC3E}">
        <p14:creationId xmlns:p14="http://schemas.microsoft.com/office/powerpoint/2010/main" val="3653447162"/>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abStandardPPTTemplate" id="{A76DDB89-9485-FD4D-98A9-DF1C06249F3D}" vid="{808B238C-84FF-B441-8654-84F07F73F6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JLabPowerPointMain</Template>
  <TotalTime>37149</TotalTime>
  <Words>282</Words>
  <Application>Microsoft Macintosh PowerPoint</Application>
  <PresentationFormat>On-screen Show (4:3)</PresentationFormat>
  <Paragraphs>95</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PingFangSC-Regular</vt:lpstr>
      <vt:lpstr>.PingFangSC-Regular</vt:lpstr>
      <vt:lpstr>Arial</vt:lpstr>
      <vt:lpstr>Calibri</vt:lpstr>
      <vt:lpstr>Helvetica</vt:lpstr>
      <vt:lpstr>Times New Roman</vt:lpstr>
      <vt:lpstr>Office Theme</vt:lpstr>
      <vt:lpstr>Scientific Computing At Jefferson Lab</vt:lpstr>
      <vt:lpstr>S&amp;T Recommendations</vt:lpstr>
      <vt:lpstr>PowerPoint Presentation</vt:lpstr>
      <vt:lpstr>Experimental Computing Performance Plan</vt:lpstr>
      <vt:lpstr>PowerPoint Presentation</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Boehnlein</dc:creator>
  <cp:lastModifiedBy>Amber Boehnlein</cp:lastModifiedBy>
  <cp:revision>217</cp:revision>
  <cp:lastPrinted>2018-06-18T15:32:51Z</cp:lastPrinted>
  <dcterms:created xsi:type="dcterms:W3CDTF">2018-03-05T13:37:10Z</dcterms:created>
  <dcterms:modified xsi:type="dcterms:W3CDTF">2018-06-28T13:52:08Z</dcterms:modified>
</cp:coreProperties>
</file>