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xlsx" ContentType="application/vnd.openxmlformats-officedocument.spreadsheetml.sheet"/>
  <Default Extension="rels" ContentType="application/vnd.openxmlformats-package.relationships+xml"/>
  <Default Extension="tif" ContentType="image/t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0"/>
  </p:notesMasterIdLst>
  <p:sldIdLst>
    <p:sldId id="281" r:id="rId2"/>
    <p:sldId id="259" r:id="rId3"/>
    <p:sldId id="595" r:id="rId4"/>
    <p:sldId id="596" r:id="rId5"/>
    <p:sldId id="598" r:id="rId6"/>
    <p:sldId id="599" r:id="rId7"/>
    <p:sldId id="600" r:id="rId8"/>
    <p:sldId id="601" r:id="rId9"/>
    <p:sldId id="603" r:id="rId10"/>
    <p:sldId id="307" r:id="rId11"/>
    <p:sldId id="295" r:id="rId12"/>
    <p:sldId id="296" r:id="rId13"/>
    <p:sldId id="619" r:id="rId14"/>
    <p:sldId id="616" r:id="rId15"/>
    <p:sldId id="607" r:id="rId16"/>
    <p:sldId id="608" r:id="rId17"/>
    <p:sldId id="605" r:id="rId18"/>
    <p:sldId id="606" r:id="rId19"/>
    <p:sldId id="604" r:id="rId20"/>
    <p:sldId id="609" r:id="rId21"/>
    <p:sldId id="610" r:id="rId22"/>
    <p:sldId id="611" r:id="rId23"/>
    <p:sldId id="612" r:id="rId24"/>
    <p:sldId id="613" r:id="rId25"/>
    <p:sldId id="311" r:id="rId26"/>
    <p:sldId id="614" r:id="rId27"/>
    <p:sldId id="617" r:id="rId28"/>
    <p:sldId id="576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A491"/>
    <a:srgbClr val="19AF9B"/>
    <a:srgbClr val="2A7DBF"/>
    <a:srgbClr val="03CF78"/>
    <a:srgbClr val="F28F3B"/>
    <a:srgbClr val="CF334B"/>
    <a:srgbClr val="393E91"/>
    <a:srgbClr val="EA5C33"/>
    <a:srgbClr val="18AF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27" autoAdjust="0"/>
    <p:restoredTop sz="95652" autoAdjust="0"/>
  </p:normalViewPr>
  <p:slideViewPr>
    <p:cSldViewPr snapToGrid="0" snapToObjects="1">
      <p:cViewPr varScale="1">
        <p:scale>
          <a:sx n="156" d="100"/>
          <a:sy n="156" d="100"/>
        </p:scale>
        <p:origin x="184" y="232"/>
      </p:cViewPr>
      <p:guideLst/>
    </p:cSldViewPr>
  </p:slideViewPr>
  <p:outlineViewPr>
    <p:cViewPr>
      <p:scale>
        <a:sx n="33" d="100"/>
        <a:sy n="33" d="100"/>
      </p:scale>
      <p:origin x="0" y="-478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592"/>
    </p:cViewPr>
  </p:sorterViewPr>
  <p:notesViewPr>
    <p:cSldViewPr snapToGrid="0" snapToObjects="1">
      <p:cViewPr varScale="1">
        <p:scale>
          <a:sx n="101" d="100"/>
          <a:sy n="101" d="100"/>
        </p:scale>
        <p:origin x="3533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4" Type="http://schemas.openxmlformats.org/officeDocument/2006/relationships/chartUserShapes" Target="../drawings/drawing1.xml"/><Relationship Id="rId1" Type="http://schemas.microsoft.com/office/2011/relationships/chartStyle" Target="style1.xml"/><Relationship Id="rId2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4D6-0943-9AF3-37DE43279FB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4D6-0943-9AF3-37DE43279FBF}"/>
              </c:ext>
            </c:extLst>
          </c:dPt>
          <c:val>
            <c:numRef>
              <c:f>Sheet1!$A$1:$A$2</c:f>
              <c:numCache>
                <c:formatCode>0%</c:formatCode>
                <c:ptCount val="2"/>
                <c:pt idx="0">
                  <c:v>0.33</c:v>
                </c:pt>
                <c:pt idx="1">
                  <c:v>0.66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4D6-0943-9AF3-37DE43279F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Candidates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Sheet1!$A$2:$A$17</c:f>
              <c:numCache>
                <c:formatCode>General</c:formatCode>
                <c:ptCount val="13"/>
                <c:pt idx="0">
                  <c:v>2006.0</c:v>
                </c:pt>
                <c:pt idx="1">
                  <c:v>2007.0</c:v>
                </c:pt>
                <c:pt idx="2">
                  <c:v>2008.0</c:v>
                </c:pt>
                <c:pt idx="3">
                  <c:v>2009.0</c:v>
                </c:pt>
                <c:pt idx="4">
                  <c:v>2010.0</c:v>
                </c:pt>
                <c:pt idx="5">
                  <c:v>2011.0</c:v>
                </c:pt>
                <c:pt idx="6">
                  <c:v>2012.0</c:v>
                </c:pt>
                <c:pt idx="7">
                  <c:v>2013.0</c:v>
                </c:pt>
                <c:pt idx="8">
                  <c:v>2014.0</c:v>
                </c:pt>
                <c:pt idx="9">
                  <c:v>2015.0</c:v>
                </c:pt>
                <c:pt idx="10">
                  <c:v>2016.0</c:v>
                </c:pt>
                <c:pt idx="11">
                  <c:v>2017.0</c:v>
                </c:pt>
                <c:pt idx="12">
                  <c:v>2018.0</c:v>
                </c:pt>
              </c:numCache>
            </c:numRef>
          </c:cat>
          <c:val>
            <c:numRef>
              <c:f>Sheet1!$B$2:$B$17</c:f>
              <c:numCache>
                <c:formatCode>General</c:formatCode>
                <c:ptCount val="13"/>
                <c:pt idx="4">
                  <c:v>92.0</c:v>
                </c:pt>
                <c:pt idx="5">
                  <c:v>330.0</c:v>
                </c:pt>
                <c:pt idx="6">
                  <c:v>490.0</c:v>
                </c:pt>
                <c:pt idx="7">
                  <c:v>750.0</c:v>
                </c:pt>
                <c:pt idx="8">
                  <c:v>850.0</c:v>
                </c:pt>
                <c:pt idx="9">
                  <c:v>1540.0</c:v>
                </c:pt>
                <c:pt idx="10">
                  <c:v>1479.0</c:v>
                </c:pt>
                <c:pt idx="11">
                  <c:v>1580.0</c:v>
                </c:pt>
                <c:pt idx="12">
                  <c:v>1840.0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684-4AE1-9D2E-EFD5FBBF30D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1212383360"/>
        <c:axId val="-1212237888"/>
      </c:line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Selected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Sheet1!$A$2:$A$17</c:f>
              <c:numCache>
                <c:formatCode>General</c:formatCode>
                <c:ptCount val="13"/>
                <c:pt idx="0">
                  <c:v>2006.0</c:v>
                </c:pt>
                <c:pt idx="1">
                  <c:v>2007.0</c:v>
                </c:pt>
                <c:pt idx="2">
                  <c:v>2008.0</c:v>
                </c:pt>
                <c:pt idx="3">
                  <c:v>2009.0</c:v>
                </c:pt>
                <c:pt idx="4">
                  <c:v>2010.0</c:v>
                </c:pt>
                <c:pt idx="5">
                  <c:v>2011.0</c:v>
                </c:pt>
                <c:pt idx="6">
                  <c:v>2012.0</c:v>
                </c:pt>
                <c:pt idx="7">
                  <c:v>2013.0</c:v>
                </c:pt>
                <c:pt idx="8">
                  <c:v>2014.0</c:v>
                </c:pt>
                <c:pt idx="9">
                  <c:v>2015.0</c:v>
                </c:pt>
                <c:pt idx="10">
                  <c:v>2016.0</c:v>
                </c:pt>
                <c:pt idx="11">
                  <c:v>2017.0</c:v>
                </c:pt>
                <c:pt idx="12">
                  <c:v>2018.0</c:v>
                </c:pt>
              </c:numCache>
            </c:numRef>
          </c:cat>
          <c:val>
            <c:numRef>
              <c:f>Sheet1!$C$2:$C$17</c:f>
              <c:numCache>
                <c:formatCode>General</c:formatCode>
                <c:ptCount val="13"/>
                <c:pt idx="1">
                  <c:v>25.0</c:v>
                </c:pt>
                <c:pt idx="2">
                  <c:v>15.0</c:v>
                </c:pt>
                <c:pt idx="3">
                  <c:v>15.0</c:v>
                </c:pt>
                <c:pt idx="4">
                  <c:v>15.0</c:v>
                </c:pt>
                <c:pt idx="5">
                  <c:v>15.0</c:v>
                </c:pt>
                <c:pt idx="6">
                  <c:v>15.0</c:v>
                </c:pt>
                <c:pt idx="7">
                  <c:v>22.0</c:v>
                </c:pt>
                <c:pt idx="8">
                  <c:v>23.0</c:v>
                </c:pt>
                <c:pt idx="9">
                  <c:v>40.0</c:v>
                </c:pt>
                <c:pt idx="10">
                  <c:v>39.0</c:v>
                </c:pt>
                <c:pt idx="11">
                  <c:v>37.0</c:v>
                </c:pt>
                <c:pt idx="12">
                  <c:v>40.0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8684-4AE1-9D2E-EFD5FBBF30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211918992"/>
        <c:axId val="-1212426976"/>
      </c:lineChart>
      <c:catAx>
        <c:axId val="-1212383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12237888"/>
        <c:crosses val="autoZero"/>
        <c:auto val="1"/>
        <c:lblAlgn val="ctr"/>
        <c:lblOffset val="100"/>
        <c:noMultiLvlLbl val="0"/>
      </c:catAx>
      <c:valAx>
        <c:axId val="-1212237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12383360"/>
        <c:crosses val="autoZero"/>
        <c:crossBetween val="between"/>
      </c:valAx>
      <c:valAx>
        <c:axId val="-1212426976"/>
        <c:scaling>
          <c:orientation val="minMax"/>
          <c:max val="90.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11918992"/>
        <c:crosses val="max"/>
        <c:crossBetween val="between"/>
      </c:valAx>
      <c:catAx>
        <c:axId val="-12119189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12124269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190367-1CB9-45D3-97AA-909A1C022544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EBDCD9-BD08-4110-8D53-8E1C66626683}">
      <dgm:prSet phldrT="[Text]" phldr="1" custT="1"/>
      <dgm:spPr>
        <a:solidFill>
          <a:schemeClr val="bg1"/>
        </a:solidFill>
      </dgm:spPr>
      <dgm:t>
        <a:bodyPr/>
        <a:lstStyle/>
        <a:p>
          <a:endParaRPr lang="en-US" sz="3600"/>
        </a:p>
      </dgm:t>
    </dgm:pt>
    <dgm:pt modelId="{42E0BA08-C0B6-483A-AB1A-872437F9DBB9}" type="parTrans" cxnId="{CFDFDFFA-12D8-4E16-9290-0E915C2A8AA7}">
      <dgm:prSet/>
      <dgm:spPr/>
      <dgm:t>
        <a:bodyPr/>
        <a:lstStyle/>
        <a:p>
          <a:endParaRPr lang="en-US" sz="2800"/>
        </a:p>
      </dgm:t>
    </dgm:pt>
    <dgm:pt modelId="{32450B74-7CE0-47FD-A20C-36C887384893}" type="sibTrans" cxnId="{CFDFDFFA-12D8-4E16-9290-0E915C2A8AA7}">
      <dgm:prSet/>
      <dgm:spPr/>
      <dgm:t>
        <a:bodyPr/>
        <a:lstStyle/>
        <a:p>
          <a:endParaRPr lang="en-US" sz="2800"/>
        </a:p>
      </dgm:t>
    </dgm:pt>
    <dgm:pt modelId="{399C8428-EE5C-447A-A554-2AA011B68322}">
      <dgm:prSet phldrT="[Text]" custT="1"/>
      <dgm:spPr>
        <a:solidFill>
          <a:srgbClr val="2B7DC0"/>
        </a:solidFill>
      </dgm:spPr>
      <dgm:t>
        <a:bodyPr/>
        <a:lstStyle/>
        <a:p>
          <a:r>
            <a:rPr lang="en-US" sz="1200" dirty="0"/>
            <a:t>Data Acquisition (</a:t>
          </a:r>
          <a:r>
            <a:rPr lang="en-US" sz="1200" dirty="0" err="1"/>
            <a:t>LHCb</a:t>
          </a:r>
          <a:r>
            <a:rPr lang="en-US" sz="1200" dirty="0"/>
            <a:t>, </a:t>
          </a:r>
          <a:r>
            <a:rPr lang="en-US" sz="1200" dirty="0" smtClean="0"/>
            <a:t>CMS, Dune, IT-CF</a:t>
          </a:r>
          <a:r>
            <a:rPr lang="en-US" sz="1200" dirty="0"/>
            <a:t>)</a:t>
          </a:r>
        </a:p>
      </dgm:t>
    </dgm:pt>
    <dgm:pt modelId="{B4CEA20D-95CE-4ECD-BAA8-BD94DB736581}" type="parTrans" cxnId="{45A51616-EFBA-4C3F-B710-D92F9A4A3EE5}">
      <dgm:prSet custT="1"/>
      <dgm:spPr/>
      <dgm:t>
        <a:bodyPr/>
        <a:lstStyle/>
        <a:p>
          <a:endParaRPr lang="en-US" sz="1200"/>
        </a:p>
      </dgm:t>
    </dgm:pt>
    <dgm:pt modelId="{C0EC51F0-9055-4F2E-82AB-D0494D123077}" type="sibTrans" cxnId="{45A51616-EFBA-4C3F-B710-D92F9A4A3EE5}">
      <dgm:prSet/>
      <dgm:spPr/>
      <dgm:t>
        <a:bodyPr/>
        <a:lstStyle/>
        <a:p>
          <a:endParaRPr lang="en-US" sz="2800"/>
        </a:p>
      </dgm:t>
    </dgm:pt>
    <dgm:pt modelId="{2C50F148-14A2-48F0-A0CD-F58A90254EF3}">
      <dgm:prSet phldrT="[Text]" custT="1"/>
      <dgm:spPr>
        <a:solidFill>
          <a:srgbClr val="2B7DC0"/>
        </a:solidFill>
      </dgm:spPr>
      <dgm:t>
        <a:bodyPr/>
        <a:lstStyle/>
        <a:p>
          <a:r>
            <a:rPr lang="en-US" sz="1200" dirty="0"/>
            <a:t>Code modernization (EP-SFT, IT-CF)</a:t>
          </a:r>
        </a:p>
      </dgm:t>
    </dgm:pt>
    <dgm:pt modelId="{DC20B605-D8DF-43E3-AF1B-E20D8B9734BC}" type="parTrans" cxnId="{0E5AC0FE-25F6-4F77-9927-F34D05A200A0}">
      <dgm:prSet custT="1"/>
      <dgm:spPr/>
      <dgm:t>
        <a:bodyPr/>
        <a:lstStyle/>
        <a:p>
          <a:endParaRPr lang="en-US" sz="1200"/>
        </a:p>
      </dgm:t>
    </dgm:pt>
    <dgm:pt modelId="{F0B46CF9-4CF4-4040-A9DE-18FEF1D7119F}" type="sibTrans" cxnId="{0E5AC0FE-25F6-4F77-9927-F34D05A200A0}">
      <dgm:prSet/>
      <dgm:spPr/>
      <dgm:t>
        <a:bodyPr/>
        <a:lstStyle/>
        <a:p>
          <a:endParaRPr lang="en-US" sz="2800"/>
        </a:p>
      </dgm:t>
    </dgm:pt>
    <dgm:pt modelId="{181EC41E-44B3-402D-B54E-E233E2028F2B}">
      <dgm:prSet phldrT="[Text]" custT="1"/>
      <dgm:spPr>
        <a:solidFill>
          <a:srgbClr val="2B7DC0"/>
        </a:solidFill>
      </dgm:spPr>
      <dgm:t>
        <a:bodyPr/>
        <a:lstStyle/>
        <a:p>
          <a:r>
            <a:rPr lang="en-US" sz="1200" dirty="0"/>
            <a:t>Cloud infra (IT-CM)</a:t>
          </a:r>
        </a:p>
      </dgm:t>
    </dgm:pt>
    <dgm:pt modelId="{BE35DF78-E237-494A-A050-0CAEEB7853A9}" type="parTrans" cxnId="{67755B03-0353-4DE7-B398-083069156735}">
      <dgm:prSet custT="1"/>
      <dgm:spPr/>
      <dgm:t>
        <a:bodyPr/>
        <a:lstStyle/>
        <a:p>
          <a:endParaRPr lang="en-US" sz="1200"/>
        </a:p>
      </dgm:t>
    </dgm:pt>
    <dgm:pt modelId="{7F593829-9551-42AC-B167-362FFD6F4644}" type="sibTrans" cxnId="{67755B03-0353-4DE7-B398-083069156735}">
      <dgm:prSet/>
      <dgm:spPr/>
      <dgm:t>
        <a:bodyPr/>
        <a:lstStyle/>
        <a:p>
          <a:endParaRPr lang="en-US" sz="2800"/>
        </a:p>
      </dgm:t>
    </dgm:pt>
    <dgm:pt modelId="{655E1517-9CD8-4BC2-B842-5777140C9DA3}">
      <dgm:prSet phldrT="[Text]" custT="1"/>
      <dgm:spPr>
        <a:solidFill>
          <a:srgbClr val="2B7DC0"/>
        </a:solidFill>
      </dgm:spPr>
      <dgm:t>
        <a:bodyPr/>
        <a:lstStyle/>
        <a:p>
          <a:r>
            <a:rPr lang="en-US" sz="1200" dirty="0"/>
            <a:t>Data Storage (IT-ST, IT-DB)</a:t>
          </a:r>
        </a:p>
      </dgm:t>
    </dgm:pt>
    <dgm:pt modelId="{0B262137-9C52-4D20-9081-EB8B5EF63565}" type="parTrans" cxnId="{7AF3DDE9-F582-48A4-94BF-ED05DA7342D6}">
      <dgm:prSet custT="1"/>
      <dgm:spPr/>
      <dgm:t>
        <a:bodyPr/>
        <a:lstStyle/>
        <a:p>
          <a:endParaRPr lang="en-US" sz="1200"/>
        </a:p>
      </dgm:t>
    </dgm:pt>
    <dgm:pt modelId="{D8F2AB71-BCEA-4D4B-8BA0-A2BEABF0B45F}" type="sibTrans" cxnId="{7AF3DDE9-F582-48A4-94BF-ED05DA7342D6}">
      <dgm:prSet/>
      <dgm:spPr/>
      <dgm:t>
        <a:bodyPr/>
        <a:lstStyle/>
        <a:p>
          <a:endParaRPr lang="en-US" sz="2800"/>
        </a:p>
      </dgm:t>
    </dgm:pt>
    <dgm:pt modelId="{CF1C8C3F-AF27-4062-A3E4-FC7C2A812008}">
      <dgm:prSet phldrT="[Text]" custT="1"/>
      <dgm:spPr>
        <a:solidFill>
          <a:srgbClr val="2B7DC0"/>
        </a:solidFill>
      </dgm:spPr>
      <dgm:t>
        <a:bodyPr/>
        <a:lstStyle/>
        <a:p>
          <a:r>
            <a:rPr lang="en-US" sz="1200" dirty="0"/>
            <a:t>Data Analytics, Machine Learning (many)</a:t>
          </a:r>
        </a:p>
      </dgm:t>
    </dgm:pt>
    <dgm:pt modelId="{AC28B09C-4751-4969-AC27-824DC114111F}" type="parTrans" cxnId="{CDA0E5F8-217C-4CC6-B564-4799CE964074}">
      <dgm:prSet custT="1"/>
      <dgm:spPr/>
      <dgm:t>
        <a:bodyPr/>
        <a:lstStyle/>
        <a:p>
          <a:endParaRPr lang="en-US" sz="1200"/>
        </a:p>
      </dgm:t>
    </dgm:pt>
    <dgm:pt modelId="{07CE9F6A-7ED5-4B2D-91E0-BF0EA2FC4287}" type="sibTrans" cxnId="{CDA0E5F8-217C-4CC6-B564-4799CE964074}">
      <dgm:prSet/>
      <dgm:spPr/>
      <dgm:t>
        <a:bodyPr/>
        <a:lstStyle/>
        <a:p>
          <a:endParaRPr lang="en-US" sz="2800"/>
        </a:p>
      </dgm:t>
    </dgm:pt>
    <dgm:pt modelId="{C1F48CA1-D352-46DD-9C21-287DBAB84613}">
      <dgm:prSet phldrT="[Text]" custT="1"/>
      <dgm:spPr>
        <a:solidFill>
          <a:srgbClr val="2B7DC0"/>
        </a:solidFill>
      </dgm:spPr>
      <dgm:t>
        <a:bodyPr/>
        <a:lstStyle/>
        <a:p>
          <a:r>
            <a:rPr lang="en-US" sz="1200" dirty="0"/>
            <a:t>Networks (IT-CS)</a:t>
          </a:r>
        </a:p>
      </dgm:t>
    </dgm:pt>
    <dgm:pt modelId="{E58502D4-A729-4827-83AC-D6113391ADCB}" type="parTrans" cxnId="{15ABB276-2294-4D63-8D80-F4316533E70A}">
      <dgm:prSet custT="1"/>
      <dgm:spPr/>
      <dgm:t>
        <a:bodyPr/>
        <a:lstStyle/>
        <a:p>
          <a:endParaRPr lang="en-US" sz="1200"/>
        </a:p>
      </dgm:t>
    </dgm:pt>
    <dgm:pt modelId="{A0DDD0B7-8E91-4E7A-A9CE-8605DB5956C7}" type="sibTrans" cxnId="{15ABB276-2294-4D63-8D80-F4316533E70A}">
      <dgm:prSet/>
      <dgm:spPr/>
      <dgm:t>
        <a:bodyPr/>
        <a:lstStyle/>
        <a:p>
          <a:endParaRPr lang="en-US" sz="2800"/>
        </a:p>
      </dgm:t>
    </dgm:pt>
    <dgm:pt modelId="{0DEE1ADA-2A88-43E4-A911-96A82AC1A42D}">
      <dgm:prSet phldrT="[Text]" custT="1"/>
      <dgm:spPr>
        <a:solidFill>
          <a:srgbClr val="2B7DC0"/>
        </a:solidFill>
      </dgm:spPr>
      <dgm:t>
        <a:bodyPr/>
        <a:lstStyle/>
        <a:p>
          <a:r>
            <a:rPr lang="en-US" sz="1200" dirty="0"/>
            <a:t>Control Systems</a:t>
          </a:r>
          <a:br>
            <a:rPr lang="en-US" sz="1200" dirty="0"/>
          </a:br>
          <a:r>
            <a:rPr lang="en-US" sz="1200" dirty="0"/>
            <a:t>(BE-ICS)</a:t>
          </a:r>
        </a:p>
      </dgm:t>
    </dgm:pt>
    <dgm:pt modelId="{0C52E153-8424-449A-ADE0-E8D9F53476EB}" type="parTrans" cxnId="{031F7AF6-7D2C-49D6-A6E4-4DEBC13AE8B2}">
      <dgm:prSet custT="1"/>
      <dgm:spPr/>
      <dgm:t>
        <a:bodyPr/>
        <a:lstStyle/>
        <a:p>
          <a:endParaRPr lang="en-US" sz="1200"/>
        </a:p>
      </dgm:t>
    </dgm:pt>
    <dgm:pt modelId="{A5EE3E94-F60C-46A1-8DE2-A5A64830F42A}" type="sibTrans" cxnId="{031F7AF6-7D2C-49D6-A6E4-4DEBC13AE8B2}">
      <dgm:prSet/>
      <dgm:spPr/>
      <dgm:t>
        <a:bodyPr/>
        <a:lstStyle/>
        <a:p>
          <a:endParaRPr lang="en-US" sz="2800"/>
        </a:p>
      </dgm:t>
    </dgm:pt>
    <dgm:pt modelId="{A9B375AE-54B4-4AE2-9CE4-7BE9AF583BFC}" type="pres">
      <dgm:prSet presAssocID="{3B190367-1CB9-45D3-97AA-909A1C02254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97E177F-0CB0-46D7-92C5-E5970AE1E376}" type="pres">
      <dgm:prSet presAssocID="{2EEBDCD9-BD08-4110-8D53-8E1C66626683}" presName="centerShape" presStyleLbl="node0" presStyleIdx="0" presStyleCnt="1"/>
      <dgm:spPr/>
      <dgm:t>
        <a:bodyPr/>
        <a:lstStyle/>
        <a:p>
          <a:endParaRPr lang="en-US"/>
        </a:p>
      </dgm:t>
    </dgm:pt>
    <dgm:pt modelId="{515220D2-DDED-4267-B516-DD07E82B92D5}" type="pres">
      <dgm:prSet presAssocID="{B4CEA20D-95CE-4ECD-BAA8-BD94DB736581}" presName="parTrans" presStyleLbl="sibTrans2D1" presStyleIdx="0" presStyleCnt="7"/>
      <dgm:spPr/>
      <dgm:t>
        <a:bodyPr/>
        <a:lstStyle/>
        <a:p>
          <a:endParaRPr lang="en-US"/>
        </a:p>
      </dgm:t>
    </dgm:pt>
    <dgm:pt modelId="{2038D6F3-BB3F-45AC-ACD3-065C3526EB08}" type="pres">
      <dgm:prSet presAssocID="{B4CEA20D-95CE-4ECD-BAA8-BD94DB736581}" presName="connectorText" presStyleLbl="sibTrans2D1" presStyleIdx="0" presStyleCnt="7"/>
      <dgm:spPr/>
      <dgm:t>
        <a:bodyPr/>
        <a:lstStyle/>
        <a:p>
          <a:endParaRPr lang="en-US"/>
        </a:p>
      </dgm:t>
    </dgm:pt>
    <dgm:pt modelId="{5954951B-C9CC-48C0-9639-824E9D0B5399}" type="pres">
      <dgm:prSet presAssocID="{399C8428-EE5C-447A-A554-2AA011B68322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57E51C-6F44-439A-B022-92881A171684}" type="pres">
      <dgm:prSet presAssocID="{DC20B605-D8DF-43E3-AF1B-E20D8B9734BC}" presName="parTrans" presStyleLbl="sibTrans2D1" presStyleIdx="1" presStyleCnt="7"/>
      <dgm:spPr/>
      <dgm:t>
        <a:bodyPr/>
        <a:lstStyle/>
        <a:p>
          <a:endParaRPr lang="en-US"/>
        </a:p>
      </dgm:t>
    </dgm:pt>
    <dgm:pt modelId="{1F93857F-7054-4D15-8473-531EB1664675}" type="pres">
      <dgm:prSet presAssocID="{DC20B605-D8DF-43E3-AF1B-E20D8B9734BC}" presName="connectorText" presStyleLbl="sibTrans2D1" presStyleIdx="1" presStyleCnt="7"/>
      <dgm:spPr/>
      <dgm:t>
        <a:bodyPr/>
        <a:lstStyle/>
        <a:p>
          <a:endParaRPr lang="en-US"/>
        </a:p>
      </dgm:t>
    </dgm:pt>
    <dgm:pt modelId="{0FBBF18C-881E-45AC-9D17-78ECDD72FAC9}" type="pres">
      <dgm:prSet presAssocID="{2C50F148-14A2-48F0-A0CD-F58A90254EF3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25F289-F7B4-4DA6-A5B6-B980B7008FD8}" type="pres">
      <dgm:prSet presAssocID="{BE35DF78-E237-494A-A050-0CAEEB7853A9}" presName="parTrans" presStyleLbl="sibTrans2D1" presStyleIdx="2" presStyleCnt="7"/>
      <dgm:spPr/>
      <dgm:t>
        <a:bodyPr/>
        <a:lstStyle/>
        <a:p>
          <a:endParaRPr lang="en-US"/>
        </a:p>
      </dgm:t>
    </dgm:pt>
    <dgm:pt modelId="{1E8FAD0C-A321-4377-84A1-F1317110C8A2}" type="pres">
      <dgm:prSet presAssocID="{BE35DF78-E237-494A-A050-0CAEEB7853A9}" presName="connectorText" presStyleLbl="sibTrans2D1" presStyleIdx="2" presStyleCnt="7"/>
      <dgm:spPr/>
      <dgm:t>
        <a:bodyPr/>
        <a:lstStyle/>
        <a:p>
          <a:endParaRPr lang="en-US"/>
        </a:p>
      </dgm:t>
    </dgm:pt>
    <dgm:pt modelId="{EF34F308-9DCE-4E37-AB38-2DAAB425E000}" type="pres">
      <dgm:prSet presAssocID="{181EC41E-44B3-402D-B54E-E233E2028F2B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8E3DB1-1B67-4D4F-BD91-0EA9241ED3FA}" type="pres">
      <dgm:prSet presAssocID="{0B262137-9C52-4D20-9081-EB8B5EF63565}" presName="parTrans" presStyleLbl="sibTrans2D1" presStyleIdx="3" presStyleCnt="7"/>
      <dgm:spPr/>
      <dgm:t>
        <a:bodyPr/>
        <a:lstStyle/>
        <a:p>
          <a:endParaRPr lang="en-US"/>
        </a:p>
      </dgm:t>
    </dgm:pt>
    <dgm:pt modelId="{4ED2CDA7-0507-431F-BBA1-396CABFB234F}" type="pres">
      <dgm:prSet presAssocID="{0B262137-9C52-4D20-9081-EB8B5EF63565}" presName="connectorText" presStyleLbl="sibTrans2D1" presStyleIdx="3" presStyleCnt="7"/>
      <dgm:spPr/>
      <dgm:t>
        <a:bodyPr/>
        <a:lstStyle/>
        <a:p>
          <a:endParaRPr lang="en-US"/>
        </a:p>
      </dgm:t>
    </dgm:pt>
    <dgm:pt modelId="{6F49F4B9-2276-4691-96B9-0B312B91A3CF}" type="pres">
      <dgm:prSet presAssocID="{655E1517-9CD8-4BC2-B842-5777140C9DA3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D590CD-AE86-4398-9977-535EE391B0EF}" type="pres">
      <dgm:prSet presAssocID="{E58502D4-A729-4827-83AC-D6113391ADCB}" presName="parTrans" presStyleLbl="sibTrans2D1" presStyleIdx="4" presStyleCnt="7"/>
      <dgm:spPr/>
      <dgm:t>
        <a:bodyPr/>
        <a:lstStyle/>
        <a:p>
          <a:endParaRPr lang="en-US"/>
        </a:p>
      </dgm:t>
    </dgm:pt>
    <dgm:pt modelId="{0F6236BB-495A-470B-A11E-40A2B38EBBFA}" type="pres">
      <dgm:prSet presAssocID="{E58502D4-A729-4827-83AC-D6113391ADCB}" presName="connectorText" presStyleLbl="sibTrans2D1" presStyleIdx="4" presStyleCnt="7"/>
      <dgm:spPr/>
      <dgm:t>
        <a:bodyPr/>
        <a:lstStyle/>
        <a:p>
          <a:endParaRPr lang="en-US"/>
        </a:p>
      </dgm:t>
    </dgm:pt>
    <dgm:pt modelId="{104E16F0-24F9-4731-BDD6-F4326F431738}" type="pres">
      <dgm:prSet presAssocID="{C1F48CA1-D352-46DD-9C21-287DBAB84613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5F5711-2DA3-42D3-B5F9-03D6D5B9DBBD}" type="pres">
      <dgm:prSet presAssocID="{0C52E153-8424-449A-ADE0-E8D9F53476EB}" presName="parTrans" presStyleLbl="sibTrans2D1" presStyleIdx="5" presStyleCnt="7"/>
      <dgm:spPr/>
      <dgm:t>
        <a:bodyPr/>
        <a:lstStyle/>
        <a:p>
          <a:endParaRPr lang="en-US"/>
        </a:p>
      </dgm:t>
    </dgm:pt>
    <dgm:pt modelId="{8A099700-0B9B-4E8C-AD16-FA7C8CACB02E}" type="pres">
      <dgm:prSet presAssocID="{0C52E153-8424-449A-ADE0-E8D9F53476EB}" presName="connectorText" presStyleLbl="sibTrans2D1" presStyleIdx="5" presStyleCnt="7"/>
      <dgm:spPr/>
      <dgm:t>
        <a:bodyPr/>
        <a:lstStyle/>
        <a:p>
          <a:endParaRPr lang="en-US"/>
        </a:p>
      </dgm:t>
    </dgm:pt>
    <dgm:pt modelId="{1A916C15-FEAE-4FFD-9E50-F52323E70E33}" type="pres">
      <dgm:prSet presAssocID="{0DEE1ADA-2A88-43E4-A911-96A82AC1A42D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2807E2-C3A8-46A9-9CEE-A076261EBDCC}" type="pres">
      <dgm:prSet presAssocID="{AC28B09C-4751-4969-AC27-824DC114111F}" presName="parTrans" presStyleLbl="sibTrans2D1" presStyleIdx="6" presStyleCnt="7"/>
      <dgm:spPr/>
      <dgm:t>
        <a:bodyPr/>
        <a:lstStyle/>
        <a:p>
          <a:endParaRPr lang="en-US"/>
        </a:p>
      </dgm:t>
    </dgm:pt>
    <dgm:pt modelId="{9234B6F2-055D-47F1-85B6-29D3098961FD}" type="pres">
      <dgm:prSet presAssocID="{AC28B09C-4751-4969-AC27-824DC114111F}" presName="connectorText" presStyleLbl="sibTrans2D1" presStyleIdx="6" presStyleCnt="7"/>
      <dgm:spPr/>
      <dgm:t>
        <a:bodyPr/>
        <a:lstStyle/>
        <a:p>
          <a:endParaRPr lang="en-US"/>
        </a:p>
      </dgm:t>
    </dgm:pt>
    <dgm:pt modelId="{8EEC16ED-0ABC-41BE-8280-C8FBCB37CF16}" type="pres">
      <dgm:prSet presAssocID="{CF1C8C3F-AF27-4062-A3E4-FC7C2A812008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ECF2F31-A295-6847-BCF7-E89B54787031}" type="presOf" srcId="{AC28B09C-4751-4969-AC27-824DC114111F}" destId="{4B2807E2-C3A8-46A9-9CEE-A076261EBDCC}" srcOrd="0" destOrd="0" presId="urn:microsoft.com/office/officeart/2005/8/layout/radial5"/>
    <dgm:cxn modelId="{329BCF5B-EE59-E94E-8665-0F786EBA0C49}" type="presOf" srcId="{2C50F148-14A2-48F0-A0CD-F58A90254EF3}" destId="{0FBBF18C-881E-45AC-9D17-78ECDD72FAC9}" srcOrd="0" destOrd="0" presId="urn:microsoft.com/office/officeart/2005/8/layout/radial5"/>
    <dgm:cxn modelId="{7AF3DDE9-F582-48A4-94BF-ED05DA7342D6}" srcId="{2EEBDCD9-BD08-4110-8D53-8E1C66626683}" destId="{655E1517-9CD8-4BC2-B842-5777140C9DA3}" srcOrd="3" destOrd="0" parTransId="{0B262137-9C52-4D20-9081-EB8B5EF63565}" sibTransId="{D8F2AB71-BCEA-4D4B-8BA0-A2BEABF0B45F}"/>
    <dgm:cxn modelId="{CFDFDFFA-12D8-4E16-9290-0E915C2A8AA7}" srcId="{3B190367-1CB9-45D3-97AA-909A1C022544}" destId="{2EEBDCD9-BD08-4110-8D53-8E1C66626683}" srcOrd="0" destOrd="0" parTransId="{42E0BA08-C0B6-483A-AB1A-872437F9DBB9}" sibTransId="{32450B74-7CE0-47FD-A20C-36C887384893}"/>
    <dgm:cxn modelId="{0E5AC0FE-25F6-4F77-9927-F34D05A200A0}" srcId="{2EEBDCD9-BD08-4110-8D53-8E1C66626683}" destId="{2C50F148-14A2-48F0-A0CD-F58A90254EF3}" srcOrd="1" destOrd="0" parTransId="{DC20B605-D8DF-43E3-AF1B-E20D8B9734BC}" sibTransId="{F0B46CF9-4CF4-4040-A9DE-18FEF1D7119F}"/>
    <dgm:cxn modelId="{031F7AF6-7D2C-49D6-A6E4-4DEBC13AE8B2}" srcId="{2EEBDCD9-BD08-4110-8D53-8E1C66626683}" destId="{0DEE1ADA-2A88-43E4-A911-96A82AC1A42D}" srcOrd="5" destOrd="0" parTransId="{0C52E153-8424-449A-ADE0-E8D9F53476EB}" sibTransId="{A5EE3E94-F60C-46A1-8DE2-A5A64830F42A}"/>
    <dgm:cxn modelId="{A3F49564-FB43-0A41-8385-7E3843FAF825}" type="presOf" srcId="{BE35DF78-E237-494A-A050-0CAEEB7853A9}" destId="{1E8FAD0C-A321-4377-84A1-F1317110C8A2}" srcOrd="1" destOrd="0" presId="urn:microsoft.com/office/officeart/2005/8/layout/radial5"/>
    <dgm:cxn modelId="{FB41F238-3CC7-224D-A426-6281BD855C01}" type="presOf" srcId="{399C8428-EE5C-447A-A554-2AA011B68322}" destId="{5954951B-C9CC-48C0-9639-824E9D0B5399}" srcOrd="0" destOrd="0" presId="urn:microsoft.com/office/officeart/2005/8/layout/radial5"/>
    <dgm:cxn modelId="{52DC3A36-C04E-D046-A589-5D53B8256286}" type="presOf" srcId="{0B262137-9C52-4D20-9081-EB8B5EF63565}" destId="{4ED2CDA7-0507-431F-BBA1-396CABFB234F}" srcOrd="1" destOrd="0" presId="urn:microsoft.com/office/officeart/2005/8/layout/radial5"/>
    <dgm:cxn modelId="{9D5EBAEA-DAA4-204F-8CC6-7CB70D0C1AC6}" type="presOf" srcId="{AC28B09C-4751-4969-AC27-824DC114111F}" destId="{9234B6F2-055D-47F1-85B6-29D3098961FD}" srcOrd="1" destOrd="0" presId="urn:microsoft.com/office/officeart/2005/8/layout/radial5"/>
    <dgm:cxn modelId="{67755B03-0353-4DE7-B398-083069156735}" srcId="{2EEBDCD9-BD08-4110-8D53-8E1C66626683}" destId="{181EC41E-44B3-402D-B54E-E233E2028F2B}" srcOrd="2" destOrd="0" parTransId="{BE35DF78-E237-494A-A050-0CAEEB7853A9}" sibTransId="{7F593829-9551-42AC-B167-362FFD6F4644}"/>
    <dgm:cxn modelId="{44DDA4DA-3330-2140-96D3-62B0D090A396}" type="presOf" srcId="{CF1C8C3F-AF27-4062-A3E4-FC7C2A812008}" destId="{8EEC16ED-0ABC-41BE-8280-C8FBCB37CF16}" srcOrd="0" destOrd="0" presId="urn:microsoft.com/office/officeart/2005/8/layout/radial5"/>
    <dgm:cxn modelId="{53EF2D98-E05A-6140-B669-6D1C81561F3A}" type="presOf" srcId="{0B262137-9C52-4D20-9081-EB8B5EF63565}" destId="{698E3DB1-1B67-4D4F-BD91-0EA9241ED3FA}" srcOrd="0" destOrd="0" presId="urn:microsoft.com/office/officeart/2005/8/layout/radial5"/>
    <dgm:cxn modelId="{272C42BB-6E6F-5C45-8BF0-23874B33FFC3}" type="presOf" srcId="{181EC41E-44B3-402D-B54E-E233E2028F2B}" destId="{EF34F308-9DCE-4E37-AB38-2DAAB425E000}" srcOrd="0" destOrd="0" presId="urn:microsoft.com/office/officeart/2005/8/layout/radial5"/>
    <dgm:cxn modelId="{C17D0CE3-7576-944C-B1CF-6C994C8E27E4}" type="presOf" srcId="{0C52E153-8424-449A-ADE0-E8D9F53476EB}" destId="{8A099700-0B9B-4E8C-AD16-FA7C8CACB02E}" srcOrd="1" destOrd="0" presId="urn:microsoft.com/office/officeart/2005/8/layout/radial5"/>
    <dgm:cxn modelId="{CDA0E5F8-217C-4CC6-B564-4799CE964074}" srcId="{2EEBDCD9-BD08-4110-8D53-8E1C66626683}" destId="{CF1C8C3F-AF27-4062-A3E4-FC7C2A812008}" srcOrd="6" destOrd="0" parTransId="{AC28B09C-4751-4969-AC27-824DC114111F}" sibTransId="{07CE9F6A-7ED5-4B2D-91E0-BF0EA2FC4287}"/>
    <dgm:cxn modelId="{4800F483-9673-BA4D-8E74-DC9932CDAD17}" type="presOf" srcId="{B4CEA20D-95CE-4ECD-BAA8-BD94DB736581}" destId="{515220D2-DDED-4267-B516-DD07E82B92D5}" srcOrd="0" destOrd="0" presId="urn:microsoft.com/office/officeart/2005/8/layout/radial5"/>
    <dgm:cxn modelId="{C0E01FAB-288F-C64C-B2B9-7D86A863DEAB}" type="presOf" srcId="{655E1517-9CD8-4BC2-B842-5777140C9DA3}" destId="{6F49F4B9-2276-4691-96B9-0B312B91A3CF}" srcOrd="0" destOrd="0" presId="urn:microsoft.com/office/officeart/2005/8/layout/radial5"/>
    <dgm:cxn modelId="{227A2B27-B9AC-9644-AC8C-B4A961045DAF}" type="presOf" srcId="{C1F48CA1-D352-46DD-9C21-287DBAB84613}" destId="{104E16F0-24F9-4731-BDD6-F4326F431738}" srcOrd="0" destOrd="0" presId="urn:microsoft.com/office/officeart/2005/8/layout/radial5"/>
    <dgm:cxn modelId="{22915629-C6BA-F545-BEA7-DA1DA9E0A996}" type="presOf" srcId="{BE35DF78-E237-494A-A050-0CAEEB7853A9}" destId="{D125F289-F7B4-4DA6-A5B6-B980B7008FD8}" srcOrd="0" destOrd="0" presId="urn:microsoft.com/office/officeart/2005/8/layout/radial5"/>
    <dgm:cxn modelId="{0836AC2D-C14C-EA48-B61A-2279EB2ECBD4}" type="presOf" srcId="{E58502D4-A729-4827-83AC-D6113391ADCB}" destId="{12D590CD-AE86-4398-9977-535EE391B0EF}" srcOrd="0" destOrd="0" presId="urn:microsoft.com/office/officeart/2005/8/layout/radial5"/>
    <dgm:cxn modelId="{BB5040C2-FFE5-264F-A8C5-AA7380549C9E}" type="presOf" srcId="{B4CEA20D-95CE-4ECD-BAA8-BD94DB736581}" destId="{2038D6F3-BB3F-45AC-ACD3-065C3526EB08}" srcOrd="1" destOrd="0" presId="urn:microsoft.com/office/officeart/2005/8/layout/radial5"/>
    <dgm:cxn modelId="{C2A5965F-F97D-7145-96E0-9DEC7FB6458D}" type="presOf" srcId="{0C52E153-8424-449A-ADE0-E8D9F53476EB}" destId="{DF5F5711-2DA3-42D3-B5F9-03D6D5B9DBBD}" srcOrd="0" destOrd="0" presId="urn:microsoft.com/office/officeart/2005/8/layout/radial5"/>
    <dgm:cxn modelId="{B7805678-7B61-794C-B561-B20FC4642CE5}" type="presOf" srcId="{E58502D4-A729-4827-83AC-D6113391ADCB}" destId="{0F6236BB-495A-470B-A11E-40A2B38EBBFA}" srcOrd="1" destOrd="0" presId="urn:microsoft.com/office/officeart/2005/8/layout/radial5"/>
    <dgm:cxn modelId="{6063148E-8073-9C4E-B9AB-0ACA5872D568}" type="presOf" srcId="{DC20B605-D8DF-43E3-AF1B-E20D8B9734BC}" destId="{1F93857F-7054-4D15-8473-531EB1664675}" srcOrd="1" destOrd="0" presId="urn:microsoft.com/office/officeart/2005/8/layout/radial5"/>
    <dgm:cxn modelId="{017193E3-81F8-C448-B89B-D5DEED6B18FB}" type="presOf" srcId="{2EEBDCD9-BD08-4110-8D53-8E1C66626683}" destId="{F97E177F-0CB0-46D7-92C5-E5970AE1E376}" srcOrd="0" destOrd="0" presId="urn:microsoft.com/office/officeart/2005/8/layout/radial5"/>
    <dgm:cxn modelId="{15ABB276-2294-4D63-8D80-F4316533E70A}" srcId="{2EEBDCD9-BD08-4110-8D53-8E1C66626683}" destId="{C1F48CA1-D352-46DD-9C21-287DBAB84613}" srcOrd="4" destOrd="0" parTransId="{E58502D4-A729-4827-83AC-D6113391ADCB}" sibTransId="{A0DDD0B7-8E91-4E7A-A9CE-8605DB5956C7}"/>
    <dgm:cxn modelId="{02EAC6F3-4ADC-D141-8073-4F80CB3CC066}" type="presOf" srcId="{0DEE1ADA-2A88-43E4-A911-96A82AC1A42D}" destId="{1A916C15-FEAE-4FFD-9E50-F52323E70E33}" srcOrd="0" destOrd="0" presId="urn:microsoft.com/office/officeart/2005/8/layout/radial5"/>
    <dgm:cxn modelId="{4E27ED8D-7E1C-FE47-87E6-AF4FB9663FCA}" type="presOf" srcId="{DC20B605-D8DF-43E3-AF1B-E20D8B9734BC}" destId="{1957E51C-6F44-439A-B022-92881A171684}" srcOrd="0" destOrd="0" presId="urn:microsoft.com/office/officeart/2005/8/layout/radial5"/>
    <dgm:cxn modelId="{1A9F1748-C938-464D-B933-1AA3A489A6D2}" type="presOf" srcId="{3B190367-1CB9-45D3-97AA-909A1C022544}" destId="{A9B375AE-54B4-4AE2-9CE4-7BE9AF583BFC}" srcOrd="0" destOrd="0" presId="urn:microsoft.com/office/officeart/2005/8/layout/radial5"/>
    <dgm:cxn modelId="{45A51616-EFBA-4C3F-B710-D92F9A4A3EE5}" srcId="{2EEBDCD9-BD08-4110-8D53-8E1C66626683}" destId="{399C8428-EE5C-447A-A554-2AA011B68322}" srcOrd="0" destOrd="0" parTransId="{B4CEA20D-95CE-4ECD-BAA8-BD94DB736581}" sibTransId="{C0EC51F0-9055-4F2E-82AB-D0494D123077}"/>
    <dgm:cxn modelId="{30F00C5E-BA27-4C44-92CC-2368B327DAD3}" type="presParOf" srcId="{A9B375AE-54B4-4AE2-9CE4-7BE9AF583BFC}" destId="{F97E177F-0CB0-46D7-92C5-E5970AE1E376}" srcOrd="0" destOrd="0" presId="urn:microsoft.com/office/officeart/2005/8/layout/radial5"/>
    <dgm:cxn modelId="{F80805A3-67C7-1B47-AC20-4517C2C558AF}" type="presParOf" srcId="{A9B375AE-54B4-4AE2-9CE4-7BE9AF583BFC}" destId="{515220D2-DDED-4267-B516-DD07E82B92D5}" srcOrd="1" destOrd="0" presId="urn:microsoft.com/office/officeart/2005/8/layout/radial5"/>
    <dgm:cxn modelId="{6F3C0F61-3B47-B349-A8B9-9FA66ABC2D87}" type="presParOf" srcId="{515220D2-DDED-4267-B516-DD07E82B92D5}" destId="{2038D6F3-BB3F-45AC-ACD3-065C3526EB08}" srcOrd="0" destOrd="0" presId="urn:microsoft.com/office/officeart/2005/8/layout/radial5"/>
    <dgm:cxn modelId="{B1013346-4167-8047-B5C8-F3DD906588F5}" type="presParOf" srcId="{A9B375AE-54B4-4AE2-9CE4-7BE9AF583BFC}" destId="{5954951B-C9CC-48C0-9639-824E9D0B5399}" srcOrd="2" destOrd="0" presId="urn:microsoft.com/office/officeart/2005/8/layout/radial5"/>
    <dgm:cxn modelId="{DFA25293-0161-7B41-AC39-7BB46229BB6E}" type="presParOf" srcId="{A9B375AE-54B4-4AE2-9CE4-7BE9AF583BFC}" destId="{1957E51C-6F44-439A-B022-92881A171684}" srcOrd="3" destOrd="0" presId="urn:microsoft.com/office/officeart/2005/8/layout/radial5"/>
    <dgm:cxn modelId="{8C427F3C-006B-C44C-980C-F7F2814A1BA7}" type="presParOf" srcId="{1957E51C-6F44-439A-B022-92881A171684}" destId="{1F93857F-7054-4D15-8473-531EB1664675}" srcOrd="0" destOrd="0" presId="urn:microsoft.com/office/officeart/2005/8/layout/radial5"/>
    <dgm:cxn modelId="{621055F3-4F6D-7E4F-92D2-474BDD8BD0B7}" type="presParOf" srcId="{A9B375AE-54B4-4AE2-9CE4-7BE9AF583BFC}" destId="{0FBBF18C-881E-45AC-9D17-78ECDD72FAC9}" srcOrd="4" destOrd="0" presId="urn:microsoft.com/office/officeart/2005/8/layout/radial5"/>
    <dgm:cxn modelId="{FD6DDA73-6574-264E-A6F2-DB5594DDA131}" type="presParOf" srcId="{A9B375AE-54B4-4AE2-9CE4-7BE9AF583BFC}" destId="{D125F289-F7B4-4DA6-A5B6-B980B7008FD8}" srcOrd="5" destOrd="0" presId="urn:microsoft.com/office/officeart/2005/8/layout/radial5"/>
    <dgm:cxn modelId="{57BCC52F-6293-BF4E-9FBF-BC6599D64085}" type="presParOf" srcId="{D125F289-F7B4-4DA6-A5B6-B980B7008FD8}" destId="{1E8FAD0C-A321-4377-84A1-F1317110C8A2}" srcOrd="0" destOrd="0" presId="urn:microsoft.com/office/officeart/2005/8/layout/radial5"/>
    <dgm:cxn modelId="{7741D28E-074C-8046-99A7-F20B3ED9AE0B}" type="presParOf" srcId="{A9B375AE-54B4-4AE2-9CE4-7BE9AF583BFC}" destId="{EF34F308-9DCE-4E37-AB38-2DAAB425E000}" srcOrd="6" destOrd="0" presId="urn:microsoft.com/office/officeart/2005/8/layout/radial5"/>
    <dgm:cxn modelId="{74D827FB-F639-8345-8D72-1E571A709900}" type="presParOf" srcId="{A9B375AE-54B4-4AE2-9CE4-7BE9AF583BFC}" destId="{698E3DB1-1B67-4D4F-BD91-0EA9241ED3FA}" srcOrd="7" destOrd="0" presId="urn:microsoft.com/office/officeart/2005/8/layout/radial5"/>
    <dgm:cxn modelId="{F654D591-8C18-7F46-B630-7CFBFC7A1109}" type="presParOf" srcId="{698E3DB1-1B67-4D4F-BD91-0EA9241ED3FA}" destId="{4ED2CDA7-0507-431F-BBA1-396CABFB234F}" srcOrd="0" destOrd="0" presId="urn:microsoft.com/office/officeart/2005/8/layout/radial5"/>
    <dgm:cxn modelId="{059099A6-5C37-D246-94E3-958C3B7463D3}" type="presParOf" srcId="{A9B375AE-54B4-4AE2-9CE4-7BE9AF583BFC}" destId="{6F49F4B9-2276-4691-96B9-0B312B91A3CF}" srcOrd="8" destOrd="0" presId="urn:microsoft.com/office/officeart/2005/8/layout/radial5"/>
    <dgm:cxn modelId="{4F45619E-6FB0-CE43-A1A3-80D486EEF585}" type="presParOf" srcId="{A9B375AE-54B4-4AE2-9CE4-7BE9AF583BFC}" destId="{12D590CD-AE86-4398-9977-535EE391B0EF}" srcOrd="9" destOrd="0" presId="urn:microsoft.com/office/officeart/2005/8/layout/radial5"/>
    <dgm:cxn modelId="{E5674030-B9F1-8C45-B93C-4D5D90B8FC26}" type="presParOf" srcId="{12D590CD-AE86-4398-9977-535EE391B0EF}" destId="{0F6236BB-495A-470B-A11E-40A2B38EBBFA}" srcOrd="0" destOrd="0" presId="urn:microsoft.com/office/officeart/2005/8/layout/radial5"/>
    <dgm:cxn modelId="{27D70BB3-CDD8-0A4B-87C3-4E81784ED88B}" type="presParOf" srcId="{A9B375AE-54B4-4AE2-9CE4-7BE9AF583BFC}" destId="{104E16F0-24F9-4731-BDD6-F4326F431738}" srcOrd="10" destOrd="0" presId="urn:microsoft.com/office/officeart/2005/8/layout/radial5"/>
    <dgm:cxn modelId="{5F6AAB33-42A4-334D-A723-191C8FA4B339}" type="presParOf" srcId="{A9B375AE-54B4-4AE2-9CE4-7BE9AF583BFC}" destId="{DF5F5711-2DA3-42D3-B5F9-03D6D5B9DBBD}" srcOrd="11" destOrd="0" presId="urn:microsoft.com/office/officeart/2005/8/layout/radial5"/>
    <dgm:cxn modelId="{C265BDD8-78C8-C042-A5CE-3312C5F40200}" type="presParOf" srcId="{DF5F5711-2DA3-42D3-B5F9-03D6D5B9DBBD}" destId="{8A099700-0B9B-4E8C-AD16-FA7C8CACB02E}" srcOrd="0" destOrd="0" presId="urn:microsoft.com/office/officeart/2005/8/layout/radial5"/>
    <dgm:cxn modelId="{0B509C3F-442B-894B-8DE1-AA74AE52EBBC}" type="presParOf" srcId="{A9B375AE-54B4-4AE2-9CE4-7BE9AF583BFC}" destId="{1A916C15-FEAE-4FFD-9E50-F52323E70E33}" srcOrd="12" destOrd="0" presId="urn:microsoft.com/office/officeart/2005/8/layout/radial5"/>
    <dgm:cxn modelId="{A65E6F0C-2DCA-424B-8E77-040CD8C8E758}" type="presParOf" srcId="{A9B375AE-54B4-4AE2-9CE4-7BE9AF583BFC}" destId="{4B2807E2-C3A8-46A9-9CEE-A076261EBDCC}" srcOrd="13" destOrd="0" presId="urn:microsoft.com/office/officeart/2005/8/layout/radial5"/>
    <dgm:cxn modelId="{FAD51E1A-64B7-2542-BC91-B8E0B15D474C}" type="presParOf" srcId="{4B2807E2-C3A8-46A9-9CEE-A076261EBDCC}" destId="{9234B6F2-055D-47F1-85B6-29D3098961FD}" srcOrd="0" destOrd="0" presId="urn:microsoft.com/office/officeart/2005/8/layout/radial5"/>
    <dgm:cxn modelId="{8620D0D7-55C2-264D-B274-F39EC528542D}" type="presParOf" srcId="{A9B375AE-54B4-4AE2-9CE4-7BE9AF583BFC}" destId="{8EEC16ED-0ABC-41BE-8280-C8FBCB37CF16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9EF654-2931-4EC3-9422-6690E747F28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9EBF47-AE3A-450A-A871-AA7A47D1381B}">
      <dgm:prSet phldrT="[Text]"/>
      <dgm:spPr/>
      <dgm:t>
        <a:bodyPr/>
        <a:lstStyle/>
        <a:p>
          <a:r>
            <a:rPr lang="en-US" dirty="0"/>
            <a:t>Collaboration Board</a:t>
          </a:r>
          <a:br>
            <a:rPr lang="en-US" dirty="0"/>
          </a:br>
          <a:r>
            <a:rPr lang="en-US" dirty="0"/>
            <a:t>(Chaired by CERN DG)</a:t>
          </a:r>
        </a:p>
      </dgm:t>
    </dgm:pt>
    <dgm:pt modelId="{7A0D9D60-4682-43E9-B876-44AA73D984DC}" type="parTrans" cxnId="{B4CE99C0-4937-4D13-B554-EA9A9E61769D}">
      <dgm:prSet/>
      <dgm:spPr/>
      <dgm:t>
        <a:bodyPr/>
        <a:lstStyle/>
        <a:p>
          <a:endParaRPr lang="en-US"/>
        </a:p>
      </dgm:t>
    </dgm:pt>
    <dgm:pt modelId="{B9984DA2-BF9B-42B5-B4C1-2A5775076CAD}" type="sibTrans" cxnId="{B4CE99C0-4937-4D13-B554-EA9A9E61769D}">
      <dgm:prSet/>
      <dgm:spPr/>
      <dgm:t>
        <a:bodyPr/>
        <a:lstStyle/>
        <a:p>
          <a:endParaRPr lang="en-US"/>
        </a:p>
      </dgm:t>
    </dgm:pt>
    <dgm:pt modelId="{07355AA4-27ED-4AB5-8C61-4906CA90C4EA}">
      <dgm:prSet phldrT="[Text]"/>
      <dgm:spPr/>
      <dgm:t>
        <a:bodyPr/>
        <a:lstStyle/>
        <a:p>
          <a:r>
            <a:rPr lang="en-US" dirty="0"/>
            <a:t>CERN openlab Head</a:t>
          </a:r>
        </a:p>
      </dgm:t>
    </dgm:pt>
    <dgm:pt modelId="{77EF636E-3BF7-462B-91F7-4036A55C3D0D}" type="parTrans" cxnId="{424C64DB-A001-4D6F-93A8-B642A95CD05D}">
      <dgm:prSet/>
      <dgm:spPr/>
      <dgm:t>
        <a:bodyPr/>
        <a:lstStyle/>
        <a:p>
          <a:endParaRPr lang="en-US"/>
        </a:p>
      </dgm:t>
    </dgm:pt>
    <dgm:pt modelId="{370787E3-E2D3-4BC3-9AAE-E813ED1382E5}" type="sibTrans" cxnId="{424C64DB-A001-4D6F-93A8-B642A95CD05D}">
      <dgm:prSet/>
      <dgm:spPr/>
      <dgm:t>
        <a:bodyPr/>
        <a:lstStyle/>
        <a:p>
          <a:endParaRPr lang="en-US"/>
        </a:p>
      </dgm:t>
    </dgm:pt>
    <dgm:pt modelId="{77FFCB26-1840-4529-813E-654B5EA37658}">
      <dgm:prSet phldrT="[Text]"/>
      <dgm:spPr/>
      <dgm:t>
        <a:bodyPr/>
        <a:lstStyle/>
        <a:p>
          <a:r>
            <a:rPr lang="en-US" dirty="0"/>
            <a:t>Chief Technology Officer</a:t>
          </a:r>
        </a:p>
      </dgm:t>
    </dgm:pt>
    <dgm:pt modelId="{0033A50D-0569-444B-B3B2-ED783C236C82}" type="parTrans" cxnId="{9AE94456-2C0B-45F6-9BBF-DA15EC177E8F}">
      <dgm:prSet/>
      <dgm:spPr/>
      <dgm:t>
        <a:bodyPr/>
        <a:lstStyle/>
        <a:p>
          <a:endParaRPr lang="en-US"/>
        </a:p>
      </dgm:t>
    </dgm:pt>
    <dgm:pt modelId="{BBDC70E3-5F9F-42C7-BF42-DB186B6C9A75}" type="sibTrans" cxnId="{9AE94456-2C0B-45F6-9BBF-DA15EC177E8F}">
      <dgm:prSet/>
      <dgm:spPr/>
      <dgm:t>
        <a:bodyPr/>
        <a:lstStyle/>
        <a:p>
          <a:endParaRPr lang="en-US"/>
        </a:p>
      </dgm:t>
    </dgm:pt>
    <dgm:pt modelId="{0AB43FEB-54F8-4ADB-AEED-7B0127FFE1C6}">
      <dgm:prSet phldrT="[Text]"/>
      <dgm:spPr/>
      <dgm:t>
        <a:bodyPr/>
        <a:lstStyle/>
        <a:p>
          <a:r>
            <a:rPr lang="en-US" dirty="0"/>
            <a:t>Chief Research Officer</a:t>
          </a:r>
        </a:p>
      </dgm:t>
    </dgm:pt>
    <dgm:pt modelId="{68776D04-2846-41C8-B170-143FBE9B9DA6}" type="parTrans" cxnId="{0D00CCE3-2026-48A3-9FFF-2914EE04E5D3}">
      <dgm:prSet/>
      <dgm:spPr/>
      <dgm:t>
        <a:bodyPr/>
        <a:lstStyle/>
        <a:p>
          <a:endParaRPr lang="en-US"/>
        </a:p>
      </dgm:t>
    </dgm:pt>
    <dgm:pt modelId="{0DC378FC-28B2-4B27-A88A-CBB4E0BCBBE6}" type="sibTrans" cxnId="{0D00CCE3-2026-48A3-9FFF-2914EE04E5D3}">
      <dgm:prSet/>
      <dgm:spPr/>
      <dgm:t>
        <a:bodyPr/>
        <a:lstStyle/>
        <a:p>
          <a:endParaRPr lang="en-US"/>
        </a:p>
      </dgm:t>
    </dgm:pt>
    <dgm:pt modelId="{14D49694-A90E-4C83-ABFD-C065A16754BA}">
      <dgm:prSet phldrT="[Text]"/>
      <dgm:spPr/>
      <dgm:t>
        <a:bodyPr/>
        <a:lstStyle/>
        <a:p>
          <a:r>
            <a:rPr lang="en-US" dirty="0"/>
            <a:t>Chief Innovation Officer</a:t>
          </a:r>
        </a:p>
      </dgm:t>
    </dgm:pt>
    <dgm:pt modelId="{D240D21D-14E8-4C8C-A35C-1A88CA7DF1D4}" type="parTrans" cxnId="{B5BECD71-7879-4258-BF9F-D55D6534D222}">
      <dgm:prSet/>
      <dgm:spPr/>
      <dgm:t>
        <a:bodyPr/>
        <a:lstStyle/>
        <a:p>
          <a:endParaRPr lang="en-US"/>
        </a:p>
      </dgm:t>
    </dgm:pt>
    <dgm:pt modelId="{0FCD9F44-83BB-4896-902B-FA4F539427B4}" type="sibTrans" cxnId="{B5BECD71-7879-4258-BF9F-D55D6534D222}">
      <dgm:prSet/>
      <dgm:spPr/>
      <dgm:t>
        <a:bodyPr/>
        <a:lstStyle/>
        <a:p>
          <a:endParaRPr lang="en-US"/>
        </a:p>
      </dgm:t>
    </dgm:pt>
    <dgm:pt modelId="{60CC1EA8-025A-4F4E-A0CB-04F8EE9B30D7}">
      <dgm:prSet phldrT="[Text]"/>
      <dgm:spPr/>
      <dgm:t>
        <a:bodyPr/>
        <a:lstStyle/>
        <a:p>
          <a:r>
            <a:rPr lang="en-US" dirty="0"/>
            <a:t>Communications</a:t>
          </a:r>
        </a:p>
      </dgm:t>
    </dgm:pt>
    <dgm:pt modelId="{4BA515B9-FC11-46D0-B0B2-1815F892A5C4}" type="parTrans" cxnId="{0CDE92DF-9B64-4629-9881-582035D7F9D6}">
      <dgm:prSet/>
      <dgm:spPr/>
      <dgm:t>
        <a:bodyPr/>
        <a:lstStyle/>
        <a:p>
          <a:endParaRPr lang="en-US"/>
        </a:p>
      </dgm:t>
    </dgm:pt>
    <dgm:pt modelId="{1B3A3596-A7C9-40FD-BD63-A9509F3DAC7A}" type="sibTrans" cxnId="{0CDE92DF-9B64-4629-9881-582035D7F9D6}">
      <dgm:prSet/>
      <dgm:spPr/>
      <dgm:t>
        <a:bodyPr/>
        <a:lstStyle/>
        <a:p>
          <a:endParaRPr lang="en-US"/>
        </a:p>
      </dgm:t>
    </dgm:pt>
    <dgm:pt modelId="{89AD17CD-009A-41B9-8987-50BB42AF9F26}">
      <dgm:prSet phldrT="[Text]"/>
      <dgm:spPr/>
      <dgm:t>
        <a:bodyPr/>
        <a:lstStyle/>
        <a:p>
          <a:r>
            <a:rPr lang="en-US" dirty="0"/>
            <a:t>Administration and Finance</a:t>
          </a:r>
        </a:p>
      </dgm:t>
    </dgm:pt>
    <dgm:pt modelId="{8EEC3884-AA36-44AD-A464-ACCE7DAEDC4B}" type="parTrans" cxnId="{6B629444-181E-4F9A-9B36-CFAE9CFEDC88}">
      <dgm:prSet/>
      <dgm:spPr/>
      <dgm:t>
        <a:bodyPr/>
        <a:lstStyle/>
        <a:p>
          <a:endParaRPr lang="en-US"/>
        </a:p>
      </dgm:t>
    </dgm:pt>
    <dgm:pt modelId="{1D7AE39B-31AC-4DE7-AD19-D5E4636AA2C1}" type="sibTrans" cxnId="{6B629444-181E-4F9A-9B36-CFAE9CFEDC88}">
      <dgm:prSet/>
      <dgm:spPr/>
      <dgm:t>
        <a:bodyPr/>
        <a:lstStyle/>
        <a:p>
          <a:endParaRPr lang="en-US"/>
        </a:p>
      </dgm:t>
    </dgm:pt>
    <dgm:pt modelId="{6EAEE69D-0828-4C9B-AFE9-0F02229FD41B}">
      <dgm:prSet phldrT="[Text]"/>
      <dgm:spPr/>
      <dgm:t>
        <a:bodyPr/>
        <a:lstStyle/>
        <a:p>
          <a:r>
            <a:rPr lang="en-US" dirty="0"/>
            <a:t>CERN Director of Research and Computing</a:t>
          </a:r>
        </a:p>
      </dgm:t>
    </dgm:pt>
    <dgm:pt modelId="{99FE2966-D064-444D-AD36-D8D267B71C0F}" type="parTrans" cxnId="{4453ACEF-9C38-4696-995D-53D131921495}">
      <dgm:prSet/>
      <dgm:spPr/>
      <dgm:t>
        <a:bodyPr/>
        <a:lstStyle/>
        <a:p>
          <a:endParaRPr lang="en-US"/>
        </a:p>
      </dgm:t>
    </dgm:pt>
    <dgm:pt modelId="{7A7CF9E1-7FFD-404E-942B-376BC19904E1}" type="sibTrans" cxnId="{4453ACEF-9C38-4696-995D-53D131921495}">
      <dgm:prSet/>
      <dgm:spPr/>
      <dgm:t>
        <a:bodyPr/>
        <a:lstStyle/>
        <a:p>
          <a:endParaRPr lang="en-US"/>
        </a:p>
      </dgm:t>
    </dgm:pt>
    <dgm:pt modelId="{5CFC79F5-2631-4296-9BE6-91182075B9DA}">
      <dgm:prSet phldrT="[Text]"/>
      <dgm:spPr/>
      <dgm:t>
        <a:bodyPr/>
        <a:lstStyle/>
        <a:p>
          <a:r>
            <a:rPr lang="en-US" dirty="0"/>
            <a:t>CERN Legal Office, KT Office, HR</a:t>
          </a:r>
        </a:p>
      </dgm:t>
    </dgm:pt>
    <dgm:pt modelId="{DAE69BAF-2C1C-40D4-BA33-A5FC5BEAA220}" type="parTrans" cxnId="{F15A661E-DA7A-490D-A163-90EC02720331}">
      <dgm:prSet/>
      <dgm:spPr/>
      <dgm:t>
        <a:bodyPr/>
        <a:lstStyle/>
        <a:p>
          <a:endParaRPr lang="en-US"/>
        </a:p>
      </dgm:t>
    </dgm:pt>
    <dgm:pt modelId="{58628EED-9E6F-43FD-A927-A1BCBC13C21F}" type="sibTrans" cxnId="{F15A661E-DA7A-490D-A163-90EC02720331}">
      <dgm:prSet/>
      <dgm:spPr/>
      <dgm:t>
        <a:bodyPr/>
        <a:lstStyle/>
        <a:p>
          <a:endParaRPr lang="en-US"/>
        </a:p>
      </dgm:t>
    </dgm:pt>
    <dgm:pt modelId="{AB5DD90D-FE52-483E-8C78-26A84AD7146B}">
      <dgm:prSet phldrT="[Text]"/>
      <dgm:spPr/>
      <dgm:t>
        <a:bodyPr/>
        <a:lstStyle/>
        <a:p>
          <a:r>
            <a:rPr lang="en-US" dirty="0"/>
            <a:t>Projects with HEP and LHC Experiments</a:t>
          </a:r>
        </a:p>
      </dgm:t>
    </dgm:pt>
    <dgm:pt modelId="{F93A4637-3C2D-4701-8565-5F333B48892E}" type="parTrans" cxnId="{F2BF32E3-7DF8-4409-BCC3-3F307C6B65E5}">
      <dgm:prSet/>
      <dgm:spPr/>
      <dgm:t>
        <a:bodyPr/>
        <a:lstStyle/>
        <a:p>
          <a:endParaRPr lang="en-US"/>
        </a:p>
      </dgm:t>
    </dgm:pt>
    <dgm:pt modelId="{608EB234-C8B5-441C-8841-76652CF6CD12}" type="sibTrans" cxnId="{F2BF32E3-7DF8-4409-BCC3-3F307C6B65E5}">
      <dgm:prSet/>
      <dgm:spPr/>
      <dgm:t>
        <a:bodyPr/>
        <a:lstStyle/>
        <a:p>
          <a:endParaRPr lang="en-US"/>
        </a:p>
      </dgm:t>
    </dgm:pt>
    <dgm:pt modelId="{DA491085-2A45-4D83-AA16-5A3275E28FA2}">
      <dgm:prSet phldrT="[Text]"/>
      <dgm:spPr/>
      <dgm:t>
        <a:bodyPr/>
        <a:lstStyle/>
        <a:p>
          <a:r>
            <a:rPr lang="en-US" dirty="0"/>
            <a:t>Knowledge sharing with other scientific communities</a:t>
          </a:r>
        </a:p>
      </dgm:t>
    </dgm:pt>
    <dgm:pt modelId="{075D2FBC-A0F9-4760-B249-EE62C80B3C93}" type="parTrans" cxnId="{CE8E165F-E656-4493-9B0A-99844DC8CA1F}">
      <dgm:prSet/>
      <dgm:spPr/>
      <dgm:t>
        <a:bodyPr/>
        <a:lstStyle/>
        <a:p>
          <a:endParaRPr lang="en-US"/>
        </a:p>
      </dgm:t>
    </dgm:pt>
    <dgm:pt modelId="{9450BED5-0591-4304-9908-72EBDFBC2513}" type="sibTrans" cxnId="{CE8E165F-E656-4493-9B0A-99844DC8CA1F}">
      <dgm:prSet/>
      <dgm:spPr/>
      <dgm:t>
        <a:bodyPr/>
        <a:lstStyle/>
        <a:p>
          <a:endParaRPr lang="en-US"/>
        </a:p>
      </dgm:t>
    </dgm:pt>
    <dgm:pt modelId="{2AA78DCC-ADD7-484D-A94A-BA2889DDA3EC}">
      <dgm:prSet phldrT="[Text]"/>
      <dgm:spPr/>
      <dgm:t>
        <a:bodyPr/>
        <a:lstStyle/>
        <a:p>
          <a:r>
            <a:rPr lang="en-US" dirty="0"/>
            <a:t>Disruptive technologies</a:t>
          </a:r>
        </a:p>
      </dgm:t>
    </dgm:pt>
    <dgm:pt modelId="{2D6F5C8F-6C7E-4DCC-B5FE-B1A86151D9B2}" type="parTrans" cxnId="{3FED8350-F0B8-49AB-B79C-9352F05EA82A}">
      <dgm:prSet/>
      <dgm:spPr/>
      <dgm:t>
        <a:bodyPr/>
        <a:lstStyle/>
        <a:p>
          <a:endParaRPr lang="en-US"/>
        </a:p>
      </dgm:t>
    </dgm:pt>
    <dgm:pt modelId="{507FCDDC-E315-48AC-9209-395B2A17A692}" type="sibTrans" cxnId="{3FED8350-F0B8-49AB-B79C-9352F05EA82A}">
      <dgm:prSet/>
      <dgm:spPr/>
      <dgm:t>
        <a:bodyPr/>
        <a:lstStyle/>
        <a:p>
          <a:endParaRPr lang="en-US"/>
        </a:p>
      </dgm:t>
    </dgm:pt>
    <dgm:pt modelId="{F42C0922-E443-4A49-A1EC-51486626F708}" type="pres">
      <dgm:prSet presAssocID="{899EF654-2931-4EC3-9422-6690E747F28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C3D93EB-CB2E-48C6-9C51-69AA2D1025C9}" type="pres">
      <dgm:prSet presAssocID="{239EBF47-AE3A-450A-A871-AA7A47D1381B}" presName="hierRoot1" presStyleCnt="0"/>
      <dgm:spPr/>
    </dgm:pt>
    <dgm:pt modelId="{9D505072-AB0B-49BC-ADA3-F0E94DB23BED}" type="pres">
      <dgm:prSet presAssocID="{239EBF47-AE3A-450A-A871-AA7A47D1381B}" presName="composite" presStyleCnt="0"/>
      <dgm:spPr/>
    </dgm:pt>
    <dgm:pt modelId="{3B566314-8D75-4ABC-BE64-CE8AA1178AEC}" type="pres">
      <dgm:prSet presAssocID="{239EBF47-AE3A-450A-A871-AA7A47D1381B}" presName="background" presStyleLbl="node0" presStyleIdx="0" presStyleCnt="3"/>
      <dgm:spPr>
        <a:solidFill>
          <a:srgbClr val="19AF9B"/>
        </a:solidFill>
      </dgm:spPr>
    </dgm:pt>
    <dgm:pt modelId="{9BD9C79F-A749-45B1-871F-E12E07D36475}" type="pres">
      <dgm:prSet presAssocID="{239EBF47-AE3A-450A-A871-AA7A47D1381B}" presName="text" presStyleLbl="fgAcc0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7ACF701-EA8B-424D-9FCE-6EE8CF9D9E16}" type="pres">
      <dgm:prSet presAssocID="{239EBF47-AE3A-450A-A871-AA7A47D1381B}" presName="hierChild2" presStyleCnt="0"/>
      <dgm:spPr/>
    </dgm:pt>
    <dgm:pt modelId="{FD2ADCC7-208A-4739-ACFA-DBC05536432C}" type="pres">
      <dgm:prSet presAssocID="{77EF636E-3BF7-462B-91F7-4036A55C3D0D}" presName="Name10" presStyleLbl="parChTrans1D2" presStyleIdx="0" presStyleCnt="1"/>
      <dgm:spPr/>
      <dgm:t>
        <a:bodyPr/>
        <a:lstStyle/>
        <a:p>
          <a:endParaRPr lang="en-US"/>
        </a:p>
      </dgm:t>
    </dgm:pt>
    <dgm:pt modelId="{4C95901F-0485-4A7C-BC36-D1C9121F79B7}" type="pres">
      <dgm:prSet presAssocID="{07355AA4-27ED-4AB5-8C61-4906CA90C4EA}" presName="hierRoot2" presStyleCnt="0"/>
      <dgm:spPr/>
    </dgm:pt>
    <dgm:pt modelId="{13F9CE31-CCBE-41A6-A801-9D313F9C8817}" type="pres">
      <dgm:prSet presAssocID="{07355AA4-27ED-4AB5-8C61-4906CA90C4EA}" presName="composite2" presStyleCnt="0"/>
      <dgm:spPr/>
    </dgm:pt>
    <dgm:pt modelId="{68C7D7A4-4016-4ADC-8194-5E9285BC4433}" type="pres">
      <dgm:prSet presAssocID="{07355AA4-27ED-4AB5-8C61-4906CA90C4EA}" presName="background2" presStyleLbl="node2" presStyleIdx="0" presStyleCnt="1"/>
      <dgm:spPr/>
    </dgm:pt>
    <dgm:pt modelId="{BD4787CA-A7BB-42DC-8937-2C63B6099643}" type="pres">
      <dgm:prSet presAssocID="{07355AA4-27ED-4AB5-8C61-4906CA90C4EA}" presName="text2" presStyleLbl="fgAcc2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F814D07-79D0-4B64-B3F7-516AD7D83F8E}" type="pres">
      <dgm:prSet presAssocID="{07355AA4-27ED-4AB5-8C61-4906CA90C4EA}" presName="hierChild3" presStyleCnt="0"/>
      <dgm:spPr/>
    </dgm:pt>
    <dgm:pt modelId="{0A7E1570-4493-4011-99F2-244E4749DCB0}" type="pres">
      <dgm:prSet presAssocID="{0033A50D-0569-444B-B3B2-ED783C236C82}" presName="Name17" presStyleLbl="parChTrans1D3" presStyleIdx="0" presStyleCnt="5"/>
      <dgm:spPr/>
      <dgm:t>
        <a:bodyPr/>
        <a:lstStyle/>
        <a:p>
          <a:endParaRPr lang="en-US"/>
        </a:p>
      </dgm:t>
    </dgm:pt>
    <dgm:pt modelId="{978C9C79-9221-4466-B359-5BA8808FA7BA}" type="pres">
      <dgm:prSet presAssocID="{77FFCB26-1840-4529-813E-654B5EA37658}" presName="hierRoot3" presStyleCnt="0"/>
      <dgm:spPr/>
    </dgm:pt>
    <dgm:pt modelId="{81E8A4FB-711C-4CDA-9362-5BF0FA8AFA4B}" type="pres">
      <dgm:prSet presAssocID="{77FFCB26-1840-4529-813E-654B5EA37658}" presName="composite3" presStyleCnt="0"/>
      <dgm:spPr/>
    </dgm:pt>
    <dgm:pt modelId="{9A1B66E3-5720-4EF1-984D-735497FCE4B6}" type="pres">
      <dgm:prSet presAssocID="{77FFCB26-1840-4529-813E-654B5EA37658}" presName="background3" presStyleLbl="node3" presStyleIdx="0" presStyleCnt="5"/>
      <dgm:spPr>
        <a:solidFill>
          <a:srgbClr val="002060"/>
        </a:solidFill>
      </dgm:spPr>
    </dgm:pt>
    <dgm:pt modelId="{264F787A-E38A-4326-AF62-5FBB74C01C2F}" type="pres">
      <dgm:prSet presAssocID="{77FFCB26-1840-4529-813E-654B5EA37658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E4109D-62F5-42A5-8F82-D4718567F99B}" type="pres">
      <dgm:prSet presAssocID="{77FFCB26-1840-4529-813E-654B5EA37658}" presName="hierChild4" presStyleCnt="0"/>
      <dgm:spPr/>
    </dgm:pt>
    <dgm:pt modelId="{CE08AE1E-B814-4E00-B2A8-C881DD30EDED}" type="pres">
      <dgm:prSet presAssocID="{F93A4637-3C2D-4701-8565-5F333B48892E}" presName="Name23" presStyleLbl="parChTrans1D4" presStyleIdx="0" presStyleCnt="3"/>
      <dgm:spPr/>
      <dgm:t>
        <a:bodyPr/>
        <a:lstStyle/>
        <a:p>
          <a:endParaRPr lang="en-US"/>
        </a:p>
      </dgm:t>
    </dgm:pt>
    <dgm:pt modelId="{92261CB4-C47D-499E-B4FB-B26259B674AE}" type="pres">
      <dgm:prSet presAssocID="{AB5DD90D-FE52-483E-8C78-26A84AD7146B}" presName="hierRoot4" presStyleCnt="0"/>
      <dgm:spPr/>
    </dgm:pt>
    <dgm:pt modelId="{408A0EB6-5ADF-4606-A0A1-29DB19D634D8}" type="pres">
      <dgm:prSet presAssocID="{AB5DD90D-FE52-483E-8C78-26A84AD7146B}" presName="composite4" presStyleCnt="0"/>
      <dgm:spPr/>
    </dgm:pt>
    <dgm:pt modelId="{A47A0A18-E203-4761-BCA0-764C1768E0CA}" type="pres">
      <dgm:prSet presAssocID="{AB5DD90D-FE52-483E-8C78-26A84AD7146B}" presName="background4" presStyleLbl="node4" presStyleIdx="0" presStyleCnt="3"/>
      <dgm:spPr>
        <a:solidFill>
          <a:schemeClr val="bg1">
            <a:lumMod val="65000"/>
          </a:schemeClr>
        </a:solidFill>
      </dgm:spPr>
    </dgm:pt>
    <dgm:pt modelId="{1F766E08-A553-465C-BE56-2F0E2E81479D}" type="pres">
      <dgm:prSet presAssocID="{AB5DD90D-FE52-483E-8C78-26A84AD7146B}" presName="text4" presStyleLbl="fgAcc4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9C230C9-71A5-4BA5-8103-129750384C4E}" type="pres">
      <dgm:prSet presAssocID="{AB5DD90D-FE52-483E-8C78-26A84AD7146B}" presName="hierChild5" presStyleCnt="0"/>
      <dgm:spPr/>
    </dgm:pt>
    <dgm:pt modelId="{F39700DE-5908-4757-B9FB-D0E66A567E8F}" type="pres">
      <dgm:prSet presAssocID="{68776D04-2846-41C8-B170-143FBE9B9DA6}" presName="Name17" presStyleLbl="parChTrans1D3" presStyleIdx="1" presStyleCnt="5"/>
      <dgm:spPr/>
      <dgm:t>
        <a:bodyPr/>
        <a:lstStyle/>
        <a:p>
          <a:endParaRPr lang="en-US"/>
        </a:p>
      </dgm:t>
    </dgm:pt>
    <dgm:pt modelId="{91F5CACB-DF0F-457F-84B4-9645BC239CB2}" type="pres">
      <dgm:prSet presAssocID="{0AB43FEB-54F8-4ADB-AEED-7B0127FFE1C6}" presName="hierRoot3" presStyleCnt="0"/>
      <dgm:spPr/>
    </dgm:pt>
    <dgm:pt modelId="{FAB55C39-FD19-4E96-9664-D6CC25F5DA58}" type="pres">
      <dgm:prSet presAssocID="{0AB43FEB-54F8-4ADB-AEED-7B0127FFE1C6}" presName="composite3" presStyleCnt="0"/>
      <dgm:spPr/>
    </dgm:pt>
    <dgm:pt modelId="{343D6014-9A02-4316-8639-A2D71A63464F}" type="pres">
      <dgm:prSet presAssocID="{0AB43FEB-54F8-4ADB-AEED-7B0127FFE1C6}" presName="background3" presStyleLbl="node3" presStyleIdx="1" presStyleCnt="5"/>
      <dgm:spPr>
        <a:solidFill>
          <a:srgbClr val="002060"/>
        </a:solidFill>
      </dgm:spPr>
    </dgm:pt>
    <dgm:pt modelId="{A329074B-0C55-4337-94E0-55988C02AC75}" type="pres">
      <dgm:prSet presAssocID="{0AB43FEB-54F8-4ADB-AEED-7B0127FFE1C6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5DFFCDF-B18D-4FCC-A6C8-C0B76411D68A}" type="pres">
      <dgm:prSet presAssocID="{0AB43FEB-54F8-4ADB-AEED-7B0127FFE1C6}" presName="hierChild4" presStyleCnt="0"/>
      <dgm:spPr/>
    </dgm:pt>
    <dgm:pt modelId="{0232E38F-5C59-4FC0-BCCD-723C6E554029}" type="pres">
      <dgm:prSet presAssocID="{075D2FBC-A0F9-4760-B249-EE62C80B3C93}" presName="Name23" presStyleLbl="parChTrans1D4" presStyleIdx="1" presStyleCnt="3"/>
      <dgm:spPr/>
      <dgm:t>
        <a:bodyPr/>
        <a:lstStyle/>
        <a:p>
          <a:endParaRPr lang="en-US"/>
        </a:p>
      </dgm:t>
    </dgm:pt>
    <dgm:pt modelId="{588AB561-5023-4FA3-A49C-612BFF1F4005}" type="pres">
      <dgm:prSet presAssocID="{DA491085-2A45-4D83-AA16-5A3275E28FA2}" presName="hierRoot4" presStyleCnt="0"/>
      <dgm:spPr/>
    </dgm:pt>
    <dgm:pt modelId="{AFF5B0BF-17F7-493E-A161-28D603E6B901}" type="pres">
      <dgm:prSet presAssocID="{DA491085-2A45-4D83-AA16-5A3275E28FA2}" presName="composite4" presStyleCnt="0"/>
      <dgm:spPr/>
    </dgm:pt>
    <dgm:pt modelId="{EA872EF2-509D-4422-95A0-9168C741BE2B}" type="pres">
      <dgm:prSet presAssocID="{DA491085-2A45-4D83-AA16-5A3275E28FA2}" presName="background4" presStyleLbl="node4" presStyleIdx="1" presStyleCnt="3"/>
      <dgm:spPr>
        <a:solidFill>
          <a:schemeClr val="bg1">
            <a:lumMod val="65000"/>
          </a:schemeClr>
        </a:solidFill>
      </dgm:spPr>
    </dgm:pt>
    <dgm:pt modelId="{A3B0A227-3750-4C88-827F-1C1420E993FD}" type="pres">
      <dgm:prSet presAssocID="{DA491085-2A45-4D83-AA16-5A3275E28FA2}" presName="text4" presStyleLbl="fgAcc4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9ECEBB-5C1E-4BAB-A716-9F71C65D8D25}" type="pres">
      <dgm:prSet presAssocID="{DA491085-2A45-4D83-AA16-5A3275E28FA2}" presName="hierChild5" presStyleCnt="0"/>
      <dgm:spPr/>
    </dgm:pt>
    <dgm:pt modelId="{ABEF2548-7E73-4C53-B161-82AF38BB9991}" type="pres">
      <dgm:prSet presAssocID="{D240D21D-14E8-4C8C-A35C-1A88CA7DF1D4}" presName="Name17" presStyleLbl="parChTrans1D3" presStyleIdx="2" presStyleCnt="5"/>
      <dgm:spPr/>
      <dgm:t>
        <a:bodyPr/>
        <a:lstStyle/>
        <a:p>
          <a:endParaRPr lang="en-US"/>
        </a:p>
      </dgm:t>
    </dgm:pt>
    <dgm:pt modelId="{56A3970B-7478-4605-8E26-265485BA56D4}" type="pres">
      <dgm:prSet presAssocID="{14D49694-A90E-4C83-ABFD-C065A16754BA}" presName="hierRoot3" presStyleCnt="0"/>
      <dgm:spPr/>
    </dgm:pt>
    <dgm:pt modelId="{5E627803-D88C-403E-937F-610CD679A9E2}" type="pres">
      <dgm:prSet presAssocID="{14D49694-A90E-4C83-ABFD-C065A16754BA}" presName="composite3" presStyleCnt="0"/>
      <dgm:spPr/>
    </dgm:pt>
    <dgm:pt modelId="{7EE37435-B948-44CD-8BC8-4EF74ECD45A1}" type="pres">
      <dgm:prSet presAssocID="{14D49694-A90E-4C83-ABFD-C065A16754BA}" presName="background3" presStyleLbl="node3" presStyleIdx="2" presStyleCnt="5"/>
      <dgm:spPr>
        <a:solidFill>
          <a:srgbClr val="002060"/>
        </a:solidFill>
      </dgm:spPr>
    </dgm:pt>
    <dgm:pt modelId="{7093F8F2-5EF3-4B45-A3CC-E3D1A61DD744}" type="pres">
      <dgm:prSet presAssocID="{14D49694-A90E-4C83-ABFD-C065A16754BA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70D455E-7121-4F92-91F4-C58156F3B8C1}" type="pres">
      <dgm:prSet presAssocID="{14D49694-A90E-4C83-ABFD-C065A16754BA}" presName="hierChild4" presStyleCnt="0"/>
      <dgm:spPr/>
    </dgm:pt>
    <dgm:pt modelId="{61DCACC3-183F-4831-9DB2-1ABE29AB6900}" type="pres">
      <dgm:prSet presAssocID="{2D6F5C8F-6C7E-4DCC-B5FE-B1A86151D9B2}" presName="Name23" presStyleLbl="parChTrans1D4" presStyleIdx="2" presStyleCnt="3"/>
      <dgm:spPr/>
      <dgm:t>
        <a:bodyPr/>
        <a:lstStyle/>
        <a:p>
          <a:endParaRPr lang="en-US"/>
        </a:p>
      </dgm:t>
    </dgm:pt>
    <dgm:pt modelId="{7FDDF37A-67DA-43DC-9CBB-3EF35A632572}" type="pres">
      <dgm:prSet presAssocID="{2AA78DCC-ADD7-484D-A94A-BA2889DDA3EC}" presName="hierRoot4" presStyleCnt="0"/>
      <dgm:spPr/>
    </dgm:pt>
    <dgm:pt modelId="{EF33DCB7-E90C-4FF6-A28A-B53CCC82DA81}" type="pres">
      <dgm:prSet presAssocID="{2AA78DCC-ADD7-484D-A94A-BA2889DDA3EC}" presName="composite4" presStyleCnt="0"/>
      <dgm:spPr/>
    </dgm:pt>
    <dgm:pt modelId="{A550DB65-4990-4592-8D56-B39717567670}" type="pres">
      <dgm:prSet presAssocID="{2AA78DCC-ADD7-484D-A94A-BA2889DDA3EC}" presName="background4" presStyleLbl="node4" presStyleIdx="2" presStyleCnt="3"/>
      <dgm:spPr>
        <a:solidFill>
          <a:schemeClr val="bg1">
            <a:lumMod val="65000"/>
          </a:schemeClr>
        </a:solidFill>
      </dgm:spPr>
    </dgm:pt>
    <dgm:pt modelId="{909CB7D0-B3DE-48E5-B922-A28A8EDD07ED}" type="pres">
      <dgm:prSet presAssocID="{2AA78DCC-ADD7-484D-A94A-BA2889DDA3EC}" presName="text4" presStyleLbl="fgAcc4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655123-3CF0-4900-9C8B-1FB5AF98226B}" type="pres">
      <dgm:prSet presAssocID="{2AA78DCC-ADD7-484D-A94A-BA2889DDA3EC}" presName="hierChild5" presStyleCnt="0"/>
      <dgm:spPr/>
    </dgm:pt>
    <dgm:pt modelId="{11688E88-A928-403B-892F-2ECE8552D75E}" type="pres">
      <dgm:prSet presAssocID="{4BA515B9-FC11-46D0-B0B2-1815F892A5C4}" presName="Name17" presStyleLbl="parChTrans1D3" presStyleIdx="3" presStyleCnt="5"/>
      <dgm:spPr/>
      <dgm:t>
        <a:bodyPr/>
        <a:lstStyle/>
        <a:p>
          <a:endParaRPr lang="en-US"/>
        </a:p>
      </dgm:t>
    </dgm:pt>
    <dgm:pt modelId="{35B5C456-2470-4003-8CC4-87C9AAC8A460}" type="pres">
      <dgm:prSet presAssocID="{60CC1EA8-025A-4F4E-A0CB-04F8EE9B30D7}" presName="hierRoot3" presStyleCnt="0"/>
      <dgm:spPr/>
    </dgm:pt>
    <dgm:pt modelId="{6FA13A13-486F-47DD-8829-E4BA01E55E91}" type="pres">
      <dgm:prSet presAssocID="{60CC1EA8-025A-4F4E-A0CB-04F8EE9B30D7}" presName="composite3" presStyleCnt="0"/>
      <dgm:spPr/>
    </dgm:pt>
    <dgm:pt modelId="{99E0547E-09D2-4B55-B1FF-AC4D6FE64FEA}" type="pres">
      <dgm:prSet presAssocID="{60CC1EA8-025A-4F4E-A0CB-04F8EE9B30D7}" presName="background3" presStyleLbl="node3" presStyleIdx="3" presStyleCnt="5"/>
      <dgm:spPr>
        <a:solidFill>
          <a:schemeClr val="accent4">
            <a:lumMod val="75000"/>
          </a:schemeClr>
        </a:solidFill>
      </dgm:spPr>
    </dgm:pt>
    <dgm:pt modelId="{96F6E835-4A9F-4D1C-8821-FD96436446ED}" type="pres">
      <dgm:prSet presAssocID="{60CC1EA8-025A-4F4E-A0CB-04F8EE9B30D7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88A8234-7B04-4254-9FD9-D7034382D2E2}" type="pres">
      <dgm:prSet presAssocID="{60CC1EA8-025A-4F4E-A0CB-04F8EE9B30D7}" presName="hierChild4" presStyleCnt="0"/>
      <dgm:spPr/>
    </dgm:pt>
    <dgm:pt modelId="{E2C8295E-643D-40A3-B7FF-B739960FC065}" type="pres">
      <dgm:prSet presAssocID="{8EEC3884-AA36-44AD-A464-ACCE7DAEDC4B}" presName="Name17" presStyleLbl="parChTrans1D3" presStyleIdx="4" presStyleCnt="5"/>
      <dgm:spPr/>
      <dgm:t>
        <a:bodyPr/>
        <a:lstStyle/>
        <a:p>
          <a:endParaRPr lang="en-US"/>
        </a:p>
      </dgm:t>
    </dgm:pt>
    <dgm:pt modelId="{71612BC6-BF25-49F3-A38C-2976F3B1E271}" type="pres">
      <dgm:prSet presAssocID="{89AD17CD-009A-41B9-8987-50BB42AF9F26}" presName="hierRoot3" presStyleCnt="0"/>
      <dgm:spPr/>
    </dgm:pt>
    <dgm:pt modelId="{E8B557B0-E27D-42FF-AC81-EEB95061BA1A}" type="pres">
      <dgm:prSet presAssocID="{89AD17CD-009A-41B9-8987-50BB42AF9F26}" presName="composite3" presStyleCnt="0"/>
      <dgm:spPr/>
    </dgm:pt>
    <dgm:pt modelId="{12934069-ECC5-474B-A83E-CE2BE6D5EA17}" type="pres">
      <dgm:prSet presAssocID="{89AD17CD-009A-41B9-8987-50BB42AF9F26}" presName="background3" presStyleLbl="node3" presStyleIdx="4" presStyleCnt="5"/>
      <dgm:spPr>
        <a:solidFill>
          <a:schemeClr val="accent6">
            <a:lumMod val="75000"/>
          </a:schemeClr>
        </a:solidFill>
      </dgm:spPr>
    </dgm:pt>
    <dgm:pt modelId="{9EB3C5B2-59A6-4FE2-A7F6-7545004C4148}" type="pres">
      <dgm:prSet presAssocID="{89AD17CD-009A-41B9-8987-50BB42AF9F26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F1F4ED5-B862-4BA5-B23B-166479EEF0B5}" type="pres">
      <dgm:prSet presAssocID="{89AD17CD-009A-41B9-8987-50BB42AF9F26}" presName="hierChild4" presStyleCnt="0"/>
      <dgm:spPr/>
    </dgm:pt>
    <dgm:pt modelId="{64BA4606-8800-4DF7-8345-99173937CA81}" type="pres">
      <dgm:prSet presAssocID="{6EAEE69D-0828-4C9B-AFE9-0F02229FD41B}" presName="hierRoot1" presStyleCnt="0"/>
      <dgm:spPr/>
    </dgm:pt>
    <dgm:pt modelId="{2BEFD585-0CDC-4F89-9F9B-C004131846A3}" type="pres">
      <dgm:prSet presAssocID="{6EAEE69D-0828-4C9B-AFE9-0F02229FD41B}" presName="composite" presStyleCnt="0"/>
      <dgm:spPr/>
    </dgm:pt>
    <dgm:pt modelId="{995F941B-A5AD-4F3C-ADA6-D1E9DB842F1F}" type="pres">
      <dgm:prSet presAssocID="{6EAEE69D-0828-4C9B-AFE9-0F02229FD41B}" presName="background" presStyleLbl="node0" presStyleIdx="1" presStyleCnt="3"/>
      <dgm:spPr>
        <a:solidFill>
          <a:srgbClr val="C00000"/>
        </a:solidFill>
      </dgm:spPr>
    </dgm:pt>
    <dgm:pt modelId="{BC24FBCD-10A6-4D0B-B7B1-DAF46147D530}" type="pres">
      <dgm:prSet presAssocID="{6EAEE69D-0828-4C9B-AFE9-0F02229FD41B}" presName="text" presStyleLbl="fgAcc0" presStyleIdx="1" presStyleCnt="3" custLinFactNeighborX="9035" custLinFactNeighborY="670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D7DCA56-505C-4AFB-86A0-66369A542B68}" type="pres">
      <dgm:prSet presAssocID="{6EAEE69D-0828-4C9B-AFE9-0F02229FD41B}" presName="hierChild2" presStyleCnt="0"/>
      <dgm:spPr/>
    </dgm:pt>
    <dgm:pt modelId="{A0145C0B-3670-4E9B-9071-DABEA7DE8C90}" type="pres">
      <dgm:prSet presAssocID="{5CFC79F5-2631-4296-9BE6-91182075B9DA}" presName="hierRoot1" presStyleCnt="0"/>
      <dgm:spPr/>
    </dgm:pt>
    <dgm:pt modelId="{243D020E-39D1-49F0-B8AE-FE0AFB0914BF}" type="pres">
      <dgm:prSet presAssocID="{5CFC79F5-2631-4296-9BE6-91182075B9DA}" presName="composite" presStyleCnt="0"/>
      <dgm:spPr/>
    </dgm:pt>
    <dgm:pt modelId="{036C6839-6A7B-423D-AD34-32D880E3B774}" type="pres">
      <dgm:prSet presAssocID="{5CFC79F5-2631-4296-9BE6-91182075B9DA}" presName="background" presStyleLbl="node0" presStyleIdx="2" presStyleCnt="3"/>
      <dgm:spPr>
        <a:solidFill>
          <a:srgbClr val="C00000"/>
        </a:solidFill>
      </dgm:spPr>
    </dgm:pt>
    <dgm:pt modelId="{88389D89-7A98-4EC4-AF2A-76D0EBF473AD}" type="pres">
      <dgm:prSet presAssocID="{5CFC79F5-2631-4296-9BE6-91182075B9DA}" presName="text" presStyleLbl="fgAcc0" presStyleIdx="2" presStyleCnt="3" custLinFactX="-178603" custLinFactNeighborX="-200000" custLinFactNeighborY="623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3E64BF-AB19-4B04-8362-BB50CC58E52E}" type="pres">
      <dgm:prSet presAssocID="{5CFC79F5-2631-4296-9BE6-91182075B9DA}" presName="hierChild2" presStyleCnt="0"/>
      <dgm:spPr/>
    </dgm:pt>
  </dgm:ptLst>
  <dgm:cxnLst>
    <dgm:cxn modelId="{37C2AB9E-4D1D-4EAA-828B-41E7E85BB540}" type="presOf" srcId="{5CFC79F5-2631-4296-9BE6-91182075B9DA}" destId="{88389D89-7A98-4EC4-AF2A-76D0EBF473AD}" srcOrd="0" destOrd="0" presId="urn:microsoft.com/office/officeart/2005/8/layout/hierarchy1"/>
    <dgm:cxn modelId="{4331349C-6D54-43D9-A30D-AE01ED9366A5}" type="presOf" srcId="{0AB43FEB-54F8-4ADB-AEED-7B0127FFE1C6}" destId="{A329074B-0C55-4337-94E0-55988C02AC75}" srcOrd="0" destOrd="0" presId="urn:microsoft.com/office/officeart/2005/8/layout/hierarchy1"/>
    <dgm:cxn modelId="{48F53DBD-E60D-4EA2-8639-71162A639BDC}" type="presOf" srcId="{075D2FBC-A0F9-4760-B249-EE62C80B3C93}" destId="{0232E38F-5C59-4FC0-BCCD-723C6E554029}" srcOrd="0" destOrd="0" presId="urn:microsoft.com/office/officeart/2005/8/layout/hierarchy1"/>
    <dgm:cxn modelId="{FE514EE4-9A2C-418E-8922-944D690DE126}" type="presOf" srcId="{8EEC3884-AA36-44AD-A464-ACCE7DAEDC4B}" destId="{E2C8295E-643D-40A3-B7FF-B739960FC065}" srcOrd="0" destOrd="0" presId="urn:microsoft.com/office/officeart/2005/8/layout/hierarchy1"/>
    <dgm:cxn modelId="{8D037A13-753A-4BFD-8FE1-A208008BCAB1}" type="presOf" srcId="{239EBF47-AE3A-450A-A871-AA7A47D1381B}" destId="{9BD9C79F-A749-45B1-871F-E12E07D36475}" srcOrd="0" destOrd="0" presId="urn:microsoft.com/office/officeart/2005/8/layout/hierarchy1"/>
    <dgm:cxn modelId="{9AE94456-2C0B-45F6-9BBF-DA15EC177E8F}" srcId="{07355AA4-27ED-4AB5-8C61-4906CA90C4EA}" destId="{77FFCB26-1840-4529-813E-654B5EA37658}" srcOrd="0" destOrd="0" parTransId="{0033A50D-0569-444B-B3B2-ED783C236C82}" sibTransId="{BBDC70E3-5F9F-42C7-BF42-DB186B6C9A75}"/>
    <dgm:cxn modelId="{5A2B2A21-513C-40AA-B0DE-F326806C3A77}" type="presOf" srcId="{899EF654-2931-4EC3-9422-6690E747F282}" destId="{F42C0922-E443-4A49-A1EC-51486626F708}" srcOrd="0" destOrd="0" presId="urn:microsoft.com/office/officeart/2005/8/layout/hierarchy1"/>
    <dgm:cxn modelId="{D2BA1DE0-50DA-48AE-A59C-757559C46E9C}" type="presOf" srcId="{77EF636E-3BF7-462B-91F7-4036A55C3D0D}" destId="{FD2ADCC7-208A-4739-ACFA-DBC05536432C}" srcOrd="0" destOrd="0" presId="urn:microsoft.com/office/officeart/2005/8/layout/hierarchy1"/>
    <dgm:cxn modelId="{CE2EAC4D-D738-46F6-836E-BE89DEB525AC}" type="presOf" srcId="{07355AA4-27ED-4AB5-8C61-4906CA90C4EA}" destId="{BD4787CA-A7BB-42DC-8937-2C63B6099643}" srcOrd="0" destOrd="0" presId="urn:microsoft.com/office/officeart/2005/8/layout/hierarchy1"/>
    <dgm:cxn modelId="{CE8E165F-E656-4493-9B0A-99844DC8CA1F}" srcId="{0AB43FEB-54F8-4ADB-AEED-7B0127FFE1C6}" destId="{DA491085-2A45-4D83-AA16-5A3275E28FA2}" srcOrd="0" destOrd="0" parTransId="{075D2FBC-A0F9-4760-B249-EE62C80B3C93}" sibTransId="{9450BED5-0591-4304-9908-72EBDFBC2513}"/>
    <dgm:cxn modelId="{AB898C35-531B-44F9-A77E-D41F6D73FE7B}" type="presOf" srcId="{14D49694-A90E-4C83-ABFD-C065A16754BA}" destId="{7093F8F2-5EF3-4B45-A3CC-E3D1A61DD744}" srcOrd="0" destOrd="0" presId="urn:microsoft.com/office/officeart/2005/8/layout/hierarchy1"/>
    <dgm:cxn modelId="{F2BF32E3-7DF8-4409-BCC3-3F307C6B65E5}" srcId="{77FFCB26-1840-4529-813E-654B5EA37658}" destId="{AB5DD90D-FE52-483E-8C78-26A84AD7146B}" srcOrd="0" destOrd="0" parTransId="{F93A4637-3C2D-4701-8565-5F333B48892E}" sibTransId="{608EB234-C8B5-441C-8841-76652CF6CD12}"/>
    <dgm:cxn modelId="{3FED8350-F0B8-49AB-B79C-9352F05EA82A}" srcId="{14D49694-A90E-4C83-ABFD-C065A16754BA}" destId="{2AA78DCC-ADD7-484D-A94A-BA2889DDA3EC}" srcOrd="0" destOrd="0" parTransId="{2D6F5C8F-6C7E-4DCC-B5FE-B1A86151D9B2}" sibTransId="{507FCDDC-E315-48AC-9209-395B2A17A692}"/>
    <dgm:cxn modelId="{A046FAAC-BBEF-4DEA-9CB7-A9DACBD32B72}" type="presOf" srcId="{DA491085-2A45-4D83-AA16-5A3275E28FA2}" destId="{A3B0A227-3750-4C88-827F-1C1420E993FD}" srcOrd="0" destOrd="0" presId="urn:microsoft.com/office/officeart/2005/8/layout/hierarchy1"/>
    <dgm:cxn modelId="{0D00CCE3-2026-48A3-9FFF-2914EE04E5D3}" srcId="{07355AA4-27ED-4AB5-8C61-4906CA90C4EA}" destId="{0AB43FEB-54F8-4ADB-AEED-7B0127FFE1C6}" srcOrd="1" destOrd="0" parTransId="{68776D04-2846-41C8-B170-143FBE9B9DA6}" sibTransId="{0DC378FC-28B2-4B27-A88A-CBB4E0BCBBE6}"/>
    <dgm:cxn modelId="{6B629444-181E-4F9A-9B36-CFAE9CFEDC88}" srcId="{07355AA4-27ED-4AB5-8C61-4906CA90C4EA}" destId="{89AD17CD-009A-41B9-8987-50BB42AF9F26}" srcOrd="4" destOrd="0" parTransId="{8EEC3884-AA36-44AD-A464-ACCE7DAEDC4B}" sibTransId="{1D7AE39B-31AC-4DE7-AD19-D5E4636AA2C1}"/>
    <dgm:cxn modelId="{F15A661E-DA7A-490D-A163-90EC02720331}" srcId="{899EF654-2931-4EC3-9422-6690E747F282}" destId="{5CFC79F5-2631-4296-9BE6-91182075B9DA}" srcOrd="2" destOrd="0" parTransId="{DAE69BAF-2C1C-40D4-BA33-A5FC5BEAA220}" sibTransId="{58628EED-9E6F-43FD-A927-A1BCBC13C21F}"/>
    <dgm:cxn modelId="{25F551E3-345F-4821-80B0-219403C23CF7}" type="presOf" srcId="{0033A50D-0569-444B-B3B2-ED783C236C82}" destId="{0A7E1570-4493-4011-99F2-244E4749DCB0}" srcOrd="0" destOrd="0" presId="urn:microsoft.com/office/officeart/2005/8/layout/hierarchy1"/>
    <dgm:cxn modelId="{B5BECD71-7879-4258-BF9F-D55D6534D222}" srcId="{07355AA4-27ED-4AB5-8C61-4906CA90C4EA}" destId="{14D49694-A90E-4C83-ABFD-C065A16754BA}" srcOrd="2" destOrd="0" parTransId="{D240D21D-14E8-4C8C-A35C-1A88CA7DF1D4}" sibTransId="{0FCD9F44-83BB-4896-902B-FA4F539427B4}"/>
    <dgm:cxn modelId="{474DBADF-C467-4779-BA29-6D5FD3E8DC66}" type="presOf" srcId="{60CC1EA8-025A-4F4E-A0CB-04F8EE9B30D7}" destId="{96F6E835-4A9F-4D1C-8821-FD96436446ED}" srcOrd="0" destOrd="0" presId="urn:microsoft.com/office/officeart/2005/8/layout/hierarchy1"/>
    <dgm:cxn modelId="{0CDE92DF-9B64-4629-9881-582035D7F9D6}" srcId="{07355AA4-27ED-4AB5-8C61-4906CA90C4EA}" destId="{60CC1EA8-025A-4F4E-A0CB-04F8EE9B30D7}" srcOrd="3" destOrd="0" parTransId="{4BA515B9-FC11-46D0-B0B2-1815F892A5C4}" sibTransId="{1B3A3596-A7C9-40FD-BD63-A9509F3DAC7A}"/>
    <dgm:cxn modelId="{6DED57DA-B583-42E4-98AD-DB9F3337CACF}" type="presOf" srcId="{77FFCB26-1840-4529-813E-654B5EA37658}" destId="{264F787A-E38A-4326-AF62-5FBB74C01C2F}" srcOrd="0" destOrd="0" presId="urn:microsoft.com/office/officeart/2005/8/layout/hierarchy1"/>
    <dgm:cxn modelId="{7ABEA4DE-01B6-46B9-8FDA-7FB1D30BA7BF}" type="presOf" srcId="{D240D21D-14E8-4C8C-A35C-1A88CA7DF1D4}" destId="{ABEF2548-7E73-4C53-B161-82AF38BB9991}" srcOrd="0" destOrd="0" presId="urn:microsoft.com/office/officeart/2005/8/layout/hierarchy1"/>
    <dgm:cxn modelId="{2525DA19-8D40-4E19-A9D4-86B23A390B01}" type="presOf" srcId="{AB5DD90D-FE52-483E-8C78-26A84AD7146B}" destId="{1F766E08-A553-465C-BE56-2F0E2E81479D}" srcOrd="0" destOrd="0" presId="urn:microsoft.com/office/officeart/2005/8/layout/hierarchy1"/>
    <dgm:cxn modelId="{4B80291E-7794-423A-BFCD-9299D9582D58}" type="presOf" srcId="{6EAEE69D-0828-4C9B-AFE9-0F02229FD41B}" destId="{BC24FBCD-10A6-4D0B-B7B1-DAF46147D530}" srcOrd="0" destOrd="0" presId="urn:microsoft.com/office/officeart/2005/8/layout/hierarchy1"/>
    <dgm:cxn modelId="{B4CE99C0-4937-4D13-B554-EA9A9E61769D}" srcId="{899EF654-2931-4EC3-9422-6690E747F282}" destId="{239EBF47-AE3A-450A-A871-AA7A47D1381B}" srcOrd="0" destOrd="0" parTransId="{7A0D9D60-4682-43E9-B876-44AA73D984DC}" sibTransId="{B9984DA2-BF9B-42B5-B4C1-2A5775076CAD}"/>
    <dgm:cxn modelId="{9B6F78C2-4A10-43F1-9F3B-9FDFBDED834E}" type="presOf" srcId="{68776D04-2846-41C8-B170-143FBE9B9DA6}" destId="{F39700DE-5908-4757-B9FB-D0E66A567E8F}" srcOrd="0" destOrd="0" presId="urn:microsoft.com/office/officeart/2005/8/layout/hierarchy1"/>
    <dgm:cxn modelId="{2ED03484-008D-4598-9B47-15714D48752C}" type="presOf" srcId="{89AD17CD-009A-41B9-8987-50BB42AF9F26}" destId="{9EB3C5B2-59A6-4FE2-A7F6-7545004C4148}" srcOrd="0" destOrd="0" presId="urn:microsoft.com/office/officeart/2005/8/layout/hierarchy1"/>
    <dgm:cxn modelId="{424C64DB-A001-4D6F-93A8-B642A95CD05D}" srcId="{239EBF47-AE3A-450A-A871-AA7A47D1381B}" destId="{07355AA4-27ED-4AB5-8C61-4906CA90C4EA}" srcOrd="0" destOrd="0" parTransId="{77EF636E-3BF7-462B-91F7-4036A55C3D0D}" sibTransId="{370787E3-E2D3-4BC3-9AAE-E813ED1382E5}"/>
    <dgm:cxn modelId="{279BDB21-6182-42EB-87F8-9786C3A51AB3}" type="presOf" srcId="{2AA78DCC-ADD7-484D-A94A-BA2889DDA3EC}" destId="{909CB7D0-B3DE-48E5-B922-A28A8EDD07ED}" srcOrd="0" destOrd="0" presId="urn:microsoft.com/office/officeart/2005/8/layout/hierarchy1"/>
    <dgm:cxn modelId="{32463A97-C485-43F8-9529-FB862B1BC5C4}" type="presOf" srcId="{2D6F5C8F-6C7E-4DCC-B5FE-B1A86151D9B2}" destId="{61DCACC3-183F-4831-9DB2-1ABE29AB6900}" srcOrd="0" destOrd="0" presId="urn:microsoft.com/office/officeart/2005/8/layout/hierarchy1"/>
    <dgm:cxn modelId="{4453ACEF-9C38-4696-995D-53D131921495}" srcId="{899EF654-2931-4EC3-9422-6690E747F282}" destId="{6EAEE69D-0828-4C9B-AFE9-0F02229FD41B}" srcOrd="1" destOrd="0" parTransId="{99FE2966-D064-444D-AD36-D8D267B71C0F}" sibTransId="{7A7CF9E1-7FFD-404E-942B-376BC19904E1}"/>
    <dgm:cxn modelId="{CD025BDC-9EEA-47C4-ADE1-628DDC5691DC}" type="presOf" srcId="{F93A4637-3C2D-4701-8565-5F333B48892E}" destId="{CE08AE1E-B814-4E00-B2A8-C881DD30EDED}" srcOrd="0" destOrd="0" presId="urn:microsoft.com/office/officeart/2005/8/layout/hierarchy1"/>
    <dgm:cxn modelId="{6C078515-FA16-473F-824D-1A2A636210C7}" type="presOf" srcId="{4BA515B9-FC11-46D0-B0B2-1815F892A5C4}" destId="{11688E88-A928-403B-892F-2ECE8552D75E}" srcOrd="0" destOrd="0" presId="urn:microsoft.com/office/officeart/2005/8/layout/hierarchy1"/>
    <dgm:cxn modelId="{618760FF-2F94-4FCE-A59B-8AED5F690138}" type="presParOf" srcId="{F42C0922-E443-4A49-A1EC-51486626F708}" destId="{3C3D93EB-CB2E-48C6-9C51-69AA2D1025C9}" srcOrd="0" destOrd="0" presId="urn:microsoft.com/office/officeart/2005/8/layout/hierarchy1"/>
    <dgm:cxn modelId="{418EB658-93DB-4D7E-8B05-CD03229E64D1}" type="presParOf" srcId="{3C3D93EB-CB2E-48C6-9C51-69AA2D1025C9}" destId="{9D505072-AB0B-49BC-ADA3-F0E94DB23BED}" srcOrd="0" destOrd="0" presId="urn:microsoft.com/office/officeart/2005/8/layout/hierarchy1"/>
    <dgm:cxn modelId="{17D39962-D5AB-4D1B-A273-253F10699DF4}" type="presParOf" srcId="{9D505072-AB0B-49BC-ADA3-F0E94DB23BED}" destId="{3B566314-8D75-4ABC-BE64-CE8AA1178AEC}" srcOrd="0" destOrd="0" presId="urn:microsoft.com/office/officeart/2005/8/layout/hierarchy1"/>
    <dgm:cxn modelId="{ED62B577-8B25-4E03-9887-1036FA45B066}" type="presParOf" srcId="{9D505072-AB0B-49BC-ADA3-F0E94DB23BED}" destId="{9BD9C79F-A749-45B1-871F-E12E07D36475}" srcOrd="1" destOrd="0" presId="urn:microsoft.com/office/officeart/2005/8/layout/hierarchy1"/>
    <dgm:cxn modelId="{657FBC17-00E1-4D56-94FD-357FB002DBC0}" type="presParOf" srcId="{3C3D93EB-CB2E-48C6-9C51-69AA2D1025C9}" destId="{A7ACF701-EA8B-424D-9FCE-6EE8CF9D9E16}" srcOrd="1" destOrd="0" presId="urn:microsoft.com/office/officeart/2005/8/layout/hierarchy1"/>
    <dgm:cxn modelId="{7839B1CF-3637-45CC-BA60-EB51C7CD2FC2}" type="presParOf" srcId="{A7ACF701-EA8B-424D-9FCE-6EE8CF9D9E16}" destId="{FD2ADCC7-208A-4739-ACFA-DBC05536432C}" srcOrd="0" destOrd="0" presId="urn:microsoft.com/office/officeart/2005/8/layout/hierarchy1"/>
    <dgm:cxn modelId="{C0420A81-079B-4900-BA41-B4AEB307BEAD}" type="presParOf" srcId="{A7ACF701-EA8B-424D-9FCE-6EE8CF9D9E16}" destId="{4C95901F-0485-4A7C-BC36-D1C9121F79B7}" srcOrd="1" destOrd="0" presId="urn:microsoft.com/office/officeart/2005/8/layout/hierarchy1"/>
    <dgm:cxn modelId="{2FB85D3E-CE1D-4FD6-B440-FEA4A4719F60}" type="presParOf" srcId="{4C95901F-0485-4A7C-BC36-D1C9121F79B7}" destId="{13F9CE31-CCBE-41A6-A801-9D313F9C8817}" srcOrd="0" destOrd="0" presId="urn:microsoft.com/office/officeart/2005/8/layout/hierarchy1"/>
    <dgm:cxn modelId="{29619679-72C4-4012-8B66-624B2A0A03C9}" type="presParOf" srcId="{13F9CE31-CCBE-41A6-A801-9D313F9C8817}" destId="{68C7D7A4-4016-4ADC-8194-5E9285BC4433}" srcOrd="0" destOrd="0" presId="urn:microsoft.com/office/officeart/2005/8/layout/hierarchy1"/>
    <dgm:cxn modelId="{A57B2128-1303-4628-BC93-ACF913F5123B}" type="presParOf" srcId="{13F9CE31-CCBE-41A6-A801-9D313F9C8817}" destId="{BD4787CA-A7BB-42DC-8937-2C63B6099643}" srcOrd="1" destOrd="0" presId="urn:microsoft.com/office/officeart/2005/8/layout/hierarchy1"/>
    <dgm:cxn modelId="{911A32E5-891F-476C-8960-6EA78EBCA9D1}" type="presParOf" srcId="{4C95901F-0485-4A7C-BC36-D1C9121F79B7}" destId="{FF814D07-79D0-4B64-B3F7-516AD7D83F8E}" srcOrd="1" destOrd="0" presId="urn:microsoft.com/office/officeart/2005/8/layout/hierarchy1"/>
    <dgm:cxn modelId="{8EC96438-ADDD-4EE1-B889-34AF49825B58}" type="presParOf" srcId="{FF814D07-79D0-4B64-B3F7-516AD7D83F8E}" destId="{0A7E1570-4493-4011-99F2-244E4749DCB0}" srcOrd="0" destOrd="0" presId="urn:microsoft.com/office/officeart/2005/8/layout/hierarchy1"/>
    <dgm:cxn modelId="{220D7FF5-AEB2-4C0A-8912-FBC869AB0E0D}" type="presParOf" srcId="{FF814D07-79D0-4B64-B3F7-516AD7D83F8E}" destId="{978C9C79-9221-4466-B359-5BA8808FA7BA}" srcOrd="1" destOrd="0" presId="urn:microsoft.com/office/officeart/2005/8/layout/hierarchy1"/>
    <dgm:cxn modelId="{D23525C7-B142-4DB3-8BA4-651A5799678A}" type="presParOf" srcId="{978C9C79-9221-4466-B359-5BA8808FA7BA}" destId="{81E8A4FB-711C-4CDA-9362-5BF0FA8AFA4B}" srcOrd="0" destOrd="0" presId="urn:microsoft.com/office/officeart/2005/8/layout/hierarchy1"/>
    <dgm:cxn modelId="{260B0BF7-B4FE-4B2E-958B-078A0A1BE618}" type="presParOf" srcId="{81E8A4FB-711C-4CDA-9362-5BF0FA8AFA4B}" destId="{9A1B66E3-5720-4EF1-984D-735497FCE4B6}" srcOrd="0" destOrd="0" presId="urn:microsoft.com/office/officeart/2005/8/layout/hierarchy1"/>
    <dgm:cxn modelId="{1BDE494E-0CFD-4E51-9905-866118951588}" type="presParOf" srcId="{81E8A4FB-711C-4CDA-9362-5BF0FA8AFA4B}" destId="{264F787A-E38A-4326-AF62-5FBB74C01C2F}" srcOrd="1" destOrd="0" presId="urn:microsoft.com/office/officeart/2005/8/layout/hierarchy1"/>
    <dgm:cxn modelId="{830BD9B7-B111-406E-ADE7-941D0695BA23}" type="presParOf" srcId="{978C9C79-9221-4466-B359-5BA8808FA7BA}" destId="{73E4109D-62F5-42A5-8F82-D4718567F99B}" srcOrd="1" destOrd="0" presId="urn:microsoft.com/office/officeart/2005/8/layout/hierarchy1"/>
    <dgm:cxn modelId="{179F0650-F12A-45FB-B714-087D7FC5EBDA}" type="presParOf" srcId="{73E4109D-62F5-42A5-8F82-D4718567F99B}" destId="{CE08AE1E-B814-4E00-B2A8-C881DD30EDED}" srcOrd="0" destOrd="0" presId="urn:microsoft.com/office/officeart/2005/8/layout/hierarchy1"/>
    <dgm:cxn modelId="{B551C3B2-06B9-4F0F-864A-495FA1A5F54A}" type="presParOf" srcId="{73E4109D-62F5-42A5-8F82-D4718567F99B}" destId="{92261CB4-C47D-499E-B4FB-B26259B674AE}" srcOrd="1" destOrd="0" presId="urn:microsoft.com/office/officeart/2005/8/layout/hierarchy1"/>
    <dgm:cxn modelId="{320E705F-4FFF-485C-B36D-E42971511054}" type="presParOf" srcId="{92261CB4-C47D-499E-B4FB-B26259B674AE}" destId="{408A0EB6-5ADF-4606-A0A1-29DB19D634D8}" srcOrd="0" destOrd="0" presId="urn:microsoft.com/office/officeart/2005/8/layout/hierarchy1"/>
    <dgm:cxn modelId="{AFD3631C-EA1A-4CF2-9821-B2D47E5BD844}" type="presParOf" srcId="{408A0EB6-5ADF-4606-A0A1-29DB19D634D8}" destId="{A47A0A18-E203-4761-BCA0-764C1768E0CA}" srcOrd="0" destOrd="0" presId="urn:microsoft.com/office/officeart/2005/8/layout/hierarchy1"/>
    <dgm:cxn modelId="{F779FE80-4210-404B-8A26-D9689293EB59}" type="presParOf" srcId="{408A0EB6-5ADF-4606-A0A1-29DB19D634D8}" destId="{1F766E08-A553-465C-BE56-2F0E2E81479D}" srcOrd="1" destOrd="0" presId="urn:microsoft.com/office/officeart/2005/8/layout/hierarchy1"/>
    <dgm:cxn modelId="{F76F6BA3-90C4-49AC-865F-C462ACD34D14}" type="presParOf" srcId="{92261CB4-C47D-499E-B4FB-B26259B674AE}" destId="{89C230C9-71A5-4BA5-8103-129750384C4E}" srcOrd="1" destOrd="0" presId="urn:microsoft.com/office/officeart/2005/8/layout/hierarchy1"/>
    <dgm:cxn modelId="{9C4443C9-8949-4016-B594-9A30B1F4D5D7}" type="presParOf" srcId="{FF814D07-79D0-4B64-B3F7-516AD7D83F8E}" destId="{F39700DE-5908-4757-B9FB-D0E66A567E8F}" srcOrd="2" destOrd="0" presId="urn:microsoft.com/office/officeart/2005/8/layout/hierarchy1"/>
    <dgm:cxn modelId="{88C9CD54-C815-4C2A-B68E-6C837901DB60}" type="presParOf" srcId="{FF814D07-79D0-4B64-B3F7-516AD7D83F8E}" destId="{91F5CACB-DF0F-457F-84B4-9645BC239CB2}" srcOrd="3" destOrd="0" presId="urn:microsoft.com/office/officeart/2005/8/layout/hierarchy1"/>
    <dgm:cxn modelId="{EF916A13-D89F-4708-8B87-FF5FC7627EDB}" type="presParOf" srcId="{91F5CACB-DF0F-457F-84B4-9645BC239CB2}" destId="{FAB55C39-FD19-4E96-9664-D6CC25F5DA58}" srcOrd="0" destOrd="0" presId="urn:microsoft.com/office/officeart/2005/8/layout/hierarchy1"/>
    <dgm:cxn modelId="{85F7839E-845D-4E91-A01F-A3C18081217F}" type="presParOf" srcId="{FAB55C39-FD19-4E96-9664-D6CC25F5DA58}" destId="{343D6014-9A02-4316-8639-A2D71A63464F}" srcOrd="0" destOrd="0" presId="urn:microsoft.com/office/officeart/2005/8/layout/hierarchy1"/>
    <dgm:cxn modelId="{5FEEF9C8-A7A2-409B-BE78-C4CD655B1F2E}" type="presParOf" srcId="{FAB55C39-FD19-4E96-9664-D6CC25F5DA58}" destId="{A329074B-0C55-4337-94E0-55988C02AC75}" srcOrd="1" destOrd="0" presId="urn:microsoft.com/office/officeart/2005/8/layout/hierarchy1"/>
    <dgm:cxn modelId="{54C7910B-A49F-4EFB-AAE1-B69356911041}" type="presParOf" srcId="{91F5CACB-DF0F-457F-84B4-9645BC239CB2}" destId="{55DFFCDF-B18D-4FCC-A6C8-C0B76411D68A}" srcOrd="1" destOrd="0" presId="urn:microsoft.com/office/officeart/2005/8/layout/hierarchy1"/>
    <dgm:cxn modelId="{5BF618A0-7E2E-476C-BBFA-1A4053CDE561}" type="presParOf" srcId="{55DFFCDF-B18D-4FCC-A6C8-C0B76411D68A}" destId="{0232E38F-5C59-4FC0-BCCD-723C6E554029}" srcOrd="0" destOrd="0" presId="urn:microsoft.com/office/officeart/2005/8/layout/hierarchy1"/>
    <dgm:cxn modelId="{A4834D13-2CED-4598-B8AB-72F147BBCAA1}" type="presParOf" srcId="{55DFFCDF-B18D-4FCC-A6C8-C0B76411D68A}" destId="{588AB561-5023-4FA3-A49C-612BFF1F4005}" srcOrd="1" destOrd="0" presId="urn:microsoft.com/office/officeart/2005/8/layout/hierarchy1"/>
    <dgm:cxn modelId="{0B504068-14E7-4FFC-B25B-497A5B722A00}" type="presParOf" srcId="{588AB561-5023-4FA3-A49C-612BFF1F4005}" destId="{AFF5B0BF-17F7-493E-A161-28D603E6B901}" srcOrd="0" destOrd="0" presId="urn:microsoft.com/office/officeart/2005/8/layout/hierarchy1"/>
    <dgm:cxn modelId="{C144A7A6-96A7-402F-A8D3-3E7A49513D74}" type="presParOf" srcId="{AFF5B0BF-17F7-493E-A161-28D603E6B901}" destId="{EA872EF2-509D-4422-95A0-9168C741BE2B}" srcOrd="0" destOrd="0" presId="urn:microsoft.com/office/officeart/2005/8/layout/hierarchy1"/>
    <dgm:cxn modelId="{45D3EFFB-9FDE-4E90-8ADC-9EDF3CC2AAB1}" type="presParOf" srcId="{AFF5B0BF-17F7-493E-A161-28D603E6B901}" destId="{A3B0A227-3750-4C88-827F-1C1420E993FD}" srcOrd="1" destOrd="0" presId="urn:microsoft.com/office/officeart/2005/8/layout/hierarchy1"/>
    <dgm:cxn modelId="{17C2363D-6ED5-4D9E-AD50-A097D45BFD1E}" type="presParOf" srcId="{588AB561-5023-4FA3-A49C-612BFF1F4005}" destId="{1F9ECEBB-5C1E-4BAB-A716-9F71C65D8D25}" srcOrd="1" destOrd="0" presId="urn:microsoft.com/office/officeart/2005/8/layout/hierarchy1"/>
    <dgm:cxn modelId="{9B489DBD-6224-4340-A102-86CB5D88E5A9}" type="presParOf" srcId="{FF814D07-79D0-4B64-B3F7-516AD7D83F8E}" destId="{ABEF2548-7E73-4C53-B161-82AF38BB9991}" srcOrd="4" destOrd="0" presId="urn:microsoft.com/office/officeart/2005/8/layout/hierarchy1"/>
    <dgm:cxn modelId="{5543A1FC-C60A-43EE-BA03-F2C2094A5733}" type="presParOf" srcId="{FF814D07-79D0-4B64-B3F7-516AD7D83F8E}" destId="{56A3970B-7478-4605-8E26-265485BA56D4}" srcOrd="5" destOrd="0" presId="urn:microsoft.com/office/officeart/2005/8/layout/hierarchy1"/>
    <dgm:cxn modelId="{356AE7D5-BC6D-4C20-A9BF-4C04A5236B86}" type="presParOf" srcId="{56A3970B-7478-4605-8E26-265485BA56D4}" destId="{5E627803-D88C-403E-937F-610CD679A9E2}" srcOrd="0" destOrd="0" presId="urn:microsoft.com/office/officeart/2005/8/layout/hierarchy1"/>
    <dgm:cxn modelId="{2ED20A26-B0B2-4191-B138-8C0B826F43D9}" type="presParOf" srcId="{5E627803-D88C-403E-937F-610CD679A9E2}" destId="{7EE37435-B948-44CD-8BC8-4EF74ECD45A1}" srcOrd="0" destOrd="0" presId="urn:microsoft.com/office/officeart/2005/8/layout/hierarchy1"/>
    <dgm:cxn modelId="{C88C1FBF-8A54-4B37-BDC5-9A81CAFBD865}" type="presParOf" srcId="{5E627803-D88C-403E-937F-610CD679A9E2}" destId="{7093F8F2-5EF3-4B45-A3CC-E3D1A61DD744}" srcOrd="1" destOrd="0" presId="urn:microsoft.com/office/officeart/2005/8/layout/hierarchy1"/>
    <dgm:cxn modelId="{4C38D7E6-4E4D-48FF-BA4A-6CDDDB12A9A3}" type="presParOf" srcId="{56A3970B-7478-4605-8E26-265485BA56D4}" destId="{070D455E-7121-4F92-91F4-C58156F3B8C1}" srcOrd="1" destOrd="0" presId="urn:microsoft.com/office/officeart/2005/8/layout/hierarchy1"/>
    <dgm:cxn modelId="{28F8F5A0-60FB-4BEA-9441-F1A71C782ABB}" type="presParOf" srcId="{070D455E-7121-4F92-91F4-C58156F3B8C1}" destId="{61DCACC3-183F-4831-9DB2-1ABE29AB6900}" srcOrd="0" destOrd="0" presId="urn:microsoft.com/office/officeart/2005/8/layout/hierarchy1"/>
    <dgm:cxn modelId="{CCD1C222-A9C3-493E-B020-EBAF34CFF6AD}" type="presParOf" srcId="{070D455E-7121-4F92-91F4-C58156F3B8C1}" destId="{7FDDF37A-67DA-43DC-9CBB-3EF35A632572}" srcOrd="1" destOrd="0" presId="urn:microsoft.com/office/officeart/2005/8/layout/hierarchy1"/>
    <dgm:cxn modelId="{14525C74-9619-45E9-AF26-D15101D41ACB}" type="presParOf" srcId="{7FDDF37A-67DA-43DC-9CBB-3EF35A632572}" destId="{EF33DCB7-E90C-4FF6-A28A-B53CCC82DA81}" srcOrd="0" destOrd="0" presId="urn:microsoft.com/office/officeart/2005/8/layout/hierarchy1"/>
    <dgm:cxn modelId="{584B0961-64D4-4FD2-94EA-D5AB39FCD68E}" type="presParOf" srcId="{EF33DCB7-E90C-4FF6-A28A-B53CCC82DA81}" destId="{A550DB65-4990-4592-8D56-B39717567670}" srcOrd="0" destOrd="0" presId="urn:microsoft.com/office/officeart/2005/8/layout/hierarchy1"/>
    <dgm:cxn modelId="{107382B1-18F8-4C7F-848B-70F13C3D567F}" type="presParOf" srcId="{EF33DCB7-E90C-4FF6-A28A-B53CCC82DA81}" destId="{909CB7D0-B3DE-48E5-B922-A28A8EDD07ED}" srcOrd="1" destOrd="0" presId="urn:microsoft.com/office/officeart/2005/8/layout/hierarchy1"/>
    <dgm:cxn modelId="{C3CC4AA3-870E-490C-8C61-C3677C172C65}" type="presParOf" srcId="{7FDDF37A-67DA-43DC-9CBB-3EF35A632572}" destId="{8E655123-3CF0-4900-9C8B-1FB5AF98226B}" srcOrd="1" destOrd="0" presId="urn:microsoft.com/office/officeart/2005/8/layout/hierarchy1"/>
    <dgm:cxn modelId="{9EAD7E93-7F93-4EA8-9230-891555451BC8}" type="presParOf" srcId="{FF814D07-79D0-4B64-B3F7-516AD7D83F8E}" destId="{11688E88-A928-403B-892F-2ECE8552D75E}" srcOrd="6" destOrd="0" presId="urn:microsoft.com/office/officeart/2005/8/layout/hierarchy1"/>
    <dgm:cxn modelId="{685B8DAD-6585-4AFE-B039-D3635BBE667D}" type="presParOf" srcId="{FF814D07-79D0-4B64-B3F7-516AD7D83F8E}" destId="{35B5C456-2470-4003-8CC4-87C9AAC8A460}" srcOrd="7" destOrd="0" presId="urn:microsoft.com/office/officeart/2005/8/layout/hierarchy1"/>
    <dgm:cxn modelId="{366DA3B9-0A50-4648-A461-188AB628A3D1}" type="presParOf" srcId="{35B5C456-2470-4003-8CC4-87C9AAC8A460}" destId="{6FA13A13-486F-47DD-8829-E4BA01E55E91}" srcOrd="0" destOrd="0" presId="urn:microsoft.com/office/officeart/2005/8/layout/hierarchy1"/>
    <dgm:cxn modelId="{64052C1F-1871-4729-8850-087D2C55AE24}" type="presParOf" srcId="{6FA13A13-486F-47DD-8829-E4BA01E55E91}" destId="{99E0547E-09D2-4B55-B1FF-AC4D6FE64FEA}" srcOrd="0" destOrd="0" presId="urn:microsoft.com/office/officeart/2005/8/layout/hierarchy1"/>
    <dgm:cxn modelId="{B5AD98C6-375C-4B8A-8F67-5CBAB8175F81}" type="presParOf" srcId="{6FA13A13-486F-47DD-8829-E4BA01E55E91}" destId="{96F6E835-4A9F-4D1C-8821-FD96436446ED}" srcOrd="1" destOrd="0" presId="urn:microsoft.com/office/officeart/2005/8/layout/hierarchy1"/>
    <dgm:cxn modelId="{AEB8B9B7-D476-4B18-90FE-7F28161B06F2}" type="presParOf" srcId="{35B5C456-2470-4003-8CC4-87C9AAC8A460}" destId="{D88A8234-7B04-4254-9FD9-D7034382D2E2}" srcOrd="1" destOrd="0" presId="urn:microsoft.com/office/officeart/2005/8/layout/hierarchy1"/>
    <dgm:cxn modelId="{0246A318-412D-4AE0-9911-C7E7AB12CA25}" type="presParOf" srcId="{FF814D07-79D0-4B64-B3F7-516AD7D83F8E}" destId="{E2C8295E-643D-40A3-B7FF-B739960FC065}" srcOrd="8" destOrd="0" presId="urn:microsoft.com/office/officeart/2005/8/layout/hierarchy1"/>
    <dgm:cxn modelId="{8BDE51DB-F442-4664-9FAC-17CD6D85A490}" type="presParOf" srcId="{FF814D07-79D0-4B64-B3F7-516AD7D83F8E}" destId="{71612BC6-BF25-49F3-A38C-2976F3B1E271}" srcOrd="9" destOrd="0" presId="urn:microsoft.com/office/officeart/2005/8/layout/hierarchy1"/>
    <dgm:cxn modelId="{1BCF1D14-6045-4C6D-8CF1-239448F40A64}" type="presParOf" srcId="{71612BC6-BF25-49F3-A38C-2976F3B1E271}" destId="{E8B557B0-E27D-42FF-AC81-EEB95061BA1A}" srcOrd="0" destOrd="0" presId="urn:microsoft.com/office/officeart/2005/8/layout/hierarchy1"/>
    <dgm:cxn modelId="{991F56F3-CDA8-41E2-8475-D1B1D460933B}" type="presParOf" srcId="{E8B557B0-E27D-42FF-AC81-EEB95061BA1A}" destId="{12934069-ECC5-474B-A83E-CE2BE6D5EA17}" srcOrd="0" destOrd="0" presId="urn:microsoft.com/office/officeart/2005/8/layout/hierarchy1"/>
    <dgm:cxn modelId="{FFCA952D-8FC1-49EA-9CE7-968E95E2FDDB}" type="presParOf" srcId="{E8B557B0-E27D-42FF-AC81-EEB95061BA1A}" destId="{9EB3C5B2-59A6-4FE2-A7F6-7545004C4148}" srcOrd="1" destOrd="0" presId="urn:microsoft.com/office/officeart/2005/8/layout/hierarchy1"/>
    <dgm:cxn modelId="{6622BAF1-E4BE-4FF6-A231-2F827403AAD5}" type="presParOf" srcId="{71612BC6-BF25-49F3-A38C-2976F3B1E271}" destId="{9F1F4ED5-B862-4BA5-B23B-166479EEF0B5}" srcOrd="1" destOrd="0" presId="urn:microsoft.com/office/officeart/2005/8/layout/hierarchy1"/>
    <dgm:cxn modelId="{62ECC310-1A0E-487A-B9F5-AFD74E02F2C7}" type="presParOf" srcId="{F42C0922-E443-4A49-A1EC-51486626F708}" destId="{64BA4606-8800-4DF7-8345-99173937CA81}" srcOrd="1" destOrd="0" presId="urn:microsoft.com/office/officeart/2005/8/layout/hierarchy1"/>
    <dgm:cxn modelId="{BE657FC1-9C83-4778-804D-51ECFF0ABFB7}" type="presParOf" srcId="{64BA4606-8800-4DF7-8345-99173937CA81}" destId="{2BEFD585-0CDC-4F89-9F9B-C004131846A3}" srcOrd="0" destOrd="0" presId="urn:microsoft.com/office/officeart/2005/8/layout/hierarchy1"/>
    <dgm:cxn modelId="{207883C1-47FA-4D93-AB4F-70636BC68D94}" type="presParOf" srcId="{2BEFD585-0CDC-4F89-9F9B-C004131846A3}" destId="{995F941B-A5AD-4F3C-ADA6-D1E9DB842F1F}" srcOrd="0" destOrd="0" presId="urn:microsoft.com/office/officeart/2005/8/layout/hierarchy1"/>
    <dgm:cxn modelId="{BA651B4A-72C7-4828-95BD-268297D54318}" type="presParOf" srcId="{2BEFD585-0CDC-4F89-9F9B-C004131846A3}" destId="{BC24FBCD-10A6-4D0B-B7B1-DAF46147D530}" srcOrd="1" destOrd="0" presId="urn:microsoft.com/office/officeart/2005/8/layout/hierarchy1"/>
    <dgm:cxn modelId="{9420E328-49AF-41B0-9B2A-1B48AD529E0B}" type="presParOf" srcId="{64BA4606-8800-4DF7-8345-99173937CA81}" destId="{1D7DCA56-505C-4AFB-86A0-66369A542B68}" srcOrd="1" destOrd="0" presId="urn:microsoft.com/office/officeart/2005/8/layout/hierarchy1"/>
    <dgm:cxn modelId="{73030F76-F3E4-4F82-95A3-08D62131C666}" type="presParOf" srcId="{F42C0922-E443-4A49-A1EC-51486626F708}" destId="{A0145C0B-3670-4E9B-9071-DABEA7DE8C90}" srcOrd="2" destOrd="0" presId="urn:microsoft.com/office/officeart/2005/8/layout/hierarchy1"/>
    <dgm:cxn modelId="{F1580E82-25F4-4B08-B8AE-E0D5252CE961}" type="presParOf" srcId="{A0145C0B-3670-4E9B-9071-DABEA7DE8C90}" destId="{243D020E-39D1-49F0-B8AE-FE0AFB0914BF}" srcOrd="0" destOrd="0" presId="urn:microsoft.com/office/officeart/2005/8/layout/hierarchy1"/>
    <dgm:cxn modelId="{489F1C5C-C6F3-495E-80BD-5C3800D8692B}" type="presParOf" srcId="{243D020E-39D1-49F0-B8AE-FE0AFB0914BF}" destId="{036C6839-6A7B-423D-AD34-32D880E3B774}" srcOrd="0" destOrd="0" presId="urn:microsoft.com/office/officeart/2005/8/layout/hierarchy1"/>
    <dgm:cxn modelId="{41F4B765-964B-43BE-B921-715A592712C5}" type="presParOf" srcId="{243D020E-39D1-49F0-B8AE-FE0AFB0914BF}" destId="{88389D89-7A98-4EC4-AF2A-76D0EBF473AD}" srcOrd="1" destOrd="0" presId="urn:microsoft.com/office/officeart/2005/8/layout/hierarchy1"/>
    <dgm:cxn modelId="{DF810D7F-F465-40A9-BA4D-F16B024E7C6B}" type="presParOf" srcId="{A0145C0B-3670-4E9B-9071-DABEA7DE8C90}" destId="{AF3E64BF-AB19-4B04-8362-BB50CC58E52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7E177F-0CB0-46D7-92C5-E5970AE1E376}">
      <dsp:nvSpPr>
        <dsp:cNvPr id="0" name=""/>
        <dsp:cNvSpPr/>
      </dsp:nvSpPr>
      <dsp:spPr>
        <a:xfrm>
          <a:off x="2683556" y="1697581"/>
          <a:ext cx="1302697" cy="1302697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2874332" y="1888357"/>
        <a:ext cx="921145" cy="921145"/>
      </dsp:txXfrm>
    </dsp:sp>
    <dsp:sp modelId="{515220D2-DDED-4267-B516-DD07E82B92D5}">
      <dsp:nvSpPr>
        <dsp:cNvPr id="0" name=""/>
        <dsp:cNvSpPr/>
      </dsp:nvSpPr>
      <dsp:spPr>
        <a:xfrm rot="16200000">
          <a:off x="3196518" y="1222849"/>
          <a:ext cx="276773" cy="442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3238034" y="1352948"/>
        <a:ext cx="193741" cy="265751"/>
      </dsp:txXfrm>
    </dsp:sp>
    <dsp:sp modelId="{5954951B-C9CC-48C0-9639-824E9D0B5399}">
      <dsp:nvSpPr>
        <dsp:cNvPr id="0" name=""/>
        <dsp:cNvSpPr/>
      </dsp:nvSpPr>
      <dsp:spPr>
        <a:xfrm>
          <a:off x="2748691" y="2940"/>
          <a:ext cx="1172427" cy="1172427"/>
        </a:xfrm>
        <a:prstGeom prst="ellipse">
          <a:avLst/>
        </a:prstGeom>
        <a:solidFill>
          <a:srgbClr val="2B7D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Data Acquisition (</a:t>
          </a:r>
          <a:r>
            <a:rPr lang="en-US" sz="1200" kern="1200" dirty="0" err="1"/>
            <a:t>LHCb</a:t>
          </a:r>
          <a:r>
            <a:rPr lang="en-US" sz="1200" kern="1200" dirty="0"/>
            <a:t>, </a:t>
          </a:r>
          <a:r>
            <a:rPr lang="en-US" sz="1200" kern="1200" dirty="0" smtClean="0"/>
            <a:t>CMS, Dune, IT-CF</a:t>
          </a:r>
          <a:r>
            <a:rPr lang="en-US" sz="1200" kern="1200" dirty="0"/>
            <a:t>)</a:t>
          </a:r>
        </a:p>
      </dsp:txBody>
      <dsp:txXfrm>
        <a:off x="2920389" y="174638"/>
        <a:ext cx="829031" cy="829031"/>
      </dsp:txXfrm>
    </dsp:sp>
    <dsp:sp modelId="{1957E51C-6F44-439A-B022-92881A171684}">
      <dsp:nvSpPr>
        <dsp:cNvPr id="0" name=""/>
        <dsp:cNvSpPr/>
      </dsp:nvSpPr>
      <dsp:spPr>
        <a:xfrm rot="19285714">
          <a:off x="3903780" y="1563448"/>
          <a:ext cx="276773" cy="442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3912837" y="1677916"/>
        <a:ext cx="193741" cy="265751"/>
      </dsp:txXfrm>
    </dsp:sp>
    <dsp:sp modelId="{0FBBF18C-881E-45AC-9D17-78ECDD72FAC9}">
      <dsp:nvSpPr>
        <dsp:cNvPr id="0" name=""/>
        <dsp:cNvSpPr/>
      </dsp:nvSpPr>
      <dsp:spPr>
        <a:xfrm>
          <a:off x="4124539" y="665513"/>
          <a:ext cx="1172427" cy="1172427"/>
        </a:xfrm>
        <a:prstGeom prst="ellipse">
          <a:avLst/>
        </a:prstGeom>
        <a:solidFill>
          <a:srgbClr val="2B7D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Code modernization (EP-SFT, IT-CF)</a:t>
          </a:r>
        </a:p>
      </dsp:txBody>
      <dsp:txXfrm>
        <a:off x="4296237" y="837211"/>
        <a:ext cx="829031" cy="829031"/>
      </dsp:txXfrm>
    </dsp:sp>
    <dsp:sp modelId="{D125F289-F7B4-4DA6-A5B6-B980B7008FD8}">
      <dsp:nvSpPr>
        <dsp:cNvPr id="0" name=""/>
        <dsp:cNvSpPr/>
      </dsp:nvSpPr>
      <dsp:spPr>
        <a:xfrm rot="771429">
          <a:off x="4078459" y="2328768"/>
          <a:ext cx="276773" cy="442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4079500" y="2408113"/>
        <a:ext cx="193741" cy="265751"/>
      </dsp:txXfrm>
    </dsp:sp>
    <dsp:sp modelId="{EF34F308-9DCE-4E37-AB38-2DAAB425E000}">
      <dsp:nvSpPr>
        <dsp:cNvPr id="0" name=""/>
        <dsp:cNvSpPr/>
      </dsp:nvSpPr>
      <dsp:spPr>
        <a:xfrm>
          <a:off x="4464345" y="2154303"/>
          <a:ext cx="1172427" cy="1172427"/>
        </a:xfrm>
        <a:prstGeom prst="ellipse">
          <a:avLst/>
        </a:prstGeom>
        <a:solidFill>
          <a:srgbClr val="2B7D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Cloud infra (IT-CM)</a:t>
          </a:r>
        </a:p>
      </dsp:txBody>
      <dsp:txXfrm>
        <a:off x="4636043" y="2326001"/>
        <a:ext cx="829031" cy="829031"/>
      </dsp:txXfrm>
    </dsp:sp>
    <dsp:sp modelId="{698E3DB1-1B67-4D4F-BD91-0EA9241ED3FA}">
      <dsp:nvSpPr>
        <dsp:cNvPr id="0" name=""/>
        <dsp:cNvSpPr/>
      </dsp:nvSpPr>
      <dsp:spPr>
        <a:xfrm rot="3857143">
          <a:off x="3589019" y="2942507"/>
          <a:ext cx="276773" cy="442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3612522" y="2993685"/>
        <a:ext cx="193741" cy="265751"/>
      </dsp:txXfrm>
    </dsp:sp>
    <dsp:sp modelId="{6F49F4B9-2276-4691-96B9-0B312B91A3CF}">
      <dsp:nvSpPr>
        <dsp:cNvPr id="0" name=""/>
        <dsp:cNvSpPr/>
      </dsp:nvSpPr>
      <dsp:spPr>
        <a:xfrm>
          <a:off x="3512229" y="3348219"/>
          <a:ext cx="1172427" cy="1172427"/>
        </a:xfrm>
        <a:prstGeom prst="ellipse">
          <a:avLst/>
        </a:prstGeom>
        <a:solidFill>
          <a:srgbClr val="2B7D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Data Storage (IT-ST, IT-DB)</a:t>
          </a:r>
        </a:p>
      </dsp:txBody>
      <dsp:txXfrm>
        <a:off x="3683927" y="3519917"/>
        <a:ext cx="829031" cy="829031"/>
      </dsp:txXfrm>
    </dsp:sp>
    <dsp:sp modelId="{12D590CD-AE86-4398-9977-535EE391B0EF}">
      <dsp:nvSpPr>
        <dsp:cNvPr id="0" name=""/>
        <dsp:cNvSpPr/>
      </dsp:nvSpPr>
      <dsp:spPr>
        <a:xfrm rot="6942857">
          <a:off x="2804017" y="2942507"/>
          <a:ext cx="276773" cy="442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10800000">
        <a:off x="2863546" y="2993685"/>
        <a:ext cx="193741" cy="265751"/>
      </dsp:txXfrm>
    </dsp:sp>
    <dsp:sp modelId="{104E16F0-24F9-4731-BDD6-F4326F431738}">
      <dsp:nvSpPr>
        <dsp:cNvPr id="0" name=""/>
        <dsp:cNvSpPr/>
      </dsp:nvSpPr>
      <dsp:spPr>
        <a:xfrm>
          <a:off x="1985153" y="3348219"/>
          <a:ext cx="1172427" cy="1172427"/>
        </a:xfrm>
        <a:prstGeom prst="ellipse">
          <a:avLst/>
        </a:prstGeom>
        <a:solidFill>
          <a:srgbClr val="2B7D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Networks (IT-CS)</a:t>
          </a:r>
        </a:p>
      </dsp:txBody>
      <dsp:txXfrm>
        <a:off x="2156851" y="3519917"/>
        <a:ext cx="829031" cy="829031"/>
      </dsp:txXfrm>
    </dsp:sp>
    <dsp:sp modelId="{DF5F5711-2DA3-42D3-B5F9-03D6D5B9DBBD}">
      <dsp:nvSpPr>
        <dsp:cNvPr id="0" name=""/>
        <dsp:cNvSpPr/>
      </dsp:nvSpPr>
      <dsp:spPr>
        <a:xfrm rot="10028571">
          <a:off x="2314576" y="2328768"/>
          <a:ext cx="276773" cy="442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10800000">
        <a:off x="2396567" y="2408113"/>
        <a:ext cx="193741" cy="265751"/>
      </dsp:txXfrm>
    </dsp:sp>
    <dsp:sp modelId="{1A916C15-FEAE-4FFD-9E50-F52323E70E33}">
      <dsp:nvSpPr>
        <dsp:cNvPr id="0" name=""/>
        <dsp:cNvSpPr/>
      </dsp:nvSpPr>
      <dsp:spPr>
        <a:xfrm>
          <a:off x="1033036" y="2154303"/>
          <a:ext cx="1172427" cy="1172427"/>
        </a:xfrm>
        <a:prstGeom prst="ellipse">
          <a:avLst/>
        </a:prstGeom>
        <a:solidFill>
          <a:srgbClr val="2B7D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Control Systems</a:t>
          </a:r>
          <a:br>
            <a:rPr lang="en-US" sz="1200" kern="1200" dirty="0"/>
          </a:br>
          <a:r>
            <a:rPr lang="en-US" sz="1200" kern="1200" dirty="0"/>
            <a:t>(BE-ICS)</a:t>
          </a:r>
        </a:p>
      </dsp:txBody>
      <dsp:txXfrm>
        <a:off x="1204734" y="2326001"/>
        <a:ext cx="829031" cy="829031"/>
      </dsp:txXfrm>
    </dsp:sp>
    <dsp:sp modelId="{4B2807E2-C3A8-46A9-9CEE-A076261EBDCC}">
      <dsp:nvSpPr>
        <dsp:cNvPr id="0" name=""/>
        <dsp:cNvSpPr/>
      </dsp:nvSpPr>
      <dsp:spPr>
        <a:xfrm rot="13114286">
          <a:off x="2489256" y="1563448"/>
          <a:ext cx="276773" cy="4429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10800000">
        <a:off x="2563231" y="1677916"/>
        <a:ext cx="193741" cy="265751"/>
      </dsp:txXfrm>
    </dsp:sp>
    <dsp:sp modelId="{8EEC16ED-0ABC-41BE-8280-C8FBCB37CF16}">
      <dsp:nvSpPr>
        <dsp:cNvPr id="0" name=""/>
        <dsp:cNvSpPr/>
      </dsp:nvSpPr>
      <dsp:spPr>
        <a:xfrm>
          <a:off x="1372842" y="665513"/>
          <a:ext cx="1172427" cy="1172427"/>
        </a:xfrm>
        <a:prstGeom prst="ellipse">
          <a:avLst/>
        </a:prstGeom>
        <a:solidFill>
          <a:srgbClr val="2B7D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Data Analytics, Machine Learning (many)</a:t>
          </a:r>
        </a:p>
      </dsp:txBody>
      <dsp:txXfrm>
        <a:off x="1544540" y="837211"/>
        <a:ext cx="829031" cy="8290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C8295E-643D-40A3-B7FF-B739960FC065}">
      <dsp:nvSpPr>
        <dsp:cNvPr id="0" name=""/>
        <dsp:cNvSpPr/>
      </dsp:nvSpPr>
      <dsp:spPr>
        <a:xfrm>
          <a:off x="3988792" y="2441029"/>
          <a:ext cx="3309143" cy="3937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8303"/>
              </a:lnTo>
              <a:lnTo>
                <a:pt x="3309143" y="268303"/>
              </a:lnTo>
              <a:lnTo>
                <a:pt x="3309143" y="39371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688E88-A928-403B-892F-2ECE8552D75E}">
      <dsp:nvSpPr>
        <dsp:cNvPr id="0" name=""/>
        <dsp:cNvSpPr/>
      </dsp:nvSpPr>
      <dsp:spPr>
        <a:xfrm>
          <a:off x="3988792" y="2441029"/>
          <a:ext cx="1654571" cy="3937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8303"/>
              </a:lnTo>
              <a:lnTo>
                <a:pt x="1654571" y="268303"/>
              </a:lnTo>
              <a:lnTo>
                <a:pt x="1654571" y="39371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DCACC3-183F-4831-9DB2-1ABE29AB6900}">
      <dsp:nvSpPr>
        <dsp:cNvPr id="0" name=""/>
        <dsp:cNvSpPr/>
      </dsp:nvSpPr>
      <dsp:spPr>
        <a:xfrm>
          <a:off x="3943072" y="3694367"/>
          <a:ext cx="91440" cy="39371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371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EF2548-7E73-4C53-B161-82AF38BB9991}">
      <dsp:nvSpPr>
        <dsp:cNvPr id="0" name=""/>
        <dsp:cNvSpPr/>
      </dsp:nvSpPr>
      <dsp:spPr>
        <a:xfrm>
          <a:off x="3943072" y="2441029"/>
          <a:ext cx="91440" cy="39371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371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32E38F-5C59-4FC0-BCCD-723C6E554029}">
      <dsp:nvSpPr>
        <dsp:cNvPr id="0" name=""/>
        <dsp:cNvSpPr/>
      </dsp:nvSpPr>
      <dsp:spPr>
        <a:xfrm>
          <a:off x="2288500" y="3694367"/>
          <a:ext cx="91440" cy="39371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371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9700DE-5908-4757-B9FB-D0E66A567E8F}">
      <dsp:nvSpPr>
        <dsp:cNvPr id="0" name=""/>
        <dsp:cNvSpPr/>
      </dsp:nvSpPr>
      <dsp:spPr>
        <a:xfrm>
          <a:off x="2334220" y="2441029"/>
          <a:ext cx="1654571" cy="393712"/>
        </a:xfrm>
        <a:custGeom>
          <a:avLst/>
          <a:gdLst/>
          <a:ahLst/>
          <a:cxnLst/>
          <a:rect l="0" t="0" r="0" b="0"/>
          <a:pathLst>
            <a:path>
              <a:moveTo>
                <a:pt x="1654571" y="0"/>
              </a:moveTo>
              <a:lnTo>
                <a:pt x="1654571" y="268303"/>
              </a:lnTo>
              <a:lnTo>
                <a:pt x="0" y="268303"/>
              </a:lnTo>
              <a:lnTo>
                <a:pt x="0" y="39371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08AE1E-B814-4E00-B2A8-C881DD30EDED}">
      <dsp:nvSpPr>
        <dsp:cNvPr id="0" name=""/>
        <dsp:cNvSpPr/>
      </dsp:nvSpPr>
      <dsp:spPr>
        <a:xfrm>
          <a:off x="633928" y="3694367"/>
          <a:ext cx="91440" cy="39371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371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7E1570-4493-4011-99F2-244E4749DCB0}">
      <dsp:nvSpPr>
        <dsp:cNvPr id="0" name=""/>
        <dsp:cNvSpPr/>
      </dsp:nvSpPr>
      <dsp:spPr>
        <a:xfrm>
          <a:off x="679648" y="2441029"/>
          <a:ext cx="3309143" cy="393712"/>
        </a:xfrm>
        <a:custGeom>
          <a:avLst/>
          <a:gdLst/>
          <a:ahLst/>
          <a:cxnLst/>
          <a:rect l="0" t="0" r="0" b="0"/>
          <a:pathLst>
            <a:path>
              <a:moveTo>
                <a:pt x="3309143" y="0"/>
              </a:moveTo>
              <a:lnTo>
                <a:pt x="3309143" y="268303"/>
              </a:lnTo>
              <a:lnTo>
                <a:pt x="0" y="268303"/>
              </a:lnTo>
              <a:lnTo>
                <a:pt x="0" y="39371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2ADCC7-208A-4739-ACFA-DBC05536432C}">
      <dsp:nvSpPr>
        <dsp:cNvPr id="0" name=""/>
        <dsp:cNvSpPr/>
      </dsp:nvSpPr>
      <dsp:spPr>
        <a:xfrm>
          <a:off x="3943072" y="1187691"/>
          <a:ext cx="91440" cy="39371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37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566314-8D75-4ABC-BE64-CE8AA1178AEC}">
      <dsp:nvSpPr>
        <dsp:cNvPr id="0" name=""/>
        <dsp:cNvSpPr/>
      </dsp:nvSpPr>
      <dsp:spPr>
        <a:xfrm>
          <a:off x="3311921" y="328066"/>
          <a:ext cx="1353740" cy="859625"/>
        </a:xfrm>
        <a:prstGeom prst="roundRect">
          <a:avLst>
            <a:gd name="adj" fmla="val 10000"/>
          </a:avLst>
        </a:prstGeom>
        <a:solidFill>
          <a:srgbClr val="19AF9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D9C79F-A749-45B1-871F-E12E07D36475}">
      <dsp:nvSpPr>
        <dsp:cNvPr id="0" name=""/>
        <dsp:cNvSpPr/>
      </dsp:nvSpPr>
      <dsp:spPr>
        <a:xfrm>
          <a:off x="3462337" y="470960"/>
          <a:ext cx="1353740" cy="8596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Collaboration Board</a:t>
          </a:r>
          <a:br>
            <a:rPr lang="en-US" sz="1200" kern="1200" dirty="0"/>
          </a:br>
          <a:r>
            <a:rPr lang="en-US" sz="1200" kern="1200" dirty="0"/>
            <a:t>(Chaired by CERN DG)</a:t>
          </a:r>
        </a:p>
      </dsp:txBody>
      <dsp:txXfrm>
        <a:off x="3487515" y="496138"/>
        <a:ext cx="1303384" cy="809269"/>
      </dsp:txXfrm>
    </dsp:sp>
    <dsp:sp modelId="{68C7D7A4-4016-4ADC-8194-5E9285BC4433}">
      <dsp:nvSpPr>
        <dsp:cNvPr id="0" name=""/>
        <dsp:cNvSpPr/>
      </dsp:nvSpPr>
      <dsp:spPr>
        <a:xfrm>
          <a:off x="3311921" y="1581404"/>
          <a:ext cx="1353740" cy="8596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4787CA-A7BB-42DC-8937-2C63B6099643}">
      <dsp:nvSpPr>
        <dsp:cNvPr id="0" name=""/>
        <dsp:cNvSpPr/>
      </dsp:nvSpPr>
      <dsp:spPr>
        <a:xfrm>
          <a:off x="3462337" y="1724299"/>
          <a:ext cx="1353740" cy="8596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CERN openlab Head</a:t>
          </a:r>
        </a:p>
      </dsp:txBody>
      <dsp:txXfrm>
        <a:off x="3487515" y="1749477"/>
        <a:ext cx="1303384" cy="809269"/>
      </dsp:txXfrm>
    </dsp:sp>
    <dsp:sp modelId="{9A1B66E3-5720-4EF1-984D-735497FCE4B6}">
      <dsp:nvSpPr>
        <dsp:cNvPr id="0" name=""/>
        <dsp:cNvSpPr/>
      </dsp:nvSpPr>
      <dsp:spPr>
        <a:xfrm>
          <a:off x="2778" y="2834742"/>
          <a:ext cx="1353740" cy="859625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4F787A-E38A-4326-AF62-5FBB74C01C2F}">
      <dsp:nvSpPr>
        <dsp:cNvPr id="0" name=""/>
        <dsp:cNvSpPr/>
      </dsp:nvSpPr>
      <dsp:spPr>
        <a:xfrm>
          <a:off x="153193" y="2977637"/>
          <a:ext cx="1353740" cy="8596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Chief Technology Officer</a:t>
          </a:r>
        </a:p>
      </dsp:txBody>
      <dsp:txXfrm>
        <a:off x="178371" y="3002815"/>
        <a:ext cx="1303384" cy="809269"/>
      </dsp:txXfrm>
    </dsp:sp>
    <dsp:sp modelId="{A47A0A18-E203-4761-BCA0-764C1768E0CA}">
      <dsp:nvSpPr>
        <dsp:cNvPr id="0" name=""/>
        <dsp:cNvSpPr/>
      </dsp:nvSpPr>
      <dsp:spPr>
        <a:xfrm>
          <a:off x="2778" y="4088080"/>
          <a:ext cx="1353740" cy="859625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766E08-A553-465C-BE56-2F0E2E81479D}">
      <dsp:nvSpPr>
        <dsp:cNvPr id="0" name=""/>
        <dsp:cNvSpPr/>
      </dsp:nvSpPr>
      <dsp:spPr>
        <a:xfrm>
          <a:off x="153193" y="4230975"/>
          <a:ext cx="1353740" cy="8596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Projects with HEP and LHC Experiments</a:t>
          </a:r>
        </a:p>
      </dsp:txBody>
      <dsp:txXfrm>
        <a:off x="178371" y="4256153"/>
        <a:ext cx="1303384" cy="809269"/>
      </dsp:txXfrm>
    </dsp:sp>
    <dsp:sp modelId="{343D6014-9A02-4316-8639-A2D71A63464F}">
      <dsp:nvSpPr>
        <dsp:cNvPr id="0" name=""/>
        <dsp:cNvSpPr/>
      </dsp:nvSpPr>
      <dsp:spPr>
        <a:xfrm>
          <a:off x="1657350" y="2834742"/>
          <a:ext cx="1353740" cy="859625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29074B-0C55-4337-94E0-55988C02AC75}">
      <dsp:nvSpPr>
        <dsp:cNvPr id="0" name=""/>
        <dsp:cNvSpPr/>
      </dsp:nvSpPr>
      <dsp:spPr>
        <a:xfrm>
          <a:off x="1807765" y="2977637"/>
          <a:ext cx="1353740" cy="8596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Chief Research Officer</a:t>
          </a:r>
        </a:p>
      </dsp:txBody>
      <dsp:txXfrm>
        <a:off x="1832943" y="3002815"/>
        <a:ext cx="1303384" cy="809269"/>
      </dsp:txXfrm>
    </dsp:sp>
    <dsp:sp modelId="{EA872EF2-509D-4422-95A0-9168C741BE2B}">
      <dsp:nvSpPr>
        <dsp:cNvPr id="0" name=""/>
        <dsp:cNvSpPr/>
      </dsp:nvSpPr>
      <dsp:spPr>
        <a:xfrm>
          <a:off x="1657350" y="4088080"/>
          <a:ext cx="1353740" cy="859625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B0A227-3750-4C88-827F-1C1420E993FD}">
      <dsp:nvSpPr>
        <dsp:cNvPr id="0" name=""/>
        <dsp:cNvSpPr/>
      </dsp:nvSpPr>
      <dsp:spPr>
        <a:xfrm>
          <a:off x="1807765" y="4230975"/>
          <a:ext cx="1353740" cy="8596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Knowledge sharing with other scientific communities</a:t>
          </a:r>
        </a:p>
      </dsp:txBody>
      <dsp:txXfrm>
        <a:off x="1832943" y="4256153"/>
        <a:ext cx="1303384" cy="809269"/>
      </dsp:txXfrm>
    </dsp:sp>
    <dsp:sp modelId="{7EE37435-B948-44CD-8BC8-4EF74ECD45A1}">
      <dsp:nvSpPr>
        <dsp:cNvPr id="0" name=""/>
        <dsp:cNvSpPr/>
      </dsp:nvSpPr>
      <dsp:spPr>
        <a:xfrm>
          <a:off x="3311921" y="2834742"/>
          <a:ext cx="1353740" cy="859625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93F8F2-5EF3-4B45-A3CC-E3D1A61DD744}">
      <dsp:nvSpPr>
        <dsp:cNvPr id="0" name=""/>
        <dsp:cNvSpPr/>
      </dsp:nvSpPr>
      <dsp:spPr>
        <a:xfrm>
          <a:off x="3462337" y="2977637"/>
          <a:ext cx="1353740" cy="8596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Chief Innovation Officer</a:t>
          </a:r>
        </a:p>
      </dsp:txBody>
      <dsp:txXfrm>
        <a:off x="3487515" y="3002815"/>
        <a:ext cx="1303384" cy="809269"/>
      </dsp:txXfrm>
    </dsp:sp>
    <dsp:sp modelId="{A550DB65-4990-4592-8D56-B39717567670}">
      <dsp:nvSpPr>
        <dsp:cNvPr id="0" name=""/>
        <dsp:cNvSpPr/>
      </dsp:nvSpPr>
      <dsp:spPr>
        <a:xfrm>
          <a:off x="3311921" y="4088080"/>
          <a:ext cx="1353740" cy="859625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9CB7D0-B3DE-48E5-B922-A28A8EDD07ED}">
      <dsp:nvSpPr>
        <dsp:cNvPr id="0" name=""/>
        <dsp:cNvSpPr/>
      </dsp:nvSpPr>
      <dsp:spPr>
        <a:xfrm>
          <a:off x="3462337" y="4230975"/>
          <a:ext cx="1353740" cy="8596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Disruptive technologies</a:t>
          </a:r>
        </a:p>
      </dsp:txBody>
      <dsp:txXfrm>
        <a:off x="3487515" y="4256153"/>
        <a:ext cx="1303384" cy="809269"/>
      </dsp:txXfrm>
    </dsp:sp>
    <dsp:sp modelId="{99E0547E-09D2-4B55-B1FF-AC4D6FE64FEA}">
      <dsp:nvSpPr>
        <dsp:cNvPr id="0" name=""/>
        <dsp:cNvSpPr/>
      </dsp:nvSpPr>
      <dsp:spPr>
        <a:xfrm>
          <a:off x="4966493" y="2834742"/>
          <a:ext cx="1353740" cy="85962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F6E835-4A9F-4D1C-8821-FD96436446ED}">
      <dsp:nvSpPr>
        <dsp:cNvPr id="0" name=""/>
        <dsp:cNvSpPr/>
      </dsp:nvSpPr>
      <dsp:spPr>
        <a:xfrm>
          <a:off x="5116909" y="2977637"/>
          <a:ext cx="1353740" cy="8596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Communications</a:t>
          </a:r>
        </a:p>
      </dsp:txBody>
      <dsp:txXfrm>
        <a:off x="5142087" y="3002815"/>
        <a:ext cx="1303384" cy="809269"/>
      </dsp:txXfrm>
    </dsp:sp>
    <dsp:sp modelId="{12934069-ECC5-474B-A83E-CE2BE6D5EA17}">
      <dsp:nvSpPr>
        <dsp:cNvPr id="0" name=""/>
        <dsp:cNvSpPr/>
      </dsp:nvSpPr>
      <dsp:spPr>
        <a:xfrm>
          <a:off x="6621065" y="2834742"/>
          <a:ext cx="1353740" cy="859625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B3C5B2-59A6-4FE2-A7F6-7545004C4148}">
      <dsp:nvSpPr>
        <dsp:cNvPr id="0" name=""/>
        <dsp:cNvSpPr/>
      </dsp:nvSpPr>
      <dsp:spPr>
        <a:xfrm>
          <a:off x="6771481" y="2977637"/>
          <a:ext cx="1353740" cy="8596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Administration and Finance</a:t>
          </a:r>
        </a:p>
      </dsp:txBody>
      <dsp:txXfrm>
        <a:off x="6796659" y="3002815"/>
        <a:ext cx="1303384" cy="809269"/>
      </dsp:txXfrm>
    </dsp:sp>
    <dsp:sp modelId="{995F941B-A5AD-4F3C-ADA6-D1E9DB842F1F}">
      <dsp:nvSpPr>
        <dsp:cNvPr id="0" name=""/>
        <dsp:cNvSpPr/>
      </dsp:nvSpPr>
      <dsp:spPr>
        <a:xfrm>
          <a:off x="5088804" y="904668"/>
          <a:ext cx="1353740" cy="859625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24FBCD-10A6-4D0B-B7B1-DAF46147D530}">
      <dsp:nvSpPr>
        <dsp:cNvPr id="0" name=""/>
        <dsp:cNvSpPr/>
      </dsp:nvSpPr>
      <dsp:spPr>
        <a:xfrm>
          <a:off x="5239219" y="1047563"/>
          <a:ext cx="1353740" cy="8596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CERN Director of Research and Computing</a:t>
          </a:r>
        </a:p>
      </dsp:txBody>
      <dsp:txXfrm>
        <a:off x="5264397" y="1072741"/>
        <a:ext cx="1303384" cy="809269"/>
      </dsp:txXfrm>
    </dsp:sp>
    <dsp:sp modelId="{036C6839-6A7B-423D-AD34-32D880E3B774}">
      <dsp:nvSpPr>
        <dsp:cNvPr id="0" name=""/>
        <dsp:cNvSpPr/>
      </dsp:nvSpPr>
      <dsp:spPr>
        <a:xfrm>
          <a:off x="1495763" y="863896"/>
          <a:ext cx="1353740" cy="859625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389D89-7A98-4EC4-AF2A-76D0EBF473AD}">
      <dsp:nvSpPr>
        <dsp:cNvPr id="0" name=""/>
        <dsp:cNvSpPr/>
      </dsp:nvSpPr>
      <dsp:spPr>
        <a:xfrm>
          <a:off x="1646178" y="1006791"/>
          <a:ext cx="1353740" cy="8596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CERN Legal Office, KT Office, HR</a:t>
          </a:r>
        </a:p>
      </dsp:txBody>
      <dsp:txXfrm>
        <a:off x="1671356" y="1031969"/>
        <a:ext cx="1303384" cy="8092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0.52287</cdr:x>
      <cdr:y>0.08031</cdr:y>
    </cdr:from>
    <cdr:to>
      <cdr:x>0.95549</cdr:x>
      <cdr:y>0.41364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68C81BAE-A4D3-2A4D-9B97-9281B9065383}"/>
            </a:ext>
          </a:extLst>
        </cdr:cNvPr>
        <cdr:cNvSpPr txBox="1"/>
      </cdr:nvSpPr>
      <cdr:spPr>
        <a:xfrm xmlns:a="http://schemas.openxmlformats.org/drawingml/2006/main">
          <a:off x="2390561" y="220302"/>
          <a:ext cx="1977933" cy="9143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dirty="0">
              <a:solidFill>
                <a:schemeClr val="bg1"/>
              </a:solidFill>
            </a:rPr>
            <a:t>Technology  </a:t>
          </a:r>
        </a:p>
        <a:p xmlns:a="http://schemas.openxmlformats.org/drawingml/2006/main">
          <a:r>
            <a:rPr lang="en-US" sz="1600" dirty="0">
              <a:solidFill>
                <a:schemeClr val="bg1"/>
              </a:solidFill>
            </a:rPr>
            <a:t>Evolution </a:t>
          </a:r>
        </a:p>
        <a:p xmlns:a="http://schemas.openxmlformats.org/drawingml/2006/main">
          <a:r>
            <a:rPr lang="en-US" sz="1600" dirty="0">
              <a:solidFill>
                <a:schemeClr val="bg1"/>
              </a:solidFill>
            </a:rPr>
            <a:t>and Improvements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EA5DD6-A9B6-4773-9484-51DBED110E7F}" type="datetimeFigureOut">
              <a:rPr lang="en-GB" smtClean="0"/>
              <a:t>02/10/2018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66A666-DAFD-4346-9B29-712D4A7305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945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6A666-DAFD-4346-9B29-712D4A73057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918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6A666-DAFD-4346-9B29-712D4A73057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47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6A666-DAFD-4346-9B29-712D4A73057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264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</a:t>
            </a:r>
            <a:r>
              <a:rPr lang="en-US" baseline="0" dirty="0"/>
              <a:t> student lightning talks can be found on </a:t>
            </a:r>
            <a:r>
              <a:rPr lang="en-US" baseline="0" dirty="0" err="1"/>
              <a:t>Indico</a:t>
            </a:r>
            <a:r>
              <a:rPr lang="en-US" baseline="0" dirty="0"/>
              <a:t> (presentations and webcast). Also perhaps worth mentioning code modernization challenge with Intel.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6A666-DAFD-4346-9B29-712D4A73057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76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63574"/>
          </a:xfr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28700"/>
            <a:ext cx="10515600" cy="6191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i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Subtitle</a:t>
            </a:r>
          </a:p>
        </p:txBody>
      </p:sp>
      <p:pic>
        <p:nvPicPr>
          <p:cNvPr id="24" name="Image 1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  <p:sp>
        <p:nvSpPr>
          <p:cNvPr id="25" name="Slide Number Placeholder 22"/>
          <p:cNvSpPr>
            <a:spLocks noGrp="1"/>
          </p:cNvSpPr>
          <p:nvPr>
            <p:ph type="sldNum" sz="quarter" idx="16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CERN openlab Overview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76460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63574"/>
          </a:xfr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48145" y="1268964"/>
            <a:ext cx="10688781" cy="5478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24" name="Image 1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  <p:sp>
        <p:nvSpPr>
          <p:cNvPr id="25" name="Slide Number Placeholder 22"/>
          <p:cNvSpPr>
            <a:spLocks noGrp="1"/>
          </p:cNvSpPr>
          <p:nvPr>
            <p:ph type="sldNum" sz="quarter" idx="16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CERN openlab Overview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56140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-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sp>
        <p:nvSpPr>
          <p:cNvPr id="13" name="Espace réservé pour une image  12"/>
          <p:cNvSpPr>
            <a:spLocks noGrp="1"/>
          </p:cNvSpPr>
          <p:nvPr>
            <p:ph type="pic" sz="quarter" idx="14"/>
          </p:nvPr>
        </p:nvSpPr>
        <p:spPr>
          <a:xfrm>
            <a:off x="838200" y="1184989"/>
            <a:ext cx="10515600" cy="51713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fr-FR"/>
          </a:p>
        </p:txBody>
      </p:sp>
      <p:sp>
        <p:nvSpPr>
          <p:cNvPr id="17" name="Slide Number Placeholder 22"/>
          <p:cNvSpPr>
            <a:spLocks noGrp="1"/>
          </p:cNvSpPr>
          <p:nvPr>
            <p:ph type="sldNum" sz="quarter" idx="16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9" name="Image 1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CERN openlab Overview</a:t>
            </a:r>
            <a:endParaRPr lang="en-GB" dirty="0"/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63574"/>
          </a:xfr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215866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29541"/>
            <a:ext cx="10515600" cy="5158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i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3" name="Espace réservé pour une image  12"/>
          <p:cNvSpPr>
            <a:spLocks noGrp="1"/>
          </p:cNvSpPr>
          <p:nvPr>
            <p:ph type="pic" sz="quarter" idx="14"/>
          </p:nvPr>
        </p:nvSpPr>
        <p:spPr>
          <a:xfrm>
            <a:off x="838200" y="1706879"/>
            <a:ext cx="10515600" cy="464947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fr-FR"/>
          </a:p>
        </p:txBody>
      </p:sp>
      <p:sp>
        <p:nvSpPr>
          <p:cNvPr id="17" name="Slide Number Placeholder 22"/>
          <p:cNvSpPr>
            <a:spLocks noGrp="1"/>
          </p:cNvSpPr>
          <p:nvPr>
            <p:ph type="sldNum" sz="quarter" idx="16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9" name="Image 1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CERN openlab Overview</a:t>
            </a:r>
            <a:endParaRPr lang="en-GB" dirty="0"/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63574"/>
          </a:xfr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17102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(two text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734671"/>
            <a:ext cx="5181600" cy="444229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734671"/>
            <a:ext cx="5181600" cy="444229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9" name="Slide Number Placeholder 22"/>
          <p:cNvSpPr>
            <a:spLocks noGrp="1"/>
          </p:cNvSpPr>
          <p:nvPr>
            <p:ph type="sldNum" sz="quarter" idx="16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20" name="Image 1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CERN openlab Overview</a:t>
            </a:r>
            <a:endParaRPr lang="en-GB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29541"/>
            <a:ext cx="10515600" cy="5158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i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63574"/>
          </a:xfr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932524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longsid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734671"/>
            <a:ext cx="3821206" cy="444229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6" name="Espace réservé pour une image  5"/>
          <p:cNvSpPr>
            <a:spLocks noGrp="1"/>
          </p:cNvSpPr>
          <p:nvPr>
            <p:ph type="pic" sz="quarter" idx="14"/>
          </p:nvPr>
        </p:nvSpPr>
        <p:spPr>
          <a:xfrm>
            <a:off x="4948238" y="1735138"/>
            <a:ext cx="6405562" cy="442098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fr-FR" dirty="0"/>
          </a:p>
        </p:txBody>
      </p:sp>
      <p:sp>
        <p:nvSpPr>
          <p:cNvPr id="17" name="Slide Number Placeholder 22"/>
          <p:cNvSpPr>
            <a:spLocks noGrp="1"/>
          </p:cNvSpPr>
          <p:nvPr>
            <p:ph type="sldNum" sz="quarter" idx="16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8" name="Image 1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  <p:sp>
        <p:nvSpPr>
          <p:cNvPr id="19" name="Footer Placeholder 18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CERN openlab Overview</a:t>
            </a:r>
            <a:endParaRPr lang="en-GB" dirty="0"/>
          </a:p>
        </p:txBody>
      </p:sp>
      <p:sp>
        <p:nvSpPr>
          <p:cNvPr id="12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29541"/>
            <a:ext cx="10515600" cy="5158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i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63574"/>
          </a:xfr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119347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longside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1681163"/>
            <a:ext cx="5157787" cy="45085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3" name="Espace réservé pour une image  12"/>
          <p:cNvSpPr>
            <a:spLocks noGrp="1"/>
          </p:cNvSpPr>
          <p:nvPr>
            <p:ph type="pic" sz="quarter" idx="14"/>
          </p:nvPr>
        </p:nvSpPr>
        <p:spPr>
          <a:xfrm>
            <a:off x="6513512" y="1654549"/>
            <a:ext cx="4840288" cy="209045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fr-FR"/>
          </a:p>
        </p:txBody>
      </p:sp>
      <p:sp>
        <p:nvSpPr>
          <p:cNvPr id="14" name="Espace réservé pour une image  12"/>
          <p:cNvSpPr>
            <a:spLocks noGrp="1"/>
          </p:cNvSpPr>
          <p:nvPr>
            <p:ph type="pic" sz="quarter" idx="15"/>
          </p:nvPr>
        </p:nvSpPr>
        <p:spPr>
          <a:xfrm>
            <a:off x="6513512" y="4072310"/>
            <a:ext cx="4840288" cy="209045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fr-FR"/>
          </a:p>
        </p:txBody>
      </p:sp>
      <p:sp>
        <p:nvSpPr>
          <p:cNvPr id="18" name="Slide Number Placeholder 22"/>
          <p:cNvSpPr>
            <a:spLocks noGrp="1"/>
          </p:cNvSpPr>
          <p:nvPr>
            <p:ph type="sldNum" sz="quarter" idx="16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21" name="Image 1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  <p:sp>
        <p:nvSpPr>
          <p:cNvPr id="22" name="Footer Placeholder 18"/>
          <p:cNvSpPr>
            <a:spLocks noGrp="1"/>
          </p:cNvSpPr>
          <p:nvPr>
            <p:ph type="ftr" sz="quarter" idx="17"/>
          </p:nvPr>
        </p:nvSpPr>
        <p:spPr>
          <a:xfrm>
            <a:off x="4035135" y="6273958"/>
            <a:ext cx="4114800" cy="365125"/>
          </a:xfrm>
        </p:spPr>
        <p:txBody>
          <a:bodyPr/>
          <a:lstStyle/>
          <a:p>
            <a:r>
              <a:rPr lang="en-US"/>
              <a:t>CERN openlab Overview</a:t>
            </a:r>
            <a:endParaRPr lang="en-GB" dirty="0"/>
          </a:p>
        </p:txBody>
      </p:sp>
      <p:sp>
        <p:nvSpPr>
          <p:cNvPr id="12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29541"/>
            <a:ext cx="10515600" cy="5158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i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5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63574"/>
          </a:xfr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10439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s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1681162"/>
            <a:ext cx="5103812" cy="182007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3" name="Espace réservé pour une image  12"/>
          <p:cNvSpPr>
            <a:spLocks noGrp="1"/>
          </p:cNvSpPr>
          <p:nvPr>
            <p:ph type="pic" sz="quarter" idx="14"/>
          </p:nvPr>
        </p:nvSpPr>
        <p:spPr>
          <a:xfrm>
            <a:off x="836612" y="3879477"/>
            <a:ext cx="5106988" cy="234369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fr-FR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16"/>
          </p:nvPr>
        </p:nvSpPr>
        <p:spPr>
          <a:xfrm>
            <a:off x="6249988" y="1681162"/>
            <a:ext cx="5103812" cy="182007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7" name="Espace réservé pour une image  12"/>
          <p:cNvSpPr>
            <a:spLocks noGrp="1"/>
          </p:cNvSpPr>
          <p:nvPr>
            <p:ph type="pic" sz="quarter" idx="17"/>
          </p:nvPr>
        </p:nvSpPr>
        <p:spPr>
          <a:xfrm>
            <a:off x="6249988" y="3879477"/>
            <a:ext cx="5106988" cy="234369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fr-FR"/>
          </a:p>
        </p:txBody>
      </p:sp>
      <p:sp>
        <p:nvSpPr>
          <p:cNvPr id="20" name="Slide Number Placeholder 22"/>
          <p:cNvSpPr>
            <a:spLocks noGrp="1"/>
          </p:cNvSpPr>
          <p:nvPr>
            <p:ph type="sldNum" sz="quarter" idx="18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23" name="Image 1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  <p:sp>
        <p:nvSpPr>
          <p:cNvPr id="24" name="Footer Placeholder 18"/>
          <p:cNvSpPr>
            <a:spLocks noGrp="1"/>
          </p:cNvSpPr>
          <p:nvPr>
            <p:ph type="ftr" sz="quarter" idx="19"/>
          </p:nvPr>
        </p:nvSpPr>
        <p:spPr>
          <a:xfrm>
            <a:off x="4035135" y="6273958"/>
            <a:ext cx="4114800" cy="365125"/>
          </a:xfrm>
        </p:spPr>
        <p:txBody>
          <a:bodyPr/>
          <a:lstStyle/>
          <a:p>
            <a:r>
              <a:rPr lang="en-US"/>
              <a:t>CERN openlab Overview</a:t>
            </a:r>
            <a:endParaRPr lang="en-GB" dirty="0"/>
          </a:p>
        </p:txBody>
      </p:sp>
      <p:sp>
        <p:nvSpPr>
          <p:cNvPr id="14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29541"/>
            <a:ext cx="10515600" cy="5158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i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5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63574"/>
          </a:xfr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89231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524000" y="2750127"/>
            <a:ext cx="9144000" cy="1351506"/>
          </a:xfrm>
        </p:spPr>
        <p:txBody>
          <a:bodyPr anchor="b"/>
          <a:lstStyle>
            <a:lvl1pPr algn="ctr">
              <a:defRPr sz="6000"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193708"/>
            <a:ext cx="9144000" cy="558401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CONFERENCE NAME / MEETING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6033858"/>
            <a:ext cx="9144000" cy="22262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50" baseline="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DD / MM / YYYY</a:t>
            </a:r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5067129"/>
            <a:ext cx="9144000" cy="22262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aseline="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First and Last Name</a:t>
            </a:r>
          </a:p>
        </p:txBody>
      </p:sp>
      <p:pic>
        <p:nvPicPr>
          <p:cNvPr id="9" name="Imag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7557" y="758650"/>
            <a:ext cx="6054912" cy="249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78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no formatt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806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CERN openlab Overview</a:t>
            </a:r>
            <a:endParaRPr lang="en-GB" dirty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EE3D9-8D13-4984-BB83-25C3368A53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142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CERN </a:t>
            </a:r>
            <a:r>
              <a:rPr lang="fr-FR" dirty="0" err="1"/>
              <a:t>openlab</a:t>
            </a:r>
            <a:r>
              <a:rPr lang="fr-FR" dirty="0"/>
              <a:t> </a:t>
            </a:r>
            <a:r>
              <a:rPr lang="fr-FR" dirty="0" err="1"/>
              <a:t>presentations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8145" y="1825624"/>
            <a:ext cx="10688781" cy="4921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/>
              <a:t>Below are slides that may be useful in creating your presentation. They can be used to give a brief overview CERN </a:t>
            </a:r>
            <a:r>
              <a:rPr lang="en-GB" noProof="0" dirty="0" err="1"/>
              <a:t>openlab</a:t>
            </a:r>
            <a:r>
              <a:rPr lang="en-GB" noProof="0" dirty="0"/>
              <a:t> and its work. Feel free to include as many or as few of these slides as you see fit.</a:t>
            </a:r>
          </a:p>
          <a:p>
            <a:pPr lvl="0"/>
            <a:r>
              <a:rPr lang="en-GB" noProof="0" dirty="0"/>
              <a:t>Add new slides (of various layouts, but all with the CERN </a:t>
            </a:r>
            <a:r>
              <a:rPr lang="en-GB" noProof="0" dirty="0" err="1"/>
              <a:t>openlab</a:t>
            </a:r>
            <a:r>
              <a:rPr lang="en-GB" noProof="0" dirty="0"/>
              <a:t> formatting), by clicking the drop-down arrow alongside ‘add new slide’.</a:t>
            </a:r>
          </a:p>
          <a:p>
            <a:pPr lvl="0"/>
            <a:r>
              <a:rPr lang="en-GB" noProof="0" dirty="0"/>
              <a:t>If you are unsure about how to use these slides, or would like any guidance about presenting CERN </a:t>
            </a:r>
            <a:r>
              <a:rPr lang="en-GB" noProof="0" dirty="0" err="1"/>
              <a:t>openlab’s</a:t>
            </a:r>
            <a:r>
              <a:rPr lang="en-GB" noProof="0" dirty="0"/>
              <a:t> work, please contact Andrew Purcell.</a:t>
            </a:r>
          </a:p>
          <a:p>
            <a:pPr lvl="0"/>
            <a:r>
              <a:rPr lang="en-GB" noProof="0" dirty="0"/>
              <a:t>These slides are continuously updated by the CERN </a:t>
            </a:r>
            <a:r>
              <a:rPr lang="en-GB" noProof="0" dirty="0" err="1"/>
              <a:t>openlab</a:t>
            </a:r>
            <a:r>
              <a:rPr lang="en-GB" noProof="0" dirty="0"/>
              <a:t> communications team. The latest versions (4:3 and 16:9) are available at http://www.cern.ch/openlab/templates.</a:t>
            </a:r>
          </a:p>
          <a:p>
            <a:pPr lvl="0"/>
            <a:endParaRPr lang="fr-FR" dirty="0"/>
          </a:p>
          <a:p>
            <a:pPr lvl="0"/>
            <a:endParaRPr lang="fr-FR" dirty="0"/>
          </a:p>
        </p:txBody>
      </p:sp>
      <p:sp>
        <p:nvSpPr>
          <p:cNvPr id="10" name="Slide Number Placeholder 22"/>
          <p:cNvSpPr txBox="1">
            <a:spLocks/>
          </p:cNvSpPr>
          <p:nvPr userDrawn="1"/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100" kern="1200">
                <a:solidFill>
                  <a:srgbClr val="18AF9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035135" y="62739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CERN openlab Overview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29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52" r:id="rId3"/>
    <p:sldLayoutId id="2147483656" r:id="rId4"/>
    <p:sldLayoutId id="2147483653" r:id="rId5"/>
    <p:sldLayoutId id="2147483655" r:id="rId6"/>
    <p:sldLayoutId id="2147483657" r:id="rId7"/>
    <p:sldLayoutId id="2147483659" r:id="rId8"/>
    <p:sldLayoutId id="2147483660" r:id="rId9"/>
    <p:sldLayoutId id="2147483679" r:id="rId10"/>
    <p:sldLayoutId id="2147483680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20" Type="http://schemas.openxmlformats.org/officeDocument/2006/relationships/image" Target="../media/image39.jpg"/><Relationship Id="rId21" Type="http://schemas.openxmlformats.org/officeDocument/2006/relationships/image" Target="../media/image40.png"/><Relationship Id="rId22" Type="http://schemas.openxmlformats.org/officeDocument/2006/relationships/image" Target="../media/image41.jpg"/><Relationship Id="rId23" Type="http://schemas.openxmlformats.org/officeDocument/2006/relationships/image" Target="../media/image42.jpg"/><Relationship Id="rId24" Type="http://schemas.openxmlformats.org/officeDocument/2006/relationships/image" Target="../media/image43.tiff"/><Relationship Id="rId25" Type="http://schemas.openxmlformats.org/officeDocument/2006/relationships/image" Target="../media/image44.png"/><Relationship Id="rId10" Type="http://schemas.openxmlformats.org/officeDocument/2006/relationships/image" Target="../media/image29.png"/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image" Target="../media/image32.png"/><Relationship Id="rId14" Type="http://schemas.openxmlformats.org/officeDocument/2006/relationships/image" Target="../media/image33.png"/><Relationship Id="rId15" Type="http://schemas.openxmlformats.org/officeDocument/2006/relationships/image" Target="../media/image34.png"/><Relationship Id="rId16" Type="http://schemas.openxmlformats.org/officeDocument/2006/relationships/image" Target="../media/image35.png"/><Relationship Id="rId17" Type="http://schemas.openxmlformats.org/officeDocument/2006/relationships/image" Target="../media/image36.png"/><Relationship Id="rId18" Type="http://schemas.openxmlformats.org/officeDocument/2006/relationships/image" Target="../media/image37.png"/><Relationship Id="rId19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jpeg"/><Relationship Id="rId4" Type="http://schemas.openxmlformats.org/officeDocument/2006/relationships/image" Target="../media/image23.tiff"/><Relationship Id="rId5" Type="http://schemas.openxmlformats.org/officeDocument/2006/relationships/image" Target="../media/image24.jpe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20" Type="http://schemas.openxmlformats.org/officeDocument/2006/relationships/image" Target="../media/image43.tiff"/><Relationship Id="rId21" Type="http://schemas.openxmlformats.org/officeDocument/2006/relationships/image" Target="../media/image40.png"/><Relationship Id="rId10" Type="http://schemas.openxmlformats.org/officeDocument/2006/relationships/image" Target="../media/image29.png"/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3" Type="http://schemas.openxmlformats.org/officeDocument/2006/relationships/image" Target="../media/image47.png"/><Relationship Id="rId14" Type="http://schemas.openxmlformats.org/officeDocument/2006/relationships/image" Target="../media/image35.png"/><Relationship Id="rId15" Type="http://schemas.openxmlformats.org/officeDocument/2006/relationships/image" Target="../media/image48.png"/><Relationship Id="rId16" Type="http://schemas.openxmlformats.org/officeDocument/2006/relationships/image" Target="../media/image49.jpeg"/><Relationship Id="rId17" Type="http://schemas.openxmlformats.org/officeDocument/2006/relationships/image" Target="../media/image50.jpeg"/><Relationship Id="rId18" Type="http://schemas.openxmlformats.org/officeDocument/2006/relationships/image" Target="../media/image51.png"/><Relationship Id="rId19" Type="http://schemas.openxmlformats.org/officeDocument/2006/relationships/image" Target="../media/image42.jpg"/><Relationship Id="rId1" Type="http://schemas.openxmlformats.org/officeDocument/2006/relationships/slideLayout" Target="../slideLayouts/slideLayout11.xml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3.emf"/><Relationship Id="rId8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28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40.png"/><Relationship Id="rId5" Type="http://schemas.openxmlformats.org/officeDocument/2006/relationships/image" Target="../media/image5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Relationship Id="rId3" Type="http://schemas.openxmlformats.org/officeDocument/2006/relationships/image" Target="../media/image5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emf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5" Type="http://schemas.openxmlformats.org/officeDocument/2006/relationships/image" Target="../media/image73.tiff"/><Relationship Id="rId6" Type="http://schemas.openxmlformats.org/officeDocument/2006/relationships/image" Target="../media/image74.tiff"/><Relationship Id="rId7" Type="http://schemas.openxmlformats.org/officeDocument/2006/relationships/image" Target="../media/image75.tiff"/><Relationship Id="rId8" Type="http://schemas.openxmlformats.org/officeDocument/2006/relationships/image" Target="../media/image76.tiff"/><Relationship Id="rId9" Type="http://schemas.openxmlformats.org/officeDocument/2006/relationships/image" Target="../media/image7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63.png"/><Relationship Id="rId5" Type="http://schemas.openxmlformats.org/officeDocument/2006/relationships/image" Target="../media/image80.jpeg"/><Relationship Id="rId6" Type="http://schemas.openxmlformats.org/officeDocument/2006/relationships/image" Target="../media/image81.jpeg"/><Relationship Id="rId7" Type="http://schemas.openxmlformats.org/officeDocument/2006/relationships/image" Target="../media/image82.jpeg"/><Relationship Id="rId8" Type="http://schemas.openxmlformats.org/officeDocument/2006/relationships/image" Target="../media/image83.jpeg"/><Relationship Id="rId9" Type="http://schemas.openxmlformats.org/officeDocument/2006/relationships/image" Target="../media/image84.jpeg"/><Relationship Id="rId10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4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chart" Target="../charts/chart2.xml"/><Relationship Id="rId5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892218"/>
            <a:ext cx="9144000" cy="1351506"/>
          </a:xfrm>
        </p:spPr>
        <p:txBody>
          <a:bodyPr>
            <a:normAutofit fontScale="90000"/>
          </a:bodyPr>
          <a:lstStyle/>
          <a:p>
            <a:r>
              <a:rPr lang="en-US" dirty="0"/>
              <a:t>Overview and Opportunities for Collaboration 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2/08/2018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524000" y="5527479"/>
            <a:ext cx="9144000" cy="222624"/>
          </a:xfrm>
        </p:spPr>
        <p:txBody>
          <a:bodyPr/>
          <a:lstStyle/>
          <a:p>
            <a:r>
              <a:rPr lang="en-US" dirty="0"/>
              <a:t>Maria </a:t>
            </a:r>
            <a:r>
              <a:rPr lang="en-US" dirty="0" err="1" smtClean="0"/>
              <a:t>Girone</a:t>
            </a:r>
            <a:r>
              <a:rPr lang="en-US" dirty="0" smtClean="0"/>
              <a:t> – </a:t>
            </a:r>
            <a:r>
              <a:rPr lang="en-US" dirty="0"/>
              <a:t>CERN </a:t>
            </a:r>
            <a:r>
              <a:rPr lang="en-US" dirty="0" err="1"/>
              <a:t>openlab</a:t>
            </a:r>
            <a:r>
              <a:rPr lang="en-US" dirty="0"/>
              <a:t> CTO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6083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97232"/>
            <a:ext cx="10515600" cy="625289"/>
          </a:xfrm>
        </p:spPr>
        <p:txBody>
          <a:bodyPr>
            <a:noAutofit/>
          </a:bodyPr>
          <a:lstStyle/>
          <a:p>
            <a:r>
              <a:rPr lang="fr-FR" sz="4000" dirty="0"/>
              <a:t>CERN OPENLAB’S MISSION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223" y="2171124"/>
            <a:ext cx="5329203" cy="3039311"/>
          </a:xfrm>
          <a:prstGeom prst="rect">
            <a:avLst/>
          </a:prstGeom>
        </p:spPr>
      </p:pic>
      <p:sp>
        <p:nvSpPr>
          <p:cNvPr id="9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838200" y="1029541"/>
            <a:ext cx="10515600" cy="515802"/>
          </a:xfrm>
        </p:spPr>
        <p:txBody>
          <a:bodyPr>
            <a:normAutofit/>
          </a:bodyPr>
          <a:lstStyle/>
          <a:p>
            <a:r>
              <a:rPr lang="fr-FR" sz="2400" dirty="0"/>
              <a:t>Our </a:t>
            </a:r>
            <a:r>
              <a:rPr lang="fr-FR" sz="2400" dirty="0" err="1"/>
              <a:t>recipe</a:t>
            </a:r>
            <a:r>
              <a:rPr lang="fr-FR" sz="2400" dirty="0"/>
              <a:t> for </a:t>
            </a:r>
            <a:r>
              <a:rPr lang="fr-FR" sz="2400" dirty="0" err="1"/>
              <a:t>success</a:t>
            </a:r>
            <a:endParaRPr lang="fr-FR" sz="2400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xmlns="" id="{88A51911-6939-4751-90FF-DFACABA2E8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1124"/>
            <a:ext cx="2769524" cy="166873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fr-FR" sz="1700" b="1" dirty="0" err="1">
                <a:solidFill>
                  <a:srgbClr val="2A7DBF"/>
                </a:solidFill>
              </a:rPr>
              <a:t>Evaluate</a:t>
            </a:r>
            <a:r>
              <a:rPr lang="fr-FR" sz="1700" b="1" dirty="0">
                <a:solidFill>
                  <a:srgbClr val="2A7DBF"/>
                </a:solidFill>
              </a:rPr>
              <a:t> and test </a:t>
            </a:r>
            <a:r>
              <a:rPr lang="fr-FR" sz="1700" dirty="0">
                <a:solidFill>
                  <a:srgbClr val="2A7DBF"/>
                </a:solidFill>
              </a:rPr>
              <a:t>state-of-the-art technologies in a</a:t>
            </a:r>
            <a:br>
              <a:rPr lang="fr-FR" sz="1700" dirty="0">
                <a:solidFill>
                  <a:srgbClr val="2A7DBF"/>
                </a:solidFill>
              </a:rPr>
            </a:br>
            <a:r>
              <a:rPr lang="fr-FR" sz="1700" dirty="0" err="1">
                <a:solidFill>
                  <a:srgbClr val="2A7DBF"/>
                </a:solidFill>
              </a:rPr>
              <a:t>challenging</a:t>
            </a:r>
            <a:r>
              <a:rPr lang="fr-FR" sz="1700" dirty="0">
                <a:solidFill>
                  <a:srgbClr val="2A7DBF"/>
                </a:solidFill>
              </a:rPr>
              <a:t> </a:t>
            </a:r>
            <a:r>
              <a:rPr lang="fr-FR" sz="1700" dirty="0" err="1">
                <a:solidFill>
                  <a:srgbClr val="2A7DBF"/>
                </a:solidFill>
              </a:rPr>
              <a:t>environment</a:t>
            </a:r>
            <a:r>
              <a:rPr lang="fr-FR" sz="1700" dirty="0">
                <a:solidFill>
                  <a:srgbClr val="2A7DBF"/>
                </a:solidFill>
              </a:rPr>
              <a:t> and </a:t>
            </a:r>
            <a:r>
              <a:rPr lang="fr-FR" sz="1700" dirty="0" err="1">
                <a:solidFill>
                  <a:srgbClr val="2A7DBF"/>
                </a:solidFill>
              </a:rPr>
              <a:t>improve</a:t>
            </a:r>
            <a:r>
              <a:rPr lang="fr-FR" sz="1700" dirty="0">
                <a:solidFill>
                  <a:srgbClr val="2A7DBF"/>
                </a:solidFill>
              </a:rPr>
              <a:t> </a:t>
            </a:r>
            <a:r>
              <a:rPr lang="fr-FR" sz="1700" dirty="0" err="1">
                <a:solidFill>
                  <a:srgbClr val="2A7DBF"/>
                </a:solidFill>
              </a:rPr>
              <a:t>them</a:t>
            </a:r>
            <a:r>
              <a:rPr lang="fr-FR" sz="1700" dirty="0">
                <a:solidFill>
                  <a:srgbClr val="2A7DBF"/>
                </a:solidFill>
              </a:rPr>
              <a:t> in collaboration </a:t>
            </a:r>
            <a:r>
              <a:rPr lang="fr-FR" sz="1700" dirty="0" err="1">
                <a:solidFill>
                  <a:srgbClr val="2A7DBF"/>
                </a:solidFill>
              </a:rPr>
              <a:t>with</a:t>
            </a:r>
            <a:r>
              <a:rPr lang="fr-FR" sz="1700" dirty="0">
                <a:solidFill>
                  <a:srgbClr val="2A7DBF"/>
                </a:solidFill>
              </a:rPr>
              <a:t> </a:t>
            </a:r>
            <a:r>
              <a:rPr lang="fr-FR" sz="1700" dirty="0" err="1">
                <a:solidFill>
                  <a:srgbClr val="2A7DBF"/>
                </a:solidFill>
              </a:rPr>
              <a:t>industry</a:t>
            </a:r>
            <a:r>
              <a:rPr lang="fr-FR" sz="1700" dirty="0">
                <a:solidFill>
                  <a:srgbClr val="2A7DBF"/>
                </a:solidFill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F4F57BA-1C18-4DBD-BCD3-B65897B6A8C3}"/>
              </a:ext>
            </a:extLst>
          </p:cNvPr>
          <p:cNvSpPr/>
          <p:nvPr/>
        </p:nvSpPr>
        <p:spPr>
          <a:xfrm>
            <a:off x="1362511" y="4610270"/>
            <a:ext cx="19875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fr-FR" b="1" dirty="0" err="1">
                <a:solidFill>
                  <a:srgbClr val="2A7DBF"/>
                </a:solidFill>
              </a:rPr>
              <a:t>Communicate</a:t>
            </a:r>
            <a:r>
              <a:rPr lang="fr-FR" dirty="0">
                <a:solidFill>
                  <a:srgbClr val="2A7DBF"/>
                </a:solidFill>
              </a:rPr>
              <a:t> </a:t>
            </a:r>
            <a:r>
              <a:rPr lang="fr-FR" dirty="0" err="1">
                <a:solidFill>
                  <a:srgbClr val="2A7DBF"/>
                </a:solidFill>
              </a:rPr>
              <a:t>results</a:t>
            </a:r>
            <a:r>
              <a:rPr lang="fr-FR" dirty="0">
                <a:solidFill>
                  <a:srgbClr val="2A7DBF"/>
                </a:solidFill>
              </a:rPr>
              <a:t>, </a:t>
            </a:r>
            <a:r>
              <a:rPr lang="fr-FR" dirty="0" err="1">
                <a:solidFill>
                  <a:srgbClr val="2A7DBF"/>
                </a:solidFill>
              </a:rPr>
              <a:t>demostrate</a:t>
            </a:r>
            <a:r>
              <a:rPr lang="fr-FR" dirty="0">
                <a:solidFill>
                  <a:srgbClr val="2A7DBF"/>
                </a:solidFill>
              </a:rPr>
              <a:t> impact, and </a:t>
            </a:r>
            <a:r>
              <a:rPr lang="fr-FR" dirty="0" err="1">
                <a:solidFill>
                  <a:srgbClr val="2A7DBF"/>
                </a:solidFill>
              </a:rPr>
              <a:t>reach</a:t>
            </a:r>
            <a:r>
              <a:rPr lang="fr-FR" dirty="0">
                <a:solidFill>
                  <a:srgbClr val="2A7DBF"/>
                </a:solidFill>
              </a:rPr>
              <a:t> new audiences.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7E55B7C-E3F5-4BB6-8F77-8A94B6394C1E}"/>
              </a:ext>
            </a:extLst>
          </p:cNvPr>
          <p:cNvSpPr/>
          <p:nvPr/>
        </p:nvSpPr>
        <p:spPr>
          <a:xfrm>
            <a:off x="9218815" y="2171124"/>
            <a:ext cx="23525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fr-FR" b="1" dirty="0" err="1">
                <a:solidFill>
                  <a:srgbClr val="2A7DBF"/>
                </a:solidFill>
              </a:rPr>
              <a:t>Collaborate</a:t>
            </a:r>
            <a:r>
              <a:rPr lang="fr-FR" dirty="0">
                <a:solidFill>
                  <a:srgbClr val="2A7DBF"/>
                </a:solidFill>
              </a:rPr>
              <a:t> and exchange </a:t>
            </a:r>
            <a:r>
              <a:rPr lang="fr-FR" dirty="0" err="1">
                <a:solidFill>
                  <a:srgbClr val="2A7DBF"/>
                </a:solidFill>
              </a:rPr>
              <a:t>ideas</a:t>
            </a:r>
            <a:r>
              <a:rPr lang="fr-FR" dirty="0">
                <a:solidFill>
                  <a:srgbClr val="2A7DBF"/>
                </a:solidFill>
              </a:rPr>
              <a:t> </a:t>
            </a:r>
            <a:r>
              <a:rPr lang="fr-FR" dirty="0" err="1">
                <a:solidFill>
                  <a:srgbClr val="2A7DBF"/>
                </a:solidFill>
              </a:rPr>
              <a:t>with</a:t>
            </a:r>
            <a:r>
              <a:rPr lang="fr-FR" dirty="0">
                <a:solidFill>
                  <a:srgbClr val="2A7DBF"/>
                </a:solidFill>
              </a:rPr>
              <a:t> </a:t>
            </a:r>
            <a:r>
              <a:rPr lang="fr-FR" dirty="0" err="1">
                <a:solidFill>
                  <a:srgbClr val="2A7DBF"/>
                </a:solidFill>
              </a:rPr>
              <a:t>other</a:t>
            </a:r>
            <a:r>
              <a:rPr lang="fr-FR" dirty="0">
                <a:solidFill>
                  <a:srgbClr val="2A7DBF"/>
                </a:solidFill>
              </a:rPr>
              <a:t> </a:t>
            </a:r>
            <a:r>
              <a:rPr lang="fr-FR" dirty="0" err="1">
                <a:solidFill>
                  <a:srgbClr val="2A7DBF"/>
                </a:solidFill>
              </a:rPr>
              <a:t>communities</a:t>
            </a:r>
            <a:r>
              <a:rPr lang="fr-FR" dirty="0">
                <a:solidFill>
                  <a:srgbClr val="2A7DBF"/>
                </a:solidFill>
              </a:rPr>
              <a:t> to </a:t>
            </a:r>
            <a:r>
              <a:rPr lang="fr-FR" dirty="0" err="1">
                <a:solidFill>
                  <a:srgbClr val="2A7DBF"/>
                </a:solidFill>
              </a:rPr>
              <a:t>create</a:t>
            </a:r>
            <a:r>
              <a:rPr lang="fr-FR" dirty="0">
                <a:solidFill>
                  <a:srgbClr val="2A7DBF"/>
                </a:solidFill>
              </a:rPr>
              <a:t> </a:t>
            </a:r>
            <a:r>
              <a:rPr lang="fr-FR" dirty="0" err="1">
                <a:solidFill>
                  <a:srgbClr val="2A7DBF"/>
                </a:solidFill>
              </a:rPr>
              <a:t>knowledge</a:t>
            </a:r>
            <a:r>
              <a:rPr lang="fr-FR" dirty="0">
                <a:solidFill>
                  <a:srgbClr val="2A7DBF"/>
                </a:solidFill>
              </a:rPr>
              <a:t> and innovation.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6157503-84C9-4A07-A466-66B725971B78}"/>
              </a:ext>
            </a:extLst>
          </p:cNvPr>
          <p:cNvSpPr/>
          <p:nvPr/>
        </p:nvSpPr>
        <p:spPr>
          <a:xfrm>
            <a:off x="8149935" y="4610269"/>
            <a:ext cx="28845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fr-FR" b="1" dirty="0">
                <a:solidFill>
                  <a:srgbClr val="2A7DBF"/>
                </a:solidFill>
              </a:rPr>
              <a:t>Train</a:t>
            </a:r>
            <a:r>
              <a:rPr lang="fr-FR" dirty="0">
                <a:solidFill>
                  <a:srgbClr val="2A7DBF"/>
                </a:solidFill>
              </a:rPr>
              <a:t> the </a:t>
            </a:r>
            <a:r>
              <a:rPr lang="fr-FR" dirty="0" err="1">
                <a:solidFill>
                  <a:srgbClr val="2A7DBF"/>
                </a:solidFill>
              </a:rPr>
              <a:t>next</a:t>
            </a:r>
            <a:r>
              <a:rPr lang="fr-FR" dirty="0">
                <a:solidFill>
                  <a:srgbClr val="2A7DBF"/>
                </a:solidFill>
              </a:rPr>
              <a:t> </a:t>
            </a:r>
            <a:r>
              <a:rPr lang="fr-FR" dirty="0" err="1">
                <a:solidFill>
                  <a:srgbClr val="2A7DBF"/>
                </a:solidFill>
              </a:rPr>
              <a:t>generation</a:t>
            </a:r>
            <a:r>
              <a:rPr lang="fr-FR" dirty="0">
                <a:solidFill>
                  <a:srgbClr val="2A7DBF"/>
                </a:solidFill>
              </a:rPr>
              <a:t> of </a:t>
            </a:r>
            <a:r>
              <a:rPr lang="fr-FR" dirty="0" err="1">
                <a:solidFill>
                  <a:srgbClr val="2A7DBF"/>
                </a:solidFill>
              </a:rPr>
              <a:t>engineers</a:t>
            </a:r>
            <a:r>
              <a:rPr lang="fr-FR" dirty="0">
                <a:solidFill>
                  <a:srgbClr val="2A7DBF"/>
                </a:solidFill>
              </a:rPr>
              <a:t>/</a:t>
            </a:r>
            <a:r>
              <a:rPr lang="fr-FR" dirty="0" err="1">
                <a:solidFill>
                  <a:srgbClr val="2A7DBF"/>
                </a:solidFill>
              </a:rPr>
              <a:t>researchers</a:t>
            </a:r>
            <a:r>
              <a:rPr lang="fr-FR" dirty="0">
                <a:solidFill>
                  <a:srgbClr val="2A7DBF"/>
                </a:solidFill>
              </a:rPr>
              <a:t>, </a:t>
            </a:r>
            <a:r>
              <a:rPr lang="fr-FR" b="1" dirty="0" err="1">
                <a:solidFill>
                  <a:srgbClr val="2A7DBF"/>
                </a:solidFill>
              </a:rPr>
              <a:t>promote</a:t>
            </a:r>
            <a:r>
              <a:rPr lang="fr-FR" dirty="0">
                <a:solidFill>
                  <a:srgbClr val="2A7DBF"/>
                </a:solidFill>
              </a:rPr>
              <a:t> </a:t>
            </a:r>
            <a:r>
              <a:rPr lang="fr-FR" dirty="0" err="1">
                <a:solidFill>
                  <a:srgbClr val="2A7DBF"/>
                </a:solidFill>
              </a:rPr>
              <a:t>education</a:t>
            </a:r>
            <a:r>
              <a:rPr lang="fr-FR" dirty="0">
                <a:solidFill>
                  <a:srgbClr val="2A7DBF"/>
                </a:solidFill>
              </a:rPr>
              <a:t> and cultural exchanges.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7F1A11D-0D62-4D1A-9EFC-259320D218F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4035135" y="6273958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Maria </a:t>
            </a:r>
            <a:r>
              <a:rPr lang="en-GB" dirty="0" err="1">
                <a:solidFill>
                  <a:schemeClr val="tx1"/>
                </a:solidFill>
              </a:rPr>
              <a:t>Girone</a:t>
            </a:r>
            <a:r>
              <a:rPr lang="en-GB" dirty="0">
                <a:solidFill>
                  <a:schemeClr val="tx1"/>
                </a:solidFill>
              </a:rPr>
              <a:t>, CERN </a:t>
            </a:r>
            <a:r>
              <a:rPr lang="en-GB" dirty="0" err="1">
                <a:solidFill>
                  <a:schemeClr val="tx1"/>
                </a:solidFill>
              </a:rPr>
              <a:t>openlab</a:t>
            </a:r>
            <a:r>
              <a:rPr lang="en-GB" dirty="0">
                <a:solidFill>
                  <a:schemeClr val="tx1"/>
                </a:solidFill>
              </a:rPr>
              <a:t> CTO</a:t>
            </a:r>
          </a:p>
        </p:txBody>
      </p:sp>
    </p:spTree>
    <p:extLst>
      <p:ext uri="{BB962C8B-B14F-4D97-AF65-F5344CB8AC3E}">
        <p14:creationId xmlns:p14="http://schemas.microsoft.com/office/powerpoint/2010/main" val="931156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39628"/>
            <a:ext cx="10515600" cy="549275"/>
          </a:xfrm>
        </p:spPr>
        <p:txBody>
          <a:bodyPr>
            <a:noAutofit/>
          </a:bodyPr>
          <a:lstStyle/>
          <a:p>
            <a:r>
              <a:rPr lang="fr-FR" sz="4000" dirty="0"/>
              <a:t>DRIVING INNOVATION SINCE 2001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838200" y="6010835"/>
            <a:ext cx="3263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rPr>
              <a:t>CERN </a:t>
            </a:r>
            <a:r>
              <a:rPr lang="fr-FR" sz="1100" i="1" dirty="0" err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rPr>
              <a:t>openlab</a:t>
            </a:r>
            <a:r>
              <a:rPr lang="fr-FR" sz="1100" i="1" dirty="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rPr>
              <a:t> Collaboration </a:t>
            </a:r>
            <a:r>
              <a:rPr lang="fr-FR" sz="1100" i="1" dirty="0" err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rPr>
              <a:t>Board</a:t>
            </a:r>
            <a:r>
              <a:rPr lang="fr-FR" sz="1100" i="1" dirty="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rPr>
              <a:t> 2017</a:t>
            </a:r>
            <a:endParaRPr lang="fr-FR" sz="1100" dirty="0">
              <a:solidFill>
                <a:srgbClr val="2A7DB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Espace réservé pour une image  5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"/>
          <a:stretch/>
        </p:blipFill>
        <p:spPr>
          <a:xfrm>
            <a:off x="836612" y="3667139"/>
            <a:ext cx="5106988" cy="2343696"/>
          </a:xfrm>
        </p:spPr>
      </p:pic>
      <p:pic>
        <p:nvPicPr>
          <p:cNvPr id="14" name="Espace réservé pour une image  13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2"/>
          <a:stretch/>
        </p:blipFill>
        <p:spPr>
          <a:xfrm>
            <a:off x="6249988" y="3667139"/>
            <a:ext cx="5106988" cy="2343696"/>
          </a:xfr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850" y="1937357"/>
            <a:ext cx="8496300" cy="1409700"/>
          </a:xfrm>
          <a:prstGeom prst="rect">
            <a:avLst/>
          </a:prstGeom>
        </p:spPr>
      </p:pic>
      <p:sp>
        <p:nvSpPr>
          <p:cNvPr id="16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838200" y="1029541"/>
            <a:ext cx="10515600" cy="515802"/>
          </a:xfrm>
        </p:spPr>
        <p:txBody>
          <a:bodyPr>
            <a:normAutofit/>
          </a:bodyPr>
          <a:lstStyle/>
          <a:p>
            <a:r>
              <a:rPr lang="fr-FR" dirty="0"/>
              <a:t>CERN </a:t>
            </a:r>
            <a:r>
              <a:rPr lang="fr-FR" dirty="0" err="1"/>
              <a:t>openlab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in </a:t>
            </a:r>
            <a:r>
              <a:rPr lang="fr-FR" dirty="0" err="1"/>
              <a:t>its</a:t>
            </a:r>
            <a:r>
              <a:rPr lang="fr-FR" sz="2400" dirty="0"/>
              <a:t> </a:t>
            </a:r>
            <a:r>
              <a:rPr lang="fr-FR" sz="2400" dirty="0" err="1"/>
              <a:t>sixth</a:t>
            </a:r>
            <a:r>
              <a:rPr lang="fr-FR" sz="2400" dirty="0"/>
              <a:t> </a:t>
            </a:r>
            <a:r>
              <a:rPr lang="fr-FR" sz="2400" dirty="0" err="1"/>
              <a:t>three-year</a:t>
            </a:r>
            <a:r>
              <a:rPr lang="fr-FR" sz="2400" dirty="0"/>
              <a:t> phase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4035135" y="6273958"/>
            <a:ext cx="4114800" cy="365125"/>
          </a:xfrm>
        </p:spPr>
        <p:txBody>
          <a:bodyPr>
            <a:normAutofit/>
          </a:bodyPr>
          <a:lstStyle/>
          <a:p>
            <a:pPr algn="ctr"/>
            <a:r>
              <a:rPr lang="en-GB" sz="1100" dirty="0">
                <a:solidFill>
                  <a:schemeClr val="tx1"/>
                </a:solidFill>
              </a:rPr>
              <a:t>Maria </a:t>
            </a:r>
            <a:r>
              <a:rPr lang="en-GB" sz="1100" dirty="0" err="1">
                <a:solidFill>
                  <a:schemeClr val="tx1"/>
                </a:solidFill>
              </a:rPr>
              <a:t>Girone</a:t>
            </a:r>
            <a:r>
              <a:rPr lang="en-GB" sz="1100" dirty="0">
                <a:solidFill>
                  <a:schemeClr val="tx1"/>
                </a:solidFill>
              </a:rPr>
              <a:t>, CERN </a:t>
            </a:r>
            <a:r>
              <a:rPr lang="en-GB" sz="1100" dirty="0" err="1">
                <a:solidFill>
                  <a:schemeClr val="tx1"/>
                </a:solidFill>
              </a:rPr>
              <a:t>openlab</a:t>
            </a:r>
            <a:r>
              <a:rPr lang="en-GB" sz="1100" dirty="0">
                <a:solidFill>
                  <a:schemeClr val="tx1"/>
                </a:solidFill>
              </a:rPr>
              <a:t> CTO</a:t>
            </a:r>
          </a:p>
        </p:txBody>
      </p:sp>
    </p:spTree>
    <p:extLst>
      <p:ext uri="{BB962C8B-B14F-4D97-AF65-F5344CB8AC3E}">
        <p14:creationId xmlns:p14="http://schemas.microsoft.com/office/powerpoint/2010/main" val="3292456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all" dirty="0"/>
              <a:t>ICT White paper 2017</a:t>
            </a:r>
            <a:endParaRPr lang="en-GB" cap="al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690E491-5156-4A41-8E7A-2B1C9D18D372}"/>
              </a:ext>
            </a:extLst>
          </p:cNvPr>
          <p:cNvSpPr txBox="1"/>
          <p:nvPr/>
        </p:nvSpPr>
        <p:spPr>
          <a:xfrm>
            <a:off x="4435366" y="1028700"/>
            <a:ext cx="736775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rPr>
              <a:t>Published on 21 September 2017</a:t>
            </a:r>
          </a:p>
          <a:p>
            <a:endParaRPr lang="en-GB" sz="2000" dirty="0">
              <a:solidFill>
                <a:srgbClr val="2A7DBF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GB" sz="2000" dirty="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rPr>
              <a:t>Summarises the results of extensive consultations with CERN experts, LHC Experiments representatives, ICT companies and international research labs and academic institutes</a:t>
            </a:r>
          </a:p>
          <a:p>
            <a:endParaRPr lang="en-GB" sz="2000" dirty="0">
              <a:solidFill>
                <a:srgbClr val="2A7DBF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GB" sz="2000" dirty="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rPr>
              <a:t>Based on 4 major research topics and 16 challenge areas</a:t>
            </a:r>
          </a:p>
          <a:p>
            <a:endParaRPr lang="en-US" sz="2000" dirty="0">
              <a:solidFill>
                <a:srgbClr val="2A7DBF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rPr>
              <a:t>A solid starting point for a very challenging and constructive Phase VI</a:t>
            </a:r>
          </a:p>
          <a:p>
            <a:endParaRPr lang="en-US" sz="2000" dirty="0">
              <a:solidFill>
                <a:srgbClr val="2A7DBF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rPr>
              <a:t>Focused CERN </a:t>
            </a:r>
            <a:r>
              <a:rPr lang="en-US" sz="2000" dirty="0" err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rPr>
              <a:t>openlab</a:t>
            </a:r>
            <a:r>
              <a:rPr lang="en-US" sz="2000" dirty="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rPr>
              <a:t> activities on helping to prepare for the HL-LHC</a:t>
            </a:r>
            <a:endParaRPr lang="en-GB" sz="2000" dirty="0">
              <a:solidFill>
                <a:srgbClr val="2A7DB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F4E8687-D6B5-41A5-A544-7C6EB078E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010" y="1340376"/>
            <a:ext cx="3207668" cy="4788257"/>
          </a:xfrm>
          <a:prstGeom prst="rect">
            <a:avLst/>
          </a:prstGeom>
          <a:ln>
            <a:solidFill>
              <a:srgbClr val="2A7DBF"/>
            </a:solidFill>
          </a:ln>
        </p:spPr>
      </p:pic>
      <p:sp>
        <p:nvSpPr>
          <p:cNvPr id="5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4035135" y="6273958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Maria </a:t>
            </a:r>
            <a:r>
              <a:rPr lang="en-GB" dirty="0" err="1">
                <a:solidFill>
                  <a:schemeClr val="tx1"/>
                </a:solidFill>
              </a:rPr>
              <a:t>Girone</a:t>
            </a:r>
            <a:r>
              <a:rPr lang="en-GB" dirty="0">
                <a:solidFill>
                  <a:schemeClr val="tx1"/>
                </a:solidFill>
              </a:rPr>
              <a:t>, CERN </a:t>
            </a:r>
            <a:r>
              <a:rPr lang="en-GB" dirty="0" err="1">
                <a:solidFill>
                  <a:schemeClr val="tx1"/>
                </a:solidFill>
              </a:rPr>
              <a:t>openlab</a:t>
            </a:r>
            <a:r>
              <a:rPr lang="en-GB" dirty="0">
                <a:solidFill>
                  <a:schemeClr val="tx1"/>
                </a:solidFill>
              </a:rPr>
              <a:t> CTO</a:t>
            </a:r>
          </a:p>
        </p:txBody>
      </p:sp>
    </p:spTree>
    <p:extLst>
      <p:ext uri="{BB962C8B-B14F-4D97-AF65-F5344CB8AC3E}">
        <p14:creationId xmlns:p14="http://schemas.microsoft.com/office/powerpoint/2010/main" val="988446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5968BF62-18C0-4808-9104-9399D39CD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Three Main Areas of R&amp;D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4398C4F-994D-4303-877A-E1DFF985FBE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039515B-5364-5B4C-85F8-81A87501B92D}"/>
              </a:ext>
            </a:extLst>
          </p:cNvPr>
          <p:cNvSpPr txBox="1"/>
          <p:nvPr/>
        </p:nvSpPr>
        <p:spPr>
          <a:xfrm>
            <a:off x="5932390" y="1575351"/>
            <a:ext cx="3311276" cy="1300354"/>
          </a:xfrm>
          <a:prstGeom prst="rect">
            <a:avLst/>
          </a:prstGeom>
          <a:solidFill>
            <a:schemeClr val="bg1"/>
          </a:solidFill>
          <a:ln>
            <a:solidFill>
              <a:srgbClr val="5B9BD5"/>
            </a:solidFill>
          </a:ln>
        </p:spPr>
        <p:txBody>
          <a:bodyPr wrap="square" lIns="68571" tIns="34289" rIns="68571" bIns="34289" rtlCol="0">
            <a:spAutoFit/>
          </a:bodyPr>
          <a:lstStyle/>
          <a:p>
            <a:pPr algn="ctr"/>
            <a:r>
              <a:rPr lang="en-US" sz="2000" dirty="0">
                <a:solidFill>
                  <a:srgbClr val="000090"/>
                </a:solidFill>
                <a:latin typeface="+mn-lt"/>
                <a:ea typeface="Arial" charset="0"/>
                <a:cs typeface="Arial" charset="0"/>
              </a:rPr>
              <a:t>Increase </a:t>
            </a:r>
            <a:r>
              <a:rPr lang="en-US" sz="2000" b="1" dirty="0">
                <a:solidFill>
                  <a:srgbClr val="000090"/>
                </a:solidFill>
                <a:latin typeface="+mn-lt"/>
                <a:ea typeface="Arial" charset="0"/>
                <a:cs typeface="Arial" charset="0"/>
              </a:rPr>
              <a:t>data </a:t>
            </a:r>
            <a:r>
              <a:rPr lang="en-US" sz="2000" b="1" dirty="0" err="1">
                <a:solidFill>
                  <a:srgbClr val="000090"/>
                </a:solidFill>
                <a:latin typeface="+mn-lt"/>
                <a:ea typeface="Arial" charset="0"/>
                <a:cs typeface="Arial" charset="0"/>
              </a:rPr>
              <a:t>centre</a:t>
            </a:r>
            <a:r>
              <a:rPr lang="en-US" sz="2000" b="1" dirty="0">
                <a:solidFill>
                  <a:srgbClr val="000090"/>
                </a:solidFill>
                <a:latin typeface="+mn-lt"/>
                <a:ea typeface="Arial" charset="0"/>
                <a:cs typeface="Arial" charset="0"/>
              </a:rPr>
              <a:t> performance </a:t>
            </a:r>
            <a:r>
              <a:rPr lang="en-US" sz="2000" dirty="0">
                <a:solidFill>
                  <a:srgbClr val="000090"/>
                </a:solidFill>
                <a:latin typeface="+mn-lt"/>
                <a:ea typeface="Arial" charset="0"/>
                <a:cs typeface="Arial" charset="0"/>
              </a:rPr>
              <a:t>with hardware accelerators (FPGAs, GPUs</a:t>
            </a:r>
            <a:r>
              <a:rPr lang="en-US" sz="2000" dirty="0">
                <a:solidFill>
                  <a:srgbClr val="000090"/>
                </a:solidFill>
                <a:ea typeface="Arial" charset="0"/>
                <a:cs typeface="Arial" charset="0"/>
              </a:rPr>
              <a:t>, ..) </a:t>
            </a:r>
            <a:endParaRPr lang="en-US" sz="2000" dirty="0">
              <a:solidFill>
                <a:srgbClr val="000090"/>
              </a:solidFill>
              <a:latin typeface="+mn-lt"/>
              <a:ea typeface="Arial" charset="0"/>
              <a:cs typeface="Arial" charset="0"/>
            </a:endParaRPr>
          </a:p>
          <a:p>
            <a:pPr algn="ctr"/>
            <a:r>
              <a:rPr lang="en-US" sz="2000" dirty="0">
                <a:solidFill>
                  <a:srgbClr val="000090"/>
                </a:solidFill>
                <a:latin typeface="+mn-lt"/>
                <a:ea typeface="Arial" charset="0"/>
                <a:cs typeface="Arial" charset="0"/>
              </a:rPr>
              <a:t>optimized software</a:t>
            </a:r>
            <a:endParaRPr lang="en-GB" sz="2000" dirty="0">
              <a:solidFill>
                <a:srgbClr val="000090"/>
              </a:solidFill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2DE5189-A250-D04C-B80B-F50D782E11B7}"/>
              </a:ext>
            </a:extLst>
          </p:cNvPr>
          <p:cNvSpPr txBox="1"/>
          <p:nvPr/>
        </p:nvSpPr>
        <p:spPr>
          <a:xfrm>
            <a:off x="5821820" y="4903188"/>
            <a:ext cx="3543149" cy="992577"/>
          </a:xfrm>
          <a:prstGeom prst="rect">
            <a:avLst/>
          </a:prstGeom>
          <a:solidFill>
            <a:schemeClr val="bg1"/>
          </a:solidFill>
          <a:ln>
            <a:solidFill>
              <a:srgbClr val="5B9BD5"/>
            </a:solidFill>
          </a:ln>
        </p:spPr>
        <p:txBody>
          <a:bodyPr wrap="square" lIns="68571" tIns="34289" rIns="68571" bIns="34289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90"/>
                </a:solidFill>
                <a:latin typeface="+mn-lt"/>
                <a:ea typeface="Arial" charset="0"/>
                <a:cs typeface="Arial" charset="0"/>
              </a:rPr>
              <a:t>New techniques </a:t>
            </a:r>
            <a:r>
              <a:rPr lang="en-US" sz="2000" dirty="0">
                <a:solidFill>
                  <a:srgbClr val="000090"/>
                </a:solidFill>
                <a:latin typeface="+mn-lt"/>
                <a:ea typeface="Arial" charset="0"/>
                <a:cs typeface="Arial" charset="0"/>
              </a:rPr>
              <a:t>with Machine </a:t>
            </a:r>
            <a:r>
              <a:rPr lang="en-US" sz="2000" dirty="0">
                <a:solidFill>
                  <a:srgbClr val="000090"/>
                </a:solidFill>
                <a:ea typeface="Arial" charset="0"/>
                <a:cs typeface="Arial" charset="0"/>
              </a:rPr>
              <a:t>L</a:t>
            </a:r>
            <a:r>
              <a:rPr lang="en-US" sz="2000" dirty="0">
                <a:solidFill>
                  <a:srgbClr val="000090"/>
                </a:solidFill>
                <a:latin typeface="+mn-lt"/>
                <a:ea typeface="Arial" charset="0"/>
                <a:cs typeface="Arial" charset="0"/>
              </a:rPr>
              <a:t>earning, Deep </a:t>
            </a:r>
            <a:r>
              <a:rPr lang="en-US" sz="2000" dirty="0">
                <a:solidFill>
                  <a:srgbClr val="000090"/>
                </a:solidFill>
                <a:ea typeface="Arial" charset="0"/>
                <a:cs typeface="Arial" charset="0"/>
              </a:rPr>
              <a:t>L</a:t>
            </a:r>
            <a:r>
              <a:rPr lang="en-US" sz="2000" dirty="0">
                <a:solidFill>
                  <a:srgbClr val="000090"/>
                </a:solidFill>
                <a:latin typeface="+mn-lt"/>
                <a:ea typeface="Arial" charset="0"/>
                <a:cs typeface="Arial" charset="0"/>
              </a:rPr>
              <a:t>earning, Advanced </a:t>
            </a:r>
            <a:r>
              <a:rPr lang="en-US" sz="2000" dirty="0">
                <a:solidFill>
                  <a:srgbClr val="000090"/>
                </a:solidFill>
                <a:ea typeface="Arial" charset="0"/>
                <a:cs typeface="Arial" charset="0"/>
              </a:rPr>
              <a:t>D</a:t>
            </a:r>
            <a:r>
              <a:rPr lang="en-US" sz="2000" dirty="0">
                <a:solidFill>
                  <a:srgbClr val="000090"/>
                </a:solidFill>
                <a:latin typeface="+mn-lt"/>
                <a:ea typeface="Arial" charset="0"/>
                <a:cs typeface="Arial" charset="0"/>
              </a:rPr>
              <a:t>ata </a:t>
            </a:r>
            <a:r>
              <a:rPr lang="en-US" sz="2000" dirty="0">
                <a:solidFill>
                  <a:srgbClr val="000090"/>
                </a:solidFill>
                <a:ea typeface="Arial" charset="0"/>
                <a:cs typeface="Arial" charset="0"/>
              </a:rPr>
              <a:t>A</a:t>
            </a:r>
            <a:r>
              <a:rPr lang="en-US" sz="2000" dirty="0">
                <a:solidFill>
                  <a:srgbClr val="000090"/>
                </a:solidFill>
                <a:latin typeface="+mn-lt"/>
                <a:ea typeface="Arial" charset="0"/>
                <a:cs typeface="Arial" charset="0"/>
              </a:rPr>
              <a:t>nalytics</a:t>
            </a:r>
            <a:endParaRPr lang="en-GB" sz="2000" dirty="0">
              <a:solidFill>
                <a:srgbClr val="000090"/>
              </a:solidFill>
              <a:latin typeface="+mn-lt"/>
              <a:ea typeface="Arial" charset="0"/>
              <a:cs typeface="Arial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DA21CB9-3029-9545-ADE3-875C4A458D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594" y="1575351"/>
            <a:ext cx="2128692" cy="1203882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4894223-A8E8-B940-8F4C-8F5059552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954" y="1507121"/>
            <a:ext cx="2872862" cy="1391821"/>
          </a:xfrm>
          <a:prstGeom prst="rect">
            <a:avLst/>
          </a:prstGeom>
        </p:spPr>
      </p:pic>
      <p:sp>
        <p:nvSpPr>
          <p:cNvPr id="18" name="Right Arrow 17">
            <a:extLst>
              <a:ext uri="{FF2B5EF4-FFF2-40B4-BE49-F238E27FC236}">
                <a16:creationId xmlns:a16="http://schemas.microsoft.com/office/drawing/2014/main" xmlns="" id="{5BD75781-7E9E-C74A-AAA6-E82C243460DF}"/>
              </a:ext>
            </a:extLst>
          </p:cNvPr>
          <p:cNvSpPr/>
          <p:nvPr/>
        </p:nvSpPr>
        <p:spPr>
          <a:xfrm rot="1756795">
            <a:off x="3919854" y="1917283"/>
            <a:ext cx="1688864" cy="11124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COMPUTING</a:t>
            </a:r>
          </a:p>
          <a:p>
            <a:pPr algn="ctr"/>
            <a:r>
              <a:rPr lang="en-US" dirty="0"/>
              <a:t>CHALLENGES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EA0A526-5811-8D4E-AC82-81E84ACB87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171" y="3168909"/>
            <a:ext cx="2094185" cy="1196759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0B7F511-B59B-474A-ABD9-6DDB552E61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" t="2147" r="1222" b="16166"/>
          <a:stretch/>
        </p:blipFill>
        <p:spPr>
          <a:xfrm>
            <a:off x="9522458" y="4765448"/>
            <a:ext cx="2037609" cy="1320014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D6D414A-D710-8843-9A0E-C5181A8C9F20}"/>
              </a:ext>
            </a:extLst>
          </p:cNvPr>
          <p:cNvSpPr txBox="1"/>
          <p:nvPr/>
        </p:nvSpPr>
        <p:spPr>
          <a:xfrm>
            <a:off x="6453080" y="3216646"/>
            <a:ext cx="2798307" cy="1004120"/>
          </a:xfrm>
          <a:prstGeom prst="rect">
            <a:avLst/>
          </a:prstGeom>
          <a:solidFill>
            <a:schemeClr val="bg1"/>
          </a:solidFill>
          <a:ln>
            <a:solidFill>
              <a:srgbClr val="5B9BD5"/>
            </a:solidFill>
          </a:ln>
        </p:spPr>
        <p:txBody>
          <a:bodyPr wrap="square" lIns="68571" tIns="34289" rIns="68571" bIns="34289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90"/>
                </a:solidFill>
                <a:latin typeface="+mn-lt"/>
                <a:ea typeface="Arial" charset="0"/>
                <a:cs typeface="Arial" charset="0"/>
              </a:rPr>
              <a:t>Scale out capacity </a:t>
            </a:r>
            <a:r>
              <a:rPr lang="en-US" sz="2000" dirty="0">
                <a:solidFill>
                  <a:srgbClr val="000090"/>
                </a:solidFill>
                <a:latin typeface="+mn-lt"/>
                <a:ea typeface="Arial" charset="0"/>
                <a:cs typeface="Arial" charset="0"/>
              </a:rPr>
              <a:t>with public clouds, HPC, new architectures 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4035135" y="6273958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Maria </a:t>
            </a:r>
            <a:r>
              <a:rPr lang="en-GB" dirty="0" err="1">
                <a:solidFill>
                  <a:schemeClr val="tx1"/>
                </a:solidFill>
              </a:rPr>
              <a:t>Girone</a:t>
            </a:r>
            <a:r>
              <a:rPr lang="en-GB" dirty="0">
                <a:solidFill>
                  <a:schemeClr val="tx1"/>
                </a:solidFill>
              </a:rPr>
              <a:t>, CERN </a:t>
            </a:r>
            <a:r>
              <a:rPr lang="en-GB" dirty="0" err="1">
                <a:solidFill>
                  <a:schemeClr val="tx1"/>
                </a:solidFill>
              </a:rPr>
              <a:t>openlab</a:t>
            </a:r>
            <a:r>
              <a:rPr lang="en-GB" dirty="0">
                <a:solidFill>
                  <a:schemeClr val="tx1"/>
                </a:solidFill>
              </a:rPr>
              <a:t> CTO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5307" y="3598187"/>
            <a:ext cx="5259044" cy="2412869"/>
            <a:chOff x="3731321" y="2445915"/>
            <a:chExt cx="7324589" cy="354531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AC520983-A884-8A44-B0B5-A91B9EAE6A02}"/>
                </a:ext>
              </a:extLst>
            </p:cNvPr>
            <p:cNvGrpSpPr/>
            <p:nvPr/>
          </p:nvGrpSpPr>
          <p:grpSpPr>
            <a:xfrm>
              <a:off x="3731321" y="2445915"/>
              <a:ext cx="7324589" cy="3545310"/>
              <a:chOff x="1260764" y="1662022"/>
              <a:chExt cx="9296399" cy="4332295"/>
            </a:xfrm>
            <a:solidFill>
              <a:schemeClr val="bg1"/>
            </a:solidFill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xmlns="" id="{C310B2E2-1DE4-9148-8319-12191C095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64" y="1662022"/>
                <a:ext cx="9296399" cy="4332295"/>
              </a:xfrm>
              <a:prstGeom prst="rect">
                <a:avLst/>
              </a:prstGeom>
              <a:grpFill/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53AF2758-B05A-D04F-AD81-BA0FAEA24B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85957" y="4896229"/>
                <a:ext cx="725642" cy="167704"/>
              </a:xfrm>
              <a:prstGeom prst="rect">
                <a:avLst/>
              </a:prstGeom>
              <a:grpFill/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xmlns="" id="{EE45B324-26FE-2044-845C-4C8885A75D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15508" y="2497580"/>
                <a:ext cx="690084" cy="684713"/>
              </a:xfrm>
              <a:prstGeom prst="rect">
                <a:avLst/>
              </a:prstGeom>
              <a:grpFill/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xmlns="" id="{E6F5E310-BB72-FC40-9B5C-3EDE286607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4373" y="3283711"/>
                <a:ext cx="1635809" cy="352185"/>
              </a:xfrm>
              <a:prstGeom prst="rect">
                <a:avLst/>
              </a:prstGeom>
              <a:grpFill/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xmlns="" id="{5BFFC6C0-63EE-BD42-BF9A-17A92E66FD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04501" y="4123126"/>
                <a:ext cx="807098" cy="250191"/>
              </a:xfrm>
              <a:prstGeom prst="rect">
                <a:avLst/>
              </a:prstGeom>
              <a:grpFill/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xmlns="" id="{4467FD07-5202-D846-8A16-0D242F7336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75483" y="2455452"/>
                <a:ext cx="613501" cy="389951"/>
              </a:xfrm>
              <a:prstGeom prst="rect">
                <a:avLst/>
              </a:prstGeom>
              <a:grpFill/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xmlns="" id="{9FE82E74-FFBF-3148-9615-9F3EF71CB2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1591" y="2510464"/>
                <a:ext cx="576829" cy="439260"/>
              </a:xfrm>
              <a:prstGeom prst="rect">
                <a:avLst/>
              </a:prstGeom>
              <a:grpFill/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xmlns="" id="{DDA24360-EB2E-8640-8550-65ABF351FB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57201" y="4133161"/>
                <a:ext cx="901737" cy="317198"/>
              </a:xfrm>
              <a:prstGeom prst="rect">
                <a:avLst/>
              </a:prstGeom>
              <a:grpFill/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xmlns="" id="{77C65C6D-ADC1-FE48-B509-F4524BDC2C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90610" y="2665031"/>
                <a:ext cx="1613467" cy="351931"/>
              </a:xfrm>
              <a:prstGeom prst="rect">
                <a:avLst/>
              </a:prstGeom>
              <a:grpFill/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xmlns="" id="{889870AB-2585-6C48-AD23-C8CDA3B199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3842" y="3429217"/>
                <a:ext cx="1009258" cy="380187"/>
              </a:xfrm>
              <a:prstGeom prst="rect">
                <a:avLst/>
              </a:prstGeom>
              <a:grpFill/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xmlns="" id="{D4C4E0B9-976F-0A40-B437-F933A5E7EF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2752" y="4650649"/>
                <a:ext cx="1209719" cy="1209719"/>
              </a:xfrm>
              <a:prstGeom prst="rect">
                <a:avLst/>
              </a:prstGeom>
              <a:grpFill/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xmlns="" id="{B8A1D19E-7625-B44A-8378-E249041106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8099" y="4688589"/>
                <a:ext cx="1217263" cy="279641"/>
              </a:xfrm>
              <a:prstGeom prst="rect">
                <a:avLst/>
              </a:prstGeom>
              <a:grpFill/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xmlns="" id="{9A8EB159-7D87-CD4F-BAC4-C0EB497C45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2361" y="3428414"/>
                <a:ext cx="795983" cy="525348"/>
              </a:xfrm>
              <a:prstGeom prst="rect">
                <a:avLst/>
              </a:prstGeom>
              <a:grpFill/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xmlns="" id="{440D8FBD-4489-AA4C-8343-D483F00F2D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86869" y="3329270"/>
                <a:ext cx="1617207" cy="502951"/>
              </a:xfrm>
              <a:prstGeom prst="rect">
                <a:avLst/>
              </a:prstGeom>
              <a:grpFill/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xmlns="" id="{206AF7D6-E209-254A-91DE-45F872C546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13221" y="3491268"/>
                <a:ext cx="845718" cy="159850"/>
              </a:xfrm>
              <a:prstGeom prst="rect">
                <a:avLst/>
              </a:prstGeom>
              <a:grpFill/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xmlns="" id="{6204870D-1962-C143-8884-5AF578C1DD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48493" y="5012746"/>
                <a:ext cx="910659" cy="334632"/>
              </a:xfrm>
              <a:prstGeom prst="rect">
                <a:avLst/>
              </a:prstGeom>
              <a:grpFill/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xmlns="" id="{29B5656C-FE94-BE48-A6DC-9A03781C64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25028" y="4159578"/>
                <a:ext cx="557591" cy="540861"/>
              </a:xfrm>
              <a:prstGeom prst="rect">
                <a:avLst/>
              </a:prstGeom>
              <a:grpFill/>
            </p:spPr>
          </p:pic>
        </p:grp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005541" y="4510738"/>
              <a:ext cx="927835" cy="258438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5693439" y="1228860"/>
            <a:ext cx="6178771" cy="50293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="" xmlns:a16="http://schemas.microsoft.com/office/drawing/2014/main" xmlns:lc="http://schemas.openxmlformats.org/drawingml/2006/lockedCanvas" id="{11BB1494-E995-4137-AE52-068D1036FB0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79" y="4989199"/>
            <a:ext cx="551028" cy="46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E36A1BB7-6686-44DD-8040-B81CABDBA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all" dirty="0" smtClean="0"/>
              <a:t>Joint R&amp;D Projects</a:t>
            </a:r>
            <a:endParaRPr lang="en-GB" cap="all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xmlns="" id="{29A47381-67AB-48C2-9949-FD497FB53F3A}"/>
              </a:ext>
            </a:extLst>
          </p:cNvPr>
          <p:cNvGraphicFramePr/>
          <p:nvPr>
            <p:extLst/>
          </p:nvPr>
        </p:nvGraphicFramePr>
        <p:xfrm>
          <a:off x="2698634" y="1750371"/>
          <a:ext cx="6669810" cy="4523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BE3BB41-8F9D-4D05-94C8-212483921F9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3718"/>
          <a:stretch/>
        </p:blipFill>
        <p:spPr>
          <a:xfrm>
            <a:off x="5336771" y="3382951"/>
            <a:ext cx="1261391" cy="14301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991E67C-61DB-4823-A4CD-39A0D71CB14A}"/>
              </a:ext>
            </a:extLst>
          </p:cNvPr>
          <p:cNvSpPr txBox="1"/>
          <p:nvPr/>
        </p:nvSpPr>
        <p:spPr>
          <a:xfrm>
            <a:off x="4666484" y="988385"/>
            <a:ext cx="2726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2B7DC0"/>
                </a:solidFill>
                <a:latin typeface="Arial" charset="0"/>
                <a:ea typeface="Arial" charset="0"/>
                <a:cs typeface="Arial" charset="0"/>
              </a:rPr>
              <a:t>High-bandwidth fabrics, accelerated </a:t>
            </a:r>
            <a:r>
              <a:rPr lang="en-US" sz="1600" dirty="0" smtClean="0">
                <a:solidFill>
                  <a:srgbClr val="2B7DC0"/>
                </a:solidFill>
                <a:latin typeface="Arial" charset="0"/>
                <a:ea typeface="Arial" charset="0"/>
                <a:cs typeface="Arial" charset="0"/>
              </a:rPr>
              <a:t>platforms for data acquisition </a:t>
            </a:r>
            <a:endParaRPr lang="en-GB" sz="1600" dirty="0">
              <a:solidFill>
                <a:srgbClr val="2B7D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808A535-7FAB-4E5C-B3A3-AFA4F276B263}"/>
              </a:ext>
            </a:extLst>
          </p:cNvPr>
          <p:cNvSpPr txBox="1"/>
          <p:nvPr/>
        </p:nvSpPr>
        <p:spPr>
          <a:xfrm>
            <a:off x="8065043" y="2481779"/>
            <a:ext cx="1778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2B7DC0"/>
                </a:solidFill>
                <a:latin typeface="Arial" charset="0"/>
                <a:ea typeface="Arial" charset="0"/>
                <a:cs typeface="Arial" charset="0"/>
              </a:rPr>
              <a:t>Simulation, HPC on the Cloud,</a:t>
            </a:r>
          </a:p>
          <a:p>
            <a:pPr algn="ctr"/>
            <a:r>
              <a:rPr lang="en-US" sz="1600" dirty="0">
                <a:solidFill>
                  <a:srgbClr val="2B7DC0"/>
                </a:solidFill>
                <a:latin typeface="Arial" charset="0"/>
                <a:ea typeface="Arial" charset="0"/>
                <a:cs typeface="Arial" charset="0"/>
              </a:rPr>
              <a:t>benchmarking</a:t>
            </a:r>
            <a:endParaRPr lang="en-GB" sz="1600" dirty="0">
              <a:solidFill>
                <a:srgbClr val="2B7D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64FE806-4BDE-4215-A843-82DEEF4DF5A6}"/>
              </a:ext>
            </a:extLst>
          </p:cNvPr>
          <p:cNvSpPr txBox="1"/>
          <p:nvPr/>
        </p:nvSpPr>
        <p:spPr>
          <a:xfrm>
            <a:off x="8361854" y="4382737"/>
            <a:ext cx="2335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2B7DC0"/>
                </a:solidFill>
                <a:latin typeface="Arial" charset="0"/>
                <a:ea typeface="Arial" charset="0"/>
                <a:cs typeface="Arial" charset="0"/>
              </a:rPr>
              <a:t>Cloud federations, containers, scalability</a:t>
            </a:r>
            <a:endParaRPr lang="en-GB" sz="1600" dirty="0">
              <a:solidFill>
                <a:srgbClr val="2B7D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88DBAE6-5E1C-42D3-85E3-F55D826670BF}"/>
              </a:ext>
            </a:extLst>
          </p:cNvPr>
          <p:cNvSpPr txBox="1"/>
          <p:nvPr/>
        </p:nvSpPr>
        <p:spPr>
          <a:xfrm>
            <a:off x="7432601" y="5585755"/>
            <a:ext cx="2335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2B7DC0"/>
                </a:solidFill>
                <a:latin typeface="Arial" charset="0"/>
                <a:ea typeface="Arial" charset="0"/>
                <a:cs typeface="Arial" charset="0"/>
              </a:rPr>
              <a:t>Storage architectures, scalability, monitoring</a:t>
            </a:r>
            <a:endParaRPr lang="en-GB" sz="1600" dirty="0">
              <a:solidFill>
                <a:srgbClr val="2B7D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5785E4E-C01C-41FA-9054-D3F34E91FBF9}"/>
              </a:ext>
            </a:extLst>
          </p:cNvPr>
          <p:cNvSpPr txBox="1"/>
          <p:nvPr/>
        </p:nvSpPr>
        <p:spPr>
          <a:xfrm>
            <a:off x="2299459" y="5593780"/>
            <a:ext cx="2335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2B7DC0"/>
                </a:solidFill>
                <a:latin typeface="Arial" charset="0"/>
                <a:ea typeface="Arial" charset="0"/>
                <a:cs typeface="Arial" charset="0"/>
              </a:rPr>
              <a:t>Software Defined Networks, Security</a:t>
            </a:r>
            <a:endParaRPr lang="en-GB" sz="1600" dirty="0">
              <a:solidFill>
                <a:srgbClr val="2B7DC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DA9CFFC-D6D1-4AC3-8104-B78D4B4ED90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376" y="4098010"/>
            <a:ext cx="525751" cy="5216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0A93D01-626A-4E24-B5AA-65CF9CD3F5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8305" y="4769297"/>
            <a:ext cx="1252513" cy="2731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47839D2-76AB-4CBE-80E2-570F396E41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4110" y="5941256"/>
            <a:ext cx="1203266" cy="2590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04D37B5-5C37-4AA0-A3BE-814042316C7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856" y="4586597"/>
            <a:ext cx="1209719" cy="34913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5D1CFAF-E5F4-4B2E-B4AF-7D7588A8CBDC}"/>
              </a:ext>
            </a:extLst>
          </p:cNvPr>
          <p:cNvSpPr txBox="1"/>
          <p:nvPr/>
        </p:nvSpPr>
        <p:spPr>
          <a:xfrm>
            <a:off x="1448653" y="4500629"/>
            <a:ext cx="2335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2B7DC0"/>
                </a:solidFill>
                <a:latin typeface="Arial" charset="0"/>
                <a:ea typeface="Arial" charset="0"/>
                <a:cs typeface="Arial" charset="0"/>
              </a:rPr>
              <a:t>Predictive/proactive maintenance and operations</a:t>
            </a:r>
            <a:endParaRPr lang="en-GB" sz="1600" dirty="0">
              <a:solidFill>
                <a:srgbClr val="2B7DC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A2DE0B3-D986-41D5-81FB-50808AEF758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336" y="2436611"/>
            <a:ext cx="569295" cy="56486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1910815-B84E-4C97-81E3-52E0C0B1C82C}"/>
              </a:ext>
            </a:extLst>
          </p:cNvPr>
          <p:cNvSpPr txBox="1"/>
          <p:nvPr/>
        </p:nvSpPr>
        <p:spPr>
          <a:xfrm>
            <a:off x="1492604" y="2102416"/>
            <a:ext cx="24706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2B7DC0"/>
                </a:solidFill>
                <a:latin typeface="Arial" charset="0"/>
                <a:ea typeface="Arial" charset="0"/>
                <a:cs typeface="Arial" charset="0"/>
              </a:rPr>
              <a:t>Data quality monitoring, anomaly detection, physics data reduction, benchmarking/scalability, systems biology and large-scale multi-disciplinary platforms</a:t>
            </a:r>
            <a:endParaRPr lang="en-GB" sz="1600" dirty="0">
              <a:solidFill>
                <a:srgbClr val="2B7DC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911" y="3275847"/>
            <a:ext cx="1034758" cy="36399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5229" y="1532079"/>
            <a:ext cx="576829" cy="43926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22" y="3175205"/>
            <a:ext cx="1174347" cy="44237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295" y="2231834"/>
            <a:ext cx="1260742" cy="28963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492" y="1533214"/>
            <a:ext cx="785083" cy="51815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5679" y="5498862"/>
            <a:ext cx="1260742" cy="2896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9260" y="1927467"/>
            <a:ext cx="785083" cy="5181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2601" y="899077"/>
            <a:ext cx="785083" cy="518155"/>
          </a:xfrm>
          <a:prstGeom prst="rect">
            <a:avLst/>
          </a:prstGeom>
        </p:spPr>
      </p:pic>
      <p:pic>
        <p:nvPicPr>
          <p:cNvPr id="1026" name="Picture 2" descr="Image result for extreme networks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45" b="29751"/>
          <a:stretch/>
        </p:blipFill>
        <p:spPr bwMode="auto">
          <a:xfrm>
            <a:off x="1210604" y="5689032"/>
            <a:ext cx="1088855" cy="31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ibm log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881" y="1974488"/>
            <a:ext cx="923481" cy="40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Image result for ibm log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06" y="3721817"/>
            <a:ext cx="923481" cy="40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29B5656C-FE94-BE48-A6DC-9A03781C643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556" y="1389725"/>
            <a:ext cx="439323" cy="44261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71694" y="1467960"/>
            <a:ext cx="1261662" cy="35142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206AF7D6-E209-254A-91DE-45F872C5465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44" y="2732355"/>
            <a:ext cx="1172831" cy="2302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0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4035135" y="6273958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Maria </a:t>
            </a:r>
            <a:r>
              <a:rPr lang="en-GB" dirty="0" err="1">
                <a:solidFill>
                  <a:schemeClr val="tx1"/>
                </a:solidFill>
              </a:rPr>
              <a:t>Girone</a:t>
            </a:r>
            <a:r>
              <a:rPr lang="en-GB" dirty="0">
                <a:solidFill>
                  <a:schemeClr val="tx1"/>
                </a:solidFill>
              </a:rPr>
              <a:t>, CERN </a:t>
            </a:r>
            <a:r>
              <a:rPr lang="en-GB" dirty="0" err="1">
                <a:solidFill>
                  <a:schemeClr val="tx1"/>
                </a:solidFill>
              </a:rPr>
              <a:t>openlab</a:t>
            </a:r>
            <a:r>
              <a:rPr lang="en-GB" dirty="0">
                <a:solidFill>
                  <a:schemeClr val="tx1"/>
                </a:solidFill>
              </a:rPr>
              <a:t> CTO</a:t>
            </a:r>
          </a:p>
        </p:txBody>
      </p:sp>
    </p:spTree>
    <p:extLst>
      <p:ext uri="{BB962C8B-B14F-4D97-AF65-F5344CB8AC3E}">
        <p14:creationId xmlns:p14="http://schemas.microsoft.com/office/powerpoint/2010/main" val="1753498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14D21147-730C-894C-B478-FA03F343D5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8C77F50-A505-9F4C-BCE2-4AA2C3A205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90355D4B-C5D9-A543-9143-9161E107E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Virtualizing Services for Efficiency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DE3B8A7-A144-B744-9730-2EE115E9F0BA}"/>
              </a:ext>
            </a:extLst>
          </p:cNvPr>
          <p:cNvGrpSpPr/>
          <p:nvPr/>
        </p:nvGrpSpPr>
        <p:grpSpPr>
          <a:xfrm>
            <a:off x="703385" y="4281804"/>
            <a:ext cx="5002348" cy="1857914"/>
            <a:chOff x="1475054" y="1555147"/>
            <a:chExt cx="6414149" cy="285399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F2DE9867-8CDC-AF46-90F9-0B8AC658B7F5}"/>
                </a:ext>
              </a:extLst>
            </p:cNvPr>
            <p:cNvSpPr/>
            <p:nvPr/>
          </p:nvSpPr>
          <p:spPr>
            <a:xfrm>
              <a:off x="1475054" y="1555147"/>
              <a:ext cx="6414149" cy="285399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effectLst>
              <a:glow rad="70000">
                <a:schemeClr val="accent1">
                  <a:tint val="30000"/>
                  <a:shade val="95000"/>
                  <a:satMod val="300000"/>
                  <a:alpha val="5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7AA3AD41-09ED-834F-B8F1-D7F3CFD84215}"/>
                </a:ext>
              </a:extLst>
            </p:cNvPr>
            <p:cNvGrpSpPr/>
            <p:nvPr/>
          </p:nvGrpSpPr>
          <p:grpSpPr>
            <a:xfrm>
              <a:off x="1532584" y="1604891"/>
              <a:ext cx="6280484" cy="2804246"/>
              <a:chOff x="81054" y="688179"/>
              <a:chExt cx="5950778" cy="2124331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AB46CF6F-CE0E-6147-88EB-EDD7CF21F037}"/>
                  </a:ext>
                </a:extLst>
              </p:cNvPr>
              <p:cNvSpPr/>
              <p:nvPr/>
            </p:nvSpPr>
            <p:spPr>
              <a:xfrm>
                <a:off x="2565753" y="2096473"/>
                <a:ext cx="3444225" cy="706071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/>
                  <a:t>    </a:t>
                </a:r>
              </a:p>
              <a:p>
                <a:pPr algn="ctr"/>
                <a:r>
                  <a:rPr lang="en-US" sz="1350" dirty="0"/>
                  <a:t>    OpenStack Resource Provisioning</a:t>
                </a:r>
              </a:p>
              <a:p>
                <a:pPr algn="ctr"/>
                <a:r>
                  <a:rPr lang="en-US" sz="1350" dirty="0"/>
                  <a:t>(&gt;1 physical data </a:t>
                </a:r>
                <a:r>
                  <a:rPr lang="en-US" sz="1350" dirty="0" err="1"/>
                  <a:t>centre</a:t>
                </a:r>
                <a:r>
                  <a:rPr lang="en-US" sz="1350" dirty="0"/>
                  <a:t>)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5C36CD6C-B6AD-CD49-B5D4-E8D89C0C8142}"/>
                  </a:ext>
                </a:extLst>
              </p:cNvPr>
              <p:cNvSpPr/>
              <p:nvPr/>
            </p:nvSpPr>
            <p:spPr>
              <a:xfrm>
                <a:off x="81054" y="1280129"/>
                <a:ext cx="2404967" cy="706071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 err="1">
                    <a:solidFill>
                      <a:schemeClr val="tx1"/>
                    </a:solidFill>
                  </a:rPr>
                  <a:t>HTCondor</a:t>
                </a:r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BE1A2508-5D4E-A44B-B635-BEE42F74B5A3}"/>
                  </a:ext>
                </a:extLst>
              </p:cNvPr>
              <p:cNvSpPr/>
              <p:nvPr/>
            </p:nvSpPr>
            <p:spPr>
              <a:xfrm>
                <a:off x="1335683" y="2106438"/>
                <a:ext cx="1108042" cy="706071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/>
                  <a:t>Public Cloud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xmlns="" id="{876B65F1-FF3B-614A-841F-A6D34839E5E8}"/>
                  </a:ext>
                </a:extLst>
              </p:cNvPr>
              <p:cNvGrpSpPr/>
              <p:nvPr/>
            </p:nvGrpSpPr>
            <p:grpSpPr>
              <a:xfrm>
                <a:off x="2565753" y="2125505"/>
                <a:ext cx="3423854" cy="196255"/>
                <a:chOff x="911706" y="4786982"/>
                <a:chExt cx="5150647" cy="312405"/>
              </a:xfrm>
            </p:grpSpPr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xmlns="" id="{18DCACA6-FD59-2847-B4C5-D201F2B89A6F}"/>
                    </a:ext>
                  </a:extLst>
                </p:cNvPr>
                <p:cNvSpPr txBox="1"/>
                <p:nvPr/>
              </p:nvSpPr>
              <p:spPr>
                <a:xfrm>
                  <a:off x="4752669" y="4792565"/>
                  <a:ext cx="1309684" cy="29691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 anchor="ctr" anchorCtr="1">
                  <a:spAutoFit/>
                </a:bodyPr>
                <a:lstStyle/>
                <a:p>
                  <a:r>
                    <a:rPr lang="en-US" sz="1000" dirty="0"/>
                    <a:t>VMs</a:t>
                  </a:r>
                  <a:endParaRPr lang="en-US" sz="1050" dirty="0"/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xmlns="" id="{2CB6C0EA-FAB6-8C41-95BB-10536662AE82}"/>
                    </a:ext>
                  </a:extLst>
                </p:cNvPr>
                <p:cNvSpPr txBox="1"/>
                <p:nvPr/>
              </p:nvSpPr>
              <p:spPr>
                <a:xfrm>
                  <a:off x="2925935" y="4786982"/>
                  <a:ext cx="1738621" cy="29691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 anchor="ctr" anchorCtr="1">
                  <a:spAutoFit/>
                </a:bodyPr>
                <a:lstStyle/>
                <a:p>
                  <a:r>
                    <a:rPr lang="en-US" sz="1000" dirty="0"/>
                    <a:t>Containers</a:t>
                  </a:r>
                  <a:endParaRPr lang="en-US" sz="1050" dirty="0"/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xmlns="" id="{DCB239FF-FCAE-8049-B8AE-97FA1C113347}"/>
                    </a:ext>
                  </a:extLst>
                </p:cNvPr>
                <p:cNvSpPr txBox="1"/>
                <p:nvPr/>
              </p:nvSpPr>
              <p:spPr>
                <a:xfrm>
                  <a:off x="911706" y="4802473"/>
                  <a:ext cx="1931506" cy="29691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 anchor="ctr" anchorCtr="1">
                  <a:spAutoFit/>
                </a:bodyPr>
                <a:lstStyle/>
                <a:p>
                  <a:r>
                    <a:rPr lang="en-US" sz="1000" dirty="0"/>
                    <a:t>Bare Metal and HPC</a:t>
                  </a:r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1F49715C-CDFD-6047-9DB3-F63B5AF739AB}"/>
                  </a:ext>
                </a:extLst>
              </p:cNvPr>
              <p:cNvSpPr/>
              <p:nvPr/>
            </p:nvSpPr>
            <p:spPr>
              <a:xfrm>
                <a:off x="2486021" y="1280129"/>
                <a:ext cx="1120050" cy="70607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/>
                  <a:t>(LSF)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CD44657B-BA9E-BE4A-A668-D357FC96B3E5}"/>
                  </a:ext>
                </a:extLst>
              </p:cNvPr>
              <p:cNvSpPr/>
              <p:nvPr/>
            </p:nvSpPr>
            <p:spPr>
              <a:xfrm>
                <a:off x="81054" y="2106439"/>
                <a:ext cx="1108042" cy="706071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/>
                  <a:t>Volunteer Computing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EE85FEE5-8860-E64B-B3E9-FFC07D37ECFE}"/>
                  </a:ext>
                </a:extLst>
              </p:cNvPr>
              <p:cNvSpPr/>
              <p:nvPr/>
            </p:nvSpPr>
            <p:spPr>
              <a:xfrm>
                <a:off x="4857432" y="704358"/>
                <a:ext cx="1174400" cy="461507"/>
              </a:xfrm>
              <a:prstGeom prst="rect">
                <a:avLst/>
              </a:prstGeom>
              <a:solidFill>
                <a:srgbClr val="DDBDD5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solidFill>
                      <a:srgbClr val="7030A0"/>
                    </a:solidFill>
                  </a:rPr>
                  <a:t>IT &amp; Experiment Services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8C24022C-E1BC-B646-9D46-71AF4DCDDA8F}"/>
                  </a:ext>
                </a:extLst>
              </p:cNvPr>
              <p:cNvSpPr/>
              <p:nvPr/>
            </p:nvSpPr>
            <p:spPr>
              <a:xfrm>
                <a:off x="90993" y="688990"/>
                <a:ext cx="1088164" cy="461507"/>
              </a:xfrm>
              <a:prstGeom prst="rect">
                <a:avLst/>
              </a:prstGeom>
              <a:solidFill>
                <a:srgbClr val="DDBDD5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>
                    <a:solidFill>
                      <a:srgbClr val="7030A0"/>
                    </a:solidFill>
                  </a:rPr>
                  <a:t>End Users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80741839-639F-1F4B-BEFB-5C4BEA0620AD}"/>
                  </a:ext>
                </a:extLst>
              </p:cNvPr>
              <p:cNvSpPr/>
              <p:nvPr/>
            </p:nvSpPr>
            <p:spPr>
              <a:xfrm>
                <a:off x="3672743" y="691883"/>
                <a:ext cx="1088164" cy="461507"/>
              </a:xfrm>
              <a:prstGeom prst="rect">
                <a:avLst/>
              </a:prstGeom>
              <a:solidFill>
                <a:srgbClr val="DDBDD5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>
                    <a:solidFill>
                      <a:srgbClr val="7030A0"/>
                    </a:solidFill>
                  </a:rPr>
                  <a:t>CI/CD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5F9A3064-A75E-A244-8D67-8AC9D9E74ECA}"/>
                  </a:ext>
                </a:extLst>
              </p:cNvPr>
              <p:cNvSpPr/>
              <p:nvPr/>
            </p:nvSpPr>
            <p:spPr>
              <a:xfrm>
                <a:off x="3656800" y="1270493"/>
                <a:ext cx="2375031" cy="706071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>
                    <a:solidFill>
                      <a:schemeClr val="tx1"/>
                    </a:solidFill>
                  </a:rPr>
                  <a:t>APIs</a:t>
                </a:r>
              </a:p>
              <a:p>
                <a:pPr algn="ctr"/>
                <a:r>
                  <a:rPr lang="en-US" sz="1350" dirty="0">
                    <a:solidFill>
                      <a:schemeClr val="tx1"/>
                    </a:solidFill>
                  </a:rPr>
                  <a:t>CLIs</a:t>
                </a:r>
              </a:p>
              <a:p>
                <a:pPr algn="ctr"/>
                <a:r>
                  <a:rPr lang="en-US" sz="1350" dirty="0">
                    <a:solidFill>
                      <a:schemeClr val="tx1"/>
                    </a:solidFill>
                  </a:rPr>
                  <a:t>GUIs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DA961757-3D16-F64D-A4A6-2D7DBD36B060}"/>
                  </a:ext>
                </a:extLst>
              </p:cNvPr>
              <p:cNvSpPr/>
              <p:nvPr/>
            </p:nvSpPr>
            <p:spPr>
              <a:xfrm>
                <a:off x="1335683" y="688179"/>
                <a:ext cx="2240537" cy="461507"/>
              </a:xfrm>
              <a:prstGeom prst="rect">
                <a:avLst/>
              </a:prstGeom>
              <a:solidFill>
                <a:srgbClr val="DDBDD5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>
                    <a:solidFill>
                      <a:srgbClr val="7030A0"/>
                    </a:solidFill>
                  </a:rPr>
                  <a:t>Experiment Pilot Factories</a:t>
                </a:r>
              </a:p>
            </p:txBody>
          </p:sp>
        </p:grp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E3EAFF4D-2C4D-234E-93C6-2CDEDEEB27F4}"/>
              </a:ext>
            </a:extLst>
          </p:cNvPr>
          <p:cNvCxnSpPr>
            <a:cxnSpLocks/>
          </p:cNvCxnSpPr>
          <p:nvPr/>
        </p:nvCxnSpPr>
        <p:spPr>
          <a:xfrm>
            <a:off x="8252061" y="3032091"/>
            <a:ext cx="372106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1188FBE-DE82-D04E-BA95-BAA72FF6DD98}"/>
              </a:ext>
            </a:extLst>
          </p:cNvPr>
          <p:cNvSpPr txBox="1"/>
          <p:nvPr/>
        </p:nvSpPr>
        <p:spPr>
          <a:xfrm>
            <a:off x="405055" y="1875477"/>
            <a:ext cx="7645570" cy="20005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CERN is one of  the early adopters and largest contributors to OpenStack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90% of the resources are provided through a private cloud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Allows for flexible and dynamic deployment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>
              <a:solidFill>
                <a:prstClr val="white"/>
              </a:solidFill>
            </a:endParaRPr>
          </a:p>
          <a:p>
            <a:r>
              <a:rPr lang="en-GB" sz="2000" dirty="0">
                <a:solidFill>
                  <a:srgbClr val="002060"/>
                </a:solidFill>
              </a:rPr>
              <a:t>Moving to containers for even more flexibility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Current investigations within CERN </a:t>
            </a:r>
            <a:r>
              <a:rPr lang="en-GB" sz="2000" dirty="0" err="1">
                <a:solidFill>
                  <a:srgbClr val="002060"/>
                </a:solidFill>
              </a:rPr>
              <a:t>openlab</a:t>
            </a:r>
            <a:endParaRPr lang="en-GB" sz="2000" dirty="0">
              <a:solidFill>
                <a:srgbClr val="002060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5389ACB-4CD5-9E4B-B806-E721C92F6DD3}"/>
              </a:ext>
            </a:extLst>
          </p:cNvPr>
          <p:cNvGrpSpPr/>
          <p:nvPr/>
        </p:nvGrpSpPr>
        <p:grpSpPr>
          <a:xfrm>
            <a:off x="7672472" y="2426665"/>
            <a:ext cx="4224348" cy="2958280"/>
            <a:chOff x="7672472" y="2426665"/>
            <a:chExt cx="4224348" cy="295828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B83A78EB-B78F-7242-897E-0816B2524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72472" y="2426665"/>
              <a:ext cx="4224348" cy="295828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DF3BD120-ED7E-EA40-A441-3A728D1FA694}"/>
                </a:ext>
              </a:extLst>
            </p:cNvPr>
            <p:cNvSpPr txBox="1"/>
            <p:nvPr/>
          </p:nvSpPr>
          <p:spPr>
            <a:xfrm>
              <a:off x="8261907" y="2798556"/>
              <a:ext cx="10997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</a:rPr>
                <a:t>320k cores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02D47682-3A5E-1244-9CDB-DBD6ED59A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22656" y="3192184"/>
              <a:ext cx="1022572" cy="1017014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CDA9CFFC-D6D1-4AC3-8104-B78D4B4ED9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6758" y="3220781"/>
            <a:ext cx="525751" cy="5216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B0A93D01-626A-4E24-B5AA-65CF9CD3F5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687" y="3892068"/>
            <a:ext cx="1252513" cy="273199"/>
          </a:xfrm>
          <a:prstGeom prst="rect">
            <a:avLst/>
          </a:prstGeom>
        </p:spPr>
      </p:pic>
      <p:sp>
        <p:nvSpPr>
          <p:cNvPr id="33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4035135" y="6273958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Maria </a:t>
            </a:r>
            <a:r>
              <a:rPr lang="en-GB" dirty="0" err="1">
                <a:solidFill>
                  <a:schemeClr val="tx1"/>
                </a:solidFill>
              </a:rPr>
              <a:t>Girone</a:t>
            </a:r>
            <a:r>
              <a:rPr lang="en-GB" dirty="0">
                <a:solidFill>
                  <a:schemeClr val="tx1"/>
                </a:solidFill>
              </a:rPr>
              <a:t>, CERN </a:t>
            </a:r>
            <a:r>
              <a:rPr lang="en-GB" dirty="0" err="1">
                <a:solidFill>
                  <a:schemeClr val="tx1"/>
                </a:solidFill>
              </a:rPr>
              <a:t>openlab</a:t>
            </a:r>
            <a:r>
              <a:rPr lang="en-GB" dirty="0">
                <a:solidFill>
                  <a:schemeClr val="tx1"/>
                </a:solidFill>
              </a:rPr>
              <a:t> CTO</a:t>
            </a:r>
          </a:p>
        </p:txBody>
      </p:sp>
    </p:spTree>
    <p:extLst>
      <p:ext uri="{BB962C8B-B14F-4D97-AF65-F5344CB8AC3E}">
        <p14:creationId xmlns:p14="http://schemas.microsoft.com/office/powerpoint/2010/main" val="12026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0340967-87C1-DE49-B153-BF98766B437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27DE6573-E6FE-B34F-9720-B8D25826E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Scaling out capacity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07EDF0D-FBD3-6449-8A3F-3E5F766ABD92}"/>
              </a:ext>
            </a:extLst>
          </p:cNvPr>
          <p:cNvSpPr txBox="1"/>
          <p:nvPr/>
        </p:nvSpPr>
        <p:spPr>
          <a:xfrm>
            <a:off x="548640" y="4858289"/>
            <a:ext cx="11074913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Experiments have demonstrated that it is possible to elastically and dynamically expand production resources to commercial clouds. </a:t>
            </a:r>
            <a:endParaRPr lang="en-US" sz="2800" dirty="0" smtClean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Active discussions are ongoing between CERN </a:t>
            </a:r>
            <a:r>
              <a:rPr lang="en-US" sz="2800" dirty="0" err="1" smtClean="0">
                <a:solidFill>
                  <a:srgbClr val="002060"/>
                </a:solidFill>
              </a:rPr>
              <a:t>openlab</a:t>
            </a:r>
            <a:r>
              <a:rPr lang="en-US" sz="2800" dirty="0" smtClean="0">
                <a:solidFill>
                  <a:srgbClr val="002060"/>
                </a:solidFill>
              </a:rPr>
              <a:t> and Google. 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9" name="Picture 8" descr="T1_and_HEPCloud_runningjobs-30days-3.png">
            <a:extLst>
              <a:ext uri="{FF2B5EF4-FFF2-40B4-BE49-F238E27FC236}">
                <a16:creationId xmlns:a16="http://schemas.microsoft.com/office/drawing/2014/main" xmlns="" id="{E0EA0F77-182C-D742-9E25-B8937CC58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0" y="1249596"/>
            <a:ext cx="4661881" cy="3496411"/>
          </a:xfrm>
          <a:prstGeom prst="rect">
            <a:avLst/>
          </a:prstGeom>
        </p:spPr>
      </p:pic>
      <p:pic>
        <p:nvPicPr>
          <p:cNvPr id="10" name="Picture 9" descr="cms_dashboard_job_cores.png">
            <a:extLst>
              <a:ext uri="{FF2B5EF4-FFF2-40B4-BE49-F238E27FC236}">
                <a16:creationId xmlns:a16="http://schemas.microsoft.com/office/drawing/2014/main" xmlns="" id="{2B90AFC0-24CA-7A42-8B00-F50478C74D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15"/>
          <a:stretch/>
        </p:blipFill>
        <p:spPr>
          <a:xfrm>
            <a:off x="158733" y="1284298"/>
            <a:ext cx="5271787" cy="33601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822A152-05CC-BF43-BFBB-A271B7061A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166" y="2688765"/>
            <a:ext cx="1403947" cy="27561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AB25998-BC75-A242-A268-30F8E8D55D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2145" y="1389590"/>
            <a:ext cx="750801" cy="75080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F4D4555-D92D-ED40-BB3C-1F3088AA92EC}"/>
              </a:ext>
            </a:extLst>
          </p:cNvPr>
          <p:cNvCxnSpPr/>
          <p:nvPr/>
        </p:nvCxnSpPr>
        <p:spPr>
          <a:xfrm>
            <a:off x="548640" y="1935440"/>
            <a:ext cx="46634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60CE0FB-F2A1-1943-94CB-9AC88D6B0A1D}"/>
              </a:ext>
            </a:extLst>
          </p:cNvPr>
          <p:cNvSpPr txBox="1"/>
          <p:nvPr/>
        </p:nvSpPr>
        <p:spPr>
          <a:xfrm>
            <a:off x="3195391" y="1636065"/>
            <a:ext cx="1220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300k Cores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724B91F2-F381-4940-803A-89F671FCEDC8}"/>
              </a:ext>
            </a:extLst>
          </p:cNvPr>
          <p:cNvCxnSpPr>
            <a:cxnSpLocks/>
          </p:cNvCxnSpPr>
          <p:nvPr/>
        </p:nvCxnSpPr>
        <p:spPr>
          <a:xfrm>
            <a:off x="7528560" y="1820731"/>
            <a:ext cx="417290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0BDBDC6-2402-834D-B63A-CAA78126D3C4}"/>
              </a:ext>
            </a:extLst>
          </p:cNvPr>
          <p:cNvSpPr txBox="1"/>
          <p:nvPr/>
        </p:nvSpPr>
        <p:spPr>
          <a:xfrm>
            <a:off x="8669202" y="1463421"/>
            <a:ext cx="1103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80k Cores</a:t>
            </a: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4035135" y="6273958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Maria </a:t>
            </a:r>
            <a:r>
              <a:rPr lang="en-GB" dirty="0" err="1">
                <a:solidFill>
                  <a:schemeClr val="tx1"/>
                </a:solidFill>
              </a:rPr>
              <a:t>Girone</a:t>
            </a:r>
            <a:r>
              <a:rPr lang="en-GB" dirty="0">
                <a:solidFill>
                  <a:schemeClr val="tx1"/>
                </a:solidFill>
              </a:rPr>
              <a:t>, CERN </a:t>
            </a:r>
            <a:r>
              <a:rPr lang="en-GB" dirty="0" err="1">
                <a:solidFill>
                  <a:schemeClr val="tx1"/>
                </a:solidFill>
              </a:rPr>
              <a:t>openlab</a:t>
            </a:r>
            <a:r>
              <a:rPr lang="en-GB" dirty="0">
                <a:solidFill>
                  <a:schemeClr val="tx1"/>
                </a:solidFill>
              </a:rPr>
              <a:t> CTO</a:t>
            </a:r>
          </a:p>
        </p:txBody>
      </p:sp>
    </p:spTree>
    <p:extLst>
      <p:ext uri="{BB962C8B-B14F-4D97-AF65-F5344CB8AC3E}">
        <p14:creationId xmlns:p14="http://schemas.microsoft.com/office/powerpoint/2010/main" val="2373997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0B457730-1FD5-AB46-92FF-0FC2D95BD1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CERN </a:t>
            </a:r>
            <a:r>
              <a:rPr lang="en-US" dirty="0" err="1"/>
              <a:t>openlab</a:t>
            </a:r>
            <a:r>
              <a:rPr lang="en-US" dirty="0"/>
              <a:t> is invested in </a:t>
            </a:r>
            <a:r>
              <a:rPr lang="en-US" dirty="0" smtClean="0"/>
              <a:t>R&amp;Ds </a:t>
            </a:r>
            <a:r>
              <a:rPr lang="en-US" dirty="0"/>
              <a:t>on alternative hardware architectures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F2065CD-7BCB-CA4A-AB2E-81CF9ADAE3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84388225-4BC6-6F41-8FFB-5A414DDDC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Exploring Accelerated Hardware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69EAA43-8A85-A44F-B9E3-05F4D392AB8B}"/>
              </a:ext>
            </a:extLst>
          </p:cNvPr>
          <p:cNvSpPr txBox="1"/>
          <p:nvPr/>
        </p:nvSpPr>
        <p:spPr>
          <a:xfrm>
            <a:off x="283209" y="1929011"/>
            <a:ext cx="3919975" cy="42473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GPUs are currently experiencing a ~18 month doubling cycle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As compared to ~36 months for CPUs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If this trend continues the separation becomes very significant on the time scale of HL-LHC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We are actively working on benchmarking our applications on GPUs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Currently GPUs are also more expensive than CPUs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337F3D1-A731-E047-9DB0-C4D20C1DF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961" y="1907272"/>
            <a:ext cx="3478159" cy="18907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D6CFA42-EA1B-914E-BD70-FA1CF2041104}"/>
              </a:ext>
            </a:extLst>
          </p:cNvPr>
          <p:cNvSpPr txBox="1"/>
          <p:nvPr/>
        </p:nvSpPr>
        <p:spPr>
          <a:xfrm>
            <a:off x="8340935" y="2089876"/>
            <a:ext cx="3322320" cy="3693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Another promising technology for reconstruction and data transformations is FPGAs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Very low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Improving development environment for facilitating adoption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 number of R&amp;D activities in HEP in high data rate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4F79A37-323F-8C4B-9BED-8ACFCF2AE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961" y="4014693"/>
            <a:ext cx="3460750" cy="1661160"/>
          </a:xfrm>
          <a:prstGeom prst="rect">
            <a:avLst/>
          </a:prstGeom>
        </p:spPr>
      </p:pic>
      <p:sp>
        <p:nvSpPr>
          <p:cNvPr id="11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4035135" y="6273958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Maria </a:t>
            </a:r>
            <a:r>
              <a:rPr lang="en-GB" dirty="0" err="1">
                <a:solidFill>
                  <a:schemeClr val="tx1"/>
                </a:solidFill>
              </a:rPr>
              <a:t>Girone</a:t>
            </a:r>
            <a:r>
              <a:rPr lang="en-GB" dirty="0">
                <a:solidFill>
                  <a:schemeClr val="tx1"/>
                </a:solidFill>
              </a:rPr>
              <a:t>, CERN </a:t>
            </a:r>
            <a:r>
              <a:rPr lang="en-GB" dirty="0" err="1">
                <a:solidFill>
                  <a:schemeClr val="tx1"/>
                </a:solidFill>
              </a:rPr>
              <a:t>openlab</a:t>
            </a:r>
            <a:r>
              <a:rPr lang="en-GB" dirty="0">
                <a:solidFill>
                  <a:schemeClr val="tx1"/>
                </a:solidFill>
              </a:rPr>
              <a:t> CTO</a:t>
            </a:r>
          </a:p>
        </p:txBody>
      </p:sp>
    </p:spTree>
    <p:extLst>
      <p:ext uri="{BB962C8B-B14F-4D97-AF65-F5344CB8AC3E}">
        <p14:creationId xmlns:p14="http://schemas.microsoft.com/office/powerpoint/2010/main" val="1454655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0D9DBC1C-79A0-6C48-B0D1-71F6E23033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DEEP-EST: EU funded blueprint modular HPC architectures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D7EEE3A-8CAD-7B4B-AEFC-4DEC90816AC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CDAC05EC-F242-D047-A07C-50AD21ED8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Working with Accelerated Hardware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2DF2A31-AE7E-F04A-ADC3-F3EBB1ADC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8245" y="1894218"/>
            <a:ext cx="2701159" cy="20145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8731825-B88D-2249-8099-91E23757E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0276" y="4089457"/>
            <a:ext cx="3279128" cy="19403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F414338-E3C5-8042-AB85-917DC9663E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35" y="2649944"/>
            <a:ext cx="2613070" cy="23716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A95B1FA-6212-FD41-B63C-AEF53E0584FB}"/>
              </a:ext>
            </a:extLst>
          </p:cNvPr>
          <p:cNvSpPr txBox="1"/>
          <p:nvPr/>
        </p:nvSpPr>
        <p:spPr>
          <a:xfrm>
            <a:off x="648638" y="5203236"/>
            <a:ext cx="2066033" cy="5770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accent1">
                    <a:lumMod val="50000"/>
                  </a:schemeClr>
                </a:solidFill>
              </a:rPr>
              <a:t>DEEP-EST: Dynamical </a:t>
            </a:r>
            <a:r>
              <a:rPr lang="en-US" sz="1050" b="1" dirty="0" err="1">
                <a:solidFill>
                  <a:schemeClr val="accent1">
                    <a:lumMod val="50000"/>
                  </a:schemeClr>
                </a:solidFill>
              </a:rPr>
              <a:t>Exascale</a:t>
            </a:r>
            <a:r>
              <a:rPr lang="en-US" sz="1050" b="1" dirty="0">
                <a:solidFill>
                  <a:schemeClr val="accent1">
                    <a:lumMod val="50000"/>
                  </a:schemeClr>
                </a:solidFill>
              </a:rPr>
              <a:t> Entry Platform - Extreme Scale Technologies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089E28D-920B-134D-8E0A-02A893D9AA8A}"/>
              </a:ext>
            </a:extLst>
          </p:cNvPr>
          <p:cNvSpPr txBox="1"/>
          <p:nvPr/>
        </p:nvSpPr>
        <p:spPr>
          <a:xfrm>
            <a:off x="3175701" y="2051052"/>
            <a:ext cx="4749099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Work within the DEEP-EST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project, demonstrated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the usefulness and advantages of heterogeneous architectures (GPUs)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The idea is to offload some of the reconstruction workload from CPU to GPU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The algorithm performs a regression for every calorimeter channel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the optimized algorithm is 30% faster on CPU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achieved a factor up to 2.5 parallelizing  on GPUs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Need to benchmark further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83AEA97-71EB-624C-ABB2-18FFA696C6BA}"/>
              </a:ext>
            </a:extLst>
          </p:cNvPr>
          <p:cNvSpPr/>
          <p:nvPr/>
        </p:nvSpPr>
        <p:spPr>
          <a:xfrm>
            <a:off x="4040383" y="5192914"/>
            <a:ext cx="3019733" cy="8283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Results achieved comparing a 3.5GHz Haswell CPU and a Tesla K40c GPU</a:t>
            </a: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4035135" y="6273958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Maria </a:t>
            </a:r>
            <a:r>
              <a:rPr lang="en-GB" dirty="0" err="1">
                <a:solidFill>
                  <a:schemeClr val="tx1"/>
                </a:solidFill>
              </a:rPr>
              <a:t>Girone</a:t>
            </a:r>
            <a:r>
              <a:rPr lang="en-GB" dirty="0">
                <a:solidFill>
                  <a:schemeClr val="tx1"/>
                </a:solidFill>
              </a:rPr>
              <a:t>, CERN </a:t>
            </a:r>
            <a:r>
              <a:rPr lang="en-GB" dirty="0" err="1">
                <a:solidFill>
                  <a:schemeClr val="tx1"/>
                </a:solidFill>
              </a:rPr>
              <a:t>openlab</a:t>
            </a:r>
            <a:r>
              <a:rPr lang="en-GB" dirty="0">
                <a:solidFill>
                  <a:schemeClr val="tx1"/>
                </a:solidFill>
              </a:rPr>
              <a:t> CTO</a:t>
            </a:r>
          </a:p>
        </p:txBody>
      </p:sp>
    </p:spTree>
    <p:extLst>
      <p:ext uri="{BB962C8B-B14F-4D97-AF65-F5344CB8AC3E}">
        <p14:creationId xmlns:p14="http://schemas.microsoft.com/office/powerpoint/2010/main" val="3300000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FE51478-1C13-7549-8C34-D725EF16491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3E76433F-16D2-264C-849B-8607C3AEE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Low latency and high data rate applications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6D09E6-DD47-DA48-94FF-42884D454568}"/>
              </a:ext>
            </a:extLst>
          </p:cNvPr>
          <p:cNvSpPr/>
          <p:nvPr/>
        </p:nvSpPr>
        <p:spPr>
          <a:xfrm>
            <a:off x="194073" y="1592156"/>
            <a:ext cx="5969450" cy="46088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3AC18C95-5A82-BD4F-A8B0-C8C33B031202}"/>
              </a:ext>
            </a:extLst>
          </p:cNvPr>
          <p:cNvSpPr txBox="1">
            <a:spLocks/>
          </p:cNvSpPr>
          <p:nvPr/>
        </p:nvSpPr>
        <p:spPr>
          <a:xfrm>
            <a:off x="330719" y="1842956"/>
            <a:ext cx="5696158" cy="49288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1000"/>
              </a:spcBef>
            </a:pPr>
            <a:r>
              <a:rPr lang="en-GB" sz="1600" dirty="0">
                <a:solidFill>
                  <a:srgbClr val="002060"/>
                </a:solidFill>
              </a:rPr>
              <a:t>The ALICE and </a:t>
            </a:r>
            <a:r>
              <a:rPr lang="en-GB" sz="1600" dirty="0" err="1">
                <a:solidFill>
                  <a:srgbClr val="002060"/>
                </a:solidFill>
              </a:rPr>
              <a:t>LHCb</a:t>
            </a:r>
            <a:r>
              <a:rPr lang="en-GB" sz="1600" dirty="0">
                <a:solidFill>
                  <a:srgbClr val="002060"/>
                </a:solidFill>
              </a:rPr>
              <a:t> experiments will increase their data acceptance rates for Run 3</a:t>
            </a:r>
          </a:p>
          <a:p>
            <a:pPr marL="342900" lvl="1" indent="-342900">
              <a:spcBef>
                <a:spcPts val="1000"/>
              </a:spcBef>
              <a:buFont typeface="Arial" charset="0"/>
              <a:buChar char="•"/>
            </a:pPr>
            <a:r>
              <a:rPr lang="en-GB" sz="1600" dirty="0" err="1">
                <a:solidFill>
                  <a:srgbClr val="002060"/>
                </a:solidFill>
              </a:rPr>
              <a:t>LHCb</a:t>
            </a:r>
            <a:r>
              <a:rPr lang="en-GB" sz="1600" dirty="0">
                <a:solidFill>
                  <a:srgbClr val="002060"/>
                </a:solidFill>
              </a:rPr>
              <a:t> is investigating FPGAs and GPUs to allow reconstruction of 5 TB/s of events in real time. Deep learning techniques under investigation. </a:t>
            </a:r>
          </a:p>
          <a:p>
            <a:pPr marL="0" lvl="1">
              <a:spcBef>
                <a:spcPts val="1000"/>
              </a:spcBef>
            </a:pPr>
            <a:endParaRPr lang="en-GB" sz="1600" dirty="0">
              <a:solidFill>
                <a:srgbClr val="002060"/>
              </a:solidFill>
            </a:endParaRPr>
          </a:p>
          <a:p>
            <a:pPr marL="0" lvl="1">
              <a:spcBef>
                <a:spcPts val="1000"/>
              </a:spcBef>
            </a:pPr>
            <a:r>
              <a:rPr lang="en-GB" sz="1600" dirty="0">
                <a:solidFill>
                  <a:srgbClr val="002060"/>
                </a:solidFill>
              </a:rPr>
              <a:t>At HL-LHC higher data rates will require more selective triggering and faster reconstruction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CMS is porting heavy ”offline” tasks to real-time processing for HL-LHC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Integrate GPUs in the HLT farm to give high-quality reconstruction in 200 </a:t>
            </a:r>
            <a:r>
              <a:rPr lang="en-GB" sz="1600" dirty="0" err="1">
                <a:solidFill>
                  <a:srgbClr val="002060"/>
                </a:solidFill>
              </a:rPr>
              <a:t>msec</a:t>
            </a:r>
            <a:r>
              <a:rPr lang="en-GB" sz="1600" dirty="0">
                <a:solidFill>
                  <a:srgbClr val="002060"/>
                </a:solidFill>
              </a:rPr>
              <a:t> latency (as opposed to tens of sec)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2060"/>
              </a:solidFill>
            </a:endParaRPr>
          </a:p>
          <a:p>
            <a:pPr marL="0" lvl="1">
              <a:spcBef>
                <a:spcPts val="1000"/>
              </a:spcBef>
            </a:pPr>
            <a:r>
              <a:rPr lang="en-GB" sz="1800" dirty="0">
                <a:solidFill>
                  <a:srgbClr val="002060"/>
                </a:solidFill>
              </a:rPr>
              <a:t>Two projects in CERN </a:t>
            </a:r>
            <a:r>
              <a:rPr lang="en-GB" sz="1800" dirty="0" err="1">
                <a:solidFill>
                  <a:srgbClr val="002060"/>
                </a:solidFill>
              </a:rPr>
              <a:t>openlab</a:t>
            </a:r>
            <a:r>
              <a:rPr lang="en-GB" sz="1800" dirty="0">
                <a:solidFill>
                  <a:srgbClr val="002060"/>
                </a:solidFill>
              </a:rPr>
              <a:t> with            and 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9AA722E-8DE4-3349-A0B8-5827D4E36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910" y="1908933"/>
            <a:ext cx="5594666" cy="353229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240BC21-3B6B-BF4E-B3EA-BCC7FD0A2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65" y="5728187"/>
            <a:ext cx="397837" cy="38266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1E8354C-46C9-D54E-95A6-B0ABF788F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7383" y="5499296"/>
            <a:ext cx="1028049" cy="74019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C7E42E3-1D58-A245-89F4-5BD8A22E530F}"/>
              </a:ext>
            </a:extLst>
          </p:cNvPr>
          <p:cNvSpPr/>
          <p:nvPr/>
        </p:nvSpPr>
        <p:spPr>
          <a:xfrm>
            <a:off x="6533399" y="4259016"/>
            <a:ext cx="1193281" cy="604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5-10 GB/s</a:t>
            </a:r>
            <a:endParaRPr lang="en-US" sz="16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4035135" y="6273958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Maria </a:t>
            </a:r>
            <a:r>
              <a:rPr lang="en-GB" dirty="0" err="1">
                <a:solidFill>
                  <a:schemeClr val="tx1"/>
                </a:solidFill>
              </a:rPr>
              <a:t>Girone</a:t>
            </a:r>
            <a:r>
              <a:rPr lang="en-GB" dirty="0">
                <a:solidFill>
                  <a:schemeClr val="tx1"/>
                </a:solidFill>
              </a:rPr>
              <a:t>, CERN </a:t>
            </a:r>
            <a:r>
              <a:rPr lang="en-GB" dirty="0" err="1">
                <a:solidFill>
                  <a:schemeClr val="tx1"/>
                </a:solidFill>
              </a:rPr>
              <a:t>openlab</a:t>
            </a:r>
            <a:r>
              <a:rPr lang="en-GB" dirty="0">
                <a:solidFill>
                  <a:schemeClr val="tx1"/>
                </a:solidFill>
              </a:rPr>
              <a:t> CTO</a:t>
            </a:r>
          </a:p>
        </p:txBody>
      </p:sp>
    </p:spTree>
    <p:extLst>
      <p:ext uri="{BB962C8B-B14F-4D97-AF65-F5344CB8AC3E}">
        <p14:creationId xmlns:p14="http://schemas.microsoft.com/office/powerpoint/2010/main" val="1353769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39628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Driving</a:t>
            </a:r>
            <a:r>
              <a:rPr lang="fr-FR" dirty="0"/>
              <a:t> CERN </a:t>
            </a:r>
            <a:r>
              <a:rPr lang="fr-FR" dirty="0" err="1"/>
              <a:t>Development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fr-FR" sz="2400" dirty="0" err="1"/>
              <a:t>Planned</a:t>
            </a:r>
            <a:r>
              <a:rPr lang="fr-FR" sz="2400" dirty="0"/>
              <a:t> upgrades at the LHC are </a:t>
            </a:r>
            <a:r>
              <a:rPr lang="fr-FR" sz="2400" dirty="0" err="1"/>
              <a:t>driving</a:t>
            </a:r>
            <a:r>
              <a:rPr lang="fr-FR" sz="2400" dirty="0"/>
              <a:t> </a:t>
            </a:r>
            <a:r>
              <a:rPr lang="fr-FR" sz="2400" dirty="0" err="1"/>
              <a:t>computing</a:t>
            </a:r>
            <a:r>
              <a:rPr lang="fr-FR" sz="2400" dirty="0"/>
              <a:t> innovation </a:t>
            </a:r>
          </a:p>
          <a:p>
            <a:endParaRPr lang="fr-FR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DE69736E-7EE7-474C-BC7E-BC73A5A2C4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C929BA6-398B-124E-8FBD-9A39F12054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" t="6628" r="-1" b="5989"/>
          <a:stretch/>
        </p:blipFill>
        <p:spPr>
          <a:xfrm>
            <a:off x="1416374" y="1756657"/>
            <a:ext cx="9159496" cy="449450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A5B7BBB-6C10-3042-9F28-CF6156642B19}"/>
              </a:ext>
            </a:extLst>
          </p:cNvPr>
          <p:cNvSpPr txBox="1">
            <a:spLocks/>
          </p:cNvSpPr>
          <p:nvPr/>
        </p:nvSpPr>
        <p:spPr>
          <a:xfrm>
            <a:off x="1654461" y="1978610"/>
            <a:ext cx="8809449" cy="858371"/>
          </a:xfrm>
          <a:prstGeom prst="rect">
            <a:avLst/>
          </a:prstGeom>
        </p:spPr>
        <p:txBody>
          <a:bodyPr anchor="t"/>
          <a:lstStyle/>
          <a:p>
            <a:pPr fontAlgn="auto">
              <a:spcAft>
                <a:spcPts val="0"/>
              </a:spcAft>
              <a:defRPr/>
            </a:pPr>
            <a:endParaRPr lang="fr-FR" sz="44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E909672-FF33-F84D-A994-2AC07C671754}"/>
              </a:ext>
            </a:extLst>
          </p:cNvPr>
          <p:cNvSpPr/>
          <p:nvPr/>
        </p:nvSpPr>
        <p:spPr>
          <a:xfrm>
            <a:off x="5594604" y="6035920"/>
            <a:ext cx="96984" cy="96984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B341E3E-83D1-DE4D-9F67-F67F5760746D}"/>
              </a:ext>
            </a:extLst>
          </p:cNvPr>
          <p:cNvGrpSpPr/>
          <p:nvPr/>
        </p:nvGrpSpPr>
        <p:grpSpPr>
          <a:xfrm>
            <a:off x="5329016" y="4803753"/>
            <a:ext cx="1043059" cy="1255082"/>
            <a:chOff x="3850589" y="3033161"/>
            <a:chExt cx="1043059" cy="120868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6344527F-F276-8A4F-8F31-FD6EDDCB3722}"/>
                </a:ext>
              </a:extLst>
            </p:cNvPr>
            <p:cNvSpPr/>
            <p:nvPr/>
          </p:nvSpPr>
          <p:spPr>
            <a:xfrm>
              <a:off x="3850589" y="3033161"/>
              <a:ext cx="1043059" cy="1042582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AAD972B4-D549-EA49-8819-51F4C6DE49AE}"/>
                </a:ext>
              </a:extLst>
            </p:cNvPr>
            <p:cNvCxnSpPr/>
            <p:nvPr/>
          </p:nvCxnSpPr>
          <p:spPr>
            <a:xfrm flipH="1" flipV="1">
              <a:off x="3878561" y="3731904"/>
              <a:ext cx="227078" cy="50993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0E18587-73CF-FF43-AA43-49387535FC4A}"/>
              </a:ext>
            </a:extLst>
          </p:cNvPr>
          <p:cNvGrpSpPr/>
          <p:nvPr/>
        </p:nvGrpSpPr>
        <p:grpSpPr>
          <a:xfrm>
            <a:off x="4076845" y="1848403"/>
            <a:ext cx="4017286" cy="4117590"/>
            <a:chOff x="2589659" y="60293"/>
            <a:chExt cx="4017286" cy="4117590"/>
          </a:xfrm>
          <a:effectLst/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380FA1DF-D78A-C849-995A-568CA20FF1EB}"/>
                </a:ext>
              </a:extLst>
            </p:cNvPr>
            <p:cNvSpPr/>
            <p:nvPr/>
          </p:nvSpPr>
          <p:spPr>
            <a:xfrm>
              <a:off x="2589659" y="60293"/>
              <a:ext cx="4017286" cy="4015449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80551B8F-94FF-2D4E-8E49-F153E399566D}"/>
                </a:ext>
              </a:extLst>
            </p:cNvPr>
            <p:cNvSpPr/>
            <p:nvPr/>
          </p:nvSpPr>
          <p:spPr>
            <a:xfrm>
              <a:off x="3226931" y="3516923"/>
              <a:ext cx="1196901" cy="660960"/>
            </a:xfrm>
            <a:custGeom>
              <a:avLst/>
              <a:gdLst>
                <a:gd name="connsiteX0" fmla="*/ 1047262 w 1047262"/>
                <a:gd name="connsiteY0" fmla="*/ 547077 h 593770"/>
                <a:gd name="connsiteX1" fmla="*/ 566616 w 1047262"/>
                <a:gd name="connsiteY1" fmla="*/ 539262 h 593770"/>
                <a:gd name="connsiteX2" fmla="*/ 0 w 1047262"/>
                <a:gd name="connsiteY2" fmla="*/ 0 h 593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262" h="593770">
                  <a:moveTo>
                    <a:pt x="1047262" y="547077"/>
                  </a:moveTo>
                  <a:cubicBezTo>
                    <a:pt x="894211" y="588759"/>
                    <a:pt x="741160" y="630441"/>
                    <a:pt x="566616" y="539262"/>
                  </a:cubicBezTo>
                  <a:cubicBezTo>
                    <a:pt x="392072" y="448083"/>
                    <a:pt x="196036" y="224041"/>
                    <a:pt x="0" y="0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xmlns="" id="{68119BFB-A9AC-9C41-87B7-9A1A0AC778D8}"/>
                </a:ext>
              </a:extLst>
            </p:cNvPr>
            <p:cNvSpPr/>
            <p:nvPr/>
          </p:nvSpPr>
          <p:spPr>
            <a:xfrm rot="9448172">
              <a:off x="4860913" y="2695725"/>
              <a:ext cx="931409" cy="1183614"/>
            </a:xfrm>
            <a:prstGeom prst="arc">
              <a:avLst>
                <a:gd name="adj1" fmla="val 15812969"/>
                <a:gd name="adj2" fmla="val 214241"/>
              </a:avLst>
            </a:prstGeom>
            <a:ln w="1905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0B9981B7-BAA0-004E-A585-9033F5FCF7F8}"/>
              </a:ext>
            </a:extLst>
          </p:cNvPr>
          <p:cNvSpPr/>
          <p:nvPr/>
        </p:nvSpPr>
        <p:spPr>
          <a:xfrm>
            <a:off x="6207673" y="1816713"/>
            <a:ext cx="190500" cy="190500"/>
          </a:xfrm>
          <a:prstGeom prst="ellipse">
            <a:avLst/>
          </a:prstGeom>
          <a:solidFill>
            <a:srgbClr val="FF33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F95E9EFD-B60C-1847-8F4B-B93449D1CA08}"/>
              </a:ext>
            </a:extLst>
          </p:cNvPr>
          <p:cNvSpPr/>
          <p:nvPr/>
        </p:nvSpPr>
        <p:spPr>
          <a:xfrm>
            <a:off x="4421560" y="5003363"/>
            <a:ext cx="190500" cy="190500"/>
          </a:xfrm>
          <a:prstGeom prst="ellipse">
            <a:avLst/>
          </a:prstGeom>
          <a:solidFill>
            <a:srgbClr val="FF33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3FFBF7C7-ED14-6A44-975B-189748152D75}"/>
              </a:ext>
            </a:extLst>
          </p:cNvPr>
          <p:cNvSpPr/>
          <p:nvPr/>
        </p:nvSpPr>
        <p:spPr>
          <a:xfrm>
            <a:off x="7279973" y="5247312"/>
            <a:ext cx="190500" cy="190500"/>
          </a:xfrm>
          <a:prstGeom prst="ellipse">
            <a:avLst/>
          </a:prstGeom>
          <a:solidFill>
            <a:srgbClr val="FF33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70D3E594-2EAF-2E4B-9524-D18952FCACB1}"/>
              </a:ext>
            </a:extLst>
          </p:cNvPr>
          <p:cNvSpPr/>
          <p:nvPr/>
        </p:nvSpPr>
        <p:spPr>
          <a:xfrm>
            <a:off x="5720518" y="5740893"/>
            <a:ext cx="190500" cy="190500"/>
          </a:xfrm>
          <a:prstGeom prst="ellipse">
            <a:avLst/>
          </a:prstGeom>
          <a:solidFill>
            <a:srgbClr val="FF33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EB1B87A-F6E1-FD4F-AA20-8F49BA70DD18}"/>
              </a:ext>
            </a:extLst>
          </p:cNvPr>
          <p:cNvSpPr txBox="1"/>
          <p:nvPr/>
        </p:nvSpPr>
        <p:spPr>
          <a:xfrm>
            <a:off x="5996122" y="195536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CMS</a:t>
            </a:r>
            <a:endParaRPr lang="en-GB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7E39A42-0903-C743-8A45-1A984A8AA6FA}"/>
              </a:ext>
            </a:extLst>
          </p:cNvPr>
          <p:cNvSpPr txBox="1"/>
          <p:nvPr/>
        </p:nvSpPr>
        <p:spPr>
          <a:xfrm>
            <a:off x="3499761" y="4913947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ALICE</a:t>
            </a:r>
            <a:endParaRPr lang="en-GB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B2615ED-5ED3-3440-8485-27E559340D71}"/>
              </a:ext>
            </a:extLst>
          </p:cNvPr>
          <p:cNvSpPr txBox="1"/>
          <p:nvPr/>
        </p:nvSpPr>
        <p:spPr>
          <a:xfrm>
            <a:off x="5418060" y="5329791"/>
            <a:ext cx="898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ATLAS</a:t>
            </a:r>
            <a:endParaRPr lang="en-GB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2BFFB32-2F8D-1E4D-AE0E-2B912F6EB50C}"/>
              </a:ext>
            </a:extLst>
          </p:cNvPr>
          <p:cNvSpPr txBox="1"/>
          <p:nvPr/>
        </p:nvSpPr>
        <p:spPr>
          <a:xfrm>
            <a:off x="7470729" y="527829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LHCb</a:t>
            </a:r>
            <a:endParaRPr lang="en-GB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28" name="Group 69">
            <a:extLst>
              <a:ext uri="{FF2B5EF4-FFF2-40B4-BE49-F238E27FC236}">
                <a16:creationId xmlns:a16="http://schemas.microsoft.com/office/drawing/2014/main" xmlns="" id="{C405B413-2BF7-D341-8916-BE9D123CD03F}"/>
              </a:ext>
            </a:extLst>
          </p:cNvPr>
          <p:cNvGrpSpPr>
            <a:grpSpLocks/>
          </p:cNvGrpSpPr>
          <p:nvPr/>
        </p:nvGrpSpPr>
        <p:grpSpPr bwMode="auto">
          <a:xfrm>
            <a:off x="5643096" y="1888994"/>
            <a:ext cx="1643583" cy="1414095"/>
            <a:chOff x="336" y="592"/>
            <a:chExt cx="1711" cy="1568"/>
          </a:xfrm>
        </p:grpSpPr>
        <p:sp>
          <p:nvSpPr>
            <p:cNvPr id="29" name="Line 70">
              <a:extLst>
                <a:ext uri="{FF2B5EF4-FFF2-40B4-BE49-F238E27FC236}">
                  <a16:creationId xmlns:a16="http://schemas.microsoft.com/office/drawing/2014/main" xmlns="" id="{782A81FE-C5EB-8944-A56E-55F4940700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65" y="652"/>
              <a:ext cx="982" cy="43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" name="Line 71">
              <a:extLst>
                <a:ext uri="{FF2B5EF4-FFF2-40B4-BE49-F238E27FC236}">
                  <a16:creationId xmlns:a16="http://schemas.microsoft.com/office/drawing/2014/main" xmlns="" id="{7B3BBE39-6EF9-A84A-9D8D-CC6CFCED3D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6" y="680"/>
              <a:ext cx="528" cy="37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" name="Oval 72">
              <a:extLst>
                <a:ext uri="{FF2B5EF4-FFF2-40B4-BE49-F238E27FC236}">
                  <a16:creationId xmlns:a16="http://schemas.microsoft.com/office/drawing/2014/main" xmlns="" id="{A22D8CAB-E610-084C-A7C9-73DD180859B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969" y="592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32" name="Picture 73" descr="bul-pho-2007-079">
              <a:extLst>
                <a:ext uri="{FF2B5EF4-FFF2-40B4-BE49-F238E27FC236}">
                  <a16:creationId xmlns:a16="http://schemas.microsoft.com/office/drawing/2014/main" xmlns="" id="{F46081E2-1C95-4440-82B5-8A4911358B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6" y="1072"/>
              <a:ext cx="1632" cy="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</p:pic>
        <p:sp>
          <p:nvSpPr>
            <p:cNvPr id="33" name="Text Box 74">
              <a:extLst>
                <a:ext uri="{FF2B5EF4-FFF2-40B4-BE49-F238E27FC236}">
                  <a16:creationId xmlns:a16="http://schemas.microsoft.com/office/drawing/2014/main" xmlns="" id="{3B52B225-5148-4345-8D0A-91B858ED94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8" y="1168"/>
              <a:ext cx="40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CH" sz="1600" dirty="0">
                  <a:solidFill>
                    <a:srgbClr val="EAEAEA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latin typeface="Helvetica"/>
                  <a:ea typeface="ＭＳ Ｐゴシック" pitchFamily="-111" charset="-128"/>
                  <a:cs typeface="ＭＳ Ｐゴシック" pitchFamily="-111" charset="-128"/>
                </a:rPr>
                <a:t>CMS</a:t>
              </a:r>
              <a:endParaRPr lang="de-CH" sz="2000" dirty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Helvetica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grpSp>
        <p:nvGrpSpPr>
          <p:cNvPr id="34" name="Group 89">
            <a:extLst>
              <a:ext uri="{FF2B5EF4-FFF2-40B4-BE49-F238E27FC236}">
                <a16:creationId xmlns:a16="http://schemas.microsoft.com/office/drawing/2014/main" xmlns="" id="{D3F58429-F256-EE4F-8359-8DAE0195924A}"/>
              </a:ext>
            </a:extLst>
          </p:cNvPr>
          <p:cNvGrpSpPr>
            <a:grpSpLocks/>
          </p:cNvGrpSpPr>
          <p:nvPr/>
        </p:nvGrpSpPr>
        <p:grpSpPr bwMode="auto">
          <a:xfrm>
            <a:off x="5487872" y="4534102"/>
            <a:ext cx="1768773" cy="1339862"/>
            <a:chOff x="3396" y="2196"/>
            <a:chExt cx="1837" cy="1308"/>
          </a:xfrm>
        </p:grpSpPr>
        <p:grpSp>
          <p:nvGrpSpPr>
            <p:cNvPr id="35" name="Group 90">
              <a:extLst>
                <a:ext uri="{FF2B5EF4-FFF2-40B4-BE49-F238E27FC236}">
                  <a16:creationId xmlns:a16="http://schemas.microsoft.com/office/drawing/2014/main" xmlns="" id="{FD32F195-F6A3-3543-9304-04ADD98814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96" y="2196"/>
              <a:ext cx="1769" cy="1308"/>
              <a:chOff x="3396" y="2196"/>
              <a:chExt cx="1769" cy="1308"/>
            </a:xfrm>
          </p:grpSpPr>
          <p:sp>
            <p:nvSpPr>
              <p:cNvPr id="37" name="Oval 91">
                <a:extLst>
                  <a:ext uri="{FF2B5EF4-FFF2-40B4-BE49-F238E27FC236}">
                    <a16:creationId xmlns:a16="http://schemas.microsoft.com/office/drawing/2014/main" xmlns="" id="{07856BD9-126A-8944-847D-87ACCF03EF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8" y="3412"/>
                <a:ext cx="75" cy="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" name="Line 92">
                <a:extLst>
                  <a:ext uri="{FF2B5EF4-FFF2-40B4-BE49-F238E27FC236}">
                    <a16:creationId xmlns:a16="http://schemas.microsoft.com/office/drawing/2014/main" xmlns="" id="{695378C9-A18F-A44F-B6B8-A001973CBC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56" y="3204"/>
                <a:ext cx="288" cy="283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" name="Line 93">
                <a:extLst>
                  <a:ext uri="{FF2B5EF4-FFF2-40B4-BE49-F238E27FC236}">
                    <a16:creationId xmlns:a16="http://schemas.microsoft.com/office/drawing/2014/main" xmlns="" id="{B2204C86-46EF-D44A-9289-B009B09875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44" y="3258"/>
                <a:ext cx="1344" cy="24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pic>
            <p:nvPicPr>
              <p:cNvPr id="40" name="Picture 94" descr="0511013_01">
                <a:extLst>
                  <a:ext uri="{FF2B5EF4-FFF2-40B4-BE49-F238E27FC236}">
                    <a16:creationId xmlns:a16="http://schemas.microsoft.com/office/drawing/2014/main" xmlns="" id="{67A22E0A-12D9-8746-9BA5-202F4377EC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396" y="2196"/>
                <a:ext cx="1769" cy="1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38100" dist="38100" dir="2700000" algn="tl" rotWithShape="0">
                  <a:prstClr val="black"/>
                </a:outerShdw>
              </a:effectLst>
            </p:spPr>
          </p:pic>
        </p:grpSp>
        <p:sp>
          <p:nvSpPr>
            <p:cNvPr id="36" name="Text Box 96">
              <a:extLst>
                <a:ext uri="{FF2B5EF4-FFF2-40B4-BE49-F238E27FC236}">
                  <a16:creationId xmlns:a16="http://schemas.microsoft.com/office/drawing/2014/main" xmlns="" id="{154651B7-F063-704B-9176-83582C107D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4" y="2928"/>
              <a:ext cx="769" cy="281"/>
            </a:xfrm>
            <a:prstGeom prst="rect">
              <a:avLst/>
            </a:prstGeom>
            <a:solidFill>
              <a:srgbClr val="7AA5BF"/>
            </a:solidFill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CH" sz="1400" dirty="0">
                  <a:solidFill>
                    <a:srgbClr val="FFFFFF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latin typeface="Helvetica"/>
                  <a:ea typeface="ＭＳ Ｐゴシック" charset="-128"/>
                  <a:cs typeface="ＭＳ Ｐゴシック" charset="-128"/>
                </a:rPr>
                <a:t>ATLAS</a:t>
              </a:r>
            </a:p>
          </p:txBody>
        </p:sp>
      </p:grpSp>
      <p:grpSp>
        <p:nvGrpSpPr>
          <p:cNvPr id="41" name="Group 75">
            <a:extLst>
              <a:ext uri="{FF2B5EF4-FFF2-40B4-BE49-F238E27FC236}">
                <a16:creationId xmlns:a16="http://schemas.microsoft.com/office/drawing/2014/main" xmlns="" id="{B489A32A-3370-F84B-B049-5D2BA628DF92}"/>
              </a:ext>
            </a:extLst>
          </p:cNvPr>
          <p:cNvGrpSpPr>
            <a:grpSpLocks/>
          </p:cNvGrpSpPr>
          <p:nvPr/>
        </p:nvGrpSpPr>
        <p:grpSpPr bwMode="auto">
          <a:xfrm>
            <a:off x="3198111" y="5034440"/>
            <a:ext cx="1885045" cy="1459446"/>
            <a:chOff x="304" y="2344"/>
            <a:chExt cx="1232" cy="1153"/>
          </a:xfrm>
        </p:grpSpPr>
        <p:sp>
          <p:nvSpPr>
            <p:cNvPr id="42" name="Oval 76">
              <a:extLst>
                <a:ext uri="{FF2B5EF4-FFF2-40B4-BE49-F238E27FC236}">
                  <a16:creationId xmlns:a16="http://schemas.microsoft.com/office/drawing/2014/main" xmlns="" id="{6FF10EFE-73B5-4945-AF89-595F1944EF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9" y="2344"/>
              <a:ext cx="84" cy="6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3" name="Line 77">
              <a:extLst>
                <a:ext uri="{FF2B5EF4-FFF2-40B4-BE49-F238E27FC236}">
                  <a16:creationId xmlns:a16="http://schemas.microsoft.com/office/drawing/2014/main" xmlns="" id="{3313CA14-F20E-F240-8C1E-484024EB62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6" y="2392"/>
              <a:ext cx="792" cy="19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4" name="Line 78">
              <a:extLst>
                <a:ext uri="{FF2B5EF4-FFF2-40B4-BE49-F238E27FC236}">
                  <a16:creationId xmlns:a16="http://schemas.microsoft.com/office/drawing/2014/main" xmlns="" id="{5994EF59-DF0C-BC4D-8887-37C4C5C04D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52" y="2392"/>
              <a:ext cx="384" cy="24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45" name="Picture 79" descr="Picture 2">
              <a:extLst>
                <a:ext uri="{FF2B5EF4-FFF2-40B4-BE49-F238E27FC236}">
                  <a16:creationId xmlns:a16="http://schemas.microsoft.com/office/drawing/2014/main" xmlns="" id="{F85F0560-CC28-B242-AA1B-704CBEBC79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4" y="2584"/>
              <a:ext cx="1232" cy="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</p:pic>
        <p:sp>
          <p:nvSpPr>
            <p:cNvPr id="46" name="Text Box 80">
              <a:extLst>
                <a:ext uri="{FF2B5EF4-FFF2-40B4-BE49-F238E27FC236}">
                  <a16:creationId xmlns:a16="http://schemas.microsoft.com/office/drawing/2014/main" xmlns="" id="{E880D43F-F237-A24A-8210-6098B652F4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2611"/>
              <a:ext cx="49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CH" sz="1600" dirty="0">
                  <a:solidFill>
                    <a:srgbClr val="EAEAEA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latin typeface="Helvetica"/>
                  <a:ea typeface="ＭＳ Ｐゴシック" charset="-128"/>
                  <a:cs typeface="ＭＳ Ｐゴシック" charset="-128"/>
                </a:rPr>
                <a:t>ALICE</a:t>
              </a:r>
              <a:endParaRPr lang="de-CH" sz="2000" dirty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Helvetica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47" name="Group 81">
            <a:extLst>
              <a:ext uri="{FF2B5EF4-FFF2-40B4-BE49-F238E27FC236}">
                <a16:creationId xmlns:a16="http://schemas.microsoft.com/office/drawing/2014/main" xmlns="" id="{9AA394F7-E66E-5F40-8B5E-1D66E6C45D31}"/>
              </a:ext>
            </a:extLst>
          </p:cNvPr>
          <p:cNvGrpSpPr>
            <a:grpSpLocks/>
          </p:cNvGrpSpPr>
          <p:nvPr/>
        </p:nvGrpSpPr>
        <p:grpSpPr bwMode="auto">
          <a:xfrm>
            <a:off x="7357200" y="3856127"/>
            <a:ext cx="2102501" cy="1513025"/>
            <a:chOff x="4056" y="1084"/>
            <a:chExt cx="1582" cy="1278"/>
          </a:xfrm>
        </p:grpSpPr>
        <p:grpSp>
          <p:nvGrpSpPr>
            <p:cNvPr id="48" name="Group 82">
              <a:extLst>
                <a:ext uri="{FF2B5EF4-FFF2-40B4-BE49-F238E27FC236}">
                  <a16:creationId xmlns:a16="http://schemas.microsoft.com/office/drawing/2014/main" xmlns="" id="{DFFC240C-E5EA-0D4F-9ADC-8A877C2511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6" y="1104"/>
              <a:ext cx="1532" cy="1258"/>
              <a:chOff x="4056" y="1104"/>
              <a:chExt cx="1532" cy="1258"/>
            </a:xfrm>
          </p:grpSpPr>
          <p:sp>
            <p:nvSpPr>
              <p:cNvPr id="51" name="Oval 83">
                <a:extLst>
                  <a:ext uri="{FF2B5EF4-FFF2-40B4-BE49-F238E27FC236}">
                    <a16:creationId xmlns:a16="http://schemas.microsoft.com/office/drawing/2014/main" xmlns="" id="{D9442952-7E82-2346-8DB2-19469DA42C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6" y="2306"/>
                <a:ext cx="7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2" name="Line 84">
                <a:extLst>
                  <a:ext uri="{FF2B5EF4-FFF2-40B4-BE49-F238E27FC236}">
                    <a16:creationId xmlns:a16="http://schemas.microsoft.com/office/drawing/2014/main" xmlns="" id="{BC2704E9-D14B-FA46-ABF0-91BC4659D1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84" y="1968"/>
                <a:ext cx="188" cy="362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3" name="Line 85">
                <a:extLst>
                  <a:ext uri="{FF2B5EF4-FFF2-40B4-BE49-F238E27FC236}">
                    <a16:creationId xmlns:a16="http://schemas.microsoft.com/office/drawing/2014/main" xmlns="" id="{B4F74B03-98B2-C342-9577-317C9D4F79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113" y="1968"/>
                <a:ext cx="1455" cy="34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pic>
            <p:nvPicPr>
              <p:cNvPr id="54" name="Picture 86" descr="Picture 3">
                <a:extLst>
                  <a:ext uri="{FF2B5EF4-FFF2-40B4-BE49-F238E27FC236}">
                    <a16:creationId xmlns:a16="http://schemas.microsoft.com/office/drawing/2014/main" xmlns="" id="{44FFD3BA-233C-E647-84A7-B58A62A0D4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224" y="1104"/>
                <a:ext cx="1364" cy="8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>
                  <a:srgbClr val="000000"/>
                </a:outerShdw>
              </a:effectLst>
            </p:spPr>
          </p:pic>
        </p:grpSp>
        <p:sp>
          <p:nvSpPr>
            <p:cNvPr id="49" name="Rectangle 87">
              <a:extLst>
                <a:ext uri="{FF2B5EF4-FFF2-40B4-BE49-F238E27FC236}">
                  <a16:creationId xmlns:a16="http://schemas.microsoft.com/office/drawing/2014/main" xmlns="" id="{ACAAF830-9CBC-F54C-93CE-597EA0258B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8" y="1104"/>
              <a:ext cx="384" cy="192"/>
            </a:xfrm>
            <a:prstGeom prst="rect">
              <a:avLst/>
            </a:prstGeom>
            <a:gradFill rotWithShape="0">
              <a:gsLst>
                <a:gs pos="0">
                  <a:srgbClr val="C89A09"/>
                </a:gs>
                <a:gs pos="100000">
                  <a:srgbClr val="D3D90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" name="Text Box 88">
              <a:extLst>
                <a:ext uri="{FF2B5EF4-FFF2-40B4-BE49-F238E27FC236}">
                  <a16:creationId xmlns:a16="http://schemas.microsoft.com/office/drawing/2014/main" xmlns="" id="{A22D36DD-559A-CD44-9C89-0BD325AE3E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4" y="1084"/>
              <a:ext cx="45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CH" sz="1600" dirty="0" err="1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/>
                  <a:ea typeface="ＭＳ Ｐゴシック" pitchFamily="-111" charset="-128"/>
                  <a:cs typeface="ＭＳ Ｐゴシック" pitchFamily="-111" charset="-128"/>
                </a:rPr>
                <a:t>LHCb</a:t>
              </a:r>
              <a:endParaRPr lang="de-CH" sz="20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sp>
        <p:nvSpPr>
          <p:cNvPr id="55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4035135" y="6273958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Maria </a:t>
            </a:r>
            <a:r>
              <a:rPr lang="en-GB" dirty="0" err="1">
                <a:solidFill>
                  <a:schemeClr val="tx1"/>
                </a:solidFill>
              </a:rPr>
              <a:t>Girone</a:t>
            </a:r>
            <a:r>
              <a:rPr lang="en-GB" dirty="0">
                <a:solidFill>
                  <a:schemeClr val="tx1"/>
                </a:solidFill>
              </a:rPr>
              <a:t>, CERN </a:t>
            </a:r>
            <a:r>
              <a:rPr lang="en-GB" dirty="0" err="1">
                <a:solidFill>
                  <a:schemeClr val="tx1"/>
                </a:solidFill>
              </a:rPr>
              <a:t>openlab</a:t>
            </a:r>
            <a:r>
              <a:rPr lang="en-GB" dirty="0">
                <a:solidFill>
                  <a:schemeClr val="tx1"/>
                </a:solidFill>
              </a:rPr>
              <a:t> CTO</a:t>
            </a:r>
          </a:p>
        </p:txBody>
      </p:sp>
    </p:spTree>
    <p:extLst>
      <p:ext uri="{BB962C8B-B14F-4D97-AF65-F5344CB8AC3E}">
        <p14:creationId xmlns:p14="http://schemas.microsoft.com/office/powerpoint/2010/main" val="104918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161CA3AB-9551-5948-B186-5183A243F2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CBDC02-7857-9E4F-B0B0-4A4A36A810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79DEBA-016A-6942-A156-36D95045B59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E98CE8AC-038A-0F4C-ABCC-72BF776B2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Machine Learning in HEP 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00B9F4C-37D2-EE45-9C36-E5780120B5B0}"/>
              </a:ext>
            </a:extLst>
          </p:cNvPr>
          <p:cNvSpPr/>
          <p:nvPr/>
        </p:nvSpPr>
        <p:spPr>
          <a:xfrm>
            <a:off x="317606" y="1151976"/>
            <a:ext cx="8192183" cy="27113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xmlns="" id="{59126B95-4736-2948-9CB1-3A58D0183A4F}"/>
              </a:ext>
            </a:extLst>
          </p:cNvPr>
          <p:cNvSpPr txBox="1">
            <a:spLocks/>
          </p:cNvSpPr>
          <p:nvPr/>
        </p:nvSpPr>
        <p:spPr>
          <a:xfrm>
            <a:off x="399978" y="1228779"/>
            <a:ext cx="7745540" cy="277729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The LHC experiments are working closely with industry via CERN </a:t>
            </a:r>
            <a:r>
              <a:rPr lang="en-US" dirty="0" err="1">
                <a:solidFill>
                  <a:srgbClr val="002060"/>
                </a:solidFill>
              </a:rPr>
              <a:t>openlab</a:t>
            </a:r>
            <a:r>
              <a:rPr lang="en-US" dirty="0">
                <a:solidFill>
                  <a:srgbClr val="002060"/>
                </a:solidFill>
              </a:rPr>
              <a:t> on machine learning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Focus on adoption of accelerators (GPUs, FPGAs)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Engineering resources dedicated to support the application porting and increase knowhow on deep learning techniques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60BE23C-10BD-3B43-8137-7FB1EA0DB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529" y="5505072"/>
            <a:ext cx="2078540" cy="947762"/>
          </a:xfrm>
          <a:prstGeom prst="rect">
            <a:avLst/>
          </a:prstGeom>
        </p:spPr>
      </p:pic>
      <p:pic>
        <p:nvPicPr>
          <p:cNvPr id="10" name="Picture 9" descr="Screenshot 2016-05-02 15.30.49.png">
            <a:extLst>
              <a:ext uri="{FF2B5EF4-FFF2-40B4-BE49-F238E27FC236}">
                <a16:creationId xmlns:a16="http://schemas.microsoft.com/office/drawing/2014/main" xmlns="" id="{20787C72-F0F7-E946-B753-6ACA29588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822" y="5576075"/>
            <a:ext cx="846476" cy="9828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38D39AF-2EAF-E64B-BFE6-2906B6D0A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697" y="4799436"/>
            <a:ext cx="2462858" cy="8828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5A7AF7E-C0EC-3E40-A1D0-657BE70432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349" y="4028236"/>
            <a:ext cx="1015164" cy="1413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Screenshot 2018-01-18 14.00.44.png">
            <a:extLst>
              <a:ext uri="{FF2B5EF4-FFF2-40B4-BE49-F238E27FC236}">
                <a16:creationId xmlns:a16="http://schemas.microsoft.com/office/drawing/2014/main" xmlns="" id="{4CBA624D-2ED1-CF44-A2CF-543B781B7F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37" y="4842324"/>
            <a:ext cx="3851277" cy="113662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092AA4F-B9D1-D843-81C9-259852B1990E}"/>
              </a:ext>
            </a:extLst>
          </p:cNvPr>
          <p:cNvSpPr txBox="1"/>
          <p:nvPr/>
        </p:nvSpPr>
        <p:spPr>
          <a:xfrm>
            <a:off x="8668312" y="1228778"/>
            <a:ext cx="3189328" cy="41857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Data acquisition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Real time event categorization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Data monitoring &amp; certification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Fast inference for trigger systems</a:t>
            </a:r>
          </a:p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Data Reconstruction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Calorimeter reconstruction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Boosted object jet tagging</a:t>
            </a:r>
          </a:p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Data Processing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Computing resource optimization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Predicting data popularity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Intelligent networking</a:t>
            </a:r>
          </a:p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Data Simulation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Adversarial networks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Fast simulation</a:t>
            </a:r>
          </a:p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Data Analysis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Knowledge base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Data reduction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Searches for new physics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4DFE9A2-7540-314F-8745-B0998A54F8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419" y="3908404"/>
            <a:ext cx="3914566" cy="857084"/>
          </a:xfrm>
          <a:prstGeom prst="rect">
            <a:avLst/>
          </a:prstGeom>
        </p:spPr>
      </p:pic>
      <p:sp>
        <p:nvSpPr>
          <p:cNvPr id="16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4035135" y="6273958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Maria </a:t>
            </a:r>
            <a:r>
              <a:rPr lang="en-GB" dirty="0" err="1">
                <a:solidFill>
                  <a:schemeClr val="tx1"/>
                </a:solidFill>
              </a:rPr>
              <a:t>Girone</a:t>
            </a:r>
            <a:r>
              <a:rPr lang="en-GB" dirty="0">
                <a:solidFill>
                  <a:schemeClr val="tx1"/>
                </a:solidFill>
              </a:rPr>
              <a:t>, CERN </a:t>
            </a:r>
            <a:r>
              <a:rPr lang="en-GB" dirty="0" err="1">
                <a:solidFill>
                  <a:schemeClr val="tx1"/>
                </a:solidFill>
              </a:rPr>
              <a:t>openlab</a:t>
            </a:r>
            <a:r>
              <a:rPr lang="en-GB" dirty="0">
                <a:solidFill>
                  <a:schemeClr val="tx1"/>
                </a:solidFill>
              </a:rPr>
              <a:t> CTO</a:t>
            </a:r>
          </a:p>
        </p:txBody>
      </p:sp>
    </p:spTree>
    <p:extLst>
      <p:ext uri="{BB962C8B-B14F-4D97-AF65-F5344CB8AC3E}">
        <p14:creationId xmlns:p14="http://schemas.microsoft.com/office/powerpoint/2010/main" val="598901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E4183D5-4C02-2745-8C40-926BB942578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83AD3A08-DE8A-4141-B381-47254D756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05" y="365126"/>
            <a:ext cx="11360573" cy="663574"/>
          </a:xfrm>
        </p:spPr>
        <p:txBody>
          <a:bodyPr>
            <a:normAutofit fontScale="90000"/>
          </a:bodyPr>
          <a:lstStyle/>
          <a:p>
            <a:r>
              <a:rPr lang="en-US"/>
              <a:t>Exploring Accelerated Machine Learning For Experiment Data Analytics</a:t>
            </a:r>
            <a:endParaRPr lang="en-US" dirty="0"/>
          </a:p>
        </p:txBody>
      </p:sp>
      <p:pic>
        <p:nvPicPr>
          <p:cNvPr id="7" name="Picture 6" descr="https://lh4.googleusercontent.com/SMlSn9dbNAvkbmRm8HcoMN_RB3uv2RcOEeObP73QaX53ROoICD40gaOWqMq5wFqDcQkO5jMl9pkjYk_RyHbWy3S0ElhWW0JiNbcvyu__T1b7tcCtEmDBnFShBdpIRzYzXs3Wli6t">
            <a:extLst>
              <a:ext uri="{FF2B5EF4-FFF2-40B4-BE49-F238E27FC236}">
                <a16:creationId xmlns:a16="http://schemas.microsoft.com/office/drawing/2014/main" xmlns="" id="{E78CF6BA-0AEE-534C-BE26-C97AA930BEC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938" y="4916331"/>
            <a:ext cx="1491615" cy="142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https://lh3.googleusercontent.com/p0X3aqMAb9C9Cp71WxyUjN4S66pxCCTtkH81inJjxGwomJS0JpRMGn8Q9xy2RVz-MSJi7WWthFL0Cfkd2EksfKCQcGZUqW_pmV0TU0AveF9sKY0fCwMeFOKXVoTOO_tWIlbiGUYt">
            <a:extLst>
              <a:ext uri="{FF2B5EF4-FFF2-40B4-BE49-F238E27FC236}">
                <a16:creationId xmlns:a16="http://schemas.microsoft.com/office/drawing/2014/main" xmlns="" id="{AD875084-8737-D449-A2B4-73A9229A887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558" y="4916331"/>
            <a:ext cx="1475105" cy="142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https://lh6.googleusercontent.com/3LI0ZTSIXo-wvJYL8GoQ9AGSCiayjfmnZqFZQXHRJ3TF5RRjM7wdE8DNYaRERhty-XHyFxPR1cj67dbkVzCIyKSKJ1b4g8siej7uD_4dk_qm7iTTDPfqEOY3rQh4rF3LEhZ9CZxQ">
            <a:extLst>
              <a:ext uri="{FF2B5EF4-FFF2-40B4-BE49-F238E27FC236}">
                <a16:creationId xmlns:a16="http://schemas.microsoft.com/office/drawing/2014/main" xmlns="" id="{D3F6BC0F-BC05-C448-B25D-4F2DD3CB80B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782" y="4916331"/>
            <a:ext cx="1482725" cy="142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E8FE409-E73F-2240-BEAE-DF2A2D90A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8827" y="1927388"/>
            <a:ext cx="2036918" cy="1352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657006A-9AF1-514A-8A22-4E9D9AC555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2242" y="2818712"/>
            <a:ext cx="2451100" cy="1092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CBC8D00-E7E9-B744-8C63-A47C1A144968}"/>
              </a:ext>
            </a:extLst>
          </p:cNvPr>
          <p:cNvSpPr txBox="1"/>
          <p:nvPr/>
        </p:nvSpPr>
        <p:spPr>
          <a:xfrm>
            <a:off x="455605" y="2276365"/>
            <a:ext cx="5047342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CERN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openlab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is launching a a project with                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 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to investigate applications of Machine Learning in data intensive environments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Using an FPGA based co-processor from Micron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In CMS show that ML techniques can be applied in the Level-1 trigger.  Complex decisions very close to real time (micro-seconds)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In DUNE the challenge is application in large data volumes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events are 5GB and the data rate is 5TB/s</a:t>
            </a:r>
          </a:p>
          <a:p>
            <a:r>
              <a:rPr lang="en-US" dirty="0"/>
              <a:t>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02ADFB9-0843-3A49-9C74-BB40F5C115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8110" y="1800358"/>
            <a:ext cx="803524" cy="803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B3B60B0-5E5E-BF41-9E72-8B4F7BD88C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7491" y="1841062"/>
            <a:ext cx="1554436" cy="4193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5E111C1-F727-5749-803F-1BDEF3699D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7183" y="4261524"/>
            <a:ext cx="3530600" cy="571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49F4440-3E8D-A84F-AF52-892474D7A0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3550" y="2386327"/>
            <a:ext cx="791558" cy="213536"/>
          </a:xfrm>
          <a:prstGeom prst="rect">
            <a:avLst/>
          </a:prstGeom>
        </p:spPr>
      </p:pic>
      <p:sp>
        <p:nvSpPr>
          <p:cNvPr id="17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4035135" y="6273958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Maria </a:t>
            </a:r>
            <a:r>
              <a:rPr lang="en-GB" dirty="0" err="1">
                <a:solidFill>
                  <a:schemeClr val="tx1"/>
                </a:solidFill>
              </a:rPr>
              <a:t>Girone</a:t>
            </a:r>
            <a:r>
              <a:rPr lang="en-GB" dirty="0">
                <a:solidFill>
                  <a:schemeClr val="tx1"/>
                </a:solidFill>
              </a:rPr>
              <a:t>, CERN </a:t>
            </a:r>
            <a:r>
              <a:rPr lang="en-GB" dirty="0" err="1">
                <a:solidFill>
                  <a:schemeClr val="tx1"/>
                </a:solidFill>
              </a:rPr>
              <a:t>openlab</a:t>
            </a:r>
            <a:r>
              <a:rPr lang="en-GB" dirty="0">
                <a:solidFill>
                  <a:schemeClr val="tx1"/>
                </a:solidFill>
              </a:rPr>
              <a:t> CTO</a:t>
            </a:r>
          </a:p>
        </p:txBody>
      </p:sp>
    </p:spTree>
    <p:extLst>
      <p:ext uri="{BB962C8B-B14F-4D97-AF65-F5344CB8AC3E}">
        <p14:creationId xmlns:p14="http://schemas.microsoft.com/office/powerpoint/2010/main" val="4261995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55AEA3E4-E492-AF49-948F-5B7732EB11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4821CF9-A7CB-7143-A6C6-A1ACC6CCED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E734067-B3CB-5C46-AC39-1B163808F4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3DB30240-2180-5145-8982-2FC1FE1A3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Monitoring, Automation and Anomaly Detection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D9DF22EE-413D-6147-AD3B-D07817A687F1}"/>
              </a:ext>
            </a:extLst>
          </p:cNvPr>
          <p:cNvSpPr txBox="1">
            <a:spLocks/>
          </p:cNvSpPr>
          <p:nvPr/>
        </p:nvSpPr>
        <p:spPr>
          <a:xfrm>
            <a:off x="121744" y="1528283"/>
            <a:ext cx="5248150" cy="2174365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charset="0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Network security and fraud detection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Industrial monitoring and predictive failures </a:t>
            </a:r>
          </a:p>
          <a:p>
            <a:pPr marL="800007" lvl="1" indent="-342900">
              <a:buFont typeface="Arial" charset="0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Looking at optimizing performance of complex systems</a:t>
            </a:r>
          </a:p>
          <a:p>
            <a:pPr marL="1257118" lvl="2" indent="-342900">
              <a:buFont typeface="Arial" charset="0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Minimize costs and improve resource utilization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50247F33-E24D-C34D-BC09-5F99F2BA4B40}"/>
              </a:ext>
            </a:extLst>
          </p:cNvPr>
          <p:cNvSpPr txBox="1">
            <a:spLocks/>
          </p:cNvSpPr>
          <p:nvPr/>
        </p:nvSpPr>
        <p:spPr bwMode="auto">
          <a:xfrm>
            <a:off x="5610568" y="1446234"/>
            <a:ext cx="6341273" cy="21743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121907" tIns="60953" rIns="121907" bIns="60953" numCol="1" anchor="t" anchorCtr="0" compatLnSpc="1">
            <a:prstTxWarp prst="textNoShape">
              <a:avLst/>
            </a:prstTxWarp>
          </a:bodyPr>
          <a:lstStyle>
            <a:lvl1pPr marL="514350" indent="-514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50000"/>
                  <a:lumOff val="50000"/>
                </a:schemeClr>
              </a:buClr>
              <a:buSzPct val="120000"/>
              <a:buFont typeface="Wingdings" pitchFamily="2" charset="2"/>
              <a:buChar char="§"/>
              <a:defRPr sz="28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65000"/>
                  <a:lumOff val="35000"/>
                </a:schemeClr>
              </a:buClr>
              <a:buSzPct val="120000"/>
              <a:buFont typeface="Arial" pitchFamily="34" charset="0"/>
              <a:buChar char="•"/>
              <a:defRPr sz="24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50000"/>
                  <a:lumOff val="50000"/>
                </a:schemeClr>
              </a:buClr>
              <a:buSzPct val="120000"/>
              <a:buFont typeface="Arial" pitchFamily="34" charset="0"/>
              <a:buChar char="›"/>
              <a:defRPr sz="200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–"/>
              <a:defRPr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»"/>
              <a:defRPr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»"/>
              <a:defRPr>
                <a:solidFill>
                  <a:srgbClr val="15539C"/>
                </a:solidFill>
                <a:latin typeface="Franklin Gothic Book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»"/>
              <a:defRPr>
                <a:solidFill>
                  <a:srgbClr val="15539C"/>
                </a:solidFill>
                <a:latin typeface="Franklin Gothic Book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»"/>
              <a:defRPr>
                <a:solidFill>
                  <a:srgbClr val="15539C"/>
                </a:solidFill>
                <a:latin typeface="Franklin Gothic Book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»"/>
              <a:defRPr>
                <a:solidFill>
                  <a:srgbClr val="15539C"/>
                </a:solidFill>
                <a:latin typeface="Franklin Gothic Book" pitchFamily="34" charset="0"/>
              </a:defRPr>
            </a:lvl9pPr>
          </a:lstStyle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LHC magnets, industrial controls, </a:t>
            </a:r>
            <a:r>
              <a:rPr lang="is-IS" sz="1600" dirty="0">
                <a:solidFill>
                  <a:schemeClr val="accent1">
                    <a:lumMod val="50000"/>
                  </a:schemeClr>
                </a:solidFill>
              </a:rPr>
              <a:t>… </a:t>
            </a:r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Detector Health</a:t>
            </a:r>
          </a:p>
          <a:p>
            <a:pPr lvl="1"/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Complex system monitoring to minimize downtime and reduce operations costs </a:t>
            </a:r>
          </a:p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Resource Utilization (scheduling, data placement, I/O optimization)</a:t>
            </a:r>
          </a:p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Two projects in CERN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</a:rPr>
              <a:t>openlab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 with                  and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A21EE136-6E65-4B45-8724-05136753A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8967" b="7587"/>
          <a:stretch>
            <a:fillRect/>
          </a:stretch>
        </p:blipFill>
        <p:spPr bwMode="auto">
          <a:xfrm>
            <a:off x="1130945" y="4284034"/>
            <a:ext cx="4065439" cy="167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\\cern.ch\dfs\Departments\IT\Projects\openlab\03 Communication\Print\Posters\Sponsors and contributors poster\July2013\CERN_openlab_poster_July_2013.jpg">
            <a:extLst>
              <a:ext uri="{FF2B5EF4-FFF2-40B4-BE49-F238E27FC236}">
                <a16:creationId xmlns:a16="http://schemas.microsoft.com/office/drawing/2014/main" xmlns="" id="{D863BE33-B0D0-144B-8E8C-8D2DDD3795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0" t="60574" b="30187"/>
          <a:stretch/>
        </p:blipFill>
        <p:spPr bwMode="auto">
          <a:xfrm>
            <a:off x="1130945" y="4527120"/>
            <a:ext cx="1265563" cy="3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49D277A-5067-0E43-B6E5-7A297F8F7332}"/>
              </a:ext>
            </a:extLst>
          </p:cNvPr>
          <p:cNvSpPr/>
          <p:nvPr/>
        </p:nvSpPr>
        <p:spPr>
          <a:xfrm>
            <a:off x="1311263" y="3864935"/>
            <a:ext cx="3817899" cy="3552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2ABA115-19BE-8F4F-8393-ABEE82149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7880" y="2865216"/>
            <a:ext cx="1098500" cy="790920"/>
          </a:xfrm>
          <a:prstGeom prst="rect">
            <a:avLst/>
          </a:prstGeom>
        </p:spPr>
      </p:pic>
      <p:pic>
        <p:nvPicPr>
          <p:cNvPr id="14" name="Picture 3" descr="\\cern.ch\dfs\Departments\IT\Projects\openlab\03 Communication\Print\Posters\Sponsors and contributors poster\July2013\CERN_openlab_poster_July_2013.jpg">
            <a:extLst>
              <a:ext uri="{FF2B5EF4-FFF2-40B4-BE49-F238E27FC236}">
                <a16:creationId xmlns:a16="http://schemas.microsoft.com/office/drawing/2014/main" xmlns="" id="{6778B90E-3173-2645-8BFA-233B5E53AC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0" t="60574" b="30187"/>
          <a:stretch/>
        </p:blipFill>
        <p:spPr bwMode="auto">
          <a:xfrm>
            <a:off x="9371612" y="3106764"/>
            <a:ext cx="1265563" cy="3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58F14DF-0B86-3B40-8CAA-466E2AF868B8}"/>
              </a:ext>
            </a:extLst>
          </p:cNvPr>
          <p:cNvSpPr txBox="1"/>
          <p:nvPr/>
        </p:nvSpPr>
        <p:spPr>
          <a:xfrm>
            <a:off x="1351389" y="3845799"/>
            <a:ext cx="3403600" cy="451328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r>
              <a:rPr lang="en-US" sz="2133" b="1" dirty="0">
                <a:solidFill>
                  <a:schemeClr val="accent1">
                    <a:lumMod val="50000"/>
                  </a:schemeClr>
                </a:solidFill>
              </a:rPr>
              <a:t>Reinforcement learning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9E1A558C-A0D5-124A-996B-7F5AFBA8AC55}"/>
              </a:ext>
            </a:extLst>
          </p:cNvPr>
          <p:cNvGrpSpPr/>
          <p:nvPr/>
        </p:nvGrpSpPr>
        <p:grpSpPr>
          <a:xfrm>
            <a:off x="6955275" y="3558347"/>
            <a:ext cx="4339233" cy="2782791"/>
            <a:chOff x="7997588" y="3916907"/>
            <a:chExt cx="4138300" cy="2757973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xmlns="" id="{862A5007-E3C3-3B47-BA2D-20791C930A16}"/>
                </a:ext>
              </a:extLst>
            </p:cNvPr>
            <p:cNvSpPr/>
            <p:nvPr/>
          </p:nvSpPr>
          <p:spPr>
            <a:xfrm>
              <a:off x="8013779" y="3942296"/>
              <a:ext cx="4103389" cy="2732584"/>
            </a:xfrm>
            <a:prstGeom prst="roundRect">
              <a:avLst/>
            </a:prstGeom>
            <a:solidFill>
              <a:schemeClr val="accent1">
                <a:alpha val="1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8" name="Content Placeholder 6">
              <a:extLst>
                <a:ext uri="{FF2B5EF4-FFF2-40B4-BE49-F238E27FC236}">
                  <a16:creationId xmlns:a16="http://schemas.microsoft.com/office/drawing/2014/main" xmlns="" id="{2702255C-B88D-9342-A71A-C79844E2A2A1}"/>
                </a:ext>
              </a:extLst>
            </p:cNvPr>
            <p:cNvSpPr txBox="1">
              <a:spLocks/>
            </p:cNvSpPr>
            <p:nvPr/>
          </p:nvSpPr>
          <p:spPr>
            <a:xfrm>
              <a:off x="8054977" y="4452027"/>
              <a:ext cx="1366066" cy="36297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b="1">
                  <a:solidFill>
                    <a:schemeClr val="accent1">
                      <a:lumMod val="75000"/>
                    </a:schemeClr>
                  </a:solidFill>
                  <a:latin typeface="+mj-lt"/>
                  <a:ea typeface="+mj-ea"/>
                  <a:cs typeface="+mj-cs"/>
                </a:rPr>
                <a:t>Cooling &amp; Ventilation</a:t>
              </a:r>
              <a:endParaRPr lang="en-GB" sz="1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3AE6181F-22BF-974B-9FB5-78ACA5FB8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7454" y="5062053"/>
              <a:ext cx="897618" cy="593218"/>
            </a:xfrm>
            <a:prstGeom prst="rect">
              <a:avLst/>
            </a:prstGeom>
          </p:spPr>
        </p:pic>
        <p:pic>
          <p:nvPicPr>
            <p:cNvPr id="20" name="Picture 19" descr="Image result for electric grid cern">
              <a:extLst>
                <a:ext uri="{FF2B5EF4-FFF2-40B4-BE49-F238E27FC236}">
                  <a16:creationId xmlns:a16="http://schemas.microsoft.com/office/drawing/2014/main" xmlns="" id="{A776B16E-974A-2540-95D6-942EA89F83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9124" y="5851188"/>
              <a:ext cx="915948" cy="590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 descr="Image result for CErn + Cooling and ventilation">
              <a:extLst>
                <a:ext uri="{FF2B5EF4-FFF2-40B4-BE49-F238E27FC236}">
                  <a16:creationId xmlns:a16="http://schemas.microsoft.com/office/drawing/2014/main" xmlns="" id="{337C0F99-BD27-0047-B641-B4D568AB7A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5988" y="4293423"/>
              <a:ext cx="919084" cy="593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FE0655D1-5BB6-BC4B-81EC-FEA12EA98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7045" y="4293423"/>
              <a:ext cx="922218" cy="593217"/>
            </a:xfrm>
            <a:prstGeom prst="rect">
              <a:avLst/>
            </a:prstGeom>
          </p:spPr>
        </p:pic>
        <p:pic>
          <p:nvPicPr>
            <p:cNvPr id="23" name="Picture 22" descr="Image result for CERN  gas distribution valve">
              <a:extLst>
                <a:ext uri="{FF2B5EF4-FFF2-40B4-BE49-F238E27FC236}">
                  <a16:creationId xmlns:a16="http://schemas.microsoft.com/office/drawing/2014/main" xmlns="" id="{D91D1CEF-BD97-7C42-9B59-EB0E681DAD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7045" y="5065524"/>
              <a:ext cx="922218" cy="590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 descr="http://te-dep-epc-hpc-section.web.cern.ch/te-dep-epc-hpc-section/converters/POPS/pagesources/Power%20Converters%20Room.jpg">
              <a:extLst>
                <a:ext uri="{FF2B5EF4-FFF2-40B4-BE49-F238E27FC236}">
                  <a16:creationId xmlns:a16="http://schemas.microsoft.com/office/drawing/2014/main" xmlns="" id="{2AFD64A0-FC49-8345-B7FB-864331634D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7045" y="5847716"/>
              <a:ext cx="922218" cy="593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5037A454-0764-B944-8BA8-BF4FB8D5E018}"/>
                </a:ext>
              </a:extLst>
            </p:cNvPr>
            <p:cNvSpPr/>
            <p:nvPr/>
          </p:nvSpPr>
          <p:spPr>
            <a:xfrm>
              <a:off x="7997588" y="5148401"/>
              <a:ext cx="1057815" cy="330667"/>
            </a:xfrm>
            <a:prstGeom prst="rect">
              <a:avLst/>
            </a:prstGeom>
          </p:spPr>
          <p:txBody>
            <a:bodyPr wrap="square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r>
                <a:rPr lang="en-US" sz="1400" b="1" dirty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+mj-ea"/>
                  <a:cs typeface="+mj-cs"/>
                </a:rPr>
                <a:t>Cryogenics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E188F817-D69A-1A4D-82D6-E3BBB9391E75}"/>
                </a:ext>
              </a:extLst>
            </p:cNvPr>
            <p:cNvSpPr/>
            <p:nvPr/>
          </p:nvSpPr>
          <p:spPr>
            <a:xfrm>
              <a:off x="8213446" y="5847716"/>
              <a:ext cx="747324" cy="525730"/>
            </a:xfrm>
            <a:prstGeom prst="rect">
              <a:avLst/>
            </a:prstGeom>
          </p:spPr>
          <p:txBody>
            <a:bodyPr wrap="square">
              <a:normAutofit lnSpcReduction="1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r>
                <a:rPr lang="en-US" sz="1400" b="1" dirty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+mj-ea"/>
                  <a:cs typeface="+mj-cs"/>
                </a:rPr>
                <a:t>Electric Grid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4F6BE820-E5CC-7B44-A085-EFCEEFE393DB}"/>
                </a:ext>
              </a:extLst>
            </p:cNvPr>
            <p:cNvSpPr/>
            <p:nvPr/>
          </p:nvSpPr>
          <p:spPr>
            <a:xfrm>
              <a:off x="11290930" y="4565772"/>
              <a:ext cx="844958" cy="224074"/>
            </a:xfrm>
            <a:prstGeom prst="rect">
              <a:avLst/>
            </a:prstGeom>
          </p:spPr>
          <p:txBody>
            <a:bodyPr wrap="square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r>
                <a:rPr lang="en-US" sz="1200" b="1" dirty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+mj-ea"/>
                  <a:cs typeface="+mj-cs"/>
                </a:rPr>
                <a:t>VACUUM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CBDE4745-DCF5-8D4D-90B1-A7AC2C8697CC}"/>
                </a:ext>
              </a:extLst>
            </p:cNvPr>
            <p:cNvSpPr/>
            <p:nvPr/>
          </p:nvSpPr>
          <p:spPr>
            <a:xfrm>
              <a:off x="11249484" y="5291585"/>
              <a:ext cx="756694" cy="243476"/>
            </a:xfrm>
            <a:prstGeom prst="rect">
              <a:avLst/>
            </a:prstGeom>
          </p:spPr>
          <p:txBody>
            <a:bodyPr wrap="square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r>
                <a:rPr lang="en-US" sz="1200" b="1" dirty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+mj-ea"/>
                  <a:cs typeface="+mj-cs"/>
                </a:rPr>
                <a:t>GAS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20B4DC74-BB3F-AA4F-AA60-86976C63A7D8}"/>
                </a:ext>
              </a:extLst>
            </p:cNvPr>
            <p:cNvSpPr/>
            <p:nvPr/>
          </p:nvSpPr>
          <p:spPr>
            <a:xfrm>
              <a:off x="11092463" y="5792212"/>
              <a:ext cx="1043425" cy="537603"/>
            </a:xfrm>
            <a:prstGeom prst="rect">
              <a:avLst/>
            </a:prstGeom>
          </p:spPr>
          <p:txBody>
            <a:bodyPr wrap="square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r>
                <a:rPr lang="en-US" sz="1200" b="1" dirty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+mj-ea"/>
                  <a:cs typeface="+mj-cs"/>
                </a:rPr>
                <a:t>LHC Circuit, </a:t>
              </a:r>
              <a:br>
                <a:rPr lang="en-US" sz="1200" b="1" dirty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+mj-ea"/>
                  <a:cs typeface="+mj-cs"/>
                </a:rPr>
              </a:br>
              <a:r>
                <a:rPr lang="en-US" sz="1200" b="1" dirty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+mj-ea"/>
                  <a:cs typeface="+mj-cs"/>
                </a:rPr>
                <a:t>QPS, WIC, PIC, …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AD6B038B-CA2E-9244-84F9-23C666EB6081}"/>
                </a:ext>
              </a:extLst>
            </p:cNvPr>
            <p:cNvSpPr txBox="1"/>
            <p:nvPr/>
          </p:nvSpPr>
          <p:spPr>
            <a:xfrm>
              <a:off x="8194437" y="3916907"/>
              <a:ext cx="3810434" cy="302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2A7DBF"/>
                  </a:solidFill>
                  <a:latin typeface="Arial" charset="0"/>
                  <a:ea typeface="Arial" charset="0"/>
                  <a:cs typeface="Arial" charset="0"/>
                </a:rPr>
                <a:t>A multitude of Industrial Control Systems</a:t>
              </a:r>
              <a:endParaRPr lang="en-GB" sz="1400" b="1" dirty="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001C7F56-F396-EB48-A7C8-4F6F9699CA8C}"/>
                </a:ext>
              </a:extLst>
            </p:cNvPr>
            <p:cNvSpPr txBox="1"/>
            <p:nvPr/>
          </p:nvSpPr>
          <p:spPr>
            <a:xfrm flipH="1">
              <a:off x="11217745" y="6356352"/>
              <a:ext cx="161284" cy="268782"/>
            </a:xfrm>
            <a:prstGeom prst="rect">
              <a:avLst/>
            </a:prstGeom>
            <a:solidFill>
              <a:srgbClr val="E1ECF7"/>
            </a:solidFill>
          </p:spPr>
          <p:txBody>
            <a:bodyPr wrap="square" rtlCol="0">
              <a:spAutoFit/>
            </a:bodyPr>
            <a:lstStyle/>
            <a:p>
              <a:endParaRPr lang="en-US" sz="1600" dirty="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32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4035135" y="6273958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Maria </a:t>
            </a:r>
            <a:r>
              <a:rPr lang="en-GB" dirty="0" err="1">
                <a:solidFill>
                  <a:schemeClr val="tx1"/>
                </a:solidFill>
              </a:rPr>
              <a:t>Girone</a:t>
            </a:r>
            <a:r>
              <a:rPr lang="en-GB" dirty="0">
                <a:solidFill>
                  <a:schemeClr val="tx1"/>
                </a:solidFill>
              </a:rPr>
              <a:t>, CERN </a:t>
            </a:r>
            <a:r>
              <a:rPr lang="en-GB" dirty="0" err="1">
                <a:solidFill>
                  <a:schemeClr val="tx1"/>
                </a:solidFill>
              </a:rPr>
              <a:t>openlab</a:t>
            </a:r>
            <a:r>
              <a:rPr lang="en-GB" dirty="0">
                <a:solidFill>
                  <a:schemeClr val="tx1"/>
                </a:solidFill>
              </a:rPr>
              <a:t> CTO</a:t>
            </a:r>
          </a:p>
        </p:txBody>
      </p:sp>
    </p:spTree>
    <p:extLst>
      <p:ext uri="{BB962C8B-B14F-4D97-AF65-F5344CB8AC3E}">
        <p14:creationId xmlns:p14="http://schemas.microsoft.com/office/powerpoint/2010/main" val="3124998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C2141B3-8182-7A4F-AB30-C7D4B244B4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B3011306-1920-AF45-81BF-C8741242F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Quality Monitoring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9119025-A569-DE4C-9FAD-E61CC4C15607}"/>
              </a:ext>
            </a:extLst>
          </p:cNvPr>
          <p:cNvSpPr/>
          <p:nvPr/>
        </p:nvSpPr>
        <p:spPr>
          <a:xfrm>
            <a:off x="8427720" y="3195025"/>
            <a:ext cx="3550920" cy="33618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7640EBD9-08AB-6348-A8E6-9A602C979657}"/>
              </a:ext>
            </a:extLst>
          </p:cNvPr>
          <p:cNvSpPr txBox="1">
            <a:spLocks/>
          </p:cNvSpPr>
          <p:nvPr/>
        </p:nvSpPr>
        <p:spPr>
          <a:xfrm>
            <a:off x="593643" y="1116185"/>
            <a:ext cx="6451655" cy="54406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2060"/>
                </a:solidFill>
              </a:rPr>
              <a:t>Monitoring the data continuously is effort intensive and critical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</a:rPr>
              <a:t>data is monitored by shift teams looking for anomalies in distributions</a:t>
            </a:r>
          </a:p>
          <a:p>
            <a:r>
              <a:rPr lang="en-US" sz="2000" dirty="0">
                <a:solidFill>
                  <a:srgbClr val="002060"/>
                </a:solidFill>
              </a:rPr>
              <a:t>CMS uses supervised learning on reconstructed data with multi-head NN to predict a probability of anomaly in separated channels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solidFill>
                  <a:srgbClr val="002060"/>
                </a:solidFill>
              </a:rPr>
              <a:t>Results are combined to establish the quality of the data</a:t>
            </a:r>
          </a:p>
          <a:p>
            <a:pPr marL="342900" indent="-342900">
              <a:buFont typeface="Arial" charset="0"/>
              <a:buChar char="•"/>
            </a:pPr>
            <a:endParaRPr lang="en-US" sz="1800" dirty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CMS is also working with              on automated online monitoring at sub-detector data and metadata level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solidFill>
                  <a:srgbClr val="002060"/>
                </a:solidFill>
              </a:rPr>
              <a:t>Predict anomalies in </a:t>
            </a:r>
            <a:r>
              <a:rPr lang="en-US" sz="1800" dirty="0" err="1">
                <a:solidFill>
                  <a:srgbClr val="002060"/>
                </a:solidFill>
              </a:rPr>
              <a:t>Ecal</a:t>
            </a:r>
            <a:r>
              <a:rPr lang="en-US" sz="1800" dirty="0">
                <a:solidFill>
                  <a:srgbClr val="002060"/>
                </a:solidFill>
              </a:rPr>
              <a:t> and </a:t>
            </a:r>
            <a:r>
              <a:rPr lang="en-US" sz="1800" dirty="0" err="1">
                <a:solidFill>
                  <a:srgbClr val="002060"/>
                </a:solidFill>
              </a:rPr>
              <a:t>Hcal</a:t>
            </a:r>
            <a:r>
              <a:rPr lang="en-US" sz="1800" dirty="0">
                <a:solidFill>
                  <a:srgbClr val="002060"/>
                </a:solidFill>
              </a:rPr>
              <a:t> using deep learning recursive NN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solidFill>
                  <a:srgbClr val="002060"/>
                </a:solidFill>
              </a:rPr>
              <a:t>Goal is to integrate detector control systems for a comprehensive monitoring overview</a:t>
            </a:r>
          </a:p>
          <a:p>
            <a:pPr marL="342900" indent="-342900">
              <a:buFont typeface="Arial" charset="0"/>
              <a:buChar char="•"/>
            </a:pPr>
            <a:endParaRPr lang="en-US" sz="2200" dirty="0">
              <a:solidFill>
                <a:srgbClr val="002060"/>
              </a:solidFill>
            </a:endParaRPr>
          </a:p>
          <a:p>
            <a:endParaRPr lang="en-US" sz="2200" dirty="0">
              <a:solidFill>
                <a:srgbClr val="00206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F97ABF5-3821-7E4C-B44A-7E8D5718A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322" y="540892"/>
            <a:ext cx="4308502" cy="2603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AA88C1B-6552-0641-8562-1CB8D27FC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4985" y="3195026"/>
            <a:ext cx="3105815" cy="33112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3278051-D1AA-F54A-B3C3-ABD8838525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631" y="4158188"/>
            <a:ext cx="717504" cy="2738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4035135" y="6273958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Maria </a:t>
            </a:r>
            <a:r>
              <a:rPr lang="en-GB" dirty="0" err="1">
                <a:solidFill>
                  <a:schemeClr val="tx1"/>
                </a:solidFill>
              </a:rPr>
              <a:t>Girone</a:t>
            </a:r>
            <a:r>
              <a:rPr lang="en-GB" dirty="0">
                <a:solidFill>
                  <a:schemeClr val="tx1"/>
                </a:solidFill>
              </a:rPr>
              <a:t>, CERN </a:t>
            </a:r>
            <a:r>
              <a:rPr lang="en-GB" dirty="0" err="1">
                <a:solidFill>
                  <a:schemeClr val="tx1"/>
                </a:solidFill>
              </a:rPr>
              <a:t>openlab</a:t>
            </a:r>
            <a:r>
              <a:rPr lang="en-GB" dirty="0">
                <a:solidFill>
                  <a:schemeClr val="tx1"/>
                </a:solidFill>
              </a:rPr>
              <a:t> CTO</a:t>
            </a:r>
          </a:p>
        </p:txBody>
      </p:sp>
    </p:spTree>
    <p:extLst>
      <p:ext uri="{BB962C8B-B14F-4D97-AF65-F5344CB8AC3E}">
        <p14:creationId xmlns:p14="http://schemas.microsoft.com/office/powerpoint/2010/main" val="964417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1FBC9489-F909-6041-ABE0-5EEF459E56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29541"/>
            <a:ext cx="10515600" cy="51580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A3FB184-3795-6B46-A9BB-0BF1046D4F1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3BB8EC25-2F65-AA4F-B685-9FCE7A0B5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3574"/>
          </a:xfrm>
        </p:spPr>
        <p:txBody>
          <a:bodyPr>
            <a:normAutofit fontScale="90000"/>
          </a:bodyPr>
          <a:lstStyle/>
          <a:p>
            <a:r>
              <a:rPr lang="en-US" dirty="0"/>
              <a:t>Improving Simulation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A572095-77AD-F644-A2F6-48780738A0C7}"/>
              </a:ext>
            </a:extLst>
          </p:cNvPr>
          <p:cNvSpPr/>
          <p:nvPr/>
        </p:nvSpPr>
        <p:spPr>
          <a:xfrm>
            <a:off x="4435387" y="4550741"/>
            <a:ext cx="7127226" cy="13739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90"/>
                </a:solidFill>
              </a:rPr>
              <a:t>Looking at adversarial networks to improve speed without giving up accuracy of simulated events</a:t>
            </a:r>
          </a:p>
          <a:p>
            <a:pPr marL="628559" lvl="1" indent="-285715">
              <a:buFont typeface="Arial"/>
              <a:buChar char="•"/>
            </a:pPr>
            <a:r>
              <a:rPr lang="en-US" sz="1700" dirty="0">
                <a:solidFill>
                  <a:srgbClr val="000090"/>
                </a:solidFill>
              </a:rPr>
              <a:t>One network attempts to simulate events that match a data distribution</a:t>
            </a:r>
          </a:p>
          <a:p>
            <a:pPr marL="628559" lvl="1" indent="-285715">
              <a:buFont typeface="Arial"/>
              <a:buChar char="•"/>
            </a:pPr>
            <a:r>
              <a:rPr lang="en-US" sz="1700" dirty="0">
                <a:solidFill>
                  <a:srgbClr val="000090"/>
                </a:solidFill>
              </a:rPr>
              <a:t>While a second network tries to distinguish data and simulation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757A47C-9CA6-F345-BCD4-078527601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3655" y="3172467"/>
            <a:ext cx="4397179" cy="11957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A8C61AD-2217-0F4A-9467-D94BBB5C98E2}"/>
              </a:ext>
            </a:extLst>
          </p:cNvPr>
          <p:cNvSpPr txBox="1"/>
          <p:nvPr/>
        </p:nvSpPr>
        <p:spPr>
          <a:xfrm>
            <a:off x="322330" y="1692837"/>
            <a:ext cx="3432120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Two main R&amp;D areas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Adapting the existing code to new computing architectures </a:t>
            </a:r>
          </a:p>
          <a:p>
            <a:pPr marL="742950" lvl="1" indent="-285750">
              <a:buFont typeface="Arial" charset="0"/>
              <a:buChar char="•"/>
            </a:pP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Replacing complex algorithms with deep-learning approaches (FAST SIMULATION)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D512E53-AB47-6F49-9B0B-DD1C5327A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573" y="1692839"/>
            <a:ext cx="1772612" cy="131507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326580C-68C3-BD4B-9DD8-4F410025B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557" y="1692838"/>
            <a:ext cx="1984718" cy="13150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9822013-F241-2B4E-BA15-705C5A3D5C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48" y="1692837"/>
            <a:ext cx="1915774" cy="13282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B7A9A3F-9F34-6E41-AE6F-B769EAFA4A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" t="9098" r="3971" b="12687"/>
          <a:stretch/>
        </p:blipFill>
        <p:spPr>
          <a:xfrm>
            <a:off x="9108555" y="3130270"/>
            <a:ext cx="2702285" cy="1311252"/>
          </a:xfrm>
          <a:prstGeom prst="rect">
            <a:avLst/>
          </a:prstGeom>
          <a:effectLst/>
        </p:spPr>
      </p:pic>
      <p:sp>
        <p:nvSpPr>
          <p:cNvPr id="1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4035135" y="6273958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Maria </a:t>
            </a:r>
            <a:r>
              <a:rPr lang="en-GB" dirty="0" err="1">
                <a:solidFill>
                  <a:schemeClr val="tx1"/>
                </a:solidFill>
              </a:rPr>
              <a:t>Girone</a:t>
            </a:r>
            <a:r>
              <a:rPr lang="en-GB" dirty="0">
                <a:solidFill>
                  <a:schemeClr val="tx1"/>
                </a:solidFill>
              </a:rPr>
              <a:t>, CERN </a:t>
            </a:r>
            <a:r>
              <a:rPr lang="en-GB" dirty="0" err="1">
                <a:solidFill>
                  <a:schemeClr val="tx1"/>
                </a:solidFill>
              </a:rPr>
              <a:t>openlab</a:t>
            </a:r>
            <a:r>
              <a:rPr lang="en-GB" dirty="0">
                <a:solidFill>
                  <a:schemeClr val="tx1"/>
                </a:solidFill>
              </a:rPr>
              <a:t> CTO</a:t>
            </a:r>
          </a:p>
        </p:txBody>
      </p:sp>
    </p:spTree>
    <p:extLst>
      <p:ext uri="{BB962C8B-B14F-4D97-AF65-F5344CB8AC3E}">
        <p14:creationId xmlns:p14="http://schemas.microsoft.com/office/powerpoint/2010/main" val="12266000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42" b="3742"/>
          <a:stretch/>
        </p:blipFill>
        <p:spPr/>
      </p:pic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1100" dirty="0">
                <a:solidFill>
                  <a:schemeClr val="tx1"/>
                </a:solidFill>
              </a:rPr>
              <a:t>Maria </a:t>
            </a:r>
            <a:r>
              <a:rPr lang="en-GB" sz="1100" dirty="0" err="1">
                <a:solidFill>
                  <a:schemeClr val="tx1"/>
                </a:solidFill>
              </a:rPr>
              <a:t>Girone</a:t>
            </a:r>
            <a:r>
              <a:rPr lang="en-GB" sz="1100" dirty="0">
                <a:solidFill>
                  <a:schemeClr val="tx1"/>
                </a:solidFill>
              </a:rPr>
              <a:t>, CERN </a:t>
            </a:r>
            <a:r>
              <a:rPr lang="en-GB" sz="1100" dirty="0" err="1">
                <a:solidFill>
                  <a:schemeClr val="tx1"/>
                </a:solidFill>
              </a:rPr>
              <a:t>openlab</a:t>
            </a:r>
            <a:r>
              <a:rPr lang="en-GB" sz="1100" dirty="0">
                <a:solidFill>
                  <a:schemeClr val="tx1"/>
                </a:solidFill>
              </a:rPr>
              <a:t> CTO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CERN </a:t>
            </a:r>
            <a:r>
              <a:rPr lang="en-US" dirty="0" err="1" smtClean="0"/>
              <a:t>openlab</a:t>
            </a:r>
            <a:r>
              <a:rPr lang="en-US" dirty="0" smtClean="0"/>
              <a:t> Summer Student </a:t>
            </a:r>
            <a:r>
              <a:rPr lang="en-US" dirty="0" err="1" smtClean="0"/>
              <a:t>Programme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Education and Training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836612" y="1642677"/>
            <a:ext cx="24865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2B7DC0"/>
                </a:solidFill>
                <a:latin typeface="Arial" charset="0"/>
                <a:ea typeface="Arial" charset="0"/>
                <a:cs typeface="Arial" charset="0"/>
              </a:rPr>
              <a:t>CERN </a:t>
            </a:r>
            <a:r>
              <a:rPr lang="fr-FR" sz="1600" dirty="0" err="1">
                <a:solidFill>
                  <a:srgbClr val="2B7DC0"/>
                </a:solidFill>
                <a:latin typeface="Arial" charset="0"/>
                <a:ea typeface="Arial" charset="0"/>
                <a:cs typeface="Arial" charset="0"/>
              </a:rPr>
              <a:t>openlab</a:t>
            </a:r>
            <a:r>
              <a:rPr lang="fr-FR" sz="1600" dirty="0">
                <a:solidFill>
                  <a:srgbClr val="2B7D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>
                <a:solidFill>
                  <a:srgbClr val="2B7DC0"/>
                </a:solidFill>
                <a:latin typeface="Arial" charset="0"/>
                <a:ea typeface="Arial" charset="0"/>
                <a:cs typeface="Arial" charset="0"/>
              </a:rPr>
              <a:t>runs</a:t>
            </a:r>
            <a:r>
              <a:rPr lang="fr-FR" sz="1600" dirty="0">
                <a:solidFill>
                  <a:srgbClr val="2B7DC0"/>
                </a:solidFill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fr-FR" sz="1600" b="1" i="1" dirty="0" err="1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highly</a:t>
            </a:r>
            <a:r>
              <a:rPr lang="fr-FR" sz="1600" b="1" i="1" dirty="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b="1" i="1" dirty="0" err="1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competitive</a:t>
            </a:r>
            <a:r>
              <a:rPr lang="fr-FR" sz="1600" b="1" i="1" dirty="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>
                <a:solidFill>
                  <a:srgbClr val="2B7DC0"/>
                </a:solidFill>
                <a:latin typeface="Arial" charset="0"/>
                <a:ea typeface="Arial" charset="0"/>
                <a:cs typeface="Arial" charset="0"/>
              </a:rPr>
              <a:t>summer-student</a:t>
            </a:r>
            <a:r>
              <a:rPr lang="fr-FR" sz="1600" dirty="0">
                <a:solidFill>
                  <a:srgbClr val="2B7DC0"/>
                </a:solidFill>
                <a:latin typeface="Arial" charset="0"/>
                <a:ea typeface="Arial" charset="0"/>
                <a:cs typeface="Arial" charset="0"/>
              </a:rPr>
              <a:t> programme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844036" y="2802364"/>
            <a:ext cx="255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~ 40 </a:t>
            </a:r>
            <a:r>
              <a:rPr lang="fr-FR" sz="1400" i="1" dirty="0" err="1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students</a:t>
            </a:r>
            <a:r>
              <a:rPr lang="fr-FR" sz="1400" i="1" dirty="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400" i="1" dirty="0" err="1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selected</a:t>
            </a:r>
            <a:r>
              <a:rPr lang="fr-FR" sz="1400" i="1" dirty="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400" i="1" dirty="0" err="1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from</a:t>
            </a:r>
            <a:r>
              <a:rPr lang="fr-FR" sz="1400" i="1" dirty="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400" i="1" dirty="0" err="1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around</a:t>
            </a:r>
            <a:r>
              <a:rPr lang="fr-FR" sz="1400" i="1" dirty="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 1500 </a:t>
            </a:r>
            <a:r>
              <a:rPr lang="fr-FR" sz="1400" i="1" dirty="0" err="1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applicants</a:t>
            </a:r>
            <a:endParaRPr lang="fr-FR" sz="1400" i="1" dirty="0">
              <a:solidFill>
                <a:srgbClr val="F28F3B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627625" y="1567434"/>
            <a:ext cx="24476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2B7DC0"/>
                </a:solidFill>
                <a:latin typeface="Arial" charset="0"/>
                <a:ea typeface="Arial" charset="0"/>
                <a:cs typeface="Arial" charset="0"/>
              </a:rPr>
              <a:t>Most </a:t>
            </a:r>
            <a:r>
              <a:rPr lang="fr-FR" sz="1600" dirty="0" err="1">
                <a:solidFill>
                  <a:srgbClr val="2B7DC0"/>
                </a:solidFill>
                <a:latin typeface="Arial" charset="0"/>
                <a:ea typeface="Arial" charset="0"/>
                <a:cs typeface="Arial" charset="0"/>
              </a:rPr>
              <a:t>dedicated</a:t>
            </a:r>
            <a:r>
              <a:rPr lang="fr-FR" sz="1600" dirty="0">
                <a:solidFill>
                  <a:srgbClr val="2B7DC0"/>
                </a:solidFill>
                <a:latin typeface="Arial" charset="0"/>
                <a:ea typeface="Arial" charset="0"/>
                <a:cs typeface="Arial" charset="0"/>
              </a:rPr>
              <a:t> CERN </a:t>
            </a:r>
            <a:r>
              <a:rPr lang="fr-FR" sz="1600" dirty="0" err="1">
                <a:solidFill>
                  <a:srgbClr val="2B7DC0"/>
                </a:solidFill>
                <a:latin typeface="Arial" charset="0"/>
                <a:ea typeface="Arial" charset="0"/>
                <a:cs typeface="Arial" charset="0"/>
              </a:rPr>
              <a:t>openlab</a:t>
            </a:r>
            <a:r>
              <a:rPr lang="fr-FR" sz="1600" dirty="0">
                <a:solidFill>
                  <a:srgbClr val="2B7DC0"/>
                </a:solidFill>
                <a:latin typeface="Arial" charset="0"/>
                <a:ea typeface="Arial" charset="0"/>
                <a:cs typeface="Arial" charset="0"/>
              </a:rPr>
              <a:t> personnel are </a:t>
            </a:r>
            <a:r>
              <a:rPr lang="fr-FR" sz="1600" b="1" i="1" dirty="0" err="1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young</a:t>
            </a:r>
            <a:r>
              <a:rPr lang="fr-FR" sz="1600" b="1" i="1" dirty="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fr-FR" sz="1600" b="1" i="1" dirty="0" err="1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talented</a:t>
            </a:r>
            <a:r>
              <a:rPr lang="fr-FR" sz="1600" b="1" i="1" dirty="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 ‘</a:t>
            </a:r>
            <a:r>
              <a:rPr lang="fr-FR" sz="1600" b="1" i="1" dirty="0" err="1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fellows</a:t>
            </a:r>
            <a:r>
              <a:rPr lang="fr-FR" sz="1600" b="1" i="1" dirty="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’.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627626" y="2767763"/>
            <a:ext cx="23815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err="1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Receive</a:t>
            </a:r>
            <a:r>
              <a:rPr lang="fr-FR" sz="1400" i="1" dirty="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 hands-on </a:t>
            </a:r>
            <a:r>
              <a:rPr lang="fr-FR" sz="1400" i="1" dirty="0" err="1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experience</a:t>
            </a:r>
            <a:r>
              <a:rPr lang="fr-FR" sz="1400" i="1" dirty="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400" i="1" dirty="0" err="1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with</a:t>
            </a:r>
            <a:r>
              <a:rPr lang="fr-FR" sz="1400" i="1" dirty="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400" i="1" dirty="0" err="1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cutting-edge</a:t>
            </a:r>
            <a:r>
              <a:rPr lang="fr-FR" sz="1400" i="1" dirty="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 technologies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407768" y="1561388"/>
            <a:ext cx="24200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Workshops, training courses,</a:t>
            </a:r>
            <a:r>
              <a:rPr lang="fr-FR" sz="1600" dirty="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>
                <a:solidFill>
                  <a:srgbClr val="2B7DC0"/>
                </a:solidFill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fr-FR" sz="1600" dirty="0" err="1">
                <a:solidFill>
                  <a:srgbClr val="2B7DC0"/>
                </a:solidFill>
                <a:latin typeface="Arial" charset="0"/>
                <a:ea typeface="Arial" charset="0"/>
                <a:cs typeface="Arial" charset="0"/>
              </a:rPr>
              <a:t>other</a:t>
            </a:r>
            <a:r>
              <a:rPr lang="fr-FR" sz="1600" dirty="0">
                <a:solidFill>
                  <a:srgbClr val="2B7DC0"/>
                </a:solidFill>
                <a:latin typeface="Arial" charset="0"/>
                <a:ea typeface="Arial" charset="0"/>
                <a:cs typeface="Arial" charset="0"/>
              </a:rPr>
              <a:t> initiatives </a:t>
            </a:r>
            <a:r>
              <a:rPr lang="fr-FR" sz="1600" dirty="0" err="1">
                <a:solidFill>
                  <a:srgbClr val="2B7DC0"/>
                </a:solidFill>
                <a:latin typeface="Arial" charset="0"/>
                <a:ea typeface="Arial" charset="0"/>
                <a:cs typeface="Arial" charset="0"/>
              </a:rPr>
              <a:t>run</a:t>
            </a:r>
            <a:r>
              <a:rPr lang="fr-FR" sz="1600" dirty="0">
                <a:solidFill>
                  <a:srgbClr val="2B7D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>
                <a:solidFill>
                  <a:srgbClr val="2B7DC0"/>
                </a:solidFill>
                <a:latin typeface="Arial" charset="0"/>
                <a:ea typeface="Arial" charset="0"/>
                <a:cs typeface="Arial" charset="0"/>
              </a:rPr>
              <a:t>with</a:t>
            </a:r>
            <a:r>
              <a:rPr lang="fr-FR" sz="1600" dirty="0">
                <a:solidFill>
                  <a:srgbClr val="2B7D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>
                <a:solidFill>
                  <a:srgbClr val="2B7DC0"/>
                </a:solidFill>
                <a:latin typeface="Arial" charset="0"/>
                <a:ea typeface="Arial" charset="0"/>
                <a:cs typeface="Arial" charset="0"/>
              </a:rPr>
              <a:t>our</a:t>
            </a:r>
            <a:r>
              <a:rPr lang="fr-FR" sz="1600" dirty="0">
                <a:solidFill>
                  <a:srgbClr val="2B7D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>
                <a:solidFill>
                  <a:srgbClr val="2B7DC0"/>
                </a:solidFill>
                <a:latin typeface="Arial" charset="0"/>
                <a:ea typeface="Arial" charset="0"/>
                <a:cs typeface="Arial" charset="0"/>
              </a:rPr>
              <a:t>collaborators</a:t>
            </a:r>
            <a:r>
              <a:rPr lang="fr-FR" sz="1600" dirty="0">
                <a:solidFill>
                  <a:srgbClr val="2B7DC0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379710" y="2734660"/>
            <a:ext cx="23213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err="1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Competitions</a:t>
            </a:r>
            <a:r>
              <a:rPr lang="fr-FR" sz="1400" i="1" dirty="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, challenges, online training, </a:t>
            </a:r>
            <a:r>
              <a:rPr lang="fr-FR" sz="1400" i="1" dirty="0" err="1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hackathons</a:t>
            </a:r>
            <a:r>
              <a:rPr lang="fr-FR" sz="1400" i="1" dirty="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9339832" y="1561388"/>
            <a:ext cx="19983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Experts</a:t>
            </a:r>
            <a:r>
              <a:rPr lang="fr-FR" sz="1600" dirty="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>
                <a:solidFill>
                  <a:srgbClr val="2B7DC0"/>
                </a:solidFill>
                <a:latin typeface="Arial" charset="0"/>
                <a:ea typeface="Arial" charset="0"/>
                <a:cs typeface="Arial" charset="0"/>
              </a:rPr>
              <a:t>from</a:t>
            </a:r>
            <a:r>
              <a:rPr lang="fr-FR" sz="1600" dirty="0">
                <a:solidFill>
                  <a:srgbClr val="2B7D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>
                <a:solidFill>
                  <a:srgbClr val="2B7DC0"/>
                </a:solidFill>
                <a:latin typeface="Arial" charset="0"/>
                <a:ea typeface="Arial" charset="0"/>
                <a:cs typeface="Arial" charset="0"/>
              </a:rPr>
              <a:t>industry</a:t>
            </a:r>
            <a:r>
              <a:rPr lang="fr-FR" sz="1600" dirty="0">
                <a:solidFill>
                  <a:srgbClr val="2B7DC0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fr-FR" sz="1600" dirty="0" err="1">
                <a:solidFill>
                  <a:srgbClr val="2B7DC0"/>
                </a:solidFill>
                <a:latin typeface="Arial" charset="0"/>
                <a:ea typeface="Arial" charset="0"/>
                <a:cs typeface="Arial" charset="0"/>
              </a:rPr>
              <a:t>research</a:t>
            </a:r>
            <a:r>
              <a:rPr lang="fr-FR" sz="1600" dirty="0">
                <a:solidFill>
                  <a:srgbClr val="2B7D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600" dirty="0" err="1">
                <a:solidFill>
                  <a:srgbClr val="2B7DC0"/>
                </a:solidFill>
                <a:latin typeface="Arial" charset="0"/>
                <a:ea typeface="Arial" charset="0"/>
                <a:cs typeface="Arial" charset="0"/>
              </a:rPr>
              <a:t>give</a:t>
            </a:r>
            <a:r>
              <a:rPr lang="fr-FR" sz="1600" dirty="0">
                <a:solidFill>
                  <a:srgbClr val="2B7DC0"/>
                </a:solidFill>
                <a:latin typeface="Arial" charset="0"/>
                <a:ea typeface="Arial" charset="0"/>
                <a:cs typeface="Arial" charset="0"/>
              </a:rPr>
              <a:t> lectures.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9339831" y="2719006"/>
            <a:ext cx="19983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err="1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Participate</a:t>
            </a:r>
            <a:r>
              <a:rPr lang="fr-FR" sz="1400" i="1" dirty="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fr-FR" sz="1400" i="1" dirty="0" err="1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events</a:t>
            </a:r>
            <a:r>
              <a:rPr lang="fr-FR" sz="1400" i="1" dirty="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400" i="1" dirty="0" err="1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both</a:t>
            </a:r>
            <a:r>
              <a:rPr lang="fr-FR" sz="1400" i="1" dirty="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1400" i="1" dirty="0" err="1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inside</a:t>
            </a:r>
            <a:r>
              <a:rPr lang="fr-FR" sz="1400" i="1" dirty="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fr-FR" sz="1400" i="1" dirty="0" err="1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outside</a:t>
            </a:r>
            <a:r>
              <a:rPr lang="fr-FR" sz="1400" i="1" dirty="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rPr>
              <a:t> CERN.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825343" y="3401882"/>
            <a:ext cx="4739739" cy="3456118"/>
            <a:chOff x="752566" y="1560813"/>
            <a:chExt cx="6920112" cy="4713145"/>
          </a:xfrm>
        </p:grpSpPr>
        <p:graphicFrame>
          <p:nvGraphicFramePr>
            <p:cNvPr id="24" name="Chart 23">
              <a:extLst>
                <a:ext uri="{FF2B5EF4-FFF2-40B4-BE49-F238E27FC236}">
                  <a16:creationId xmlns:a16="http://schemas.microsoft.com/office/drawing/2014/main" xmlns="" id="{6FAAB1A2-3F05-442C-BEF1-30E26428FA0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87925850"/>
                </p:ext>
              </p:extLst>
            </p:nvPr>
          </p:nvGraphicFramePr>
          <p:xfrm>
            <a:off x="752566" y="1560813"/>
            <a:ext cx="6920112" cy="47131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8C5F61EF-52F0-463D-B7FF-494CB8499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69422" y="1671954"/>
              <a:ext cx="2743200" cy="1828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4576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F918F8-8685-D64E-A37D-740275956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036F54-7584-3F45-B00C-4BE64D24D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737" y="1379800"/>
            <a:ext cx="10688781" cy="5478200"/>
          </a:xfrm>
        </p:spPr>
        <p:txBody>
          <a:bodyPr>
            <a:norm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CERN has an exciting research program over the next decade, which is facing serious computing resources shortages for the HL-LHC</a:t>
            </a:r>
          </a:p>
          <a:p>
            <a:pPr marL="1028700" lvl="1" indent="-571500">
              <a:buFont typeface="Arial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Success will depend on exploiting new hardware and techniques that perform selection , reconstruction, simulation and analysis  more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efficiently 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1028700" lvl="1" indent="-571500">
              <a:buFont typeface="Arial" charset="0"/>
              <a:buChar char="•"/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571500" indent="-571500">
              <a:buFont typeface="Arial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CERN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openlab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has established several research lab partnerships that are doing innovating R&amp;D</a:t>
            </a:r>
          </a:p>
          <a:p>
            <a:pPr marL="571500" indent="-571500">
              <a:buFont typeface="Arial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We would be happy to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explore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collaboration with Jefferson Lab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on areas of common interest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B11F8EA-8CDD-7C4D-81D9-A9C8635B2AB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035135" y="6273958"/>
            <a:ext cx="4114800" cy="3651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GB" sz="1100" dirty="0">
                <a:solidFill>
                  <a:schemeClr val="tx1"/>
                </a:solidFill>
              </a:rPr>
              <a:t>Maria </a:t>
            </a:r>
            <a:r>
              <a:rPr lang="en-GB" sz="1100" dirty="0" err="1">
                <a:solidFill>
                  <a:schemeClr val="tx1"/>
                </a:solidFill>
              </a:rPr>
              <a:t>Girone</a:t>
            </a:r>
            <a:r>
              <a:rPr lang="en-GB" sz="1100" dirty="0">
                <a:solidFill>
                  <a:schemeClr val="tx1"/>
                </a:solidFill>
              </a:rPr>
              <a:t>, CERN </a:t>
            </a:r>
            <a:r>
              <a:rPr lang="en-GB" sz="1100" dirty="0" err="1">
                <a:solidFill>
                  <a:schemeClr val="tx1"/>
                </a:solidFill>
              </a:rPr>
              <a:t>openlab</a:t>
            </a:r>
            <a:r>
              <a:rPr lang="en-GB" sz="1100" dirty="0">
                <a:solidFill>
                  <a:schemeClr val="tx1"/>
                </a:solidFill>
              </a:rPr>
              <a:t> CTO</a:t>
            </a:r>
          </a:p>
        </p:txBody>
      </p:sp>
    </p:spTree>
    <p:extLst>
      <p:ext uri="{BB962C8B-B14F-4D97-AF65-F5344CB8AC3E}">
        <p14:creationId xmlns:p14="http://schemas.microsoft.com/office/powerpoint/2010/main" val="927202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769725" y="6335713"/>
            <a:ext cx="422275" cy="365125"/>
          </a:xfrm>
          <a:prstGeom prst="rect">
            <a:avLst/>
          </a:prstGeom>
        </p:spPr>
        <p:txBody>
          <a:bodyPr/>
          <a:lstStyle/>
          <a:p>
            <a:fld id="{A5E960A2-242F-CC40-87F9-290FD5864A37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273800"/>
            <a:ext cx="4114800" cy="365125"/>
          </a:xfrm>
        </p:spPr>
        <p:txBody>
          <a:bodyPr/>
          <a:lstStyle/>
          <a:p>
            <a:r>
              <a:rPr lang="en-US" smtClean="0"/>
              <a:t>CERN openlab Overview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27271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CERN openlab Governance</a:t>
            </a:r>
            <a:endParaRPr lang="en-GB" dirty="0"/>
          </a:p>
        </p:txBody>
      </p:sp>
      <p:graphicFrame>
        <p:nvGraphicFramePr>
          <p:cNvPr id="6" name="Diagram 5"/>
          <p:cNvGraphicFramePr/>
          <p:nvPr>
            <p:extLst/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Elbow Connector 7"/>
          <p:cNvCxnSpPr/>
          <p:nvPr/>
        </p:nvCxnSpPr>
        <p:spPr>
          <a:xfrm>
            <a:off x="4333208" y="2580122"/>
            <a:ext cx="1025060" cy="174726"/>
          </a:xfrm>
          <a:prstGeom prst="bentConnector3">
            <a:avLst>
              <a:gd name="adj1" fmla="val 0"/>
            </a:avLst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 flipV="1">
            <a:off x="6866736" y="2620892"/>
            <a:ext cx="1048357" cy="158223"/>
          </a:xfrm>
          <a:prstGeom prst="bentConnector3">
            <a:avLst>
              <a:gd name="adj1" fmla="val 101111"/>
            </a:avLst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25589" y="1130343"/>
            <a:ext cx="22190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rPr>
              <a:t>The Collaboration Board is composed of the representatives of the member Companies and Research Institutes</a:t>
            </a:r>
            <a:endParaRPr lang="en-GB" sz="1600" dirty="0">
              <a:solidFill>
                <a:srgbClr val="2A7DB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534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37289890-0A17-CA49-ACBF-9DC439821A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198320"/>
            <a:ext cx="11039475" cy="1022211"/>
          </a:xfrm>
        </p:spPr>
        <p:txBody>
          <a:bodyPr>
            <a:noAutofit/>
          </a:bodyPr>
          <a:lstStyle/>
          <a:p>
            <a:pPr marL="0" lvl="1">
              <a:spcBef>
                <a:spcPts val="1000"/>
              </a:spcBef>
            </a:pPr>
            <a:r>
              <a:rPr lang="en-US" dirty="0" smtClean="0"/>
              <a:t>The LHC has been </a:t>
            </a:r>
            <a:r>
              <a:rPr lang="en-GB" dirty="0"/>
              <a:t>The LHC has been designed to follow a carefully set out programme of upgrades. </a:t>
            </a:r>
            <a:r>
              <a:rPr lang="en-US" dirty="0" smtClean="0">
                <a:latin typeface="+mn-lt"/>
              </a:rPr>
              <a:t>The Increased luminosity will greatly extend the scientific reach. 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90100AF-F4E2-CC4A-9CB9-A32D9F1EB5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F825539A-7702-494D-9AC1-C15E1434C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LHC Planned Upgrades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46822E6-F3FB-6041-ACEE-1FF96DC931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7" t="25967" r="9833" b="19823"/>
          <a:stretch/>
        </p:blipFill>
        <p:spPr>
          <a:xfrm>
            <a:off x="838200" y="2199295"/>
            <a:ext cx="9086161" cy="364320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F2A2151-9B97-8248-9D59-ED5A2C301C59}"/>
              </a:ext>
            </a:extLst>
          </p:cNvPr>
          <p:cNvSpPr/>
          <p:nvPr/>
        </p:nvSpPr>
        <p:spPr>
          <a:xfrm>
            <a:off x="10332140" y="2390153"/>
            <a:ext cx="804672" cy="292608"/>
          </a:xfrm>
          <a:prstGeom prst="roundRect">
            <a:avLst/>
          </a:prstGeom>
          <a:solidFill>
            <a:srgbClr val="4EB187"/>
          </a:solidFill>
          <a:ln>
            <a:solidFill>
              <a:srgbClr val="5CB1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RUN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1611F0C-0E92-1645-94D2-2A531D4AE7A7}"/>
              </a:ext>
            </a:extLst>
          </p:cNvPr>
          <p:cNvSpPr txBox="1"/>
          <p:nvPr/>
        </p:nvSpPr>
        <p:spPr>
          <a:xfrm>
            <a:off x="10039532" y="2852382"/>
            <a:ext cx="157829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ALICE &amp; </a:t>
            </a:r>
            <a:r>
              <a:rPr lang="en-US" dirty="0" err="1"/>
              <a:t>LHCb</a:t>
            </a:r>
            <a:r>
              <a:rPr lang="en-US" dirty="0"/>
              <a:t> upgrades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21D71073-5DF5-9343-B880-3AAE09F9662B}"/>
              </a:ext>
            </a:extLst>
          </p:cNvPr>
          <p:cNvSpPr/>
          <p:nvPr/>
        </p:nvSpPr>
        <p:spPr>
          <a:xfrm>
            <a:off x="10332140" y="4733943"/>
            <a:ext cx="804672" cy="292608"/>
          </a:xfrm>
          <a:prstGeom prst="roundRect">
            <a:avLst/>
          </a:prstGeom>
          <a:solidFill>
            <a:srgbClr val="4EB1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RUN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1E6A18B-F758-3A41-9524-6FAE51AC131F}"/>
              </a:ext>
            </a:extLst>
          </p:cNvPr>
          <p:cNvSpPr txBox="1"/>
          <p:nvPr/>
        </p:nvSpPr>
        <p:spPr>
          <a:xfrm>
            <a:off x="10039532" y="5196172"/>
            <a:ext cx="157829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ATLAS &amp; CMS upgrades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4035135" y="6273958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Maria </a:t>
            </a:r>
            <a:r>
              <a:rPr lang="en-GB" dirty="0" err="1">
                <a:solidFill>
                  <a:schemeClr val="tx1"/>
                </a:solidFill>
              </a:rPr>
              <a:t>Girone</a:t>
            </a:r>
            <a:r>
              <a:rPr lang="en-GB" dirty="0">
                <a:solidFill>
                  <a:schemeClr val="tx1"/>
                </a:solidFill>
              </a:rPr>
              <a:t>, CERN </a:t>
            </a:r>
            <a:r>
              <a:rPr lang="en-GB" dirty="0" err="1">
                <a:solidFill>
                  <a:schemeClr val="tx1"/>
                </a:solidFill>
              </a:rPr>
              <a:t>openlab</a:t>
            </a:r>
            <a:r>
              <a:rPr lang="en-GB" dirty="0">
                <a:solidFill>
                  <a:schemeClr val="tx1"/>
                </a:solidFill>
              </a:rPr>
              <a:t> CTO</a:t>
            </a:r>
          </a:p>
        </p:txBody>
      </p:sp>
    </p:spTree>
    <p:extLst>
      <p:ext uri="{BB962C8B-B14F-4D97-AF65-F5344CB8AC3E}">
        <p14:creationId xmlns:p14="http://schemas.microsoft.com/office/powerpoint/2010/main" val="198869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B194B663-49A8-2946-A6AE-195976E41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16D6FCBB-C117-DA40-9014-9FA2083D1C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/>
          </a:bodyPr>
          <a:lstStyle/>
          <a:p>
            <a:pPr marL="285708" indent="-228600">
              <a:buFont typeface="Arial" panose="020B0604020202020204" pitchFamily="34" charset="0"/>
              <a:buChar char="•"/>
            </a:pPr>
            <a:r>
              <a:rPr lang="en-US" sz="1800" i="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LHCb</a:t>
            </a:r>
            <a:r>
              <a:rPr lang="en-US" sz="1800" i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ALICE will  move offline processing closer to the online data collection chain</a:t>
            </a:r>
          </a:p>
          <a:p>
            <a:pPr marL="514262" lvl="1" indent="-2286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Performing processing and data analysis in near real-time</a:t>
            </a:r>
          </a:p>
          <a:p>
            <a:pPr marL="514262" lvl="1" indent="-2286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 under investigation</a:t>
            </a:r>
          </a:p>
          <a:p>
            <a:pPr marL="514262" lvl="1" indent="-2286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062" indent="-228600">
              <a:buFont typeface="Arial" panose="020B0604020202020204" pitchFamily="34" charset="0"/>
              <a:buChar char="•"/>
            </a:pPr>
            <a:r>
              <a:rPr lang="en-US" sz="1800" i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HLT farms for Run3</a:t>
            </a:r>
          </a:p>
          <a:p>
            <a:pPr marL="514262" lvl="1" indent="-2286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Flexible and efficient system with ambitious PUE ratio</a:t>
            </a:r>
          </a:p>
          <a:p>
            <a:pPr marL="514262" lvl="1"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0E63C93-14F5-2840-A57C-C065F2DB2B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941820" y="6356350"/>
            <a:ext cx="116586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A5E960A2-242F-CC40-87F9-290FD5864A3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algn="r">
                <a:spcAft>
                  <a:spcPts val="600"/>
                </a:spcAft>
                <a:defRPr/>
              </a:pPr>
              <a:t>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7" name="Picture 6" descr="1802516_CERN_montage zonder 'supplier'.jpg">
            <a:extLst>
              <a:ext uri="{FF2B5EF4-FFF2-40B4-BE49-F238E27FC236}">
                <a16:creationId xmlns:a16="http://schemas.microsoft.com/office/drawing/2014/main" xmlns="" id="{04A59F23-5A8D-3F4A-8003-904FECF5F0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1" r="21061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xmlns="" id="{E5DE4ABE-60FD-074D-9CDA-8FD203ADF769}"/>
              </a:ext>
            </a:extLst>
          </p:cNvPr>
          <p:cNvSpPr txBox="1">
            <a:spLocks/>
          </p:cNvSpPr>
          <p:nvPr/>
        </p:nvSpPr>
        <p:spPr>
          <a:xfrm>
            <a:off x="551905" y="-44779"/>
            <a:ext cx="4579883" cy="2619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Real Time Computing	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4035135" y="6273958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Maria </a:t>
            </a:r>
            <a:r>
              <a:rPr lang="en-GB" dirty="0" err="1">
                <a:solidFill>
                  <a:schemeClr val="tx1"/>
                </a:solidFill>
              </a:rPr>
              <a:t>Girone</a:t>
            </a:r>
            <a:r>
              <a:rPr lang="en-GB" dirty="0">
                <a:solidFill>
                  <a:schemeClr val="tx1"/>
                </a:solidFill>
              </a:rPr>
              <a:t>, CERN </a:t>
            </a:r>
            <a:r>
              <a:rPr lang="en-GB" dirty="0" err="1">
                <a:solidFill>
                  <a:schemeClr val="tx1"/>
                </a:solidFill>
              </a:rPr>
              <a:t>openlab</a:t>
            </a:r>
            <a:r>
              <a:rPr lang="en-GB" dirty="0">
                <a:solidFill>
                  <a:schemeClr val="tx1"/>
                </a:solidFill>
              </a:rPr>
              <a:t> CTO</a:t>
            </a:r>
          </a:p>
        </p:txBody>
      </p:sp>
    </p:spTree>
    <p:extLst>
      <p:ext uri="{BB962C8B-B14F-4D97-AF65-F5344CB8AC3E}">
        <p14:creationId xmlns:p14="http://schemas.microsoft.com/office/powerpoint/2010/main" val="239015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93649124-E7E1-1A47-89EA-28DE739338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29541"/>
            <a:ext cx="10515600" cy="515802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3F01E0A-22EA-D448-871C-0C639EE8B1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E7CC12D-A1DE-0D41-B938-30A5CE4FACC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42518" y="6334919"/>
            <a:ext cx="422564" cy="365125"/>
          </a:xfrm>
        </p:spPr>
        <p:txBody>
          <a:bodyPr/>
          <a:lstStyle/>
          <a:p>
            <a:fld id="{A5E960A2-242F-CC40-87F9-290FD5864A37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CF74F7AF-9F61-FF48-8BF0-B9B79A232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3574"/>
          </a:xfrm>
        </p:spPr>
        <p:txBody>
          <a:bodyPr>
            <a:normAutofit fontScale="90000"/>
          </a:bodyPr>
          <a:lstStyle/>
          <a:p>
            <a:r>
              <a:rPr lang="en-US" dirty="0"/>
              <a:t>More collisions increase the probably to observe rare processes</a:t>
            </a:r>
          </a:p>
        </p:txBody>
      </p:sp>
      <p:pic>
        <p:nvPicPr>
          <p:cNvPr id="9" name="url?sa=i&amp;rct=j&amp;q=beach%20volleyball%20court&amp;source=images&amp;cd=&amp;docid=UdOmV1km-DlXmM&amp;tbnid=44Gxhlrfq6SifM-&amp;ved=0CAUQjRw&amp;url=http%3A%2F%2Fwww.liqui-moly.de%2Fliquimoly%2Fweb.nsf%2Fid%2Fli_en_domb8vahm3.h.tiff">
            <a:extLst>
              <a:ext uri="{FF2B5EF4-FFF2-40B4-BE49-F238E27FC236}">
                <a16:creationId xmlns:a16="http://schemas.microsoft.com/office/drawing/2014/main" xmlns="" id="{82FCE0C2-53F3-8946-BB33-498A3EF20734}"/>
              </a:ext>
            </a:extLst>
          </p:cNvPr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13193" y="4710152"/>
            <a:ext cx="3201982" cy="152735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660F39A-7E69-6245-841A-E1BC5E216738}"/>
              </a:ext>
            </a:extLst>
          </p:cNvPr>
          <p:cNvSpPr txBox="1"/>
          <p:nvPr/>
        </p:nvSpPr>
        <p:spPr>
          <a:xfrm>
            <a:off x="8588779" y="2009550"/>
            <a:ext cx="3226396" cy="2585319"/>
          </a:xfrm>
          <a:prstGeom prst="rect">
            <a:avLst/>
          </a:prstGeom>
          <a:solidFill>
            <a:srgbClr val="0C377B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2400" dirty="0">
                <a:solidFill>
                  <a:schemeClr val="bg1"/>
                </a:solidFill>
              </a:rPr>
              <a:t>Rate of new physics is 1 event in 10</a:t>
            </a:r>
            <a:r>
              <a:rPr lang="en-US" sz="2400" baseline="30000" dirty="0">
                <a:solidFill>
                  <a:schemeClr val="bg1"/>
                </a:solidFill>
              </a:rPr>
              <a:t>12  </a:t>
            </a:r>
          </a:p>
          <a:p>
            <a:pPr algn="just"/>
            <a:endParaRPr lang="en-US" sz="2400" baseline="30000" dirty="0">
              <a:solidFill>
                <a:schemeClr val="bg1"/>
              </a:solidFill>
            </a:endParaRPr>
          </a:p>
          <a:p>
            <a:pPr algn="just"/>
            <a:r>
              <a:rPr lang="en-US" sz="2400" dirty="0">
                <a:solidFill>
                  <a:schemeClr val="bg1"/>
                </a:solidFill>
              </a:rPr>
              <a:t>Selecting a new physics event is like choosing 1 grain of sand in 20 volley ball courts</a:t>
            </a: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4035135" y="6273958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Maria </a:t>
            </a:r>
            <a:r>
              <a:rPr lang="en-GB" dirty="0" err="1">
                <a:solidFill>
                  <a:schemeClr val="tx1"/>
                </a:solidFill>
              </a:rPr>
              <a:t>Girone</a:t>
            </a:r>
            <a:r>
              <a:rPr lang="en-GB" dirty="0">
                <a:solidFill>
                  <a:schemeClr val="tx1"/>
                </a:solidFill>
              </a:rPr>
              <a:t>, CERN </a:t>
            </a:r>
            <a:r>
              <a:rPr lang="en-GB" dirty="0" err="1">
                <a:solidFill>
                  <a:schemeClr val="tx1"/>
                </a:solidFill>
              </a:rPr>
              <a:t>openlab</a:t>
            </a:r>
            <a:r>
              <a:rPr lang="en-GB" dirty="0">
                <a:solidFill>
                  <a:schemeClr val="tx1"/>
                </a:solidFill>
              </a:rPr>
              <a:t> CTO</a:t>
            </a:r>
          </a:p>
        </p:txBody>
      </p:sp>
    </p:spTree>
    <p:extLst>
      <p:ext uri="{BB962C8B-B14F-4D97-AF65-F5344CB8AC3E}">
        <p14:creationId xmlns:p14="http://schemas.microsoft.com/office/powerpoint/2010/main" val="3625804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BD4B9A6A-956F-6D4F-9C02-D5AC76E271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7BBDBCC-D739-C74A-B124-738ECF3C7D3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4B6174-4911-CB4A-8F8E-CB884D1340C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24D7D820-2210-5C4A-9410-C32046440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More collisions also make more complex events </a:t>
            </a:r>
          </a:p>
        </p:txBody>
      </p:sp>
      <p:pic>
        <p:nvPicPr>
          <p:cNvPr id="7" name="Picture 6" descr="Screenshot 2017-09-12 14.57.46.png">
            <a:extLst>
              <a:ext uri="{FF2B5EF4-FFF2-40B4-BE49-F238E27FC236}">
                <a16:creationId xmlns:a16="http://schemas.microsoft.com/office/drawing/2014/main" xmlns="" id="{373E9A9C-0E66-B74C-A918-E8D8558F0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985" y="2546954"/>
            <a:ext cx="5469601" cy="36438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FD7EF58-CDE0-4944-A128-D1594D09E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90" y="2492090"/>
            <a:ext cx="4863737" cy="36793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B671DC-503D-754F-9A03-7E07BC4210B4}"/>
              </a:ext>
            </a:extLst>
          </p:cNvPr>
          <p:cNvSpPr txBox="1"/>
          <p:nvPr/>
        </p:nvSpPr>
        <p:spPr>
          <a:xfrm>
            <a:off x="826944" y="1845759"/>
            <a:ext cx="3869365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CMS: event from 2017 with 78</a:t>
            </a:r>
          </a:p>
          <a:p>
            <a:r>
              <a:rPr lang="en-US" dirty="0"/>
              <a:t>reconstructed vertices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0599379-A558-5F4C-8320-C279B68E556A}"/>
              </a:ext>
            </a:extLst>
          </p:cNvPr>
          <p:cNvSpPr txBox="1"/>
          <p:nvPr/>
        </p:nvSpPr>
        <p:spPr>
          <a:xfrm>
            <a:off x="7928414" y="1882335"/>
            <a:ext cx="3583172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ATLAS: simulation for HL-LHC with 200 vertices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4035135" y="6273958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Maria </a:t>
            </a:r>
            <a:r>
              <a:rPr lang="en-GB" dirty="0" err="1">
                <a:solidFill>
                  <a:schemeClr val="tx1"/>
                </a:solidFill>
              </a:rPr>
              <a:t>Girone</a:t>
            </a:r>
            <a:r>
              <a:rPr lang="en-GB" dirty="0">
                <a:solidFill>
                  <a:schemeClr val="tx1"/>
                </a:solidFill>
              </a:rPr>
              <a:t>, CERN </a:t>
            </a:r>
            <a:r>
              <a:rPr lang="en-GB" dirty="0" err="1">
                <a:solidFill>
                  <a:schemeClr val="tx1"/>
                </a:solidFill>
              </a:rPr>
              <a:t>openlab</a:t>
            </a:r>
            <a:r>
              <a:rPr lang="en-GB" dirty="0">
                <a:solidFill>
                  <a:schemeClr val="tx1"/>
                </a:solidFill>
              </a:rPr>
              <a:t> CTO</a:t>
            </a:r>
          </a:p>
        </p:txBody>
      </p:sp>
    </p:spTree>
    <p:extLst>
      <p:ext uri="{BB962C8B-B14F-4D97-AF65-F5344CB8AC3E}">
        <p14:creationId xmlns:p14="http://schemas.microsoft.com/office/powerpoint/2010/main" val="250535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07AEC906-A99C-B144-8770-059EED8623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E71381B-176E-4D48-971E-B7FD8A4F8F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1EB368E-994E-CF48-B8FD-B2E86D4CAF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6980591D-BBC4-CD4E-8006-13EADF1E6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1070021" cy="663574"/>
          </a:xfrm>
        </p:spPr>
        <p:txBody>
          <a:bodyPr>
            <a:normAutofit fontScale="90000"/>
          </a:bodyPr>
          <a:lstStyle/>
          <a:p>
            <a:r>
              <a:rPr lang="en-US" dirty="0"/>
              <a:t>In order to reconstruct complex events the detectors must be upgraded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5E86BD2-D2FA-B742-BED7-ABCCDCCB7D40}"/>
              </a:ext>
            </a:extLst>
          </p:cNvPr>
          <p:cNvSpPr txBox="1"/>
          <p:nvPr/>
        </p:nvSpPr>
        <p:spPr>
          <a:xfrm>
            <a:off x="172529" y="1848841"/>
            <a:ext cx="4632321" cy="39703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85708" indent="-285708">
              <a:buFont typeface="Arial"/>
              <a:buChar char="•"/>
            </a:pPr>
            <a:r>
              <a:rPr lang="en-US" sz="2800" dirty="0">
                <a:solidFill>
                  <a:srgbClr val="000090"/>
                </a:solidFill>
              </a:rPr>
              <a:t>By Run4, the detectors will become more granular and more radiation hard. </a:t>
            </a:r>
          </a:p>
          <a:p>
            <a:pPr marL="285708" indent="-285708">
              <a:buFont typeface="Arial"/>
              <a:buChar char="•"/>
            </a:pPr>
            <a:endParaRPr lang="en-US" sz="2800" dirty="0">
              <a:solidFill>
                <a:srgbClr val="000090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800" dirty="0">
                <a:solidFill>
                  <a:srgbClr val="000090"/>
                </a:solidFill>
              </a:rPr>
              <a:t>Reconstructing more particles with more granular detectors will be computationally more expensive.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D791BB8-B9FC-C349-8E13-1CE58F97E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518" y="1802280"/>
            <a:ext cx="6927655" cy="4001092"/>
          </a:xfrm>
          <a:prstGeom prst="rect">
            <a:avLst/>
          </a:prstGeom>
        </p:spPr>
      </p:pic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4035135" y="6273958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Maria </a:t>
            </a:r>
            <a:r>
              <a:rPr lang="en-GB" dirty="0" err="1">
                <a:solidFill>
                  <a:schemeClr val="tx1"/>
                </a:solidFill>
              </a:rPr>
              <a:t>Girone</a:t>
            </a:r>
            <a:r>
              <a:rPr lang="en-GB" dirty="0">
                <a:solidFill>
                  <a:schemeClr val="tx1"/>
                </a:solidFill>
              </a:rPr>
              <a:t>, CERN </a:t>
            </a:r>
            <a:r>
              <a:rPr lang="en-GB" dirty="0" err="1">
                <a:solidFill>
                  <a:schemeClr val="tx1"/>
                </a:solidFill>
              </a:rPr>
              <a:t>openlab</a:t>
            </a:r>
            <a:r>
              <a:rPr lang="en-GB" dirty="0">
                <a:solidFill>
                  <a:schemeClr val="tx1"/>
                </a:solidFill>
              </a:rPr>
              <a:t> CTO</a:t>
            </a:r>
          </a:p>
        </p:txBody>
      </p:sp>
    </p:spTree>
    <p:extLst>
      <p:ext uri="{BB962C8B-B14F-4D97-AF65-F5344CB8AC3E}">
        <p14:creationId xmlns:p14="http://schemas.microsoft.com/office/powerpoint/2010/main" val="541237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FFF73DBF-A439-A744-8E78-3C52D25E60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CD0C4D4-4611-EF45-A1F4-164CCE0B26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D34FEF9-8FAD-C443-A669-59DC88705A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97E0FB19-8AC4-8147-9422-A733DE3D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COMPUTING NEEDS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28E6F17-B515-D641-BB94-B40F393B2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08" y="1793137"/>
            <a:ext cx="5187126" cy="37416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4F5F885-6BD0-1947-9927-4C52BC969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525" y="1793137"/>
            <a:ext cx="5187126" cy="37416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F8A1168-2A73-4545-AF61-DDCECE7F4F0E}"/>
              </a:ext>
            </a:extLst>
          </p:cNvPr>
          <p:cNvSpPr txBox="1"/>
          <p:nvPr/>
        </p:nvSpPr>
        <p:spPr>
          <a:xfrm>
            <a:off x="472966" y="5696607"/>
            <a:ext cx="27414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rPr>
              <a:t>With current techniques the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8F59367-DF48-1F49-B42B-BCF16D12A661}"/>
              </a:ext>
            </a:extLst>
          </p:cNvPr>
          <p:cNvGrpSpPr/>
          <p:nvPr/>
        </p:nvGrpSpPr>
        <p:grpSpPr>
          <a:xfrm>
            <a:off x="3730793" y="2421697"/>
            <a:ext cx="6792689" cy="2073728"/>
            <a:chOff x="3730793" y="2421697"/>
            <a:chExt cx="6792689" cy="207372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A1ADAECB-2442-864E-96D2-1C2EE6372FA5}"/>
                </a:ext>
              </a:extLst>
            </p:cNvPr>
            <p:cNvSpPr/>
            <p:nvPr/>
          </p:nvSpPr>
          <p:spPr>
            <a:xfrm flipH="1">
              <a:off x="4854200" y="2650297"/>
              <a:ext cx="101240" cy="16328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3F436599-31F1-8347-965D-5EF0833B94BB}"/>
                </a:ext>
              </a:extLst>
            </p:cNvPr>
            <p:cNvSpPr txBox="1"/>
            <p:nvPr/>
          </p:nvSpPr>
          <p:spPr>
            <a:xfrm>
              <a:off x="3730793" y="2731942"/>
              <a:ext cx="1061357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Factor 4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266FA90-FA0C-0542-BEED-FFDE625BCE55}"/>
                </a:ext>
              </a:extLst>
            </p:cNvPr>
            <p:cNvSpPr/>
            <p:nvPr/>
          </p:nvSpPr>
          <p:spPr>
            <a:xfrm flipH="1">
              <a:off x="10425512" y="2421697"/>
              <a:ext cx="97970" cy="20737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B7A8C94-3FBA-E744-B959-AE7D7C3C226E}"/>
                </a:ext>
              </a:extLst>
            </p:cNvPr>
            <p:cNvSpPr txBox="1"/>
            <p:nvPr/>
          </p:nvSpPr>
          <p:spPr>
            <a:xfrm>
              <a:off x="9248583" y="2731942"/>
              <a:ext cx="1061357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Factor 8</a:t>
              </a:r>
            </a:p>
          </p:txBody>
        </p:sp>
      </p:grpSp>
      <p:sp>
        <p:nvSpPr>
          <p:cNvPr id="15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4035135" y="6273958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Maria </a:t>
            </a:r>
            <a:r>
              <a:rPr lang="en-GB" dirty="0" err="1">
                <a:solidFill>
                  <a:schemeClr val="tx1"/>
                </a:solidFill>
              </a:rPr>
              <a:t>Girone</a:t>
            </a:r>
            <a:r>
              <a:rPr lang="en-GB" dirty="0">
                <a:solidFill>
                  <a:schemeClr val="tx1"/>
                </a:solidFill>
              </a:rPr>
              <a:t>, CERN </a:t>
            </a:r>
            <a:r>
              <a:rPr lang="en-GB" dirty="0" err="1">
                <a:solidFill>
                  <a:schemeClr val="tx1"/>
                </a:solidFill>
              </a:rPr>
              <a:t>openlab</a:t>
            </a:r>
            <a:r>
              <a:rPr lang="en-GB" dirty="0">
                <a:solidFill>
                  <a:schemeClr val="tx1"/>
                </a:solidFill>
              </a:rPr>
              <a:t> CTO</a:t>
            </a:r>
          </a:p>
        </p:txBody>
      </p:sp>
    </p:spTree>
    <p:extLst>
      <p:ext uri="{BB962C8B-B14F-4D97-AF65-F5344CB8AC3E}">
        <p14:creationId xmlns:p14="http://schemas.microsoft.com/office/powerpoint/2010/main" val="249530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6034AEBF-FC11-3C42-B203-E419F65787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A37B43E-B152-AE49-92BE-A15A954774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B41995D-F271-2940-A739-D415A337CC9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6D5B7A6F-21A8-CD4C-A344-CAD9D3214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Closing the gap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D78FF27-8712-1143-933A-49817042297A}"/>
              </a:ext>
            </a:extLst>
          </p:cNvPr>
          <p:cNvSpPr/>
          <p:nvPr/>
        </p:nvSpPr>
        <p:spPr>
          <a:xfrm>
            <a:off x="5825293" y="2064048"/>
            <a:ext cx="5970715" cy="1793007"/>
          </a:xfrm>
          <a:prstGeom prst="rect">
            <a:avLst/>
          </a:prstGeom>
          <a:solidFill>
            <a:schemeClr val="accent1">
              <a:lumMod val="20000"/>
              <a:lumOff val="8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5A99D3"/>
                </a:solidFill>
              </a:rPr>
              <a:t>Improvements in hardware performance and capacity.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77F19FB-921E-AA40-B726-CB684D0B17B9}"/>
              </a:ext>
            </a:extLst>
          </p:cNvPr>
          <p:cNvSpPr/>
          <p:nvPr/>
        </p:nvSpPr>
        <p:spPr>
          <a:xfrm>
            <a:off x="5825294" y="4010441"/>
            <a:ext cx="5970713" cy="1442267"/>
          </a:xfrm>
          <a:prstGeom prst="rect">
            <a:avLst/>
          </a:prstGeom>
          <a:solidFill>
            <a:schemeClr val="accent1">
              <a:lumMod val="20000"/>
              <a:lumOff val="8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EA7C30"/>
                </a:solidFill>
              </a:rPr>
              <a:t>Innovation and revolutionary thinking. 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xmlns="" id="{7BA43E00-FA0F-1141-BE84-A6B3946110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7150835"/>
              </p:ext>
            </p:extLst>
          </p:nvPr>
        </p:nvGraphicFramePr>
        <p:xfrm>
          <a:off x="581160" y="277232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1">
            <a:extLst>
              <a:ext uri="{FF2B5EF4-FFF2-40B4-BE49-F238E27FC236}">
                <a16:creationId xmlns:a16="http://schemas.microsoft.com/office/drawing/2014/main" xmlns="" id="{10381BCD-6F06-F244-A300-4BF7883BB9C6}"/>
              </a:ext>
            </a:extLst>
          </p:cNvPr>
          <p:cNvSpPr txBox="1"/>
          <p:nvPr/>
        </p:nvSpPr>
        <p:spPr>
          <a:xfrm>
            <a:off x="1436459" y="3821950"/>
            <a:ext cx="2474405" cy="146066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Software innovation,</a:t>
            </a:r>
          </a:p>
          <a:p>
            <a:r>
              <a:rPr lang="en-US" sz="1600" dirty="0">
                <a:solidFill>
                  <a:schemeClr val="bg1"/>
                </a:solidFill>
              </a:rPr>
              <a:t>New Architectures, Techniques </a:t>
            </a:r>
          </a:p>
          <a:p>
            <a:r>
              <a:rPr lang="en-US" sz="1600" dirty="0">
                <a:solidFill>
                  <a:schemeClr val="bg1"/>
                </a:solidFill>
              </a:rPr>
              <a:t>and Methods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4035135" y="6273958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Maria </a:t>
            </a:r>
            <a:r>
              <a:rPr lang="en-GB" dirty="0" err="1">
                <a:solidFill>
                  <a:schemeClr val="tx1"/>
                </a:solidFill>
              </a:rPr>
              <a:t>Girone</a:t>
            </a:r>
            <a:r>
              <a:rPr lang="en-GB" dirty="0">
                <a:solidFill>
                  <a:schemeClr val="tx1"/>
                </a:solidFill>
              </a:rPr>
              <a:t>, CERN </a:t>
            </a:r>
            <a:r>
              <a:rPr lang="en-GB" dirty="0" err="1">
                <a:solidFill>
                  <a:schemeClr val="tx1"/>
                </a:solidFill>
              </a:rPr>
              <a:t>openlab</a:t>
            </a:r>
            <a:r>
              <a:rPr lang="en-GB" dirty="0">
                <a:solidFill>
                  <a:schemeClr val="tx1"/>
                </a:solidFill>
              </a:rPr>
              <a:t> CTO</a:t>
            </a:r>
          </a:p>
        </p:txBody>
      </p:sp>
    </p:spTree>
    <p:extLst>
      <p:ext uri="{BB962C8B-B14F-4D97-AF65-F5344CB8AC3E}">
        <p14:creationId xmlns:p14="http://schemas.microsoft.com/office/powerpoint/2010/main" val="406303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600" dirty="0" smtClean="0">
            <a:solidFill>
              <a:srgbClr val="2A7DBF"/>
            </a:solidFill>
            <a:latin typeface="Arial" charset="0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12777</TotalTime>
  <Words>1765</Words>
  <Application>Microsoft Macintosh PowerPoint</Application>
  <PresentationFormat>Widescreen</PresentationFormat>
  <Paragraphs>309</Paragraphs>
  <Slides>28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 Black</vt:lpstr>
      <vt:lpstr>Calibri</vt:lpstr>
      <vt:lpstr>Calibri Light</vt:lpstr>
      <vt:lpstr>Helvetica</vt:lpstr>
      <vt:lpstr>ＭＳ Ｐゴシック</vt:lpstr>
      <vt:lpstr>Times New Roman</vt:lpstr>
      <vt:lpstr>Wingdings</vt:lpstr>
      <vt:lpstr>Arial</vt:lpstr>
      <vt:lpstr>Thème Office</vt:lpstr>
      <vt:lpstr>Overview and Opportunities for Collaboration </vt:lpstr>
      <vt:lpstr>Driving CERN Development</vt:lpstr>
      <vt:lpstr>LHC Planned Upgrades </vt:lpstr>
      <vt:lpstr>PowerPoint Presentation</vt:lpstr>
      <vt:lpstr>More collisions increase the probably to observe rare processes</vt:lpstr>
      <vt:lpstr>More collisions also make more complex events </vt:lpstr>
      <vt:lpstr>In order to reconstruct complex events the detectors must be upgraded</vt:lpstr>
      <vt:lpstr>COMPUTING NEEDS</vt:lpstr>
      <vt:lpstr>Closing the gap</vt:lpstr>
      <vt:lpstr>CERN OPENLAB’S MISSION</vt:lpstr>
      <vt:lpstr>DRIVING INNOVATION SINCE 2001</vt:lpstr>
      <vt:lpstr>ICT White paper 2017</vt:lpstr>
      <vt:lpstr>Three Main Areas of R&amp;D</vt:lpstr>
      <vt:lpstr>Joint R&amp;D Projects</vt:lpstr>
      <vt:lpstr>Virtualizing Services for Efficiency</vt:lpstr>
      <vt:lpstr>Scaling out capacity</vt:lpstr>
      <vt:lpstr>Exploring Accelerated Hardware</vt:lpstr>
      <vt:lpstr>Working with Accelerated Hardware</vt:lpstr>
      <vt:lpstr>Low latency and high data rate applications</vt:lpstr>
      <vt:lpstr>Machine Learning in HEP </vt:lpstr>
      <vt:lpstr>Exploring Accelerated Machine Learning For Experiment Data Analytics</vt:lpstr>
      <vt:lpstr>Monitoring, Automation and Anomaly Detection</vt:lpstr>
      <vt:lpstr>Data Quality Monitoring</vt:lpstr>
      <vt:lpstr>Improving Simulation</vt:lpstr>
      <vt:lpstr>Education and Training</vt:lpstr>
      <vt:lpstr>Outlook</vt:lpstr>
      <vt:lpstr>Backup Slides</vt:lpstr>
      <vt:lpstr>CERN openlab Governance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Maria Girone</cp:lastModifiedBy>
  <cp:revision>195</cp:revision>
  <dcterms:created xsi:type="dcterms:W3CDTF">2017-05-22T08:24:09Z</dcterms:created>
  <dcterms:modified xsi:type="dcterms:W3CDTF">2018-10-02T12:37:11Z</dcterms:modified>
</cp:coreProperties>
</file>