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6" r:id="rId2"/>
  </p:sldMasterIdLst>
  <p:notesMasterIdLst>
    <p:notesMasterId r:id="rId33"/>
  </p:notesMasterIdLst>
  <p:handoutMasterIdLst>
    <p:handoutMasterId r:id="rId34"/>
  </p:handoutMasterIdLst>
  <p:sldIdLst>
    <p:sldId id="258" r:id="rId3"/>
    <p:sldId id="458" r:id="rId4"/>
    <p:sldId id="567" r:id="rId5"/>
    <p:sldId id="616" r:id="rId6"/>
    <p:sldId id="617" r:id="rId7"/>
    <p:sldId id="618" r:id="rId8"/>
    <p:sldId id="550" r:id="rId9"/>
    <p:sldId id="551" r:id="rId10"/>
    <p:sldId id="619" r:id="rId11"/>
    <p:sldId id="620" r:id="rId12"/>
    <p:sldId id="584" r:id="rId13"/>
    <p:sldId id="621" r:id="rId14"/>
    <p:sldId id="622" r:id="rId15"/>
    <p:sldId id="623" r:id="rId16"/>
    <p:sldId id="624" r:id="rId17"/>
    <p:sldId id="625" r:id="rId18"/>
    <p:sldId id="596" r:id="rId19"/>
    <p:sldId id="626" r:id="rId20"/>
    <p:sldId id="627" r:id="rId21"/>
    <p:sldId id="628" r:id="rId22"/>
    <p:sldId id="598" r:id="rId23"/>
    <p:sldId id="629" r:id="rId24"/>
    <p:sldId id="630" r:id="rId25"/>
    <p:sldId id="631" r:id="rId26"/>
    <p:sldId id="632" r:id="rId27"/>
    <p:sldId id="634" r:id="rId28"/>
    <p:sldId id="636" r:id="rId29"/>
    <p:sldId id="633" r:id="rId30"/>
    <p:sldId id="555" r:id="rId31"/>
    <p:sldId id="635" r:id="rId32"/>
  </p:sldIdLst>
  <p:sldSz cx="9144000" cy="6858000" type="screen4x3"/>
  <p:notesSz cx="9601200" cy="73152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FFFF00"/>
    <a:srgbClr val="3366CC"/>
    <a:srgbClr val="0099CC"/>
    <a:srgbClr val="006699"/>
    <a:srgbClr val="336699"/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19" autoAdjust="0"/>
    <p:restoredTop sz="99196" autoAdjust="0"/>
  </p:normalViewPr>
  <p:slideViewPr>
    <p:cSldViewPr snapToGrid="0" snapToObjects="1">
      <p:cViewPr varScale="1">
        <p:scale>
          <a:sx n="84" d="100"/>
          <a:sy n="84" d="100"/>
        </p:scale>
        <p:origin x="161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74" tIns="47837" rIns="95674" bIns="47837" numCol="1" anchor="t" anchorCtr="0" compatLnSpc="1">
            <a:prstTxWarp prst="textNoShape">
              <a:avLst/>
            </a:prstTxWarp>
          </a:bodyPr>
          <a:lstStyle>
            <a:lvl1pPr algn="l" defTabSz="477838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74" tIns="47837" rIns="95674" bIns="47837" numCol="1" anchor="t" anchorCtr="0" compatLnSpc="1">
            <a:prstTxWarp prst="textNoShape">
              <a:avLst/>
            </a:prstTxWarp>
          </a:bodyPr>
          <a:lstStyle>
            <a:lvl1pPr algn="r" defTabSz="477838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B56E54-9F5E-4379-A0C1-A0CF699B8184}" type="datetimeFigureOut">
              <a:rPr lang="en-US" altLang="en-US"/>
              <a:pPr>
                <a:defRPr/>
              </a:pPr>
              <a:t>2/6/2018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74" tIns="47837" rIns="95674" bIns="47837" numCol="1" anchor="b" anchorCtr="0" compatLnSpc="1">
            <a:prstTxWarp prst="textNoShape">
              <a:avLst/>
            </a:prstTxWarp>
          </a:bodyPr>
          <a:lstStyle>
            <a:lvl1pPr algn="l" defTabSz="477838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74" tIns="47837" rIns="95674" bIns="47837" numCol="1" anchor="b" anchorCtr="0" compatLnSpc="1">
            <a:prstTxWarp prst="textNoShape">
              <a:avLst/>
            </a:prstTxWarp>
          </a:bodyPr>
          <a:lstStyle>
            <a:lvl1pPr algn="r" defTabSz="477838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40FCCC5-EF65-4442-96B8-0DC5CD70B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l" defTabSz="477838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437188" y="0"/>
            <a:ext cx="4162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477838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038926-C64C-42F1-955F-144F45F20DEB}" type="datetimeFigureOut">
              <a:rPr lang="en-US" altLang="en-US"/>
              <a:pPr>
                <a:defRPr/>
              </a:pPr>
              <a:t>2/6/2018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l" defTabSz="477838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437188" y="6948488"/>
            <a:ext cx="4162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477838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8C1BB8-5029-4F24-B3B4-FBD6FE9C3E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7528D8D-3883-4957-AAB4-35FFEFEC7964}" type="slidenum">
              <a:rPr lang="en-US" altLang="en-US" sz="1200">
                <a:solidFill>
                  <a:srgbClr val="000000"/>
                </a:solidFill>
              </a:rPr>
              <a:pPr/>
              <a:t>24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3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7528D8D-3883-4957-AAB4-35FFEFEC7964}" type="slidenum">
              <a:rPr lang="en-US" altLang="en-US" sz="1200">
                <a:solidFill>
                  <a:srgbClr val="000000"/>
                </a:solidFill>
              </a:rPr>
              <a:pPr/>
              <a:t>25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9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4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313"/>
            <a:ext cx="9144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3505200" y="6550025"/>
            <a:ext cx="2133600" cy="1905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D018A73D-51DF-4034-A1D6-E1248874A12C}" type="slidenum">
              <a:rPr lang="en-US" altLang="en-US" sz="1000" smtClean="0">
                <a:solidFill>
                  <a:schemeClr val="bg1"/>
                </a:solidFill>
                <a:latin typeface="Minion Pro" pitchFamily="18" charset="0"/>
              </a:rPr>
              <a:pPr algn="ctr" eaLnBrk="1" hangingPunct="1">
                <a:defRPr/>
              </a:pPr>
              <a:t>‹#›</a:t>
            </a:fld>
            <a:endParaRPr lang="en-US" altLang="en-US" sz="1000" smtClean="0">
              <a:solidFill>
                <a:schemeClr val="bg1"/>
              </a:solidFill>
              <a:latin typeface="Minion Pro" pitchFamily="18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486275" y="6572250"/>
            <a:ext cx="180975" cy="209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3505200" y="6550025"/>
            <a:ext cx="2133600" cy="1905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74E50BB8-363A-48CA-AFAF-A6C4EF83EB75}" type="slidenum">
              <a:rPr lang="en-US" altLang="en-US" sz="1000" smtClean="0">
                <a:solidFill>
                  <a:schemeClr val="bg1"/>
                </a:solidFill>
                <a:latin typeface="Minion Pro" pitchFamily="18" charset="0"/>
              </a:rPr>
              <a:pPr algn="ctr" eaLnBrk="1" hangingPunct="1">
                <a:defRPr/>
              </a:pPr>
              <a:t>‹#›</a:t>
            </a:fld>
            <a:endParaRPr lang="en-US" altLang="en-US" sz="1000" smtClean="0">
              <a:solidFill>
                <a:schemeClr val="bg1"/>
              </a:solidFill>
              <a:latin typeface="Minion Pro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486275" y="6572250"/>
            <a:ext cx="180975" cy="209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1219200" y="6519863"/>
            <a:ext cx="6629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>
              <a:lnSpc>
                <a:spcPts val="1200"/>
              </a:lnSpc>
              <a:defRPr/>
            </a:pPr>
            <a:r>
              <a:rPr lang="en-US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t>IPAC’15, Richmond, May 5, 2015                                           </a:t>
            </a:r>
            <a:r>
              <a:rPr lang="en-US" altLang="en-US" sz="120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fld id="{09EE404A-9EEA-4F3E-BB21-4668E804F7E2}" type="slidenum">
              <a:rPr lang="en-US" altLang="en-US" sz="1200" smtClean="0">
                <a:solidFill>
                  <a:schemeClr val="bg1"/>
                </a:solidFill>
              </a:rPr>
              <a:pPr algn="ctr" defTabSz="914400" eaLnBrk="1">
                <a:lnSpc>
                  <a:spcPts val="1200"/>
                </a:lnSpc>
                <a:defRPr/>
              </a:pPr>
              <a:t>‹#›</a:t>
            </a:fld>
            <a:endParaRPr lang="en-US" altLang="en-US" sz="12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313"/>
            <a:ext cx="9144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025"/>
            <a:ext cx="2133600" cy="1905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EB136CFA-7A36-46C3-ABBF-0FAE8854395C}" type="slidenum">
              <a:rPr lang="en-US" altLang="en-US" sz="1000" smtClean="0">
                <a:solidFill>
                  <a:schemeClr val="bg1"/>
                </a:solidFill>
                <a:latin typeface="Minion Pro" pitchFamily="18" charset="0"/>
              </a:rPr>
              <a:pPr algn="ctr" eaLnBrk="1" hangingPunct="1">
                <a:defRPr/>
              </a:pPr>
              <a:t>‹#›</a:t>
            </a:fld>
            <a:endParaRPr lang="en-US" altLang="en-US" sz="1000" smtClean="0">
              <a:solidFill>
                <a:schemeClr val="bg1"/>
              </a:solidFill>
              <a:latin typeface="Minion Pro" pitchFamily="18" charset="0"/>
            </a:endParaRPr>
          </a:p>
        </p:txBody>
      </p:sp>
      <p:sp>
        <p:nvSpPr>
          <p:cNvPr id="12" name="Rectangle 8"/>
          <p:cNvSpPr/>
          <p:nvPr userDrawn="1"/>
        </p:nvSpPr>
        <p:spPr>
          <a:xfrm>
            <a:off x="4486275" y="6572250"/>
            <a:ext cx="180975" cy="209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92" y="923366"/>
            <a:ext cx="8453718" cy="5202798"/>
          </a:xfrm>
          <a:prstGeom prst="rect">
            <a:avLst/>
          </a:prstGeom>
        </p:spPr>
        <p:txBody>
          <a:bodyPr/>
          <a:lstStyle>
            <a:lvl1pPr marL="342900" indent="-342900">
              <a:buSzPct val="85000"/>
              <a:buFontTx/>
              <a:buBlip>
                <a:blip r:embed="rId3"/>
              </a:buBlip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Box 5"/>
          <p:cNvSpPr txBox="1">
            <a:spLocks noChangeArrowheads="1"/>
          </p:cNvSpPr>
          <p:nvPr userDrawn="1"/>
        </p:nvSpPr>
        <p:spPr bwMode="auto">
          <a:xfrm>
            <a:off x="2273300" y="6553200"/>
            <a:ext cx="5575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>
              <a:lnSpc>
                <a:spcPts val="1200"/>
              </a:lnSpc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Arial" panose="020B0604020202020204" pitchFamily="34" charset="0"/>
              </a:rPr>
              <a:t>Polarized ion beams with JLEIC, February 8, 2018                               </a:t>
            </a:r>
            <a:r>
              <a:rPr lang="en-US" altLang="en-US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fld id="{1A70F741-7500-4DDD-A0A6-C4DF2EB73ED4}" type="slidenum">
              <a:rPr lang="en-US" altLang="en-US" sz="1200" smtClean="0">
                <a:solidFill>
                  <a:schemeClr val="bg1"/>
                </a:solidFill>
              </a:rPr>
              <a:pPr defTabSz="914400" eaLnBrk="1">
                <a:lnSpc>
                  <a:spcPts val="1200"/>
                </a:lnSpc>
                <a:defRPr/>
              </a:pPr>
              <a:t>‹#›</a:t>
            </a:fld>
            <a:endParaRPr lang="en-US" altLang="en-US" sz="12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30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313"/>
            <a:ext cx="9144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2273300" y="6553200"/>
            <a:ext cx="5575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>
              <a:lnSpc>
                <a:spcPts val="1200"/>
              </a:lnSpc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Arial" panose="020B0604020202020204" pitchFamily="34" charset="0"/>
              </a:rPr>
              <a:t>Polarized ion beams with JLEIC, February 8, 2018                               </a:t>
            </a:r>
            <a:r>
              <a:rPr lang="en-US" altLang="en-US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fld id="{1A70F741-7500-4DDD-A0A6-C4DF2EB73ED4}" type="slidenum">
              <a:rPr lang="en-US" altLang="en-US" sz="1200" smtClean="0">
                <a:solidFill>
                  <a:schemeClr val="bg1"/>
                </a:solidFill>
              </a:rPr>
              <a:pPr defTabSz="914400" eaLnBrk="1">
                <a:lnSpc>
                  <a:spcPts val="1200"/>
                </a:lnSpc>
                <a:defRPr/>
              </a:pPr>
              <a:t>‹#›</a:t>
            </a:fld>
            <a:endParaRPr lang="en-US" altLang="en-US" sz="12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2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4850"/>
          </a:xfr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8592" y="923366"/>
            <a:ext cx="8453718" cy="5202798"/>
          </a:xfrm>
          <a:prstGeom prst="rect">
            <a:avLst/>
          </a:prstGeom>
        </p:spPr>
        <p:txBody>
          <a:bodyPr/>
          <a:lstStyle>
            <a:lvl1pPr marL="342900" indent="-342900">
              <a:buSzPct val="85000"/>
              <a:buFontTx/>
              <a:buBlip>
                <a:blip r:embed="rId2"/>
              </a:buBlip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313"/>
            <a:ext cx="9144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2273300" y="6553200"/>
            <a:ext cx="5575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>
              <a:lnSpc>
                <a:spcPts val="1200"/>
              </a:lnSpc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Arial" panose="020B0604020202020204" pitchFamily="34" charset="0"/>
              </a:rPr>
              <a:t>Polarized ion beams with JLEIC, February 8, 2018                               </a:t>
            </a:r>
            <a:r>
              <a:rPr lang="en-US" altLang="en-US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fld id="{1A70F741-7500-4DDD-A0A6-C4DF2EB73ED4}" type="slidenum">
              <a:rPr lang="en-US" altLang="en-US" sz="1200" smtClean="0">
                <a:solidFill>
                  <a:schemeClr val="bg1"/>
                </a:solidFill>
              </a:rPr>
              <a:pPr defTabSz="914400" eaLnBrk="1">
                <a:lnSpc>
                  <a:spcPts val="1200"/>
                </a:lnSpc>
                <a:defRPr/>
              </a:pPr>
              <a:t>‹#›</a:t>
            </a:fld>
            <a:endParaRPr lang="en-US" altLang="en-US" sz="12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7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83" t="-5894" r="-4087" b="-11100"/>
          <a:stretch/>
        </p:blipFill>
        <p:spPr bwMode="auto">
          <a:xfrm>
            <a:off x="0" y="1936568"/>
            <a:ext cx="7959777" cy="433681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635000"/>
          </a:effectLst>
          <a:extLst/>
        </p:spPr>
      </p:pic>
      <p:pic>
        <p:nvPicPr>
          <p:cNvPr id="5" name="Picture 4" descr="RGB_Color-Seal_White-Mark_SC_Horizontal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06733" y="6450792"/>
            <a:ext cx="1744988" cy="292908"/>
          </a:xfrm>
          <a:prstGeom prst="rect">
            <a:avLst/>
          </a:prstGeom>
        </p:spPr>
      </p:pic>
      <p:pic>
        <p:nvPicPr>
          <p:cNvPr id="6" name="Picture 5" descr="logo_jsa_reverse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346087" y="5444067"/>
            <a:ext cx="667534" cy="448071"/>
          </a:xfrm>
          <a:prstGeom prst="rect">
            <a:avLst/>
          </a:prstGeom>
        </p:spPr>
      </p:pic>
      <p:pic>
        <p:nvPicPr>
          <p:cNvPr id="7" name="Picture 6" descr="JlabLogo_revSmall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577666" y="5963583"/>
            <a:ext cx="1515531" cy="382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inion Pro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inion Pro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inion Pro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inion Pro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inion Pro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inion Pro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inion Pro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inion Pro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85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1588"/>
            <a:ext cx="8229600" cy="7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869950"/>
            <a:ext cx="8991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6"/>
        </a:buBlip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90563" indent="-2333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31875" indent="-227013" algn="l" defTabSz="4572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-223838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11325" indent="-2222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11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47.png"/><Relationship Id="rId10" Type="http://schemas.openxmlformats.org/officeDocument/2006/relationships/image" Target="../media/image44.wmf"/><Relationship Id="rId4" Type="http://schemas.openxmlformats.org/officeDocument/2006/relationships/image" Target="../media/image46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7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7.png"/><Relationship Id="rId4" Type="http://schemas.openxmlformats.org/officeDocument/2006/relationships/image" Target="../media/image7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76212" y="402146"/>
            <a:ext cx="8791575" cy="5514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 dirty="0" smtClean="0">
                <a:solidFill>
                  <a:schemeClr val="bg1"/>
                </a:solidFill>
              </a:rPr>
              <a:t>Polarized Ion Beams with JLEIC</a:t>
            </a:r>
            <a:endParaRPr lang="en-US" altLang="en-US" sz="3000" b="1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094385"/>
            <a:ext cx="9144000" cy="95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>
              <a:spcBef>
                <a:spcPts val="0"/>
              </a:spcBef>
              <a:buFontTx/>
              <a:buNone/>
            </a:pPr>
            <a:r>
              <a:rPr lang="en-US" altLang="en-US" sz="1400" i="1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/>
              </a:rPr>
              <a:t>V.S. </a:t>
            </a:r>
            <a:r>
              <a:rPr lang="en-US" altLang="en-US" sz="1400" i="1" dirty="0" err="1" smtClean="0">
                <a:ln w="6600">
                  <a:noFill/>
                  <a:prstDash val="solid"/>
                </a:ln>
                <a:solidFill>
                  <a:schemeClr val="bg1"/>
                </a:solidFill>
                <a:effectLst/>
              </a:rPr>
              <a:t>Morozov</a:t>
            </a:r>
            <a:r>
              <a:rPr lang="en-US" altLang="en-US" sz="1400" i="1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/>
              </a:rPr>
              <a:t>, </a:t>
            </a:r>
            <a:r>
              <a:rPr lang="en-US" altLang="en-US" sz="1400" i="1" dirty="0" err="1" smtClean="0">
                <a:ln w="6600">
                  <a:noFill/>
                  <a:prstDash val="solid"/>
                </a:ln>
                <a:solidFill>
                  <a:schemeClr val="bg1"/>
                </a:solidFill>
                <a:effectLst/>
              </a:rPr>
              <a:t>Ya.S</a:t>
            </a:r>
            <a:r>
              <a:rPr lang="en-US" altLang="en-US" sz="1400" i="1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/>
              </a:rPr>
              <a:t>. </a:t>
            </a:r>
            <a:r>
              <a:rPr lang="en-US" altLang="en-US" sz="1400" i="1" dirty="0" err="1" smtClean="0">
                <a:ln w="6600">
                  <a:noFill/>
                  <a:prstDash val="solid"/>
                </a:ln>
                <a:solidFill>
                  <a:schemeClr val="bg1"/>
                </a:solidFill>
                <a:effectLst/>
              </a:rPr>
              <a:t>Derbenev</a:t>
            </a:r>
            <a:r>
              <a:rPr lang="en-US" altLang="en-US" sz="1400" i="1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/>
              </a:rPr>
              <a:t>, F. Lin, Y. Zhang – </a:t>
            </a:r>
            <a:r>
              <a:rPr lang="en-US" altLang="en-US" sz="1400" dirty="0" err="1" smtClean="0">
                <a:ln w="6600">
                  <a:noFill/>
                  <a:prstDash val="solid"/>
                </a:ln>
                <a:solidFill>
                  <a:schemeClr val="bg1"/>
                </a:solidFill>
                <a:effectLst/>
              </a:rPr>
              <a:t>JLab</a:t>
            </a:r>
            <a:r>
              <a:rPr lang="en-US" altLang="en-US" sz="1400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/>
              </a:rPr>
              <a:t>, Newport News, VA</a:t>
            </a:r>
            <a:r>
              <a:rPr lang="en-US" altLang="en-US" sz="1400" i="1" dirty="0">
                <a:ln w="6600">
                  <a:noFill/>
                  <a:prstDash val="solid"/>
                </a:ln>
                <a:solidFill>
                  <a:schemeClr val="bg1"/>
                </a:solidFill>
                <a:effectLst/>
              </a:rPr>
              <a:t/>
            </a:r>
            <a:br>
              <a:rPr lang="en-US" altLang="en-US" sz="1400" i="1" dirty="0">
                <a:ln w="6600">
                  <a:noFill/>
                  <a:prstDash val="solid"/>
                </a:ln>
                <a:solidFill>
                  <a:schemeClr val="bg1"/>
                </a:solidFill>
                <a:effectLst/>
              </a:rPr>
            </a:br>
            <a:r>
              <a:rPr lang="en-US" altLang="en-US" sz="1400" i="1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/>
              </a:rPr>
              <a:t>A.M. Kondratenko, M.A. Kondratenko – </a:t>
            </a:r>
            <a:r>
              <a:rPr lang="en-US" altLang="en-US" sz="1400" dirty="0" err="1" smtClean="0">
                <a:ln w="6600">
                  <a:noFill/>
                  <a:prstDash val="solid"/>
                </a:ln>
                <a:solidFill>
                  <a:schemeClr val="bg1"/>
                </a:solidFill>
                <a:effectLst/>
              </a:rPr>
              <a:t>Zaryad</a:t>
            </a:r>
            <a:r>
              <a:rPr lang="en-US" altLang="en-US" sz="1400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/>
              </a:rPr>
              <a:t>, Novosibirsk, Russia</a:t>
            </a:r>
          </a:p>
          <a:p>
            <a:pPr algn="ctr" defTabSz="914400">
              <a:spcBef>
                <a:spcPts val="0"/>
              </a:spcBef>
              <a:buFontTx/>
              <a:buNone/>
            </a:pPr>
            <a:r>
              <a:rPr lang="it-IT" altLang="en-US" sz="1400" i="1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/>
              </a:rPr>
              <a:t>Yu.N. Filatov </a:t>
            </a:r>
            <a:r>
              <a:rPr lang="it-IT" altLang="en-US" sz="1400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/>
              </a:rPr>
              <a:t>– MIPT, Dolgoprudny, Russia</a:t>
            </a:r>
            <a:endParaRPr lang="en-US" altLang="en-US" sz="1400" dirty="0">
              <a:ln w="6600">
                <a:noFill/>
                <a:prstDash val="solid"/>
              </a:ln>
              <a:solidFill>
                <a:schemeClr val="bg1"/>
              </a:solidFill>
              <a:effectLst/>
            </a:endParaRPr>
          </a:p>
          <a:p>
            <a:pPr algn="ctr" defTabSz="914400">
              <a:spcBef>
                <a:spcPts val="0"/>
              </a:spcBef>
              <a:buFontTx/>
              <a:buNone/>
            </a:pPr>
            <a:r>
              <a:rPr lang="en-US" altLang="en-US" sz="1400" dirty="0" err="1" smtClean="0">
                <a:ln w="6600">
                  <a:noFill/>
                  <a:prstDash val="solid"/>
                </a:ln>
                <a:solidFill>
                  <a:schemeClr val="bg1"/>
                </a:solidFill>
                <a:effectLst/>
              </a:rPr>
              <a:t>Zgoubi</a:t>
            </a:r>
            <a:r>
              <a:rPr lang="en-US" altLang="en-US" sz="1400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/>
              </a:rPr>
              <a:t> support: </a:t>
            </a:r>
            <a:r>
              <a:rPr lang="en-US" altLang="en-US" sz="1400" i="1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/>
              </a:rPr>
              <a:t>F. </a:t>
            </a:r>
            <a:r>
              <a:rPr lang="en-US" altLang="en-US" sz="1400" i="1" dirty="0" err="1" smtClean="0">
                <a:ln w="6600">
                  <a:noFill/>
                  <a:prstDash val="solid"/>
                </a:ln>
                <a:solidFill>
                  <a:schemeClr val="bg1"/>
                </a:solidFill>
                <a:effectLst/>
              </a:rPr>
              <a:t>Meot</a:t>
            </a:r>
            <a:r>
              <a:rPr lang="en-US" altLang="en-US" sz="1400" i="1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/>
              </a:rPr>
              <a:t> – </a:t>
            </a:r>
            <a:r>
              <a:rPr lang="en-US" altLang="en-US" sz="1400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/>
              </a:rPr>
              <a:t>BNL, Upton, NY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9550" y="6076563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dirty="0" smtClean="0">
                <a:solidFill>
                  <a:srgbClr val="FFFFFF"/>
                </a:solidFill>
                <a:latin typeface="Arial" panose="020B0604020202020204" pitchFamily="34" charset="0"/>
              </a:rPr>
              <a:t>Workshop on polarized light ion physics</a:t>
            </a:r>
            <a:r>
              <a:rPr lang="en-US" altLang="en-US" sz="1600" baseline="0" dirty="0" smtClean="0">
                <a:solidFill>
                  <a:srgbClr val="FFFFFF"/>
                </a:solidFill>
                <a:latin typeface="Arial" panose="020B0604020202020204" pitchFamily="34" charset="0"/>
              </a:rPr>
              <a:t> with EIC</a:t>
            </a:r>
            <a:endParaRPr lang="en-US" altLang="en-US" sz="16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defTabSz="914400" ea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dirty="0" smtClean="0">
                <a:solidFill>
                  <a:srgbClr val="FFFFFF"/>
                </a:solidFill>
                <a:latin typeface="Arial" panose="020B0604020202020204" pitchFamily="34" charset="0"/>
              </a:rPr>
              <a:t>Ghent University, Ghent, Belgium,</a:t>
            </a:r>
            <a:r>
              <a:rPr lang="en-US" altLang="en-US" sz="1600" baseline="0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dirty="0" smtClean="0">
                <a:solidFill>
                  <a:srgbClr val="FFFFFF"/>
                </a:solidFill>
                <a:latin typeface="Arial" panose="020B0604020202020204" pitchFamily="34" charset="0"/>
              </a:rPr>
              <a:t>February 8, 2018</a:t>
            </a:r>
            <a:endParaRPr lang="en-US" altLang="en-US" sz="16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0" name="Content Placeholder 1"/>
              <p:cNvSpPr>
                <a:spLocks noGrp="1"/>
              </p:cNvSpPr>
              <p:nvPr>
                <p:ph idx="4294967295"/>
              </p:nvPr>
            </p:nvSpPr>
            <p:spPr>
              <a:xfrm>
                <a:off x="152400" y="806450"/>
                <a:ext cx="8839200" cy="5486400"/>
              </a:xfrm>
            </p:spPr>
            <p:txBody>
              <a:bodyPr/>
              <a:lstStyle/>
              <a:p>
                <a:pPr marL="344488" indent="-344488">
                  <a:buFontTx/>
                  <a:buBlip>
                    <a:blip r:embed="rId2"/>
                  </a:buBlip>
                </a:pPr>
                <a:r>
                  <a:rPr lang="en-US" altLang="en-US" sz="2000" dirty="0" smtClean="0"/>
                  <a:t>Cartesian vector and tensor spin operators 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en-US" sz="2000" dirty="0" smtClean="0"/>
                  <a:t> is the quantization axis)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alt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alt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alt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8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altLang="en-US" sz="1800" dirty="0" smtClean="0"/>
              </a:p>
              <a:p>
                <a:pPr marL="344488" indent="-344488">
                  <a:buFontTx/>
                  <a:buBlip>
                    <a:blip r:embed="rId2"/>
                  </a:buBlip>
                </a:pPr>
                <a:r>
                  <a:rPr lang="en-US" altLang="en-US" sz="2000" dirty="0" smtClean="0"/>
                  <a:t>Density matrix representation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 ,  </m:t>
                      </m:r>
                      <m:sSub>
                        <m:sSub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𝑇𝑟</m:t>
                      </m:r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1800" dirty="0" smtClean="0"/>
              </a:p>
              <a:p>
                <a:pPr marL="344488" indent="-344488">
                  <a:buFontTx/>
                  <a:buBlip>
                    <a:blip r:embed="rId2"/>
                  </a:buBlip>
                </a:pPr>
                <a:r>
                  <a:rPr lang="en-US" altLang="en-US" sz="2000" dirty="0" smtClean="0"/>
                  <a:t>For a diagonal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en-US" sz="2000" dirty="0" smtClean="0"/>
                  <a:t>, the only non-zero expectation values are the “vector” and “tensor” polarizations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 ,     </m:t>
                      </m:r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=1−3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altLang="en-US" sz="2000" dirty="0" smtClean="0"/>
              </a:p>
            </p:txBody>
          </p:sp>
        </mc:Choice>
        <mc:Fallback xmlns="">
          <p:sp>
            <p:nvSpPr>
              <p:cNvPr id="6861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52400" y="806450"/>
                <a:ext cx="8839200" cy="5486400"/>
              </a:xfrm>
              <a:blipFill>
                <a:blip r:embed="rId3"/>
                <a:stretch>
                  <a:fillRect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611" name="Title 2"/>
          <p:cNvSpPr>
            <a:spLocks noGrp="1"/>
          </p:cNvSpPr>
          <p:nvPr>
            <p:ph type="title" idx="4294967295"/>
          </p:nvPr>
        </p:nvSpPr>
        <p:spPr>
          <a:xfrm>
            <a:off x="762000" y="0"/>
            <a:ext cx="7772400" cy="698500"/>
          </a:xfrm>
        </p:spPr>
        <p:txBody>
          <a:bodyPr/>
          <a:lstStyle/>
          <a:p>
            <a:r>
              <a:rPr lang="en-US" altLang="en-US" sz="3600" b="1" dirty="0" smtClean="0"/>
              <a:t>Beam Polarization</a:t>
            </a:r>
          </a:p>
        </p:txBody>
      </p:sp>
    </p:spTree>
    <p:extLst>
      <p:ext uri="{BB962C8B-B14F-4D97-AF65-F5344CB8AC3E}">
        <p14:creationId xmlns:p14="http://schemas.microsoft.com/office/powerpoint/2010/main" val="944489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/>
              <a:t>Polarized Ion Sources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Content Placeholder 1"/>
              <p:cNvSpPr>
                <a:spLocks/>
              </p:cNvSpPr>
              <p:nvPr/>
            </p:nvSpPr>
            <p:spPr bwMode="auto">
              <a:xfrm>
                <a:off x="122238" y="834088"/>
                <a:ext cx="8899525" cy="5544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4488" indent="-344488">
                  <a:spcBef>
                    <a:spcPct val="20000"/>
                  </a:spcBef>
                  <a:buFont typeface="Arial" panose="020B0604020202020204" pitchFamily="34" charset="0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692150" indent="-233363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hangingPunct="1">
                  <a:spcBef>
                    <a:spcPct val="5000"/>
                  </a:spcBef>
                  <a:buFont typeface="Arial" panose="020B0604020202020204" pitchFamily="34" charset="0"/>
                  <a:buBlip>
                    <a:blip r:embed="rId3"/>
                  </a:buBlip>
                </a:pPr>
                <a:r>
                  <a:rPr lang="en-US" altLang="en-US" dirty="0" smtClean="0"/>
                  <a:t>ABPIS: Atomic Beam Polarized Ion Source (IUCF, COSY)</a:t>
                </a:r>
              </a:p>
              <a:p>
                <a:pPr defTabSz="914400" eaLnBrk="1" hangingPunct="1">
                  <a:spcBef>
                    <a:spcPct val="5000"/>
                  </a:spcBef>
                  <a:buFont typeface="Arial" panose="020B0604020202020204" pitchFamily="34" charset="0"/>
                  <a:buBlip>
                    <a:blip r:embed="rId3"/>
                  </a:buBlip>
                </a:pPr>
                <a:r>
                  <a:rPr lang="en-US" altLang="en-US" dirty="0" smtClean="0"/>
                  <a:t>OPPIS: Optically-Pumped Polarized Ion Source (RHIC)</a:t>
                </a:r>
              </a:p>
              <a:p>
                <a:pPr defTabSz="914400" eaLnBrk="1" hangingPunct="1">
                  <a:spcBef>
                    <a:spcPct val="5000"/>
                  </a:spcBef>
                  <a:buFont typeface="Arial" panose="020B0604020202020204" pitchFamily="34" charset="0"/>
                  <a:buBlip>
                    <a:blip r:embed="rId3"/>
                  </a:buBlip>
                </a:pPr>
                <a:r>
                  <a:rPr lang="en-US" altLang="en-US" dirty="0" smtClean="0"/>
                  <a:t>Demonstrated technology</a:t>
                </a:r>
                <a:endParaRPr lang="en-US" altLang="en-US" dirty="0"/>
              </a:p>
              <a:p>
                <a:pPr defTabSz="914400" eaLnBrk="1" hangingPunct="1">
                  <a:spcBef>
                    <a:spcPct val="5000"/>
                  </a:spcBef>
                  <a:buFont typeface="Arial" panose="020B0604020202020204" pitchFamily="34" charset="0"/>
                  <a:buBlip>
                    <a:blip r:embed="rId3"/>
                  </a:buBlip>
                </a:pPr>
                <a:endParaRPr lang="en-US" altLang="en-US" sz="1800" dirty="0" smtClean="0"/>
              </a:p>
              <a:p>
                <a:pPr defTabSz="914400" eaLnBrk="1" hangingPunct="1">
                  <a:spcBef>
                    <a:spcPct val="5000"/>
                  </a:spcBef>
                  <a:buFont typeface="Arial" panose="020B0604020202020204" pitchFamily="34" charset="0"/>
                  <a:buBlip>
                    <a:blip r:embed="rId3"/>
                  </a:buBlip>
                </a:pPr>
                <a:endParaRPr lang="en-US" altLang="en-US" sz="1800" dirty="0"/>
              </a:p>
              <a:p>
                <a:pPr defTabSz="914400" eaLnBrk="1" hangingPunct="1">
                  <a:spcBef>
                    <a:spcPct val="5000"/>
                  </a:spcBef>
                  <a:buFont typeface="Arial" panose="020B0604020202020204" pitchFamily="34" charset="0"/>
                  <a:buBlip>
                    <a:blip r:embed="rId3"/>
                  </a:buBlip>
                </a:pPr>
                <a:endParaRPr lang="en-US" altLang="en-US" sz="1800" dirty="0" smtClean="0"/>
              </a:p>
              <a:p>
                <a:pPr defTabSz="914400" eaLnBrk="1" hangingPunct="1">
                  <a:spcBef>
                    <a:spcPct val="5000"/>
                  </a:spcBef>
                  <a:buFont typeface="Arial" panose="020B0604020202020204" pitchFamily="34" charset="0"/>
                  <a:buBlip>
                    <a:blip r:embed="rId3"/>
                  </a:buBlip>
                </a:pPr>
                <a:endParaRPr lang="en-US" altLang="en-US" sz="1800" dirty="0"/>
              </a:p>
              <a:p>
                <a:pPr defTabSz="914400" eaLnBrk="1" hangingPunct="1">
                  <a:spcBef>
                    <a:spcPct val="5000"/>
                  </a:spcBef>
                  <a:buFont typeface="Arial" panose="020B0604020202020204" pitchFamily="34" charset="0"/>
                  <a:buBlip>
                    <a:blip r:embed="rId3"/>
                  </a:buBlip>
                </a:pPr>
                <a:endParaRPr lang="en-US" altLang="en-US" sz="1800" dirty="0" smtClean="0"/>
              </a:p>
              <a:p>
                <a:pPr defTabSz="914400" eaLnBrk="1" hangingPunct="1">
                  <a:spcBef>
                    <a:spcPct val="5000"/>
                  </a:spcBef>
                  <a:buFont typeface="Arial" panose="020B0604020202020204" pitchFamily="34" charset="0"/>
                  <a:buBlip>
                    <a:blip r:embed="rId3"/>
                  </a:buBlip>
                </a:pPr>
                <a:endParaRPr lang="en-US" altLang="en-US" sz="1800" dirty="0"/>
              </a:p>
              <a:p>
                <a:pPr defTabSz="914400" eaLnBrk="1" hangingPunct="1">
                  <a:spcBef>
                    <a:spcPct val="5000"/>
                  </a:spcBef>
                  <a:buFont typeface="Arial" panose="020B0604020202020204" pitchFamily="34" charset="0"/>
                  <a:buBlip>
                    <a:blip r:embed="rId3"/>
                  </a:buBlip>
                </a:pPr>
                <a:endParaRPr lang="en-US" altLang="en-US" sz="1800" dirty="0" smtClean="0"/>
              </a:p>
              <a:p>
                <a:pPr defTabSz="914400" eaLnBrk="1" hangingPunct="1">
                  <a:spcBef>
                    <a:spcPct val="5000"/>
                  </a:spcBef>
                  <a:buFont typeface="Arial" panose="020B0604020202020204" pitchFamily="34" charset="0"/>
                  <a:buBlip>
                    <a:blip r:embed="rId3"/>
                  </a:buBlip>
                </a:pPr>
                <a:endParaRPr lang="en-US" altLang="en-US" sz="1800" dirty="0" smtClean="0"/>
              </a:p>
              <a:p>
                <a:pPr marL="0" indent="0" defTabSz="914400" eaLnBrk="1" hangingPunct="1">
                  <a:spcBef>
                    <a:spcPct val="5000"/>
                  </a:spcBef>
                  <a:buNone/>
                </a:pPr>
                <a:endParaRPr lang="en-US" altLang="en-US" dirty="0" smtClean="0"/>
              </a:p>
              <a:p>
                <a:pPr defTabSz="914400" eaLnBrk="1" hangingPunct="1">
                  <a:spcBef>
                    <a:spcPct val="5000"/>
                  </a:spcBef>
                  <a:buFont typeface="Arial" panose="020B0604020202020204" pitchFamily="34" charset="0"/>
                  <a:buBlip>
                    <a:blip r:embed="rId3"/>
                  </a:buBlip>
                </a:pPr>
                <a:r>
                  <a:rPr lang="en-US" altLang="en-US" dirty="0" smtClean="0"/>
                  <a:t>ABPIS has similar performance with </a:t>
                </a:r>
                <a:br>
                  <a:rPr lang="en-US" altLang="en-US" dirty="0" smtClean="0"/>
                </a:br>
                <a:r>
                  <a:rPr lang="en-US" altLang="en-US" dirty="0" smtClean="0"/>
                  <a:t>polarized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en-US" dirty="0" smtClean="0"/>
              </a:p>
              <a:p>
                <a:pPr defTabSz="914400" eaLnBrk="1" hangingPunct="1">
                  <a:spcBef>
                    <a:spcPct val="5000"/>
                  </a:spcBef>
                  <a:buFont typeface="Arial" panose="020B0604020202020204" pitchFamily="34" charset="0"/>
                  <a:buBlip>
                    <a:blip r:embed="rId3"/>
                  </a:buBlip>
                </a:pPr>
                <a:r>
                  <a:rPr lang="en-US" altLang="en-US" dirty="0" smtClean="0"/>
                  <a:t>There are ideas for modification of ABPIS to produce polarized </a:t>
                </a:r>
                <a14:m>
                  <m:oMath xmlns:m="http://schemas.openxmlformats.org/officeDocument/2006/math">
                    <m:r>
                      <a:rPr lang="en-US" altLang="en-US" b="0" i="1" baseline="3000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𝐻𝑒</m:t>
                    </m:r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𝐿𝑖</m:t>
                    </m:r>
                  </m:oMath>
                </a14:m>
                <a:endParaRPr lang="en-US" altLang="en-US" dirty="0"/>
              </a:p>
              <a:p>
                <a:pPr lvl="1" defTabSz="914400" eaLnBrk="1" hangingPunct="1"/>
                <a:endParaRPr lang="en-US" altLang="en-US" sz="1600" dirty="0"/>
              </a:p>
            </p:txBody>
          </p:sp>
        </mc:Choice>
        <mc:Fallback xmlns="">
          <p:sp>
            <p:nvSpPr>
              <p:cNvPr id="17411" name="Content Placeholder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238" y="834088"/>
                <a:ext cx="8899525" cy="5544227"/>
              </a:xfrm>
              <a:prstGeom prst="rect">
                <a:avLst/>
              </a:prstGeom>
              <a:blipFill>
                <a:blip r:embed="rId4"/>
                <a:stretch>
                  <a:fillRect t="-5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89593647"/>
                  </p:ext>
                </p:extLst>
              </p:nvPr>
            </p:nvGraphicFramePr>
            <p:xfrm>
              <a:off x="457203" y="2058703"/>
              <a:ext cx="5074169" cy="153619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315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7199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767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944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544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73807">
                    <a:tc>
                      <a:txBody>
                        <a:bodyPr/>
                        <a:lstStyle/>
                        <a:p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(units)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Desired value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ABPIS</a:t>
                          </a:r>
                          <a:r>
                            <a:rPr lang="en-US" sz="1200" baseline="30000" dirty="0" smtClean="0">
                              <a:latin typeface="Minion Pro"/>
                            </a:rPr>
                            <a:t>+</a:t>
                          </a:r>
                          <a:endParaRPr lang="en-US" sz="1200" baseline="300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OPPIS*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7380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Minion Pro"/>
                            </a:rPr>
                            <a:t>Charge status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2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b="0" i="1" baseline="0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sz="1200" b="0" i="1" baseline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 baseline="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7380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Minion Pro"/>
                            </a:rPr>
                            <a:t>Pulse current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mA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2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3.8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4 (0.7)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7380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Minion Pro"/>
                            </a:rPr>
                            <a:t>Pulse length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err="1" smtClean="0">
                              <a:latin typeface="Minion Pro"/>
                            </a:rPr>
                            <a:t>ms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0.5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0.17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(0.3)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7380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Minion Pro"/>
                            </a:rPr>
                            <a:t>Charge per pulse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200" dirty="0" smtClean="0">
                              <a:latin typeface="Minion Pro"/>
                            </a:rPr>
                            <a:t>μ</a:t>
                          </a:r>
                          <a:r>
                            <a:rPr lang="en-US" sz="1200" dirty="0" smtClean="0">
                              <a:latin typeface="Minion Pro"/>
                            </a:rPr>
                            <a:t>C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1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0.65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7380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Minion Pro"/>
                            </a:rPr>
                            <a:t>Protons per pulse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10</a:t>
                          </a:r>
                          <a:r>
                            <a:rPr lang="en-US" sz="1200" baseline="30000" dirty="0" smtClean="0">
                              <a:latin typeface="Minion Pro"/>
                            </a:rPr>
                            <a:t>12</a:t>
                          </a:r>
                          <a:endParaRPr lang="en-US" sz="1200" baseline="300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6.24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4.03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7380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Minion Pro"/>
                            </a:rPr>
                            <a:t>Polarization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aseline="0" dirty="0" smtClean="0">
                              <a:latin typeface="Minion Pro"/>
                            </a:rPr>
                            <a:t>%</a:t>
                          </a:r>
                          <a:endParaRPr lang="en-US" sz="1200" baseline="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100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91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85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89593647"/>
                  </p:ext>
                </p:extLst>
              </p:nvPr>
            </p:nvGraphicFramePr>
            <p:xfrm>
              <a:off x="457203" y="2058703"/>
              <a:ext cx="5074169" cy="153619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315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7199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767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944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544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19456">
                    <a:tc>
                      <a:txBody>
                        <a:bodyPr/>
                        <a:lstStyle/>
                        <a:p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(units)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Desired value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ABPIS</a:t>
                          </a:r>
                          <a:r>
                            <a:rPr lang="en-US" sz="1200" baseline="30000" dirty="0" smtClean="0">
                              <a:latin typeface="Minion Pro"/>
                            </a:rPr>
                            <a:t>+</a:t>
                          </a:r>
                          <a:endParaRPr lang="en-US" sz="1200" baseline="300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OPPIS*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19456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Minion Pro"/>
                            </a:rPr>
                            <a:t>Charge status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18288" marB="18288">
                        <a:blipFill>
                          <a:blip r:embed="rId5"/>
                          <a:stretch>
                            <a:fillRect l="-188601" t="-111111" r="-146114" b="-536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18288" marB="18288">
                        <a:blipFill>
                          <a:blip r:embed="rId5"/>
                          <a:stretch>
                            <a:fillRect l="-403623" t="-111111" r="-104348" b="-536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18288" marB="18288">
                        <a:blipFill>
                          <a:blip r:embed="rId5"/>
                          <a:stretch>
                            <a:fillRect l="-496429" t="-111111" r="-2857" b="-536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19456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Minion Pro"/>
                            </a:rPr>
                            <a:t>Pulse current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mA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2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3.8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4 (0.7)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19456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Minion Pro"/>
                            </a:rPr>
                            <a:t>Pulse length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err="1" smtClean="0">
                              <a:latin typeface="Minion Pro"/>
                            </a:rPr>
                            <a:t>ms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0.5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0.17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(0.3)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19456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Minion Pro"/>
                            </a:rPr>
                            <a:t>Charge per pulse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200" dirty="0" smtClean="0">
                              <a:latin typeface="Minion Pro"/>
                            </a:rPr>
                            <a:t>μ</a:t>
                          </a:r>
                          <a:r>
                            <a:rPr lang="en-US" sz="1200" dirty="0" smtClean="0">
                              <a:latin typeface="Minion Pro"/>
                            </a:rPr>
                            <a:t>C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1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0.65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19456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Minion Pro"/>
                            </a:rPr>
                            <a:t>Protons per pulse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10</a:t>
                          </a:r>
                          <a:r>
                            <a:rPr lang="en-US" sz="1200" baseline="30000" dirty="0" smtClean="0">
                              <a:latin typeface="Minion Pro"/>
                            </a:rPr>
                            <a:t>12</a:t>
                          </a:r>
                          <a:endParaRPr lang="en-US" sz="1200" baseline="300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6.24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4.03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19456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Minion Pro"/>
                            </a:rPr>
                            <a:t>Polarization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aseline="0" dirty="0" smtClean="0">
                              <a:latin typeface="Minion Pro"/>
                            </a:rPr>
                            <a:t>%</a:t>
                          </a:r>
                          <a:endParaRPr lang="en-US" sz="1200" baseline="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100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91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Minion Pro"/>
                            </a:rPr>
                            <a:t>85</a:t>
                          </a:r>
                          <a:endParaRPr lang="en-US" sz="1200" dirty="0">
                            <a:latin typeface="Minion Pro"/>
                          </a:endParaRPr>
                        </a:p>
                      </a:txBody>
                      <a:tcPr marT="18288" marB="18288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533400" y="3655287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latin typeface="Minion Pro"/>
              </a:rPr>
              <a:t>+</a:t>
            </a:r>
            <a:r>
              <a:rPr lang="en-US" sz="1200" dirty="0">
                <a:latin typeface="Minion Pro"/>
              </a:rPr>
              <a:t>[</a:t>
            </a:r>
            <a:r>
              <a:rPr lang="en-US" sz="1200" dirty="0" err="1">
                <a:latin typeface="Minion Pro"/>
              </a:rPr>
              <a:t>Belov</a:t>
            </a:r>
            <a:r>
              <a:rPr lang="en-US" sz="1200" dirty="0">
                <a:latin typeface="Minion Pro"/>
              </a:rPr>
              <a:t> et al., Rev. Sci. </a:t>
            </a:r>
            <a:r>
              <a:rPr lang="en-US" sz="1200" dirty="0" err="1">
                <a:latin typeface="Minion Pro"/>
              </a:rPr>
              <a:t>Instrum</a:t>
            </a:r>
            <a:r>
              <a:rPr lang="en-US" sz="1200" dirty="0">
                <a:latin typeface="Minion Pro"/>
              </a:rPr>
              <a:t>. </a:t>
            </a:r>
            <a:r>
              <a:rPr lang="en-US" sz="1200" b="1" dirty="0">
                <a:latin typeface="Minion Pro"/>
              </a:rPr>
              <a:t>77</a:t>
            </a:r>
            <a:r>
              <a:rPr lang="en-US" sz="1200" dirty="0">
                <a:latin typeface="Minion Pro"/>
              </a:rPr>
              <a:t>, 03A522 </a:t>
            </a:r>
            <a:r>
              <a:rPr lang="en-US" sz="1200" dirty="0" smtClean="0">
                <a:latin typeface="Minion Pro"/>
              </a:rPr>
              <a:t>2006]</a:t>
            </a:r>
            <a:endParaRPr lang="en-US" sz="1200" baseline="30000" dirty="0" smtClean="0">
              <a:latin typeface="Minion Pro"/>
            </a:endParaRPr>
          </a:p>
          <a:p>
            <a:r>
              <a:rPr lang="en-US" sz="1200" dirty="0">
                <a:latin typeface="Minion Pro"/>
              </a:rPr>
              <a:t>*[</a:t>
            </a:r>
            <a:r>
              <a:rPr lang="en-US" sz="1200" dirty="0" err="1">
                <a:latin typeface="Minion Pro"/>
              </a:rPr>
              <a:t>Zelenski</a:t>
            </a:r>
            <a:r>
              <a:rPr lang="en-US" sz="1200" dirty="0">
                <a:latin typeface="Minion Pro"/>
              </a:rPr>
              <a:t> et al., Rev. Sci. </a:t>
            </a:r>
            <a:r>
              <a:rPr lang="en-US" sz="1200" dirty="0" err="1">
                <a:latin typeface="Minion Pro"/>
              </a:rPr>
              <a:t>Instrum</a:t>
            </a:r>
            <a:r>
              <a:rPr lang="en-US" sz="1200" dirty="0">
                <a:latin typeface="Minion Pro"/>
              </a:rPr>
              <a:t>. </a:t>
            </a:r>
            <a:r>
              <a:rPr lang="en-US" sz="1200" b="1" dirty="0">
                <a:latin typeface="Minion Pro"/>
              </a:rPr>
              <a:t>87</a:t>
            </a:r>
            <a:r>
              <a:rPr lang="en-US" sz="1200" dirty="0">
                <a:latin typeface="Minion Pro"/>
              </a:rPr>
              <a:t>, 02B705 (2016)]</a:t>
            </a:r>
          </a:p>
          <a:p>
            <a:r>
              <a:rPr lang="en-US" sz="1200" dirty="0" smtClean="0">
                <a:latin typeface="Minion Pro"/>
              </a:rPr>
              <a:t>	-</a:t>
            </a:r>
            <a:r>
              <a:rPr lang="en-US" sz="1200" dirty="0" err="1">
                <a:latin typeface="Minion Pro"/>
              </a:rPr>
              <a:t>L</a:t>
            </a:r>
            <a:r>
              <a:rPr lang="en-US" sz="1200" dirty="0" err="1" smtClean="0">
                <a:latin typeface="Minion Pro"/>
              </a:rPr>
              <a:t>inac</a:t>
            </a:r>
            <a:r>
              <a:rPr lang="en-US" sz="1200" dirty="0" smtClean="0">
                <a:latin typeface="Minion Pro"/>
              </a:rPr>
              <a:t> parameters in parentheses; 85% polarization at 200 MeV</a:t>
            </a:r>
            <a:endParaRPr lang="en-US" sz="1200" dirty="0">
              <a:latin typeface="Minion Pro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106" y="1661838"/>
            <a:ext cx="2576694" cy="273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0106" y="4543853"/>
            <a:ext cx="30524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Minion Pro"/>
              </a:rPr>
              <a:t>[</a:t>
            </a:r>
            <a:r>
              <a:rPr lang="en-US" sz="1000" dirty="0" err="1" smtClean="0">
                <a:latin typeface="Minion Pro"/>
              </a:rPr>
              <a:t>Belov</a:t>
            </a:r>
            <a:r>
              <a:rPr lang="en-US" sz="1000" dirty="0" smtClean="0">
                <a:latin typeface="Minion Pro"/>
              </a:rPr>
              <a:t> et al., </a:t>
            </a:r>
            <a:r>
              <a:rPr lang="en-US" sz="1000" dirty="0">
                <a:latin typeface="Minion Pro"/>
              </a:rPr>
              <a:t>Rev. Sci. </a:t>
            </a:r>
            <a:r>
              <a:rPr lang="en-US" sz="1000" dirty="0" err="1">
                <a:latin typeface="Minion Pro"/>
              </a:rPr>
              <a:t>Instrum</a:t>
            </a:r>
            <a:r>
              <a:rPr lang="en-US" sz="1000" dirty="0">
                <a:latin typeface="Minion Pro"/>
              </a:rPr>
              <a:t>. </a:t>
            </a:r>
            <a:r>
              <a:rPr lang="en-US" sz="1000" b="1" dirty="0">
                <a:latin typeface="Minion Pro"/>
              </a:rPr>
              <a:t>77</a:t>
            </a:r>
            <a:r>
              <a:rPr lang="en-US" sz="1000" dirty="0">
                <a:latin typeface="Minion Pro"/>
              </a:rPr>
              <a:t>, 03A522 </a:t>
            </a:r>
            <a:r>
              <a:rPr lang="en-US" sz="1000" dirty="0" smtClean="0">
                <a:latin typeface="Minion Pro"/>
              </a:rPr>
              <a:t>(2006)]</a:t>
            </a:r>
            <a:endParaRPr lang="en-US" sz="1000" dirty="0">
              <a:latin typeface="Minion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0106" y="4343846"/>
            <a:ext cx="2736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Minion Pro"/>
              </a:rPr>
              <a:t>[</a:t>
            </a:r>
            <a:r>
              <a:rPr lang="en-US" sz="1000" dirty="0" err="1" smtClean="0">
                <a:latin typeface="Minion Pro"/>
              </a:rPr>
              <a:t>Belov</a:t>
            </a:r>
            <a:r>
              <a:rPr lang="en-US" sz="1000" dirty="0" smtClean="0">
                <a:latin typeface="Minion Pro"/>
              </a:rPr>
              <a:t> et al., </a:t>
            </a:r>
            <a:r>
              <a:rPr lang="en-US" sz="1000" dirty="0">
                <a:latin typeface="Minion Pro"/>
              </a:rPr>
              <a:t>Rev. Sci. </a:t>
            </a:r>
            <a:r>
              <a:rPr lang="en-US" sz="1000" dirty="0" err="1">
                <a:latin typeface="Minion Pro"/>
              </a:rPr>
              <a:t>Instrum</a:t>
            </a:r>
            <a:r>
              <a:rPr lang="en-US" sz="1000" dirty="0">
                <a:latin typeface="Minion Pro"/>
              </a:rPr>
              <a:t>. </a:t>
            </a:r>
            <a:r>
              <a:rPr lang="en-US" sz="1000" b="1" dirty="0" smtClean="0">
                <a:latin typeface="Minion Pro"/>
              </a:rPr>
              <a:t>67 (3)</a:t>
            </a:r>
            <a:r>
              <a:rPr lang="en-US" sz="1000" dirty="0" smtClean="0">
                <a:latin typeface="Minion Pro"/>
              </a:rPr>
              <a:t> (1996)]</a:t>
            </a:r>
            <a:endParaRPr lang="en-US" sz="1000" dirty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6728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1"/>
          <p:cNvSpPr>
            <a:spLocks noGrp="1"/>
          </p:cNvSpPr>
          <p:nvPr>
            <p:ph idx="4294967295"/>
          </p:nvPr>
        </p:nvSpPr>
        <p:spPr>
          <a:xfrm>
            <a:off x="152400" y="806450"/>
            <a:ext cx="8839200" cy="5486400"/>
          </a:xfrm>
        </p:spPr>
        <p:txBody>
          <a:bodyPr/>
          <a:lstStyle/>
          <a:p>
            <a:pPr marL="344488" indent="-344488">
              <a:buFontTx/>
              <a:buBlip>
                <a:blip r:embed="rId2"/>
              </a:buBlip>
            </a:pPr>
            <a:r>
              <a:rPr lang="en-US" altLang="en-US" sz="2000" smtClean="0"/>
              <a:t>COSY’s polarized ion source</a:t>
            </a:r>
          </a:p>
          <a:p>
            <a:pPr marL="344488" indent="-344488">
              <a:buFontTx/>
              <a:buBlip>
                <a:blip r:embed="rId2"/>
              </a:buBlip>
            </a:pPr>
            <a:endParaRPr lang="en-US" altLang="en-US" sz="2000" smtClean="0"/>
          </a:p>
          <a:p>
            <a:pPr marL="344488" indent="-344488">
              <a:buFontTx/>
              <a:buBlip>
                <a:blip r:embed="rId2"/>
              </a:buBlip>
            </a:pPr>
            <a:endParaRPr lang="en-US" altLang="en-US" sz="2000" smtClean="0"/>
          </a:p>
          <a:p>
            <a:pPr marL="344488" indent="-344488">
              <a:buFontTx/>
              <a:buBlip>
                <a:blip r:embed="rId2"/>
              </a:buBlip>
            </a:pPr>
            <a:endParaRPr lang="en-US" altLang="en-US" sz="2000" smtClean="0"/>
          </a:p>
          <a:p>
            <a:pPr marL="344488" indent="-344488">
              <a:buFontTx/>
              <a:buBlip>
                <a:blip r:embed="rId2"/>
              </a:buBlip>
            </a:pPr>
            <a:endParaRPr lang="en-US" altLang="en-US" sz="2000" smtClean="0"/>
          </a:p>
          <a:p>
            <a:pPr marL="344488" indent="-344488">
              <a:buFontTx/>
              <a:buBlip>
                <a:blip r:embed="rId2"/>
              </a:buBlip>
            </a:pPr>
            <a:endParaRPr lang="en-US" altLang="en-US" sz="2000" smtClean="0"/>
          </a:p>
          <a:p>
            <a:pPr marL="344488" indent="-344488">
              <a:buFontTx/>
              <a:buBlip>
                <a:blip r:embed="rId2"/>
              </a:buBlip>
            </a:pPr>
            <a:endParaRPr lang="en-US" altLang="en-US" sz="2000" smtClean="0"/>
          </a:p>
          <a:p>
            <a:pPr marL="344488" indent="-344488">
              <a:buFontTx/>
              <a:buBlip>
                <a:blip r:embed="rId2"/>
              </a:buBlip>
            </a:pPr>
            <a:endParaRPr lang="en-US" altLang="en-US" sz="2000" smtClean="0"/>
          </a:p>
        </p:txBody>
      </p:sp>
      <p:sp>
        <p:nvSpPr>
          <p:cNvPr id="69635" name="Title 2"/>
          <p:cNvSpPr>
            <a:spLocks noGrp="1"/>
          </p:cNvSpPr>
          <p:nvPr>
            <p:ph type="title" idx="4294967295"/>
          </p:nvPr>
        </p:nvSpPr>
        <p:spPr>
          <a:xfrm>
            <a:off x="762000" y="0"/>
            <a:ext cx="7772400" cy="698500"/>
          </a:xfrm>
        </p:spPr>
        <p:txBody>
          <a:bodyPr/>
          <a:lstStyle/>
          <a:p>
            <a:r>
              <a:rPr lang="en-US" altLang="en-US" sz="3600" b="1" dirty="0" smtClean="0"/>
              <a:t>Polarized Deuteron Source</a:t>
            </a:r>
          </a:p>
        </p:txBody>
      </p:sp>
      <p:pic>
        <p:nvPicPr>
          <p:cNvPr id="6964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227138"/>
            <a:ext cx="5511800" cy="27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" y="4288041"/>
            <a:ext cx="6399212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5783263" y="803275"/>
            <a:ext cx="3216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Deuterium hyperfine states</a:t>
            </a: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(in strong magnetic field)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0528" y="1550404"/>
            <a:ext cx="2620782" cy="2123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828" y="4184776"/>
            <a:ext cx="2412710" cy="202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95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0658" name="Content Placeholder 1"/>
              <p:cNvSpPr>
                <a:spLocks noGrp="1"/>
              </p:cNvSpPr>
              <p:nvPr>
                <p:ph idx="4294967295"/>
              </p:nvPr>
            </p:nvSpPr>
            <p:spPr>
              <a:xfrm>
                <a:off x="152400" y="806450"/>
                <a:ext cx="8839200" cy="5486400"/>
              </a:xfrm>
            </p:spPr>
            <p:txBody>
              <a:bodyPr/>
              <a:lstStyle/>
              <a:p>
                <a:pPr marL="344488" indent="-344488">
                  <a:spcBef>
                    <a:spcPts val="600"/>
                  </a:spcBef>
                  <a:buFontTx/>
                  <a:buBlip>
                    <a:blip r:embed="rId2"/>
                  </a:buBlip>
                </a:pPr>
                <a:r>
                  <a:rPr lang="en-US" altLang="en-US" sz="2000" dirty="0" smtClean="0"/>
                  <a:t>Differential spin-dependent cross-section (using lab-frame polarizations)</a:t>
                </a:r>
              </a:p>
              <a:p>
                <a:pPr marL="0" indent="0" algn="ctr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𝑧𝑧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𝑦𝑦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altLang="en-US" sz="2000" dirty="0" smtClean="0"/>
              </a:p>
              <a:p>
                <a:pPr marL="344488" indent="-344488">
                  <a:spcBef>
                    <a:spcPts val="600"/>
                  </a:spcBef>
                  <a:buFontTx/>
                  <a:buBlip>
                    <a:blip r:embed="rId2"/>
                  </a:buBlip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alt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𝑝𝐶</m:t>
                    </m:r>
                  </m:oMath>
                </a14:m>
                <a:r>
                  <a:rPr lang="en-US" altLang="en-US" sz="2000" dirty="0" smtClean="0"/>
                  <a:t> for protons</a:t>
                </a:r>
                <a:br>
                  <a:rPr lang="en-US" altLang="en-US" sz="2000" dirty="0" smtClean="0"/>
                </a:b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𝑑𝑝</m:t>
                    </m:r>
                  </m:oMath>
                </a14:m>
                <a:r>
                  <a:rPr lang="en-US" alt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𝑑𝐶</m:t>
                    </m:r>
                  </m:oMath>
                </a14:m>
                <a:r>
                  <a:rPr lang="en-US" altLang="en-US" sz="2000" dirty="0" smtClean="0"/>
                  <a:t> for deuterons</a:t>
                </a:r>
              </a:p>
              <a:p>
                <a:pPr marL="344488" indent="-344488">
                  <a:spcBef>
                    <a:spcPts val="600"/>
                  </a:spcBef>
                  <a:buFontTx/>
                  <a:buBlip>
                    <a:blip r:embed="rId2"/>
                  </a:buBlip>
                </a:pPr>
                <a:r>
                  <a:rPr lang="en-US" altLang="en-US" sz="2000" dirty="0" smtClean="0"/>
                  <a:t>Polarizations extracted</a:t>
                </a:r>
                <a:br>
                  <a:rPr lang="en-US" altLang="en-US" sz="2000" dirty="0" smtClean="0"/>
                </a:br>
                <a:r>
                  <a:rPr lang="en-US" altLang="en-US" sz="2000" dirty="0" smtClean="0"/>
                  <a:t>using azimuthal count </a:t>
                </a:r>
                <a:br>
                  <a:rPr lang="en-US" altLang="en-US" sz="2000" dirty="0" smtClean="0"/>
                </a:br>
                <a:r>
                  <a:rPr lang="en-US" altLang="en-US" sz="2000" dirty="0" smtClean="0"/>
                  <a:t>rate dependence and </a:t>
                </a:r>
                <a:br>
                  <a:rPr lang="en-US" altLang="en-US" sz="2000" dirty="0" smtClean="0"/>
                </a:br>
                <a:r>
                  <a:rPr lang="en-US" altLang="en-US" sz="2000" dirty="0" smtClean="0"/>
                  <a:t>effective analyzing </a:t>
                </a:r>
                <a:br>
                  <a:rPr lang="en-US" altLang="en-US" sz="2000" dirty="0" smtClean="0"/>
                </a:br>
                <a:r>
                  <a:rPr lang="en-US" altLang="en-US" sz="2000" dirty="0" smtClean="0"/>
                  <a:t>powers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 smtClean="0"/>
                  <a:t>.</a:t>
                </a:r>
              </a:p>
              <a:p>
                <a:pPr marL="344488" indent="-344488">
                  <a:spcBef>
                    <a:spcPts val="600"/>
                  </a:spcBef>
                  <a:buFontTx/>
                  <a:buBlip>
                    <a:blip r:embed="rId2"/>
                  </a:buBlip>
                </a:pPr>
                <a:r>
                  <a:rPr lang="en-US" altLang="en-US" dirty="0" smtClean="0"/>
                  <a:t>For fast measurement, </a:t>
                </a:r>
                <a:br>
                  <a:rPr lang="en-US" altLang="en-US" dirty="0" smtClean="0"/>
                </a:br>
                <a:r>
                  <a:rPr lang="en-US" altLang="en-US" dirty="0" smtClean="0"/>
                  <a:t>one can calibrate </a:t>
                </a:r>
                <a:br>
                  <a:rPr lang="en-US" alt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altLang="en-US" dirty="0" smtClean="0"/>
                  <a:t> in terms of “left-right” </a:t>
                </a:r>
                <a:br>
                  <a:rPr lang="en-US" altLang="en-US" dirty="0" smtClean="0"/>
                </a:br>
                <a:r>
                  <a:rPr lang="en-US" altLang="en-US" dirty="0" smtClean="0"/>
                  <a:t>scattering asymmetry and </a:t>
                </a:r>
                <a:br>
                  <a:rPr lang="en-US" alt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en-US" dirty="0" smtClean="0"/>
                  <a:t> in terms of “left-right-</a:t>
                </a:r>
                <a:br>
                  <a:rPr lang="en-US" altLang="en-US" dirty="0" smtClean="0"/>
                </a:br>
                <a:r>
                  <a:rPr lang="en-US" altLang="en-US" dirty="0" smtClean="0"/>
                  <a:t>top-bottom” asymmetries  </a:t>
                </a:r>
                <a:endParaRPr lang="en-US" altLang="en-US" sz="2000" dirty="0" smtClean="0"/>
              </a:p>
              <a:p>
                <a:pPr marL="344488" indent="-344488">
                  <a:buFontTx/>
                  <a:buBlip>
                    <a:blip r:embed="rId2"/>
                  </a:buBlip>
                </a:pPr>
                <a:endParaRPr lang="en-US" altLang="en-US" sz="2000" dirty="0" smtClean="0"/>
              </a:p>
              <a:p>
                <a:pPr marL="344488" indent="-344488">
                  <a:buFontTx/>
                  <a:buBlip>
                    <a:blip r:embed="rId2"/>
                  </a:buBlip>
                </a:pPr>
                <a:endParaRPr lang="en-US" altLang="en-US" sz="2000" dirty="0" smtClean="0"/>
              </a:p>
              <a:p>
                <a:pPr marL="344488" indent="-344488">
                  <a:buFontTx/>
                  <a:buBlip>
                    <a:blip r:embed="rId2"/>
                  </a:buBlip>
                </a:pPr>
                <a:endParaRPr lang="en-US" altLang="en-US" sz="2000" dirty="0" smtClean="0"/>
              </a:p>
            </p:txBody>
          </p:sp>
        </mc:Choice>
        <mc:Fallback xmlns="">
          <p:sp>
            <p:nvSpPr>
              <p:cNvPr id="7065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52400" y="806450"/>
                <a:ext cx="8839200" cy="5486400"/>
              </a:xfrm>
              <a:blipFill>
                <a:blip r:embed="rId3"/>
                <a:stretch>
                  <a:fillRect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659" name="Title 2"/>
          <p:cNvSpPr>
            <a:spLocks noGrp="1"/>
          </p:cNvSpPr>
          <p:nvPr>
            <p:ph type="title" idx="4294967295"/>
          </p:nvPr>
        </p:nvSpPr>
        <p:spPr>
          <a:xfrm>
            <a:off x="762000" y="0"/>
            <a:ext cx="7772400" cy="698500"/>
          </a:xfrm>
        </p:spPr>
        <p:txBody>
          <a:bodyPr/>
          <a:lstStyle/>
          <a:p>
            <a:r>
              <a:rPr lang="en-US" altLang="en-US" sz="3600" b="1" dirty="0" smtClean="0"/>
              <a:t>Polarimetry</a:t>
            </a:r>
          </a:p>
        </p:txBody>
      </p:sp>
      <p:pic>
        <p:nvPicPr>
          <p:cNvPr id="70665" name="Picture 9" descr="IUCFcountRatesLower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1963738"/>
            <a:ext cx="5457825" cy="432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882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514" name="Content Placeholder 1"/>
              <p:cNvSpPr>
                <a:spLocks noGrp="1"/>
              </p:cNvSpPr>
              <p:nvPr>
                <p:ph idx="4294967295"/>
              </p:nvPr>
            </p:nvSpPr>
            <p:spPr>
              <a:xfrm>
                <a:off x="260350" y="790575"/>
                <a:ext cx="8629650" cy="5686425"/>
              </a:xfrm>
            </p:spPr>
            <p:txBody>
              <a:bodyPr/>
              <a:lstStyle/>
              <a:p>
                <a:pPr marL="344488" indent="-344488" defTabSz="914400">
                  <a:spcBef>
                    <a:spcPct val="0"/>
                  </a:spcBef>
                  <a:buSzTx/>
                  <a:buFont typeface="Arial" panose="020B0604020202020204" pitchFamily="34" charset="0"/>
                  <a:buBlip>
                    <a:blip r:embed="rId2"/>
                  </a:buBlip>
                </a:pPr>
                <a:r>
                  <a:rPr lang="en-US" altLang="en-US" sz="1800" dirty="0" smtClean="0"/>
                  <a:t>Preservation and control of vector polarization = preservation and control of tensor polarization</a:t>
                </a:r>
              </a:p>
              <a:p>
                <a:pPr marL="344488" indent="-344488" defTabSz="914400">
                  <a:spcBef>
                    <a:spcPct val="0"/>
                  </a:spcBef>
                  <a:buSzTx/>
                  <a:buFont typeface="Arial" panose="020B0604020202020204" pitchFamily="34" charset="0"/>
                  <a:buBlip>
                    <a:blip r:embed="rId2"/>
                  </a:buBlip>
                </a:pPr>
                <a:r>
                  <a:rPr lang="en-US" altLang="en-US" sz="1800" dirty="0" smtClean="0"/>
                  <a:t>Spin wave function of spin-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1800" dirty="0" smtClean="0"/>
                  <a:t> particle can be formally composed of spin wave functions of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1800" dirty="0" smtClean="0"/>
                  <a:t> independent spin-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altLang="en-US" sz="1800" dirty="0" smtClean="0"/>
                  <a:t> particles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</m:t>
                    </m:r>
                  </m:oMath>
                </a14:m>
                <a:r>
                  <a:rPr lang="en-US" altLang="en-US" sz="1800" dirty="0" smtClean="0"/>
                  <a:t> </a:t>
                </a:r>
              </a:p>
              <a:p>
                <a:pPr marL="687388" lvl="1" indent="-344488" defTabSz="914400"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altLang="en-US" dirty="0" smtClean="0"/>
                  <a:t>Description of spin-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dirty="0" smtClean="0"/>
                  <a:t> dynamics in electric and magnetic fields reduces to description of spin-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687388" lvl="1" indent="-344488" defTabSz="914400"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altLang="en-US" dirty="0" smtClean="0"/>
                  <a:t>Demonstration of preservation and control of spin-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altLang="en-US" dirty="0" smtClean="0"/>
                  <a:t> polarization at the same time demonstrates preservation and control of spin-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dirty="0" smtClean="0"/>
                  <a:t> vector and tensor polarizations  </a:t>
                </a:r>
              </a:p>
              <a:p>
                <a:pPr marL="344488" indent="-344488" defTabSz="914400">
                  <a:spcBef>
                    <a:spcPct val="0"/>
                  </a:spcBef>
                  <a:buSzTx/>
                  <a:buFont typeface="Arial" panose="020B0604020202020204" pitchFamily="34" charset="0"/>
                  <a:buBlip>
                    <a:blip r:embed="rId2"/>
                  </a:buBlip>
                </a:pPr>
                <a:r>
                  <a:rPr lang="en-US" altLang="en-US" sz="1800" dirty="0" smtClean="0"/>
                  <a:t>Polarization rotation</a:t>
                </a:r>
              </a:p>
              <a:p>
                <a:pPr marL="0" indent="0" algn="ctr" defTabSz="914400">
                  <a:spcBef>
                    <a:spcPct val="0"/>
                  </a:spcBef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func>
                        <m:func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altLang="en-US" sz="1800" b="0" dirty="0" smtClean="0"/>
              </a:p>
              <a:p>
                <a:pPr marL="0" indent="0" algn="ctr" defTabSz="914400">
                  <a:spcBef>
                    <a:spcPct val="0"/>
                  </a:spcBef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𝑧𝑧</m:t>
                              </m:r>
                            </m:sub>
                          </m:sSub>
                        </m:e>
                      </m:d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en-US" sz="18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1800" dirty="0"/>
              </a:p>
              <a:p>
                <a:pPr marL="344488" indent="-344488" defTabSz="914400">
                  <a:spcBef>
                    <a:spcPct val="0"/>
                  </a:spcBef>
                  <a:buSzTx/>
                  <a:buFont typeface="Arial" panose="020B0604020202020204" pitchFamily="34" charset="0"/>
                  <a:buBlip>
                    <a:blip r:embed="rId2"/>
                  </a:buBlip>
                </a:pPr>
                <a:endParaRPr lang="en-US" altLang="en-US" sz="1800" dirty="0" smtClean="0"/>
              </a:p>
            </p:txBody>
          </p:sp>
        </mc:Choice>
        <mc:Fallback xmlns="">
          <p:sp>
            <p:nvSpPr>
              <p:cNvPr id="64514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60350" y="790575"/>
                <a:ext cx="8629650" cy="5686425"/>
              </a:xfrm>
              <a:blipFill>
                <a:blip r:embed="rId3"/>
                <a:stretch>
                  <a:fillRect t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515" name="Tit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03263"/>
          </a:xfrm>
        </p:spPr>
        <p:txBody>
          <a:bodyPr/>
          <a:lstStyle/>
          <a:p>
            <a:r>
              <a:rPr lang="en-US" altLang="en-US" sz="3600" b="1" dirty="0" smtClean="0"/>
              <a:t>Tensor Polarization Dynamics</a:t>
            </a:r>
          </a:p>
        </p:txBody>
      </p:sp>
    </p:spTree>
    <p:extLst>
      <p:ext uri="{BB962C8B-B14F-4D97-AF65-F5344CB8AC3E}">
        <p14:creationId xmlns:p14="http://schemas.microsoft.com/office/powerpoint/2010/main" val="21669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3730" name="Content Placeholder 1"/>
              <p:cNvSpPr>
                <a:spLocks noGrp="1"/>
              </p:cNvSpPr>
              <p:nvPr>
                <p:ph idx="4294967295"/>
              </p:nvPr>
            </p:nvSpPr>
            <p:spPr>
              <a:xfrm>
                <a:off x="152400" y="806450"/>
                <a:ext cx="8839200" cy="5486400"/>
              </a:xfrm>
            </p:spPr>
            <p:txBody>
              <a:bodyPr/>
              <a:lstStyle/>
              <a:p>
                <a:pPr marL="344488" indent="-344488">
                  <a:buFontTx/>
                  <a:buBlip>
                    <a:blip r:embed="rId2"/>
                  </a:buBlip>
                </a:pPr>
                <a:r>
                  <a:rPr lang="en-US" altLang="en-US" sz="2000" dirty="0" smtClean="0"/>
                  <a:t>Sweeping an </a:t>
                </a:r>
                <a:r>
                  <a:rPr lang="en-US" altLang="en-US" sz="2000" dirty="0" err="1" smtClean="0"/>
                  <a:t>rf</a:t>
                </a:r>
                <a:r>
                  <a:rPr lang="en-US" altLang="en-US" sz="2000" dirty="0" smtClean="0"/>
                  <a:t> magnet’s frequency through a spin resonance can rotate the polarization</a:t>
                </a:r>
              </a:p>
              <a:p>
                <a:pPr marL="344488" indent="-344488">
                  <a:buFontTx/>
                  <a:buBlip>
                    <a:blip r:embed="rId2"/>
                  </a:buBlip>
                </a:pPr>
                <a:r>
                  <a:rPr lang="en-US" altLang="en-US" dirty="0"/>
                  <a:t>Spin rotation and </a:t>
                </a:r>
                <a:br>
                  <a:rPr lang="en-US" altLang="en-US" dirty="0"/>
                </a:br>
                <a:r>
                  <a:rPr lang="en-US" altLang="en-US" dirty="0"/>
                  <a:t>Froissart-</a:t>
                </a:r>
                <a:r>
                  <a:rPr lang="en-US" altLang="en-US" dirty="0" err="1"/>
                  <a:t>Stora</a:t>
                </a:r>
                <a:r>
                  <a:rPr lang="en-US" altLang="en-US" dirty="0"/>
                  <a:t> formula</a:t>
                </a:r>
              </a:p>
              <a:p>
                <a:pPr marL="3444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den>
                      </m:f>
                      <m:r>
                        <a:rPr lang="en-US" altLang="en-US" sz="1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en-US" sz="1800" i="1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18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altLang="en-US" sz="18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altLang="en-US" sz="18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en-US" sz="18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en-US" sz="1800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altLang="en-US" sz="1800" dirty="0"/>
              </a:p>
              <a:p>
                <a:pPr marL="3444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den>
                      </m:f>
                      <m:r>
                        <a:rPr lang="en-US" alt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en-US" sz="1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en-US" sz="1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b>
                                    <m:sup>
                                      <m: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sz="1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en-US" sz="1800" dirty="0"/>
              </a:p>
              <a:p>
                <a:pPr marL="3444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en-US" sz="180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alt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  <m:r>
                                                    <a:rPr lang="en-US" alt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altLang="en-US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en-US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𝑓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en-US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𝑐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alt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en-US" sz="1800" smtClean="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r>
                                            <a:rPr lang="en-US" altLang="en-US" sz="18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r>
                                            <a:rPr lang="en-US" altLang="en-US" sz="1800" i="1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en-US" sz="180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r>
                                            <a:rPr lang="en-US" altLang="en-US" sz="1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en-US" sz="1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sz="1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1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en-US" sz="1800" dirty="0"/>
              </a:p>
              <a:p>
                <a:pPr marL="344488" indent="-344488">
                  <a:buFontTx/>
                  <a:buBlip>
                    <a:blip r:embed="rId2"/>
                  </a:buBlip>
                </a:pPr>
                <a:r>
                  <a:rPr lang="en-US" altLang="en-US" sz="2000" dirty="0" smtClean="0"/>
                  <a:t>Demonstrated experimentally at </a:t>
                </a:r>
                <a:br>
                  <a:rPr lang="en-US" altLang="en-US" sz="2000" dirty="0" smtClean="0"/>
                </a:br>
                <a:r>
                  <a:rPr lang="en-US" altLang="en-US" sz="2000" dirty="0" smtClean="0"/>
                  <a:t>COSY</a:t>
                </a:r>
              </a:p>
            </p:txBody>
          </p:sp>
        </mc:Choice>
        <mc:Fallback xmlns="">
          <p:sp>
            <p:nvSpPr>
              <p:cNvPr id="7373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52400" y="806450"/>
                <a:ext cx="8839200" cy="5486400"/>
              </a:xfrm>
              <a:blipFill>
                <a:blip r:embed="rId3"/>
                <a:stretch>
                  <a:fillRect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731" name="Title 2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698500"/>
          </a:xfrm>
        </p:spPr>
        <p:txBody>
          <a:bodyPr/>
          <a:lstStyle/>
          <a:p>
            <a:r>
              <a:rPr lang="en-US" altLang="en-US" sz="3600" b="1" dirty="0" smtClean="0"/>
              <a:t>Experimental Demonstration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236663"/>
            <a:ext cx="427037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946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1"/>
          <p:cNvSpPr>
            <a:spLocks noGrp="1"/>
          </p:cNvSpPr>
          <p:nvPr>
            <p:ph idx="4294967295"/>
          </p:nvPr>
        </p:nvSpPr>
        <p:spPr>
          <a:xfrm>
            <a:off x="117475" y="806450"/>
            <a:ext cx="8909050" cy="5486400"/>
          </a:xfrm>
        </p:spPr>
        <p:txBody>
          <a:bodyPr rIns="0"/>
          <a:lstStyle/>
          <a:p>
            <a:pPr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altLang="en-US" sz="2000" smtClean="0"/>
              <a:t>Major JLEIC ion complex components</a:t>
            </a:r>
          </a:p>
          <a:p>
            <a:pPr>
              <a:lnSpc>
                <a:spcPct val="120000"/>
              </a:lnSpc>
              <a:buFontTx/>
              <a:buBlip>
                <a:blip r:embed="rId2"/>
              </a:buBlip>
            </a:pPr>
            <a:endParaRPr lang="en-US" altLang="en-US" sz="2000" smtClean="0"/>
          </a:p>
          <a:p>
            <a:pPr>
              <a:lnSpc>
                <a:spcPct val="120000"/>
              </a:lnSpc>
              <a:buFontTx/>
              <a:buBlip>
                <a:blip r:embed="rId2"/>
              </a:buBlip>
            </a:pPr>
            <a:endParaRPr lang="en-US" altLang="en-US" sz="2000" smtClean="0"/>
          </a:p>
          <a:p>
            <a:pPr>
              <a:lnSpc>
                <a:spcPct val="120000"/>
              </a:lnSpc>
              <a:buFontTx/>
              <a:buBlip>
                <a:blip r:embed="rId2"/>
              </a:buBlip>
            </a:pPr>
            <a:endParaRPr lang="en-US" altLang="en-US" sz="2000" smtClean="0"/>
          </a:p>
          <a:p>
            <a:pPr>
              <a:lnSpc>
                <a:spcPct val="120000"/>
              </a:lnSpc>
              <a:buFontTx/>
              <a:buBlip>
                <a:blip r:embed="rId2"/>
              </a:buBlip>
            </a:pPr>
            <a:endParaRPr lang="en-US" altLang="en-US" sz="2000" smtClean="0"/>
          </a:p>
          <a:p>
            <a:pPr>
              <a:lnSpc>
                <a:spcPct val="120000"/>
              </a:lnSpc>
              <a:buFontTx/>
              <a:buBlip>
                <a:blip r:embed="rId2"/>
              </a:buBlip>
            </a:pPr>
            <a:endParaRPr lang="en-US" altLang="en-US" sz="2000" smtClean="0"/>
          </a:p>
          <a:p>
            <a:pPr>
              <a:lnSpc>
                <a:spcPct val="120000"/>
              </a:lnSpc>
              <a:buFontTx/>
              <a:buBlip>
                <a:blip r:embed="rId2"/>
              </a:buBlip>
            </a:pPr>
            <a:endParaRPr lang="en-US" altLang="en-US" sz="2000" smtClean="0"/>
          </a:p>
          <a:p>
            <a:pPr>
              <a:lnSpc>
                <a:spcPct val="120000"/>
              </a:lnSpc>
              <a:buFontTx/>
              <a:buBlip>
                <a:blip r:embed="rId2"/>
              </a:buBlip>
            </a:pPr>
            <a:endParaRPr lang="en-US" altLang="en-US" sz="2000" smtClean="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sz="2000" smtClean="0"/>
              <a:t>Polarization design requirements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 smtClean="0"/>
              <a:t>High polarization (~80%) of protons and light ions (d, </a:t>
            </a:r>
            <a:r>
              <a:rPr lang="en-US" altLang="en-US" baseline="30000" smtClean="0"/>
              <a:t>3</a:t>
            </a:r>
            <a:r>
              <a:rPr lang="en-US" altLang="en-US" smtClean="0"/>
              <a:t>He</a:t>
            </a:r>
            <a:r>
              <a:rPr lang="en-US" altLang="en-US" baseline="30000" smtClean="0"/>
              <a:t>++</a:t>
            </a:r>
            <a:r>
              <a:rPr lang="en-US" altLang="en-US" smtClean="0"/>
              <a:t>, and possibly </a:t>
            </a:r>
            <a:r>
              <a:rPr lang="en-US" altLang="en-US" baseline="30000" smtClean="0"/>
              <a:t>6</a:t>
            </a:r>
            <a:r>
              <a:rPr lang="en-US" altLang="en-US" smtClean="0"/>
              <a:t>Li</a:t>
            </a:r>
            <a:r>
              <a:rPr lang="en-US" altLang="en-US" baseline="30000" smtClean="0"/>
              <a:t>+++</a:t>
            </a:r>
            <a:r>
              <a:rPr lang="en-US" altLang="en-US" smtClean="0"/>
              <a:t>)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 smtClean="0"/>
              <a:t>Both longitudinal and transverse polarization orientations available at all IPs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 smtClean="0"/>
              <a:t>Sufficiently long polarization lifetime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 smtClean="0"/>
              <a:t>Spin flipping</a:t>
            </a:r>
          </a:p>
        </p:txBody>
      </p:sp>
      <p:sp>
        <p:nvSpPr>
          <p:cNvPr id="4099" name="Title 2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701675"/>
          </a:xfrm>
        </p:spPr>
        <p:txBody>
          <a:bodyPr/>
          <a:lstStyle/>
          <a:p>
            <a:r>
              <a:rPr lang="en-US" altLang="en-US" sz="3600" b="1" dirty="0" smtClean="0"/>
              <a:t>Ion Polarization Requirements</a:t>
            </a:r>
          </a:p>
        </p:txBody>
      </p:sp>
      <p:grpSp>
        <p:nvGrpSpPr>
          <p:cNvPr id="4100" name="Group 29"/>
          <p:cNvGrpSpPr>
            <a:grpSpLocks/>
          </p:cNvGrpSpPr>
          <p:nvPr/>
        </p:nvGrpSpPr>
        <p:grpSpPr bwMode="auto">
          <a:xfrm>
            <a:off x="1125538" y="1417638"/>
            <a:ext cx="6892925" cy="2663825"/>
            <a:chOff x="165" y="893"/>
            <a:chExt cx="4342" cy="1678"/>
          </a:xfrm>
        </p:grpSpPr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378" y="1540"/>
              <a:ext cx="34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" name="Rectangle 8"/>
            <p:cNvSpPr>
              <a:spLocks noChangeArrowheads="1"/>
            </p:cNvSpPr>
            <p:nvPr/>
          </p:nvSpPr>
          <p:spPr bwMode="auto">
            <a:xfrm>
              <a:off x="290" y="1431"/>
              <a:ext cx="213" cy="21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>
                <a:latin typeface="Times" panose="02020603050405020304" pitchFamily="18" charset="0"/>
              </a:endParaRPr>
            </a:p>
          </p:txBody>
        </p:sp>
        <p:sp>
          <p:nvSpPr>
            <p:cNvPr id="4103" name="Rectangle 9"/>
            <p:cNvSpPr>
              <a:spLocks noChangeArrowheads="1"/>
            </p:cNvSpPr>
            <p:nvPr/>
          </p:nvSpPr>
          <p:spPr bwMode="auto">
            <a:xfrm>
              <a:off x="869" y="1431"/>
              <a:ext cx="571" cy="21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>
                <a:latin typeface="Times" panose="02020603050405020304" pitchFamily="18" charset="0"/>
              </a:endParaRPr>
            </a:p>
          </p:txBody>
        </p:sp>
        <p:grpSp>
          <p:nvGrpSpPr>
            <p:cNvPr id="4104" name="Group 15"/>
            <p:cNvGrpSpPr>
              <a:grpSpLocks/>
            </p:cNvGrpSpPr>
            <p:nvPr/>
          </p:nvGrpSpPr>
          <p:grpSpPr bwMode="auto">
            <a:xfrm>
              <a:off x="2018" y="1260"/>
              <a:ext cx="563" cy="553"/>
              <a:chOff x="2643" y="631"/>
              <a:chExt cx="563" cy="553"/>
            </a:xfrm>
          </p:grpSpPr>
          <p:sp>
            <p:nvSpPr>
              <p:cNvPr id="4118" name="Arc 34"/>
              <p:cNvSpPr>
                <a:spLocks/>
              </p:cNvSpPr>
              <p:nvPr/>
            </p:nvSpPr>
            <p:spPr bwMode="auto">
              <a:xfrm rot="-5400000">
                <a:off x="2928" y="628"/>
                <a:ext cx="275" cy="281"/>
              </a:xfrm>
              <a:custGeom>
                <a:avLst/>
                <a:gdLst>
                  <a:gd name="T0" fmla="*/ 0 w 43196"/>
                  <a:gd name="T1" fmla="*/ 0 h 43196"/>
                  <a:gd name="T2" fmla="*/ 0 w 43196"/>
                  <a:gd name="T3" fmla="*/ 0 h 43196"/>
                  <a:gd name="T4" fmla="*/ 0 w 43196"/>
                  <a:gd name="T5" fmla="*/ 0 h 431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6" h="43196" fill="none" extrusionOk="0">
                    <a:moveTo>
                      <a:pt x="22003" y="-1"/>
                    </a:moveTo>
                    <a:cubicBezTo>
                      <a:pt x="33771" y="221"/>
                      <a:pt x="43196" y="9825"/>
                      <a:pt x="43196" y="21596"/>
                    </a:cubicBezTo>
                    <a:cubicBezTo>
                      <a:pt x="43196" y="33525"/>
                      <a:pt x="33525" y="43196"/>
                      <a:pt x="21596" y="43196"/>
                    </a:cubicBezTo>
                    <a:cubicBezTo>
                      <a:pt x="9829" y="43196"/>
                      <a:pt x="227" y="33777"/>
                      <a:pt x="0" y="22012"/>
                    </a:cubicBezTo>
                  </a:path>
                  <a:path w="43196" h="43196" stroke="0" extrusionOk="0">
                    <a:moveTo>
                      <a:pt x="22003" y="-1"/>
                    </a:moveTo>
                    <a:cubicBezTo>
                      <a:pt x="33771" y="221"/>
                      <a:pt x="43196" y="9825"/>
                      <a:pt x="43196" y="21596"/>
                    </a:cubicBezTo>
                    <a:cubicBezTo>
                      <a:pt x="43196" y="33525"/>
                      <a:pt x="33525" y="43196"/>
                      <a:pt x="21596" y="43196"/>
                    </a:cubicBezTo>
                    <a:cubicBezTo>
                      <a:pt x="9829" y="43196"/>
                      <a:pt x="227" y="33777"/>
                      <a:pt x="0" y="22012"/>
                    </a:cubicBezTo>
                    <a:lnTo>
                      <a:pt x="21596" y="21596"/>
                    </a:lnTo>
                    <a:lnTo>
                      <a:pt x="22003" y="-1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0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9" name="Arc 35"/>
              <p:cNvSpPr>
                <a:spLocks/>
              </p:cNvSpPr>
              <p:nvPr/>
            </p:nvSpPr>
            <p:spPr bwMode="auto">
              <a:xfrm rot="5400000">
                <a:off x="2646" y="906"/>
                <a:ext cx="275" cy="281"/>
              </a:xfrm>
              <a:custGeom>
                <a:avLst/>
                <a:gdLst>
                  <a:gd name="T0" fmla="*/ 0 w 43196"/>
                  <a:gd name="T1" fmla="*/ 0 h 43196"/>
                  <a:gd name="T2" fmla="*/ 0 w 43196"/>
                  <a:gd name="T3" fmla="*/ 0 h 43196"/>
                  <a:gd name="T4" fmla="*/ 0 w 43196"/>
                  <a:gd name="T5" fmla="*/ 0 h 431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6" h="43196" fill="none" extrusionOk="0">
                    <a:moveTo>
                      <a:pt x="22003" y="-1"/>
                    </a:moveTo>
                    <a:cubicBezTo>
                      <a:pt x="33771" y="221"/>
                      <a:pt x="43196" y="9825"/>
                      <a:pt x="43196" y="21596"/>
                    </a:cubicBezTo>
                    <a:cubicBezTo>
                      <a:pt x="43196" y="33525"/>
                      <a:pt x="33525" y="43196"/>
                      <a:pt x="21596" y="43196"/>
                    </a:cubicBezTo>
                    <a:cubicBezTo>
                      <a:pt x="9829" y="43196"/>
                      <a:pt x="227" y="33777"/>
                      <a:pt x="0" y="22012"/>
                    </a:cubicBezTo>
                  </a:path>
                  <a:path w="43196" h="43196" stroke="0" extrusionOk="0">
                    <a:moveTo>
                      <a:pt x="22003" y="-1"/>
                    </a:moveTo>
                    <a:cubicBezTo>
                      <a:pt x="33771" y="221"/>
                      <a:pt x="43196" y="9825"/>
                      <a:pt x="43196" y="21596"/>
                    </a:cubicBezTo>
                    <a:cubicBezTo>
                      <a:pt x="43196" y="33525"/>
                      <a:pt x="33525" y="43196"/>
                      <a:pt x="21596" y="43196"/>
                    </a:cubicBezTo>
                    <a:cubicBezTo>
                      <a:pt x="9829" y="43196"/>
                      <a:pt x="227" y="33777"/>
                      <a:pt x="0" y="22012"/>
                    </a:cubicBezTo>
                    <a:lnTo>
                      <a:pt x="21596" y="21596"/>
                    </a:lnTo>
                    <a:lnTo>
                      <a:pt x="22003" y="-1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0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Line 36"/>
              <p:cNvSpPr>
                <a:spLocks noChangeShapeType="1"/>
              </p:cNvSpPr>
              <p:nvPr/>
            </p:nvSpPr>
            <p:spPr bwMode="auto">
              <a:xfrm>
                <a:off x="2925" y="761"/>
                <a:ext cx="0" cy="3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Line 36"/>
              <p:cNvSpPr>
                <a:spLocks noChangeShapeType="1"/>
              </p:cNvSpPr>
              <p:nvPr/>
            </p:nvSpPr>
            <p:spPr bwMode="auto">
              <a:xfrm rot="5400000">
                <a:off x="2918" y="759"/>
                <a:ext cx="0" cy="3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345" y="1502"/>
              <a:ext cx="82" cy="6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>
                <a:latin typeface="Times" panose="02020603050405020304" pitchFamily="18" charset="0"/>
              </a:endParaRPr>
            </a:p>
          </p:txBody>
        </p:sp>
        <p:grpSp>
          <p:nvGrpSpPr>
            <p:cNvPr id="4106" name="Group 21"/>
            <p:cNvGrpSpPr>
              <a:grpSpLocks/>
            </p:cNvGrpSpPr>
            <p:nvPr/>
          </p:nvGrpSpPr>
          <p:grpSpPr bwMode="auto">
            <a:xfrm>
              <a:off x="3217" y="893"/>
              <a:ext cx="1290" cy="1293"/>
              <a:chOff x="2317" y="523"/>
              <a:chExt cx="1290" cy="1293"/>
            </a:xfrm>
          </p:grpSpPr>
          <p:sp>
            <p:nvSpPr>
              <p:cNvPr id="4114" name="Arc 34"/>
              <p:cNvSpPr>
                <a:spLocks/>
              </p:cNvSpPr>
              <p:nvPr/>
            </p:nvSpPr>
            <p:spPr bwMode="auto">
              <a:xfrm rot="-5400000">
                <a:off x="2962" y="524"/>
                <a:ext cx="645" cy="644"/>
              </a:xfrm>
              <a:custGeom>
                <a:avLst/>
                <a:gdLst>
                  <a:gd name="T0" fmla="*/ 0 w 43196"/>
                  <a:gd name="T1" fmla="*/ 0 h 43196"/>
                  <a:gd name="T2" fmla="*/ 0 w 43196"/>
                  <a:gd name="T3" fmla="*/ 0 h 43196"/>
                  <a:gd name="T4" fmla="*/ 0 w 43196"/>
                  <a:gd name="T5" fmla="*/ 0 h 431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6" h="43196" fill="none" extrusionOk="0">
                    <a:moveTo>
                      <a:pt x="22003" y="-1"/>
                    </a:moveTo>
                    <a:cubicBezTo>
                      <a:pt x="33771" y="221"/>
                      <a:pt x="43196" y="9825"/>
                      <a:pt x="43196" y="21596"/>
                    </a:cubicBezTo>
                    <a:cubicBezTo>
                      <a:pt x="43196" y="33525"/>
                      <a:pt x="33525" y="43196"/>
                      <a:pt x="21596" y="43196"/>
                    </a:cubicBezTo>
                    <a:cubicBezTo>
                      <a:pt x="9829" y="43196"/>
                      <a:pt x="227" y="33777"/>
                      <a:pt x="0" y="22012"/>
                    </a:cubicBezTo>
                  </a:path>
                  <a:path w="43196" h="43196" stroke="0" extrusionOk="0">
                    <a:moveTo>
                      <a:pt x="22003" y="-1"/>
                    </a:moveTo>
                    <a:cubicBezTo>
                      <a:pt x="33771" y="221"/>
                      <a:pt x="43196" y="9825"/>
                      <a:pt x="43196" y="21596"/>
                    </a:cubicBezTo>
                    <a:cubicBezTo>
                      <a:pt x="43196" y="33525"/>
                      <a:pt x="33525" y="43196"/>
                      <a:pt x="21596" y="43196"/>
                    </a:cubicBezTo>
                    <a:cubicBezTo>
                      <a:pt x="9829" y="43196"/>
                      <a:pt x="227" y="33777"/>
                      <a:pt x="0" y="22012"/>
                    </a:cubicBezTo>
                    <a:lnTo>
                      <a:pt x="21596" y="21596"/>
                    </a:lnTo>
                    <a:lnTo>
                      <a:pt x="22003" y="-1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0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Arc 35"/>
              <p:cNvSpPr>
                <a:spLocks/>
              </p:cNvSpPr>
              <p:nvPr/>
            </p:nvSpPr>
            <p:spPr bwMode="auto">
              <a:xfrm rot="5400000">
                <a:off x="2316" y="1172"/>
                <a:ext cx="645" cy="644"/>
              </a:xfrm>
              <a:custGeom>
                <a:avLst/>
                <a:gdLst>
                  <a:gd name="T0" fmla="*/ 0 w 43196"/>
                  <a:gd name="T1" fmla="*/ 0 h 43196"/>
                  <a:gd name="T2" fmla="*/ 0 w 43196"/>
                  <a:gd name="T3" fmla="*/ 0 h 43196"/>
                  <a:gd name="T4" fmla="*/ 0 w 43196"/>
                  <a:gd name="T5" fmla="*/ 0 h 431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6" h="43196" fill="none" extrusionOk="0">
                    <a:moveTo>
                      <a:pt x="22003" y="-1"/>
                    </a:moveTo>
                    <a:cubicBezTo>
                      <a:pt x="33771" y="221"/>
                      <a:pt x="43196" y="9825"/>
                      <a:pt x="43196" y="21596"/>
                    </a:cubicBezTo>
                    <a:cubicBezTo>
                      <a:pt x="43196" y="33525"/>
                      <a:pt x="33525" y="43196"/>
                      <a:pt x="21596" y="43196"/>
                    </a:cubicBezTo>
                    <a:cubicBezTo>
                      <a:pt x="9829" y="43196"/>
                      <a:pt x="227" y="33777"/>
                      <a:pt x="0" y="22012"/>
                    </a:cubicBezTo>
                  </a:path>
                  <a:path w="43196" h="43196" stroke="0" extrusionOk="0">
                    <a:moveTo>
                      <a:pt x="22003" y="-1"/>
                    </a:moveTo>
                    <a:cubicBezTo>
                      <a:pt x="33771" y="221"/>
                      <a:pt x="43196" y="9825"/>
                      <a:pt x="43196" y="21596"/>
                    </a:cubicBezTo>
                    <a:cubicBezTo>
                      <a:pt x="43196" y="33525"/>
                      <a:pt x="33525" y="43196"/>
                      <a:pt x="21596" y="43196"/>
                    </a:cubicBezTo>
                    <a:cubicBezTo>
                      <a:pt x="9829" y="43196"/>
                      <a:pt x="227" y="33777"/>
                      <a:pt x="0" y="22012"/>
                    </a:cubicBezTo>
                    <a:lnTo>
                      <a:pt x="21596" y="21596"/>
                    </a:lnTo>
                    <a:lnTo>
                      <a:pt x="22003" y="-1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0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Line 36"/>
              <p:cNvSpPr>
                <a:spLocks noChangeShapeType="1"/>
              </p:cNvSpPr>
              <p:nvPr/>
            </p:nvSpPr>
            <p:spPr bwMode="auto">
              <a:xfrm>
                <a:off x="2963" y="823"/>
                <a:ext cx="0" cy="70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Line 36"/>
              <p:cNvSpPr>
                <a:spLocks noChangeShapeType="1"/>
              </p:cNvSpPr>
              <p:nvPr/>
            </p:nvSpPr>
            <p:spPr bwMode="auto">
              <a:xfrm rot="5400000">
                <a:off x="2947" y="827"/>
                <a:ext cx="0" cy="6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7" name="Rectangle 26"/>
            <p:cNvSpPr>
              <a:spLocks noChangeArrowheads="1"/>
            </p:cNvSpPr>
            <p:nvPr/>
          </p:nvSpPr>
          <p:spPr bwMode="auto">
            <a:xfrm>
              <a:off x="4002" y="1499"/>
              <a:ext cx="136" cy="7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>
                <a:latin typeface="Times" panose="02020603050405020304" pitchFamily="18" charset="0"/>
              </a:endParaRPr>
            </a:p>
          </p:txBody>
        </p:sp>
        <p:sp>
          <p:nvSpPr>
            <p:cNvPr id="4108" name="Text Box 27"/>
            <p:cNvSpPr txBox="1">
              <a:spLocks noChangeArrowheads="1"/>
            </p:cNvSpPr>
            <p:nvPr/>
          </p:nvSpPr>
          <p:spPr bwMode="auto">
            <a:xfrm>
              <a:off x="165" y="1661"/>
              <a:ext cx="45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anose="020B0606020202030204" pitchFamily="34" charset="0"/>
                </a:rPr>
                <a:t>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anose="020B0606020202030204" pitchFamily="34" charset="0"/>
                </a:rPr>
                <a:t>source</a:t>
              </a:r>
            </a:p>
          </p:txBody>
        </p:sp>
        <p:sp>
          <p:nvSpPr>
            <p:cNvPr id="4109" name="Text Box 28"/>
            <p:cNvSpPr txBox="1">
              <a:spLocks noChangeArrowheads="1"/>
            </p:cNvSpPr>
            <p:nvPr/>
          </p:nvSpPr>
          <p:spPr bwMode="auto">
            <a:xfrm>
              <a:off x="857" y="1659"/>
              <a:ext cx="5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anose="020B0606020202030204" pitchFamily="34" charset="0"/>
                </a:rPr>
                <a:t>SRF linac</a:t>
              </a:r>
            </a:p>
          </p:txBody>
        </p:sp>
        <p:sp>
          <p:nvSpPr>
            <p:cNvPr id="4110" name="Text Box 29"/>
            <p:cNvSpPr txBox="1">
              <a:spLocks noChangeArrowheads="1"/>
            </p:cNvSpPr>
            <p:nvPr/>
          </p:nvSpPr>
          <p:spPr bwMode="auto">
            <a:xfrm>
              <a:off x="1685" y="1833"/>
              <a:ext cx="1035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anose="020B0606020202030204" pitchFamily="34" charset="0"/>
                </a:rPr>
                <a:t>Booster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anose="020B0606020202030204" pitchFamily="34" charset="0"/>
                </a:rPr>
                <a:t>285 – 7062 MeV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anose="020B0606020202030204" pitchFamily="34" charset="0"/>
                </a:rPr>
                <a:t>(accumulator ring)</a:t>
              </a:r>
            </a:p>
          </p:txBody>
        </p:sp>
        <p:sp>
          <p:nvSpPr>
            <p:cNvPr id="4111" name="Text Box 31"/>
            <p:cNvSpPr txBox="1">
              <a:spLocks noChangeArrowheads="1"/>
            </p:cNvSpPr>
            <p:nvPr/>
          </p:nvSpPr>
          <p:spPr bwMode="auto">
            <a:xfrm>
              <a:off x="3417" y="2205"/>
              <a:ext cx="90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anose="020B0606020202030204" pitchFamily="34" charset="0"/>
                </a:rPr>
                <a:t>Ion collider ring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anose="020B0606020202030204" pitchFamily="34" charset="0"/>
                </a:rPr>
                <a:t>8-100 GeV/c</a:t>
              </a:r>
            </a:p>
          </p:txBody>
        </p:sp>
        <p:sp>
          <p:nvSpPr>
            <p:cNvPr id="4112" name="Text Box 32"/>
            <p:cNvSpPr txBox="1">
              <a:spLocks noChangeArrowheads="1"/>
            </p:cNvSpPr>
            <p:nvPr/>
          </p:nvSpPr>
          <p:spPr bwMode="auto">
            <a:xfrm>
              <a:off x="2264" y="1540"/>
              <a:ext cx="4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FF9900"/>
                  </a:solidFill>
                  <a:latin typeface="Arial Narrow" panose="020B0606020202030204" pitchFamily="34" charset="0"/>
                </a:rPr>
                <a:t>Cooling</a:t>
              </a:r>
            </a:p>
          </p:txBody>
        </p:sp>
        <p:sp>
          <p:nvSpPr>
            <p:cNvPr id="4113" name="Text Box 33"/>
            <p:cNvSpPr txBox="1">
              <a:spLocks noChangeArrowheads="1"/>
            </p:cNvSpPr>
            <p:nvPr/>
          </p:nvSpPr>
          <p:spPr bwMode="auto">
            <a:xfrm>
              <a:off x="3840" y="1549"/>
              <a:ext cx="4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FF9900"/>
                  </a:solidFill>
                  <a:latin typeface="Arial Narrow" panose="020B0606020202030204" pitchFamily="34" charset="0"/>
                </a:rPr>
                <a:t>Cooling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45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4294967295"/>
          </p:nvPr>
        </p:nvSpPr>
        <p:spPr>
          <a:xfrm>
            <a:off x="149225" y="866775"/>
            <a:ext cx="8851900" cy="5464175"/>
          </a:xfrm>
        </p:spPr>
        <p:txBody>
          <a:bodyPr/>
          <a:lstStyle/>
          <a:p>
            <a:pPr defTabSz="914400"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1800" dirty="0" smtClean="0"/>
              <a:t>Figure-8 concept: Spin precession in one arc is exactly cancelled in the other </a:t>
            </a:r>
            <a:endParaRPr lang="en-US" altLang="en-US" dirty="0" smtClean="0"/>
          </a:p>
          <a:p>
            <a:pPr defTabSz="914400"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1800" dirty="0" smtClean="0"/>
              <a:t>Spin stabilization by small fields: </a:t>
            </a:r>
            <a:r>
              <a:rPr lang="en-US" altLang="en-US" sz="1800" dirty="0" smtClean="0">
                <a:solidFill>
                  <a:srgbClr val="0000FF"/>
                </a:solidFill>
              </a:rPr>
              <a:t>~3 Tm </a:t>
            </a:r>
            <a:r>
              <a:rPr lang="en-US" altLang="en-US" sz="1800" dirty="0" smtClean="0"/>
              <a:t>vs. </a:t>
            </a:r>
            <a:r>
              <a:rPr lang="en-US" altLang="en-US" sz="1800" dirty="0" smtClean="0">
                <a:solidFill>
                  <a:srgbClr val="FF0000"/>
                </a:solidFill>
              </a:rPr>
              <a:t>&lt; 400 Tm</a:t>
            </a:r>
            <a:r>
              <a:rPr lang="en-US" altLang="en-US" sz="1800" dirty="0" smtClean="0"/>
              <a:t> for deuterons at 100 GeV</a:t>
            </a:r>
          </a:p>
          <a:p>
            <a:pPr lvl="1" defTabSz="914400" eaLnBrk="1" hangingPunct="1"/>
            <a:r>
              <a:rPr lang="en-US" altLang="en-US" sz="1600" dirty="0" smtClean="0"/>
              <a:t>Criterion: induced spin rotation &gt;&gt; spin rotation due to orbit errors</a:t>
            </a:r>
          </a:p>
          <a:p>
            <a:pPr defTabSz="914400"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1800" b="1" dirty="0" smtClean="0">
                <a:solidFill>
                  <a:srgbClr val="0000FF"/>
                </a:solidFill>
              </a:rPr>
              <a:t>3D spin rotator</a:t>
            </a:r>
            <a:r>
              <a:rPr lang="en-US" altLang="en-US" sz="1800" dirty="0" smtClean="0"/>
              <a:t>: combination of small rotations about different axes provides </a:t>
            </a:r>
            <a:br>
              <a:rPr lang="en-US" altLang="en-US" sz="1800" dirty="0" smtClean="0"/>
            </a:br>
            <a:r>
              <a:rPr lang="en-US" altLang="en-US" sz="1800" dirty="0" smtClean="0"/>
              <a:t>any polarization orientation at any point in the collider ring</a:t>
            </a:r>
          </a:p>
          <a:p>
            <a:pPr defTabSz="914400"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1800" dirty="0" smtClean="0"/>
              <a:t>No effect on the orbit</a:t>
            </a:r>
          </a:p>
          <a:p>
            <a:pPr defTabSz="914400"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1800" dirty="0" smtClean="0"/>
              <a:t>Polarized deuterons</a:t>
            </a:r>
          </a:p>
          <a:p>
            <a:pPr defTabSz="914400"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1800" dirty="0" smtClean="0"/>
              <a:t>Frequent adiabatic spin flips</a:t>
            </a:r>
          </a:p>
        </p:txBody>
      </p:sp>
      <p:sp>
        <p:nvSpPr>
          <p:cNvPr id="22531" name="Title 2"/>
          <p:cNvSpPr>
            <a:spLocks noGrp="1"/>
          </p:cNvSpPr>
          <p:nvPr>
            <p:ph type="title" idx="4294967295"/>
          </p:nvPr>
        </p:nvSpPr>
        <p:spPr>
          <a:xfrm>
            <a:off x="457200" y="-1588"/>
            <a:ext cx="8229600" cy="706438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Ion Polarization</a:t>
            </a: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2445544" y="3880176"/>
            <a:ext cx="4252912" cy="1871662"/>
            <a:chOff x="1540" y="2870"/>
            <a:chExt cx="2679" cy="1179"/>
          </a:xfrm>
        </p:grpSpPr>
        <p:pic>
          <p:nvPicPr>
            <p:cNvPr id="2253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" y="2870"/>
              <a:ext cx="2679" cy="1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38" name="Rectangle 6"/>
            <p:cNvSpPr>
              <a:spLocks noChangeArrowheads="1"/>
            </p:cNvSpPr>
            <p:nvPr/>
          </p:nvSpPr>
          <p:spPr bwMode="auto">
            <a:xfrm>
              <a:off x="2589" y="3178"/>
              <a:ext cx="106" cy="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22539" name="Rectangle 7"/>
            <p:cNvSpPr>
              <a:spLocks noChangeArrowheads="1"/>
            </p:cNvSpPr>
            <p:nvPr/>
          </p:nvSpPr>
          <p:spPr bwMode="auto">
            <a:xfrm>
              <a:off x="3047" y="3177"/>
              <a:ext cx="107" cy="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22540" name="Line 8"/>
            <p:cNvSpPr>
              <a:spLocks noChangeShapeType="1"/>
            </p:cNvSpPr>
            <p:nvPr/>
          </p:nvSpPr>
          <p:spPr bwMode="auto">
            <a:xfrm>
              <a:off x="2577" y="3264"/>
              <a:ext cx="145" cy="83"/>
            </a:xfrm>
            <a:prstGeom prst="line">
              <a:avLst/>
            </a:prstGeom>
            <a:noFill/>
            <a:ln w="1524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9"/>
            <p:cNvSpPr>
              <a:spLocks noChangeShapeType="1"/>
            </p:cNvSpPr>
            <p:nvPr/>
          </p:nvSpPr>
          <p:spPr bwMode="auto">
            <a:xfrm flipV="1">
              <a:off x="3038" y="3271"/>
              <a:ext cx="124" cy="72"/>
            </a:xfrm>
            <a:prstGeom prst="line">
              <a:avLst/>
            </a:prstGeom>
            <a:noFill/>
            <a:ln w="1524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Text Box 6"/>
            <p:cNvSpPr txBox="1">
              <a:spLocks noChangeArrowheads="1"/>
            </p:cNvSpPr>
            <p:nvPr/>
          </p:nvSpPr>
          <p:spPr bwMode="auto">
            <a:xfrm>
              <a:off x="2666" y="3637"/>
              <a:ext cx="397" cy="22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solidFill>
                    <a:srgbClr val="0000FF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n = 0</a:t>
              </a:r>
              <a:endParaRPr lang="ru-RU" altLang="en-US" sz="1600" b="1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4776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Content Placeholder 1"/>
              <p:cNvSpPr>
                <a:spLocks noGrp="1"/>
              </p:cNvSpPr>
              <p:nvPr>
                <p:ph idx="4294967295"/>
              </p:nvPr>
            </p:nvSpPr>
            <p:spPr>
              <a:xfrm>
                <a:off x="117475" y="750888"/>
                <a:ext cx="8909050" cy="5551487"/>
              </a:xfrm>
            </p:spPr>
            <p:txBody>
              <a:bodyPr rIns="0"/>
              <a:lstStyle/>
              <a:p>
                <a:pPr marL="344488" indent="-344488">
                  <a:lnSpc>
                    <a:spcPct val="150000"/>
                  </a:lnSpc>
                  <a:spcBef>
                    <a:spcPct val="0"/>
                  </a:spcBef>
                  <a:spcAft>
                    <a:spcPts val="600"/>
                  </a:spcAft>
                  <a:buFontTx/>
                  <a:buBlip>
                    <a:blip r:embed="rId2"/>
                  </a:buBlip>
                  <a:tabLst>
                    <a:tab pos="914400" algn="l"/>
                  </a:tabLst>
                </a:pPr>
                <a:r>
                  <a:rPr lang="en-US" altLang="en-US" sz="2000" dirty="0" smtClean="0"/>
                  <a:t>The total zero-integer spin resonance strength</a:t>
                </a:r>
                <a:br>
                  <a:rPr lang="en-US" altLang="en-US" sz="2000" dirty="0" smtClean="0"/>
                </a:br>
                <a:r>
                  <a:rPr lang="en-US" alt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𝑐𝑜h𝑒𝑟𝑒𝑛𝑡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𝑒𝑚𝑖𝑡𝑡𝑎𝑛𝑐𝑒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</a:rPr>
                      <m:t> ,             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𝑒𝑚𝑖𝑡𝑡𝑎𝑛𝑐𝑒</m:t>
                            </m:r>
                          </m:sub>
                        </m:sSub>
                      </m:e>
                    </m:d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𝑐𝑜h𝑒𝑟𝑒𝑛𝑡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2000" dirty="0"/>
                  <a:t/>
                </a:r>
                <a:br>
                  <a:rPr lang="en-US" altLang="en-US" sz="2000" dirty="0"/>
                </a:br>
                <a:r>
                  <a:rPr lang="en-US" altLang="en-US" sz="2000" dirty="0"/>
                  <a:t>is composed of</a:t>
                </a:r>
              </a:p>
              <a:p>
                <a:pPr marL="569913" lvl="1" indent="-227013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en-US" dirty="0"/>
                  <a:t>coherent part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𝑐𝑜h𝑒𝑟𝑒𝑛𝑡</m:t>
                        </m:r>
                      </m:sub>
                    </m:sSub>
                  </m:oMath>
                </a14:m>
                <a:r>
                  <a:rPr lang="en-US" altLang="en-US" dirty="0"/>
                  <a:t>   due to closed orbit excursions, causes coherent spin tune shift (due to imperfections)</a:t>
                </a:r>
              </a:p>
              <a:p>
                <a:pPr marL="569913" lvl="1" indent="-227013">
                  <a:spcBef>
                    <a:spcPct val="0"/>
                  </a:spcBef>
                </a:pPr>
                <a:r>
                  <a:rPr lang="en-US" altLang="en-US" dirty="0"/>
                  <a:t>incoherent part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𝑒𝑚𝑖𝑡𝑡𝑎𝑛𝑐𝑒</m:t>
                        </m:r>
                      </m:sub>
                    </m:sSub>
                  </m:oMath>
                </a14:m>
                <a:r>
                  <a:rPr lang="en-US" altLang="en-US" dirty="0"/>
                  <a:t>   due to transverse and longitudinal emittances, causes spin tune spread (proportional to beam emittance)</a:t>
                </a:r>
              </a:p>
              <a:p>
                <a:pPr marL="458787" lvl="1" indent="0">
                  <a:spcBef>
                    <a:spcPct val="0"/>
                  </a:spcBef>
                  <a:buNone/>
                </a:pPr>
                <a:endParaRPr lang="en-US" altLang="en-US" dirty="0" smtClean="0"/>
              </a:p>
              <a:p>
                <a:pPr marL="344488" indent="-344488">
                  <a:spcBef>
                    <a:spcPct val="0"/>
                  </a:spcBef>
                  <a:spcAft>
                    <a:spcPts val="600"/>
                  </a:spcAft>
                  <a:buFontTx/>
                  <a:buBlip>
                    <a:blip r:embed="rId2"/>
                  </a:buBlip>
                </a:pPr>
                <a:r>
                  <a:rPr lang="en-US" altLang="en-US" sz="2000" dirty="0" smtClean="0"/>
                  <a:t>Spin stability criterion</a:t>
                </a:r>
              </a:p>
              <a:p>
                <a:pPr marL="569913" lvl="1" indent="-227013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en-US" dirty="0" smtClean="0"/>
                  <a:t>the spin tune induced by a spin rotator must significantly exceed the strength of the zero-integer spin resonance</a:t>
                </a:r>
              </a:p>
              <a:p>
                <a:pPr marL="3313113" lvl="1" indent="0">
                  <a:spcBef>
                    <a:spcPts val="1800"/>
                  </a:spcBef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en-US" sz="3600" i="1">
                          <a:latin typeface="Cambria Math" panose="02040503050406030204" pitchFamily="18" charset="0"/>
                        </a:rPr>
                        <m:t>≫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3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sz="3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3600" dirty="0"/>
              </a:p>
              <a:p>
                <a:pPr marL="569913" lvl="1" indent="-227013"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en-US" altLang="en-US" dirty="0" smtClean="0"/>
                  <a:t>for proton beam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569913" lvl="1" indent="-227013">
                  <a:spcBef>
                    <a:spcPct val="0"/>
                  </a:spcBef>
                </a:pPr>
                <a:r>
                  <a:rPr lang="en-US" altLang="en-US" dirty="0" smtClean="0"/>
                  <a:t>for deuteron beam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344488" indent="-344488">
                  <a:spcBef>
                    <a:spcPct val="0"/>
                  </a:spcBef>
                  <a:buFontTx/>
                  <a:buNone/>
                </a:pPr>
                <a:endParaRPr lang="en-US" altLang="en-US" sz="2000" dirty="0" smtClean="0"/>
              </a:p>
            </p:txBody>
          </p:sp>
        </mc:Choice>
        <mc:Fallback xmlns="">
          <p:sp>
            <p:nvSpPr>
              <p:cNvPr id="614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17475" y="750888"/>
                <a:ext cx="8909050" cy="5551487"/>
              </a:xfrm>
              <a:blipFill>
                <a:blip r:embed="rId3"/>
                <a:stretch>
                  <a:fillRect b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-142875" y="0"/>
            <a:ext cx="9444038" cy="704850"/>
          </a:xfrm>
        </p:spPr>
        <p:txBody>
          <a:bodyPr/>
          <a:lstStyle/>
          <a:p>
            <a:r>
              <a:rPr lang="en-US" altLang="en-US" sz="2600" smtClean="0"/>
              <a:t>Zero-Integer Spin Resonance &amp; Spin Stability Criterion</a:t>
            </a:r>
          </a:p>
        </p:txBody>
      </p:sp>
    </p:spTree>
    <p:extLst>
      <p:ext uri="{BB962C8B-B14F-4D97-AF65-F5344CB8AC3E}">
        <p14:creationId xmlns:p14="http://schemas.microsoft.com/office/powerpoint/2010/main" val="10822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6913"/>
          </a:xfrm>
        </p:spPr>
        <p:txBody>
          <a:bodyPr/>
          <a:lstStyle/>
          <a:p>
            <a:r>
              <a:rPr lang="en-US" altLang="en-US" sz="3600" b="1" dirty="0" smtClean="0"/>
              <a:t>Pre-Acceleration &amp; Spin Matching</a:t>
            </a: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1112838" y="3208338"/>
            <a:ext cx="7450137" cy="2501900"/>
            <a:chOff x="701" y="1447"/>
            <a:chExt cx="4693" cy="1576"/>
          </a:xfrm>
        </p:grpSpPr>
        <p:pic>
          <p:nvPicPr>
            <p:cNvPr id="7173" name="Picture 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" y="1447"/>
              <a:ext cx="3438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Rectangle 27"/>
            <p:cNvSpPr>
              <a:spLocks noChangeArrowheads="1"/>
            </p:cNvSpPr>
            <p:nvPr/>
          </p:nvSpPr>
          <p:spPr bwMode="auto">
            <a:xfrm>
              <a:off x="3898" y="2354"/>
              <a:ext cx="246" cy="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baseline="30000">
                <a:latin typeface="Times New Roman" panose="02020603050405020304" pitchFamily="18" charset="0"/>
              </a:endParaRPr>
            </a:p>
          </p:txBody>
        </p:sp>
        <p:sp>
          <p:nvSpPr>
            <p:cNvPr id="7175" name="Arc 32"/>
            <p:cNvSpPr>
              <a:spLocks/>
            </p:cNvSpPr>
            <p:nvPr/>
          </p:nvSpPr>
          <p:spPr bwMode="auto">
            <a:xfrm flipV="1">
              <a:off x="3522" y="2341"/>
              <a:ext cx="491" cy="346"/>
            </a:xfrm>
            <a:custGeom>
              <a:avLst/>
              <a:gdLst>
                <a:gd name="T0" fmla="*/ 0 w 21595"/>
                <a:gd name="T1" fmla="*/ 0 h 15905"/>
                <a:gd name="T2" fmla="*/ 0 w 21595"/>
                <a:gd name="T3" fmla="*/ 0 h 15905"/>
                <a:gd name="T4" fmla="*/ 0 w 21595"/>
                <a:gd name="T5" fmla="*/ 0 h 15905"/>
                <a:gd name="T6" fmla="*/ 0 60000 65536"/>
                <a:gd name="T7" fmla="*/ 0 60000 65536"/>
                <a:gd name="T8" fmla="*/ 0 60000 65536"/>
                <a:gd name="T9" fmla="*/ 0 w 21595"/>
                <a:gd name="T10" fmla="*/ 0 h 15905"/>
                <a:gd name="T11" fmla="*/ 21595 w 21595"/>
                <a:gd name="T12" fmla="*/ 15905 h 159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5" h="15905" fill="none" extrusionOk="0">
                  <a:moveTo>
                    <a:pt x="14614" y="0"/>
                  </a:moveTo>
                  <a:cubicBezTo>
                    <a:pt x="18942" y="3976"/>
                    <a:pt x="21462" y="9543"/>
                    <a:pt x="21594" y="15419"/>
                  </a:cubicBezTo>
                </a:path>
                <a:path w="21595" h="15905" stroke="0" extrusionOk="0">
                  <a:moveTo>
                    <a:pt x="14614" y="0"/>
                  </a:moveTo>
                  <a:cubicBezTo>
                    <a:pt x="18942" y="3976"/>
                    <a:pt x="21462" y="9543"/>
                    <a:pt x="21594" y="15419"/>
                  </a:cubicBezTo>
                  <a:lnTo>
                    <a:pt x="0" y="15905"/>
                  </a:lnTo>
                  <a:lnTo>
                    <a:pt x="14614" y="0"/>
                  </a:lnTo>
                  <a:close/>
                </a:path>
              </a:pathLst>
            </a:custGeom>
            <a:noFill/>
            <a:ln w="889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7176" name="Rectangle 33"/>
            <p:cNvSpPr>
              <a:spLocks noChangeArrowheads="1"/>
            </p:cNvSpPr>
            <p:nvPr/>
          </p:nvSpPr>
          <p:spPr bwMode="auto">
            <a:xfrm>
              <a:off x="3562" y="1847"/>
              <a:ext cx="316" cy="3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baseline="30000">
                <a:latin typeface="Times New Roman" panose="02020603050405020304" pitchFamily="18" charset="0"/>
              </a:endParaRPr>
            </a:p>
          </p:txBody>
        </p:sp>
        <p:sp>
          <p:nvSpPr>
            <p:cNvPr id="7177" name="Rectangle 36"/>
            <p:cNvSpPr>
              <a:spLocks noChangeArrowheads="1"/>
            </p:cNvSpPr>
            <p:nvPr/>
          </p:nvSpPr>
          <p:spPr bwMode="auto">
            <a:xfrm>
              <a:off x="2708" y="2840"/>
              <a:ext cx="1417" cy="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baseline="30000">
                <a:latin typeface="Times New Roman" panose="02020603050405020304" pitchFamily="18" charset="0"/>
              </a:endParaRPr>
            </a:p>
          </p:txBody>
        </p:sp>
        <p:sp>
          <p:nvSpPr>
            <p:cNvPr id="7178" name="Text Box 37"/>
            <p:cNvSpPr txBox="1">
              <a:spLocks noChangeArrowheads="1"/>
            </p:cNvSpPr>
            <p:nvPr/>
          </p:nvSpPr>
          <p:spPr bwMode="auto">
            <a:xfrm>
              <a:off x="4206" y="2424"/>
              <a:ext cx="1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beam from Linac</a:t>
              </a:r>
            </a:p>
          </p:txBody>
        </p:sp>
        <p:sp>
          <p:nvSpPr>
            <p:cNvPr id="7179" name="Text Box 100"/>
            <p:cNvSpPr txBox="1">
              <a:spLocks noChangeArrowheads="1"/>
            </p:cNvSpPr>
            <p:nvPr/>
          </p:nvSpPr>
          <p:spPr bwMode="auto">
            <a:xfrm>
              <a:off x="3028" y="2050"/>
              <a:ext cx="7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Booster</a:t>
              </a:r>
            </a:p>
          </p:txBody>
        </p:sp>
        <p:sp>
          <p:nvSpPr>
            <p:cNvPr id="7180" name="Arc 31"/>
            <p:cNvSpPr>
              <a:spLocks/>
            </p:cNvSpPr>
            <p:nvPr/>
          </p:nvSpPr>
          <p:spPr bwMode="auto">
            <a:xfrm flipV="1">
              <a:off x="3410" y="2348"/>
              <a:ext cx="602" cy="325"/>
            </a:xfrm>
            <a:custGeom>
              <a:avLst/>
              <a:gdLst>
                <a:gd name="T0" fmla="*/ 0 w 21595"/>
                <a:gd name="T1" fmla="*/ 0 h 14458"/>
                <a:gd name="T2" fmla="*/ 0 w 21595"/>
                <a:gd name="T3" fmla="*/ 0 h 14458"/>
                <a:gd name="T4" fmla="*/ 0 w 21595"/>
                <a:gd name="T5" fmla="*/ 0 h 14458"/>
                <a:gd name="T6" fmla="*/ 0 60000 65536"/>
                <a:gd name="T7" fmla="*/ 0 60000 65536"/>
                <a:gd name="T8" fmla="*/ 0 60000 65536"/>
                <a:gd name="T9" fmla="*/ 0 w 21595"/>
                <a:gd name="T10" fmla="*/ 0 h 14458"/>
                <a:gd name="T11" fmla="*/ 21595 w 21595"/>
                <a:gd name="T12" fmla="*/ 14458 h 14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5" h="14458" fill="none" extrusionOk="0">
                  <a:moveTo>
                    <a:pt x="16047" y="-1"/>
                  </a:moveTo>
                  <a:cubicBezTo>
                    <a:pt x="19509" y="3842"/>
                    <a:pt x="21478" y="8800"/>
                    <a:pt x="21594" y="13972"/>
                  </a:cubicBezTo>
                </a:path>
                <a:path w="21595" h="14458" stroke="0" extrusionOk="0">
                  <a:moveTo>
                    <a:pt x="16047" y="-1"/>
                  </a:moveTo>
                  <a:cubicBezTo>
                    <a:pt x="19509" y="3842"/>
                    <a:pt x="21478" y="8800"/>
                    <a:pt x="21594" y="13972"/>
                  </a:cubicBezTo>
                  <a:lnTo>
                    <a:pt x="0" y="14458"/>
                  </a:lnTo>
                  <a:lnTo>
                    <a:pt x="16047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1630" y="1548"/>
              <a:ext cx="1249" cy="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>
                <a:latin typeface="Times" panose="02020603050405020304" pitchFamily="18" charset="0"/>
              </a:endParaRPr>
            </a:p>
          </p:txBody>
        </p:sp>
        <p:sp>
          <p:nvSpPr>
            <p:cNvPr id="7182" name="Text Box 37"/>
            <p:cNvSpPr txBox="1">
              <a:spLocks noChangeArrowheads="1"/>
            </p:cNvSpPr>
            <p:nvPr/>
          </p:nvSpPr>
          <p:spPr bwMode="auto">
            <a:xfrm>
              <a:off x="2476" y="2846"/>
              <a:ext cx="984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to Collider Ring</a:t>
              </a:r>
            </a:p>
          </p:txBody>
        </p:sp>
        <p:sp>
          <p:nvSpPr>
            <p:cNvPr id="7183" name="AutoShape 34"/>
            <p:cNvSpPr>
              <a:spLocks noChangeArrowheads="1"/>
            </p:cNvSpPr>
            <p:nvPr/>
          </p:nvSpPr>
          <p:spPr bwMode="auto">
            <a:xfrm rot="7200000">
              <a:off x="2863" y="2547"/>
              <a:ext cx="266" cy="2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4 w 21600"/>
                <a:gd name="T13" fmla="*/ 2941 h 21600"/>
                <a:gd name="T14" fmla="*/ 18271 w 21600"/>
                <a:gd name="T15" fmla="*/ 928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7184" name="Rectangle 16"/>
            <p:cNvSpPr>
              <a:spLocks noChangeArrowheads="1"/>
            </p:cNvSpPr>
            <p:nvPr/>
          </p:nvSpPr>
          <p:spPr bwMode="auto">
            <a:xfrm>
              <a:off x="2241" y="1699"/>
              <a:ext cx="457" cy="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>
                <a:latin typeface="Times" panose="02020603050405020304" pitchFamily="18" charset="0"/>
              </a:endParaRPr>
            </a:p>
          </p:txBody>
        </p:sp>
        <p:sp>
          <p:nvSpPr>
            <p:cNvPr id="7185" name="Rectangle 17"/>
            <p:cNvSpPr>
              <a:spLocks noChangeArrowheads="1"/>
            </p:cNvSpPr>
            <p:nvPr/>
          </p:nvSpPr>
          <p:spPr bwMode="auto">
            <a:xfrm>
              <a:off x="2646" y="1595"/>
              <a:ext cx="508" cy="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>
                <a:latin typeface="Times" panose="02020603050405020304" pitchFamily="18" charset="0"/>
              </a:endParaRPr>
            </a:p>
          </p:txBody>
        </p:sp>
        <p:sp>
          <p:nvSpPr>
            <p:cNvPr id="7186" name="Rectangle 18"/>
            <p:cNvSpPr>
              <a:spLocks noChangeArrowheads="1"/>
            </p:cNvSpPr>
            <p:nvPr/>
          </p:nvSpPr>
          <p:spPr bwMode="auto">
            <a:xfrm>
              <a:off x="1641" y="2199"/>
              <a:ext cx="611" cy="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>
                <a:latin typeface="Times" panose="02020603050405020304" pitchFamily="18" charset="0"/>
              </a:endParaRPr>
            </a:p>
          </p:txBody>
        </p:sp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 flipV="1">
              <a:off x="1614" y="2182"/>
              <a:ext cx="507" cy="26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 flipV="1">
              <a:off x="2297" y="1631"/>
              <a:ext cx="870" cy="45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Rectangle 21"/>
            <p:cNvSpPr>
              <a:spLocks noChangeArrowheads="1"/>
            </p:cNvSpPr>
            <p:nvPr/>
          </p:nvSpPr>
          <p:spPr bwMode="auto">
            <a:xfrm rot="1675046">
              <a:off x="1757" y="1901"/>
              <a:ext cx="206" cy="10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>
                <a:latin typeface="Times" panose="02020603050405020304" pitchFamily="18" charset="0"/>
              </a:endParaRPr>
            </a:p>
          </p:txBody>
        </p:sp>
        <p:sp>
          <p:nvSpPr>
            <p:cNvPr id="7190" name="AutoShape 22"/>
            <p:cNvSpPr>
              <a:spLocks noChangeArrowheads="1"/>
            </p:cNvSpPr>
            <p:nvPr/>
          </p:nvSpPr>
          <p:spPr bwMode="auto">
            <a:xfrm rot="1651906">
              <a:off x="2344" y="2252"/>
              <a:ext cx="268" cy="66"/>
            </a:xfrm>
            <a:prstGeom prst="rightArrow">
              <a:avLst>
                <a:gd name="adj1" fmla="val 44120"/>
                <a:gd name="adj2" fmla="val 1643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>
                <a:latin typeface="Times" panose="02020603050405020304" pitchFamily="18" charset="0"/>
              </a:endParaRPr>
            </a:p>
          </p:txBody>
        </p:sp>
        <p:sp>
          <p:nvSpPr>
            <p:cNvPr id="7191" name="Text Box 37"/>
            <p:cNvSpPr txBox="1">
              <a:spLocks noChangeArrowheads="1"/>
            </p:cNvSpPr>
            <p:nvPr/>
          </p:nvSpPr>
          <p:spPr bwMode="auto">
            <a:xfrm>
              <a:off x="1861" y="1692"/>
              <a:ext cx="230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</a:t>
              </a:r>
              <a:r>
                <a:rPr lang="en-US" altLang="en-US" sz="1800" baseline="-25000"/>
                <a:t>II</a:t>
              </a:r>
              <a:r>
                <a:rPr lang="en-US" altLang="en-US" sz="1800"/>
                <a:t>L</a:t>
              </a:r>
            </a:p>
          </p:txBody>
        </p:sp>
        <p:sp>
          <p:nvSpPr>
            <p:cNvPr id="7192" name="AutoShape 34"/>
            <p:cNvSpPr>
              <a:spLocks noChangeArrowheads="1"/>
            </p:cNvSpPr>
            <p:nvPr/>
          </p:nvSpPr>
          <p:spPr bwMode="auto">
            <a:xfrm rot="-5400000">
              <a:off x="3937" y="2331"/>
              <a:ext cx="266" cy="2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4 w 21600"/>
                <a:gd name="T13" fmla="*/ 2941 h 21600"/>
                <a:gd name="T14" fmla="*/ 18271 w 21600"/>
                <a:gd name="T15" fmla="*/ 928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7172" name="Content Placeholder 1"/>
          <p:cNvSpPr>
            <a:spLocks/>
          </p:cNvSpPr>
          <p:nvPr/>
        </p:nvSpPr>
        <p:spPr bwMode="auto">
          <a:xfrm>
            <a:off x="117475" y="852488"/>
            <a:ext cx="89090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>
            <a:lvl1pPr marL="233363" indent="-233363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574675" indent="-22701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344488" indent="-344488">
              <a:spcBef>
                <a:spcPct val="10000"/>
              </a:spcBef>
              <a:buFontTx/>
              <a:buBlip>
                <a:blip r:embed="rId4"/>
              </a:buBlip>
            </a:pPr>
            <a:r>
              <a:rPr lang="en-US" altLang="en-US" sz="2000" dirty="0"/>
              <a:t>Polarization in Booster stabilized and preserved by a single weak solenoid</a:t>
            </a:r>
          </a:p>
          <a:p>
            <a:pPr marL="688975" lvl="1" indent="-344488">
              <a:spcBef>
                <a:spcPct val="10000"/>
              </a:spcBef>
            </a:pPr>
            <a:r>
              <a:rPr lang="en-US" altLang="en-US" sz="1800" dirty="0"/>
              <a:t>0.</a:t>
            </a:r>
            <a:r>
              <a:rPr lang="ru-RU" altLang="en-US" sz="1800" dirty="0"/>
              <a:t>6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</a:t>
            </a:r>
            <a:r>
              <a:rPr lang="en-US" altLang="en-US" sz="1800" dirty="0" err="1">
                <a:sym typeface="Symbol" panose="05050102010706020507" pitchFamily="18" charset="2"/>
              </a:rPr>
              <a:t></a:t>
            </a:r>
            <a:r>
              <a:rPr lang="en-US" altLang="en-US" sz="1800" dirty="0" err="1"/>
              <a:t>m</a:t>
            </a:r>
            <a:r>
              <a:rPr lang="en-US" altLang="en-US" sz="1800" dirty="0"/>
              <a:t> at </a:t>
            </a:r>
            <a:r>
              <a:rPr lang="ru-RU" altLang="en-US" sz="1800" dirty="0"/>
              <a:t>8</a:t>
            </a:r>
            <a:r>
              <a:rPr lang="en-US" altLang="en-US" sz="1800" dirty="0"/>
              <a:t> GeV/c</a:t>
            </a:r>
          </a:p>
          <a:p>
            <a:pPr marL="688975" lvl="1" indent="-344488">
              <a:spcBef>
                <a:spcPct val="10000"/>
              </a:spcBef>
            </a:pPr>
            <a:r>
              <a:rPr lang="en-US" altLang="en-US" sz="1800" dirty="0">
                <a:sym typeface="Symbol" panose="05050102010706020507" pitchFamily="18" charset="2"/>
              </a:rPr>
              <a:t></a:t>
            </a:r>
            <a:r>
              <a:rPr lang="en-US" altLang="en-US" sz="1800" baseline="-25000" dirty="0">
                <a:sym typeface="Symbol" panose="05050102010706020507" pitchFamily="18" charset="2"/>
              </a:rPr>
              <a:t>d</a:t>
            </a:r>
            <a:r>
              <a:rPr lang="en-US" altLang="en-US" sz="1800" dirty="0">
                <a:sym typeface="Symbol" panose="05050102010706020507" pitchFamily="18" charset="2"/>
              </a:rPr>
              <a:t> / </a:t>
            </a:r>
            <a:r>
              <a:rPr lang="en-US" altLang="en-US" sz="1800" baseline="-25000" dirty="0">
                <a:sym typeface="Symbol" panose="05050102010706020507" pitchFamily="18" charset="2"/>
              </a:rPr>
              <a:t>p</a:t>
            </a:r>
            <a:r>
              <a:rPr lang="en-US" altLang="en-US" sz="1800" dirty="0">
                <a:sym typeface="Symbol" panose="05050102010706020507" pitchFamily="18" charset="2"/>
              </a:rPr>
              <a:t> = 0.003 / 0.01</a:t>
            </a:r>
            <a:endParaRPr lang="en-US" altLang="en-US" sz="1800" dirty="0">
              <a:solidFill>
                <a:srgbClr val="0000FF"/>
              </a:solidFill>
            </a:endParaRPr>
          </a:p>
          <a:p>
            <a:pPr marL="344488" indent="-344488">
              <a:spcBef>
                <a:spcPct val="10000"/>
              </a:spcBef>
              <a:buFontTx/>
              <a:buBlip>
                <a:blip r:embed="rId4"/>
              </a:buBlip>
            </a:pPr>
            <a:r>
              <a:rPr lang="en-US" altLang="en-US" sz="2000" dirty="0"/>
              <a:t>Longitudinal polarization in the straight with the solenoid</a:t>
            </a:r>
          </a:p>
          <a:p>
            <a:pPr marL="344488" indent="-344488">
              <a:spcBef>
                <a:spcPct val="10000"/>
              </a:spcBef>
              <a:buFontTx/>
              <a:buBlip>
                <a:blip r:embed="rId4"/>
              </a:buBlip>
            </a:pPr>
            <a:r>
              <a:rPr lang="en-US" altLang="en-US" sz="2000" dirty="0"/>
              <a:t>Conventional </a:t>
            </a:r>
            <a:r>
              <a:rPr lang="ru-RU" altLang="en-US" sz="2000" dirty="0"/>
              <a:t>8</a:t>
            </a:r>
            <a:r>
              <a:rPr lang="en-US" altLang="en-US" sz="2000" dirty="0"/>
              <a:t> GeV accelerators require B</a:t>
            </a:r>
            <a:r>
              <a:rPr lang="en-US" altLang="en-US" sz="2000" baseline="-25000" dirty="0"/>
              <a:t>||</a:t>
            </a:r>
            <a:r>
              <a:rPr lang="en-US" altLang="en-US" sz="2000" dirty="0"/>
              <a:t>L of ~30 Tm for protons and ~100 Tm for deuterons</a:t>
            </a:r>
          </a:p>
        </p:txBody>
      </p:sp>
    </p:spTree>
    <p:extLst>
      <p:ext uri="{BB962C8B-B14F-4D97-AF65-F5344CB8AC3E}">
        <p14:creationId xmlns:p14="http://schemas.microsoft.com/office/powerpoint/2010/main" val="39951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4294967295"/>
          </p:nvPr>
        </p:nvSpPr>
        <p:spPr>
          <a:xfrm>
            <a:off x="382588" y="846138"/>
            <a:ext cx="8378825" cy="5601554"/>
          </a:xfrm>
        </p:spPr>
        <p:txBody>
          <a:bodyPr/>
          <a:lstStyle/>
          <a:p>
            <a:pPr marL="344488" indent="-344488" defTabSz="914400" eaLnBrk="1" hangingPunct="1">
              <a:spcBef>
                <a:spcPct val="500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2200" dirty="0" smtClean="0"/>
              <a:t>Overall layout of JLEIC</a:t>
            </a:r>
          </a:p>
          <a:p>
            <a:pPr marL="344488" indent="-344488" defTabSz="914400" eaLnBrk="1" hangingPunct="1">
              <a:spcBef>
                <a:spcPct val="500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2200" dirty="0" smtClean="0"/>
              <a:t>Vector and tensor beam polarizations</a:t>
            </a:r>
          </a:p>
          <a:p>
            <a:pPr marL="344488" indent="-344488" defTabSz="914400" eaLnBrk="1" hangingPunct="1">
              <a:spcBef>
                <a:spcPct val="500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2200" dirty="0" smtClean="0"/>
              <a:t>Polarized ion sources</a:t>
            </a:r>
          </a:p>
          <a:p>
            <a:pPr marL="344488" indent="-344488" defTabSz="914400" eaLnBrk="1" hangingPunct="1">
              <a:spcBef>
                <a:spcPct val="500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2200" dirty="0" smtClean="0"/>
              <a:t>Polarimetry</a:t>
            </a:r>
          </a:p>
          <a:p>
            <a:pPr marL="344488" indent="-344488" defTabSz="914400" eaLnBrk="1" hangingPunct="1">
              <a:spcBef>
                <a:spcPct val="500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2200" dirty="0" smtClean="0"/>
              <a:t>Polarization rotation and its experimental demonstration</a:t>
            </a:r>
          </a:p>
          <a:p>
            <a:pPr marL="344488" indent="-344488" defTabSz="914400" eaLnBrk="1" hangingPunct="1">
              <a:spcBef>
                <a:spcPct val="500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2200" dirty="0" smtClean="0"/>
              <a:t>Figure-8 concept</a:t>
            </a:r>
          </a:p>
          <a:p>
            <a:pPr marL="344488" indent="-344488" defTabSz="914400" eaLnBrk="1" hangingPunct="1">
              <a:spcBef>
                <a:spcPct val="500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2200" dirty="0" smtClean="0"/>
              <a:t>Polarized beam acceleration in the JLEIC booster</a:t>
            </a:r>
          </a:p>
          <a:p>
            <a:pPr marL="344488" indent="-344488" defTabSz="914400" eaLnBrk="1" hangingPunct="1">
              <a:spcBef>
                <a:spcPct val="500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2200" dirty="0" smtClean="0"/>
              <a:t>Polarized beam acceleration, control and spin-flip in the JLEIC ion collider ring</a:t>
            </a:r>
          </a:p>
          <a:p>
            <a:pPr marL="344488" indent="-344488" defTabSz="914400" eaLnBrk="1" hangingPunct="1">
              <a:spcBef>
                <a:spcPct val="500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2200" dirty="0" smtClean="0"/>
              <a:t>Polarization measurement strategy</a:t>
            </a:r>
          </a:p>
          <a:p>
            <a:pPr marL="344488" indent="-344488" defTabSz="914400" eaLnBrk="1" hangingPunct="1">
              <a:spcBef>
                <a:spcPct val="500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2200" dirty="0" smtClean="0"/>
              <a:t>Summary and future work</a:t>
            </a:r>
          </a:p>
          <a:p>
            <a:pPr marL="344488" indent="-344488" defTabSz="914400" eaLnBrk="1" hangingPunct="1">
              <a:spcBef>
                <a:spcPct val="5000"/>
              </a:spcBef>
              <a:buFont typeface="Arial" panose="020B0604020202020204" pitchFamily="34" charset="0"/>
              <a:buBlip>
                <a:blip r:embed="rId2"/>
              </a:buBlip>
            </a:pPr>
            <a:endParaRPr lang="en-US" altLang="en-US" sz="2200" dirty="0" smtClean="0"/>
          </a:p>
          <a:p>
            <a:pPr marL="344488" indent="-344488" defTabSz="914400" eaLnBrk="1" hangingPunct="1">
              <a:spcBef>
                <a:spcPct val="5000"/>
              </a:spcBef>
              <a:buFont typeface="Arial" panose="020B0604020202020204" pitchFamily="34" charset="0"/>
              <a:buBlip>
                <a:blip r:embed="rId2"/>
              </a:buBlip>
            </a:pPr>
            <a:endParaRPr lang="en-US" altLang="en-US" sz="2200" dirty="0" smtClean="0"/>
          </a:p>
          <a:p>
            <a:pPr marL="692150" lvl="1" defTabSz="914400" eaLnBrk="1" hangingPunct="1">
              <a:spcBef>
                <a:spcPct val="5000"/>
              </a:spcBef>
            </a:pPr>
            <a:endParaRPr lang="en-US" altLang="en-US" sz="2200" dirty="0" smtClean="0">
              <a:sym typeface="Symbol" panose="05050102010706020507" pitchFamily="18" charset="2"/>
            </a:endParaRPr>
          </a:p>
          <a:p>
            <a:pPr marL="344488" indent="-344488" defTabSz="914400" eaLnBrk="1" hangingPunct="1">
              <a:spcBef>
                <a:spcPct val="5000"/>
              </a:spcBef>
              <a:buFont typeface="Arial" panose="020B0604020202020204" pitchFamily="34" charset="0"/>
              <a:buBlip>
                <a:blip r:embed="rId2"/>
              </a:buBlip>
            </a:pPr>
            <a:endParaRPr lang="en-US" altLang="en-US" sz="2200" dirty="0" smtClean="0"/>
          </a:p>
        </p:txBody>
      </p:sp>
      <p:sp>
        <p:nvSpPr>
          <p:cNvPr id="10243" name="Title 2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6985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4294967295"/>
          </p:nvPr>
        </p:nvSpPr>
        <p:spPr>
          <a:xfrm>
            <a:off x="149225" y="866775"/>
            <a:ext cx="8851900" cy="5464175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altLang="en-US" sz="1800" dirty="0" smtClean="0"/>
              <a:t>Acceleration in figure-8 booster with transverse quadrupole misalignments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1800" dirty="0" smtClean="0"/>
              <a:t>0.1 Tm (maximum) spin stabilizing solenoid</a:t>
            </a:r>
          </a:p>
          <a:p>
            <a:pPr>
              <a:buFontTx/>
              <a:buBlip>
                <a:blip r:embed="rId2"/>
              </a:buBlip>
            </a:pPr>
            <a:endParaRPr lang="en-US" altLang="en-US" sz="1800" dirty="0" smtClean="0"/>
          </a:p>
          <a:p>
            <a:pPr>
              <a:buFontTx/>
              <a:buBlip>
                <a:blip r:embed="rId2"/>
              </a:buBlip>
            </a:pPr>
            <a:endParaRPr lang="en-US" altLang="en-US" sz="1800" dirty="0" smtClean="0"/>
          </a:p>
          <a:p>
            <a:pPr>
              <a:buFontTx/>
              <a:buBlip>
                <a:blip r:embed="rId2"/>
              </a:buBlip>
            </a:pPr>
            <a:endParaRPr lang="en-US" altLang="en-US" sz="1800" dirty="0" smtClean="0"/>
          </a:p>
          <a:p>
            <a:pPr>
              <a:buFontTx/>
              <a:buBlip>
                <a:blip r:embed="rId2"/>
              </a:buBlip>
            </a:pPr>
            <a:endParaRPr lang="en-US" altLang="en-US" sz="1800" dirty="0" smtClean="0"/>
          </a:p>
          <a:p>
            <a:pPr>
              <a:buFontTx/>
              <a:buBlip>
                <a:blip r:embed="rId2"/>
              </a:buBlip>
            </a:pPr>
            <a:endParaRPr lang="en-US" altLang="en-US" dirty="0" smtClean="0"/>
          </a:p>
          <a:p>
            <a:pPr>
              <a:buFontTx/>
              <a:buBlip>
                <a:blip r:embed="rId2"/>
              </a:buBlip>
            </a:pPr>
            <a:endParaRPr lang="en-US" altLang="en-US" dirty="0" smtClean="0"/>
          </a:p>
          <a:p>
            <a:pPr>
              <a:buFontTx/>
              <a:buBlip>
                <a:blip r:embed="rId2"/>
              </a:buBlip>
            </a:pPr>
            <a:endParaRPr lang="en-US" altLang="en-US" sz="1800" dirty="0" smtClean="0"/>
          </a:p>
          <a:p>
            <a:pPr>
              <a:buFontTx/>
              <a:buBlip>
                <a:blip r:embed="rId2"/>
              </a:buBlip>
            </a:pPr>
            <a:r>
              <a:rPr lang="en-US" altLang="en-US" sz="1800" dirty="0" smtClean="0"/>
              <a:t>Spin tracking simulation using Zgoubi (developed by F. </a:t>
            </a:r>
            <a:r>
              <a:rPr lang="en-US" altLang="en-US" sz="1800" dirty="0" err="1" smtClean="0"/>
              <a:t>Meot</a:t>
            </a:r>
            <a:r>
              <a:rPr lang="en-US" altLang="en-US" sz="1800" dirty="0" smtClean="0"/>
              <a:t>, BNL)</a:t>
            </a:r>
          </a:p>
        </p:txBody>
      </p:sp>
      <p:pic>
        <p:nvPicPr>
          <p:cNvPr id="8195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4375150"/>
            <a:ext cx="43195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4338638"/>
            <a:ext cx="39592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6913"/>
          </a:xfrm>
        </p:spPr>
        <p:txBody>
          <a:bodyPr/>
          <a:lstStyle/>
          <a:p>
            <a:r>
              <a:rPr lang="en-US" altLang="en-US" sz="3200" smtClean="0"/>
              <a:t>Spin Dynamics in Booster</a:t>
            </a:r>
          </a:p>
        </p:txBody>
      </p:sp>
      <p:pic>
        <p:nvPicPr>
          <p:cNvPr id="8198" name="Picture 6" descr="160121_fig3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590675"/>
            <a:ext cx="4113213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727075" y="5068888"/>
            <a:ext cx="161131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/>
              <a:t>protons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/>
              <a:t>x</a:t>
            </a:r>
            <a:r>
              <a:rPr lang="en-US" altLang="ru-RU" sz="1800" baseline="-25000"/>
              <a:t>0</a:t>
            </a:r>
            <a:r>
              <a:rPr lang="en-US" altLang="ru-RU" sz="1800"/>
              <a:t> = y</a:t>
            </a:r>
            <a:r>
              <a:rPr lang="en-US" altLang="ru-RU" sz="1800" baseline="-25000"/>
              <a:t>0</a:t>
            </a:r>
            <a:r>
              <a:rPr lang="en-US" altLang="ru-RU" sz="1800"/>
              <a:t> = 1 cm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>
                <a:sym typeface="Symbol" panose="05050102010706020507" pitchFamily="18" charset="2"/>
              </a:rPr>
              <a:t>p/p =0</a:t>
            </a:r>
            <a:endParaRPr lang="en-US" altLang="ru-RU" sz="1800" b="1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5414963" y="5068888"/>
            <a:ext cx="161131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/>
              <a:t>deuterons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/>
              <a:t>x</a:t>
            </a:r>
            <a:r>
              <a:rPr lang="en-US" altLang="ru-RU" sz="1800" baseline="-25000"/>
              <a:t>0</a:t>
            </a:r>
            <a:r>
              <a:rPr lang="en-US" altLang="ru-RU" sz="1800"/>
              <a:t> = y</a:t>
            </a:r>
            <a:r>
              <a:rPr lang="en-US" altLang="ru-RU" sz="1800" baseline="-25000"/>
              <a:t>0</a:t>
            </a:r>
            <a:r>
              <a:rPr lang="en-US" altLang="ru-RU" sz="1800"/>
              <a:t> = 1 cm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>
                <a:sym typeface="Symbol" panose="05050102010706020507" pitchFamily="18" charset="2"/>
              </a:rPr>
              <a:t>p/p = 0</a:t>
            </a:r>
            <a:endParaRPr lang="en-US" altLang="ru-RU" sz="1800" b="1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sp>
        <p:nvSpPr>
          <p:cNvPr id="8201" name="Line 19"/>
          <p:cNvSpPr>
            <a:spLocks noChangeShapeType="1"/>
          </p:cNvSpPr>
          <p:nvPr/>
        </p:nvSpPr>
        <p:spPr bwMode="auto">
          <a:xfrm rot="10800000" flipH="1">
            <a:off x="738188" y="1568450"/>
            <a:ext cx="2054225" cy="19161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2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1647825"/>
            <a:ext cx="396081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3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4294967295"/>
          </p:nvPr>
        </p:nvSpPr>
        <p:spPr>
          <a:xfrm>
            <a:off x="149225" y="866775"/>
            <a:ext cx="8851900" cy="5464175"/>
          </a:xfrm>
        </p:spPr>
        <p:txBody>
          <a:bodyPr/>
          <a:lstStyle/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altLang="en-US" sz="1800" dirty="0" smtClean="0">
                <a:solidFill>
                  <a:srgbClr val="0000FF"/>
                </a:solidFill>
              </a:rPr>
              <a:t>3D spin rotator:</a:t>
            </a:r>
            <a:r>
              <a:rPr lang="en-US" altLang="en-US" sz="1800" dirty="0" smtClean="0"/>
              <a:t> control of the radial, vertical, and longitudinal spin components</a:t>
            </a:r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altLang="en-US" sz="1800" dirty="0" smtClean="0"/>
              <a:t>Module for control of the radial component (fixed radial orbit bump)</a:t>
            </a:r>
            <a:endParaRPr lang="en-US" altLang="en-US" sz="1800" dirty="0" smtClean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endParaRPr lang="en-US" altLang="en-US" sz="1800" dirty="0" smtClean="0"/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endParaRPr lang="en-US" altLang="en-US" sz="1800" dirty="0" smtClean="0"/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endParaRPr lang="en-US" altLang="en-US" sz="1800" dirty="0" smtClean="0"/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endParaRPr lang="en-US" altLang="en-US" sz="1800" dirty="0" smtClean="0"/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endParaRPr lang="en-US" altLang="en-US" sz="1800" dirty="0" smtClean="0"/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endParaRPr lang="en-US" altLang="en-US" sz="1800" dirty="0" smtClean="0"/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altLang="en-US" sz="1800" dirty="0" smtClean="0"/>
              <a:t>Module for control of the vertical </a:t>
            </a:r>
            <a:br>
              <a:rPr lang="en-US" altLang="en-US" sz="1800" dirty="0" smtClean="0"/>
            </a:br>
            <a:r>
              <a:rPr lang="en-US" altLang="en-US" sz="1800" dirty="0" smtClean="0"/>
              <a:t>component (fixed vertical orbit bump)</a:t>
            </a:r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endParaRPr lang="en-US" altLang="en-US" sz="1800" dirty="0" smtClean="0"/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endParaRPr lang="en-US" altLang="en-US" sz="1800" dirty="0" smtClean="0"/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endParaRPr lang="en-US" altLang="en-US" sz="1800" dirty="0" smtClean="0"/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endParaRPr lang="en-US" altLang="en-US" sz="1800" dirty="0" smtClean="0"/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altLang="en-US" sz="1800" dirty="0" smtClean="0"/>
              <a:t>Module for control of the longitudinal </a:t>
            </a:r>
            <a:br>
              <a:rPr lang="en-US" altLang="en-US" sz="1800" dirty="0" smtClean="0"/>
            </a:br>
            <a:r>
              <a:rPr lang="en-US" altLang="en-US" sz="1800" dirty="0" smtClean="0"/>
              <a:t>component</a:t>
            </a:r>
            <a:endParaRPr lang="en-US" altLang="en-US" sz="1800" dirty="0" smtClean="0">
              <a:sym typeface="Symbol" panose="05050102010706020507" pitchFamily="18" charset="2"/>
            </a:endParaRPr>
          </a:p>
          <a:p>
            <a:pPr>
              <a:buFontTx/>
              <a:buBlip>
                <a:blip r:embed="rId3"/>
              </a:buBlip>
            </a:pPr>
            <a:endParaRPr lang="en-US" altLang="en-US" sz="1800" dirty="0" smtClean="0">
              <a:sym typeface="Symbol" panose="05050102010706020507" pitchFamily="18" charset="2"/>
            </a:endParaRPr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174625" y="0"/>
            <a:ext cx="8794750" cy="696913"/>
          </a:xfrm>
        </p:spPr>
        <p:txBody>
          <a:bodyPr/>
          <a:lstStyle/>
          <a:p>
            <a:r>
              <a:rPr lang="en-US" altLang="en-US" sz="3200" dirty="0" smtClean="0"/>
              <a:t>Polarization Control in Ion Collider Ring</a:t>
            </a:r>
          </a:p>
        </p:txBody>
      </p:sp>
      <p:pic>
        <p:nvPicPr>
          <p:cNvPr id="9220" name="Рисунок 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474788"/>
            <a:ext cx="31400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1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3675063"/>
            <a:ext cx="314483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593725" y="5343525"/>
          <a:ext cx="11271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6" name="Bitmap Image" r:id="rId7" imgW="1438095" imgH="771429" progId="Paint.Picture">
                  <p:embed/>
                </p:oleObj>
              </mc:Choice>
              <mc:Fallback>
                <p:oleObj name="Bitmap Image" r:id="rId7" imgW="1438095" imgH="771429" progId="Paint.Picture">
                  <p:embed/>
                  <p:pic>
                    <p:nvPicPr>
                      <p:cNvPr id="92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5343525"/>
                        <a:ext cx="11271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215"/>
          <p:cNvGraphicFramePr>
            <a:graphicFrameLocks noChangeAspect="1"/>
          </p:cNvGraphicFramePr>
          <p:nvPr/>
        </p:nvGraphicFramePr>
        <p:xfrm>
          <a:off x="593725" y="2713038"/>
          <a:ext cx="3373438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7" name="Equation" r:id="rId9" imgW="3314700" imgH="254000" progId="Equation.DSMT4">
                  <p:embed/>
                </p:oleObj>
              </mc:Choice>
              <mc:Fallback>
                <p:oleObj name="Equation" r:id="rId9" imgW="3314700" imgH="254000" progId="Equation.DSMT4">
                  <p:embed/>
                  <p:pic>
                    <p:nvPicPr>
                      <p:cNvPr id="9224" name="Object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2713038"/>
                        <a:ext cx="3373438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215"/>
          <p:cNvGraphicFramePr>
            <a:graphicFrameLocks noChangeAspect="1"/>
          </p:cNvGraphicFramePr>
          <p:nvPr/>
        </p:nvGraphicFramePr>
        <p:xfrm>
          <a:off x="593725" y="6016625"/>
          <a:ext cx="340995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8" name="Equation" r:id="rId11" imgW="3352800" imgH="254000" progId="Equation.DSMT4">
                  <p:embed/>
                </p:oleObj>
              </mc:Choice>
              <mc:Fallback>
                <p:oleObj name="Equation" r:id="rId11" imgW="3352800" imgH="254000" progId="Equation.DSMT4">
                  <p:embed/>
                  <p:pic>
                    <p:nvPicPr>
                      <p:cNvPr id="9225" name="Object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6016625"/>
                        <a:ext cx="3409950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11" descr="160622_fig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024063"/>
            <a:ext cx="41052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2" descr="160622_fig0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676650"/>
            <a:ext cx="44418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AutoShape 13"/>
          <p:cNvSpPr>
            <a:spLocks/>
          </p:cNvSpPr>
          <p:nvPr/>
        </p:nvSpPr>
        <p:spPr bwMode="auto">
          <a:xfrm>
            <a:off x="4256088" y="1651000"/>
            <a:ext cx="390525" cy="4264025"/>
          </a:xfrm>
          <a:prstGeom prst="rightBrace">
            <a:avLst>
              <a:gd name="adj1" fmla="val 114646"/>
              <a:gd name="adj2" fmla="val 21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9229" name="Line 19"/>
          <p:cNvSpPr>
            <a:spLocks noChangeShapeType="1"/>
          </p:cNvSpPr>
          <p:nvPr/>
        </p:nvSpPr>
        <p:spPr bwMode="auto">
          <a:xfrm rot="10800000" flipH="1">
            <a:off x="6121400" y="3278188"/>
            <a:ext cx="581025" cy="21955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30" name="Line 19"/>
          <p:cNvSpPr>
            <a:spLocks noChangeShapeType="1"/>
          </p:cNvSpPr>
          <p:nvPr/>
        </p:nvSpPr>
        <p:spPr bwMode="auto">
          <a:xfrm rot="10800000" flipH="1">
            <a:off x="8794750" y="3736975"/>
            <a:ext cx="0" cy="14112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31" name="Text Box 16"/>
          <p:cNvSpPr txBox="1">
            <a:spLocks noChangeArrowheads="1"/>
          </p:cNvSpPr>
          <p:nvPr/>
        </p:nvSpPr>
        <p:spPr bwMode="auto">
          <a:xfrm>
            <a:off x="8589963" y="334645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0000"/>
                </a:solidFill>
              </a:rPr>
              <a:t>IP</a:t>
            </a:r>
            <a:endParaRPr lang="en-US" altLang="ru-RU" sz="1800" b="1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sp>
        <p:nvSpPr>
          <p:cNvPr id="9232" name="Line 19"/>
          <p:cNvSpPr>
            <a:spLocks noChangeShapeType="1"/>
          </p:cNvSpPr>
          <p:nvPr/>
        </p:nvSpPr>
        <p:spPr bwMode="auto">
          <a:xfrm rot="10800000">
            <a:off x="6865938" y="4992688"/>
            <a:ext cx="5413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33" name="Text Box 18"/>
          <p:cNvSpPr txBox="1">
            <a:spLocks noChangeArrowheads="1"/>
          </p:cNvSpPr>
          <p:nvPr/>
        </p:nvSpPr>
        <p:spPr bwMode="auto">
          <a:xfrm>
            <a:off x="6810375" y="4591050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000000"/>
                </a:solidFill>
              </a:rPr>
              <a:t>ions</a:t>
            </a:r>
            <a:endParaRPr lang="en-US" altLang="ru-RU" sz="1800" b="1" dirty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sp>
        <p:nvSpPr>
          <p:cNvPr id="9234" name="Text Box 19"/>
          <p:cNvSpPr txBox="1">
            <a:spLocks noChangeArrowheads="1"/>
          </p:cNvSpPr>
          <p:nvPr/>
        </p:nvSpPr>
        <p:spPr bwMode="auto">
          <a:xfrm>
            <a:off x="5892800" y="1663700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00FF"/>
                </a:solidFill>
              </a:rPr>
              <a:t>3D spin rotator</a:t>
            </a:r>
            <a:endParaRPr lang="en-US" altLang="ru-RU" sz="1800" b="1" dirty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560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4294967295"/>
          </p:nvPr>
        </p:nvSpPr>
        <p:spPr>
          <a:xfrm>
            <a:off x="149225" y="790575"/>
            <a:ext cx="8851900" cy="5464175"/>
          </a:xfrm>
        </p:spPr>
        <p:txBody>
          <a:bodyPr/>
          <a:lstStyle/>
          <a:p>
            <a:pPr marL="233363" indent="-233363">
              <a:buFontTx/>
              <a:buBlip>
                <a:blip r:embed="rId2"/>
              </a:buBlip>
              <a:defRPr/>
            </a:pPr>
            <a:r>
              <a:rPr lang="en-US" altLang="en-US" sz="1800" dirty="0" smtClean="0">
                <a:ea typeface="MS PGothic" pitchFamily="34" charset="-128"/>
              </a:rPr>
              <a:t>100 GeV/c figure-8 ion collider ring with transverse quadrupole misalignments</a:t>
            </a:r>
          </a:p>
          <a:p>
            <a:pPr marL="233363" indent="-233363">
              <a:buFontTx/>
              <a:buBlip>
                <a:blip r:embed="rId2"/>
              </a:buBlip>
              <a:defRPr/>
            </a:pPr>
            <a:endParaRPr lang="en-US" altLang="en-US" sz="1800" dirty="0" smtClean="0">
              <a:ea typeface="MS PGothic" pitchFamily="34" charset="-128"/>
            </a:endParaRPr>
          </a:p>
          <a:p>
            <a:pPr marL="233363" indent="-233363">
              <a:buFontTx/>
              <a:buBlip>
                <a:blip r:embed="rId2"/>
              </a:buBlip>
              <a:defRPr/>
            </a:pPr>
            <a:endParaRPr lang="en-US" altLang="en-US" sz="1800" dirty="0" smtClean="0">
              <a:ea typeface="MS PGothic" pitchFamily="34" charset="-128"/>
            </a:endParaRPr>
          </a:p>
          <a:p>
            <a:pPr marL="233363" indent="-233363">
              <a:buFontTx/>
              <a:buBlip>
                <a:blip r:embed="rId2"/>
              </a:buBlip>
              <a:defRPr/>
            </a:pPr>
            <a:endParaRPr lang="en-US" altLang="en-US" sz="1800" dirty="0" smtClean="0">
              <a:ea typeface="MS PGothic" pitchFamily="34" charset="-128"/>
            </a:endParaRPr>
          </a:p>
          <a:p>
            <a:pPr marL="233363" indent="-233363">
              <a:buFontTx/>
              <a:buBlip>
                <a:blip r:embed="rId2"/>
              </a:buBlip>
              <a:defRPr/>
            </a:pPr>
            <a:endParaRPr lang="en-US" altLang="en-US" sz="1800" dirty="0" smtClean="0">
              <a:ea typeface="MS PGothic" pitchFamily="34" charset="-128"/>
            </a:endParaRPr>
          </a:p>
          <a:p>
            <a:pPr marL="233363" indent="-233363">
              <a:buFontTx/>
              <a:buBlip>
                <a:blip r:embed="rId2"/>
              </a:buBlip>
              <a:defRPr/>
            </a:pPr>
            <a:endParaRPr lang="en-US" altLang="en-US" sz="1200" dirty="0" smtClean="0">
              <a:ea typeface="MS PGothic" pitchFamily="34" charset="-128"/>
            </a:endParaRPr>
          </a:p>
          <a:p>
            <a:pPr marL="233363" indent="-233363">
              <a:buFontTx/>
              <a:buBlip>
                <a:blip r:embed="rId2"/>
              </a:buBlip>
              <a:defRPr/>
            </a:pPr>
            <a:endParaRPr lang="en-US" altLang="en-US" sz="1200" dirty="0" smtClean="0">
              <a:ea typeface="MS PGothic" pitchFamily="34" charset="-128"/>
            </a:endParaRPr>
          </a:p>
          <a:p>
            <a:pPr marL="233363" indent="-233363">
              <a:buFontTx/>
              <a:buBlip>
                <a:blip r:embed="rId2"/>
              </a:buBlip>
              <a:defRPr/>
            </a:pPr>
            <a:endParaRPr lang="en-US" altLang="en-US" sz="1800" dirty="0" smtClean="0">
              <a:ea typeface="MS PGothic" pitchFamily="34" charset="-128"/>
            </a:endParaRPr>
          </a:p>
          <a:p>
            <a:pPr marL="233363" indent="-233363">
              <a:buFontTx/>
              <a:buBlip>
                <a:blip r:embed="rId2"/>
              </a:buBlip>
              <a:defRPr/>
            </a:pPr>
            <a:r>
              <a:rPr lang="en-US" altLang="en-US" sz="1800" dirty="0" smtClean="0">
                <a:ea typeface="MS PGothic" pitchFamily="34" charset="-128"/>
              </a:rPr>
              <a:t>Example of vertical proton polarization at IP. The 1</a:t>
            </a:r>
            <a:r>
              <a:rPr lang="en-US" altLang="en-US" sz="1800" baseline="30000" dirty="0" smtClean="0">
                <a:ea typeface="MS PGothic" pitchFamily="34" charset="-128"/>
              </a:rPr>
              <a:t>st</a:t>
            </a:r>
            <a:r>
              <a:rPr lang="en-US" altLang="en-US" sz="1800" dirty="0" smtClean="0">
                <a:ea typeface="MS PGothic" pitchFamily="34" charset="-128"/>
              </a:rPr>
              <a:t> 3D rotator:  </a:t>
            </a:r>
            <a:r>
              <a:rPr lang="en-US" altLang="en-US" sz="1800" dirty="0" smtClean="0">
                <a:ea typeface="MS PGothic" pitchFamily="34" charset="-128"/>
                <a:sym typeface="Symbol" panose="05050102010706020507" pitchFamily="18" charset="2"/>
              </a:rPr>
              <a:t> = 10</a:t>
            </a:r>
            <a:r>
              <a:rPr lang="en-US" altLang="en-US" sz="1800" baseline="30000" dirty="0" smtClean="0">
                <a:ea typeface="MS PGothic" pitchFamily="34" charset="-128"/>
                <a:sym typeface="Symbol" panose="05050102010706020507" pitchFamily="18" charset="2"/>
              </a:rPr>
              <a:t>-2</a:t>
            </a:r>
            <a:r>
              <a:rPr lang="en-US" altLang="en-US" sz="1800" dirty="0" smtClean="0">
                <a:ea typeface="MS PGothic" pitchFamily="34" charset="-128"/>
              </a:rPr>
              <a:t> , </a:t>
            </a:r>
            <a:r>
              <a:rPr lang="en-US" altLang="en-US" sz="1800" i="1" dirty="0" err="1" smtClean="0">
                <a:ea typeface="MS PGothic" pitchFamily="34" charset="-128"/>
              </a:rPr>
              <a:t>n</a:t>
            </a:r>
            <a:r>
              <a:rPr lang="en-US" altLang="en-US" sz="1800" i="1" baseline="-25000" dirty="0" err="1" smtClean="0">
                <a:ea typeface="MS PGothic" pitchFamily="34" charset="-128"/>
              </a:rPr>
              <a:t>y</a:t>
            </a:r>
            <a:r>
              <a:rPr lang="en-US" altLang="en-US" sz="1800" dirty="0" smtClean="0">
                <a:ea typeface="MS PGothic" pitchFamily="34" charset="-128"/>
              </a:rPr>
              <a:t>=1. The 2</a:t>
            </a:r>
            <a:r>
              <a:rPr lang="en-US" altLang="en-US" sz="1800" baseline="30000" dirty="0" smtClean="0">
                <a:ea typeface="MS PGothic" pitchFamily="34" charset="-128"/>
              </a:rPr>
              <a:t>nd</a:t>
            </a:r>
            <a:r>
              <a:rPr lang="en-US" altLang="en-US" sz="1800" dirty="0" smtClean="0">
                <a:ea typeface="MS PGothic" pitchFamily="34" charset="-128"/>
              </a:rPr>
              <a:t> 3D rotator is used for compensation of coherent part of the zero-integer spin resonance strength </a:t>
            </a:r>
            <a:endParaRPr lang="ru-RU" sz="1800" dirty="0" smtClean="0">
              <a:ea typeface="MS PGothic" pitchFamily="34" charset="-128"/>
            </a:endParaRPr>
          </a:p>
          <a:p>
            <a:pPr marL="233363" indent="-233363">
              <a:buFontTx/>
              <a:buBlip>
                <a:blip r:embed="rId2"/>
              </a:buBlip>
              <a:defRPr/>
            </a:pPr>
            <a:endParaRPr lang="en-US" altLang="en-US" sz="1800" dirty="0" smtClean="0">
              <a:ea typeface="MS PGothic" pitchFamily="34" charset="-128"/>
            </a:endParaRPr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6913"/>
          </a:xfrm>
        </p:spPr>
        <p:txBody>
          <a:bodyPr/>
          <a:lstStyle/>
          <a:p>
            <a:r>
              <a:rPr lang="en-US" altLang="en-US" sz="3200" smtClean="0"/>
              <a:t>Spin Dynamics in Ion Collider Ring</a:t>
            </a:r>
          </a:p>
        </p:txBody>
      </p:sp>
      <p:pic>
        <p:nvPicPr>
          <p:cNvPr id="10244" name="Picture 12" descr="160622_fig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4090988"/>
            <a:ext cx="36671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3" descr="160622_fig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4090988"/>
            <a:ext cx="36671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17"/>
          <p:cNvSpPr txBox="1">
            <a:spLocks noChangeArrowheads="1"/>
          </p:cNvSpPr>
          <p:nvPr/>
        </p:nvSpPr>
        <p:spPr bwMode="auto">
          <a:xfrm>
            <a:off x="3987800" y="4464050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000000"/>
                </a:solidFill>
              </a:rPr>
              <a:t>Zgoubi</a:t>
            </a:r>
          </a:p>
        </p:txBody>
      </p:sp>
      <p:pic>
        <p:nvPicPr>
          <p:cNvPr id="1024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109663"/>
            <a:ext cx="395922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169988"/>
            <a:ext cx="3959225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Line 19"/>
          <p:cNvSpPr>
            <a:spLocks noChangeShapeType="1"/>
          </p:cNvSpPr>
          <p:nvPr/>
        </p:nvSpPr>
        <p:spPr bwMode="auto">
          <a:xfrm rot="10800000">
            <a:off x="1990725" y="2284413"/>
            <a:ext cx="428625" cy="4778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250" name="Line 19"/>
          <p:cNvSpPr>
            <a:spLocks noChangeShapeType="1"/>
          </p:cNvSpPr>
          <p:nvPr/>
        </p:nvSpPr>
        <p:spPr bwMode="auto">
          <a:xfrm rot="10800000">
            <a:off x="3314700" y="1930400"/>
            <a:ext cx="647700" cy="841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251" name="Овал 2"/>
          <p:cNvSpPr>
            <a:spLocks noChangeArrowheads="1"/>
          </p:cNvSpPr>
          <p:nvPr/>
        </p:nvSpPr>
        <p:spPr bwMode="auto">
          <a:xfrm>
            <a:off x="2366963" y="3033713"/>
            <a:ext cx="157162" cy="10953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0252" name="Овал 15"/>
          <p:cNvSpPr>
            <a:spLocks noChangeArrowheads="1"/>
          </p:cNvSpPr>
          <p:nvPr/>
        </p:nvSpPr>
        <p:spPr bwMode="auto">
          <a:xfrm>
            <a:off x="3881438" y="3033713"/>
            <a:ext cx="157162" cy="10953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0253" name="Прямоугольник 3"/>
          <p:cNvSpPr>
            <a:spLocks noChangeArrowheads="1"/>
          </p:cNvSpPr>
          <p:nvPr/>
        </p:nvSpPr>
        <p:spPr bwMode="auto">
          <a:xfrm>
            <a:off x="885825" y="1644650"/>
            <a:ext cx="167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  <a:t>2</a:t>
            </a:r>
            <a:r>
              <a:rPr lang="en-US" altLang="en-US" sz="1600" baseline="30000">
                <a:solidFill>
                  <a:srgbClr val="000000"/>
                </a:solidFill>
                <a:latin typeface="Times" panose="02020603050405020304" pitchFamily="18" charset="0"/>
              </a:rPr>
              <a:t>nd</a:t>
            </a:r>
            <a: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  <a:t> 3D rotator</a:t>
            </a:r>
            <a:b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</a:br>
            <a: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  <a:t>for compensation </a:t>
            </a:r>
            <a:endParaRPr lang="ru-RU" altLang="ru-RU" sz="16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0254" name="Прямоугольник 17"/>
          <p:cNvSpPr>
            <a:spLocks noChangeArrowheads="1"/>
          </p:cNvSpPr>
          <p:nvPr/>
        </p:nvSpPr>
        <p:spPr bwMode="auto">
          <a:xfrm>
            <a:off x="2403475" y="1150938"/>
            <a:ext cx="1281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  <a:t>1</a:t>
            </a:r>
            <a:r>
              <a:rPr lang="en-US" altLang="en-US" sz="1600" baseline="30000">
                <a:solidFill>
                  <a:srgbClr val="000000"/>
                </a:solidFill>
                <a:latin typeface="Times" panose="02020603050405020304" pitchFamily="18" charset="0"/>
              </a:rPr>
              <a:t>st</a:t>
            </a:r>
            <a: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  <a:t> 3D rotator</a:t>
            </a:r>
            <a:b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</a:br>
            <a: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  <a:t>for control </a:t>
            </a:r>
            <a:endParaRPr lang="ru-RU" altLang="ru-RU" sz="16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0255" name="Прямоугольник 19"/>
          <p:cNvSpPr>
            <a:spLocks noChangeArrowheads="1"/>
          </p:cNvSpPr>
          <p:nvPr/>
        </p:nvSpPr>
        <p:spPr bwMode="auto">
          <a:xfrm>
            <a:off x="5721350" y="5594350"/>
            <a:ext cx="246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with compensation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0256" name="Прямоугольник 20"/>
          <p:cNvSpPr>
            <a:spLocks noChangeArrowheads="1"/>
          </p:cNvSpPr>
          <p:nvPr/>
        </p:nvSpPr>
        <p:spPr bwMode="auto">
          <a:xfrm>
            <a:off x="1322388" y="5608638"/>
            <a:ext cx="2468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without compensation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4294967295"/>
          </p:nvPr>
        </p:nvSpPr>
        <p:spPr>
          <a:xfrm>
            <a:off x="149225" y="866775"/>
            <a:ext cx="8851900" cy="5464175"/>
          </a:xfrm>
        </p:spPr>
        <p:txBody>
          <a:bodyPr/>
          <a:lstStyle/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sz="1800" dirty="0" err="1" smtClean="0"/>
              <a:t>Adiabaticity</a:t>
            </a:r>
            <a:r>
              <a:rPr lang="en-US" altLang="en-US" sz="1800" dirty="0" smtClean="0"/>
              <a:t> criterion: spin reversal time must be much longer than spin precession period</a:t>
            </a: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sz="1800" dirty="0" smtClean="0">
                <a:sym typeface="Symbol" panose="05050102010706020507" pitchFamily="18" charset="2"/>
              </a:rPr>
              <a:t> </a:t>
            </a:r>
            <a:r>
              <a:rPr lang="en-US" altLang="en-US" sz="1800" baseline="-25000" dirty="0" smtClean="0">
                <a:sym typeface="Symbol" panose="05050102010706020507" pitchFamily="18" charset="2"/>
              </a:rPr>
              <a:t>flip</a:t>
            </a:r>
            <a:r>
              <a:rPr lang="en-US" altLang="en-US" sz="1800" dirty="0" smtClean="0">
                <a:sym typeface="Symbol" panose="05050102010706020507" pitchFamily="18" charset="2"/>
              </a:rPr>
              <a:t> &gt;&gt; 1 </a:t>
            </a:r>
            <a:r>
              <a:rPr lang="en-US" altLang="en-US" sz="1800" dirty="0" err="1" smtClean="0">
                <a:sym typeface="Symbol" panose="05050102010706020507" pitchFamily="18" charset="2"/>
              </a:rPr>
              <a:t>ms</a:t>
            </a:r>
            <a:r>
              <a:rPr lang="en-US" altLang="en-US" sz="1800" dirty="0" smtClean="0">
                <a:sym typeface="Symbol" panose="05050102010706020507" pitchFamily="18" charset="2"/>
              </a:rPr>
              <a:t> for protons and 0.1 s for deuterons</a:t>
            </a: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sz="1800" dirty="0" smtClean="0"/>
              <a:t>Vertical (</a:t>
            </a:r>
            <a:r>
              <a:rPr lang="en-US" altLang="en-US" sz="1800" i="1" dirty="0" err="1" smtClean="0"/>
              <a:t>h</a:t>
            </a:r>
            <a:r>
              <a:rPr lang="en-US" altLang="en-US" sz="1800" i="1" baseline="-25000" dirty="0" err="1" smtClean="0"/>
              <a:t>y</a:t>
            </a:r>
            <a:r>
              <a:rPr lang="en-US" altLang="en-US" sz="1800" dirty="0" smtClean="0"/>
              <a:t>) &amp; longitudinal (</a:t>
            </a:r>
            <a:r>
              <a:rPr lang="en-US" altLang="en-US" sz="1800" i="1" dirty="0" err="1" smtClean="0"/>
              <a:t>h</a:t>
            </a:r>
            <a:r>
              <a:rPr lang="en-US" altLang="en-US" sz="1800" i="1" baseline="-25000" dirty="0" err="1" smtClean="0"/>
              <a:t>z</a:t>
            </a:r>
            <a:r>
              <a:rPr lang="en-US" altLang="en-US" sz="1800" dirty="0" smtClean="0"/>
              <a:t>) spin field components as set by the spin rotator vs time </a:t>
            </a:r>
            <a:r>
              <a:rPr lang="en-US" altLang="en-US" sz="1800" dirty="0" smtClean="0">
                <a:sym typeface="Symbol" panose="05050102010706020507" pitchFamily="18" charset="2"/>
              </a:rPr>
              <a:t> Spin tune vs time (changes due to piece-wise linear shape)</a:t>
            </a: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en-US" altLang="en-US" sz="1800" dirty="0" smtClean="0"/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en-US" altLang="en-US" sz="1800" dirty="0" smtClean="0"/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en-US" altLang="en-US" sz="1800" dirty="0" smtClean="0"/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en-US" altLang="en-US" sz="1800" dirty="0" smtClean="0"/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en-US" altLang="en-US" sz="1800" dirty="0" smtClean="0"/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en-US" altLang="en-US" sz="1800" dirty="0" smtClean="0"/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en-US" altLang="en-US" sz="1800" dirty="0" smtClean="0"/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en-US" altLang="en-US" sz="800" dirty="0" smtClean="0"/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sz="1800" dirty="0" smtClean="0"/>
              <a:t>Vertical &amp; longitudinal components of </a:t>
            </a:r>
            <a:r>
              <a:rPr lang="en-US" altLang="en-US" sz="1800" dirty="0" smtClean="0">
                <a:sym typeface="Symbol" panose="05050102010706020507" pitchFamily="18" charset="2"/>
              </a:rPr>
              <a:t>proton polarization vs time at 100 GeV/c</a:t>
            </a:r>
          </a:p>
          <a:p>
            <a:pPr>
              <a:buFontTx/>
              <a:buNone/>
            </a:pPr>
            <a:endParaRPr lang="en-US" altLang="en-US" sz="1800" dirty="0" smtClean="0">
              <a:sym typeface="Symbol" panose="05050102010706020507" pitchFamily="18" charset="2"/>
            </a:endParaRPr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6913"/>
          </a:xfrm>
        </p:spPr>
        <p:txBody>
          <a:bodyPr/>
          <a:lstStyle/>
          <a:p>
            <a:r>
              <a:rPr lang="en-US" altLang="en-US" sz="3200" dirty="0" smtClean="0"/>
              <a:t>Spin Flipping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11271" name="Picture 7" descr="160622_fig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398713"/>
            <a:ext cx="41592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160622_fig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2679700"/>
            <a:ext cx="41560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160622_fig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4754563"/>
            <a:ext cx="4570412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41602" y="5013864"/>
                <a:ext cx="368934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           →             ↓              ←              ↑</m:t>
                      </m:r>
                    </m:oMath>
                  </m:oMathPara>
                </a14:m>
                <a:endParaRPr lang="en-US" sz="1800" b="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2" y="5013864"/>
                <a:ext cx="3689343" cy="310598"/>
              </a:xfrm>
              <a:prstGeom prst="rect">
                <a:avLst/>
              </a:prstGeom>
              <a:blipFill>
                <a:blip r:embed="rId7"/>
                <a:stretch>
                  <a:fillRect l="-214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6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Content Placeholder 1"/>
              <p:cNvSpPr>
                <a:spLocks noGrp="1"/>
              </p:cNvSpPr>
              <p:nvPr>
                <p:ph idx="4294967295"/>
              </p:nvPr>
            </p:nvSpPr>
            <p:spPr>
              <a:xfrm>
                <a:off x="149225" y="866775"/>
                <a:ext cx="8851900" cy="5464175"/>
              </a:xfrm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r>
                  <a:rPr lang="en-US" altLang="en-US" dirty="0" smtClean="0"/>
                  <a:t>Three protons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altLang="en-US" i="1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smtClean="0"/>
                  <a:t>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=0, ±1⋅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en-US" dirty="0" smtClean="0"/>
                  <a:t> accelerated at </a:t>
                </a:r>
                <a:br>
                  <a:rPr lang="en-US" altLang="en-US" dirty="0" smtClean="0"/>
                </a:br>
                <a:r>
                  <a:rPr lang="en-US" altLang="en-US" dirty="0" smtClean="0"/>
                  <a:t>~3 T/min in lattice with 100 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m rms closed orbit excursion,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𝜈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𝑠𝑝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=0.01</m:t>
                    </m:r>
                  </m:oMath>
                </a14:m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r>
                  <a:rPr lang="en-US" altLang="en-US" dirty="0" smtClean="0">
                    <a:sym typeface="Symbol" panose="05050102010706020507" pitchFamily="18" charset="2"/>
                  </a:rPr>
                  <a:t>Coherent resonance strength component</a:t>
                </a:r>
                <a:endParaRPr lang="en-US" altLang="en-US" dirty="0" smtClean="0"/>
              </a:p>
            </p:txBody>
          </p:sp>
        </mc:Choice>
        <mc:Fallback xmlns="">
          <p:sp>
            <p:nvSpPr>
              <p:cNvPr id="614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49225" y="866775"/>
                <a:ext cx="8851900" cy="5464175"/>
              </a:xfrm>
              <a:blipFill rotWithShape="0">
                <a:blip r:embed="rId4"/>
                <a:stretch>
                  <a:fillRect t="-8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6913"/>
          </a:xfrm>
        </p:spPr>
        <p:txBody>
          <a:bodyPr/>
          <a:lstStyle/>
          <a:p>
            <a:r>
              <a:rPr lang="en-US" altLang="en-US" sz="3600" b="1" dirty="0" smtClean="0"/>
              <a:t>Start-to-End Proton Acceleration</a:t>
            </a:r>
          </a:p>
        </p:txBody>
      </p:sp>
      <p:pic>
        <p:nvPicPr>
          <p:cNvPr id="10" name="Рисунок 18"/>
          <p:cNvPicPr/>
          <p:nvPr/>
        </p:nvPicPr>
        <p:blipFill>
          <a:blip r:embed="rId5"/>
          <a:stretch>
            <a:fillRect/>
          </a:stretch>
        </p:blipFill>
        <p:spPr>
          <a:xfrm>
            <a:off x="1709579" y="1629197"/>
            <a:ext cx="5724843" cy="2290870"/>
          </a:xfrm>
          <a:prstGeom prst="rect">
            <a:avLst/>
          </a:prstGeom>
        </p:spPr>
      </p:pic>
      <p:pic>
        <p:nvPicPr>
          <p:cNvPr id="12" name="Рисунок 10"/>
          <p:cNvPicPr/>
          <p:nvPr/>
        </p:nvPicPr>
        <p:blipFill>
          <a:blip r:embed="rId6"/>
          <a:stretch>
            <a:fillRect/>
          </a:stretch>
        </p:blipFill>
        <p:spPr>
          <a:xfrm>
            <a:off x="4658657" y="4493783"/>
            <a:ext cx="4315968" cy="172134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820214" y="4377965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 err="1" smtClean="0">
                <a:sym typeface="Symbol" panose="05050102010706020507" pitchFamily="18" charset="2"/>
              </a:rPr>
              <a:t>Zgoubi</a:t>
            </a:r>
            <a:r>
              <a:rPr lang="en-US" altLang="en-US" sz="1800" dirty="0" smtClean="0">
                <a:sym typeface="Symbol" panose="05050102010706020507" pitchFamily="18" charset="2"/>
              </a:rPr>
              <a:t> simulation</a:t>
            </a:r>
            <a:endParaRPr lang="en-US" sz="1800" dirty="0"/>
          </a:p>
        </p:txBody>
      </p:sp>
      <p:pic>
        <p:nvPicPr>
          <p:cNvPr id="9" name="Рисунок 3"/>
          <p:cNvPicPr/>
          <p:nvPr/>
        </p:nvPicPr>
        <p:blipFill rotWithShape="1">
          <a:blip r:embed="rId7"/>
          <a:srcRect t="11005"/>
          <a:stretch/>
        </p:blipFill>
        <p:spPr>
          <a:xfrm>
            <a:off x="201846" y="4493782"/>
            <a:ext cx="4319905" cy="17213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00841" y="4377965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 smtClean="0">
                <a:sym typeface="Symbol" panose="05050102010706020507" pitchFamily="18" charset="2"/>
              </a:rPr>
              <a:t>Analytic prediction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4764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Content Placeholder 1"/>
              <p:cNvSpPr>
                <a:spLocks noGrp="1"/>
              </p:cNvSpPr>
              <p:nvPr>
                <p:ph idx="4294967295"/>
              </p:nvPr>
            </p:nvSpPr>
            <p:spPr>
              <a:xfrm>
                <a:off x="149225" y="866775"/>
                <a:ext cx="8851900" cy="5464175"/>
              </a:xfrm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r>
                  <a:rPr lang="en-US" altLang="en-US" dirty="0" smtClean="0"/>
                  <a:t>Three protons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smtClean="0"/>
                  <a:t>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=0, ±1⋅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en-US" dirty="0" smtClean="0"/>
                  <a:t> accelerated at </a:t>
                </a:r>
                <a:br>
                  <a:rPr lang="en-US" altLang="en-US" dirty="0" smtClean="0"/>
                </a:br>
                <a:r>
                  <a:rPr lang="en-US" altLang="en-US" dirty="0" smtClean="0"/>
                  <a:t>~3 T/min in lattice with 100 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m rms closed orbit excursion,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𝜈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𝑠𝑝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=3⋅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−3</m:t>
                        </m:r>
                      </m:sup>
                    </m:sSup>
                  </m:oMath>
                </a14:m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ct val="0"/>
                  </a:spcBef>
                  <a:buFontTx/>
                  <a:buBlip>
                    <a:blip r:embed="rId3"/>
                  </a:buBlip>
                </a:pPr>
                <a:r>
                  <a:rPr lang="en-US" altLang="en-US" dirty="0" smtClean="0">
                    <a:sym typeface="Symbol" panose="05050102010706020507" pitchFamily="18" charset="2"/>
                  </a:rPr>
                  <a:t>Deuteron spin is highly stable in figure-8 rings, which can be used for high precision experiments</a:t>
                </a:r>
              </a:p>
            </p:txBody>
          </p:sp>
        </mc:Choice>
        <mc:Fallback xmlns="">
          <p:sp>
            <p:nvSpPr>
              <p:cNvPr id="614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49225" y="866775"/>
                <a:ext cx="8851900" cy="5464175"/>
              </a:xfrm>
              <a:blipFill rotWithShape="0">
                <a:blip r:embed="rId4"/>
                <a:stretch>
                  <a:fillRect t="-836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6913"/>
          </a:xfrm>
        </p:spPr>
        <p:txBody>
          <a:bodyPr/>
          <a:lstStyle/>
          <a:p>
            <a:r>
              <a:rPr lang="en-US" altLang="en-US" sz="3600" b="1" dirty="0" smtClean="0"/>
              <a:t>Start-to-End Deuteron Acceleration</a:t>
            </a:r>
          </a:p>
        </p:txBody>
      </p:sp>
      <p:pic>
        <p:nvPicPr>
          <p:cNvPr id="9" name="Рисунок 15"/>
          <p:cNvPicPr/>
          <p:nvPr/>
        </p:nvPicPr>
        <p:blipFill>
          <a:blip r:embed="rId5"/>
          <a:stretch>
            <a:fillRect/>
          </a:stretch>
        </p:blipFill>
        <p:spPr>
          <a:xfrm>
            <a:off x="913712" y="1815782"/>
            <a:ext cx="7316576" cy="3103351"/>
          </a:xfrm>
          <a:prstGeom prst="rect">
            <a:avLst/>
          </a:prstGeom>
        </p:spPr>
      </p:pic>
      <p:pic>
        <p:nvPicPr>
          <p:cNvPr id="5" name="Рисунок 17"/>
          <p:cNvPicPr/>
          <p:nvPr/>
        </p:nvPicPr>
        <p:blipFill rotWithShape="1">
          <a:blip r:embed="rId6"/>
          <a:srcRect t="10906"/>
          <a:stretch/>
        </p:blipFill>
        <p:spPr>
          <a:xfrm>
            <a:off x="2322580" y="3215391"/>
            <a:ext cx="3313722" cy="11746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59818" y="2846059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 smtClean="0">
                <a:sym typeface="Symbol" panose="05050102010706020507" pitchFamily="18" charset="2"/>
              </a:rPr>
              <a:t>Analytic prediction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55693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 txBox="1">
            <a:spLocks/>
          </p:cNvSpPr>
          <p:nvPr/>
        </p:nvSpPr>
        <p:spPr bwMode="auto">
          <a:xfrm>
            <a:off x="-9525" y="34925"/>
            <a:ext cx="91440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 dirty="0" smtClean="0"/>
              <a:t>Ion Polarimeter Location</a:t>
            </a:r>
            <a:endParaRPr lang="en-US" altLang="en-US" sz="3600" b="1" dirty="0">
              <a:solidFill>
                <a:schemeClr val="tx2"/>
              </a:solidFill>
            </a:endParaRPr>
          </a:p>
        </p:txBody>
      </p:sp>
      <p:sp>
        <p:nvSpPr>
          <p:cNvPr id="30756" name="Content Placeholder 1"/>
          <p:cNvSpPr>
            <a:spLocks/>
          </p:cNvSpPr>
          <p:nvPr/>
        </p:nvSpPr>
        <p:spPr bwMode="auto">
          <a:xfrm>
            <a:off x="152400" y="846138"/>
            <a:ext cx="8839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0563" indent="-233363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1875" indent="-227013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3838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1325" indent="-22225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68525" indent="-2222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5725" indent="-2222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2925" indent="-2222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0125" indent="-2222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Blip>
                <a:blip r:embed="rId3"/>
              </a:buBlip>
            </a:pPr>
            <a:r>
              <a:rPr lang="en-US" altLang="en-US" sz="1800" dirty="0" smtClean="0"/>
              <a:t>Ion polarization in the straight section upstream of the IP is the same at the IP,</a:t>
            </a:r>
            <a:br>
              <a:rPr lang="en-US" altLang="en-US" sz="1800" dirty="0" smtClean="0"/>
            </a:br>
            <a:r>
              <a:rPr lang="en-US" altLang="en-US" sz="1800" dirty="0" smtClean="0"/>
              <a:t>however:</a:t>
            </a:r>
            <a:endParaRPr lang="en-US" altLang="en-US" sz="1800" dirty="0"/>
          </a:p>
          <a:p>
            <a:pPr lvl="1" eaLnBrk="1" hangingPunct="1"/>
            <a:r>
              <a:rPr lang="en-US" altLang="en-US" sz="1600" dirty="0" smtClean="0"/>
              <a:t>Polarimeter target would generate detector background</a:t>
            </a:r>
          </a:p>
          <a:p>
            <a:pPr lvl="1" eaLnBrk="1" hangingPunct="1"/>
            <a:r>
              <a:rPr lang="en-US" altLang="en-US" sz="1600" dirty="0" smtClean="0"/>
              <a:t>Polarimeter only measures transverse polarization, placing polarimeter upstream does not help with measurement of the longitudinal polarization</a:t>
            </a:r>
            <a:endParaRPr lang="en-US" altLang="en-US" sz="1600" dirty="0"/>
          </a:p>
          <a:p>
            <a:pPr eaLnBrk="1" hangingPunct="1">
              <a:buFont typeface="Arial" panose="020B0604020202020204" pitchFamily="34" charset="0"/>
              <a:buBlip>
                <a:blip r:embed="rId3"/>
              </a:buBlip>
            </a:pPr>
            <a:r>
              <a:rPr lang="en-US" altLang="en-US" sz="1800" dirty="0" smtClean="0"/>
              <a:t>Polarization is rotated at </a:t>
            </a:r>
            <a:r>
              <a:rPr lang="en-US" altLang="en-US" sz="1800" dirty="0" smtClean="0"/>
              <a:t>any </a:t>
            </a:r>
            <a:r>
              <a:rPr lang="en-US" altLang="en-US" sz="1800" dirty="0" smtClean="0"/>
              <a:t>other potential polarimeter location</a:t>
            </a:r>
          </a:p>
          <a:p>
            <a:pPr eaLnBrk="1" hangingPunct="1">
              <a:buBlip>
                <a:blip r:embed="rId3"/>
              </a:buBlip>
            </a:pPr>
            <a:r>
              <a:rPr lang="en-US" altLang="en-US" sz="1800" dirty="0" smtClean="0"/>
              <a:t>Determining polarization at IP becomes a question of knowing</a:t>
            </a:r>
            <a:endParaRPr lang="en-US" altLang="en-US" sz="1800" dirty="0"/>
          </a:p>
          <a:p>
            <a:pPr lvl="1" eaLnBrk="1" hangingPunct="1"/>
            <a:r>
              <a:rPr lang="en-US" altLang="en-US" sz="1600" dirty="0" smtClean="0"/>
              <a:t>Polarization rotation angle from IP to polarimeter</a:t>
            </a:r>
            <a:endParaRPr lang="en-US" altLang="en-US" sz="1600" dirty="0"/>
          </a:p>
          <a:p>
            <a:pPr lvl="1" eaLnBrk="1" hangingPunct="1"/>
            <a:r>
              <a:rPr lang="en-US" altLang="en-US" sz="1600" dirty="0" smtClean="0"/>
              <a:t>Polarization orientation at the polarimeter</a:t>
            </a:r>
          </a:p>
          <a:p>
            <a:pPr lvl="1" eaLnBrk="1" hangingPunct="1"/>
            <a:r>
              <a:rPr lang="en-US" altLang="en-US" sz="1600" dirty="0" smtClean="0"/>
              <a:t>Calibration of the spin rotator</a:t>
            </a:r>
            <a:endParaRPr lang="en-US" altLang="en-US" sz="1600" dirty="0"/>
          </a:p>
          <a:p>
            <a:pPr eaLnBrk="1" hangingPunct="1">
              <a:buFont typeface="Arial" panose="020B0604020202020204" pitchFamily="34" charset="0"/>
              <a:buBlip>
                <a:blip r:embed="rId3"/>
              </a:buBlip>
            </a:pPr>
            <a:endParaRPr lang="en-US" altLang="en-US" sz="1800" dirty="0"/>
          </a:p>
        </p:txBody>
      </p:sp>
      <p:pic>
        <p:nvPicPr>
          <p:cNvPr id="30725" name="Picture 45" descr="ir_region_zero_dpx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153916"/>
            <a:ext cx="777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Line 46"/>
          <p:cNvSpPr>
            <a:spLocks noChangeShapeType="1"/>
          </p:cNvSpPr>
          <p:nvPr/>
        </p:nvSpPr>
        <p:spPr bwMode="auto">
          <a:xfrm flipV="1">
            <a:off x="3951288" y="4847652"/>
            <a:ext cx="0" cy="223838"/>
          </a:xfrm>
          <a:prstGeom prst="line">
            <a:avLst/>
          </a:prstGeom>
          <a:noFill/>
          <a:ln w="12573" cap="sq">
            <a:solidFill>
              <a:srgbClr val="000000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Text Box 48"/>
          <p:cNvSpPr txBox="1">
            <a:spLocks noChangeArrowheads="1"/>
          </p:cNvSpPr>
          <p:nvPr/>
        </p:nvSpPr>
        <p:spPr bwMode="auto">
          <a:xfrm>
            <a:off x="3746500" y="4446809"/>
            <a:ext cx="41433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1239" tIns="37045" rIns="71239" bIns="37045">
            <a:spAutoFit/>
          </a:bodyPr>
          <a:lstStyle>
            <a:lvl1pPr defTabSz="355600"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7375" indent="-22542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4875" indent="-180975" defTabSz="355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6825" indent="-18097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28775" indent="-180975" defTabSz="355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859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431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003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575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IP</a:t>
            </a:r>
          </a:p>
        </p:txBody>
      </p:sp>
      <p:sp>
        <p:nvSpPr>
          <p:cNvPr id="30729" name="Line 49"/>
          <p:cNvSpPr>
            <a:spLocks noChangeShapeType="1"/>
          </p:cNvSpPr>
          <p:nvPr/>
        </p:nvSpPr>
        <p:spPr bwMode="auto">
          <a:xfrm>
            <a:off x="7358063" y="4877816"/>
            <a:ext cx="482600" cy="1587"/>
          </a:xfrm>
          <a:prstGeom prst="line">
            <a:avLst/>
          </a:prstGeom>
          <a:noFill/>
          <a:ln w="19050" cap="sq">
            <a:solidFill>
              <a:srgbClr val="FF0000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Text Box 50"/>
          <p:cNvSpPr txBox="1">
            <a:spLocks noChangeArrowheads="1"/>
          </p:cNvSpPr>
          <p:nvPr/>
        </p:nvSpPr>
        <p:spPr bwMode="auto">
          <a:xfrm>
            <a:off x="7483475" y="4409503"/>
            <a:ext cx="277813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1239" tIns="37045" rIns="71239" bIns="37045">
            <a:spAutoFit/>
          </a:bodyPr>
          <a:lstStyle>
            <a:lvl1pPr defTabSz="355600"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7375" indent="-22542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4875" indent="-180975" defTabSz="355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6825" indent="-18097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28775" indent="-180975" defTabSz="355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859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431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003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575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endParaRPr lang="en-US" altLang="en-US" sz="2400" baseline="30000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1" name="Line 51"/>
          <p:cNvSpPr>
            <a:spLocks noChangeShapeType="1"/>
          </p:cNvSpPr>
          <p:nvPr/>
        </p:nvSpPr>
        <p:spPr bwMode="auto">
          <a:xfrm flipH="1">
            <a:off x="7358063" y="5487416"/>
            <a:ext cx="484187" cy="1587"/>
          </a:xfrm>
          <a:prstGeom prst="line">
            <a:avLst/>
          </a:prstGeom>
          <a:noFill/>
          <a:ln w="19050" cap="sq">
            <a:solidFill>
              <a:srgbClr val="0000FF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Text Box 52"/>
          <p:cNvSpPr txBox="1">
            <a:spLocks noChangeArrowheads="1"/>
          </p:cNvSpPr>
          <p:nvPr/>
        </p:nvSpPr>
        <p:spPr bwMode="auto">
          <a:xfrm>
            <a:off x="7258050" y="5501703"/>
            <a:ext cx="6508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1239" tIns="37045" rIns="71239" bIns="37045">
            <a:spAutoFit/>
          </a:bodyPr>
          <a:lstStyle>
            <a:lvl1pPr defTabSz="355600"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7375" indent="-22542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4875" indent="-180975" defTabSz="355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6825" indent="-18097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28775" indent="-180975" defTabSz="355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859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431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003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575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ions</a:t>
            </a:r>
          </a:p>
        </p:txBody>
      </p:sp>
      <p:sp>
        <p:nvSpPr>
          <p:cNvPr id="30740" name="AutoShape 14"/>
          <p:cNvSpPr>
            <a:spLocks/>
          </p:cNvSpPr>
          <p:nvPr/>
        </p:nvSpPr>
        <p:spPr bwMode="auto">
          <a:xfrm rot="-5400000">
            <a:off x="4918869" y="4934172"/>
            <a:ext cx="130175" cy="1093787"/>
          </a:xfrm>
          <a:prstGeom prst="leftBrace">
            <a:avLst>
              <a:gd name="adj1" fmla="val 78345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0741" name="AutoShape 16"/>
          <p:cNvSpPr>
            <a:spLocks/>
          </p:cNvSpPr>
          <p:nvPr/>
        </p:nvSpPr>
        <p:spPr bwMode="auto">
          <a:xfrm rot="-5400000">
            <a:off x="3421063" y="5066728"/>
            <a:ext cx="103187" cy="525463"/>
          </a:xfrm>
          <a:prstGeom prst="leftBrace">
            <a:avLst>
              <a:gd name="adj1" fmla="val 69501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0742" name="Text Box 17"/>
          <p:cNvSpPr txBox="1">
            <a:spLocks noChangeArrowheads="1"/>
          </p:cNvSpPr>
          <p:nvPr/>
        </p:nvSpPr>
        <p:spPr bwMode="auto">
          <a:xfrm>
            <a:off x="2584450" y="5649341"/>
            <a:ext cx="1768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forward e detection</a:t>
            </a:r>
          </a:p>
        </p:txBody>
      </p:sp>
      <p:sp>
        <p:nvSpPr>
          <p:cNvPr id="30743" name="AutoShape 16"/>
          <p:cNvSpPr>
            <a:spLocks/>
          </p:cNvSpPr>
          <p:nvPr/>
        </p:nvSpPr>
        <p:spPr bwMode="auto">
          <a:xfrm rot="-5400000">
            <a:off x="2863057" y="5113559"/>
            <a:ext cx="103188" cy="358775"/>
          </a:xfrm>
          <a:prstGeom prst="leftBrace">
            <a:avLst>
              <a:gd name="adj1" fmla="val 47453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0744" name="Text Box 17"/>
          <p:cNvSpPr txBox="1">
            <a:spLocks noChangeArrowheads="1"/>
          </p:cNvSpPr>
          <p:nvPr/>
        </p:nvSpPr>
        <p:spPr bwMode="auto">
          <a:xfrm>
            <a:off x="909638" y="5457253"/>
            <a:ext cx="120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Compton polarimetry </a:t>
            </a:r>
          </a:p>
        </p:txBody>
      </p:sp>
      <p:sp>
        <p:nvSpPr>
          <p:cNvPr id="30745" name="Line 65"/>
          <p:cNvSpPr>
            <a:spLocks noChangeShapeType="1"/>
          </p:cNvSpPr>
          <p:nvPr/>
        </p:nvSpPr>
        <p:spPr bwMode="auto">
          <a:xfrm>
            <a:off x="2913063" y="5404866"/>
            <a:ext cx="0" cy="217487"/>
          </a:xfrm>
          <a:prstGeom prst="line">
            <a:avLst/>
          </a:prstGeom>
          <a:noFill/>
          <a:ln w="12573">
            <a:solidFill>
              <a:schemeClr val="tx1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6" name="Line 66"/>
          <p:cNvSpPr>
            <a:spLocks noChangeShapeType="1"/>
          </p:cNvSpPr>
          <p:nvPr/>
        </p:nvSpPr>
        <p:spPr bwMode="auto">
          <a:xfrm>
            <a:off x="2098675" y="5631878"/>
            <a:ext cx="812800" cy="0"/>
          </a:xfrm>
          <a:prstGeom prst="line">
            <a:avLst/>
          </a:prstGeom>
          <a:noFill/>
          <a:ln w="12573">
            <a:solidFill>
              <a:schemeClr val="tx1"/>
            </a:solidFill>
            <a:miter lim="800000"/>
            <a:headEnd type="non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7" name="Line 67"/>
          <p:cNvSpPr>
            <a:spLocks noChangeShapeType="1"/>
          </p:cNvSpPr>
          <p:nvPr/>
        </p:nvSpPr>
        <p:spPr bwMode="auto">
          <a:xfrm flipH="1">
            <a:off x="3473450" y="5442966"/>
            <a:ext cx="0" cy="207962"/>
          </a:xfrm>
          <a:prstGeom prst="line">
            <a:avLst/>
          </a:prstGeom>
          <a:noFill/>
          <a:ln w="12573">
            <a:solidFill>
              <a:schemeClr val="tx1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8" name="Text Box 15"/>
          <p:cNvSpPr txBox="1">
            <a:spLocks noChangeArrowheads="1"/>
          </p:cNvSpPr>
          <p:nvPr/>
        </p:nvSpPr>
        <p:spPr bwMode="auto">
          <a:xfrm>
            <a:off x="4972050" y="5874766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dispersion suppressor/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geometric match</a:t>
            </a:r>
          </a:p>
        </p:txBody>
      </p:sp>
      <p:sp>
        <p:nvSpPr>
          <p:cNvPr id="30749" name="Line 69"/>
          <p:cNvSpPr>
            <a:spLocks noChangeShapeType="1"/>
          </p:cNvSpPr>
          <p:nvPr/>
        </p:nvSpPr>
        <p:spPr bwMode="auto">
          <a:xfrm flipH="1">
            <a:off x="5894388" y="5671566"/>
            <a:ext cx="0" cy="227012"/>
          </a:xfrm>
          <a:prstGeom prst="line">
            <a:avLst/>
          </a:prstGeom>
          <a:noFill/>
          <a:ln w="12573">
            <a:solidFill>
              <a:schemeClr val="tx1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0" name="Line 70"/>
          <p:cNvSpPr>
            <a:spLocks noChangeShapeType="1"/>
          </p:cNvSpPr>
          <p:nvPr/>
        </p:nvSpPr>
        <p:spPr bwMode="auto">
          <a:xfrm>
            <a:off x="4157663" y="5249291"/>
            <a:ext cx="241300" cy="760412"/>
          </a:xfrm>
          <a:prstGeom prst="line">
            <a:avLst/>
          </a:prstGeom>
          <a:noFill/>
          <a:ln w="12573">
            <a:solidFill>
              <a:schemeClr val="tx1"/>
            </a:solidFill>
            <a:prstDash val="dash"/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1" name="Line 71"/>
          <p:cNvSpPr>
            <a:spLocks noChangeShapeType="1"/>
          </p:cNvSpPr>
          <p:nvPr/>
        </p:nvSpPr>
        <p:spPr bwMode="auto">
          <a:xfrm flipH="1">
            <a:off x="4400550" y="5354066"/>
            <a:ext cx="214313" cy="655637"/>
          </a:xfrm>
          <a:prstGeom prst="line">
            <a:avLst/>
          </a:prstGeom>
          <a:noFill/>
          <a:ln w="12573">
            <a:solidFill>
              <a:schemeClr val="tx1"/>
            </a:solidFill>
            <a:prstDash val="dash"/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2" name="Text Box 15"/>
          <p:cNvSpPr txBox="1">
            <a:spLocks noChangeArrowheads="1"/>
          </p:cNvSpPr>
          <p:nvPr/>
        </p:nvSpPr>
        <p:spPr bwMode="auto">
          <a:xfrm>
            <a:off x="3478213" y="5997003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spectrometers</a:t>
            </a:r>
          </a:p>
        </p:txBody>
      </p:sp>
      <p:sp>
        <p:nvSpPr>
          <p:cNvPr id="30753" name="Line 73"/>
          <p:cNvSpPr>
            <a:spLocks noChangeShapeType="1"/>
          </p:cNvSpPr>
          <p:nvPr/>
        </p:nvSpPr>
        <p:spPr bwMode="auto">
          <a:xfrm flipH="1">
            <a:off x="4403725" y="5349303"/>
            <a:ext cx="835025" cy="661988"/>
          </a:xfrm>
          <a:prstGeom prst="line">
            <a:avLst/>
          </a:prstGeom>
          <a:noFill/>
          <a:ln w="12573">
            <a:solidFill>
              <a:schemeClr val="tx1"/>
            </a:solidFill>
            <a:prstDash val="dash"/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4" name="Text Box 15"/>
          <p:cNvSpPr txBox="1">
            <a:spLocks noChangeArrowheads="1"/>
          </p:cNvSpPr>
          <p:nvPr/>
        </p:nvSpPr>
        <p:spPr bwMode="auto">
          <a:xfrm>
            <a:off x="4257675" y="5576316"/>
            <a:ext cx="1447800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forward ion detection</a:t>
            </a:r>
          </a:p>
        </p:txBody>
      </p:sp>
      <p:sp>
        <p:nvSpPr>
          <p:cNvPr id="30755" name="AutoShape 14"/>
          <p:cNvSpPr>
            <a:spLocks/>
          </p:cNvSpPr>
          <p:nvPr/>
        </p:nvSpPr>
        <p:spPr bwMode="auto">
          <a:xfrm rot="-5400000">
            <a:off x="5830094" y="4956397"/>
            <a:ext cx="119062" cy="1238250"/>
          </a:xfrm>
          <a:prstGeom prst="leftBrace">
            <a:avLst>
              <a:gd name="adj1" fmla="val 96971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0757" name="Rectangle 78"/>
          <p:cNvSpPr>
            <a:spLocks noChangeArrowheads="1"/>
          </p:cNvSpPr>
          <p:nvPr/>
        </p:nvSpPr>
        <p:spPr bwMode="auto">
          <a:xfrm>
            <a:off x="2646363" y="4446809"/>
            <a:ext cx="2922483" cy="1889919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46363" y="4296321"/>
            <a:ext cx="2922483" cy="0"/>
          </a:xfrm>
          <a:prstGeom prst="straightConnector1">
            <a:avLst/>
          </a:prstGeom>
          <a:ln w="12700">
            <a:solidFill>
              <a:srgbClr val="0000FF"/>
            </a:solidFill>
            <a:prstDash val="dash"/>
            <a:headEnd type="stealth" w="med" len="lg"/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3735388" y="4005486"/>
            <a:ext cx="7620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670" tIns="41100" rIns="66670" bIns="33345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80 m</a:t>
            </a:r>
            <a:endParaRPr lang="en-US" altLang="en-US" sz="1400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6208765" y="3522462"/>
            <a:ext cx="1828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/>
              <a:t>ion polarimeter</a:t>
            </a:r>
            <a:endParaRPr lang="en-US" altLang="en-US" sz="1600" dirty="0"/>
          </a:p>
        </p:txBody>
      </p:sp>
      <p:sp>
        <p:nvSpPr>
          <p:cNvPr id="31" name="Line 69"/>
          <p:cNvSpPr>
            <a:spLocks noChangeShapeType="1"/>
          </p:cNvSpPr>
          <p:nvPr/>
        </p:nvSpPr>
        <p:spPr bwMode="auto">
          <a:xfrm flipH="1" flipV="1">
            <a:off x="7123165" y="3842766"/>
            <a:ext cx="0" cy="1435100"/>
          </a:xfrm>
          <a:prstGeom prst="line">
            <a:avLst/>
          </a:prstGeom>
          <a:noFill/>
          <a:ln w="12573">
            <a:solidFill>
              <a:schemeClr val="tx1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88"/>
            <a:ext cx="9144000" cy="701676"/>
          </a:xfrm>
        </p:spPr>
        <p:txBody>
          <a:bodyPr/>
          <a:lstStyle/>
          <a:p>
            <a:r>
              <a:rPr lang="en-US" dirty="0" smtClean="0"/>
              <a:t>Polarimetry with Short Bunch Spacing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5301" y="3957225"/>
            <a:ext cx="8567699" cy="2318692"/>
            <a:chOff x="195301" y="762000"/>
            <a:chExt cx="8567699" cy="2318692"/>
          </a:xfrm>
        </p:grpSpPr>
        <p:sp>
          <p:nvSpPr>
            <p:cNvPr id="5" name="TextBox 4"/>
            <p:cNvSpPr txBox="1"/>
            <p:nvPr/>
          </p:nvSpPr>
          <p:spPr>
            <a:xfrm>
              <a:off x="195301" y="831153"/>
              <a:ext cx="1388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Accumulating coasting beam</a:t>
              </a:r>
            </a:p>
          </p:txBody>
        </p:sp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236287" y="1259685"/>
              <a:ext cx="826488" cy="826490"/>
              <a:chOff x="1792224" y="1828800"/>
              <a:chExt cx="1828800" cy="1828800"/>
            </a:xfrm>
          </p:grpSpPr>
          <p:grpSp>
            <p:nvGrpSpPr>
              <p:cNvPr id="7" name="Group 6"/>
              <p:cNvGrpSpPr>
                <a:grpSpLocks noChangeAspect="1"/>
              </p:cNvGrpSpPr>
              <p:nvPr/>
            </p:nvGrpSpPr>
            <p:grpSpPr>
              <a:xfrm>
                <a:off x="1792224" y="2322576"/>
                <a:ext cx="1335024" cy="1335024"/>
                <a:chOff x="1185672" y="1250576"/>
                <a:chExt cx="1335024" cy="1335024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1185672" y="1598048"/>
                  <a:ext cx="1335024" cy="987552"/>
                  <a:chOff x="1185672" y="1598048"/>
                  <a:chExt cx="1335024" cy="987552"/>
                </a:xfrm>
              </p:grpSpPr>
              <p:sp>
                <p:nvSpPr>
                  <p:cNvPr id="11" name="Rectangle 10"/>
                  <p:cNvSpPr/>
                  <p:nvPr/>
                </p:nvSpPr>
                <p:spPr>
                  <a:xfrm>
                    <a:off x="1679448" y="1598048"/>
                    <a:ext cx="841248" cy="146304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" name="Block Arc 11"/>
                  <p:cNvSpPr/>
                  <p:nvPr/>
                </p:nvSpPr>
                <p:spPr>
                  <a:xfrm rot="10800000">
                    <a:off x="1185672" y="1598048"/>
                    <a:ext cx="987552" cy="987552"/>
                  </a:xfrm>
                  <a:prstGeom prst="blockArc">
                    <a:avLst>
                      <a:gd name="adj1" fmla="val 10800000"/>
                      <a:gd name="adj2" fmla="val 5440302"/>
                      <a:gd name="adj3" fmla="val 14490"/>
                    </a:avLst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0" name="Rectangle 9"/>
                <p:cNvSpPr/>
                <p:nvPr/>
              </p:nvSpPr>
              <p:spPr>
                <a:xfrm>
                  <a:off x="2026920" y="1250576"/>
                  <a:ext cx="146304" cy="841248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" name="Block Arc 7"/>
              <p:cNvSpPr/>
              <p:nvPr/>
            </p:nvSpPr>
            <p:spPr>
              <a:xfrm>
                <a:off x="2633472" y="1828800"/>
                <a:ext cx="987552" cy="987552"/>
              </a:xfrm>
              <a:prstGeom prst="blockArc">
                <a:avLst>
                  <a:gd name="adj1" fmla="val 10800000"/>
                  <a:gd name="adj2" fmla="val 5440302"/>
                  <a:gd name="adj3" fmla="val 1449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40674" y="2680582"/>
              <a:ext cx="11762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Capture to bucket</a:t>
              </a:r>
            </a:p>
          </p:txBody>
        </p:sp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773712" y="2180192"/>
              <a:ext cx="826488" cy="826490"/>
              <a:chOff x="1792224" y="1828800"/>
              <a:chExt cx="1828800" cy="1828800"/>
            </a:xfrm>
          </p:grpSpPr>
          <p:grpSp>
            <p:nvGrpSpPr>
              <p:cNvPr id="15" name="Group 14"/>
              <p:cNvGrpSpPr>
                <a:grpSpLocks noChangeAspect="1"/>
              </p:cNvGrpSpPr>
              <p:nvPr/>
            </p:nvGrpSpPr>
            <p:grpSpPr>
              <a:xfrm>
                <a:off x="1792224" y="2322576"/>
                <a:ext cx="1335024" cy="1335024"/>
                <a:chOff x="1185672" y="1250576"/>
                <a:chExt cx="1335024" cy="1335024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1185672" y="1598048"/>
                  <a:ext cx="1335024" cy="987552"/>
                  <a:chOff x="1185672" y="1598048"/>
                  <a:chExt cx="1335024" cy="987552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1679448" y="1649036"/>
                    <a:ext cx="841248" cy="36576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Block Arc 19"/>
                  <p:cNvSpPr/>
                  <p:nvPr/>
                </p:nvSpPr>
                <p:spPr>
                  <a:xfrm rot="10800000">
                    <a:off x="1185672" y="1598048"/>
                    <a:ext cx="987552" cy="987552"/>
                  </a:xfrm>
                  <a:prstGeom prst="blockArc">
                    <a:avLst>
                      <a:gd name="adj1" fmla="val 10800000"/>
                      <a:gd name="adj2" fmla="val 5440302"/>
                      <a:gd name="adj3" fmla="val 14490"/>
                    </a:avLst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8" name="Rectangle 17"/>
                <p:cNvSpPr/>
                <p:nvPr/>
              </p:nvSpPr>
              <p:spPr>
                <a:xfrm>
                  <a:off x="2026920" y="1250576"/>
                  <a:ext cx="146304" cy="841248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6" name="Block Arc 15"/>
              <p:cNvSpPr/>
              <p:nvPr/>
            </p:nvSpPr>
            <p:spPr>
              <a:xfrm>
                <a:off x="2633472" y="1828800"/>
                <a:ext cx="987552" cy="987552"/>
              </a:xfrm>
              <a:prstGeom prst="blockArc">
                <a:avLst>
                  <a:gd name="adj1" fmla="val 10800000"/>
                  <a:gd name="adj2" fmla="val 5440302"/>
                  <a:gd name="adj3" fmla="val 1449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Right Arrow 20"/>
            <p:cNvSpPr>
              <a:spLocks/>
            </p:cNvSpPr>
            <p:nvPr/>
          </p:nvSpPr>
          <p:spPr>
            <a:xfrm rot="4882159">
              <a:off x="646614" y="2201434"/>
              <a:ext cx="220397" cy="11019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ight Arrow 21"/>
            <p:cNvSpPr>
              <a:spLocks/>
            </p:cNvSpPr>
            <p:nvPr/>
          </p:nvSpPr>
          <p:spPr>
            <a:xfrm rot="3600000">
              <a:off x="2489761" y="2083520"/>
              <a:ext cx="220397" cy="11019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05914" y="785217"/>
              <a:ext cx="1502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Accelerate and cool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086117" y="1092165"/>
              <a:ext cx="1132940" cy="826490"/>
              <a:chOff x="1661248" y="4258445"/>
              <a:chExt cx="1132940" cy="82649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661248" y="4258445"/>
                <a:ext cx="828273" cy="826490"/>
                <a:chOff x="1661248" y="4258445"/>
                <a:chExt cx="828273" cy="826490"/>
              </a:xfrm>
            </p:grpSpPr>
            <p:grpSp>
              <p:nvGrpSpPr>
                <p:cNvPr id="27" name="Group 26"/>
                <p:cNvGrpSpPr>
                  <a:grpSpLocks noChangeAspect="1"/>
                </p:cNvGrpSpPr>
                <p:nvPr/>
              </p:nvGrpSpPr>
              <p:grpSpPr>
                <a:xfrm>
                  <a:off x="1661248" y="4258445"/>
                  <a:ext cx="828273" cy="826490"/>
                  <a:chOff x="1792224" y="1828800"/>
                  <a:chExt cx="1832764" cy="1828800"/>
                </a:xfrm>
              </p:grpSpPr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1792224" y="2706624"/>
                    <a:ext cx="1375352" cy="950976"/>
                    <a:chOff x="1149096" y="1634624"/>
                    <a:chExt cx="1375352" cy="950976"/>
                  </a:xfrm>
                </p:grpSpPr>
                <p:sp>
                  <p:nvSpPr>
                    <p:cNvPr id="32" name="Rectangle 31"/>
                    <p:cNvSpPr/>
                    <p:nvPr/>
                  </p:nvSpPr>
                  <p:spPr>
                    <a:xfrm>
                      <a:off x="1610048" y="1649671"/>
                      <a:ext cx="914400" cy="3657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3" name="Block Arc 32"/>
                    <p:cNvSpPr/>
                    <p:nvPr/>
                  </p:nvSpPr>
                  <p:spPr>
                    <a:xfrm rot="10800000">
                      <a:off x="1149096" y="1634624"/>
                      <a:ext cx="950976" cy="950976"/>
                    </a:xfrm>
                    <a:prstGeom prst="blockArc">
                      <a:avLst>
                        <a:gd name="adj1" fmla="val 10800000"/>
                        <a:gd name="adj2" fmla="val 5299378"/>
                        <a:gd name="adj3" fmla="val 7249"/>
                      </a:avLst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en-US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30" name="Rectangle 29"/>
                  <p:cNvSpPr/>
                  <p:nvPr/>
                </p:nvSpPr>
                <p:spPr>
                  <a:xfrm>
                    <a:off x="2670048" y="2304288"/>
                    <a:ext cx="73152" cy="877824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Block Arc 30"/>
                  <p:cNvSpPr/>
                  <p:nvPr/>
                </p:nvSpPr>
                <p:spPr>
                  <a:xfrm>
                    <a:off x="2674012" y="1828800"/>
                    <a:ext cx="950976" cy="950976"/>
                  </a:xfrm>
                  <a:prstGeom prst="blockArc">
                    <a:avLst>
                      <a:gd name="adj1" fmla="val 10800000"/>
                      <a:gd name="adj2" fmla="val 5299378"/>
                      <a:gd name="adj3" fmla="val 7249"/>
                    </a:avLst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8" name="Rectangle 27"/>
                <p:cNvSpPr/>
                <p:nvPr/>
              </p:nvSpPr>
              <p:spPr>
                <a:xfrm>
                  <a:off x="2142005" y="4611621"/>
                  <a:ext cx="67795" cy="112779"/>
                </a:xfrm>
                <a:prstGeom prst="rect">
                  <a:avLst/>
                </a:prstGeom>
                <a:solidFill>
                  <a:srgbClr val="0000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2077325" y="4695584"/>
                <a:ext cx="71686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DC cooler</a:t>
                </a: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694205" y="1611753"/>
              <a:ext cx="67795" cy="112779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4411" y="1728190"/>
              <a:ext cx="7168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DC cooler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454225" y="2182738"/>
              <a:ext cx="822375" cy="826490"/>
              <a:chOff x="1792224" y="1828800"/>
              <a:chExt cx="1819656" cy="1828799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1792224" y="2724911"/>
                <a:ext cx="1353312" cy="932688"/>
                <a:chOff x="1149096" y="1652911"/>
                <a:chExt cx="1353312" cy="932688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1588008" y="1652912"/>
                  <a:ext cx="914400" cy="3657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Block Arc 39"/>
                <p:cNvSpPr/>
                <p:nvPr/>
              </p:nvSpPr>
              <p:spPr>
                <a:xfrm rot="10800000">
                  <a:off x="1149096" y="1652911"/>
                  <a:ext cx="932688" cy="932688"/>
                </a:xfrm>
                <a:prstGeom prst="blockArc">
                  <a:avLst>
                    <a:gd name="adj1" fmla="val 10800000"/>
                    <a:gd name="adj2" fmla="val 5378647"/>
                    <a:gd name="adj3" fmla="val 398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8" name="Block Arc 37"/>
              <p:cNvSpPr/>
              <p:nvPr/>
            </p:nvSpPr>
            <p:spPr>
              <a:xfrm>
                <a:off x="2679192" y="1828800"/>
                <a:ext cx="932688" cy="932688"/>
              </a:xfrm>
              <a:prstGeom prst="blockArc">
                <a:avLst>
                  <a:gd name="adj1" fmla="val 10800000"/>
                  <a:gd name="adj2" fmla="val 5382718"/>
                  <a:gd name="adj3" fmla="val 384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3065840" y="2577303"/>
              <a:ext cx="13680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5. Bunch compression to ~56m</a:t>
              </a:r>
            </a:p>
          </p:txBody>
        </p:sp>
        <p:sp>
          <p:nvSpPr>
            <p:cNvPr id="42" name="Right Arrow 41"/>
            <p:cNvSpPr>
              <a:spLocks/>
            </p:cNvSpPr>
            <p:nvPr/>
          </p:nvSpPr>
          <p:spPr>
            <a:xfrm rot="20847596">
              <a:off x="3557262" y="2173835"/>
              <a:ext cx="220397" cy="11019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ight Arrow 42"/>
            <p:cNvSpPr>
              <a:spLocks/>
            </p:cNvSpPr>
            <p:nvPr/>
          </p:nvSpPr>
          <p:spPr>
            <a:xfrm rot="19603843">
              <a:off x="1596238" y="2018572"/>
              <a:ext cx="220397" cy="11019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15580" y="762000"/>
              <a:ext cx="40474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Step 6/7. Bucket-to-bucket transfer to the collider ring and BB cooling, repeat </a:t>
              </a:r>
              <a:r>
                <a:rPr lang="en-US" sz="1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r>
                <a:rPr lang="en-US" sz="10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times (</a:t>
              </a:r>
              <a:r>
                <a:rPr lang="en-US" sz="1000" dirty="0" err="1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sz="10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=28)</a:t>
              </a:r>
            </a:p>
          </p:txBody>
        </p:sp>
        <p:grpSp>
          <p:nvGrpSpPr>
            <p:cNvPr id="45" name="Group 44"/>
            <p:cNvGrpSpPr>
              <a:grpSpLocks noChangeAspect="1"/>
            </p:cNvGrpSpPr>
            <p:nvPr/>
          </p:nvGrpSpPr>
          <p:grpSpPr>
            <a:xfrm>
              <a:off x="4503359" y="1214770"/>
              <a:ext cx="4111378" cy="1830726"/>
              <a:chOff x="2455441" y="2494910"/>
              <a:chExt cx="5177567" cy="2305485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2455441" y="2494910"/>
                <a:ext cx="5177567" cy="2305485"/>
                <a:chOff x="2455441" y="2494910"/>
                <a:chExt cx="5177567" cy="2305485"/>
              </a:xfrm>
            </p:grpSpPr>
            <p:sp>
              <p:nvSpPr>
                <p:cNvPr id="50" name="Rectangle 49"/>
                <p:cNvSpPr/>
                <p:nvPr/>
              </p:nvSpPr>
              <p:spPr>
                <a:xfrm rot="18942557">
                  <a:off x="5322822" y="3037903"/>
                  <a:ext cx="466060" cy="247491"/>
                </a:xfrm>
                <a:prstGeom prst="rect">
                  <a:avLst/>
                </a:prstGeom>
                <a:solidFill>
                  <a:srgbClr val="0000CC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000" ker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51" name="Straight Connector 21"/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4040612" y="3662361"/>
                  <a:ext cx="2030643" cy="0"/>
                </a:xfrm>
                <a:prstGeom prst="line">
                  <a:avLst/>
                </a:prstGeom>
                <a:solidFill>
                  <a:srgbClr val="00B050"/>
                </a:solidFill>
                <a:ln w="2857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52" name="Group 23"/>
                <p:cNvGrpSpPr>
                  <a:grpSpLocks/>
                </p:cNvGrpSpPr>
                <p:nvPr/>
              </p:nvGrpSpPr>
              <p:grpSpPr bwMode="auto">
                <a:xfrm rot="2700000">
                  <a:off x="5456296" y="2695790"/>
                  <a:ext cx="2168540" cy="2030643"/>
                  <a:chOff x="2971800" y="1295400"/>
                  <a:chExt cx="304800" cy="304800"/>
                </a:xfrm>
                <a:solidFill>
                  <a:srgbClr val="00B050"/>
                </a:solidFill>
              </p:grpSpPr>
              <p:sp>
                <p:nvSpPr>
                  <p:cNvPr id="87" name="Arc 86"/>
                  <p:cNvSpPr/>
                  <p:nvPr/>
                </p:nvSpPr>
                <p:spPr bwMode="auto">
                  <a:xfrm>
                    <a:off x="2970941" y="1295846"/>
                    <a:ext cx="305339" cy="304577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000" b="1" ker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Arc 87"/>
                  <p:cNvSpPr/>
                  <p:nvPr/>
                </p:nvSpPr>
                <p:spPr bwMode="auto">
                  <a:xfrm rot="16200000">
                    <a:off x="2971322" y="1295465"/>
                    <a:ext cx="304577" cy="30533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000" b="1" ker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9" name="Arc 88"/>
                  <p:cNvSpPr/>
                  <p:nvPr/>
                </p:nvSpPr>
                <p:spPr bwMode="auto">
                  <a:xfrm rot="5400000">
                    <a:off x="2971322" y="1295465"/>
                    <a:ext cx="304577" cy="30533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000" b="1" ker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3" name="Group 24"/>
                <p:cNvGrpSpPr>
                  <a:grpSpLocks/>
                </p:cNvGrpSpPr>
                <p:nvPr/>
              </p:nvGrpSpPr>
              <p:grpSpPr bwMode="auto">
                <a:xfrm rot="13500000">
                  <a:off x="2487032" y="2598289"/>
                  <a:ext cx="2168540" cy="2030643"/>
                  <a:chOff x="2971800" y="1295400"/>
                  <a:chExt cx="304800" cy="304800"/>
                </a:xfrm>
                <a:solidFill>
                  <a:srgbClr val="00B050"/>
                </a:solidFill>
              </p:grpSpPr>
              <p:sp>
                <p:nvSpPr>
                  <p:cNvPr id="84" name="Arc 83"/>
                  <p:cNvSpPr/>
                  <p:nvPr/>
                </p:nvSpPr>
                <p:spPr bwMode="auto">
                  <a:xfrm>
                    <a:off x="2973858" y="1294708"/>
                    <a:ext cx="304540" cy="30526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000" b="1" ker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5" name="Arc 84"/>
                  <p:cNvSpPr/>
                  <p:nvPr/>
                </p:nvSpPr>
                <p:spPr bwMode="auto">
                  <a:xfrm rot="16200000">
                    <a:off x="2973494" y="1295072"/>
                    <a:ext cx="305269" cy="30454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000" b="1" ker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6" name="Arc 85"/>
                  <p:cNvSpPr/>
                  <p:nvPr/>
                </p:nvSpPr>
                <p:spPr bwMode="auto">
                  <a:xfrm rot="5400000">
                    <a:off x="2973494" y="1295072"/>
                    <a:ext cx="305269" cy="30454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000" b="1" ker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54" name="Straight Connector 24"/>
                <p:cNvCxnSpPr>
                  <a:cxnSpLocks noChangeShapeType="1"/>
                </p:cNvCxnSpPr>
                <p:nvPr/>
              </p:nvCxnSpPr>
              <p:spPr bwMode="auto">
                <a:xfrm rot="13500000">
                  <a:off x="3971660" y="3662366"/>
                  <a:ext cx="2168540" cy="0"/>
                </a:xfrm>
                <a:prstGeom prst="line">
                  <a:avLst/>
                </a:prstGeom>
                <a:solidFill>
                  <a:srgbClr val="00B050"/>
                </a:solidFill>
                <a:ln w="2857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55" name="Oval 42"/>
                <p:cNvSpPr>
                  <a:spLocks noChangeArrowheads="1"/>
                </p:cNvSpPr>
                <p:nvPr/>
              </p:nvSpPr>
              <p:spPr bwMode="auto">
                <a:xfrm rot="2700000">
                  <a:off x="5195330" y="3324876"/>
                  <a:ext cx="124996" cy="284660"/>
                </a:xfrm>
                <a:prstGeom prst="ellipse">
                  <a:avLst/>
                </a:prstGeom>
                <a:solidFill>
                  <a:srgbClr val="00B05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Oval 49"/>
                <p:cNvSpPr>
                  <a:spLocks noChangeArrowheads="1"/>
                </p:cNvSpPr>
                <p:nvPr/>
              </p:nvSpPr>
              <p:spPr bwMode="auto">
                <a:xfrm rot="2700000">
                  <a:off x="5485356" y="3006298"/>
                  <a:ext cx="124996" cy="284660"/>
                </a:xfrm>
                <a:prstGeom prst="ellipse">
                  <a:avLst/>
                </a:prstGeom>
                <a:solidFill>
                  <a:srgbClr val="00B05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Oval 50"/>
                <p:cNvSpPr>
                  <a:spLocks noChangeArrowheads="1"/>
                </p:cNvSpPr>
                <p:nvPr/>
              </p:nvSpPr>
              <p:spPr bwMode="auto">
                <a:xfrm rot="3240000">
                  <a:off x="5955715" y="2627082"/>
                  <a:ext cx="124995" cy="284660"/>
                </a:xfrm>
                <a:prstGeom prst="ellipse">
                  <a:avLst/>
                </a:prstGeom>
                <a:solidFill>
                  <a:srgbClr val="00B05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Oval 56"/>
                <p:cNvSpPr>
                  <a:spLocks noChangeArrowheads="1"/>
                </p:cNvSpPr>
                <p:nvPr/>
              </p:nvSpPr>
              <p:spPr bwMode="auto">
                <a:xfrm rot="5400000">
                  <a:off x="6548981" y="2530571"/>
                  <a:ext cx="135273" cy="263032"/>
                </a:xfrm>
                <a:prstGeom prst="ellipse">
                  <a:avLst/>
                </a:prstGeom>
                <a:solidFill>
                  <a:srgbClr val="00B05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Oval 57"/>
                <p:cNvSpPr>
                  <a:spLocks noChangeArrowheads="1"/>
                </p:cNvSpPr>
                <p:nvPr/>
              </p:nvSpPr>
              <p:spPr bwMode="auto">
                <a:xfrm rot="7560000">
                  <a:off x="7020871" y="2729406"/>
                  <a:ext cx="135273" cy="263032"/>
                </a:xfrm>
                <a:prstGeom prst="ellipse">
                  <a:avLst/>
                </a:prstGeom>
                <a:solidFill>
                  <a:srgbClr val="00B05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Oval 58"/>
                <p:cNvSpPr>
                  <a:spLocks noChangeArrowheads="1"/>
                </p:cNvSpPr>
                <p:nvPr/>
              </p:nvSpPr>
              <p:spPr bwMode="auto">
                <a:xfrm rot="8820000">
                  <a:off x="7339554" y="3041319"/>
                  <a:ext cx="135273" cy="263033"/>
                </a:xfrm>
                <a:prstGeom prst="ellipse">
                  <a:avLst/>
                </a:prstGeom>
                <a:solidFill>
                  <a:srgbClr val="00B05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Oval 59"/>
                <p:cNvSpPr>
                  <a:spLocks noChangeArrowheads="1"/>
                </p:cNvSpPr>
                <p:nvPr/>
              </p:nvSpPr>
              <p:spPr bwMode="auto">
                <a:xfrm rot="9720000">
                  <a:off x="7497735" y="3447802"/>
                  <a:ext cx="135273" cy="263032"/>
                </a:xfrm>
                <a:prstGeom prst="ellipse">
                  <a:avLst/>
                </a:prstGeom>
                <a:solidFill>
                  <a:srgbClr val="00B05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Oval 61"/>
                <p:cNvSpPr>
                  <a:spLocks noChangeArrowheads="1"/>
                </p:cNvSpPr>
                <p:nvPr/>
              </p:nvSpPr>
              <p:spPr bwMode="auto">
                <a:xfrm rot="18900000" flipV="1">
                  <a:off x="5491608" y="4033008"/>
                  <a:ext cx="135273" cy="263032"/>
                </a:xfrm>
                <a:prstGeom prst="ellipse">
                  <a:avLst/>
                </a:prstGeom>
                <a:solidFill>
                  <a:srgbClr val="00B05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Oval 62"/>
                <p:cNvSpPr>
                  <a:spLocks noChangeArrowheads="1"/>
                </p:cNvSpPr>
                <p:nvPr/>
              </p:nvSpPr>
              <p:spPr bwMode="auto">
                <a:xfrm rot="18900000" flipV="1">
                  <a:off x="5895811" y="4386799"/>
                  <a:ext cx="135273" cy="263032"/>
                </a:xfrm>
                <a:prstGeom prst="ellipse">
                  <a:avLst/>
                </a:prstGeom>
                <a:solidFill>
                  <a:srgbClr val="00B05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Oval 63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6436119" y="4601243"/>
                  <a:ext cx="135273" cy="263032"/>
                </a:xfrm>
                <a:prstGeom prst="ellipse">
                  <a:avLst/>
                </a:prstGeom>
                <a:solidFill>
                  <a:srgbClr val="00B05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Oval 66"/>
                <p:cNvSpPr>
                  <a:spLocks noChangeArrowheads="1"/>
                </p:cNvSpPr>
                <p:nvPr/>
              </p:nvSpPr>
              <p:spPr bwMode="auto">
                <a:xfrm rot="14400000" flipV="1">
                  <a:off x="6977842" y="4542578"/>
                  <a:ext cx="124995" cy="284662"/>
                </a:xfrm>
                <a:prstGeom prst="ellipse">
                  <a:avLst/>
                </a:prstGeom>
                <a:solidFill>
                  <a:srgbClr val="00B05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Oval 67"/>
                <p:cNvSpPr>
                  <a:spLocks noChangeArrowheads="1"/>
                </p:cNvSpPr>
                <p:nvPr/>
              </p:nvSpPr>
              <p:spPr bwMode="auto">
                <a:xfrm rot="12780000" flipV="1">
                  <a:off x="7319276" y="4235163"/>
                  <a:ext cx="124995" cy="284661"/>
                </a:xfrm>
                <a:prstGeom prst="ellipse">
                  <a:avLst/>
                </a:prstGeom>
                <a:solidFill>
                  <a:srgbClr val="00B05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Oval 68"/>
                <p:cNvSpPr>
                  <a:spLocks noChangeArrowheads="1"/>
                </p:cNvSpPr>
                <p:nvPr/>
              </p:nvSpPr>
              <p:spPr bwMode="auto">
                <a:xfrm rot="11160000" flipV="1">
                  <a:off x="7502875" y="3895039"/>
                  <a:ext cx="124995" cy="284661"/>
                </a:xfrm>
                <a:prstGeom prst="ellipse">
                  <a:avLst/>
                </a:prstGeom>
                <a:solidFill>
                  <a:srgbClr val="00B05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Oval 72"/>
                <p:cNvSpPr>
                  <a:spLocks noChangeArrowheads="1"/>
                </p:cNvSpPr>
                <p:nvPr/>
              </p:nvSpPr>
              <p:spPr bwMode="auto">
                <a:xfrm rot="2700000">
                  <a:off x="4818222" y="3704925"/>
                  <a:ext cx="124996" cy="284660"/>
                </a:xfrm>
                <a:prstGeom prst="ellips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Oval 73"/>
                <p:cNvSpPr>
                  <a:spLocks noChangeArrowheads="1"/>
                </p:cNvSpPr>
                <p:nvPr/>
              </p:nvSpPr>
              <p:spPr bwMode="auto">
                <a:xfrm rot="2700000">
                  <a:off x="4517280" y="3987589"/>
                  <a:ext cx="124996" cy="284660"/>
                </a:xfrm>
                <a:prstGeom prst="ellipse">
                  <a:avLst/>
                </a:prstGeom>
                <a:solidFill>
                  <a:srgbClr val="00B05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Oval 74"/>
                <p:cNvSpPr>
                  <a:spLocks noChangeArrowheads="1"/>
                </p:cNvSpPr>
                <p:nvPr/>
              </p:nvSpPr>
              <p:spPr bwMode="auto">
                <a:xfrm rot="3240000">
                  <a:off x="4158454" y="4316232"/>
                  <a:ext cx="124995" cy="284660"/>
                </a:xfrm>
                <a:prstGeom prst="ellipse">
                  <a:avLst/>
                </a:prstGeom>
                <a:solidFill>
                  <a:srgbClr val="00B05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Oval 75"/>
                <p:cNvSpPr>
                  <a:spLocks noChangeArrowheads="1"/>
                </p:cNvSpPr>
                <p:nvPr/>
              </p:nvSpPr>
              <p:spPr bwMode="auto">
                <a:xfrm rot="15480000">
                  <a:off x="3729050" y="4486196"/>
                  <a:ext cx="124995" cy="284660"/>
                </a:xfrm>
                <a:prstGeom prst="ellipse">
                  <a:avLst/>
                </a:prstGeom>
                <a:solidFill>
                  <a:srgbClr val="00B05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Oval 76"/>
                <p:cNvSpPr>
                  <a:spLocks noChangeArrowheads="1"/>
                </p:cNvSpPr>
                <p:nvPr/>
              </p:nvSpPr>
              <p:spPr bwMode="auto">
                <a:xfrm rot="16620000">
                  <a:off x="3217592" y="4470233"/>
                  <a:ext cx="135273" cy="263032"/>
                </a:xfrm>
                <a:prstGeom prst="ellipse">
                  <a:avLst/>
                </a:prstGeom>
                <a:solidFill>
                  <a:srgbClr val="00B05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Oval 77"/>
                <p:cNvSpPr>
                  <a:spLocks noChangeArrowheads="1"/>
                </p:cNvSpPr>
                <p:nvPr/>
              </p:nvSpPr>
              <p:spPr bwMode="auto">
                <a:xfrm rot="18360000">
                  <a:off x="2760522" y="4192942"/>
                  <a:ext cx="135273" cy="263032"/>
                </a:xfrm>
                <a:prstGeom prst="ellipse">
                  <a:avLst/>
                </a:prstGeom>
                <a:solidFill>
                  <a:srgbClr val="00B05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Oval 79"/>
                <p:cNvSpPr>
                  <a:spLocks noChangeArrowheads="1"/>
                </p:cNvSpPr>
                <p:nvPr/>
              </p:nvSpPr>
              <p:spPr bwMode="auto">
                <a:xfrm rot="20520000">
                  <a:off x="2525622" y="3833924"/>
                  <a:ext cx="135273" cy="263032"/>
                </a:xfrm>
                <a:prstGeom prst="ellipse">
                  <a:avLst/>
                </a:prstGeom>
                <a:solidFill>
                  <a:srgbClr val="00B05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Oval 81"/>
                <p:cNvSpPr>
                  <a:spLocks noChangeArrowheads="1"/>
                </p:cNvSpPr>
                <p:nvPr/>
              </p:nvSpPr>
              <p:spPr bwMode="auto">
                <a:xfrm rot="18900000" flipV="1">
                  <a:off x="4438973" y="2985899"/>
                  <a:ext cx="135273" cy="263032"/>
                </a:xfrm>
                <a:prstGeom prst="ellipse">
                  <a:avLst/>
                </a:prstGeom>
                <a:solidFill>
                  <a:srgbClr val="00B05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Oval 82"/>
                <p:cNvSpPr>
                  <a:spLocks noChangeArrowheads="1"/>
                </p:cNvSpPr>
                <p:nvPr/>
              </p:nvSpPr>
              <p:spPr bwMode="auto">
                <a:xfrm rot="18900000" flipV="1">
                  <a:off x="4041395" y="2635139"/>
                  <a:ext cx="135273" cy="263032"/>
                </a:xfrm>
                <a:prstGeom prst="ellipse">
                  <a:avLst/>
                </a:prstGeom>
                <a:solidFill>
                  <a:srgbClr val="00B05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Oval 84"/>
                <p:cNvSpPr>
                  <a:spLocks noChangeArrowheads="1"/>
                </p:cNvSpPr>
                <p:nvPr/>
              </p:nvSpPr>
              <p:spPr bwMode="auto">
                <a:xfrm rot="5580000" flipV="1">
                  <a:off x="3483623" y="2415078"/>
                  <a:ext cx="124995" cy="284660"/>
                </a:xfrm>
                <a:prstGeom prst="ellipse">
                  <a:avLst/>
                </a:prstGeom>
                <a:solidFill>
                  <a:srgbClr val="00B05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Oval 85"/>
                <p:cNvSpPr>
                  <a:spLocks noChangeArrowheads="1"/>
                </p:cNvSpPr>
                <p:nvPr/>
              </p:nvSpPr>
              <p:spPr bwMode="auto">
                <a:xfrm rot="4080000" flipV="1">
                  <a:off x="3017085" y="2491623"/>
                  <a:ext cx="124995" cy="284660"/>
                </a:xfrm>
                <a:prstGeom prst="ellipse">
                  <a:avLst/>
                </a:prstGeom>
                <a:solidFill>
                  <a:srgbClr val="00B05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Oval 86"/>
                <p:cNvSpPr>
                  <a:spLocks noChangeArrowheads="1"/>
                </p:cNvSpPr>
                <p:nvPr/>
              </p:nvSpPr>
              <p:spPr bwMode="auto">
                <a:xfrm rot="1980000" flipV="1">
                  <a:off x="2635728" y="2832778"/>
                  <a:ext cx="124995" cy="284661"/>
                </a:xfrm>
                <a:prstGeom prst="ellipse">
                  <a:avLst/>
                </a:prstGeom>
                <a:solidFill>
                  <a:srgbClr val="00B05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Oval 87"/>
                <p:cNvSpPr>
                  <a:spLocks noChangeArrowheads="1"/>
                </p:cNvSpPr>
                <p:nvPr/>
              </p:nvSpPr>
              <p:spPr bwMode="auto">
                <a:xfrm rot="540000" flipV="1">
                  <a:off x="2455441" y="3271464"/>
                  <a:ext cx="124995" cy="284661"/>
                </a:xfrm>
                <a:prstGeom prst="ellipse">
                  <a:avLst/>
                </a:prstGeom>
                <a:solidFill>
                  <a:srgbClr val="00B05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5628656" y="3108061"/>
                  <a:ext cx="114539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000" kern="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BB cooler</a:t>
                  </a:r>
                </a:p>
              </p:txBody>
            </p:sp>
            <p:sp>
              <p:nvSpPr>
                <p:cNvPr id="82" name="Oval 80"/>
                <p:cNvSpPr>
                  <a:spLocks noChangeArrowheads="1"/>
                </p:cNvSpPr>
                <p:nvPr/>
              </p:nvSpPr>
              <p:spPr bwMode="auto">
                <a:xfrm rot="-2700000" flipV="1">
                  <a:off x="4793787" y="3334756"/>
                  <a:ext cx="135273" cy="263032"/>
                </a:xfrm>
                <a:prstGeom prst="ellipse">
                  <a:avLst/>
                </a:prstGeom>
                <a:solidFill>
                  <a:srgbClr val="00B050"/>
                </a:solidFill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Oval 80"/>
                <p:cNvSpPr>
                  <a:spLocks noChangeArrowheads="1"/>
                </p:cNvSpPr>
                <p:nvPr/>
              </p:nvSpPr>
              <p:spPr bwMode="auto">
                <a:xfrm rot="8100000" flipV="1">
                  <a:off x="5178214" y="3711725"/>
                  <a:ext cx="135273" cy="263032"/>
                </a:xfrm>
                <a:prstGeom prst="ellips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47" name="Straight Arrow Connector 46"/>
              <p:cNvCxnSpPr>
                <a:stCxn id="49" idx="0"/>
                <a:endCxn id="68" idx="6"/>
              </p:cNvCxnSpPr>
              <p:nvPr/>
            </p:nvCxnSpPr>
            <p:spPr>
              <a:xfrm flipH="1" flipV="1">
                <a:off x="4924912" y="3891447"/>
                <a:ext cx="131020" cy="45611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8" name="Straight Arrow Connector 47"/>
              <p:cNvCxnSpPr>
                <a:stCxn id="49" idx="0"/>
                <a:endCxn id="83" idx="6"/>
              </p:cNvCxnSpPr>
              <p:nvPr/>
            </p:nvCxnSpPr>
            <p:spPr>
              <a:xfrm flipV="1">
                <a:off x="5055932" y="3891067"/>
                <a:ext cx="142092" cy="45649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49" name="TextBox 48"/>
              <p:cNvSpPr txBox="1"/>
              <p:nvPr/>
            </p:nvSpPr>
            <p:spPr>
              <a:xfrm>
                <a:off x="4547016" y="4347558"/>
                <a:ext cx="1017832" cy="310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2x80m gaps</a:t>
                </a:r>
              </a:p>
            </p:txBody>
          </p:sp>
        </p:grpSp>
        <p:sp>
          <p:nvSpPr>
            <p:cNvPr id="90" name="Oval 89"/>
            <p:cNvSpPr/>
            <p:nvPr/>
          </p:nvSpPr>
          <p:spPr>
            <a:xfrm>
              <a:off x="2848732" y="2362200"/>
              <a:ext cx="45719" cy="4468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3" name="Content Placeholder 1"/>
          <p:cNvSpPr>
            <a:spLocks/>
          </p:cNvSpPr>
          <p:nvPr/>
        </p:nvSpPr>
        <p:spPr bwMode="auto">
          <a:xfrm>
            <a:off x="152400" y="846138"/>
            <a:ext cx="8839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0563" indent="-233363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1875" indent="-227013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3838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1325" indent="-22225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68525" indent="-2222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5725" indent="-2222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2925" indent="-2222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0125" indent="-2222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2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US" altLang="en-US" sz="1800" dirty="0" smtClean="0"/>
              <a:t>It is difficult to resolve individual bunches in a polarimeter with JLEIC’s short bunch spacing</a:t>
            </a:r>
          </a:p>
          <a:p>
            <a:pPr eaLnBrk="1" hangingPunct="1">
              <a:spcBef>
                <a:spcPts val="2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US" altLang="en-US" sz="1800" dirty="0" smtClean="0"/>
              <a:t>It may be possible to measure polarizations of individual bunch trains</a:t>
            </a:r>
            <a:endParaRPr lang="en-US" altLang="en-US" sz="1800" dirty="0"/>
          </a:p>
          <a:p>
            <a:pPr lvl="1" eaLnBrk="1" hangingPunct="1">
              <a:spcBef>
                <a:spcPts val="200"/>
              </a:spcBef>
            </a:pPr>
            <a:r>
              <a:rPr lang="en-US" altLang="en-US" sz="1600" dirty="0" smtClean="0"/>
              <a:t>There </a:t>
            </a:r>
            <a:r>
              <a:rPr lang="en-US" altLang="en-US" sz="1600" dirty="0"/>
              <a:t>are 26 trains of 128 bunches </a:t>
            </a:r>
            <a:r>
              <a:rPr lang="en-US" altLang="en-US" sz="1600" dirty="0" smtClean="0"/>
              <a:t>each</a:t>
            </a:r>
          </a:p>
          <a:p>
            <a:pPr lvl="1" eaLnBrk="1" hangingPunct="1">
              <a:spcBef>
                <a:spcPts val="200"/>
              </a:spcBef>
            </a:pPr>
            <a:r>
              <a:rPr lang="en-US" altLang="en-US" sz="1600" dirty="0" smtClean="0"/>
              <a:t>Individual bunches within each train have identical polarizations because of the way they are formed</a:t>
            </a:r>
          </a:p>
          <a:p>
            <a:pPr lvl="1" eaLnBrk="1" hangingPunct="1">
              <a:spcBef>
                <a:spcPts val="200"/>
              </a:spcBef>
            </a:pPr>
            <a:r>
              <a:rPr lang="en-US" altLang="en-US" sz="1600" dirty="0" smtClean="0"/>
              <a:t>Polarimeter data </a:t>
            </a:r>
            <a:r>
              <a:rPr lang="en-US" altLang="en-US" sz="1600" dirty="0"/>
              <a:t>may be </a:t>
            </a:r>
            <a:r>
              <a:rPr lang="en-US" altLang="en-US" sz="1600" dirty="0" smtClean="0"/>
              <a:t>gated during transitions between trains</a:t>
            </a:r>
          </a:p>
          <a:p>
            <a:pPr eaLnBrk="1" hangingPunct="1">
              <a:spcBef>
                <a:spcPts val="200"/>
              </a:spcBef>
              <a:buBlip>
                <a:blip r:embed="rId3"/>
              </a:buBlip>
            </a:pPr>
            <a:r>
              <a:rPr lang="en-US" altLang="en-US" sz="1800" dirty="0" smtClean="0"/>
              <a:t>JLEIC bunch formation</a:t>
            </a:r>
          </a:p>
          <a:p>
            <a:pPr lvl="1" eaLnBrk="1" hangingPunct="1">
              <a:spcBef>
                <a:spcPts val="200"/>
              </a:spcBef>
            </a:pPr>
            <a:r>
              <a:rPr lang="en-US" altLang="en-US" sz="1600" dirty="0" smtClean="0"/>
              <a:t>26 bunches are injected into the ion collider ring</a:t>
            </a:r>
            <a:endParaRPr lang="en-US" altLang="en-US" sz="1600" dirty="0"/>
          </a:p>
          <a:p>
            <a:pPr lvl="1" eaLnBrk="1" hangingPunct="1">
              <a:spcBef>
                <a:spcPts val="200"/>
              </a:spcBef>
            </a:pPr>
            <a:r>
              <a:rPr lang="en-US" altLang="en-US" sz="1600" dirty="0" smtClean="0"/>
              <a:t>Beam is accelerated to collision energy</a:t>
            </a:r>
          </a:p>
          <a:p>
            <a:pPr lvl="1" eaLnBrk="1" hangingPunct="1">
              <a:spcBef>
                <a:spcPts val="200"/>
              </a:spcBef>
            </a:pPr>
            <a:r>
              <a:rPr lang="en-US" altLang="en-US" sz="1600" dirty="0" smtClean="0"/>
              <a:t>Each bunch is split in half 7 times, i.e. into 128 smaller bunches</a:t>
            </a:r>
            <a:endParaRPr lang="en-US" altLang="en-US" sz="1600" dirty="0"/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Blip>
                <a:blip r:embed="rId3"/>
              </a:buBlip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49133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1"/>
          <p:cNvSpPr>
            <a:spLocks noGrp="1"/>
          </p:cNvSpPr>
          <p:nvPr>
            <p:ph idx="4294967295"/>
          </p:nvPr>
        </p:nvSpPr>
        <p:spPr>
          <a:xfrm>
            <a:off x="260350" y="790576"/>
            <a:ext cx="8629650" cy="5587740"/>
          </a:xfrm>
        </p:spPr>
        <p:txBody>
          <a:bodyPr/>
          <a:lstStyle/>
          <a:p>
            <a:pPr marL="344488" indent="-344488" defTabSz="914400">
              <a:spcBef>
                <a:spcPct val="0"/>
              </a:spcBef>
              <a:buSzTx/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dirty="0" smtClean="0"/>
              <a:t>It has been experimentally demonstrated that ion sources can provide vector and tensor polarizations of about 80% and potentially even higher</a:t>
            </a:r>
          </a:p>
          <a:p>
            <a:pPr marL="344488" indent="-344488" defTabSz="914400">
              <a:spcBef>
                <a:spcPct val="0"/>
              </a:spcBef>
              <a:buSzTx/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dirty="0" smtClean="0"/>
              <a:t>Figure-8 ring configuration should provide complete preservation and efficient control of the polarization; this has been verified by start-to-end simulations </a:t>
            </a:r>
            <a:r>
              <a:rPr lang="en-US" altLang="en-US" dirty="0"/>
              <a:t>of polarized ion beam </a:t>
            </a:r>
            <a:r>
              <a:rPr lang="en-US" altLang="en-US" dirty="0" smtClean="0"/>
              <a:t>acceleration in JLEIC ion rings</a:t>
            </a:r>
            <a:endParaRPr lang="en-US" altLang="en-US" dirty="0"/>
          </a:p>
          <a:p>
            <a:pPr marL="344488" indent="-344488" defTabSz="914400">
              <a:spcBef>
                <a:spcPct val="0"/>
              </a:spcBef>
              <a:buBlip>
                <a:blip r:embed="rId2"/>
              </a:buBlip>
            </a:pPr>
            <a:r>
              <a:rPr lang="en-US" altLang="en-US" dirty="0" smtClean="0"/>
              <a:t>Ion polarization control system has been developed and verified by </a:t>
            </a:r>
            <a:r>
              <a:rPr lang="en-US" altLang="en-US" dirty="0"/>
              <a:t>simulations for the JLEIC ion collider </a:t>
            </a:r>
            <a:r>
              <a:rPr lang="en-US" altLang="en-US" dirty="0" smtClean="0"/>
              <a:t>ring; any polarization orientation can be adjusted at the IP</a:t>
            </a:r>
          </a:p>
          <a:p>
            <a:pPr marL="344488" indent="-344488" defTabSz="914400">
              <a:spcBef>
                <a:spcPct val="0"/>
              </a:spcBef>
              <a:buBlip>
                <a:blip r:embed="rId2"/>
              </a:buBlip>
            </a:pPr>
            <a:r>
              <a:rPr lang="en-US" altLang="en-US" dirty="0" smtClean="0"/>
              <a:t>Adiabatic spin-flip has been demonstrated in simulations</a:t>
            </a:r>
          </a:p>
          <a:p>
            <a:pPr marL="344488" indent="-344488" defTabSz="914400">
              <a:spcBef>
                <a:spcPct val="0"/>
              </a:spcBef>
              <a:buBlip>
                <a:blip r:embed="rId2"/>
              </a:buBlip>
            </a:pPr>
            <a:r>
              <a:rPr lang="en-US" altLang="en-US" dirty="0" smtClean="0"/>
              <a:t>Polarimetry concepts have been developed</a:t>
            </a:r>
          </a:p>
          <a:p>
            <a:pPr marL="344488" indent="-344488" defTabSz="914400">
              <a:spcBef>
                <a:spcPct val="0"/>
              </a:spcBef>
              <a:buSzTx/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dirty="0" smtClean="0"/>
              <a:t>Effects of detector solenoid, betatron coupling, and nonlinearities have been studied and understood</a:t>
            </a:r>
          </a:p>
          <a:p>
            <a:pPr marL="344488" indent="-344488" defTabSz="914400">
              <a:spcBef>
                <a:spcPct val="0"/>
              </a:spcBef>
              <a:buSzTx/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dirty="0" smtClean="0"/>
              <a:t>Ongoing and future studies</a:t>
            </a:r>
          </a:p>
          <a:p>
            <a:pPr marL="687388" lvl="1" indent="-344488" defTabSz="914400">
              <a:spcBef>
                <a:spcPct val="0"/>
              </a:spcBef>
              <a:buFont typeface="Symbol" panose="05050102010706020507" pitchFamily="18" charset="2"/>
              <a:buChar char="-"/>
            </a:pPr>
            <a:r>
              <a:rPr lang="en-US" altLang="en-US" sz="1800" dirty="0" smtClean="0"/>
              <a:t>Effects of crab crossing, beam-beam interaction, and electron cooling</a:t>
            </a:r>
          </a:p>
          <a:p>
            <a:pPr marL="687388" lvl="1" indent="-344488" defTabSz="914400">
              <a:spcBef>
                <a:spcPct val="0"/>
              </a:spcBef>
              <a:buFont typeface="Symbol" panose="05050102010706020507" pitchFamily="18" charset="2"/>
              <a:buChar char="-"/>
            </a:pPr>
            <a:r>
              <a:rPr lang="en-US" altLang="en-US" sz="1800" dirty="0" smtClean="0"/>
              <a:t>Benchmarking simulations against available data</a:t>
            </a:r>
          </a:p>
        </p:txBody>
      </p:sp>
      <p:sp>
        <p:nvSpPr>
          <p:cNvPr id="64515" name="Tit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03263"/>
          </a:xfrm>
        </p:spPr>
        <p:txBody>
          <a:bodyPr/>
          <a:lstStyle/>
          <a:p>
            <a:r>
              <a:rPr lang="en-US" altLang="en-US" sz="3600" b="1" dirty="0" smtClean="0"/>
              <a:t>Summary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425560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0" y="3086100"/>
            <a:ext cx="9136063" cy="6858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 Backup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6985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JLEIC Layout</a:t>
            </a:r>
          </a:p>
        </p:txBody>
      </p:sp>
      <p:grpSp>
        <p:nvGrpSpPr>
          <p:cNvPr id="6147" name="Group 16"/>
          <p:cNvGrpSpPr>
            <a:grpSpLocks/>
          </p:cNvGrpSpPr>
          <p:nvPr/>
        </p:nvGrpSpPr>
        <p:grpSpPr bwMode="auto">
          <a:xfrm>
            <a:off x="2684463" y="879475"/>
            <a:ext cx="6346825" cy="2797175"/>
            <a:chOff x="1691" y="584"/>
            <a:chExt cx="3998" cy="1762"/>
          </a:xfrm>
        </p:grpSpPr>
        <p:pic>
          <p:nvPicPr>
            <p:cNvPr id="6154" name="Picture 64" descr="Complex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8" t="29008" r="5040" b="23157"/>
            <a:stretch>
              <a:fillRect/>
            </a:stretch>
          </p:blipFill>
          <p:spPr bwMode="auto">
            <a:xfrm>
              <a:off x="1829" y="584"/>
              <a:ext cx="3860" cy="1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5"/>
            <p:cNvSpPr txBox="1">
              <a:spLocks noChangeArrowheads="1"/>
            </p:cNvSpPr>
            <p:nvPr/>
          </p:nvSpPr>
          <p:spPr bwMode="auto">
            <a:xfrm>
              <a:off x="1691" y="1310"/>
              <a:ext cx="49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690563" indent="-233363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031875" indent="-227013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3838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711325" indent="-22225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168525" indent="-2222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625725" indent="-2222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082925" indent="-2222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540125" indent="-2222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 dirty="0" smtClean="0">
                  <a:solidFill>
                    <a:schemeClr val="accent5">
                      <a:lumMod val="50000"/>
                    </a:schemeClr>
                  </a:solidFill>
                </a:rPr>
                <a:t>3-12 </a:t>
              </a:r>
              <a:r>
                <a:rPr lang="en-US" altLang="en-US" sz="1100" b="1" dirty="0">
                  <a:solidFill>
                    <a:schemeClr val="accent5">
                      <a:lumMod val="50000"/>
                    </a:schemeClr>
                  </a:solidFill>
                </a:rPr>
                <a:t>GeV</a:t>
              </a:r>
            </a:p>
          </p:txBody>
        </p:sp>
        <p:sp>
          <p:nvSpPr>
            <p:cNvPr id="6156" name="Text Box 6"/>
            <p:cNvSpPr txBox="1">
              <a:spLocks noChangeArrowheads="1"/>
            </p:cNvSpPr>
            <p:nvPr/>
          </p:nvSpPr>
          <p:spPr bwMode="auto">
            <a:xfrm>
              <a:off x="3686" y="769"/>
              <a:ext cx="752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 dirty="0" smtClean="0">
                  <a:solidFill>
                    <a:srgbClr val="C00000"/>
                  </a:solidFill>
                </a:rPr>
                <a:t>8-100(400) </a:t>
              </a:r>
              <a:r>
                <a:rPr lang="en-US" altLang="en-US" sz="1100" b="1" dirty="0">
                  <a:solidFill>
                    <a:srgbClr val="C00000"/>
                  </a:solidFill>
                </a:rPr>
                <a:t>GeV</a:t>
              </a:r>
            </a:p>
          </p:txBody>
        </p:sp>
        <p:sp>
          <p:nvSpPr>
            <p:cNvPr id="6157" name="Text Box 7"/>
            <p:cNvSpPr txBox="1">
              <a:spLocks noChangeArrowheads="1"/>
            </p:cNvSpPr>
            <p:nvPr/>
          </p:nvSpPr>
          <p:spPr bwMode="auto">
            <a:xfrm>
              <a:off x="3125" y="1360"/>
              <a:ext cx="3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 dirty="0">
                  <a:solidFill>
                    <a:srgbClr val="C00000"/>
                  </a:solidFill>
                </a:rPr>
                <a:t>8 GeV</a:t>
              </a:r>
            </a:p>
          </p:txBody>
        </p:sp>
      </p:grpSp>
      <p:grpSp>
        <p:nvGrpSpPr>
          <p:cNvPr id="6148" name="Group 72"/>
          <p:cNvGrpSpPr>
            <a:grpSpLocks/>
          </p:cNvGrpSpPr>
          <p:nvPr/>
        </p:nvGrpSpPr>
        <p:grpSpPr bwMode="auto">
          <a:xfrm>
            <a:off x="685800" y="4160837"/>
            <a:ext cx="1724025" cy="1798637"/>
            <a:chOff x="1771774" y="1067588"/>
            <a:chExt cx="2154634" cy="2249153"/>
          </a:xfrm>
        </p:grpSpPr>
        <p:pic>
          <p:nvPicPr>
            <p:cNvPr id="6151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236" y="1067588"/>
              <a:ext cx="1371600" cy="1778978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2" name="Rectangle 53"/>
            <p:cNvSpPr>
              <a:spLocks noChangeArrowheads="1"/>
            </p:cNvSpPr>
            <p:nvPr/>
          </p:nvSpPr>
          <p:spPr bwMode="auto">
            <a:xfrm>
              <a:off x="2126912" y="2139559"/>
              <a:ext cx="1357062" cy="72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200" b="1" dirty="0">
                  <a:solidFill>
                    <a:srgbClr val="FF0000"/>
                  </a:solidFill>
                </a:rPr>
                <a:t>2015</a:t>
              </a:r>
              <a:endParaRPr lang="en-US" altLang="en-US" sz="32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53" name="Rectangle 55"/>
            <p:cNvSpPr>
              <a:spLocks noChangeArrowheads="1"/>
            </p:cNvSpPr>
            <p:nvPr/>
          </p:nvSpPr>
          <p:spPr bwMode="auto">
            <a:xfrm>
              <a:off x="1771774" y="2915745"/>
              <a:ext cx="2154634" cy="40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FF"/>
                  </a:solidFill>
                </a:rPr>
                <a:t>arXiv:1504.07961</a:t>
              </a:r>
              <a:endParaRPr lang="en-US" altLang="en-US" sz="150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149" name="Content Placeholder 1"/>
          <p:cNvSpPr>
            <a:spLocks noGrp="1"/>
          </p:cNvSpPr>
          <p:nvPr>
            <p:ph idx="4294967295"/>
          </p:nvPr>
        </p:nvSpPr>
        <p:spPr>
          <a:xfrm>
            <a:off x="104775" y="846138"/>
            <a:ext cx="3136900" cy="3273424"/>
          </a:xfrm>
        </p:spPr>
        <p:txBody>
          <a:bodyPr/>
          <a:lstStyle/>
          <a:p>
            <a:pPr marL="227013" indent="-227013" eaLnBrk="1" hangingPunct="1">
              <a:spcBef>
                <a:spcPct val="5000"/>
              </a:spcBef>
              <a:buFontTx/>
              <a:buBlip>
                <a:blip r:embed="rId5"/>
              </a:buBlip>
            </a:pPr>
            <a:r>
              <a:rPr lang="en-US" altLang="en-US" sz="1800" dirty="0" smtClean="0"/>
              <a:t>Electron complex</a:t>
            </a:r>
          </a:p>
          <a:p>
            <a:pPr marL="574675" lvl="1" eaLnBrk="1" hangingPunct="1">
              <a:spcBef>
                <a:spcPct val="5000"/>
              </a:spcBef>
            </a:pPr>
            <a:r>
              <a:rPr lang="en-US" altLang="en-US" dirty="0" smtClean="0"/>
              <a:t>CEBAF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marL="574675" lvl="1" eaLnBrk="1" hangingPunct="1">
              <a:spcBef>
                <a:spcPct val="5000"/>
              </a:spcBef>
            </a:pPr>
            <a:r>
              <a:rPr lang="en-US" altLang="en-US" dirty="0" smtClean="0">
                <a:sym typeface="Symbol" panose="05050102010706020507" pitchFamily="18" charset="2"/>
              </a:rPr>
              <a:t>Electron collider ring</a:t>
            </a:r>
          </a:p>
          <a:p>
            <a:pPr marL="227013" indent="-227013" eaLnBrk="1" hangingPunct="1">
              <a:spcBef>
                <a:spcPct val="5000"/>
              </a:spcBef>
              <a:buFontTx/>
              <a:buBlip>
                <a:blip r:embed="rId5"/>
              </a:buBlip>
            </a:pPr>
            <a:r>
              <a:rPr lang="en-US" altLang="en-US" sz="1800" dirty="0" smtClean="0"/>
              <a:t>Ion complex</a:t>
            </a:r>
          </a:p>
          <a:p>
            <a:pPr marL="574675" lvl="1" eaLnBrk="1" hangingPunct="1">
              <a:spcBef>
                <a:spcPct val="5000"/>
              </a:spcBef>
            </a:pPr>
            <a:r>
              <a:rPr lang="en-US" altLang="en-US" dirty="0" smtClean="0">
                <a:sym typeface="Symbol" panose="05050102010706020507" pitchFamily="18" charset="2"/>
              </a:rPr>
              <a:t>Ion source</a:t>
            </a:r>
          </a:p>
          <a:p>
            <a:pPr marL="574675" lvl="1" eaLnBrk="1" hangingPunct="1">
              <a:spcBef>
                <a:spcPct val="5000"/>
              </a:spcBef>
            </a:pPr>
            <a:r>
              <a:rPr lang="en-US" altLang="en-US" dirty="0" smtClean="0">
                <a:sym typeface="Symbol" panose="05050102010706020507" pitchFamily="18" charset="2"/>
              </a:rPr>
              <a:t>SRF </a:t>
            </a:r>
            <a:r>
              <a:rPr lang="en-US" altLang="en-US" dirty="0" err="1" smtClean="0">
                <a:sym typeface="Symbol" panose="05050102010706020507" pitchFamily="18" charset="2"/>
              </a:rPr>
              <a:t>linac</a:t>
            </a:r>
            <a:r>
              <a:rPr lang="en-US" altLang="en-US" dirty="0" smtClean="0">
                <a:sym typeface="Symbol" panose="05050102010706020507" pitchFamily="18" charset="2"/>
              </a:rPr>
              <a:t> (285 MeV/u for protons) </a:t>
            </a:r>
          </a:p>
          <a:p>
            <a:pPr marL="574675" lvl="1" eaLnBrk="1" hangingPunct="1">
              <a:spcBef>
                <a:spcPct val="5000"/>
              </a:spcBef>
            </a:pPr>
            <a:r>
              <a:rPr lang="en-US" altLang="en-US" dirty="0" smtClean="0">
                <a:sym typeface="Symbol" panose="05050102010706020507" pitchFamily="18" charset="2"/>
              </a:rPr>
              <a:t>Booster</a:t>
            </a:r>
          </a:p>
          <a:p>
            <a:pPr marL="574675" lvl="1" eaLnBrk="1" hangingPunct="1">
              <a:spcBef>
                <a:spcPct val="5000"/>
              </a:spcBef>
            </a:pPr>
            <a:r>
              <a:rPr lang="en-US" altLang="en-US" dirty="0" smtClean="0">
                <a:sym typeface="Symbol" panose="05050102010706020507" pitchFamily="18" charset="2"/>
              </a:rPr>
              <a:t>Ion collider ring</a:t>
            </a:r>
          </a:p>
          <a:p>
            <a:pPr marL="227013" indent="-227013" eaLnBrk="1" hangingPunct="1">
              <a:spcBef>
                <a:spcPct val="5000"/>
              </a:spcBef>
              <a:buFontTx/>
              <a:buBlip>
                <a:blip r:embed="rId5"/>
              </a:buBlip>
            </a:pPr>
            <a:r>
              <a:rPr lang="en-US" altLang="en-US" sz="1800" dirty="0" smtClean="0"/>
              <a:t>Optimum detector location </a:t>
            </a:r>
            <a:br>
              <a:rPr lang="en-US" altLang="en-US" sz="1800" dirty="0" smtClean="0"/>
            </a:br>
            <a:r>
              <a:rPr lang="en-US" altLang="en-US" sz="1800" dirty="0" smtClean="0"/>
              <a:t>for minimizing background</a:t>
            </a:r>
          </a:p>
          <a:p>
            <a:pPr marL="574675" lvl="1" eaLnBrk="1" hangingPunct="1">
              <a:spcBef>
                <a:spcPct val="5000"/>
              </a:spcBef>
            </a:pPr>
            <a:endParaRPr lang="en-US" altLang="en-US" dirty="0" smtClean="0">
              <a:sym typeface="Symbol" panose="05050102010706020507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459" y="5932785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17 update: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https://eic.jlab.org/wiki/index.php/Main_Page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277099" y="2301856"/>
            <a:ext cx="97654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b="1" dirty="0" smtClean="0">
                <a:solidFill>
                  <a:srgbClr val="C00000"/>
                </a:solidFill>
              </a:rPr>
              <a:t>SRF </a:t>
            </a:r>
            <a:r>
              <a:rPr lang="en-US" altLang="en-US" sz="1050" b="1" dirty="0" err="1" smtClean="0">
                <a:solidFill>
                  <a:srgbClr val="C00000"/>
                </a:solidFill>
              </a:rPr>
              <a:t>Linac</a:t>
            </a:r>
            <a:r>
              <a:rPr lang="en-US" altLang="en-US" sz="1050" b="1" dirty="0" smtClean="0">
                <a:solidFill>
                  <a:srgbClr val="C00000"/>
                </a:solidFill>
              </a:rPr>
              <a:t> &amp;</a:t>
            </a:r>
            <a:endParaRPr lang="en-US" altLang="en-US" sz="1050" b="1" dirty="0">
              <a:solidFill>
                <a:srgbClr val="C0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3"/>
          <a:stretch/>
        </p:blipFill>
        <p:spPr bwMode="auto">
          <a:xfrm>
            <a:off x="3465576" y="3727938"/>
            <a:ext cx="5491162" cy="266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856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 txBox="1">
            <a:spLocks/>
          </p:cNvSpPr>
          <p:nvPr/>
        </p:nvSpPr>
        <p:spPr bwMode="auto">
          <a:xfrm>
            <a:off x="-9525" y="34925"/>
            <a:ext cx="91440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 dirty="0" smtClean="0"/>
              <a:t>Extracting Polarization at IP</a:t>
            </a:r>
            <a:endParaRPr lang="en-US" altLang="en-US" sz="36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56" name="Content Placeholder 1"/>
              <p:cNvSpPr>
                <a:spLocks/>
              </p:cNvSpPr>
              <p:nvPr/>
            </p:nvSpPr>
            <p:spPr bwMode="auto">
              <a:xfrm>
                <a:off x="152400" y="846138"/>
                <a:ext cx="8839200" cy="548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690563" indent="-233363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031875" indent="-227013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indent="-2238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1711325" indent="-22225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168525" indent="-22225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625725" indent="-22225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082925" indent="-22225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540125" indent="-22225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Blip>
                    <a:blip r:embed="rId3"/>
                  </a:buBlip>
                </a:pPr>
                <a:r>
                  <a:rPr lang="en-US" altLang="en-US" sz="1800" dirty="0" smtClean="0"/>
                  <a:t>Polarization rotation from IP to the polarimeter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sub>
                        <m:sup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𝐼𝑃</m:t>
                          </m:r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𝑃𝑚</m:t>
                          </m:r>
                        </m:sup>
                      </m:sSubSup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𝛾</m:t>
                      </m:r>
                      <m:sSubSup>
                        <m:sSubSup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𝑜𝑟𝑏</m:t>
                          </m:r>
                        </m:sub>
                        <m:sup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𝐼𝑃</m:t>
                          </m:r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𝑃𝑚</m:t>
                          </m:r>
                        </m:sup>
                      </m:sSubSup>
                    </m:oMath>
                  </m:oMathPara>
                </a14:m>
                <a:endParaRPr lang="en-US" altLang="en-US" sz="1800" dirty="0" smtClean="0"/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18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en-US" sz="1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𝑜𝑟𝑏</m:t>
                              </m:r>
                            </m:sub>
                            <m:sup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alt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𝑜𝑟𝑏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altLang="en-US" sz="1800" b="0" i="0" smtClean="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alt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num>
                                    <m:den>
                                      <m:r>
                                        <a:rPr lang="en-US" alt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altLang="en-US" sz="1800" dirty="0" smtClean="0"/>
              </a:p>
              <a:p>
                <a:pPr marL="344488" indent="0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𝑜𝑟𝑏</m:t>
                        </m:r>
                      </m:sub>
                    </m:sSub>
                  </m:oMath>
                </a14:m>
                <a:r>
                  <a:rPr lang="en-US" altLang="en-US" sz="1800" dirty="0" smtClean="0"/>
                  <a:t> should be small, e.g. polarimeter placed in the straight downstream of IP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en-US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18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𝑜𝑟𝑏</m:t>
                          </m:r>
                        </m:sub>
                      </m:sSub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𝑜𝑟𝑏</m:t>
                          </m:r>
                        </m:sub>
                      </m:sSub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en-US" sz="1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alt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alt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r>
                        <a:rPr lang="en-US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~</m:t>
                      </m:r>
                      <m:sSup>
                        <m:sSup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altLang="en-US" sz="1800" dirty="0" smtClean="0"/>
              </a:p>
              <a:p>
                <a:pPr eaLnBrk="1" hangingPunct="1">
                  <a:buFont typeface="Arial" panose="020B0604020202020204" pitchFamily="34" charset="0"/>
                  <a:buBlip>
                    <a:blip r:embed="rId3"/>
                  </a:buBlip>
                </a:pPr>
                <a:r>
                  <a:rPr lang="en-US" altLang="en-US" sz="1800" dirty="0" smtClean="0"/>
                  <a:t>Polarization orientation at the polarimeter and spin rotator calibration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𝑃𝑚</m:t>
                          </m:r>
                        </m:sub>
                      </m:sSub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1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  <m:t>𝑠𝑝</m:t>
                                  </m:r>
                                </m:sub>
                                <m:sup>
                                  <m: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  <m:t>𝑃𝑚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  <m:t>𝑠𝑜𝑙</m:t>
                                      </m:r>
                                    </m:sub>
                                    <m:sup>
                                      <m: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Sup>
                                    <m:sSubSupPr>
                                      <m:ctrlP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  <m:t>𝑠𝑜𝑙</m:t>
                                      </m:r>
                                    </m:sub>
                                    <m:sup>
                                      <m: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1800" dirty="0"/>
              </a:p>
              <a:p>
                <a:pPr eaLnBrk="1" hangingPunct="1">
                  <a:buBlip>
                    <a:blip r:embed="rId3"/>
                  </a:buBlip>
                </a:pPr>
                <a:r>
                  <a:rPr lang="en-US" altLang="en-US" sz="1800" dirty="0" smtClean="0"/>
                  <a:t>Experimentally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𝑃𝑚</m:t>
                        </m:r>
                      </m:sub>
                    </m:sSub>
                  </m:oMath>
                </a14:m>
                <a:r>
                  <a:rPr lang="en-US" altLang="en-US" sz="1800" dirty="0" smtClean="0"/>
                  <a:t> as a function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𝑠𝑜𝑙</m:t>
                        </m:r>
                      </m:sub>
                      <m:sup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en-US" sz="1800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𝑠𝑜𝑙</m:t>
                        </m:r>
                      </m:sub>
                      <m:sup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en-US" sz="1800" dirty="0" smtClean="0"/>
                  <a:t> and extract calibration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𝑠𝑝</m:t>
                        </m:r>
                      </m:sub>
                      <m:sup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𝑃𝑚</m:t>
                        </m:r>
                      </m:sup>
                    </m:sSubSup>
                  </m:oMath>
                </a14:m>
                <a:r>
                  <a:rPr lang="en-US" altLang="en-US" sz="1800" dirty="0" smtClean="0"/>
                  <a:t> in terms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𝑠𝑜𝑙</m:t>
                        </m:r>
                      </m:sub>
                      <m:sup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en-US" sz="18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𝑠𝑜𝑙</m:t>
                        </m:r>
                      </m:sub>
                      <m:sup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en-US" sz="1800" dirty="0" smtClean="0"/>
              </a:p>
            </p:txBody>
          </p:sp>
        </mc:Choice>
        <mc:Fallback xmlns="">
          <p:sp>
            <p:nvSpPr>
              <p:cNvPr id="30756" name="Content Placeholder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846138"/>
                <a:ext cx="8839200" cy="5486400"/>
              </a:xfrm>
              <a:prstGeom prst="rect">
                <a:avLst/>
              </a:prstGeom>
              <a:blipFill>
                <a:blip r:embed="rId4"/>
                <a:stretch>
                  <a:fillRect t="-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85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Content Placeholder 1"/>
          <p:cNvSpPr>
            <a:spLocks noGrp="1"/>
          </p:cNvSpPr>
          <p:nvPr>
            <p:ph idx="4294967295"/>
          </p:nvPr>
        </p:nvSpPr>
        <p:spPr>
          <a:xfrm>
            <a:off x="122238" y="846138"/>
            <a:ext cx="8899525" cy="5486400"/>
          </a:xfrm>
        </p:spPr>
        <p:txBody>
          <a:bodyPr/>
          <a:lstStyle/>
          <a:p>
            <a:pPr marL="344488" indent="-344488" defTabSz="914400" eaLnBrk="1" hangingPunct="1">
              <a:spcBef>
                <a:spcPct val="5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US" altLang="en-US" b="1" dirty="0" smtClean="0">
                <a:solidFill>
                  <a:schemeClr val="hlink"/>
                </a:solidFill>
              </a:rPr>
              <a:t>High luminosity</a:t>
            </a:r>
            <a:r>
              <a:rPr lang="en-US" altLang="en-US" dirty="0" smtClean="0"/>
              <a:t>: </a:t>
            </a:r>
            <a:r>
              <a:rPr lang="en-US" altLang="en-US" b="1" dirty="0" smtClean="0">
                <a:solidFill>
                  <a:srgbClr val="009900"/>
                </a:solidFill>
              </a:rPr>
              <a:t>high collision rate</a:t>
            </a:r>
            <a:r>
              <a:rPr lang="en-US" altLang="en-US" dirty="0" smtClean="0"/>
              <a:t> of </a:t>
            </a:r>
            <a:br>
              <a:rPr lang="en-US" altLang="en-US" dirty="0" smtClean="0"/>
            </a:br>
            <a:r>
              <a:rPr lang="en-US" altLang="en-US" dirty="0" smtClean="0"/>
              <a:t>short modest-charge low-emittance bunches</a:t>
            </a:r>
          </a:p>
          <a:p>
            <a:pPr marL="692150" lvl="1" defTabSz="914400" eaLnBrk="1" hangingPunct="1">
              <a:spcBef>
                <a:spcPct val="5000"/>
              </a:spcBef>
            </a:pPr>
            <a:r>
              <a:rPr lang="en-US" altLang="en-US" sz="2000" b="1" dirty="0" smtClean="0">
                <a:solidFill>
                  <a:srgbClr val="009900"/>
                </a:solidFill>
              </a:rPr>
              <a:t>Small beam size</a:t>
            </a:r>
          </a:p>
          <a:p>
            <a:pPr lvl="2" defTabSz="914400" eaLnBrk="1" hangingPunct="1">
              <a:spcBef>
                <a:spcPct val="5000"/>
              </a:spcBef>
            </a:pPr>
            <a:r>
              <a:rPr lang="en-US" altLang="en-US" sz="1800" dirty="0" smtClean="0"/>
              <a:t>Small </a:t>
            </a:r>
            <a:r>
              <a:rPr lang="el-GR" altLang="en-US" sz="1800" dirty="0" smtClean="0"/>
              <a:t>β</a:t>
            </a:r>
            <a:r>
              <a:rPr lang="en-US" altLang="en-US" sz="1800" dirty="0" smtClean="0"/>
              <a:t>* </a:t>
            </a:r>
            <a:r>
              <a:rPr lang="en-US" altLang="en-US" sz="1800" dirty="0" smtClean="0">
                <a:sym typeface="Symbol" panose="05050102010706020507" pitchFamily="18" charset="2"/>
              </a:rPr>
              <a:t> Short bunch length  </a:t>
            </a:r>
            <a:br>
              <a:rPr lang="en-US" altLang="en-US" sz="1800" dirty="0" smtClean="0">
                <a:sym typeface="Symbol" panose="05050102010706020507" pitchFamily="18" charset="2"/>
              </a:rPr>
            </a:br>
            <a:r>
              <a:rPr lang="en-US" altLang="en-US" sz="1800" dirty="0" smtClean="0">
                <a:sym typeface="Symbol" panose="05050102010706020507" pitchFamily="18" charset="2"/>
              </a:rPr>
              <a:t>Low bunch charge, high repetition rate</a:t>
            </a:r>
          </a:p>
          <a:p>
            <a:pPr lvl="2" defTabSz="914400" eaLnBrk="1" hangingPunct="1">
              <a:spcBef>
                <a:spcPct val="5000"/>
              </a:spcBef>
            </a:pPr>
            <a:r>
              <a:rPr lang="en-US" altLang="en-US" sz="1800" dirty="0" smtClean="0">
                <a:sym typeface="Symbol" panose="05050102010706020507" pitchFamily="18" charset="2"/>
              </a:rPr>
              <a:t>Small emittance  Cooling</a:t>
            </a:r>
            <a:endParaRPr lang="en-US" altLang="en-US" sz="1800" dirty="0" smtClean="0"/>
          </a:p>
          <a:p>
            <a:pPr marL="692150" lvl="1" defTabSz="914400" eaLnBrk="1" hangingPunct="1">
              <a:spcBef>
                <a:spcPct val="5000"/>
              </a:spcBef>
            </a:pPr>
            <a:r>
              <a:rPr lang="en-US" altLang="en-US" sz="2000" dirty="0" smtClean="0"/>
              <a:t>Similar to lepton colliders such as </a:t>
            </a:r>
            <a:br>
              <a:rPr lang="en-US" altLang="en-US" sz="2000" dirty="0" smtClean="0"/>
            </a:br>
            <a:r>
              <a:rPr lang="en-US" altLang="en-US" sz="2000" dirty="0" smtClean="0"/>
              <a:t>KEK-B with L &gt; 2</a:t>
            </a:r>
            <a:r>
              <a:rPr lang="en-US" altLang="en-US" sz="2000" dirty="0" smtClean="0">
                <a:sym typeface="Symbol" panose="05050102010706020507" pitchFamily="18" charset="2"/>
              </a:rPr>
              <a:t>10</a:t>
            </a:r>
            <a:r>
              <a:rPr lang="en-US" altLang="en-US" sz="2000" baseline="30000" dirty="0" smtClean="0">
                <a:sym typeface="Symbol" panose="05050102010706020507" pitchFamily="18" charset="2"/>
              </a:rPr>
              <a:t>34</a:t>
            </a:r>
            <a:r>
              <a:rPr lang="en-US" altLang="en-US" sz="2000" dirty="0" smtClean="0">
                <a:sym typeface="Symbol" panose="05050102010706020507" pitchFamily="18" charset="2"/>
              </a:rPr>
              <a:t> cm</a:t>
            </a:r>
            <a:r>
              <a:rPr lang="en-US" altLang="en-US" sz="2000" baseline="30000" dirty="0" smtClean="0">
                <a:sym typeface="Symbol" panose="05050102010706020507" pitchFamily="18" charset="2"/>
              </a:rPr>
              <a:t>-2</a:t>
            </a:r>
            <a:r>
              <a:rPr lang="en-US" altLang="en-US" sz="2000" dirty="0" smtClean="0">
                <a:sym typeface="Symbol" panose="05050102010706020507" pitchFamily="18" charset="2"/>
              </a:rPr>
              <a:t>s</a:t>
            </a:r>
            <a:r>
              <a:rPr lang="en-US" altLang="en-US" sz="2000" baseline="30000" dirty="0" smtClean="0">
                <a:sym typeface="Symbol" panose="05050102010706020507" pitchFamily="18" charset="2"/>
              </a:rPr>
              <a:t>-1</a:t>
            </a:r>
            <a:endParaRPr lang="en-US" altLang="en-US" sz="2000" dirty="0" smtClean="0">
              <a:sym typeface="Symbol" panose="05050102010706020507" pitchFamily="18" charset="2"/>
            </a:endParaRPr>
          </a:p>
          <a:p>
            <a:pPr marL="344488" indent="-344488" defTabSz="914400" eaLnBrk="1" hangingPunct="1">
              <a:spcBef>
                <a:spcPct val="5000"/>
              </a:spcBef>
              <a:buFont typeface="Arial" panose="020B0604020202020204" pitchFamily="34" charset="0"/>
              <a:buBlip>
                <a:blip r:embed="rId3"/>
              </a:buBlip>
            </a:pPr>
            <a:endParaRPr lang="en-US" altLang="en-US" dirty="0" smtClean="0"/>
          </a:p>
          <a:p>
            <a:pPr marL="344488" indent="-344488" defTabSz="914400" eaLnBrk="1" hangingPunct="1">
              <a:spcBef>
                <a:spcPct val="5000"/>
              </a:spcBef>
              <a:buFont typeface="Arial" panose="020B0604020202020204" pitchFamily="34" charset="0"/>
              <a:buBlip>
                <a:blip r:embed="rId3"/>
              </a:buBlip>
            </a:pPr>
            <a:endParaRPr lang="en-US" altLang="en-US" dirty="0" smtClean="0"/>
          </a:p>
          <a:p>
            <a:pPr marL="344488" indent="-344488" defTabSz="914400" eaLnBrk="1" hangingPunct="1">
              <a:spcBef>
                <a:spcPct val="5000"/>
              </a:spcBef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marL="344488" indent="-344488" defTabSz="914400" eaLnBrk="1" hangingPunct="1">
              <a:spcBef>
                <a:spcPct val="5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US" altLang="en-US" b="1" dirty="0" smtClean="0">
                <a:solidFill>
                  <a:schemeClr val="hlink"/>
                </a:solidFill>
              </a:rPr>
              <a:t>High polarization</a:t>
            </a:r>
            <a:r>
              <a:rPr lang="en-US" altLang="en-US" dirty="0" smtClean="0"/>
              <a:t>: </a:t>
            </a:r>
            <a:r>
              <a:rPr lang="en-US" altLang="en-US" b="1" dirty="0" smtClean="0">
                <a:solidFill>
                  <a:srgbClr val="009900"/>
                </a:solidFill>
              </a:rPr>
              <a:t>figure-8</a:t>
            </a:r>
            <a:r>
              <a:rPr lang="en-US" altLang="en-US" dirty="0" smtClean="0"/>
              <a:t> ring design</a:t>
            </a:r>
          </a:p>
          <a:p>
            <a:pPr marL="692150" lvl="1" defTabSz="914400" eaLnBrk="1" hangingPunct="1">
              <a:spcBef>
                <a:spcPct val="5000"/>
              </a:spcBef>
            </a:pPr>
            <a:r>
              <a:rPr lang="en-US" altLang="en-US" sz="2000" dirty="0" smtClean="0">
                <a:sym typeface="Symbol" panose="05050102010706020507" pitchFamily="18" charset="2"/>
              </a:rPr>
              <a:t>Net spin precession zero</a:t>
            </a:r>
          </a:p>
          <a:p>
            <a:pPr marL="692150" lvl="1" defTabSz="914400" eaLnBrk="1" hangingPunct="1">
              <a:spcBef>
                <a:spcPct val="5000"/>
              </a:spcBef>
            </a:pPr>
            <a:r>
              <a:rPr lang="en-US" altLang="en-US" sz="2000" dirty="0" smtClean="0">
                <a:sym typeface="Symbol" panose="05050102010706020507" pitchFamily="18" charset="2"/>
              </a:rPr>
              <a:t>Spin easily controlled by small</a:t>
            </a:r>
            <a:br>
              <a:rPr lang="en-US" altLang="en-US" sz="2000" dirty="0" smtClean="0">
                <a:sym typeface="Symbol" panose="05050102010706020507" pitchFamily="18" charset="2"/>
              </a:rPr>
            </a:br>
            <a:r>
              <a:rPr lang="en-US" altLang="en-US" sz="2000" dirty="0" smtClean="0">
                <a:sym typeface="Symbol" panose="05050102010706020507" pitchFamily="18" charset="2"/>
              </a:rPr>
              <a:t>magnetic fields for any particle</a:t>
            </a:r>
            <a:br>
              <a:rPr lang="en-US" altLang="en-US" sz="2000" dirty="0" smtClean="0">
                <a:sym typeface="Symbol" panose="05050102010706020507" pitchFamily="18" charset="2"/>
              </a:rPr>
            </a:br>
            <a:r>
              <a:rPr lang="en-US" altLang="en-US" sz="2000" dirty="0" smtClean="0">
                <a:sym typeface="Symbol" panose="05050102010706020507" pitchFamily="18" charset="2"/>
              </a:rPr>
              <a:t>species</a:t>
            </a:r>
            <a:endParaRPr lang="en-US" altLang="en-US" dirty="0" smtClean="0"/>
          </a:p>
          <a:p>
            <a:pPr marL="344488" indent="-344488" defTabSz="914400" eaLnBrk="1" hangingPunct="1">
              <a:spcBef>
                <a:spcPct val="5000"/>
              </a:spcBef>
              <a:buFont typeface="Arial" panose="020B0604020202020204" pitchFamily="34" charset="0"/>
              <a:buBlip>
                <a:blip r:embed="rId3"/>
              </a:buBlip>
            </a:pPr>
            <a:endParaRPr lang="en-US" altLang="en-US" sz="800" b="1" dirty="0" smtClean="0">
              <a:solidFill>
                <a:schemeClr val="hlink"/>
              </a:solidFill>
            </a:endParaRPr>
          </a:p>
          <a:p>
            <a:pPr marL="344488" indent="-344488" defTabSz="914400" eaLnBrk="1" hangingPunct="1">
              <a:spcBef>
                <a:spcPct val="5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US" altLang="en-US" b="1" dirty="0" smtClean="0">
                <a:solidFill>
                  <a:schemeClr val="hlink"/>
                </a:solidFill>
              </a:rPr>
              <a:t>Full acceptance primary detector</a:t>
            </a:r>
            <a:r>
              <a:rPr lang="en-US" altLang="en-US" dirty="0" smtClean="0"/>
              <a:t> including </a:t>
            </a:r>
            <a:r>
              <a:rPr lang="en-US" altLang="en-US" b="1" dirty="0" smtClean="0">
                <a:solidFill>
                  <a:srgbClr val="009900"/>
                </a:solidFill>
              </a:rPr>
              <a:t>far-forward acceptance</a:t>
            </a:r>
          </a:p>
        </p:txBody>
      </p:sp>
      <p:sp>
        <p:nvSpPr>
          <p:cNvPr id="12291" name="Title 2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6985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Key Design Concepts</a:t>
            </a:r>
          </a:p>
        </p:txBody>
      </p:sp>
      <p:grpSp>
        <p:nvGrpSpPr>
          <p:cNvPr id="12292" name="Group 11"/>
          <p:cNvGrpSpPr>
            <a:grpSpLocks/>
          </p:cNvGrpSpPr>
          <p:nvPr/>
        </p:nvGrpSpPr>
        <p:grpSpPr bwMode="auto">
          <a:xfrm>
            <a:off x="5259388" y="1014413"/>
            <a:ext cx="3683000" cy="3625850"/>
            <a:chOff x="0" y="1410"/>
            <a:chExt cx="2320" cy="2284"/>
          </a:xfrm>
        </p:grpSpPr>
        <p:sp>
          <p:nvSpPr>
            <p:cNvPr id="12294" name="Oval 10"/>
            <p:cNvSpPr>
              <a:spLocks noChangeArrowheads="1"/>
            </p:cNvSpPr>
            <p:nvPr/>
          </p:nvSpPr>
          <p:spPr bwMode="auto">
            <a:xfrm>
              <a:off x="257" y="1410"/>
              <a:ext cx="1440" cy="144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marL="117475" indent="-233363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tabLst>
                  <a:tab pos="4619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619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endParaRPr lang="en-US" altLang="en-US" sz="1600" b="1">
                <a:latin typeface="Calibri" panose="020F0502020204030204" pitchFamily="34" charset="0"/>
              </a:endParaRPr>
            </a:p>
          </p:txBody>
        </p:sp>
        <p:sp>
          <p:nvSpPr>
            <p:cNvPr id="12295" name="Oval 13"/>
            <p:cNvSpPr>
              <a:spLocks/>
            </p:cNvSpPr>
            <p:nvPr/>
          </p:nvSpPr>
          <p:spPr bwMode="auto">
            <a:xfrm>
              <a:off x="0" y="2535"/>
              <a:ext cx="1152" cy="1152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marL="117475" indent="-233363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tabLst>
                  <a:tab pos="4619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619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400"/>
                </a:spcBef>
                <a:buFontTx/>
                <a:buNone/>
              </a:pPr>
              <a:endParaRPr lang="en-US" altLang="en-US" sz="1600"/>
            </a:p>
          </p:txBody>
        </p:sp>
        <p:sp>
          <p:nvSpPr>
            <p:cNvPr id="12296" name="Oval 15"/>
            <p:cNvSpPr>
              <a:spLocks/>
            </p:cNvSpPr>
            <p:nvPr/>
          </p:nvSpPr>
          <p:spPr bwMode="auto">
            <a:xfrm>
              <a:off x="1096" y="2542"/>
              <a:ext cx="1152" cy="1152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marL="117475" indent="-233363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tabLst>
                  <a:tab pos="4619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619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400"/>
                </a:spcBef>
                <a:buFontTx/>
                <a:buNone/>
              </a:pPr>
              <a:endParaRPr lang="en-US" altLang="en-US" sz="1600"/>
            </a:p>
            <a:p>
              <a:pPr algn="ctr" eaLnBrk="1" hangingPunct="1">
                <a:spcBef>
                  <a:spcPts val="400"/>
                </a:spcBef>
                <a:buFontTx/>
                <a:buNone/>
              </a:pPr>
              <a:endParaRPr lang="en-US" altLang="en-US" b="1"/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331" y="1672"/>
              <a:ext cx="1559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7475" indent="-117475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tabLst>
                  <a:tab pos="11112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111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i="1">
                  <a:solidFill>
                    <a:srgbClr val="CC0000"/>
                  </a:solidFill>
                </a:rPr>
                <a:t>Beam Design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/>
                <a:t>High repetition rate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/>
                <a:t>Low bunch charge 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/>
                <a:t>Short bunch length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/>
                <a:t>Small emittance</a:t>
              </a:r>
              <a:endParaRPr lang="en-US" altLang="en-US" sz="1600" b="1">
                <a:latin typeface="Calibri" panose="020F0502020204030204" pitchFamily="34" charset="0"/>
              </a:endParaRPr>
            </a:p>
          </p:txBody>
        </p:sp>
        <p:sp>
          <p:nvSpPr>
            <p:cNvPr id="12298" name="Rectangle 12"/>
            <p:cNvSpPr>
              <a:spLocks noChangeArrowheads="1"/>
            </p:cNvSpPr>
            <p:nvPr/>
          </p:nvSpPr>
          <p:spPr bwMode="auto">
            <a:xfrm>
              <a:off x="61" y="2808"/>
              <a:ext cx="1081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7475" indent="-117475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tabLst>
                  <a:tab pos="11112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111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en-US" altLang="en-US" sz="1600" b="1" i="1">
                  <a:solidFill>
                    <a:srgbClr val="CC0000"/>
                  </a:solidFill>
                </a:rPr>
                <a:t>IR Design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/>
                <a:t>Small </a:t>
              </a:r>
              <a:r>
                <a:rPr lang="el-GR" altLang="en-US" sz="1600" b="1"/>
                <a:t>β</a:t>
              </a:r>
              <a:r>
                <a:rPr lang="en-US" altLang="en-US" sz="1600" b="1"/>
                <a:t>*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/>
                <a:t>Crab crossing</a:t>
              </a:r>
              <a:endParaRPr lang="en-US" altLang="en-US" sz="1600" b="1">
                <a:latin typeface="Calibri" panose="020F0502020204030204" pitchFamily="34" charset="0"/>
              </a:endParaRPr>
            </a:p>
          </p:txBody>
        </p:sp>
        <p:sp>
          <p:nvSpPr>
            <p:cNvPr id="12299" name="Rectangle 29"/>
            <p:cNvSpPr>
              <a:spLocks noChangeArrowheads="1"/>
            </p:cNvSpPr>
            <p:nvPr/>
          </p:nvSpPr>
          <p:spPr bwMode="auto">
            <a:xfrm>
              <a:off x="1253" y="2700"/>
              <a:ext cx="1067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7475" indent="-117475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tabLst>
                  <a:tab pos="11112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111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en-US" altLang="en-US" sz="1600" b="1" i="1">
                  <a:solidFill>
                    <a:srgbClr val="CC0000"/>
                  </a:solidFill>
                </a:rPr>
                <a:t>Damping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/>
                <a:t>Synchrotron radiation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/>
                <a:t>Electron cooling</a:t>
              </a:r>
            </a:p>
          </p:txBody>
        </p:sp>
      </p:grpSp>
      <p:graphicFrame>
        <p:nvGraphicFramePr>
          <p:cNvPr id="12293" name="Object 12"/>
          <p:cNvGraphicFramePr>
            <a:graphicFrameLocks/>
          </p:cNvGraphicFramePr>
          <p:nvPr/>
        </p:nvGraphicFramePr>
        <p:xfrm>
          <a:off x="1146175" y="3338513"/>
          <a:ext cx="25082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Equation" r:id="rId5" imgW="1256755" imgH="393529" progId="Equation.DSMT4">
                  <p:embed/>
                </p:oleObj>
              </mc:Choice>
              <mc:Fallback>
                <p:oleObj name="Equation" r:id="rId5" imgW="1256755" imgH="393529" progId="Equation.DSMT4">
                  <p:embed/>
                  <p:pic>
                    <p:nvPicPr>
                      <p:cNvPr id="12293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175" y="3338513"/>
                        <a:ext cx="2508250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09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3738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JLEIC Energy Reach and Luminosity</a:t>
            </a:r>
          </a:p>
        </p:txBody>
      </p:sp>
      <p:graphicFrame>
        <p:nvGraphicFramePr>
          <p:cNvPr id="141322" name="Group 10"/>
          <p:cNvGraphicFramePr>
            <a:graphicFrameLocks noGrp="1"/>
          </p:cNvGraphicFramePr>
          <p:nvPr>
            <p:extLst/>
          </p:nvPr>
        </p:nvGraphicFramePr>
        <p:xfrm>
          <a:off x="2534689" y="4675558"/>
          <a:ext cx="5059362" cy="1693545"/>
        </p:xfrm>
        <a:graphic>
          <a:graphicData uri="http://schemas.openxmlformats.org/drawingml/2006/table">
            <a:tbl>
              <a:tblPr/>
              <a:tblGrid>
                <a:gridCol w="206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8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 Energy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each scenario)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luminosity limitation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 charge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beam-beam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synchrotron radiation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73" y="820680"/>
            <a:ext cx="7056254" cy="378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693738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JLEIC Parameters (3T option)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6200" y="1035696"/>
          <a:ext cx="8991600" cy="4285806"/>
        </p:xfrm>
        <a:graphic>
          <a:graphicData uri="http://schemas.openxmlformats.org/drawingml/2006/table">
            <a:tbl>
              <a:tblPr firstRow="1" bandRow="1"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49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9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CM energy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GeV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21.9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 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low)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44.7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medium)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63.3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high)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p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e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p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e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p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e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Beam energy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/>
                        <a:t>GeV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40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100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5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100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10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Collision frequency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/>
                        <a:t>MHz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476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</a:rPr>
                        <a:t>476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476/4=119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1016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Particles per bunch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/>
                        <a:t>10</a:t>
                      </a:r>
                      <a:r>
                        <a:rPr lang="en-US" sz="1400" baseline="30000" dirty="0"/>
                        <a:t>10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0.98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3.7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0.98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3.7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3.9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3.7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Beam current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/>
                        <a:t>A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 </a:t>
                      </a:r>
                      <a:r>
                        <a:rPr lang="en-US" sz="1400" dirty="0" smtClean="0"/>
                        <a:t>0.75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2.8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0.75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2.8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0.75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0.71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Polarization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/>
                        <a:t>%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80%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80%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80%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80%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80%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75%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Bunch length, RMS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/>
                        <a:t>cm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2.2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Norm. </a:t>
                      </a:r>
                      <a:r>
                        <a:rPr lang="en-US" sz="1400" dirty="0" err="1" smtClean="0"/>
                        <a:t>emittance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hor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/ </a:t>
                      </a:r>
                      <a:r>
                        <a:rPr lang="en-US" sz="1400" dirty="0" err="1" smtClean="0"/>
                        <a:t>ver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l-GR" sz="1400"/>
                        <a:t>μ</a:t>
                      </a:r>
                      <a:r>
                        <a:rPr lang="en-US" sz="1400"/>
                        <a:t>m 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0.3/0.3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24/24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0.5/0.1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54/10.8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0.9/0.18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432/86.4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Horizontal &amp; vertical β*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/>
                        <a:t>cm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8/8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13.5/13.5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6/1.2</a:t>
                      </a:r>
                      <a:endParaRPr lang="en-US" sz="1400" b="1" dirty="0" smtClean="0">
                        <a:solidFill>
                          <a:srgbClr val="0000FF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5.1/1.0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10.5/2.1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4/0.8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Ver. </a:t>
                      </a:r>
                      <a:r>
                        <a:rPr lang="en-US" sz="1400" dirty="0"/>
                        <a:t>beam-beam </a:t>
                      </a:r>
                      <a:r>
                        <a:rPr lang="en-US" sz="1400" dirty="0" smtClean="0"/>
                        <a:t>parameter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0.015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0.092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0.015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0.068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0.008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0.034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Laslett</a:t>
                      </a:r>
                      <a:r>
                        <a:rPr lang="en-US" sz="1400" dirty="0"/>
                        <a:t> tune-shift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0.06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7x10</a:t>
                      </a:r>
                      <a:r>
                        <a:rPr lang="en-US" sz="1400" baseline="30000" dirty="0" smtClean="0"/>
                        <a:t>-4</a:t>
                      </a:r>
                      <a:endParaRPr lang="en-US" sz="1400" b="0" baseline="30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0.055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6x10</a:t>
                      </a:r>
                      <a:r>
                        <a:rPr lang="en-US" sz="1400" baseline="30000" dirty="0" smtClean="0"/>
                        <a:t>-4</a:t>
                      </a:r>
                      <a:endParaRPr lang="en-US" sz="1400" b="0" baseline="30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0.056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7x10</a:t>
                      </a:r>
                      <a:r>
                        <a:rPr lang="en-US" sz="1400" baseline="30000" dirty="0" smtClean="0"/>
                        <a:t>-5</a:t>
                      </a:r>
                      <a:endParaRPr lang="en-US" sz="1400" b="0" baseline="30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Detector </a:t>
                      </a:r>
                      <a:r>
                        <a:rPr lang="en-US" sz="1400" dirty="0" smtClean="0"/>
                        <a:t>space, up/down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 smtClean="0"/>
                        <a:t>m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3.6/7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3.2/3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3.6/7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3.2/3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3.6/7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3.2/3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Hourglass(HG</a:t>
                      </a:r>
                      <a:r>
                        <a:rPr lang="en-US" sz="1400" dirty="0"/>
                        <a:t>) </a:t>
                      </a:r>
                      <a:r>
                        <a:rPr lang="en-US" sz="1400" dirty="0" smtClean="0"/>
                        <a:t>reduction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0.87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0.75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Luminosity/IP</a:t>
                      </a:r>
                      <a:r>
                        <a:rPr lang="en-US" sz="1400" b="1" dirty="0"/>
                        <a:t>, </a:t>
                      </a:r>
                      <a:r>
                        <a:rPr lang="en-US" sz="1400" b="1" dirty="0" smtClean="0"/>
                        <a:t>w/HG, </a:t>
                      </a:r>
                      <a:r>
                        <a:rPr lang="en-US" sz="1400" b="1" dirty="0"/>
                        <a:t>10</a:t>
                      </a:r>
                      <a:r>
                        <a:rPr lang="en-US" sz="1400" b="1" baseline="30000" dirty="0"/>
                        <a:t>33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 smtClean="0"/>
                        <a:t>cm</a:t>
                      </a:r>
                      <a:r>
                        <a:rPr lang="en-US" sz="1400" baseline="30000" dirty="0" smtClean="0"/>
                        <a:t>-2</a:t>
                      </a:r>
                      <a:r>
                        <a:rPr lang="en-US" sz="1400" dirty="0" smtClean="0"/>
                        <a:t>s</a:t>
                      </a:r>
                      <a:r>
                        <a:rPr lang="en-US" sz="1400" baseline="30000" dirty="0" smtClean="0"/>
                        <a:t>-1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2.5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21.4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5.9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98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/>
              <a:t>Interaction Region Concept</a:t>
            </a:r>
            <a:endParaRPr lang="en-US" altLang="en-US" sz="3600" b="1" baseline="-25000" dirty="0" smtClean="0"/>
          </a:p>
        </p:txBody>
      </p:sp>
      <p:sp>
        <p:nvSpPr>
          <p:cNvPr id="29699" name="TextBox 89"/>
          <p:cNvSpPr txBox="1">
            <a:spLocks noChangeArrowheads="1"/>
          </p:cNvSpPr>
          <p:nvPr/>
        </p:nvSpPr>
        <p:spPr bwMode="auto">
          <a:xfrm>
            <a:off x="7380288" y="6100763"/>
            <a:ext cx="1676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anose="020F0502020204030204" pitchFamily="34" charset="0"/>
              </a:rPr>
              <a:t>Courtesy of R. Yoshida</a:t>
            </a:r>
          </a:p>
        </p:txBody>
      </p:sp>
      <p:grpSp>
        <p:nvGrpSpPr>
          <p:cNvPr id="29700" name="Group 47"/>
          <p:cNvGrpSpPr>
            <a:grpSpLocks/>
          </p:cNvGrpSpPr>
          <p:nvPr/>
        </p:nvGrpSpPr>
        <p:grpSpPr bwMode="auto">
          <a:xfrm>
            <a:off x="825500" y="1104900"/>
            <a:ext cx="7391400" cy="4995863"/>
            <a:chOff x="794" y="696"/>
            <a:chExt cx="4656" cy="3147"/>
          </a:xfrm>
        </p:grpSpPr>
        <p:pic>
          <p:nvPicPr>
            <p:cNvPr id="29701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8856">
              <a:off x="2628" y="2302"/>
              <a:ext cx="859" cy="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1689" y="2012"/>
              <a:ext cx="3119" cy="391"/>
            </a:xfrm>
            <a:prstGeom prst="line">
              <a:avLst/>
            </a:prstGeom>
            <a:ln w="31750">
              <a:solidFill>
                <a:srgbClr val="FF0000"/>
              </a:solidFill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703" name="TextBox 18"/>
            <p:cNvSpPr txBox="1">
              <a:spLocks noChangeArrowheads="1"/>
            </p:cNvSpPr>
            <p:nvPr/>
          </p:nvSpPr>
          <p:spPr bwMode="auto">
            <a:xfrm rot="1736580">
              <a:off x="945" y="1508"/>
              <a:ext cx="9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</a:rPr>
                <a:t>Ion beamline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218" y="1398"/>
              <a:ext cx="2658" cy="1402"/>
            </a:xfrm>
            <a:prstGeom prst="line">
              <a:avLst/>
            </a:prstGeom>
            <a:ln w="31750">
              <a:solidFill>
                <a:srgbClr val="000090"/>
              </a:solidFill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705" name="TextBox 48"/>
            <p:cNvSpPr txBox="1">
              <a:spLocks noChangeArrowheads="1"/>
            </p:cNvSpPr>
            <p:nvPr/>
          </p:nvSpPr>
          <p:spPr bwMode="auto">
            <a:xfrm rot="-358137">
              <a:off x="3574" y="1852"/>
              <a:ext cx="130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</a:rPr>
                <a:t>Electron beamline</a:t>
              </a:r>
            </a:p>
          </p:txBody>
        </p:sp>
        <p:sp>
          <p:nvSpPr>
            <p:cNvPr id="76" name="Can 75"/>
            <p:cNvSpPr>
              <a:spLocks noChangeArrowheads="1"/>
            </p:cNvSpPr>
            <p:nvPr/>
          </p:nvSpPr>
          <p:spPr bwMode="auto">
            <a:xfrm rot="-5667381">
              <a:off x="1748" y="1420"/>
              <a:ext cx="2106" cy="1610"/>
            </a:xfrm>
            <a:prstGeom prst="can">
              <a:avLst>
                <a:gd name="adj" fmla="val 25000"/>
              </a:avLst>
            </a:prstGeom>
            <a:noFill/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8" name="Cube 77"/>
            <p:cNvSpPr>
              <a:spLocks noChangeArrowheads="1"/>
            </p:cNvSpPr>
            <p:nvPr/>
          </p:nvSpPr>
          <p:spPr bwMode="auto">
            <a:xfrm rot="-6409865">
              <a:off x="3671" y="2450"/>
              <a:ext cx="370" cy="589"/>
            </a:xfrm>
            <a:prstGeom prst="cube">
              <a:avLst>
                <a:gd name="adj" fmla="val 58255"/>
              </a:avLst>
            </a:prstGeom>
            <a:noFill/>
            <a:ln w="9525" algn="ctr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3876" y="2800"/>
              <a:ext cx="773" cy="649"/>
            </a:xfrm>
            <a:prstGeom prst="line">
              <a:avLst/>
            </a:prstGeom>
            <a:ln w="31750">
              <a:solidFill>
                <a:srgbClr val="00009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9709" name="Picture 22" descr="Screen Shot 2016-06-28 at 10.14.02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339224">
              <a:off x="2345" y="1816"/>
              <a:ext cx="64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Oval 24"/>
            <p:cNvSpPr/>
            <p:nvPr/>
          </p:nvSpPr>
          <p:spPr>
            <a:xfrm flipH="1">
              <a:off x="3102" y="1541"/>
              <a:ext cx="72" cy="8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29711" name="Picture 29" descr="Screen Shot 2016-06-28 at 10.14.02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52291">
              <a:off x="819" y="2418"/>
              <a:ext cx="64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Oval 30"/>
            <p:cNvSpPr/>
            <p:nvPr/>
          </p:nvSpPr>
          <p:spPr>
            <a:xfrm flipH="1">
              <a:off x="794" y="2688"/>
              <a:ext cx="72" cy="8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7" name="Cube 76"/>
            <p:cNvSpPr>
              <a:spLocks noChangeArrowheads="1"/>
            </p:cNvSpPr>
            <p:nvPr/>
          </p:nvSpPr>
          <p:spPr bwMode="auto">
            <a:xfrm rot="-5753109">
              <a:off x="1549" y="2142"/>
              <a:ext cx="309" cy="588"/>
            </a:xfrm>
            <a:prstGeom prst="cube">
              <a:avLst>
                <a:gd name="adj" fmla="val 42449"/>
              </a:avLst>
            </a:prstGeom>
            <a:noFill/>
            <a:ln w="9525" algn="ctr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850" y="2403"/>
              <a:ext cx="839" cy="307"/>
            </a:xfrm>
            <a:prstGeom prst="line">
              <a:avLst/>
            </a:prstGeom>
            <a:ln w="31750">
              <a:solidFill>
                <a:srgbClr val="FF0000"/>
              </a:solidFill>
              <a:headEnd type="triangl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973" y="2836"/>
              <a:ext cx="773" cy="357"/>
            </a:xfrm>
            <a:prstGeom prst="line">
              <a:avLst/>
            </a:prstGeom>
            <a:ln w="31750">
              <a:solidFill>
                <a:srgbClr val="000090"/>
              </a:solidFill>
              <a:prstDash val="sysDot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/>
            <p:nvPr/>
          </p:nvCxnSpPr>
          <p:spPr>
            <a:xfrm rot="5400000" flipH="1" flipV="1">
              <a:off x="2587" y="1737"/>
              <a:ext cx="629" cy="454"/>
            </a:xfrm>
            <a:prstGeom prst="curvedConnector3">
              <a:avLst>
                <a:gd name="adj1" fmla="val 3424"/>
              </a:avLst>
            </a:prstGeom>
            <a:ln>
              <a:solidFill>
                <a:srgbClr val="FF66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 flipV="1">
              <a:off x="2476" y="2691"/>
              <a:ext cx="85" cy="118"/>
            </a:xfrm>
            <a:prstGeom prst="ellipse">
              <a:avLst/>
            </a:prstGeom>
            <a:solidFill>
              <a:srgbClr val="953735"/>
            </a:solidFill>
            <a:ln w="9525" algn="ctr">
              <a:solidFill>
                <a:srgbClr val="FF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 flipV="1">
              <a:off x="3274" y="2655"/>
              <a:ext cx="105" cy="127"/>
            </a:xfrm>
            <a:prstGeom prst="ellipse">
              <a:avLst/>
            </a:prstGeom>
            <a:solidFill>
              <a:srgbClr val="953735"/>
            </a:solidFill>
            <a:ln w="9525" algn="ctr">
              <a:solidFill>
                <a:srgbClr val="FF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 flipV="1">
              <a:off x="3363" y="2919"/>
              <a:ext cx="85" cy="118"/>
            </a:xfrm>
            <a:prstGeom prst="ellipse">
              <a:avLst/>
            </a:prstGeom>
            <a:solidFill>
              <a:srgbClr val="953735"/>
            </a:solidFill>
            <a:ln w="9525" algn="ctr">
              <a:solidFill>
                <a:srgbClr val="FF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3804" y="3193"/>
              <a:ext cx="72" cy="1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3939" y="2883"/>
              <a:ext cx="0" cy="2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4774" y="3161"/>
              <a:ext cx="116" cy="13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4517" y="2722"/>
              <a:ext cx="88" cy="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4120" y="3209"/>
              <a:ext cx="72" cy="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3804" y="3095"/>
              <a:ext cx="72" cy="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4066" y="2771"/>
              <a:ext cx="348" cy="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3915" y="3193"/>
              <a:ext cx="151" cy="15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9728" name="TextBox 88"/>
            <p:cNvSpPr txBox="1">
              <a:spLocks noChangeArrowheads="1"/>
            </p:cNvSpPr>
            <p:nvPr/>
          </p:nvSpPr>
          <p:spPr bwMode="auto">
            <a:xfrm>
              <a:off x="3753" y="696"/>
              <a:ext cx="1424" cy="5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Calibri" panose="020F0502020204030204" pitchFamily="34" charset="0"/>
                </a:rPr>
                <a:t>Possible to get </a:t>
              </a:r>
              <a:r>
                <a:rPr lang="en-US" altLang="en-US" sz="1800">
                  <a:solidFill>
                    <a:srgbClr val="FF0000"/>
                  </a:solidFill>
                  <a:latin typeface="Calibri" panose="020F0502020204030204" pitchFamily="34" charset="0"/>
                </a:rPr>
                <a:t>~100% </a:t>
              </a:r>
              <a:r>
                <a:rPr lang="en-US" altLang="en-US" sz="1800">
                  <a:latin typeface="Calibri" panose="020F0502020204030204" pitchFamily="34" charset="0"/>
                </a:rPr>
                <a:t>acceptance for </a:t>
              </a:r>
              <a:r>
                <a:rPr lang="en-US" altLang="en-US" sz="1800">
                  <a:solidFill>
                    <a:srgbClr val="FF0000"/>
                  </a:solidFill>
                  <a:latin typeface="Calibri" panose="020F0502020204030204" pitchFamily="34" charset="0"/>
                </a:rPr>
                <a:t>the whole event</a:t>
              </a:r>
            </a:p>
          </p:txBody>
        </p:sp>
        <p:pic>
          <p:nvPicPr>
            <p:cNvPr id="29729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8856">
              <a:off x="2736" y="2239"/>
              <a:ext cx="579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718347">
              <a:off x="2527" y="2254"/>
              <a:ext cx="580" cy="580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sp>
          <p:nvSpPr>
            <p:cNvPr id="4" name="TextBox 3"/>
            <p:cNvSpPr txBox="1"/>
            <p:nvPr/>
          </p:nvSpPr>
          <p:spPr>
            <a:xfrm rot="21347903">
              <a:off x="1981" y="933"/>
              <a:ext cx="1482" cy="2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n-lt"/>
                  <a:cs typeface="+mn-cs"/>
                </a:rPr>
                <a:t>Central Detector/Solenoid</a:t>
              </a:r>
            </a:p>
          </p:txBody>
        </p:sp>
        <p:sp>
          <p:nvSpPr>
            <p:cNvPr id="29732" name="TextBox 5"/>
            <p:cNvSpPr txBox="1">
              <a:spLocks noChangeArrowheads="1"/>
            </p:cNvSpPr>
            <p:nvPr/>
          </p:nvSpPr>
          <p:spPr bwMode="auto">
            <a:xfrm rot="-638855">
              <a:off x="3621" y="2432"/>
              <a:ext cx="5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Calibri" panose="020F0502020204030204" pitchFamily="34" charset="0"/>
                </a:rPr>
                <a:t>Dipole</a:t>
              </a:r>
            </a:p>
          </p:txBody>
        </p:sp>
        <p:sp>
          <p:nvSpPr>
            <p:cNvPr id="29733" name="TextBox 36"/>
            <p:cNvSpPr txBox="1">
              <a:spLocks noChangeArrowheads="1"/>
            </p:cNvSpPr>
            <p:nvPr/>
          </p:nvSpPr>
          <p:spPr bwMode="auto">
            <a:xfrm rot="-392282">
              <a:off x="1384" y="2031"/>
              <a:ext cx="5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Calibri" panose="020F0502020204030204" pitchFamily="34" charset="0"/>
                </a:rPr>
                <a:t>Dipole</a:t>
              </a:r>
            </a:p>
          </p:txBody>
        </p:sp>
        <p:pic>
          <p:nvPicPr>
            <p:cNvPr id="29734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" y="2846"/>
              <a:ext cx="2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5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" y="1310"/>
              <a:ext cx="23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6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" y="2751"/>
              <a:ext cx="24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ight Brace 12"/>
            <p:cNvSpPr>
              <a:spLocks/>
            </p:cNvSpPr>
            <p:nvPr/>
          </p:nvSpPr>
          <p:spPr bwMode="auto">
            <a:xfrm rot="-2787383">
              <a:off x="4834" y="2349"/>
              <a:ext cx="148" cy="1085"/>
            </a:xfrm>
            <a:prstGeom prst="rightBrace">
              <a:avLst>
                <a:gd name="adj1" fmla="val 8315"/>
                <a:gd name="adj2" fmla="val 50000"/>
              </a:avLst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2783333">
              <a:off x="4426" y="2699"/>
              <a:ext cx="1316" cy="2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n-lt"/>
                  <a:cs typeface="+mn-cs"/>
                </a:rPr>
                <a:t>Forward (Ion) Detector</a:t>
              </a:r>
            </a:p>
          </p:txBody>
        </p:sp>
        <p:sp>
          <p:nvSpPr>
            <p:cNvPr id="29739" name="TextBox 6"/>
            <p:cNvSpPr txBox="1">
              <a:spLocks noChangeArrowheads="1"/>
            </p:cNvSpPr>
            <p:nvPr/>
          </p:nvSpPr>
          <p:spPr bwMode="auto">
            <a:xfrm>
              <a:off x="3205" y="1468"/>
              <a:ext cx="11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Calibri" panose="020F0502020204030204" pitchFamily="34" charset="0"/>
                </a:rPr>
                <a:t>Scattered Electron</a:t>
              </a:r>
            </a:p>
          </p:txBody>
        </p:sp>
        <p:sp>
          <p:nvSpPr>
            <p:cNvPr id="29740" name="TextBox 7"/>
            <p:cNvSpPr txBox="1">
              <a:spLocks noChangeArrowheads="1"/>
            </p:cNvSpPr>
            <p:nvPr/>
          </p:nvSpPr>
          <p:spPr bwMode="auto">
            <a:xfrm>
              <a:off x="3840" y="3439"/>
              <a:ext cx="142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Calibri" panose="020F0502020204030204" pitchFamily="34" charset="0"/>
                </a:rPr>
                <a:t>Particles Associated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Calibri" panose="020F0502020204030204" pitchFamily="34" charset="0"/>
                </a:rPr>
                <a:t>with Initial Ion</a:t>
              </a:r>
            </a:p>
          </p:txBody>
        </p:sp>
        <p:sp>
          <p:nvSpPr>
            <p:cNvPr id="29741" name="TextBox 8"/>
            <p:cNvSpPr txBox="1">
              <a:spLocks noChangeArrowheads="1"/>
            </p:cNvSpPr>
            <p:nvPr/>
          </p:nvSpPr>
          <p:spPr bwMode="auto">
            <a:xfrm>
              <a:off x="1866" y="3147"/>
              <a:ext cx="1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Calibri" panose="020F0502020204030204" pitchFamily="34" charset="0"/>
                </a:rPr>
                <a:t>Particles Associated </a:t>
              </a:r>
              <a:br>
                <a:rPr lang="en-US" altLang="en-US" sz="1800">
                  <a:latin typeface="Calibri" panose="020F0502020204030204" pitchFamily="34" charset="0"/>
                </a:rPr>
              </a:br>
              <a:r>
                <a:rPr lang="en-US" altLang="en-US" sz="1800">
                  <a:latin typeface="Calibri" panose="020F0502020204030204" pitchFamily="34" charset="0"/>
                </a:rPr>
                <a:t>with struck parton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 txBox="1">
            <a:spLocks/>
          </p:cNvSpPr>
          <p:nvPr/>
        </p:nvSpPr>
        <p:spPr bwMode="auto">
          <a:xfrm>
            <a:off x="-9525" y="34925"/>
            <a:ext cx="91440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 dirty="0"/>
              <a:t>Detector Region</a:t>
            </a:r>
            <a:endParaRPr lang="en-US" altLang="en-US" sz="3600" b="1" dirty="0">
              <a:solidFill>
                <a:schemeClr val="tx2"/>
              </a:solidFill>
            </a:endParaRPr>
          </a:p>
        </p:txBody>
      </p:sp>
      <p:sp>
        <p:nvSpPr>
          <p:cNvPr id="30756" name="Content Placeholder 1"/>
          <p:cNvSpPr>
            <a:spLocks/>
          </p:cNvSpPr>
          <p:nvPr/>
        </p:nvSpPr>
        <p:spPr bwMode="auto">
          <a:xfrm>
            <a:off x="152400" y="846138"/>
            <a:ext cx="8839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0563" indent="-233363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1875" indent="-227013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3838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1325" indent="-22225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68525" indent="-2222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5725" indent="-2222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2925" indent="-2222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0125" indent="-2222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Blip>
                <a:blip r:embed="rId3"/>
              </a:buBlip>
            </a:pPr>
            <a:r>
              <a:rPr lang="en-US" altLang="en-US" sz="1800"/>
              <a:t>Integrated detector region design developed satisfying the requirements of</a:t>
            </a:r>
          </a:p>
          <a:p>
            <a:pPr lvl="1" eaLnBrk="1" hangingPunct="1"/>
            <a:r>
              <a:rPr lang="en-US" altLang="en-US" sz="1600"/>
              <a:t>Detection	– Beam dynamics 	 – Geometric match</a:t>
            </a:r>
          </a:p>
          <a:p>
            <a:pPr eaLnBrk="1" hangingPunct="1">
              <a:buFont typeface="Arial" panose="020B0604020202020204" pitchFamily="34" charset="0"/>
              <a:buBlip>
                <a:blip r:embed="rId3"/>
              </a:buBlip>
            </a:pPr>
            <a:r>
              <a:rPr lang="en-US" altLang="en-US" sz="1800"/>
              <a:t>GEANT4 detector model developed, simulations in progress</a:t>
            </a:r>
          </a:p>
        </p:txBody>
      </p:sp>
      <p:pic>
        <p:nvPicPr>
          <p:cNvPr id="30761" name="Picture 2" descr="C:\Users\zhao\Downloads\meic_det1_full_fla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56188"/>
            <a:ext cx="8312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2" name="Text Box 3"/>
          <p:cNvSpPr txBox="1">
            <a:spLocks noChangeArrowheads="1"/>
          </p:cNvSpPr>
          <p:nvPr/>
        </p:nvSpPr>
        <p:spPr bwMode="auto">
          <a:xfrm>
            <a:off x="5562600" y="5741988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670" tIns="41100" rIns="66670" bIns="33345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8000"/>
                </a:solidFill>
                <a:ea typeface="ＭＳ Ｐゴシック" panose="020B0600070205080204" pitchFamily="34" charset="-128"/>
              </a:rPr>
              <a:t>Forward hadron spectrometer</a:t>
            </a:r>
          </a:p>
        </p:txBody>
      </p:sp>
      <p:sp>
        <p:nvSpPr>
          <p:cNvPr id="30763" name="Text Box 4"/>
          <p:cNvSpPr txBox="1">
            <a:spLocks noChangeArrowheads="1"/>
          </p:cNvSpPr>
          <p:nvPr/>
        </p:nvSpPr>
        <p:spPr bwMode="auto">
          <a:xfrm>
            <a:off x="914400" y="5589588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670" tIns="41100" rIns="66670" bIns="33345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8000"/>
                </a:solidFill>
                <a:ea typeface="ＭＳ Ｐゴシック" panose="020B0600070205080204" pitchFamily="34" charset="-128"/>
              </a:rPr>
              <a:t>low-Q</a:t>
            </a:r>
            <a:r>
              <a:rPr lang="en-US" altLang="en-US" sz="1200" baseline="33000">
                <a:solidFill>
                  <a:srgbClr val="008000"/>
                </a:solidFill>
                <a:ea typeface="ＭＳ Ｐゴシック" panose="020B0600070205080204" pitchFamily="34" charset="-128"/>
              </a:rPr>
              <a:t>2 </a:t>
            </a:r>
            <a:r>
              <a:rPr lang="en-US" altLang="en-US" sz="1200">
                <a:solidFill>
                  <a:srgbClr val="008000"/>
                </a:solidFill>
                <a:ea typeface="ＭＳ Ｐゴシック" panose="020B0600070205080204" pitchFamily="34" charset="-128"/>
              </a:rPr>
              <a:t>electron </a:t>
            </a:r>
            <a:r>
              <a:rPr lang="en-US" altLang="en-US" sz="1200">
                <a:solidFill>
                  <a:srgbClr val="000000"/>
                </a:solidFill>
                <a:ea typeface="ＭＳ Ｐゴシック" panose="020B0600070205080204" pitchFamily="34" charset="-128"/>
              </a:rPr>
              <a:t>detection</a:t>
            </a:r>
          </a:p>
          <a:p>
            <a:pPr algn="ctr" defTabSz="914400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ea typeface="ＭＳ Ｐゴシック" panose="020B0600070205080204" pitchFamily="34" charset="-128"/>
              </a:rPr>
              <a:t>and</a:t>
            </a:r>
            <a:r>
              <a:rPr lang="en-US" altLang="en-US" sz="1200">
                <a:solidFill>
                  <a:srgbClr val="008000"/>
                </a:solidFill>
                <a:ea typeface="ＭＳ Ｐゴシック" panose="020B0600070205080204" pitchFamily="34" charset="-128"/>
              </a:rPr>
              <a:t> Compton polarimeter</a:t>
            </a:r>
          </a:p>
        </p:txBody>
      </p:sp>
      <p:sp>
        <p:nvSpPr>
          <p:cNvPr id="30764" name="Line 12"/>
          <p:cNvSpPr>
            <a:spLocks noChangeShapeType="1"/>
          </p:cNvSpPr>
          <p:nvPr/>
        </p:nvSpPr>
        <p:spPr bwMode="auto">
          <a:xfrm flipH="1">
            <a:off x="8077200" y="5334000"/>
            <a:ext cx="541338" cy="1588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197" tIns="41100" rIns="82197" bIns="41100"/>
          <a:lstStyle/>
          <a:p>
            <a:endParaRPr lang="en-US"/>
          </a:p>
        </p:txBody>
      </p:sp>
      <p:sp>
        <p:nvSpPr>
          <p:cNvPr id="30765" name="Rectangle 13"/>
          <p:cNvSpPr>
            <a:spLocks noChangeArrowheads="1"/>
          </p:cNvSpPr>
          <p:nvPr/>
        </p:nvSpPr>
        <p:spPr bwMode="auto">
          <a:xfrm>
            <a:off x="528638" y="4921250"/>
            <a:ext cx="3175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902" tIns="40457" rIns="80902" bIns="4045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hangingPunct="1">
              <a:spcBef>
                <a:spcPct val="0"/>
              </a:spcBef>
              <a:buFontTx/>
              <a:buNone/>
            </a:pPr>
            <a:r>
              <a:rPr lang="de-DE" altLang="en-US" b="1">
                <a:solidFill>
                  <a:srgbClr val="FF0000"/>
                </a:solidFill>
                <a:ea typeface="ＭＳ Ｐゴシック" panose="020B0600070205080204" pitchFamily="34" charset="-128"/>
              </a:rPr>
              <a:t>p</a:t>
            </a:r>
          </a:p>
        </p:txBody>
      </p:sp>
      <p:sp>
        <p:nvSpPr>
          <p:cNvPr id="30766" name="Line 14"/>
          <p:cNvSpPr>
            <a:spLocks noChangeShapeType="1"/>
          </p:cNvSpPr>
          <p:nvPr/>
        </p:nvSpPr>
        <p:spPr bwMode="auto">
          <a:xfrm>
            <a:off x="846138" y="5145088"/>
            <a:ext cx="601662" cy="365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197" tIns="41100" rIns="82197" bIns="41100"/>
          <a:lstStyle/>
          <a:p>
            <a:endParaRPr lang="en-US"/>
          </a:p>
        </p:txBody>
      </p:sp>
      <p:sp>
        <p:nvSpPr>
          <p:cNvPr id="30767" name="Text Box 18"/>
          <p:cNvSpPr txBox="1">
            <a:spLocks noChangeArrowheads="1"/>
          </p:cNvSpPr>
          <p:nvPr/>
        </p:nvSpPr>
        <p:spPr bwMode="auto">
          <a:xfrm>
            <a:off x="5410200" y="5016500"/>
            <a:ext cx="2286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670" tIns="41100" rIns="66670" bIns="33345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ea typeface="ＭＳ Ｐゴシック" panose="020B0600070205080204" pitchFamily="34" charset="-128"/>
              </a:rPr>
              <a:t>(top view in GEANT4)</a:t>
            </a:r>
          </a:p>
        </p:txBody>
      </p:sp>
      <p:sp>
        <p:nvSpPr>
          <p:cNvPr id="30768" name="Rectangle 11"/>
          <p:cNvSpPr>
            <a:spLocks noChangeArrowheads="1"/>
          </p:cNvSpPr>
          <p:nvPr/>
        </p:nvSpPr>
        <p:spPr bwMode="auto">
          <a:xfrm>
            <a:off x="8610600" y="5124450"/>
            <a:ext cx="3032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902" tIns="40457" rIns="80902" bIns="4045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hangingPunct="1">
              <a:spcBef>
                <a:spcPct val="0"/>
              </a:spcBef>
              <a:buFontTx/>
              <a:buNone/>
            </a:pPr>
            <a:r>
              <a:rPr lang="de-DE" altLang="en-US" b="1">
                <a:solidFill>
                  <a:srgbClr val="3333FF"/>
                </a:solidFill>
                <a:ea typeface="ＭＳ Ｐゴシック" panose="020B0600070205080204" pitchFamily="34" charset="-128"/>
              </a:rPr>
              <a:t>e</a:t>
            </a:r>
          </a:p>
        </p:txBody>
      </p:sp>
      <p:sp>
        <p:nvSpPr>
          <p:cNvPr id="30769" name="Text Box 18"/>
          <p:cNvSpPr txBox="1">
            <a:spLocks noChangeArrowheads="1"/>
          </p:cNvSpPr>
          <p:nvPr/>
        </p:nvSpPr>
        <p:spPr bwMode="auto">
          <a:xfrm>
            <a:off x="8077200" y="5818188"/>
            <a:ext cx="7620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670" tIns="41100" rIns="66670" bIns="33345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ea typeface="ＭＳ Ｐゴシック" panose="020B0600070205080204" pitchFamily="34" charset="-128"/>
              </a:rPr>
              <a:t>ZDC</a:t>
            </a:r>
          </a:p>
        </p:txBody>
      </p:sp>
      <p:sp>
        <p:nvSpPr>
          <p:cNvPr id="30724" name="AutoShape 16"/>
          <p:cNvSpPr>
            <a:spLocks/>
          </p:cNvSpPr>
          <p:nvPr/>
        </p:nvSpPr>
        <p:spPr bwMode="auto">
          <a:xfrm rot="5400000">
            <a:off x="4326732" y="507206"/>
            <a:ext cx="401638" cy="8232775"/>
          </a:xfrm>
          <a:prstGeom prst="leftBrace">
            <a:avLst>
              <a:gd name="adj1" fmla="val 279760"/>
              <a:gd name="adj2" fmla="val 56690"/>
            </a:avLst>
          </a:prstGeom>
          <a:noFill/>
          <a:ln w="158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30725" name="Picture 45" descr="ir_region_zero_dpx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065338"/>
            <a:ext cx="777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Line 46"/>
          <p:cNvSpPr>
            <a:spLocks noChangeShapeType="1"/>
          </p:cNvSpPr>
          <p:nvPr/>
        </p:nvSpPr>
        <p:spPr bwMode="auto">
          <a:xfrm flipV="1">
            <a:off x="3951288" y="2565400"/>
            <a:ext cx="0" cy="417513"/>
          </a:xfrm>
          <a:prstGeom prst="line">
            <a:avLst/>
          </a:prstGeom>
          <a:noFill/>
          <a:ln w="12573" cap="sq">
            <a:solidFill>
              <a:srgbClr val="000000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Text Box 48"/>
          <p:cNvSpPr txBox="1">
            <a:spLocks noChangeArrowheads="1"/>
          </p:cNvSpPr>
          <p:nvPr/>
        </p:nvSpPr>
        <p:spPr bwMode="auto">
          <a:xfrm>
            <a:off x="3746500" y="2127250"/>
            <a:ext cx="41433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1239" tIns="37045" rIns="71239" bIns="37045">
            <a:spAutoFit/>
          </a:bodyPr>
          <a:lstStyle>
            <a:lvl1pPr defTabSz="355600"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7375" indent="-22542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4875" indent="-180975" defTabSz="355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6825" indent="-18097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28775" indent="-180975" defTabSz="355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859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431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003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575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IP</a:t>
            </a:r>
          </a:p>
        </p:txBody>
      </p:sp>
      <p:sp>
        <p:nvSpPr>
          <p:cNvPr id="30729" name="Line 49"/>
          <p:cNvSpPr>
            <a:spLocks noChangeShapeType="1"/>
          </p:cNvSpPr>
          <p:nvPr/>
        </p:nvSpPr>
        <p:spPr bwMode="auto">
          <a:xfrm>
            <a:off x="7358063" y="2789238"/>
            <a:ext cx="482600" cy="1587"/>
          </a:xfrm>
          <a:prstGeom prst="line">
            <a:avLst/>
          </a:prstGeom>
          <a:noFill/>
          <a:ln w="19050" cap="sq">
            <a:solidFill>
              <a:srgbClr val="FF0000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Text Box 50"/>
          <p:cNvSpPr txBox="1">
            <a:spLocks noChangeArrowheads="1"/>
          </p:cNvSpPr>
          <p:nvPr/>
        </p:nvSpPr>
        <p:spPr bwMode="auto">
          <a:xfrm>
            <a:off x="7483475" y="2320925"/>
            <a:ext cx="277813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1239" tIns="37045" rIns="71239" bIns="37045">
            <a:spAutoFit/>
          </a:bodyPr>
          <a:lstStyle>
            <a:lvl1pPr defTabSz="355600"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7375" indent="-22542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4875" indent="-180975" defTabSz="355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6825" indent="-18097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28775" indent="-180975" defTabSz="355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859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431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003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575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</a:t>
            </a:r>
            <a:endParaRPr lang="en-US" altLang="en-US" sz="2400" baseline="30000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31" name="Line 51"/>
          <p:cNvSpPr>
            <a:spLocks noChangeShapeType="1"/>
          </p:cNvSpPr>
          <p:nvPr/>
        </p:nvSpPr>
        <p:spPr bwMode="auto">
          <a:xfrm flipH="1">
            <a:off x="7358063" y="3398838"/>
            <a:ext cx="484187" cy="1587"/>
          </a:xfrm>
          <a:prstGeom prst="line">
            <a:avLst/>
          </a:prstGeom>
          <a:noFill/>
          <a:ln w="19050" cap="sq">
            <a:solidFill>
              <a:srgbClr val="0000FF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Text Box 52"/>
          <p:cNvSpPr txBox="1">
            <a:spLocks noChangeArrowheads="1"/>
          </p:cNvSpPr>
          <p:nvPr/>
        </p:nvSpPr>
        <p:spPr bwMode="auto">
          <a:xfrm>
            <a:off x="7258050" y="3413125"/>
            <a:ext cx="6508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1239" tIns="37045" rIns="71239" bIns="37045">
            <a:spAutoFit/>
          </a:bodyPr>
          <a:lstStyle>
            <a:lvl1pPr defTabSz="355600"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7375" indent="-22542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4875" indent="-180975" defTabSz="355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6825" indent="-180975" defTabSz="355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28775" indent="-180975" defTabSz="355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859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431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003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575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ions</a:t>
            </a:r>
          </a:p>
        </p:txBody>
      </p:sp>
      <p:sp>
        <p:nvSpPr>
          <p:cNvPr id="30740" name="AutoShape 14"/>
          <p:cNvSpPr>
            <a:spLocks/>
          </p:cNvSpPr>
          <p:nvPr/>
        </p:nvSpPr>
        <p:spPr bwMode="auto">
          <a:xfrm rot="-5400000">
            <a:off x="4918869" y="2845594"/>
            <a:ext cx="130175" cy="1093787"/>
          </a:xfrm>
          <a:prstGeom prst="leftBrace">
            <a:avLst>
              <a:gd name="adj1" fmla="val 78345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0741" name="AutoShape 16"/>
          <p:cNvSpPr>
            <a:spLocks/>
          </p:cNvSpPr>
          <p:nvPr/>
        </p:nvSpPr>
        <p:spPr bwMode="auto">
          <a:xfrm rot="-5400000">
            <a:off x="3421063" y="2978150"/>
            <a:ext cx="103187" cy="525463"/>
          </a:xfrm>
          <a:prstGeom prst="leftBrace">
            <a:avLst>
              <a:gd name="adj1" fmla="val 69501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0742" name="Text Box 17"/>
          <p:cNvSpPr txBox="1">
            <a:spLocks noChangeArrowheads="1"/>
          </p:cNvSpPr>
          <p:nvPr/>
        </p:nvSpPr>
        <p:spPr bwMode="auto">
          <a:xfrm>
            <a:off x="2584450" y="3560763"/>
            <a:ext cx="1768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forward e detection</a:t>
            </a:r>
          </a:p>
        </p:txBody>
      </p:sp>
      <p:sp>
        <p:nvSpPr>
          <p:cNvPr id="30743" name="AutoShape 16"/>
          <p:cNvSpPr>
            <a:spLocks/>
          </p:cNvSpPr>
          <p:nvPr/>
        </p:nvSpPr>
        <p:spPr bwMode="auto">
          <a:xfrm rot="-5400000">
            <a:off x="2863057" y="3024981"/>
            <a:ext cx="103188" cy="358775"/>
          </a:xfrm>
          <a:prstGeom prst="leftBrace">
            <a:avLst>
              <a:gd name="adj1" fmla="val 47453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0744" name="Text Box 17"/>
          <p:cNvSpPr txBox="1">
            <a:spLocks noChangeArrowheads="1"/>
          </p:cNvSpPr>
          <p:nvPr/>
        </p:nvSpPr>
        <p:spPr bwMode="auto">
          <a:xfrm>
            <a:off x="909638" y="3368675"/>
            <a:ext cx="120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Compton polarimetry </a:t>
            </a:r>
          </a:p>
        </p:txBody>
      </p:sp>
      <p:sp>
        <p:nvSpPr>
          <p:cNvPr id="30745" name="Line 65"/>
          <p:cNvSpPr>
            <a:spLocks noChangeShapeType="1"/>
          </p:cNvSpPr>
          <p:nvPr/>
        </p:nvSpPr>
        <p:spPr bwMode="auto">
          <a:xfrm>
            <a:off x="2913063" y="3316288"/>
            <a:ext cx="0" cy="217487"/>
          </a:xfrm>
          <a:prstGeom prst="line">
            <a:avLst/>
          </a:prstGeom>
          <a:noFill/>
          <a:ln w="12573">
            <a:solidFill>
              <a:schemeClr val="tx1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6" name="Line 66"/>
          <p:cNvSpPr>
            <a:spLocks noChangeShapeType="1"/>
          </p:cNvSpPr>
          <p:nvPr/>
        </p:nvSpPr>
        <p:spPr bwMode="auto">
          <a:xfrm>
            <a:off x="2098675" y="3543300"/>
            <a:ext cx="812800" cy="0"/>
          </a:xfrm>
          <a:prstGeom prst="line">
            <a:avLst/>
          </a:prstGeom>
          <a:noFill/>
          <a:ln w="12573">
            <a:solidFill>
              <a:schemeClr val="tx1"/>
            </a:solidFill>
            <a:miter lim="800000"/>
            <a:headEnd type="non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7" name="Line 67"/>
          <p:cNvSpPr>
            <a:spLocks noChangeShapeType="1"/>
          </p:cNvSpPr>
          <p:nvPr/>
        </p:nvSpPr>
        <p:spPr bwMode="auto">
          <a:xfrm flipH="1">
            <a:off x="3473450" y="3354388"/>
            <a:ext cx="0" cy="207962"/>
          </a:xfrm>
          <a:prstGeom prst="line">
            <a:avLst/>
          </a:prstGeom>
          <a:noFill/>
          <a:ln w="12573">
            <a:solidFill>
              <a:schemeClr val="tx1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8" name="Text Box 15"/>
          <p:cNvSpPr txBox="1">
            <a:spLocks noChangeArrowheads="1"/>
          </p:cNvSpPr>
          <p:nvPr/>
        </p:nvSpPr>
        <p:spPr bwMode="auto">
          <a:xfrm>
            <a:off x="4972050" y="3786188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dispersion suppressor/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geometric match</a:t>
            </a:r>
          </a:p>
        </p:txBody>
      </p:sp>
      <p:sp>
        <p:nvSpPr>
          <p:cNvPr id="30749" name="Line 69"/>
          <p:cNvSpPr>
            <a:spLocks noChangeShapeType="1"/>
          </p:cNvSpPr>
          <p:nvPr/>
        </p:nvSpPr>
        <p:spPr bwMode="auto">
          <a:xfrm flipH="1">
            <a:off x="5894388" y="3582988"/>
            <a:ext cx="0" cy="227012"/>
          </a:xfrm>
          <a:prstGeom prst="line">
            <a:avLst/>
          </a:prstGeom>
          <a:noFill/>
          <a:ln w="12573">
            <a:solidFill>
              <a:schemeClr val="tx1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0" name="Line 70"/>
          <p:cNvSpPr>
            <a:spLocks noChangeShapeType="1"/>
          </p:cNvSpPr>
          <p:nvPr/>
        </p:nvSpPr>
        <p:spPr bwMode="auto">
          <a:xfrm>
            <a:off x="4157663" y="3160713"/>
            <a:ext cx="241300" cy="760412"/>
          </a:xfrm>
          <a:prstGeom prst="line">
            <a:avLst/>
          </a:prstGeom>
          <a:noFill/>
          <a:ln w="12573">
            <a:solidFill>
              <a:schemeClr val="tx1"/>
            </a:solidFill>
            <a:prstDash val="dash"/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1" name="Line 71"/>
          <p:cNvSpPr>
            <a:spLocks noChangeShapeType="1"/>
          </p:cNvSpPr>
          <p:nvPr/>
        </p:nvSpPr>
        <p:spPr bwMode="auto">
          <a:xfrm flipH="1">
            <a:off x="4400550" y="3265488"/>
            <a:ext cx="214313" cy="655637"/>
          </a:xfrm>
          <a:prstGeom prst="line">
            <a:avLst/>
          </a:prstGeom>
          <a:noFill/>
          <a:ln w="12573">
            <a:solidFill>
              <a:schemeClr val="tx1"/>
            </a:solidFill>
            <a:prstDash val="dash"/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2" name="Text Box 15"/>
          <p:cNvSpPr txBox="1">
            <a:spLocks noChangeArrowheads="1"/>
          </p:cNvSpPr>
          <p:nvPr/>
        </p:nvSpPr>
        <p:spPr bwMode="auto">
          <a:xfrm>
            <a:off x="3478213" y="3908425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spectrometers</a:t>
            </a:r>
          </a:p>
        </p:txBody>
      </p:sp>
      <p:sp>
        <p:nvSpPr>
          <p:cNvPr id="30753" name="Line 73"/>
          <p:cNvSpPr>
            <a:spLocks noChangeShapeType="1"/>
          </p:cNvSpPr>
          <p:nvPr/>
        </p:nvSpPr>
        <p:spPr bwMode="auto">
          <a:xfrm flipH="1">
            <a:off x="4403725" y="3260725"/>
            <a:ext cx="835025" cy="661988"/>
          </a:xfrm>
          <a:prstGeom prst="line">
            <a:avLst/>
          </a:prstGeom>
          <a:noFill/>
          <a:ln w="12573">
            <a:solidFill>
              <a:schemeClr val="tx1"/>
            </a:solidFill>
            <a:prstDash val="dash"/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4" name="Text Box 15"/>
          <p:cNvSpPr txBox="1">
            <a:spLocks noChangeArrowheads="1"/>
          </p:cNvSpPr>
          <p:nvPr/>
        </p:nvSpPr>
        <p:spPr bwMode="auto">
          <a:xfrm>
            <a:off x="4257675" y="3487738"/>
            <a:ext cx="1447800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forward ion detection</a:t>
            </a:r>
          </a:p>
        </p:txBody>
      </p:sp>
      <p:sp>
        <p:nvSpPr>
          <p:cNvPr id="30755" name="AutoShape 14"/>
          <p:cNvSpPr>
            <a:spLocks/>
          </p:cNvSpPr>
          <p:nvPr/>
        </p:nvSpPr>
        <p:spPr bwMode="auto">
          <a:xfrm rot="-5400000">
            <a:off x="5830094" y="2867819"/>
            <a:ext cx="119062" cy="1238250"/>
          </a:xfrm>
          <a:prstGeom prst="leftBrace">
            <a:avLst>
              <a:gd name="adj1" fmla="val 96971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0757" name="Rectangle 78"/>
          <p:cNvSpPr>
            <a:spLocks noChangeArrowheads="1"/>
          </p:cNvSpPr>
          <p:nvPr/>
        </p:nvSpPr>
        <p:spPr bwMode="auto">
          <a:xfrm>
            <a:off x="2646363" y="2130425"/>
            <a:ext cx="2632075" cy="21177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pic>
        <p:nvPicPr>
          <p:cNvPr id="30758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4670425"/>
            <a:ext cx="366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9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4649788"/>
            <a:ext cx="3841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676775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Content Placeholder 1"/>
              <p:cNvSpPr>
                <a:spLocks noGrp="1"/>
              </p:cNvSpPr>
              <p:nvPr>
                <p:ph idx="4294967295"/>
              </p:nvPr>
            </p:nvSpPr>
            <p:spPr>
              <a:xfrm>
                <a:off x="152400" y="806450"/>
                <a:ext cx="8839200" cy="5486400"/>
              </a:xfrm>
            </p:spPr>
            <p:txBody>
              <a:bodyPr/>
              <a:lstStyle/>
              <a:p>
                <a:pPr marL="344488" indent="-344488">
                  <a:spcBef>
                    <a:spcPts val="600"/>
                  </a:spcBef>
                  <a:buFontTx/>
                  <a:buBlip>
                    <a:blip r:embed="rId2"/>
                  </a:buBlip>
                </a:pPr>
                <a:r>
                  <a:rPr lang="en-US" altLang="en-US" sz="2000" dirty="0" smtClean="0"/>
                  <a:t>Consider spin-1 state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=−1</m:t>
                          </m:r>
                        </m:sub>
                        <m:sup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〉"/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en-US" sz="1800" dirty="0" smtClean="0"/>
              </a:p>
              <a:p>
                <a:pPr marL="344488" indent="-344488">
                  <a:spcBef>
                    <a:spcPts val="600"/>
                  </a:spcBef>
                  <a:buFontTx/>
                  <a:buBlip>
                    <a:blip r:embed="rId2"/>
                  </a:buBlip>
                </a:pPr>
                <a:r>
                  <a:rPr lang="en-US" altLang="en-US" sz="2000" dirty="0" smtClean="0"/>
                  <a:t>Mathematical expectation of an operator</a:t>
                </a:r>
              </a:p>
              <a:p>
                <a:pPr marL="0" indent="0" algn="ctr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sub>
                      </m:sSub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=−1</m:t>
                          </m:r>
                        </m:sub>
                        <m:sup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 ,     </m:t>
                      </m:r>
                      <m:sSub>
                        <m:sSub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sSup>
                            <m:sSup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altLang="en-US" sz="1800" dirty="0" smtClean="0"/>
              </a:p>
              <a:p>
                <a:pPr marL="344488" indent="-344488">
                  <a:spcBef>
                    <a:spcPts val="600"/>
                  </a:spcBef>
                  <a:buFontTx/>
                  <a:buBlip>
                    <a:blip r:embed="rId2"/>
                  </a:buBlip>
                </a:pPr>
                <a:r>
                  <a:rPr lang="en-US" altLang="en-US" sz="2000" dirty="0" smtClean="0"/>
                  <a:t>Mathematical expectation for an ensemble of particles </a:t>
                </a:r>
              </a:p>
              <a:p>
                <a:pPr marL="0" indent="0" algn="ctr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acc>
                        </m:e>
                      </m:d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sub>
                          </m:sSub>
                        </m:e>
                      </m:nary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=−1</m:t>
                          </m:r>
                        </m:sub>
                        <m:sup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limLow>
                        <m:limLowPr>
                          <m:ctrlPr>
                            <a:rPr lang="en-US" altLang="en-US" sz="18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alt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en-US" sz="18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altLang="en-US" sz="18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en-US" sz="1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lim>
                      </m:limLow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=−1</m:t>
                          </m:r>
                        </m:sub>
                        <m:sup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lang="en-US" altLang="en-US" sz="1800" b="0" dirty="0" smtClean="0"/>
              </a:p>
              <a:p>
                <a:pPr marL="344488" indent="0">
                  <a:spcBef>
                    <a:spcPts val="600"/>
                  </a:spcBef>
                  <a:buNone/>
                </a:pPr>
                <a:r>
                  <a:rPr lang="en-US" altLang="en-US" dirty="0"/>
                  <a:t>w</a:t>
                </a:r>
                <a:r>
                  <a:rPr lang="en-US" altLang="en-US" sz="2000" dirty="0" smtClean="0"/>
                  <a:t>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en-US" sz="2000" dirty="0" smtClean="0"/>
                  <a:t> is the fraction of particles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en-US" sz="2000" dirty="0" smtClean="0"/>
                  <a:t> state.</a:t>
                </a:r>
              </a:p>
              <a:p>
                <a:pPr marL="344488" indent="-344488">
                  <a:spcBef>
                    <a:spcPts val="600"/>
                  </a:spcBef>
                  <a:buFontTx/>
                  <a:buBlip>
                    <a:blip r:embed="rId2"/>
                  </a:buBlip>
                </a:pPr>
                <a:r>
                  <a:rPr lang="en-US" altLang="en-US" sz="2000" dirty="0" smtClean="0"/>
                  <a:t>Due to randomness of the spin phases,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en-US" sz="2000" dirty="0" smtClean="0"/>
                  <a:t> is diagonal in an accelerator</a:t>
                </a:r>
              </a:p>
              <a:p>
                <a:pPr marL="0" indent="0" algn="ctr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d>
                        <m:d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en-US" sz="1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en-US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800" dirty="0" smtClean="0"/>
              </a:p>
            </p:txBody>
          </p:sp>
        </mc:Choice>
        <mc:Fallback xmlns="">
          <p:sp>
            <p:nvSpPr>
              <p:cNvPr id="1638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52400" y="806450"/>
                <a:ext cx="8839200" cy="5486400"/>
              </a:xfrm>
              <a:blipFill>
                <a:blip r:embed="rId3"/>
                <a:stretch>
                  <a:fillRect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9" name="Title 2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698500"/>
          </a:xfrm>
        </p:spPr>
        <p:txBody>
          <a:bodyPr/>
          <a:lstStyle/>
          <a:p>
            <a:r>
              <a:rPr lang="en-US" altLang="en-US" sz="3600" b="1" dirty="0" smtClean="0"/>
              <a:t>Spin Density Matrix</a:t>
            </a:r>
          </a:p>
        </p:txBody>
      </p:sp>
    </p:spTree>
    <p:extLst>
      <p:ext uri="{BB962C8B-B14F-4D97-AF65-F5344CB8AC3E}">
        <p14:creationId xmlns:p14="http://schemas.microsoft.com/office/powerpoint/2010/main" val="2986893224"/>
      </p:ext>
    </p:extLst>
  </p:cSld>
  <p:clrMapOvr>
    <a:masterClrMapping/>
  </p:clrMapOvr>
</p:sld>
</file>

<file path=ppt/theme/theme1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20231</TotalTime>
  <Words>1522</Words>
  <Application>Microsoft Office PowerPoint</Application>
  <PresentationFormat>On-screen Show (4:3)</PresentationFormat>
  <Paragraphs>515</Paragraphs>
  <Slides>30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MS PGothic</vt:lpstr>
      <vt:lpstr>MS PGothic</vt:lpstr>
      <vt:lpstr>Arial</vt:lpstr>
      <vt:lpstr>Arial Narrow</vt:lpstr>
      <vt:lpstr>Calibri</vt:lpstr>
      <vt:lpstr>Cambria Math</vt:lpstr>
      <vt:lpstr>Corbel</vt:lpstr>
      <vt:lpstr>Minion Pro</vt:lpstr>
      <vt:lpstr>Symbol</vt:lpstr>
      <vt:lpstr>Times</vt:lpstr>
      <vt:lpstr>Times New Roman</vt:lpstr>
      <vt:lpstr>Wingdings</vt:lpstr>
      <vt:lpstr>1_JLabPowerpointMain</vt:lpstr>
      <vt:lpstr>2_JLabPowerpointMain</vt:lpstr>
      <vt:lpstr>Equation</vt:lpstr>
      <vt:lpstr>Bitmap Image</vt:lpstr>
      <vt:lpstr>PowerPoint Presentation</vt:lpstr>
      <vt:lpstr>Outline</vt:lpstr>
      <vt:lpstr>JLEIC Layout</vt:lpstr>
      <vt:lpstr>Key Design Concepts</vt:lpstr>
      <vt:lpstr>JLEIC Energy Reach and Luminosity</vt:lpstr>
      <vt:lpstr>JLEIC Parameters (3T option)</vt:lpstr>
      <vt:lpstr>Interaction Region Concept</vt:lpstr>
      <vt:lpstr>PowerPoint Presentation</vt:lpstr>
      <vt:lpstr>Spin Density Matrix</vt:lpstr>
      <vt:lpstr>Beam Polarization</vt:lpstr>
      <vt:lpstr>Polarized Ion Sources</vt:lpstr>
      <vt:lpstr>Polarized Deuteron Source</vt:lpstr>
      <vt:lpstr>Polarimetry</vt:lpstr>
      <vt:lpstr>Tensor Polarization Dynamics</vt:lpstr>
      <vt:lpstr>Experimental Demonstration</vt:lpstr>
      <vt:lpstr>Ion Polarization Requirements</vt:lpstr>
      <vt:lpstr>Ion Polarization</vt:lpstr>
      <vt:lpstr>Zero-Integer Spin Resonance &amp; Spin Stability Criterion</vt:lpstr>
      <vt:lpstr>Pre-Acceleration &amp; Spin Matching</vt:lpstr>
      <vt:lpstr>Spin Dynamics in Booster</vt:lpstr>
      <vt:lpstr>Polarization Control in Ion Collider Ring</vt:lpstr>
      <vt:lpstr>Spin Dynamics in Ion Collider Ring</vt:lpstr>
      <vt:lpstr>Spin Flipping</vt:lpstr>
      <vt:lpstr>Start-to-End Proton Acceleration</vt:lpstr>
      <vt:lpstr>Start-to-End Deuteron Acceleration</vt:lpstr>
      <vt:lpstr>PowerPoint Presentation</vt:lpstr>
      <vt:lpstr>Polarimetry with Short Bunch Spacing</vt:lpstr>
      <vt:lpstr>Summary and Future Work</vt:lpstr>
      <vt:lpstr> Backup    </vt:lpstr>
      <vt:lpstr>PowerPoint Presentation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morozov</cp:lastModifiedBy>
  <cp:revision>718</cp:revision>
  <cp:lastPrinted>2016-10-02T19:09:28Z</cp:lastPrinted>
  <dcterms:created xsi:type="dcterms:W3CDTF">2014-12-15T00:08:05Z</dcterms:created>
  <dcterms:modified xsi:type="dcterms:W3CDTF">2018-02-08T08:17:49Z</dcterms:modified>
</cp:coreProperties>
</file>