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56"/>
  </p:notesMasterIdLst>
  <p:sldIdLst>
    <p:sldId id="310" r:id="rId4"/>
    <p:sldId id="516" r:id="rId5"/>
    <p:sldId id="489" r:id="rId6"/>
    <p:sldId id="509" r:id="rId7"/>
    <p:sldId id="510" r:id="rId8"/>
    <p:sldId id="511" r:id="rId9"/>
    <p:sldId id="512" r:id="rId10"/>
    <p:sldId id="524" r:id="rId11"/>
    <p:sldId id="515" r:id="rId12"/>
    <p:sldId id="507" r:id="rId13"/>
    <p:sldId id="517" r:id="rId14"/>
    <p:sldId id="506" r:id="rId15"/>
    <p:sldId id="501" r:id="rId16"/>
    <p:sldId id="502" r:id="rId17"/>
    <p:sldId id="526" r:id="rId18"/>
    <p:sldId id="477" r:id="rId19"/>
    <p:sldId id="386" r:id="rId20"/>
    <p:sldId id="497" r:id="rId21"/>
    <p:sldId id="465" r:id="rId22"/>
    <p:sldId id="463" r:id="rId23"/>
    <p:sldId id="499" r:id="rId24"/>
    <p:sldId id="500" r:id="rId25"/>
    <p:sldId id="498" r:id="rId26"/>
    <p:sldId id="464" r:id="rId27"/>
    <p:sldId id="481" r:id="rId28"/>
    <p:sldId id="485" r:id="rId29"/>
    <p:sldId id="518" r:id="rId30"/>
    <p:sldId id="469" r:id="rId31"/>
    <p:sldId id="466" r:id="rId32"/>
    <p:sldId id="513" r:id="rId33"/>
    <p:sldId id="472" r:id="rId34"/>
    <p:sldId id="473" r:id="rId35"/>
    <p:sldId id="470" r:id="rId36"/>
    <p:sldId id="487" r:id="rId37"/>
    <p:sldId id="471" r:id="rId38"/>
    <p:sldId id="461" r:id="rId39"/>
    <p:sldId id="494" r:id="rId40"/>
    <p:sldId id="484" r:id="rId41"/>
    <p:sldId id="488" r:id="rId42"/>
    <p:sldId id="495" r:id="rId43"/>
    <p:sldId id="519" r:id="rId44"/>
    <p:sldId id="520" r:id="rId45"/>
    <p:sldId id="523" r:id="rId46"/>
    <p:sldId id="522" r:id="rId47"/>
    <p:sldId id="521" r:id="rId48"/>
    <p:sldId id="491" r:id="rId49"/>
    <p:sldId id="492" r:id="rId50"/>
    <p:sldId id="493" r:id="rId51"/>
    <p:sldId id="503" r:id="rId52"/>
    <p:sldId id="525" r:id="rId53"/>
    <p:sldId id="496" r:id="rId54"/>
    <p:sldId id="48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  <a:srgbClr val="11D8ED"/>
    <a:srgbClr val="52DAE8"/>
    <a:srgbClr val="ADF2F9"/>
    <a:srgbClr val="AEFC92"/>
    <a:srgbClr val="008000"/>
    <a:srgbClr val="FF00FF"/>
    <a:srgbClr val="CDF789"/>
    <a:srgbClr val="FE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29" autoAdjust="0"/>
  </p:normalViewPr>
  <p:slideViewPr>
    <p:cSldViewPr snapToGrid="0" snapToObjects="1" showGuides="1">
      <p:cViewPr varScale="1">
        <p:scale>
          <a:sx n="81" d="100"/>
          <a:sy n="81" d="100"/>
        </p:scale>
        <p:origin x="37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6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7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0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noFill/>
        </p:spPr>
        <p:txBody>
          <a:bodyPr lIns="88789" tIns="44399" rIns="88789" bIns="44399"/>
          <a:lstStyle>
            <a:lvl1pPr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4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8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708DECAC-2384-45BD-B284-B16C5221EC61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67563D-1F51-439C-9004-95867666A084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2833" tIns="46421" rIns="92833" bIns="46421"/>
          <a:lstStyle/>
          <a:p>
            <a:pPr defTabSz="1187334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197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0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noFill/>
        </p:spPr>
        <p:txBody>
          <a:bodyPr lIns="88789" tIns="44399" rIns="88789" bIns="44399"/>
          <a:lstStyle>
            <a:lvl1pPr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4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8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708DECAC-2384-45BD-B284-B16C5221EC61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67563D-1F51-439C-9004-95867666A084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2833" tIns="46421" rIns="92833" bIns="46421"/>
          <a:lstStyle/>
          <a:p>
            <a:pPr defTabSz="1187334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04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4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noFill/>
        </p:spPr>
        <p:txBody>
          <a:bodyPr lIns="88789" tIns="44399" rIns="88789" bIns="44399"/>
          <a:lstStyle>
            <a:lvl1pPr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4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8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708DECAC-2384-45BD-B284-B16C5221EC61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67563D-1F51-439C-9004-95867666A084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2833" tIns="46421" rIns="92833" bIns="46421"/>
          <a:lstStyle/>
          <a:p>
            <a:pPr defTabSz="1187334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98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noFill/>
        </p:spPr>
        <p:txBody>
          <a:bodyPr lIns="88789" tIns="44399" rIns="88789" bIns="44399"/>
          <a:lstStyle>
            <a:lvl1pPr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4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8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708DECAC-2384-45BD-B284-B16C5221EC61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67563D-1F51-439C-9004-95867666A084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2833" tIns="46421" rIns="92833" bIns="46421"/>
          <a:lstStyle/>
          <a:p>
            <a:pPr defTabSz="1187334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48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1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11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Leadership Retreat – January 8 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lab.org/theory/ta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jlab.org/theory/tag/" TargetMode="Externa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theory/tag/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g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3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n12posterpicture"/>
          <p:cNvPicPr>
            <a:picLocks noChangeAspect="1" noChangeArrowheads="1"/>
          </p:cNvPicPr>
          <p:nvPr/>
        </p:nvPicPr>
        <p:blipFill>
          <a:blip r:embed="rId3" cstate="print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1180045" y="2638652"/>
            <a:ext cx="6508709" cy="1470025"/>
          </a:xfrm>
        </p:spPr>
        <p:txBody>
          <a:bodyPr/>
          <a:lstStyle/>
          <a:p>
            <a:br>
              <a:rPr lang="en-US" sz="2400" dirty="0">
                <a:latin typeface="Arial" pitchFamily="-104" charset="0"/>
              </a:rPr>
            </a:br>
            <a:r>
              <a:rPr lang="en-US" sz="2400" dirty="0">
                <a:latin typeface="Arial" pitchFamily="-104" charset="0"/>
              </a:rPr>
              <a:t>Neutron Structure Status and Challenges</a:t>
            </a:r>
            <a:br>
              <a:rPr lang="en-US" sz="2400" dirty="0">
                <a:latin typeface="Arial" pitchFamily="-104" charset="0"/>
              </a:rPr>
            </a:br>
            <a:br>
              <a:rPr lang="en-US" sz="2400" dirty="0">
                <a:latin typeface="Arial" pitchFamily="-104" charset="0"/>
              </a:rPr>
            </a:br>
            <a:br>
              <a:rPr lang="en-US" sz="2400" dirty="0">
                <a:latin typeface="Arial" pitchFamily="-104" charset="0"/>
              </a:rPr>
            </a:br>
            <a:br>
              <a:rPr lang="en-US" sz="2400" dirty="0">
                <a:latin typeface="Arial" pitchFamily="-104" charset="0"/>
              </a:rPr>
            </a:br>
            <a:r>
              <a:rPr lang="en-US" sz="2400" dirty="0">
                <a:latin typeface="Arial" pitchFamily="-104" charset="0"/>
              </a:rPr>
              <a:t>Rolf Ent</a:t>
            </a:r>
            <a:br>
              <a:rPr lang="en-US" sz="2400" dirty="0">
                <a:latin typeface="Arial" pitchFamily="-104" charset="0"/>
              </a:rPr>
            </a:br>
            <a:r>
              <a:rPr lang="en-US" sz="2400" dirty="0">
                <a:latin typeface="Arial" pitchFamily="-104" charset="0"/>
              </a:rPr>
              <a:t>Jefferson Lab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6008" y="6156855"/>
            <a:ext cx="579203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Polarized Light Ion Physics with EIC,</a:t>
            </a:r>
          </a:p>
          <a:p>
            <a:r>
              <a:rPr lang="en-US" b="1" dirty="0">
                <a:solidFill>
                  <a:schemeClr val="bg1"/>
                </a:solidFill>
              </a:rPr>
              <a:t>Ghent University, Belgium, February 5-9, 2018</a:t>
            </a:r>
            <a:endParaRPr lang="en-US" sz="1400" b="1" dirty="0">
              <a:solidFill>
                <a:schemeClr val="bg1"/>
              </a:solidFill>
              <a:ea typeface="Arial" pitchFamily="-104" charset="0"/>
              <a:cs typeface="Arial" pitchFamily="-104" charset="0"/>
            </a:endParaRPr>
          </a:p>
        </p:txBody>
      </p:sp>
      <p:sp>
        <p:nvSpPr>
          <p:cNvPr id="12294" name="Rectangle 2"/>
          <p:cNvSpPr txBox="1">
            <a:spLocks noChangeArrowheads="1"/>
          </p:cNvSpPr>
          <p:nvPr/>
        </p:nvSpPr>
        <p:spPr bwMode="auto">
          <a:xfrm>
            <a:off x="3495316" y="0"/>
            <a:ext cx="54100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3000" b="1" dirty="0">
                <a:solidFill>
                  <a:srgbClr val="FFFFFF"/>
                </a:solidFill>
                <a:latin typeface="Arial" pitchFamily="-104" charset="0"/>
                <a:ea typeface="Arial" pitchFamily="-104" charset="0"/>
                <a:cs typeface="Arial" pitchFamily="-104" charset="0"/>
              </a:rPr>
              <a:t>      </a:t>
            </a:r>
          </a:p>
          <a:p>
            <a:pPr algn="r"/>
            <a:endParaRPr lang="en-US" sz="3000" b="1" dirty="0">
              <a:solidFill>
                <a:srgbClr val="FFFFFF"/>
              </a:solidFill>
              <a:latin typeface="Arial" pitchFamily="-104" charset="0"/>
              <a:ea typeface="Arial" pitchFamily="-104" charset="0"/>
              <a:cs typeface="Arial" pitchFamily="-1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68A14A-3F9E-4B93-A436-97A3ECF483B0}"/>
              </a:ext>
            </a:extLst>
          </p:cNvPr>
          <p:cNvGrpSpPr/>
          <p:nvPr/>
        </p:nvGrpSpPr>
        <p:grpSpPr>
          <a:xfrm>
            <a:off x="1334277" y="2077603"/>
            <a:ext cx="5664487" cy="3860800"/>
            <a:chOff x="1334277" y="1841459"/>
            <a:chExt cx="5664487" cy="3860800"/>
          </a:xfrm>
        </p:grpSpPr>
        <p:pic>
          <p:nvPicPr>
            <p:cNvPr id="9" name="Picture 8" descr="emc_new_talk_new">
              <a:extLst>
                <a:ext uri="{FF2B5EF4-FFF2-40B4-BE49-F238E27FC236}">
                  <a16:creationId xmlns:a16="http://schemas.microsoft.com/office/drawing/2014/main" id="{2A42CEA5-20E1-41FD-8689-6661C1BD7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5348"/>
            <a:stretch/>
          </p:blipFill>
          <p:spPr bwMode="auto">
            <a:xfrm>
              <a:off x="1753385" y="1841459"/>
              <a:ext cx="5245379" cy="386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F3E29-08C4-4664-B250-731AA03BD583}"/>
                </a:ext>
              </a:extLst>
            </p:cNvPr>
            <p:cNvSpPr txBox="1"/>
            <p:nvPr/>
          </p:nvSpPr>
          <p:spPr>
            <a:xfrm rot="16200000">
              <a:off x="885116" y="3186083"/>
              <a:ext cx="1483098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32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/F</a:t>
              </a:r>
              <a:r>
                <a:rPr lang="en-US" sz="32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11" name="TextBox 16">
            <a:extLst>
              <a:ext uri="{FF2B5EF4-FFF2-40B4-BE49-F238E27FC236}">
                <a16:creationId xmlns:a16="http://schemas.microsoft.com/office/drawing/2014/main" id="{CE93F34D-C998-4C0F-B436-79177047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2H vs 3He – Regions of Nuclear Corrections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70F3-8006-4C58-89CA-9ED37B4328EC}"/>
              </a:ext>
            </a:extLst>
          </p:cNvPr>
          <p:cNvSpPr txBox="1"/>
          <p:nvPr/>
        </p:nvSpPr>
        <p:spPr>
          <a:xfrm>
            <a:off x="3912124" y="842397"/>
            <a:ext cx="2641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of EMC effect in valence quark region: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virtuality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SRC?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39B785-B8AA-4F41-9A4D-4B014FE4150C}"/>
              </a:ext>
            </a:extLst>
          </p:cNvPr>
          <p:cNvSpPr txBox="1"/>
          <p:nvPr/>
        </p:nvSpPr>
        <p:spPr>
          <a:xfrm>
            <a:off x="6998764" y="2077603"/>
            <a:ext cx="2230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 of large x – very sensitive to nuclear corrections. Large efforts to incorporate such effects by CJ (CTEQ-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collaboration)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DE988A-C022-4972-B971-08908DA2E45E}"/>
              </a:ext>
            </a:extLst>
          </p:cNvPr>
          <p:cNvSpPr txBox="1"/>
          <p:nvPr/>
        </p:nvSpPr>
        <p:spPr>
          <a:xfrm>
            <a:off x="184826" y="842397"/>
            <a:ext cx="338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of EMC effect in anti-shadowing region: sea quarks? Nuclear binding? Merging of two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ladders?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19A2D-B5A7-48F6-883A-70CD34336458}"/>
              </a:ext>
            </a:extLst>
          </p:cNvPr>
          <p:cNvSpPr txBox="1"/>
          <p:nvPr/>
        </p:nvSpPr>
        <p:spPr>
          <a:xfrm>
            <a:off x="184826" y="4829667"/>
            <a:ext cx="2151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of EMC effect in the shadowing region: LT vs HT?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FGS, Phys. Rep. 512 (2012) 255.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EDEEC9-FCCD-4BB1-9F73-1932536C45A5}"/>
              </a:ext>
            </a:extLst>
          </p:cNvPr>
          <p:cNvSpPr txBox="1"/>
          <p:nvPr/>
        </p:nvSpPr>
        <p:spPr>
          <a:xfrm>
            <a:off x="5004897" y="5564127"/>
            <a:ext cx="356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regions: Impact on nuclear corrections on multi-dimensional measurements</a:t>
            </a:r>
          </a:p>
        </p:txBody>
      </p:sp>
    </p:spTree>
    <p:extLst>
      <p:ext uri="{BB962C8B-B14F-4D97-AF65-F5344CB8AC3E}">
        <p14:creationId xmlns:p14="http://schemas.microsoft.com/office/powerpoint/2010/main" val="95229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3935" y="1101012"/>
            <a:ext cx="8749961" cy="4170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Neutron Structure?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Challenges to Access Neutron Structure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Polarized Deuteron and Polarized 3He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EIC Science with Unpolarized &amp; Polarized Deuteron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EIC Science with Light Ion Beams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904F37-DC7F-4875-9D42-CF85769C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9" y="934140"/>
            <a:ext cx="4392038" cy="173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8202AC-83CC-4C17-9AFF-2CD4FE8A5ED5}"/>
              </a:ext>
            </a:extLst>
          </p:cNvPr>
          <p:cNvSpPr txBox="1"/>
          <p:nvPr/>
        </p:nvSpPr>
        <p:spPr>
          <a:xfrm>
            <a:off x="5384800" y="932086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Polarized 3He is ideal: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also not…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4AB30-18DD-48CD-81DB-9F2FEF5F5B9F}"/>
              </a:ext>
            </a:extLst>
          </p:cNvPr>
          <p:cNvSpPr txBox="1"/>
          <p:nvPr/>
        </p:nvSpPr>
        <p:spPr>
          <a:xfrm>
            <a:off x="5384800" y="3815644"/>
            <a:ext cx="3592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Polarized 2H is not ideal: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on the other hand is!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6992AE-AF66-49FE-81CF-D60427E9D703}"/>
              </a:ext>
            </a:extLst>
          </p:cNvPr>
          <p:cNvSpPr txBox="1"/>
          <p:nvPr/>
        </p:nvSpPr>
        <p:spPr>
          <a:xfrm>
            <a:off x="4700280" y="2389654"/>
            <a:ext cx="44399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Spin-dependent spectral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FSI – Generalized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Eikonal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seems o.k.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Tagging/extrapolating to free neutrons a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Virtuality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/offshell corrections non-trivial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EMC effect less “known”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160E8F-1D33-4AAE-B83A-D203A3346870}"/>
              </a:ext>
            </a:extLst>
          </p:cNvPr>
          <p:cNvSpPr txBox="1"/>
          <p:nvPr/>
        </p:nvSpPr>
        <p:spPr>
          <a:xfrm>
            <a:off x="4700280" y="5227165"/>
            <a:ext cx="40616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Nuclear structure simplest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FSI – Generalized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Eikonal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seems o.k.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Tagging/extrapolating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free neutrons doable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Virtuality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/offshell corrections easier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EMC effect “known”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8F58C-13B3-4AE5-9087-2058E187B609}"/>
              </a:ext>
            </a:extLst>
          </p:cNvPr>
          <p:cNvSpPr txBox="1"/>
          <p:nvPr/>
        </p:nvSpPr>
        <p:spPr>
          <a:xfrm>
            <a:off x="869241" y="52621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3E0703-617C-4B53-9329-6D3273AC922C}"/>
              </a:ext>
            </a:extLst>
          </p:cNvPr>
          <p:cNvSpPr txBox="1"/>
          <p:nvPr/>
        </p:nvSpPr>
        <p:spPr>
          <a:xfrm>
            <a:off x="3861182" y="526219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B9EE5612-343D-4429-AE94-A9356B1C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Polarized 3He vs Polarized 2H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70996-FA3C-4CE2-9299-4C646A93330E}"/>
              </a:ext>
            </a:extLst>
          </p:cNvPr>
          <p:cNvGrpSpPr/>
          <p:nvPr/>
        </p:nvGrpSpPr>
        <p:grpSpPr>
          <a:xfrm>
            <a:off x="859540" y="4030133"/>
            <a:ext cx="740051" cy="654756"/>
            <a:chOff x="859540" y="4030133"/>
            <a:chExt cx="740051" cy="65475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67DD96-FB89-4E24-BF56-1B3453319383}"/>
                </a:ext>
              </a:extLst>
            </p:cNvPr>
            <p:cNvGrpSpPr/>
            <p:nvPr/>
          </p:nvGrpSpPr>
          <p:grpSpPr>
            <a:xfrm>
              <a:off x="869241" y="4425244"/>
              <a:ext cx="699909" cy="259645"/>
              <a:chOff x="1241778" y="4425244"/>
              <a:chExt cx="699909" cy="25964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0F49C3A-CD05-4ECA-B5D2-C27562488F52}"/>
                  </a:ext>
                </a:extLst>
              </p:cNvPr>
              <p:cNvSpPr/>
              <p:nvPr/>
            </p:nvSpPr>
            <p:spPr>
              <a:xfrm>
                <a:off x="1241778" y="4425244"/>
                <a:ext cx="237066" cy="259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951843-0985-4E25-B72F-95FBFE0F9AE6}"/>
                  </a:ext>
                </a:extLst>
              </p:cNvPr>
              <p:cNvSpPr/>
              <p:nvPr/>
            </p:nvSpPr>
            <p:spPr>
              <a:xfrm>
                <a:off x="1704621" y="4425244"/>
                <a:ext cx="237066" cy="259645"/>
              </a:xfrm>
              <a:prstGeom prst="ellipse">
                <a:avLst/>
              </a:prstGeom>
              <a:solidFill>
                <a:srgbClr val="DDDDD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E07D94E-1E18-4F12-8F89-186EC9774506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987774" y="4030133"/>
              <a:ext cx="0" cy="395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58E1C3E-6AA4-48D8-BE7F-B2477B3CBBA5}"/>
                </a:ext>
              </a:extLst>
            </p:cNvPr>
            <p:cNvCxnSpPr/>
            <p:nvPr/>
          </p:nvCxnSpPr>
          <p:spPr>
            <a:xfrm flipV="1">
              <a:off x="1456266" y="4047065"/>
              <a:ext cx="0" cy="395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CB6ADD-E67A-438C-9A12-1C080CCC6394}"/>
                </a:ext>
              </a:extLst>
            </p:cNvPr>
            <p:cNvSpPr txBox="1"/>
            <p:nvPr/>
          </p:nvSpPr>
          <p:spPr>
            <a:xfrm>
              <a:off x="1329965" y="4389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E5FDAE-85E3-46FE-BE0D-60C089CB27E8}"/>
                </a:ext>
              </a:extLst>
            </p:cNvPr>
            <p:cNvSpPr txBox="1"/>
            <p:nvPr/>
          </p:nvSpPr>
          <p:spPr>
            <a:xfrm>
              <a:off x="859540" y="44078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8D9666-9E28-4146-9134-E681F8900D83}"/>
              </a:ext>
            </a:extLst>
          </p:cNvPr>
          <p:cNvGrpSpPr/>
          <p:nvPr/>
        </p:nvGrpSpPr>
        <p:grpSpPr>
          <a:xfrm>
            <a:off x="3707352" y="4400686"/>
            <a:ext cx="740709" cy="769625"/>
            <a:chOff x="3707352" y="4400686"/>
            <a:chExt cx="740709" cy="7696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A4987F-536D-42E2-8B91-618666863167}"/>
                </a:ext>
              </a:extLst>
            </p:cNvPr>
            <p:cNvGrpSpPr/>
            <p:nvPr/>
          </p:nvGrpSpPr>
          <p:grpSpPr>
            <a:xfrm>
              <a:off x="3719691" y="4430887"/>
              <a:ext cx="699909" cy="259645"/>
              <a:chOff x="1241778" y="4425244"/>
              <a:chExt cx="699909" cy="25964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0CB740-9576-473B-A5B6-8B1586738FF5}"/>
                  </a:ext>
                </a:extLst>
              </p:cNvPr>
              <p:cNvSpPr/>
              <p:nvPr/>
            </p:nvSpPr>
            <p:spPr>
              <a:xfrm>
                <a:off x="1241778" y="4425244"/>
                <a:ext cx="237066" cy="25964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AD3195B-783A-4CF9-B8EC-A2E7EE311204}"/>
                  </a:ext>
                </a:extLst>
              </p:cNvPr>
              <p:cNvSpPr/>
              <p:nvPr/>
            </p:nvSpPr>
            <p:spPr>
              <a:xfrm>
                <a:off x="1704621" y="4425244"/>
                <a:ext cx="237066" cy="259645"/>
              </a:xfrm>
              <a:prstGeom prst="ellipse">
                <a:avLst/>
              </a:prstGeom>
              <a:solidFill>
                <a:srgbClr val="DDDDD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5B7D622-3C0D-40CF-9EA9-0585FAB48AB9}"/>
                </a:ext>
              </a:extLst>
            </p:cNvPr>
            <p:cNvCxnSpPr>
              <a:stCxn id="23" idx="4"/>
            </p:cNvCxnSpPr>
            <p:nvPr/>
          </p:nvCxnSpPr>
          <p:spPr>
            <a:xfrm>
              <a:off x="3838224" y="4690532"/>
              <a:ext cx="0" cy="4797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5BCFB72-F0CD-48BC-B99E-126A0D659013}"/>
                </a:ext>
              </a:extLst>
            </p:cNvPr>
            <p:cNvCxnSpPr/>
            <p:nvPr/>
          </p:nvCxnSpPr>
          <p:spPr>
            <a:xfrm>
              <a:off x="4306716" y="4673597"/>
              <a:ext cx="0" cy="4797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A87308-239E-4A33-A58B-8D1096F0A8BE}"/>
                </a:ext>
              </a:extLst>
            </p:cNvPr>
            <p:cNvSpPr txBox="1"/>
            <p:nvPr/>
          </p:nvSpPr>
          <p:spPr>
            <a:xfrm>
              <a:off x="3707352" y="441666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28F2B7-28B6-44DC-997B-DC2807ADF677}"/>
                </a:ext>
              </a:extLst>
            </p:cNvPr>
            <p:cNvSpPr txBox="1"/>
            <p:nvPr/>
          </p:nvSpPr>
          <p:spPr>
            <a:xfrm>
              <a:off x="4178435" y="44006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07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A3274-1D57-400C-B93F-F9F356CA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" y="2108904"/>
            <a:ext cx="4569751" cy="3194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49F9C-0960-4882-A206-90235F78B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12" y="2185105"/>
            <a:ext cx="4493588" cy="303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0661E-9C2B-44B0-94C0-6395C6B048AD}"/>
              </a:ext>
            </a:extLst>
          </p:cNvPr>
          <p:cNvSpPr txBox="1"/>
          <p:nvPr/>
        </p:nvSpPr>
        <p:spPr>
          <a:xfrm>
            <a:off x="2042117" y="1462573"/>
            <a:ext cx="5104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 of the EMC Effect in the Deuteron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Phys. Rev. C92 (2015) 015211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B897F239-1127-43E5-8B4F-3A14CB38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EMC Effect in Deuteron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BC6FB-66D9-4547-8309-BAFB720AA836}"/>
              </a:ext>
            </a:extLst>
          </p:cNvPr>
          <p:cNvSpPr txBox="1"/>
          <p:nvPr/>
        </p:nvSpPr>
        <p:spPr>
          <a:xfrm>
            <a:off x="2042117" y="5379156"/>
            <a:ext cx="48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more difficult to understand in Helium-3</a:t>
            </a:r>
          </a:p>
        </p:txBody>
      </p:sp>
    </p:spTree>
    <p:extLst>
      <p:ext uri="{BB962C8B-B14F-4D97-AF65-F5344CB8AC3E}">
        <p14:creationId xmlns:p14="http://schemas.microsoft.com/office/powerpoint/2010/main" val="43558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B0D0126B-D979-4307-9282-BB207C9249E5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303234"/>
            <a:ext cx="4716462" cy="2962275"/>
            <a:chOff x="2769" y="1978"/>
            <a:chExt cx="2971" cy="1866"/>
          </a:xfrm>
        </p:grpSpPr>
        <p:pic>
          <p:nvPicPr>
            <p:cNvPr id="6" name="Picture 46" descr="PRL_slopes">
              <a:extLst>
                <a:ext uri="{FF2B5EF4-FFF2-40B4-BE49-F238E27FC236}">
                  <a16:creationId xmlns:a16="http://schemas.microsoft.com/office/drawing/2014/main" id="{4F038D11-54C1-44A6-BB7B-8C355EC81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1978"/>
              <a:ext cx="2971" cy="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7" descr="Be9 90">
              <a:extLst>
                <a:ext uri="{FF2B5EF4-FFF2-40B4-BE49-F238E27FC236}">
                  <a16:creationId xmlns:a16="http://schemas.microsoft.com/office/drawing/2014/main" id="{AA7470F5-7028-49C0-9350-9EA17F15A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2115"/>
              <a:ext cx="662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8">
            <a:extLst>
              <a:ext uri="{FF2B5EF4-FFF2-40B4-BE49-F238E27FC236}">
                <a16:creationId xmlns:a16="http://schemas.microsoft.com/office/drawing/2014/main" id="{B1DD9A40-B472-4F4C-92C3-EA81C5AAA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4016146"/>
            <a:ext cx="20780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EMC </a:t>
            </a: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~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(A</a:t>
            </a:r>
            <a:r>
              <a:rPr lang="en-US" altLang="en-US" sz="1800" baseline="3000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– 1)</a:t>
            </a:r>
          </a:p>
          <a:p>
            <a:pPr algn="r" eaLnBrk="1" hangingPunct="1">
              <a:spcBef>
                <a:spcPct val="50000"/>
              </a:spcBef>
            </a:pPr>
            <a:endParaRPr lang="en-US" altLang="en-US" sz="180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209816E0-8D5B-4DE1-BAC7-6F33AB45FF38}"/>
              </a:ext>
            </a:extLst>
          </p:cNvPr>
          <p:cNvGrpSpPr>
            <a:grpSpLocks/>
          </p:cNvGrpSpPr>
          <p:nvPr/>
        </p:nvGrpSpPr>
        <p:grpSpPr bwMode="auto">
          <a:xfrm>
            <a:off x="31750" y="2287359"/>
            <a:ext cx="4351338" cy="3144837"/>
            <a:chOff x="78" y="1915"/>
            <a:chExt cx="2741" cy="1981"/>
          </a:xfrm>
        </p:grpSpPr>
        <p:pic>
          <p:nvPicPr>
            <p:cNvPr id="10" name="Picture 20" descr="PAC35_allnuc_101">
              <a:extLst>
                <a:ext uri="{FF2B5EF4-FFF2-40B4-BE49-F238E27FC236}">
                  <a16:creationId xmlns:a16="http://schemas.microsoft.com/office/drawing/2014/main" id="{E92AC71B-8FCC-473D-B9B3-AD46B7804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1915"/>
              <a:ext cx="2741" cy="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B0D1968-6F3B-42B1-A278-7E3E0878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" y="3083"/>
              <a:ext cx="124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 eaLnBrk="1" hangingPunct="1">
                <a:spcBef>
                  <a:spcPct val="15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Arial" panose="020B0604020202020204" pitchFamily="34" charset="0"/>
                </a:rPr>
                <a:t>EMC ~ density</a:t>
              </a:r>
            </a:p>
            <a:p>
              <a:pPr algn="r" eaLnBrk="1" hangingPunct="1">
                <a:spcBef>
                  <a:spcPct val="15000"/>
                </a:spcBef>
              </a:pPr>
              <a:r>
                <a:rPr lang="en-US" altLang="en-US" sz="1800">
                  <a:solidFill>
                    <a:srgbClr val="CC00CC"/>
                  </a:solidFill>
                  <a:latin typeface="Arial" panose="020B0604020202020204" pitchFamily="34" charset="0"/>
                </a:rPr>
                <a:t>~ local density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F2C160CD-6848-4EE7-B82F-BF2BDF718D8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12796"/>
            <a:ext cx="1701800" cy="1462088"/>
            <a:chOff x="1219" y="2122"/>
            <a:chExt cx="1072" cy="921"/>
          </a:xfrm>
        </p:grpSpPr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F2E93638-4C97-4D2A-8B51-B85D7E45B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" y="2708"/>
              <a:ext cx="8" cy="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9202D59D-5DBB-43C6-A838-B3D8848BC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9" y="2122"/>
              <a:ext cx="8" cy="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36A989A4-7E25-4AE4-B702-56F9539B62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9" y="2849"/>
              <a:ext cx="8" cy="1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763EB892-B5D1-4E11-A05E-6AC1EE54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ea typeface="ＭＳ Ｐゴシック" pitchFamily="-107" charset="-128"/>
                <a:cs typeface="Arial" pitchFamily="34" charset="0"/>
              </a:rPr>
              <a:t>EMC Effect in Helium-3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4019D-E172-4DC3-98A3-04C0A2B02C5C}"/>
              </a:ext>
            </a:extLst>
          </p:cNvPr>
          <p:cNvSpPr txBox="1"/>
          <p:nvPr/>
        </p:nvSpPr>
        <p:spPr>
          <a:xfrm>
            <a:off x="31750" y="982881"/>
            <a:ext cx="914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of EMC Effect in 3He more complicated than in 2H</a:t>
            </a:r>
          </a:p>
        </p:txBody>
      </p:sp>
    </p:spTree>
    <p:extLst>
      <p:ext uri="{BB962C8B-B14F-4D97-AF65-F5344CB8AC3E}">
        <p14:creationId xmlns:p14="http://schemas.microsoft.com/office/powerpoint/2010/main" val="171137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56CC-F976-4804-B732-25686446589B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8080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GeV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1,2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H,</a:t>
            </a:r>
            <a:r>
              <a:rPr lang="en-US" sz="3600" b="1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He(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e,e’p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Experiment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C2FA1D-DF1E-4B52-97E7-30FA1C5158C3}"/>
              </a:ext>
            </a:extLst>
          </p:cNvPr>
          <p:cNvCxnSpPr/>
          <p:nvPr/>
        </p:nvCxnSpPr>
        <p:spPr>
          <a:xfrm>
            <a:off x="4392103" y="1524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4640C1-CA9C-4759-8335-05C4DCC0FB63}"/>
              </a:ext>
            </a:extLst>
          </p:cNvPr>
          <p:cNvCxnSpPr/>
          <p:nvPr/>
        </p:nvCxnSpPr>
        <p:spPr>
          <a:xfrm>
            <a:off x="5202022" y="1524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3">
            <a:extLst>
              <a:ext uri="{FF2B5EF4-FFF2-40B4-BE49-F238E27FC236}">
                <a16:creationId xmlns:a16="http://schemas.microsoft.com/office/drawing/2014/main" id="{DC18F370-3BE5-4A96-A52B-5872A1D7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2" y="2126595"/>
            <a:ext cx="49244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9B9A4-B2EB-4BD8-B437-D276DE3AF11B}"/>
              </a:ext>
            </a:extLst>
          </p:cNvPr>
          <p:cNvSpPr txBox="1"/>
          <p:nvPr/>
        </p:nvSpPr>
        <p:spPr>
          <a:xfrm>
            <a:off x="865188" y="762000"/>
            <a:ext cx="51219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 of the role of medium modifications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B03F5170-E64D-47A5-83DE-AB4525D3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8" y="1189038"/>
            <a:ext cx="9001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bound-proton momentum and density dependence of recoil-polarization observables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 and 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 data over a large range of proton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virtuality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99C1B-0116-4E6C-919E-7C48E9FEE8B5}"/>
              </a:ext>
            </a:extLst>
          </p:cNvPr>
          <p:cNvSpPr txBox="1"/>
          <p:nvPr/>
        </p:nvSpPr>
        <p:spPr>
          <a:xfrm>
            <a:off x="5892833" y="3643134"/>
            <a:ext cx="305585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cleaner to understand in 2H (plus likely further constraints from 12 GeV)</a:t>
            </a:r>
          </a:p>
        </p:txBody>
      </p:sp>
    </p:spTree>
    <p:extLst>
      <p:ext uri="{BB962C8B-B14F-4D97-AF65-F5344CB8AC3E}">
        <p14:creationId xmlns:p14="http://schemas.microsoft.com/office/powerpoint/2010/main" val="364533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3935" y="1101012"/>
            <a:ext cx="8749961" cy="4170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Neutron Structure?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Challenges to Access Neutron Structure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Polarized Deuteron and Polarized 3He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EIC Science with Unpolarized &amp; Polarized Deuteron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EIC Science with Light Ion Beams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7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41336F-4C28-4773-838A-F710CD719C4D}"/>
              </a:ext>
            </a:extLst>
          </p:cNvPr>
          <p:cNvSpPr txBox="1"/>
          <p:nvPr/>
        </p:nvSpPr>
        <p:spPr>
          <a:xfrm flipH="1">
            <a:off x="998376" y="1726163"/>
            <a:ext cx="7296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Polarized 3He beams have been done before…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even with high polarization (up to 95% with Stern-Gerlach!)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But, beam currents were limited.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seems the obvious solution: use EBIS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		(Electron Beam Ion Source injector)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48D66DE-860D-4932-9B3F-543DBFCA36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Polarized 3He Beams</a:t>
            </a:r>
          </a:p>
        </p:txBody>
      </p:sp>
    </p:spTree>
    <p:extLst>
      <p:ext uri="{BB962C8B-B14F-4D97-AF65-F5344CB8AC3E}">
        <p14:creationId xmlns:p14="http://schemas.microsoft.com/office/powerpoint/2010/main" val="380236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D35A3-1C0E-4CF2-8B3B-EFC59AE98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0AA96D8-68BE-45A2-A4A6-030EC01C131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Polarized 3He at RHIC</a:t>
            </a:r>
          </a:p>
        </p:txBody>
      </p:sp>
      <p:pic>
        <p:nvPicPr>
          <p:cNvPr id="5" name="Picture 4" descr="Screen Shot 2015-10-29 at 3.08.50 PM.png">
            <a:extLst>
              <a:ext uri="{FF2B5EF4-FFF2-40B4-BE49-F238E27FC236}">
                <a16:creationId xmlns:a16="http://schemas.microsoft.com/office/drawing/2014/main" id="{AD1AF7CA-B821-4303-92B7-723846ACA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"/>
          <a:stretch/>
        </p:blipFill>
        <p:spPr>
          <a:xfrm>
            <a:off x="282227" y="846666"/>
            <a:ext cx="8424343" cy="55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48D66DE-860D-4932-9B3F-543DBFCA36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42863"/>
            <a:ext cx="9144000" cy="8048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Polarized 3He Beams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2325A-1386-42DF-B231-166C4979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3" y="822715"/>
            <a:ext cx="7466973" cy="55885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BBE1E2A-D483-4257-8348-A5DA2E54EDBA}"/>
              </a:ext>
            </a:extLst>
          </p:cNvPr>
          <p:cNvGrpSpPr/>
          <p:nvPr/>
        </p:nvGrpSpPr>
        <p:grpSpPr>
          <a:xfrm>
            <a:off x="5215818" y="3250617"/>
            <a:ext cx="3667479" cy="2515743"/>
            <a:chOff x="5215818" y="3250617"/>
            <a:chExt cx="3667479" cy="25157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7299BD-4860-4DC2-A16E-78CC36E36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5818" y="3250617"/>
              <a:ext cx="3667479" cy="251574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76E800-1EB7-45E2-BB5F-5E8C4C8CA3EB}"/>
                </a:ext>
              </a:extLst>
            </p:cNvPr>
            <p:cNvSpPr/>
            <p:nvPr/>
          </p:nvSpPr>
          <p:spPr>
            <a:xfrm>
              <a:off x="5673012" y="3452327"/>
              <a:ext cx="251927" cy="261257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08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3935" y="1101012"/>
            <a:ext cx="8749961" cy="4170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Why Neutron Structure?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Challenges to Access Neutron Structure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Polarized Deuteron and Polarized 3He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EIC Science with Unpolarized &amp; Polarized Deuteron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EIC Science with Light Ion Beams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7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E89668A-C4D4-4187-81F5-7553DD055E7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3He Polarization at High Fields Revisited</a:t>
            </a:r>
          </a:p>
        </p:txBody>
      </p:sp>
      <p:pic>
        <p:nvPicPr>
          <p:cNvPr id="9" name="Content Placeholder 6" descr="Screen Shot 2015-11-05 at 3.53.36 AM.png">
            <a:extLst>
              <a:ext uri="{FF2B5EF4-FFF2-40B4-BE49-F238E27FC236}">
                <a16:creationId xmlns:a16="http://schemas.microsoft.com/office/drawing/2014/main" id="{2A96F0C2-06D7-452F-B352-F979B973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4" r="-6084"/>
          <a:stretch>
            <a:fillRect/>
          </a:stretch>
        </p:blipFill>
        <p:spPr>
          <a:xfrm>
            <a:off x="457200" y="1487078"/>
            <a:ext cx="8229600" cy="4525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3A9C71-AF77-4A14-BD61-74A858C769F3}"/>
              </a:ext>
            </a:extLst>
          </p:cNvPr>
          <p:cNvSpPr txBox="1"/>
          <p:nvPr/>
        </p:nvSpPr>
        <p:spPr>
          <a:xfrm>
            <a:off x="179106" y="921019"/>
            <a:ext cx="883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3He polarized through Metastability-Exchange Optical Pumping</a:t>
            </a:r>
          </a:p>
        </p:txBody>
      </p:sp>
    </p:spTree>
    <p:extLst>
      <p:ext uri="{BB962C8B-B14F-4D97-AF65-F5344CB8AC3E}">
        <p14:creationId xmlns:p14="http://schemas.microsoft.com/office/powerpoint/2010/main" val="405659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E89668A-C4D4-4187-81F5-7553DD055E7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High Field Polarization Results</a:t>
            </a:r>
          </a:p>
        </p:txBody>
      </p:sp>
      <p:pic>
        <p:nvPicPr>
          <p:cNvPr id="8" name="Content Placeholder 6" descr="Screen Shot 2015-11-05 at 4.02.37 AM.png">
            <a:extLst>
              <a:ext uri="{FF2B5EF4-FFF2-40B4-BE49-F238E27FC236}">
                <a16:creationId xmlns:a16="http://schemas.microsoft.com/office/drawing/2014/main" id="{ED3F2CAE-347E-4DE9-BE8E-260FA60E1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0" r="-7680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FF89A-FA8C-4494-9D4C-C56DA16DC5A8}"/>
              </a:ext>
            </a:extLst>
          </p:cNvPr>
          <p:cNvSpPr txBox="1"/>
          <p:nvPr/>
        </p:nvSpPr>
        <p:spPr>
          <a:xfrm>
            <a:off x="207388" y="950267"/>
            <a:ext cx="874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part of RHIC and EIC related accelerator R&amp;D at MIT &amp; BNL</a:t>
            </a:r>
          </a:p>
        </p:txBody>
      </p:sp>
    </p:spTree>
    <p:extLst>
      <p:ext uri="{BB962C8B-B14F-4D97-AF65-F5344CB8AC3E}">
        <p14:creationId xmlns:p14="http://schemas.microsoft.com/office/powerpoint/2010/main" val="230907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ECA42-3A92-4E62-9E77-068AF084E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3He_Ion_Source_Graphic_Draft4.jpg">
            <a:extLst>
              <a:ext uri="{FF2B5EF4-FFF2-40B4-BE49-F238E27FC236}">
                <a16:creationId xmlns:a16="http://schemas.microsoft.com/office/drawing/2014/main" id="{A28498D7-BAE6-4E97-8CED-1DCE2CCD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" y="1710043"/>
            <a:ext cx="8902095" cy="46324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725CF0-4C19-4D06-842C-AECA0DBFAC2D}"/>
              </a:ext>
            </a:extLst>
          </p:cNvPr>
          <p:cNvSpPr txBox="1">
            <a:spLocks/>
          </p:cNvSpPr>
          <p:nvPr/>
        </p:nvSpPr>
        <p:spPr>
          <a:xfrm>
            <a:off x="411271" y="826448"/>
            <a:ext cx="8305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EBIS Upgrade with New Injector Solenoid for Polarized  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3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He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++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ion production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D3BCC38-DB12-4B35-8817-723186D57CA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4841"/>
            <a:ext cx="9144000" cy="6488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/>
              <a:t>On Track for Polarized 3He run in RHIC ~2020</a:t>
            </a:r>
          </a:p>
        </p:txBody>
      </p:sp>
    </p:spTree>
    <p:extLst>
      <p:ext uri="{BB962C8B-B14F-4D97-AF65-F5344CB8AC3E}">
        <p14:creationId xmlns:p14="http://schemas.microsoft.com/office/powerpoint/2010/main" val="251627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E89668A-C4D4-4187-81F5-7553DD055E7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Polarized 2H Beams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AFAAE-B8A0-4B70-852A-7F2EFEC80020}"/>
              </a:ext>
            </a:extLst>
          </p:cNvPr>
          <p:cNvSpPr txBox="1"/>
          <p:nvPr/>
        </p:nvSpPr>
        <p:spPr>
          <a:xfrm flipH="1">
            <a:off x="681135" y="1726163"/>
            <a:ext cx="7987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Polarized 2H beams have been done before at IUCF and COSY*…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even with high polarization and with good (RF) spin-flip efficiency (~98%)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But, one needs to overcome depolarizing spin resonances above ~10 GeV beam energies, as the deuteron is so sensitive to them due to its small (g-2) value. It is the higher-order resonances that ruin polarization and polarization lifetime in a racetrack.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seems the obvious solution: use a figure-8 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5CC4C-7DB2-494A-8510-9ACD572202A9}"/>
              </a:ext>
            </a:extLst>
          </p:cNvPr>
          <p:cNvSpPr txBox="1"/>
          <p:nvPr/>
        </p:nvSpPr>
        <p:spPr>
          <a:xfrm>
            <a:off x="317240" y="4859517"/>
            <a:ext cx="8509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 SPIN@COSY: Spin-manipulating polarized deuterons and protons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M.A.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Leonova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A.W. Chao, A.D.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Krisch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V.S.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Morozov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R.S. Raymond, D.W.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Sivers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V.K. Wong (Michigan U.) , A.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Garishvili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R. Gebel, A.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Lehrach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Julich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Forschungszentrum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et al.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AIP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Conf.Proc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1149 (2009) 168-173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 Spin-Manipulating Polarized Deuterons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E.J. Stephenson (Indiana U., IUCF) , A. Chao (SLAC &amp; Michigan U.) , A.M. Kondratenko (Novosibirsk, GOO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, V.S.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Morozov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(Jefferson Lab) , F.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Hinterberger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(Bonn U., HISKP) , A.D.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Krisch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M.A.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Leonova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R.S. Raymond, D.W.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Sivers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V.K. Wong (Michigan U.)</a:t>
            </a: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Conf.Proc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C110328 (2011) 747-751</a:t>
            </a:r>
          </a:p>
        </p:txBody>
      </p:sp>
    </p:spTree>
    <p:extLst>
      <p:ext uri="{BB962C8B-B14F-4D97-AF65-F5344CB8AC3E}">
        <p14:creationId xmlns:p14="http://schemas.microsoft.com/office/powerpoint/2010/main" val="187092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A03FA82-C492-454C-8947-5DC316AB22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Polarized 2H Beams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FBCE7-1B7C-475E-AD94-6531888BAF34}"/>
              </a:ext>
            </a:extLst>
          </p:cNvPr>
          <p:cNvSpPr txBox="1"/>
          <p:nvPr/>
        </p:nvSpPr>
        <p:spPr>
          <a:xfrm>
            <a:off x="205274" y="808149"/>
            <a:ext cx="783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Properties of a figure-8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Spin precessions in the two arcs are exactly cancelled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an ideal structure (without perturbations) all solutions are periodic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spin tune is zero independent of energy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FF699F7-F549-4B29-9F5F-ECAADF68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0" y="2398244"/>
            <a:ext cx="4051935" cy="189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7157F-156D-4551-8488-46A812A6C461}"/>
              </a:ext>
            </a:extLst>
          </p:cNvPr>
          <p:cNvSpPr txBox="1"/>
          <p:nvPr/>
        </p:nvSpPr>
        <p:spPr>
          <a:xfrm>
            <a:off x="205274" y="2285171"/>
            <a:ext cx="4627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spin rotator determines spin tune and local spin direction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only 3 Tm provides deuteron polarization stability up to 100 GeV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conventional ring at 100 GeV would require 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1200 Tm or B</a:t>
            </a:r>
            <a:r>
              <a:rPr lang="en-US" baseline="-25000" dirty="0">
                <a:latin typeface="Symbol" panose="05050102010706020507" pitchFamily="18" charset="2"/>
                <a:cs typeface="Arial" panose="020B0604020202020204" pitchFamily="34" charset="0"/>
              </a:rPr>
              <a:t>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400 Tm</a:t>
            </a:r>
          </a:p>
        </p:txBody>
      </p:sp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ADC7E232-F5B4-40C3-AECD-5E2E358F3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73" y="4307166"/>
            <a:ext cx="5143500" cy="1983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7CC38-DBC8-4FAC-A59A-8537343C74C3}"/>
              </a:ext>
            </a:extLst>
          </p:cNvPr>
          <p:cNvSpPr txBox="1"/>
          <p:nvPr/>
        </p:nvSpPr>
        <p:spPr>
          <a:xfrm>
            <a:off x="205274" y="4269842"/>
            <a:ext cx="35245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Recent progress: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Start-to-end deuteron acceleration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(folding in analytic-calculated spin tune requirement and orbit excursion due to magnet misalignments)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Deuteron spin is highly stable in figure-8 rings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BDB1E-CCA1-4565-A854-03861B6CB0D6}"/>
              </a:ext>
            </a:extLst>
          </p:cNvPr>
          <p:cNvSpPr txBox="1"/>
          <p:nvPr/>
        </p:nvSpPr>
        <p:spPr>
          <a:xfrm>
            <a:off x="4690771" y="5712326"/>
            <a:ext cx="2568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J.Phys.Conf.Ser. 874 (2017) no.1, 012011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F40DD-A132-42D3-9DA3-0DC181A1F47E}"/>
              </a:ext>
            </a:extLst>
          </p:cNvPr>
          <p:cNvSpPr txBox="1"/>
          <p:nvPr/>
        </p:nvSpPr>
        <p:spPr>
          <a:xfrm>
            <a:off x="5974937" y="2321788"/>
            <a:ext cx="2146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Phys.Part.Nucl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45 (2014) 323-324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49507-CEDB-4A99-94F4-122836B394F8}"/>
              </a:ext>
            </a:extLst>
          </p:cNvPr>
          <p:cNvSpPr txBox="1"/>
          <p:nvPr/>
        </p:nvSpPr>
        <p:spPr>
          <a:xfrm>
            <a:off x="205274" y="1993575"/>
            <a:ext cx="783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figure-8 ring provides unique capabilities for polarization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A03FA82-C492-454C-8947-5DC316AB22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Tensor-Polarized 2H Beams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F4C51-102B-4753-92AD-8A2A44DD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1" y="938119"/>
            <a:ext cx="4468201" cy="350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BEA2A4-13E9-4BDC-B47C-F2E54E06FAA1}"/>
              </a:ext>
            </a:extLst>
          </p:cNvPr>
          <p:cNvSpPr txBox="1"/>
          <p:nvPr/>
        </p:nvSpPr>
        <p:spPr>
          <a:xfrm>
            <a:off x="606490" y="4421953"/>
            <a:ext cx="8145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spin flips were performed to determine the spin-flip efficiency of the deuteron (vector and) tensor polarization: a measured spin-flip efficiency of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98.5 ± 0.3%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reached for two separate runs with 1.85 GeV/c vertically-polarized spin-1 deuterons stored in the COSY ring.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V.S.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Morozov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Phys. Rev. Special Topics, Accelerator and Beams 8, 061001 (2005)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4630B-DD2C-4570-BCBF-11E33BB9E091}"/>
              </a:ext>
            </a:extLst>
          </p:cNvPr>
          <p:cNvSpPr txBox="1"/>
          <p:nvPr/>
        </p:nvSpPr>
        <p:spPr>
          <a:xfrm>
            <a:off x="5281119" y="947448"/>
            <a:ext cx="3545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tensor polarizations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270 MeV at IUCF are plotted against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solenoid’s fixed frequency.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V.S.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Morozov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Phys. Rev. Lett. 91, 214801 (2003)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1520" y="3413113"/>
            <a:ext cx="293081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&gt;80% tensor polarization is achievable (+0.8, -1.6)</a:t>
            </a:r>
          </a:p>
        </p:txBody>
      </p:sp>
    </p:spTree>
    <p:extLst>
      <p:ext uri="{BB962C8B-B14F-4D97-AF65-F5344CB8AC3E}">
        <p14:creationId xmlns:p14="http://schemas.microsoft.com/office/powerpoint/2010/main" val="1602722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A03FA82-C492-454C-8947-5DC316AB22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Maintaining Tensor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2102" y="762000"/>
                <a:ext cx="8579795" cy="5700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Based on input from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Vasiliy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Morozov and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Anatoliy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Kondratenko</a:t>
                </a:r>
              </a:p>
              <a:p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Dynamics of tensor polarization can be reduced to that of vector polarization. </a:t>
                </a:r>
              </a:p>
              <a:p>
                <a:pPr marL="687388" lvl="1" indent="-344488" defTabSz="914400">
                  <a:lnSpc>
                    <a:spcPct val="12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spin-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dynamics in electric and magnetic fields reduces to description of spin-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87388" lvl="1" indent="-344488" defTabSz="914400">
                  <a:lnSpc>
                    <a:spcPct val="12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Demonstration of preservation and control of spin-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polarization at the same time demonstrates preservation and control of spin-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vector and tensor polarizations 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Rotation of polarization or of the quantization axis causes mixing of the spin states. In an accelerator, this may only occur near a spin resonance. That is how beams get depolarized.</a:t>
                </a:r>
              </a:p>
              <a:p>
                <a:pPr marL="687388" lvl="1" indent="-344488" defTabSz="914400">
                  <a:lnSpc>
                    <a:spcPct val="12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Crossing of a spin resonance may cause rotation of the polarization by an angle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7388" lvl="1" indent="-344488" defTabSz="914400">
                  <a:lnSpc>
                    <a:spcPct val="12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is different for different particles (intrinsic resonance) it is an incoherent rotation and smearing of polarization occurs.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whatever works for the vector polarization will also work equally well for the tensor polarization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(cf. IUCF and COSY experience!)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2" y="762000"/>
                <a:ext cx="8579795" cy="5700022"/>
              </a:xfrm>
              <a:prstGeom prst="rect">
                <a:avLst/>
              </a:prstGeom>
              <a:blipFill>
                <a:blip r:embed="rId2"/>
                <a:stretch>
                  <a:fillRect l="-568" t="-535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78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3935" y="1101012"/>
            <a:ext cx="8749961" cy="4170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Neutron Structure?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Challenges to Access Neutron Structure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Polarized Deuteron and Polarized 3He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EIC Science with Unpolarized &amp; Polarized Deuteron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EIC Science with Light Ion Beams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83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47372"/>
            <a:ext cx="9144000" cy="609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EIC Science with Unpolarized &amp; Polarized Deuteron Beams</a:t>
            </a:r>
          </a:p>
          <a:p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862F8-4464-43B5-80CF-EE8C5DE63C25}"/>
              </a:ext>
            </a:extLst>
          </p:cNvPr>
          <p:cNvSpPr txBox="1"/>
          <p:nvPr/>
        </p:nvSpPr>
        <p:spPr>
          <a:xfrm>
            <a:off x="433687" y="1177603"/>
            <a:ext cx="8551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obtain a consistent high-precision data set, allowing for multi-dimensional mapping, of BOTH proton and neutron.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Consistent 		= 		similar bins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			similar systematics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Given that one gets the “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est” neutron structure information from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 with spectator protons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this may very well imply longer run times for e-d than for e-p…</a:t>
            </a:r>
          </a:p>
        </p:txBody>
      </p:sp>
    </p:spTree>
    <p:extLst>
      <p:ext uri="{BB962C8B-B14F-4D97-AF65-F5344CB8AC3E}">
        <p14:creationId xmlns:p14="http://schemas.microsoft.com/office/powerpoint/2010/main" val="1414854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47372"/>
            <a:ext cx="9144000" cy="609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(Tagged) Neutron Structure Extrapolation in t</a:t>
            </a: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" y="825908"/>
            <a:ext cx="8992254" cy="2373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451" y="4071482"/>
            <a:ext cx="3657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resolution better than 20 MeV, &lt; fermi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Resolution limited/given by ion momentum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precision extraction of 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neutron structure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F3197-58F0-45DB-B676-C2F03583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58" y="3199538"/>
            <a:ext cx="3546634" cy="3031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B269A-CA3E-4A6D-9DDB-7D3401C0828F}"/>
              </a:ext>
            </a:extLst>
          </p:cNvPr>
          <p:cNvSpPr txBox="1"/>
          <p:nvPr/>
        </p:nvSpPr>
        <p:spPr>
          <a:xfrm>
            <a:off x="195943" y="5972822"/>
            <a:ext cx="538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Weiss et al, 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https://www.jlab.org/theory/tag/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2FC94-DEE4-4102-89A5-77E3B381C484}"/>
              </a:ext>
            </a:extLst>
          </p:cNvPr>
          <p:cNvSpPr txBox="1"/>
          <p:nvPr/>
        </p:nvSpPr>
        <p:spPr>
          <a:xfrm>
            <a:off x="735291" y="3311723"/>
            <a:ext cx="404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 difficult for 3He beams! (need to tag with pair of protons)</a:t>
            </a:r>
          </a:p>
        </p:txBody>
      </p:sp>
    </p:spTree>
    <p:extLst>
      <p:ext uri="{BB962C8B-B14F-4D97-AF65-F5344CB8AC3E}">
        <p14:creationId xmlns:p14="http://schemas.microsoft.com/office/powerpoint/2010/main" val="33075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Why Neutron (or Light Ion) Structure?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88536" y="982176"/>
            <a:ext cx="8851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view:	1) Measure proton structure in detail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2) Use light nuclei to extract neutron info 						where required for flavor decomposition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Reality: measurement of neutron structure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to understand non-perturbative structure in nucleon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view:	1) Nucleus is a bunch of protons and neutrons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2) Nucleus is an amplifier towards saturation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Reality: measurement of range of nuclei from light to 		  	heavy and polarization effects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understand 		how quarks and gluons lead to a plethora of nuclei and 		rich arena of nuclear effects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9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9144000" cy="804863"/>
          </a:xfrm>
        </p:spPr>
        <p:txBody>
          <a:bodyPr/>
          <a:lstStyle/>
          <a:p>
            <a:r>
              <a:rPr lang="en-US" dirty="0"/>
              <a:t>Tagging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study of nuclear binding</a:t>
            </a:r>
            <a:endParaRPr lang="en-US" alt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3890" y="931189"/>
            <a:ext cx="5640109" cy="12220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Another area of interest: </a:t>
            </a:r>
            <a:r>
              <a:rPr lang="en-US" sz="2000" dirty="0"/>
              <a:t>Measurement of the kinematics of the spectator nucleon indicator of the strength and (hence) the nature of its </a:t>
            </a:r>
            <a:r>
              <a:rPr lang="en-US" sz="2000" i="1" dirty="0"/>
              <a:t>binding</a:t>
            </a:r>
            <a:r>
              <a:rPr lang="en-US" sz="2000" dirty="0"/>
              <a:t> with the in-play nucleon(s):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rgbClr val="0000FF"/>
                </a:solidFill>
                <a:sym typeface="Wingdings"/>
              </a:rPr>
              <a:t>   quark-gluon origin of the nuclear binding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5" y="1167965"/>
            <a:ext cx="3282166" cy="194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20FB35-5D16-4F03-B5AA-4230CF8F63BB}"/>
              </a:ext>
            </a:extLst>
          </p:cNvPr>
          <p:cNvSpPr txBox="1">
            <a:spLocks/>
          </p:cNvSpPr>
          <p:nvPr/>
        </p:nvSpPr>
        <p:spPr>
          <a:xfrm>
            <a:off x="307305" y="3640026"/>
            <a:ext cx="4321845" cy="2496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also with e-d: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+ D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e’ + p + n + J/</a:t>
            </a:r>
            <a:r>
              <a:rPr lang="en-US" sz="2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/>
              </a:rPr>
              <a:t>Y</a:t>
            </a:r>
            <a:endParaRPr lang="en-US" sz="2000" dirty="0">
              <a:solidFill>
                <a:srgbClr val="0000FF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Exclusive measurements of tagged (polarized) protons and neutrons in coincidence with vector mesons probe the short-range quark-gluon nature of nuclear forces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B2F2ED-CF5B-42F2-83AD-5F2B2ECA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3" y="3513426"/>
            <a:ext cx="4526911" cy="277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C73D3-98AE-4EB9-93A4-6C99B1A90B37}"/>
              </a:ext>
            </a:extLst>
          </p:cNvPr>
          <p:cNvSpPr txBox="1"/>
          <p:nvPr/>
        </p:nvSpPr>
        <p:spPr>
          <a:xfrm>
            <a:off x="307305" y="6091316"/>
            <a:ext cx="4526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Miller, Sievert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Venugopalan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Phys. Rev. C 93 (2016) 045202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E0DC8-B71A-43A6-A9FB-4D9B261103EF}"/>
              </a:ext>
            </a:extLst>
          </p:cNvPr>
          <p:cNvSpPr txBox="1"/>
          <p:nvPr/>
        </p:nvSpPr>
        <p:spPr>
          <a:xfrm>
            <a:off x="3475343" y="2621501"/>
            <a:ext cx="569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(also for other light nuclei: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He,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6,7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Li,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Be,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10,11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8A76A-4922-4982-9371-434840226F8E}"/>
              </a:ext>
            </a:extLst>
          </p:cNvPr>
          <p:cNvSpPr txBox="1"/>
          <p:nvPr/>
        </p:nvSpPr>
        <p:spPr>
          <a:xfrm>
            <a:off x="307305" y="3062941"/>
            <a:ext cx="3651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 Weiss et al, see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https://www.jlab.org/theory/tag/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7DE56-2882-43E6-A1DE-C0A712983CBA}"/>
              </a:ext>
            </a:extLst>
          </p:cNvPr>
          <p:cNvSpPr txBox="1"/>
          <p:nvPr/>
        </p:nvSpPr>
        <p:spPr>
          <a:xfrm>
            <a:off x="5227964" y="3070740"/>
            <a:ext cx="2881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Feb. 5-9, Workshop at Ghent University</a:t>
            </a:r>
          </a:p>
        </p:txBody>
      </p:sp>
    </p:spTree>
    <p:extLst>
      <p:ext uri="{BB962C8B-B14F-4D97-AF65-F5344CB8AC3E}">
        <p14:creationId xmlns:p14="http://schemas.microsoft.com/office/powerpoint/2010/main" val="2972558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6655" y="92096"/>
            <a:ext cx="919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EIC e-d (with </a:t>
            </a:r>
            <a:r>
              <a:rPr lang="en-US" sz="2800" b="1" dirty="0" err="1">
                <a:latin typeface="Arial"/>
                <a:cs typeface="Arial"/>
              </a:rPr>
              <a:t>n</a:t>
            </a:r>
            <a:r>
              <a:rPr lang="en-US" sz="2800" b="1" baseline="-25000" dirty="0" err="1">
                <a:latin typeface="Arial"/>
                <a:cs typeface="Arial"/>
              </a:rPr>
              <a:t>tag</a:t>
            </a:r>
            <a:r>
              <a:rPr lang="en-US" sz="2800" b="1" dirty="0">
                <a:latin typeface="Arial"/>
                <a:cs typeface="Arial"/>
              </a:rPr>
              <a:t>) projection with 100/fb luminosity</a:t>
            </a:r>
          </a:p>
        </p:txBody>
      </p:sp>
      <p:pic>
        <p:nvPicPr>
          <p:cNvPr id="10" name="Picture 9" descr="fig.100.JLEIC_reler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5768379" cy="2683283"/>
          </a:xfrm>
          <a:prstGeom prst="rect">
            <a:avLst/>
          </a:prstGeom>
        </p:spPr>
      </p:pic>
      <p:pic>
        <p:nvPicPr>
          <p:cNvPr id="9" name="Picture 8" descr="fig.100.JLEIC_relerr_improveme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6324600" cy="298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3176" y="187023"/>
            <a:ext cx="388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d quark precision will become comparable to current u!!</a:t>
            </a:r>
          </a:p>
          <a:p>
            <a:pPr algn="r"/>
            <a:r>
              <a:rPr lang="en-US" sz="2000" i="1" dirty="0">
                <a:solidFill>
                  <a:srgbClr val="660066"/>
                </a:solidFill>
                <a:latin typeface="Arial"/>
                <a:cs typeface="Arial"/>
              </a:rPr>
              <a:t>(becomes ~5% at x = 0.9)</a:t>
            </a:r>
          </a:p>
          <a:p>
            <a:pPr algn="r"/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similar improvement in g(x)</a:t>
            </a:r>
          </a:p>
          <a:p>
            <a:pPr algn="r"/>
            <a:endParaRPr lang="en-US" sz="2000" dirty="0">
              <a:latin typeface="Arial"/>
              <a:cs typeface="Arial"/>
            </a:endParaRPr>
          </a:p>
          <a:p>
            <a:pPr algn="r"/>
            <a:endParaRPr lang="en-US" sz="2000" dirty="0">
              <a:latin typeface="Arial"/>
              <a:cs typeface="Arial"/>
            </a:endParaRPr>
          </a:p>
          <a:p>
            <a:pPr algn="r"/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u quark uncertainty becomes less than ~1%; may be important for large mass BSM new particles.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With d quark nailed by F</a:t>
            </a:r>
            <a:r>
              <a:rPr lang="en-US" sz="2000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, fitting F</a:t>
            </a:r>
            <a:r>
              <a:rPr lang="en-US" sz="2000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2000" baseline="30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data will explore details of nuclear effects</a:t>
            </a:r>
          </a:p>
          <a:p>
            <a:pPr marL="342900" indent="-342900" algn="r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algn="r"/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28800" y="4800600"/>
            <a:ext cx="685800" cy="457200"/>
          </a:xfrm>
          <a:prstGeom prst="ellipse">
            <a:avLst/>
          </a:prstGeom>
          <a:noFill/>
          <a:ln w="38100" cap="flat" cmpd="sng" algn="ctr">
            <a:solidFill>
              <a:srgbClr val="006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CD32177-E035-4463-B199-A2EE61540B92}"/>
              </a:ext>
            </a:extLst>
          </p:cNvPr>
          <p:cNvSpPr txBox="1">
            <a:spLocks/>
          </p:cNvSpPr>
          <p:nvPr/>
        </p:nvSpPr>
        <p:spPr>
          <a:xfrm>
            <a:off x="5853479" y="6473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B9A5DFB4-3D23-4866-8D46-AE36D04BFD7D}" type="slidenum">
              <a:rPr lang="en-US" sz="1200" smtClean="0">
                <a:solidFill>
                  <a:schemeClr val="bg1"/>
                </a:solidFill>
                <a:latin typeface="+mn-lt"/>
              </a:rPr>
              <a:pPr marL="0" indent="0" algn="ctr">
                <a:buNone/>
              </a:pPr>
              <a:t>31</a:t>
            </a:fld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127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6327" y="101282"/>
            <a:ext cx="666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Improved d(x) precision is good news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916205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d-quark goes from a few 10% to ~few% percent level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Resolve long-standing mystery of d/u at large x, bell-weather for  fundamental models of nucleon structure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D/(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p+n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) in one experiment for the first time </a:t>
            </a:r>
            <a:r>
              <a:rPr lang="en-US" dirty="0">
                <a:latin typeface="Arial"/>
                <a:cs typeface="Arial"/>
              </a:rPr>
              <a:t>– unprecedented handle on nuclear medium modifications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Facilitate accurate neutron excess/</a:t>
            </a:r>
            <a:r>
              <a:rPr lang="en-US" dirty="0" err="1">
                <a:latin typeface="Arial"/>
                <a:cs typeface="Arial"/>
              </a:rPr>
              <a:t>isoscalar</a:t>
            </a:r>
            <a:r>
              <a:rPr lang="en-US" dirty="0">
                <a:latin typeface="Arial"/>
                <a:cs typeface="Arial"/>
              </a:rPr>
              <a:t> corrections 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latin typeface="Arial"/>
                <a:cs typeface="Arial"/>
              </a:rPr>
              <a:t>Important also for neutrino physics and nuclear PDFs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fig.100.d_over_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7391400" cy="2628900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9D54ACE-473F-42BA-8931-3D362987B393}"/>
              </a:ext>
            </a:extLst>
          </p:cNvPr>
          <p:cNvSpPr txBox="1">
            <a:spLocks/>
          </p:cNvSpPr>
          <p:nvPr/>
        </p:nvSpPr>
        <p:spPr>
          <a:xfrm>
            <a:off x="5853479" y="64919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B9A5DFB4-3D23-4866-8D46-AE36D04BFD7D}" type="slidenum">
              <a:rPr lang="en-US" sz="1200" smtClean="0">
                <a:solidFill>
                  <a:schemeClr val="bg1"/>
                </a:solidFill>
                <a:latin typeface="+mn-lt"/>
              </a:rPr>
              <a:pPr marL="0" indent="0" algn="ctr">
                <a:buNone/>
              </a:pPr>
              <a:t>32</a:t>
            </a:fld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28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710D14B-6314-423D-95B3-9EEF59D608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7372"/>
            <a:ext cx="9144000" cy="609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Determining large-x Parton Distributions with EIC</a:t>
            </a:r>
            <a:endParaRPr lang="en-US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B803C-8926-49E1-A0F7-93C81335CFF1}"/>
              </a:ext>
            </a:extLst>
          </p:cNvPr>
          <p:cNvSpPr txBox="1"/>
          <p:nvPr/>
        </p:nvSpPr>
        <p:spPr>
          <a:xfrm>
            <a:off x="6727371" y="4824503"/>
            <a:ext cx="2416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A. </a:t>
            </a:r>
            <a:r>
              <a:rPr lang="en-US" sz="1800" dirty="0" err="1"/>
              <a:t>Accardi</a:t>
            </a:r>
            <a:r>
              <a:rPr lang="en-US" sz="1800" dirty="0"/>
              <a:t> (Hampton),</a:t>
            </a:r>
          </a:p>
          <a:p>
            <a:r>
              <a:rPr lang="en-US" sz="1800" dirty="0"/>
              <a:t>R. Ent, J. </a:t>
            </a:r>
            <a:r>
              <a:rPr lang="en-US" sz="1800" dirty="0" err="1"/>
              <a:t>Furletova</a:t>
            </a:r>
            <a:r>
              <a:rPr lang="en-US" sz="1800" dirty="0"/>
              <a:t>,</a:t>
            </a:r>
          </a:p>
          <a:p>
            <a:r>
              <a:rPr lang="en-US" sz="1800" dirty="0"/>
              <a:t>C. Keppel, K. Park, </a:t>
            </a:r>
          </a:p>
          <a:p>
            <a:r>
              <a:rPr lang="en-US" sz="1800" dirty="0"/>
              <a:t>R. Yoshida (</a:t>
            </a:r>
            <a:r>
              <a:rPr lang="en-US" sz="1800" dirty="0" err="1"/>
              <a:t>JLab</a:t>
            </a:r>
            <a:r>
              <a:rPr lang="en-US" sz="1800" dirty="0"/>
              <a:t>), </a:t>
            </a:r>
          </a:p>
          <a:p>
            <a:r>
              <a:rPr lang="en-US" sz="1800" dirty="0"/>
              <a:t>M. Wing (UC London)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48D82-1E33-4F94-A096-341B819B41B0}"/>
              </a:ext>
            </a:extLst>
          </p:cNvPr>
          <p:cNvSpPr/>
          <p:nvPr/>
        </p:nvSpPr>
        <p:spPr>
          <a:xfrm>
            <a:off x="583163" y="1129653"/>
            <a:ext cx="797767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latin typeface="Arial"/>
                <a:cs typeface="Arial"/>
              </a:rPr>
              <a:t>Procedure: use projected EIC data in CTEQ-Jefferson Lab “CJ” PDF Fits</a:t>
            </a: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endParaRPr lang="en-US" dirty="0">
              <a:latin typeface="Arial"/>
              <a:cs typeface="Arial"/>
            </a:endParaRPr>
          </a:p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latin typeface="Arial"/>
                <a:cs typeface="Arial"/>
              </a:rPr>
              <a:t>So far, have used JLEIC 10x100 GeV</a:t>
            </a:r>
            <a:r>
              <a:rPr lang="en-US" baseline="30000" dirty="0">
                <a:latin typeface="Arial"/>
                <a:cs typeface="Arial"/>
              </a:rPr>
              <a:t>2 </a:t>
            </a:r>
            <a:r>
              <a:rPr lang="en-US" dirty="0">
                <a:latin typeface="Arial"/>
                <a:cs typeface="Arial"/>
              </a:rPr>
              <a:t>projections in bins 0.1 &lt; x &lt; 0.9 for:</a:t>
            </a:r>
            <a:endParaRPr lang="en-US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from deuterium with tagged proton spectator </a:t>
            </a:r>
          </a:p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Measurements ranging to high (up to a few 1000 GeV2)  will enable studies of target mass, higher twist, perturbative/nonperturbative studies)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Can check on-shell extrapolation by measuring  F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from deuterium with tagged neutron spectator, comparing to proton target data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Can check nuclear corrections to F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against F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n (tagged)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252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0"/>
            <a:ext cx="9144000" cy="727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Polarized Deuteron Structure</a:t>
            </a:r>
          </a:p>
        </p:txBody>
      </p: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724577" y="3594388"/>
            <a:ext cx="3677540" cy="1485916"/>
            <a:chOff x="1219200" y="2647950"/>
            <a:chExt cx="4830904" cy="1485976"/>
          </a:xfrm>
        </p:grpSpPr>
        <p:cxnSp>
          <p:nvCxnSpPr>
            <p:cNvPr id="43" name="Straight Connector 11"/>
            <p:cNvCxnSpPr>
              <a:cxnSpLocks noChangeShapeType="1"/>
            </p:cNvCxnSpPr>
            <p:nvPr/>
          </p:nvCxnSpPr>
          <p:spPr bwMode="auto">
            <a:xfrm>
              <a:off x="3048000" y="2895600"/>
              <a:ext cx="2133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2"/>
            <p:cNvCxnSpPr>
              <a:cxnSpLocks noChangeShapeType="1"/>
            </p:cNvCxnSpPr>
            <p:nvPr/>
          </p:nvCxnSpPr>
          <p:spPr bwMode="auto">
            <a:xfrm>
              <a:off x="2222500" y="3505200"/>
              <a:ext cx="3035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3"/>
            <p:cNvCxnSpPr>
              <a:cxnSpLocks noChangeShapeType="1"/>
            </p:cNvCxnSpPr>
            <p:nvPr/>
          </p:nvCxnSpPr>
          <p:spPr bwMode="auto">
            <a:xfrm>
              <a:off x="3048000" y="3884612"/>
              <a:ext cx="2133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14"/>
            <p:cNvSpPr txBox="1">
              <a:spLocks noChangeArrowheads="1"/>
            </p:cNvSpPr>
            <p:nvPr/>
          </p:nvSpPr>
          <p:spPr bwMode="auto">
            <a:xfrm>
              <a:off x="5211398" y="2647950"/>
              <a:ext cx="838706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m=+1</a:t>
              </a:r>
            </a:p>
          </p:txBody>
        </p:sp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5257802" y="3276599"/>
              <a:ext cx="689625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m=0</a:t>
              </a:r>
            </a:p>
          </p:txBody>
        </p: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5257802" y="3733800"/>
              <a:ext cx="774585" cy="4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m=-1</a:t>
              </a:r>
            </a:p>
          </p:txBody>
        </p:sp>
        <p:cxnSp>
          <p:nvCxnSpPr>
            <p:cNvPr id="49" name="Straight Connector 18"/>
            <p:cNvCxnSpPr>
              <a:cxnSpLocks noChangeShapeType="1"/>
            </p:cNvCxnSpPr>
            <p:nvPr/>
          </p:nvCxnSpPr>
          <p:spPr bwMode="auto">
            <a:xfrm rot="10800000" flipV="1">
              <a:off x="2209800" y="2895600"/>
              <a:ext cx="8382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2209800" y="3505200"/>
              <a:ext cx="83820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1219200" y="3505200"/>
              <a:ext cx="9906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9982200" y="312420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686998" y="2856324"/>
            <a:ext cx="4212479" cy="2482224"/>
            <a:chOff x="4686998" y="1766116"/>
            <a:chExt cx="4212479" cy="2482224"/>
          </a:xfrm>
        </p:grpSpPr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7399338" y="2209800"/>
              <a:ext cx="184150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 defTabSz="912813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 defTabSz="912813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 defTabSz="912813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 defTabSz="912813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31" descr="input%pics%spinone_new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998" y="1766116"/>
              <a:ext cx="4212479" cy="247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5216138" y="3670758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53479" y="3818542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89925" y="3643612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258003" y="2887554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00143" y="1772564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04062" y="1772527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80563" y="1772490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50298" y="1840821"/>
              <a:ext cx="618826" cy="42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7471041" y="3380878"/>
            <a:ext cx="1665762" cy="3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altLang="en-US" sz="16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r>
              <a:rPr lang="en-US" altLang="en-US" sz="16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  <a:r>
              <a:rPr lang="en-US" altLang="en-US" sz="1600" baseline="300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</a:t>
            </a:r>
          </a:p>
        </p:txBody>
      </p:sp>
      <p:sp>
        <p:nvSpPr>
          <p:cNvPr id="79" name="TextBox 12"/>
          <p:cNvSpPr txBox="1">
            <a:spLocks noChangeArrowheads="1"/>
          </p:cNvSpPr>
          <p:nvPr/>
        </p:nvSpPr>
        <p:spPr bwMode="auto">
          <a:xfrm>
            <a:off x="7547241" y="2999878"/>
            <a:ext cx="1436533" cy="3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1600" u="sng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Normalization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85000" y="5533310"/>
            <a:ext cx="7623751" cy="824425"/>
            <a:chOff x="85000" y="5533310"/>
            <a:chExt cx="7623751" cy="824425"/>
          </a:xfrm>
        </p:grpSpPr>
        <p:sp>
          <p:nvSpPr>
            <p:cNvPr id="73" name="TextBox 39"/>
            <p:cNvSpPr txBox="1">
              <a:spLocks noChangeArrowheads="1"/>
            </p:cNvSpPr>
            <p:nvPr/>
          </p:nvSpPr>
          <p:spPr bwMode="auto">
            <a:xfrm>
              <a:off x="2686310" y="5533310"/>
              <a:ext cx="1491035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1" tIns="45702" rIns="91401" bIns="45702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dirty="0" err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baseline="-25000" dirty="0" err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: (n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- n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4" name="TextBox 13"/>
            <p:cNvSpPr txBox="1">
              <a:spLocks noChangeArrowheads="1"/>
            </p:cNvSpPr>
            <p:nvPr/>
          </p:nvSpPr>
          <p:spPr bwMode="auto">
            <a:xfrm>
              <a:off x="5949233" y="5538050"/>
              <a:ext cx="1736294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1" tIns="45702" rIns="91401" bIns="45702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(-1 &lt; </a:t>
              </a:r>
              <a:r>
                <a:rPr lang="en-US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&lt; +1)</a:t>
              </a:r>
            </a:p>
          </p:txBody>
        </p:sp>
        <p:sp>
          <p:nvSpPr>
            <p:cNvPr id="75" name="TextBox 20"/>
            <p:cNvSpPr txBox="1">
              <a:spLocks noChangeArrowheads="1"/>
            </p:cNvSpPr>
            <p:nvPr/>
          </p:nvSpPr>
          <p:spPr bwMode="auto">
            <a:xfrm>
              <a:off x="120088" y="5533310"/>
              <a:ext cx="237331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1" tIns="45702" rIns="91401" bIns="45702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Vector Polarization</a:t>
              </a:r>
            </a:p>
          </p:txBody>
        </p:sp>
        <p:sp>
          <p:nvSpPr>
            <p:cNvPr id="77" name="TextBox 40"/>
            <p:cNvSpPr txBox="1">
              <a:spLocks noChangeArrowheads="1"/>
            </p:cNvSpPr>
            <p:nvPr/>
          </p:nvSpPr>
          <p:spPr bwMode="auto">
            <a:xfrm>
              <a:off x="2675800" y="5945874"/>
              <a:ext cx="2765422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1" tIns="45702" rIns="91401" bIns="45702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dirty="0" err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baseline="-25000" dirty="0" err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zz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: (n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- n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 – (n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– n</a:t>
              </a:r>
              <a:r>
                <a:rPr lang="en-US" alt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0" name="TextBox 14"/>
            <p:cNvSpPr txBox="1">
              <a:spLocks noChangeArrowheads="1"/>
            </p:cNvSpPr>
            <p:nvPr/>
          </p:nvSpPr>
          <p:spPr bwMode="auto">
            <a:xfrm>
              <a:off x="5935587" y="5945873"/>
              <a:ext cx="1773164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1" tIns="45702" rIns="91401" bIns="45702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(-2 &lt; </a:t>
              </a:r>
              <a:r>
                <a:rPr lang="en-US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zz</a:t>
              </a:r>
              <a:r>
                <a:rPr lang="en-US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&lt; +1)</a:t>
              </a:r>
            </a:p>
          </p:txBody>
        </p:sp>
        <p:sp>
          <p:nvSpPr>
            <p:cNvPr id="81" name="TextBox 33"/>
            <p:cNvSpPr txBox="1">
              <a:spLocks noChangeArrowheads="1"/>
            </p:cNvSpPr>
            <p:nvPr/>
          </p:nvSpPr>
          <p:spPr bwMode="auto">
            <a:xfrm>
              <a:off x="85000" y="5957662"/>
              <a:ext cx="2408401" cy="40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1" tIns="45702" rIns="91401" bIns="45702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halkboard" pitchFamily="-103" charset="0"/>
                  <a:ea typeface="ＭＳ Ｐゴシック" pitchFamily="-103" charset="-128"/>
                </a:defRPr>
              </a:lvl9pPr>
            </a:lstStyle>
            <a:p>
              <a:r>
                <a:rPr lang="en-US" alt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Tensor polarization </a:t>
              </a:r>
            </a:p>
          </p:txBody>
        </p:sp>
      </p:grp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105516" y="2877560"/>
            <a:ext cx="5500855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Spin-1 in B-field leads to 3 Zeeman sublevels</a:t>
            </a:r>
          </a:p>
        </p:txBody>
      </p:sp>
      <p:pic>
        <p:nvPicPr>
          <p:cNvPr id="83" name="Picture 5" descr="pic-v10-st16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72" y="1088265"/>
            <a:ext cx="3238666" cy="15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7"/>
          <p:cNvSpPr txBox="1">
            <a:spLocks noChangeArrowheads="1"/>
          </p:cNvSpPr>
          <p:nvPr/>
        </p:nvSpPr>
        <p:spPr bwMode="auto">
          <a:xfrm>
            <a:off x="6699196" y="739940"/>
            <a:ext cx="1087078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 = ±1</a:t>
            </a:r>
          </a:p>
        </p:txBody>
      </p:sp>
      <p:sp>
        <p:nvSpPr>
          <p:cNvPr id="85" name="TextBox 8"/>
          <p:cNvSpPr txBox="1">
            <a:spLocks noChangeArrowheads="1"/>
          </p:cNvSpPr>
          <p:nvPr/>
        </p:nvSpPr>
        <p:spPr bwMode="auto">
          <a:xfrm>
            <a:off x="5277056" y="739940"/>
            <a:ext cx="830598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 = 0</a:t>
            </a:r>
          </a:p>
        </p:txBody>
      </p:sp>
      <p:sp>
        <p:nvSpPr>
          <p:cNvPr id="86" name="TextBox 6"/>
          <p:cNvSpPr txBox="1">
            <a:spLocks noChangeArrowheads="1"/>
          </p:cNvSpPr>
          <p:nvPr/>
        </p:nvSpPr>
        <p:spPr bwMode="auto">
          <a:xfrm>
            <a:off x="637649" y="1088265"/>
            <a:ext cx="407630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Deuteron spatial distribution depends on the spin state m</a:t>
            </a:r>
          </a:p>
        </p:txBody>
      </p:sp>
    </p:spTree>
    <p:extLst>
      <p:ext uri="{BB962C8B-B14F-4D97-AF65-F5344CB8AC3E}">
        <p14:creationId xmlns:p14="http://schemas.microsoft.com/office/powerpoint/2010/main" val="1780303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47372"/>
            <a:ext cx="9144000" cy="6098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(Tagged) Polarized Neutron Structure</a:t>
            </a:r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164B1-9B0C-4067-97C6-F60E0B8C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977"/>
            <a:ext cx="2741851" cy="214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7C859-5B72-4C7E-8B49-232F0813D7C1}"/>
              </a:ext>
            </a:extLst>
          </p:cNvPr>
          <p:cNvSpPr txBox="1"/>
          <p:nvPr/>
        </p:nvSpPr>
        <p:spPr>
          <a:xfrm>
            <a:off x="195943" y="5972822"/>
            <a:ext cx="538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Weiss et al, 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https://www.jlab.org/theory/tag/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798CD-1E43-4347-AC8C-9157D015F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861" y="812799"/>
            <a:ext cx="6702301" cy="52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9144000" cy="804863"/>
          </a:xfrm>
        </p:spPr>
        <p:txBody>
          <a:bodyPr/>
          <a:lstStyle/>
          <a:p>
            <a:r>
              <a:rPr lang="en-US" dirty="0"/>
              <a:t>Tagging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Neutron spin structure</a:t>
            </a:r>
            <a:endParaRPr lang="en-US" alt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5" y="1061385"/>
            <a:ext cx="3282166" cy="194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528" y="2493745"/>
            <a:ext cx="5366123" cy="3762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2249" y="1027708"/>
            <a:ext cx="349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Tag the recoil proton: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the neutron’s q-g spin structure function.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Also for other few body nuclei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E959A-130B-429B-9CE8-7A170B921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25" y="3003364"/>
            <a:ext cx="2932257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7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9144000" cy="804863"/>
          </a:xfrm>
        </p:spPr>
        <p:txBody>
          <a:bodyPr/>
          <a:lstStyle/>
          <a:p>
            <a:r>
              <a:rPr lang="en-US" altLang="en-US" dirty="0"/>
              <a:t>Exotic Glue in Nuclei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3F30D-05A3-40E1-89EC-CD96C0D01268}"/>
              </a:ext>
            </a:extLst>
          </p:cNvPr>
          <p:cNvSpPr txBox="1"/>
          <p:nvPr/>
        </p:nvSpPr>
        <p:spPr>
          <a:xfrm>
            <a:off x="363893" y="863590"/>
            <a:ext cx="647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Exotic Glue in Nuclei 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gluons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associated with individual nucleons in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operator in nucleon = 0 &amp; operator in nuclei ≠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80E2B-75BB-4D09-A39A-96DD32E11086}"/>
              </a:ext>
            </a:extLst>
          </p:cNvPr>
          <p:cNvSpPr txBox="1"/>
          <p:nvPr/>
        </p:nvSpPr>
        <p:spPr>
          <a:xfrm>
            <a:off x="722783" y="1857831"/>
            <a:ext cx="5761577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Targets with J ≥ 1 have leading twist gluon contribution</a:t>
            </a:r>
          </a:p>
          <a:p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(x,Q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): double helicity flip (Jaffe and Manohar, 1989)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both photon and target helicity by two units…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0ADB3-C73B-4B3C-95BB-CC3F300A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3" y="2954814"/>
            <a:ext cx="2335651" cy="213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9EA914-CBFF-412C-9112-F325F78EA28F}"/>
              </a:ext>
            </a:extLst>
          </p:cNvPr>
          <p:cNvSpPr txBox="1"/>
          <p:nvPr/>
        </p:nvSpPr>
        <p:spPr>
          <a:xfrm>
            <a:off x="3409306" y="3075304"/>
            <a:ext cx="515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Measurable in unpolarized Deep Inelastic Scattering with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transversely polarized J ≥ 1 target like the deuteron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azimuthal variation.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0890B-B442-4B06-A94B-96ABFCC0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92" y="5088726"/>
            <a:ext cx="2339713" cy="463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0C1DF9-7E9F-422C-84D7-F451747D0340}"/>
              </a:ext>
            </a:extLst>
          </p:cNvPr>
          <p:cNvSpPr txBox="1"/>
          <p:nvPr/>
        </p:nvSpPr>
        <p:spPr>
          <a:xfrm>
            <a:off x="325990" y="5692367"/>
            <a:ext cx="849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LQCD calculation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gluon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transversity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distribution in the deuteron,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800 MeV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First evidence for non-nucleonic gluon contributions to nuclear structure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4B928-6122-4B90-808D-21FC0984E765}"/>
              </a:ext>
            </a:extLst>
          </p:cNvPr>
          <p:cNvSpPr txBox="1"/>
          <p:nvPr/>
        </p:nvSpPr>
        <p:spPr>
          <a:xfrm>
            <a:off x="3685730" y="4069545"/>
            <a:ext cx="4606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Parton model interpretation:</a:t>
            </a:r>
          </a:p>
          <a:p>
            <a:r>
              <a:rPr lang="en-US" sz="1600" i="1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(x,Q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) informs how much more momentum of   a transversely polarized particle is carried by a gluon with spin aligned rather than perpendicular to it in the transverse plane.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70FF-C30B-4B76-BD75-AF3D72F4AC13}"/>
              </a:ext>
            </a:extLst>
          </p:cNvPr>
          <p:cNvSpPr txBox="1"/>
          <p:nvPr/>
        </p:nvSpPr>
        <p:spPr>
          <a:xfrm>
            <a:off x="6686550" y="5505411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Shanahan, Detmold, et 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5740A-01E3-462E-9837-FA5561921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815974"/>
            <a:ext cx="233172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34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>
          <a:xfrm>
            <a:off x="0" y="0"/>
            <a:ext cx="9144000" cy="727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b1 Structure Function</a:t>
            </a:r>
          </a:p>
        </p:txBody>
      </p:sp>
      <p:pic>
        <p:nvPicPr>
          <p:cNvPr id="7" name="Picture 8" descr="Snapshot 2010-06-17 23-14-5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/>
          <a:stretch>
            <a:fillRect/>
          </a:stretch>
        </p:blipFill>
        <p:spPr bwMode="auto">
          <a:xfrm>
            <a:off x="855285" y="1227039"/>
            <a:ext cx="23479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5803" y="122946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4312" y="1236866"/>
            <a:ext cx="5772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difference of helicity-0/helicity non-zero states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deuteron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803" y="846034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Leading Twist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803" y="1854437"/>
            <a:ext cx="7853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Probe the tensor polarization of the sea quarks.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of “exotic” effects in nuclei.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i.e. deviation of deuteron from a simple system of two bound nucleons.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51382" y="3142320"/>
            <a:ext cx="7989609" cy="13234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: Probability to scatter from a quark (any flavor) carrying momentum fraction x while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Deuteron 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is in state m=0</a:t>
            </a:r>
          </a:p>
          <a:p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: Probability to scatter from a quark (any flavor) carrying momentum fraction x while</a:t>
            </a:r>
          </a:p>
          <a:p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altLang="en-US" sz="1600" i="1">
                <a:latin typeface="Arial" panose="020B0604020202020204" pitchFamily="34" charset="0"/>
                <a:cs typeface="Arial" panose="020B0604020202020204" pitchFamily="34" charset="0"/>
              </a:rPr>
              <a:t>Deuteron 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is in state |m| = 1</a:t>
            </a: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7656"/>
          <a:stretch>
            <a:fillRect/>
          </a:stretch>
        </p:blipFill>
        <p:spPr bwMode="auto">
          <a:xfrm>
            <a:off x="264544" y="4573414"/>
            <a:ext cx="1837926" cy="17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r="-2345"/>
          <a:stretch>
            <a:fillRect/>
          </a:stretch>
        </p:blipFill>
        <p:spPr bwMode="auto">
          <a:xfrm>
            <a:off x="3542870" y="4598048"/>
            <a:ext cx="1700349" cy="16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spect="1" noChangeArrowheads="1"/>
          </p:cNvSpPr>
          <p:nvPr/>
        </p:nvSpPr>
        <p:spPr bwMode="auto">
          <a:xfrm>
            <a:off x="2477390" y="5321336"/>
            <a:ext cx="609600" cy="114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67663" y="4958581"/>
            <a:ext cx="3605421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mix of nuclear and quark physics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in DIS (so probing quarks), but depends solely on the deuteron spin state</a:t>
            </a:r>
          </a:p>
        </p:txBody>
      </p:sp>
    </p:spTree>
    <p:extLst>
      <p:ext uri="{BB962C8B-B14F-4D97-AF65-F5344CB8AC3E}">
        <p14:creationId xmlns:p14="http://schemas.microsoft.com/office/powerpoint/2010/main" val="2472082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7" descr="xb1_hermes_theory_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9" y="1140162"/>
            <a:ext cx="3845545" cy="29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5929" y="4079488"/>
            <a:ext cx="424726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Conventional Models predict small or vanishing values of b1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contrast to the HERMES data</a:t>
            </a:r>
          </a:p>
        </p:txBody>
      </p:sp>
      <p:pic>
        <p:nvPicPr>
          <p:cNvPr id="6" name="Picture 10" descr="xb1_hermes_fits_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21" y="1135177"/>
            <a:ext cx="3845545" cy="293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073650" y="4108686"/>
            <a:ext cx="3711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Kumano Fit to the Data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tensor polarized sea for best fit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>
          <a:xfrm>
            <a:off x="0" y="0"/>
            <a:ext cx="9144000" cy="7278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Existing b1 data – only from HERMES</a:t>
            </a:r>
          </a:p>
        </p:txBody>
      </p:sp>
      <p:pic>
        <p:nvPicPr>
          <p:cNvPr id="9" name="Picture 30" descr="Screen Shot 2013-06-15 at 7.04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8" y="4990032"/>
            <a:ext cx="264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meth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21" y="5259640"/>
            <a:ext cx="261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meth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>
            <a:fillRect/>
          </a:stretch>
        </p:blipFill>
        <p:spPr bwMode="auto">
          <a:xfrm>
            <a:off x="6105971" y="5259640"/>
            <a:ext cx="2590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476425" y="433680"/>
            <a:ext cx="1772266" cy="2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1" tIns="45702" rIns="91401" bIns="45702">
            <a:spAutoFit/>
          </a:bodyPr>
          <a:lstStyle>
            <a:lvl1pPr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halkboard" pitchFamily="-103" charset="0"/>
                <a:ea typeface="ＭＳ Ｐゴシック" pitchFamily="-103" charset="-128"/>
              </a:defRPr>
            </a:lvl9pPr>
          </a:lstStyle>
          <a:p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en-US" alt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95,</a:t>
            </a:r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242001 (2005)</a:t>
            </a:r>
          </a:p>
        </p:txBody>
      </p:sp>
    </p:spTree>
    <p:extLst>
      <p:ext uri="{BB962C8B-B14F-4D97-AF65-F5344CB8AC3E}">
        <p14:creationId xmlns:p14="http://schemas.microsoft.com/office/powerpoint/2010/main" val="333325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Why Neutron 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(or Light Ion)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Structure?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46115" y="966549"/>
            <a:ext cx="885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Reality: measurement of neutron structure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to understand non-perturbative structure in nucleon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Effects for down quarks can be quite different from up! </a:t>
            </a:r>
          </a:p>
        </p:txBody>
      </p:sp>
      <p:pic>
        <p:nvPicPr>
          <p:cNvPr id="6" name="Picture 5" descr="fig.du.png">
            <a:extLst>
              <a:ext uri="{FF2B5EF4-FFF2-40B4-BE49-F238E27FC236}">
                <a16:creationId xmlns:a16="http://schemas.microsoft.com/office/drawing/2014/main" id="{887B8FA4-87AA-42C3-99E3-495BC122A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/>
          <a:stretch/>
        </p:blipFill>
        <p:spPr>
          <a:xfrm>
            <a:off x="1790675" y="2937824"/>
            <a:ext cx="6321235" cy="340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8C112-D838-4E2F-97C2-666362DCDABE}"/>
              </a:ext>
            </a:extLst>
          </p:cNvPr>
          <p:cNvSpPr txBox="1"/>
          <p:nvPr/>
        </p:nvSpPr>
        <p:spPr>
          <a:xfrm>
            <a:off x="741389" y="2296982"/>
            <a:ext cx="806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Known example: down quark versus up quark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distributions at large-x impacted by symmetry mechanisms at work to create diquarks (or not)</a:t>
            </a:r>
          </a:p>
        </p:txBody>
      </p:sp>
    </p:spTree>
    <p:extLst>
      <p:ext uri="{BB962C8B-B14F-4D97-AF65-F5344CB8AC3E}">
        <p14:creationId xmlns:p14="http://schemas.microsoft.com/office/powerpoint/2010/main" val="858312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34132" y="107404"/>
            <a:ext cx="2774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World Data on F</a:t>
            </a:r>
            <a:r>
              <a:rPr lang="en-US" sz="2400" b="1" baseline="-250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2</a:t>
            </a:r>
            <a:r>
              <a:rPr lang="en-US" sz="2400" b="1" baseline="300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p</a:t>
            </a:r>
            <a:endParaRPr lang="en-US" sz="24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22531" name="Picture 3" descr="prev"/>
          <p:cNvPicPr>
            <a:picLocks noChangeAspect="1" noChangeArrowheads="1"/>
          </p:cNvPicPr>
          <p:nvPr/>
        </p:nvPicPr>
        <p:blipFill rotWithShape="1">
          <a:blip r:embed="rId2"/>
          <a:srcRect t="2709"/>
          <a:stretch/>
        </p:blipFill>
        <p:spPr bwMode="auto">
          <a:xfrm>
            <a:off x="55903" y="1458100"/>
            <a:ext cx="2868930" cy="41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80381" y="115717"/>
            <a:ext cx="2774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World Data on g</a:t>
            </a:r>
            <a:r>
              <a:rPr lang="en-US" sz="2400" b="1" baseline="-250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1</a:t>
            </a:r>
            <a:r>
              <a:rPr lang="en-US" sz="2400" b="1" baseline="300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p</a:t>
            </a:r>
            <a:endParaRPr lang="en-US" sz="24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64329" y="5862592"/>
            <a:ext cx="14466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33CC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  <a:sym typeface="Wingdings" pitchFamily="2" charset="2"/>
              </a:rPr>
              <a:t>momentum</a:t>
            </a:r>
            <a:endParaRPr lang="en-US" sz="1800" b="1" dirty="0">
              <a:solidFill>
                <a:srgbClr val="0033CC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394540" y="5861305"/>
            <a:ext cx="77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  <a:sym typeface="Wingdings" pitchFamily="2" charset="2"/>
              </a:rPr>
              <a:t>spin</a:t>
            </a:r>
            <a:endParaRPr lang="en-US" sz="1800" b="1" dirty="0">
              <a:solidFill>
                <a:srgbClr val="FF000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0" name="Picture 9" descr="g1_eic_on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8669" y="1458100"/>
            <a:ext cx="3190275" cy="42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42575" y="110170"/>
            <a:ext cx="2774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World Data on h</a:t>
            </a:r>
            <a:r>
              <a:rPr lang="en-US" sz="2400" b="1" baseline="-250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1</a:t>
            </a:r>
            <a:r>
              <a:rPr lang="en-US" sz="2400" b="1" baseline="300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p</a:t>
            </a:r>
            <a:endParaRPr lang="en-US" sz="24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72491" y="5684185"/>
            <a:ext cx="2349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  <a:sym typeface="Wingdings" pitchFamily="2" charset="2"/>
              </a:rPr>
              <a:t>transverse spin ~ angular momentum</a:t>
            </a:r>
            <a:endParaRPr lang="en-US" sz="1800" b="1" dirty="0">
              <a:solidFill>
                <a:srgbClr val="FF0000"/>
              </a:solidFill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09239" y="955590"/>
                <a:ext cx="3022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F</a:t>
                </a:r>
                <a:r>
                  <a:rPr lang="en-US" baseline="-25000" dirty="0" err="1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UT</a:t>
                </a:r>
                <a:r>
                  <a:rPr lang="en-US" baseline="30000" dirty="0" err="1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sin</a:t>
                </a:r>
                <a:r>
                  <a:rPr lang="en-US" baseline="300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(</a:t>
                </a:r>
                <a:r>
                  <a:rPr lang="en-US" baseline="30000" dirty="0" err="1">
                    <a:latin typeface="Symbol" panose="05050102010706020507" pitchFamily="18" charset="2"/>
                    <a:ea typeface="Cambria Math"/>
                    <a:cs typeface="Arial" panose="020B0604020202020204" pitchFamily="34" charset="0"/>
                  </a:rPr>
                  <a:t>f</a:t>
                </a:r>
                <a:r>
                  <a:rPr lang="en-US" baseline="16000" dirty="0" err="1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h</a:t>
                </a:r>
                <a:r>
                  <a:rPr lang="en-US" baseline="30000" dirty="0" err="1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+</a:t>
                </a:r>
                <a:r>
                  <a:rPr lang="en-US" baseline="30000" dirty="0" err="1">
                    <a:latin typeface="Symbol" panose="05050102010706020507" pitchFamily="18" charset="2"/>
                    <a:ea typeface="Cambria Math"/>
                    <a:cs typeface="Arial" panose="020B0604020202020204" pitchFamily="34" charset="0"/>
                  </a:rPr>
                  <a:t>f</a:t>
                </a:r>
                <a:r>
                  <a:rPr lang="en-US" baseline="16000" dirty="0" err="1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</a:t>
                </a:r>
                <a:r>
                  <a:rPr lang="en-US" baseline="300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)</a:t>
                </a:r>
                <a:r>
                  <a:rPr lang="en-US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(x,Q</a:t>
                </a:r>
                <a:r>
                  <a:rPr lang="en-US" baseline="300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) + C(x)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0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39" y="955590"/>
                <a:ext cx="3022559" cy="369332"/>
              </a:xfrm>
              <a:prstGeom prst="rect">
                <a:avLst/>
              </a:prstGeom>
              <a:blipFill>
                <a:blip r:embed="rId4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/>
          <a:stretch/>
        </p:blipFill>
        <p:spPr>
          <a:xfrm>
            <a:off x="6242575" y="1471163"/>
            <a:ext cx="2844437" cy="4194248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 rot="2700000">
            <a:off x="4426793" y="2516948"/>
            <a:ext cx="2698750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rPr>
              <a:t>An EIC makes it possible!</a:t>
            </a:r>
          </a:p>
        </p:txBody>
      </p:sp>
      <p:sp>
        <p:nvSpPr>
          <p:cNvPr id="5" name="Isosceles Triangle 4"/>
          <p:cNvSpPr/>
          <p:nvPr/>
        </p:nvSpPr>
        <p:spPr bwMode="auto">
          <a:xfrm>
            <a:off x="6376546" y="5055329"/>
            <a:ext cx="106070" cy="91440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9986" y="5003076"/>
            <a:ext cx="6238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HERMES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376546" y="4885509"/>
            <a:ext cx="106070" cy="11756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5630" y="484196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COMPASS</a:t>
            </a:r>
          </a:p>
        </p:txBody>
      </p:sp>
      <p:sp>
        <p:nvSpPr>
          <p:cNvPr id="17" name="TextBox 16"/>
          <p:cNvSpPr txBox="1"/>
          <p:nvPr/>
        </p:nvSpPr>
        <p:spPr>
          <a:xfrm rot="3420000">
            <a:off x="7847216" y="3571342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EIC coverage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23FA0-BCA5-47CF-A2BC-4F8B5E149CA8}"/>
              </a:ext>
            </a:extLst>
          </p:cNvPr>
          <p:cNvSpPr txBox="1"/>
          <p:nvPr/>
        </p:nvSpPr>
        <p:spPr>
          <a:xfrm>
            <a:off x="5413900" y="1601720"/>
            <a:ext cx="3533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need to update plots for COMPASS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A8692-2AAD-42FA-AA91-456E48F675C3}"/>
              </a:ext>
            </a:extLst>
          </p:cNvPr>
          <p:cNvSpPr txBox="1"/>
          <p:nvPr/>
        </p:nvSpPr>
        <p:spPr>
          <a:xfrm>
            <a:off x="3041125" y="950369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Similar for g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srgbClr val="FF0000"/>
                </a:solidFill>
              </a:rPr>
              <a:t>, g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(and b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C9D96-9F8C-44D3-8FA5-9543FA626F9C}"/>
              </a:ext>
            </a:extLst>
          </p:cNvPr>
          <p:cNvSpPr txBox="1"/>
          <p:nvPr/>
        </p:nvSpPr>
        <p:spPr>
          <a:xfrm>
            <a:off x="830509" y="95036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Similar for F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38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3935" y="1101012"/>
            <a:ext cx="8749961" cy="41707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Neutron Structure?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Challenges to Access Neutron Structure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Polarized Deuteron and Polarized 3He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EIC Science with Unpolarized &amp; Polarized Deuteron Beams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EIC Science with Light Ion Beams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3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49" y="39469"/>
            <a:ext cx="8917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Parton Dynamics and N-N Correlations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0667" y="863103"/>
            <a:ext cx="418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N-N Correlations: pairing due to tensor force and strong repulsive core</a:t>
            </a:r>
          </a:p>
        </p:txBody>
      </p:sp>
      <p:pic>
        <p:nvPicPr>
          <p:cNvPr id="46" name="Picture 11" descr="HeBeNuclei.jpg"/>
          <p:cNvPicPr>
            <a:picLocks noChangeAspect="1"/>
          </p:cNvPicPr>
          <p:nvPr/>
        </p:nvPicPr>
        <p:blipFill>
          <a:blip r:embed="rId2" cstate="print"/>
          <a:srcRect t="51343"/>
          <a:stretch>
            <a:fillRect/>
          </a:stretch>
        </p:blipFill>
        <p:spPr bwMode="auto">
          <a:xfrm>
            <a:off x="848824" y="4833990"/>
            <a:ext cx="1353503" cy="13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28049" y="825624"/>
            <a:ext cx="33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EMC effect: quark momentum in nucleus is altered</a:t>
            </a:r>
          </a:p>
        </p:txBody>
      </p:sp>
      <p:sp>
        <p:nvSpPr>
          <p:cNvPr id="49" name="Left-Right Arrow 48"/>
          <p:cNvSpPr/>
          <p:nvPr/>
        </p:nvSpPr>
        <p:spPr>
          <a:xfrm>
            <a:off x="3614168" y="965595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49685" y="4673596"/>
            <a:ext cx="6630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EIC possibilities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“tagged” deep-inelastic scattering off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  											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6,7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10,11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40,48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isospin dependence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both slow and fast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spectator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 (study structure and SRC)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spin dependence (next slide)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 descr="emc-srcEDITED_D4.jpeg"/>
          <p:cNvPicPr>
            <a:picLocks noChangeAspect="1"/>
          </p:cNvPicPr>
          <p:nvPr/>
        </p:nvPicPr>
        <p:blipFill>
          <a:blip r:embed="rId3" cstate="print"/>
          <a:srcRect l="4654" r="6596"/>
          <a:stretch>
            <a:fillRect/>
          </a:stretch>
        </p:blipFill>
        <p:spPr>
          <a:xfrm>
            <a:off x="820659" y="1524000"/>
            <a:ext cx="4917791" cy="3083905"/>
          </a:xfrm>
          <a:prstGeom prst="rect">
            <a:avLst/>
          </a:prstGeom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 rot="16200000">
            <a:off x="-189375" y="2679613"/>
            <a:ext cx="2393244" cy="307777"/>
          </a:xfrm>
          <a:prstGeom prst="rect">
            <a:avLst/>
          </a:prstGeom>
          <a:solidFill>
            <a:srgbClr val="FEFDF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EMC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Slopes 0.35 ≤ </a:t>
            </a:r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x</a:t>
            </a:r>
            <a:r>
              <a:rPr lang="en-US" sz="14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B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≤ 0.7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103604" y="4282643"/>
            <a:ext cx="2602089" cy="307777"/>
          </a:xfrm>
          <a:prstGeom prst="rect">
            <a:avLst/>
          </a:prstGeom>
          <a:solidFill>
            <a:srgbClr val="FEFDF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N-N correlated pairs </a:t>
            </a:r>
            <a:r>
              <a:rPr lang="en-US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x</a:t>
            </a:r>
            <a:r>
              <a:rPr lang="en-US" sz="14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B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≥ 1.4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9842" y="3698992"/>
            <a:ext cx="23359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Luminosity, light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7C816-8808-4CC8-8A54-946941011783}"/>
              </a:ext>
            </a:extLst>
          </p:cNvPr>
          <p:cNvSpPr txBox="1"/>
          <p:nvPr/>
        </p:nvSpPr>
        <p:spPr>
          <a:xfrm>
            <a:off x="63863" y="5208183"/>
            <a:ext cx="7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~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Symbol" panose="05050102010706020507" pitchFamily="18" charset="2"/>
                <a:cs typeface="Arial" panose="020B0604020202020204" pitchFamily="34" charset="0"/>
              </a:rPr>
              <a:t>aa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D6BC74D-5C10-4F75-82F3-B84DC469A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473BE9-24EE-494A-8728-375D72A50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36" y="1575125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07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i7_E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12" y="1884363"/>
            <a:ext cx="5019259" cy="33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0453" y="2321789"/>
            <a:ext cx="81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QMC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58" y="5441479"/>
            <a:ext cx="9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EIC definite possibilities with polarized ions like </a:t>
            </a:r>
            <a:r>
              <a:rPr lang="en-US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H, </a:t>
            </a:r>
            <a:r>
              <a:rPr lang="en-US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He, </a:t>
            </a:r>
            <a:r>
              <a:rPr lang="en-US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6,7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Li, </a:t>
            </a:r>
            <a:r>
              <a:rPr lang="en-US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14,15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N, …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Spin degrees of freedom access specific nuclear orbitals and dynamical mechanisms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71488" y="762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US" sz="3600" b="1" i="0" u="none" strike="noStrike" kern="1200" cap="none" spc="0" normalizeH="0" baseline="-2500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(A) – “Polarized EMC Effect”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9" y="82867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Calculations indicate larger effect for polarized structure function ratio than for 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unpolarized</a:t>
            </a:r>
            <a:r>
              <a:rPr lang="en-US" dirty="0">
                <a:latin typeface="Arial" pitchFamily="34" charset="0"/>
                <a:cs typeface="Arial" pitchFamily="34" charset="0"/>
              </a:rPr>
              <a:t>: scalar field modifies lower components of Dirac wave function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Spin-dependent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parton</a:t>
            </a:r>
            <a:r>
              <a:rPr lang="en-US" dirty="0">
                <a:latin typeface="Arial" pitchFamily="34" charset="0"/>
                <a:cs typeface="Arial" pitchFamily="34" charset="0"/>
              </a:rPr>
              <a:t> distribution functions for nuclei nearly unknown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2BEFD28-C4E2-4C23-AAC7-4C3DC993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92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88536" y="1001002"/>
            <a:ext cx="8851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Reality: measurement of neutron structure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to understand non-perturbative structure in nucleon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Reality: measurement of range of nuclei from light to 		  	heavy and polarization effects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understand 		how quarks and gluons lead to a plethora of nuclei and 		rich arena of nuclear effects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568C6-BB91-47F7-9B11-B6B337AAD29B}"/>
              </a:ext>
            </a:extLst>
          </p:cNvPr>
          <p:cNvSpPr txBox="1"/>
          <p:nvPr/>
        </p:nvSpPr>
        <p:spPr>
          <a:xfrm>
            <a:off x="518473" y="3918006"/>
            <a:ext cx="830501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 with polarized (&amp; unpolarized) deuterium in the optimal tagging collider character of EIC are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Measurements with polarized (&amp; unpolarized) 3He, and measurements with a range of polarized (&amp; unpolarized) light ions are similarly a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E4868-78C6-4125-B651-0B3A5E1A96BF}"/>
              </a:ext>
            </a:extLst>
          </p:cNvPr>
          <p:cNvSpPr txBox="1"/>
          <p:nvPr/>
        </p:nvSpPr>
        <p:spPr>
          <a:xfrm>
            <a:off x="1582762" y="5968242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imposes strict demands on the versatility of the EIC</a:t>
            </a:r>
          </a:p>
        </p:txBody>
      </p:sp>
    </p:spTree>
    <p:extLst>
      <p:ext uri="{BB962C8B-B14F-4D97-AF65-F5344CB8AC3E}">
        <p14:creationId xmlns:p14="http://schemas.microsoft.com/office/powerpoint/2010/main" val="76970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0350" y="865991"/>
                <a:ext cx="8629650" cy="5686425"/>
              </a:xfrm>
            </p:spPr>
            <p:txBody>
              <a:bodyPr>
                <a:normAutofit lnSpcReduction="10000"/>
              </a:bodyPr>
              <a:lstStyle/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800" dirty="0"/>
                  <a:t>Preservation and control of vector polarization = preservation and control of tensor polarization</a:t>
                </a:r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800" dirty="0"/>
                  <a:t>Spin wave function of spin-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/>
                  <a:t> particle can be formally composed of spin wave functions of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1800" dirty="0"/>
                  <a:t> independent spin-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sz="1800" dirty="0"/>
                  <a:t> particles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altLang="en-US" sz="1800" dirty="0"/>
                  <a:t> </a:t>
                </a:r>
              </a:p>
              <a:p>
                <a:pPr marL="687388" lvl="1" indent="-344488" defTabSz="914400">
                  <a:lnSpc>
                    <a:spcPct val="12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/>
                  <a:t>Description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/>
                  <a:t> dynamics in electric and magnetic fields reduces to description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687388" lvl="1" indent="-344488" defTabSz="914400">
                  <a:lnSpc>
                    <a:spcPct val="12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altLang="en-US" dirty="0"/>
                  <a:t>Demonstration of preservation and control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altLang="en-US" dirty="0"/>
                  <a:t> polarization at the same time demonstrates preservation and control of spin-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/>
                  <a:t> vector and tensor polarizations  </a:t>
                </a:r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800" dirty="0"/>
                  <a:t>Spin-1 dynamics in magnetic field</a:t>
                </a:r>
              </a:p>
              <a:p>
                <a:pPr marL="0" indent="0" algn="ctr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sup>
                          </m:sSubSup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〉</m:t>
                          </m:r>
                          <m:func>
                            <m:func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sup>
                          </m:sSubSup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)〉|</m:t>
                          </m:r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)〉</m:t>
                          </m:r>
                        </m:e>
                      </m:nary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=|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𝜓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〉</m:t>
                      </m:r>
                    </m:oMath>
                  </m:oMathPara>
                </a14:m>
                <a:endParaRPr lang="en-US" altLang="en-US" sz="1600" b="0" dirty="0"/>
              </a:p>
              <a:p>
                <a:pPr marL="0" indent="0" algn="ctr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sz="1600" dirty="0"/>
              </a:p>
            </p:txBody>
          </p:sp>
        </mc:Choice>
        <mc:Fallback xmlns="">
          <p:sp>
            <p:nvSpPr>
              <p:cNvPr id="6451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0350" y="865991"/>
                <a:ext cx="8629650" cy="5686425"/>
              </a:xfrm>
              <a:blipFill>
                <a:blip r:embed="rId3"/>
                <a:stretch>
                  <a:fillRect t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dirty="0"/>
              <a:t>Tensor Polarization</a:t>
            </a:r>
          </a:p>
        </p:txBody>
      </p:sp>
    </p:spTree>
    <p:extLst>
      <p:ext uri="{BB962C8B-B14F-4D97-AF65-F5344CB8AC3E}">
        <p14:creationId xmlns:p14="http://schemas.microsoft.com/office/powerpoint/2010/main" val="181929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0350" y="875418"/>
                <a:ext cx="8629650" cy="5686425"/>
              </a:xfrm>
            </p:spPr>
            <p:txBody>
              <a:bodyPr/>
              <a:lstStyle/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600" dirty="0"/>
                  <a:t>The spin state of an ensemble of particles is described by a spin density matrix:</a:t>
                </a:r>
              </a:p>
              <a:p>
                <a:pPr marL="0" indent="0" algn="ctr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p>
                                <m:sSup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en-US" sz="1600" dirty="0"/>
              </a:p>
              <a:p>
                <a:pPr marL="344488" indent="0" algn="just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:r>
                  <a:rPr lang="en-US" altLang="en-US" sz="16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sz="1600" dirty="0"/>
                  <a:t> is the fraction of particles in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sz="1600" dirty="0"/>
                  <a:t> state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sub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|1,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〉</m:t>
                        </m:r>
                      </m:e>
                    </m:nary>
                  </m:oMath>
                </a14:m>
                <a:endParaRPr lang="en-US" altLang="en-US" sz="1600" dirty="0"/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600" dirty="0"/>
                  <a:t>If pure spin-1/2 states are eigenstates of the accelerator spin Hamiltonian or time evolution then pure spin-1 states are eigenstates as well, therefore, e.g. </a:t>
                </a:r>
              </a:p>
              <a:p>
                <a:pPr marL="0" indent="0" algn="ctr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sub>
                            <m:sup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=+1</m:t>
                          </m:r>
                        </m:sub>
                      </m:sSub>
                    </m:oMath>
                  </m:oMathPara>
                </a14:m>
                <a:endParaRPr lang="en-US" altLang="en-US" sz="1600" dirty="0"/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600" dirty="0"/>
                  <a:t>Due to randomness of spin phases of different particles when averaging over the ensemble, all off diagonal terms of the spin density matrix are zero, therefore,</a:t>
                </a:r>
              </a:p>
              <a:p>
                <a:pPr marL="0" indent="0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=+1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en-US" sz="1600" i="1">
                                        <a:latin typeface="Cambria Math" panose="02040503050406030204" pitchFamily="18" charset="0"/>
                                      </a:rPr>
                                      <m:t>=−1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600" dirty="0"/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600" dirty="0"/>
                  <a:t>Since the numbers of particles in each of the pure spin-1 states are conserved, the spin-1 beam vector and tensor polarizations are also conserved</a:t>
                </a:r>
              </a:p>
              <a:p>
                <a:pPr marL="0" indent="0" algn="ctr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=+1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=1−3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en-US" sz="1600" dirty="0"/>
              </a:p>
              <a:p>
                <a:pPr marL="0" indent="0" algn="ctr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:endParaRPr lang="en-US" altLang="en-US" sz="1600" dirty="0"/>
              </a:p>
            </p:txBody>
          </p:sp>
        </mc:Choice>
        <mc:Fallback xmlns="">
          <p:sp>
            <p:nvSpPr>
              <p:cNvPr id="6451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0350" y="875418"/>
                <a:ext cx="8629650" cy="5686425"/>
              </a:xfrm>
              <a:blipFill>
                <a:blip r:embed="rId3"/>
                <a:stretch>
                  <a:fillRect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dirty="0"/>
              <a:t>Spin Density Matrix</a:t>
            </a:r>
          </a:p>
        </p:txBody>
      </p:sp>
    </p:spTree>
    <p:extLst>
      <p:ext uri="{BB962C8B-B14F-4D97-AF65-F5344CB8AC3E}">
        <p14:creationId xmlns:p14="http://schemas.microsoft.com/office/powerpoint/2010/main" val="574332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0350" y="845860"/>
                <a:ext cx="8629650" cy="5686425"/>
              </a:xfrm>
            </p:spPr>
            <p:txBody>
              <a:bodyPr/>
              <a:lstStyle/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600" dirty="0"/>
                  <a:t>Sudden or fast change of the quantization axis or rotation of the polarization away from the quantization axis causes mixing of the spin states</a:t>
                </a:r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altLang="en-US" sz="1600" dirty="0"/>
                  <a:t>This may occur near a spin resonance</a:t>
                </a:r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Blip>
                    <a:blip r:embed="rId2"/>
                  </a:buBlip>
                </a:pPr>
                <a:r>
                  <a:rPr lang="en-US" altLang="en-US" sz="1600" dirty="0"/>
                  <a:t>For example, crossing of a spin resonance may cause rotation of the polarization by an angle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1600" dirty="0"/>
                  <a:t>; if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1600" dirty="0"/>
                  <a:t> is the same for all particles (imperfection resonance), it is a coherent rotation and the final polarizations are described by</a:t>
                </a:r>
              </a:p>
              <a:p>
                <a:pPr marL="0" indent="0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func>
                        <m:func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en-US" sz="1600" b="0" dirty="0"/>
              </a:p>
              <a:p>
                <a:pPr marL="0" indent="0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𝑧𝑧</m:t>
                              </m:r>
                            </m:sub>
                          </m:sSub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600" dirty="0"/>
              </a:p>
              <a:p>
                <a:pPr marL="344488" indent="0" defTabSz="914400">
                  <a:lnSpc>
                    <a:spcPct val="120000"/>
                  </a:lnSpc>
                  <a:spcBef>
                    <a:spcPct val="0"/>
                  </a:spcBef>
                  <a:buSzTx/>
                  <a:buNone/>
                </a:pPr>
                <a:r>
                  <a:rPr lang="en-US" altLang="en-US" sz="1600" dirty="0"/>
                  <a:t>This has been experimentally demonstrated at IUCF and COSY. Note that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1600" dirty="0"/>
                  <a:t> remains diagonal because all off-diagonal terms vanish due to randomness of the spin phases.</a:t>
                </a:r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Blip>
                    <a:blip r:embed="rId2"/>
                  </a:buBlip>
                </a:pPr>
                <a:r>
                  <a:rPr lang="en-US" altLang="en-US" sz="16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sz="1600" dirty="0"/>
                  <a:t> is different for different particles (intrinsic resonance) it is an incoherent rotation and smearing of polarization occurs.</a:t>
                </a:r>
              </a:p>
              <a:p>
                <a:pPr marL="344488" indent="-344488" defTabSz="914400">
                  <a:lnSpc>
                    <a:spcPct val="120000"/>
                  </a:lnSpc>
                  <a:spcBef>
                    <a:spcPct val="0"/>
                  </a:spcBef>
                  <a:buSzTx/>
                  <a:buBlip>
                    <a:blip r:embed="rId2"/>
                  </a:buBlip>
                </a:pPr>
                <a:r>
                  <a:rPr lang="en-US" altLang="en-US" sz="1600" dirty="0"/>
                  <a:t>If, instead of polarization, the quantization axis is rotated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en-US" sz="1600" dirty="0"/>
                  <a:t> has off-diagonal elements in the original reference frame; however, after transformation to a new reference frame associated with the new quantization axis, it becomes diagonal.</a:t>
                </a:r>
              </a:p>
            </p:txBody>
          </p:sp>
        </mc:Choice>
        <mc:Fallback xmlns="">
          <p:sp>
            <p:nvSpPr>
              <p:cNvPr id="6451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0350" y="845860"/>
                <a:ext cx="8629650" cy="56864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dirty="0"/>
              <a:t>Spin Rotations</a:t>
            </a:r>
          </a:p>
        </p:txBody>
      </p:sp>
    </p:spTree>
    <p:extLst>
      <p:ext uri="{BB962C8B-B14F-4D97-AF65-F5344CB8AC3E}">
        <p14:creationId xmlns:p14="http://schemas.microsoft.com/office/powerpoint/2010/main" val="1875900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56CC-F976-4804-B732-25686446589B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8080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GeV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1,2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H,</a:t>
            </a:r>
            <a:r>
              <a:rPr lang="en-US" sz="3600" b="1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He(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e,e’p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Experiment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C2FA1D-DF1E-4B52-97E7-30FA1C5158C3}"/>
              </a:ext>
            </a:extLst>
          </p:cNvPr>
          <p:cNvCxnSpPr/>
          <p:nvPr/>
        </p:nvCxnSpPr>
        <p:spPr>
          <a:xfrm>
            <a:off x="4392103" y="1524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4640C1-CA9C-4759-8335-05C4DCC0FB63}"/>
              </a:ext>
            </a:extLst>
          </p:cNvPr>
          <p:cNvCxnSpPr/>
          <p:nvPr/>
        </p:nvCxnSpPr>
        <p:spPr>
          <a:xfrm>
            <a:off x="5202022" y="1524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3">
            <a:extLst>
              <a:ext uri="{FF2B5EF4-FFF2-40B4-BE49-F238E27FC236}">
                <a16:creationId xmlns:a16="http://schemas.microsoft.com/office/drawing/2014/main" id="{DC18F370-3BE5-4A96-A52B-5872A1D7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6595"/>
            <a:ext cx="49244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9CB67ACC-45E0-446D-B53A-06E4B18D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82245"/>
            <a:ext cx="39624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9B9A4-B2EB-4BD8-B437-D276DE3AF11B}"/>
              </a:ext>
            </a:extLst>
          </p:cNvPr>
          <p:cNvSpPr txBox="1"/>
          <p:nvPr/>
        </p:nvSpPr>
        <p:spPr>
          <a:xfrm>
            <a:off x="865188" y="762000"/>
            <a:ext cx="51219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Investigation of the role of medium modifications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B03F5170-E64D-47A5-83DE-AB4525D3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8" y="1189038"/>
            <a:ext cx="9001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bound-proton momentum and density dependence of recoil-polarization observables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 and 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 data over a large range of proton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virtuality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99C1B-0116-4E6C-919E-7C48E9FEE8B5}"/>
              </a:ext>
            </a:extLst>
          </p:cNvPr>
          <p:cNvSpPr txBox="1"/>
          <p:nvPr/>
        </p:nvSpPr>
        <p:spPr>
          <a:xfrm>
            <a:off x="5202022" y="1984017"/>
            <a:ext cx="37125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cleaner to understand in 2H (plus likely further constraints from 12 GeV)</a:t>
            </a:r>
          </a:p>
        </p:txBody>
      </p:sp>
    </p:spTree>
    <p:extLst>
      <p:ext uri="{BB962C8B-B14F-4D97-AF65-F5344CB8AC3E}">
        <p14:creationId xmlns:p14="http://schemas.microsoft.com/office/powerpoint/2010/main" val="67986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Why Neutron 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(or Light Ion)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Structure?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46115" y="966549"/>
            <a:ext cx="885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Reality: measurement of neutron structure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to understand non-perturbative structure in nucleon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Effects for down quarks can be quite different from up!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2BD1F-B556-490D-81B1-B6C7DDD49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98" y="3204497"/>
            <a:ext cx="6093001" cy="2971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FA1D90-675A-4927-9F8E-FB43BA77D87F}"/>
              </a:ext>
            </a:extLst>
          </p:cNvPr>
          <p:cNvSpPr txBox="1"/>
          <p:nvPr/>
        </p:nvSpPr>
        <p:spPr>
          <a:xfrm>
            <a:off x="741389" y="2296982"/>
            <a:ext cx="806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example: down quark versus up quark spatial distributions impacted by symmetry mechanisms at work to create diquarks (or not)?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D51B6A-5852-416D-9243-08E84BC390DB}"/>
              </a:ext>
            </a:extLst>
          </p:cNvPr>
          <p:cNvCxnSpPr/>
          <p:nvPr/>
        </p:nvCxnSpPr>
        <p:spPr>
          <a:xfrm flipH="1" flipV="1">
            <a:off x="6787299" y="3714161"/>
            <a:ext cx="1055802" cy="565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585236-B6EC-4B8A-8C4E-8DA3AECDF491}"/>
              </a:ext>
            </a:extLst>
          </p:cNvPr>
          <p:cNvCxnSpPr>
            <a:cxnSpLocks/>
          </p:cNvCxnSpPr>
          <p:nvPr/>
        </p:nvCxnSpPr>
        <p:spPr>
          <a:xfrm flipH="1">
            <a:off x="6787299" y="4279769"/>
            <a:ext cx="1055802" cy="554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6E439D-15FF-4D0E-8C96-8E941BDAE320}"/>
              </a:ext>
            </a:extLst>
          </p:cNvPr>
          <p:cNvSpPr txBox="1"/>
          <p:nvPr/>
        </p:nvSpPr>
        <p:spPr>
          <a:xfrm>
            <a:off x="7843101" y="3956603"/>
            <a:ext cx="1156921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Much different!</a:t>
            </a:r>
          </a:p>
        </p:txBody>
      </p:sp>
    </p:spTree>
    <p:extLst>
      <p:ext uri="{BB962C8B-B14F-4D97-AF65-F5344CB8AC3E}">
        <p14:creationId xmlns:p14="http://schemas.microsoft.com/office/powerpoint/2010/main" val="4291479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i7_E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" y="1884363"/>
            <a:ext cx="5019259" cy="33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2321789"/>
            <a:ext cx="81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QMC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33" y="1914725"/>
            <a:ext cx="4075337" cy="3314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851074" y="3241929"/>
            <a:ext cx="2796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Expected Results – </a:t>
            </a:r>
            <a:r>
              <a:rPr lang="en-US" i="1" dirty="0"/>
              <a:t>A</a:t>
            </a:r>
            <a:r>
              <a:rPr lang="en-US" baseline="-25000" dirty="0"/>
              <a:t>||</a:t>
            </a:r>
            <a:r>
              <a:rPr lang="en-US" dirty="0"/>
              <a:t> Ratio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58" y="5215235"/>
            <a:ext cx="9010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After 30 years, still no universally accepted model of the EMC-effect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Spin degrees of freedom access specific nuclear orbitals and dynamical mechanisms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Part of four-pronged EMC effect attack at 12-GeV: precision (while varying n/p ratio), 											  extraction of F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, tagging, polarized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71488" y="76200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US" sz="3600" b="1" i="0" u="none" strike="noStrike" kern="1200" cap="none" spc="0" normalizeH="0" baseline="-2500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(A) – “Polarized EMC Effect”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9" y="82867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Calculations indicate larger effect for polarized structure function ratio than for 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unpolarized</a:t>
            </a:r>
            <a:r>
              <a:rPr lang="en-US" dirty="0">
                <a:latin typeface="Arial" pitchFamily="34" charset="0"/>
                <a:cs typeface="Arial" pitchFamily="34" charset="0"/>
              </a:rPr>
              <a:t>: scalar field modifies lower components of Dirac wave function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Spin-dependent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parton</a:t>
            </a:r>
            <a:r>
              <a:rPr lang="en-US" dirty="0">
                <a:latin typeface="Arial" pitchFamily="34" charset="0"/>
                <a:cs typeface="Arial" pitchFamily="34" charset="0"/>
              </a:rPr>
              <a:t> distribution functions for nuclei nearly unknown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2BEFD28-C4E2-4C23-AAC7-4C3DC993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7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D35A3-1C0E-4CF2-8B3B-EFC59AE98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A9E692C-D34D-419E-9179-3E970FEF389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3600" dirty="0"/>
              <a:t>Why a Polarized 3He Source?</a:t>
            </a:r>
          </a:p>
        </p:txBody>
      </p:sp>
      <p:pic>
        <p:nvPicPr>
          <p:cNvPr id="5" name="Picture 4" descr="Screen Shot 2015-10-29 at 3.07.29 PM.png">
            <a:extLst>
              <a:ext uri="{FF2B5EF4-FFF2-40B4-BE49-F238E27FC236}">
                <a16:creationId xmlns:a16="http://schemas.microsoft.com/office/drawing/2014/main" id="{67137940-B0B7-4F39-8346-2BF7FD347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/>
          <a:stretch/>
        </p:blipFill>
        <p:spPr>
          <a:xfrm>
            <a:off x="133198" y="999240"/>
            <a:ext cx="8583983" cy="51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3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9144000" cy="804863"/>
          </a:xfrm>
        </p:spPr>
        <p:txBody>
          <a:bodyPr/>
          <a:lstStyle/>
          <a:p>
            <a:r>
              <a:rPr lang="en-US" altLang="en-US" dirty="0"/>
              <a:t>Exotic Glue in Nuclei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44FC2-FD07-46F9-BC95-54815E154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173"/>
            <a:ext cx="9144000" cy="1680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1C1D65-26F3-4C5E-B19A-6120EF9550D6}"/>
              </a:ext>
            </a:extLst>
          </p:cNvPr>
          <p:cNvSpPr txBox="1"/>
          <p:nvPr/>
        </p:nvSpPr>
        <p:spPr>
          <a:xfrm>
            <a:off x="905070" y="1028975"/>
            <a:ext cx="6092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Lattice QCD calculation (W. Detmold, and P.E. Shanahan,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    Phys. Rev. D 94, 014507 (2016))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5199D-E752-403E-A2A9-8CDFFE08EB2A}"/>
              </a:ext>
            </a:extLst>
          </p:cNvPr>
          <p:cNvSpPr txBox="1"/>
          <p:nvPr/>
        </p:nvSpPr>
        <p:spPr>
          <a:xfrm>
            <a:off x="970387" y="3461654"/>
            <a:ext cx="7318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Initially calculated for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meson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shown to be ≠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A2B93-049D-4C00-97F8-80EEF0C022AC}"/>
              </a:ext>
            </a:extLst>
          </p:cNvPr>
          <p:cNvSpPr txBox="1"/>
          <p:nvPr/>
        </p:nvSpPr>
        <p:spPr>
          <a:xfrm>
            <a:off x="970387" y="4229941"/>
            <a:ext cx="691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Nuclear Physics Lattice QCD calculation (arXiv:1709.00395v1):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First Lattice QCD calculation of the gluonic structure of light nuclei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6A6BD-D39D-497E-A226-77E580095C69}"/>
              </a:ext>
            </a:extLst>
          </p:cNvPr>
          <p:cNvSpPr txBox="1"/>
          <p:nvPr/>
        </p:nvSpPr>
        <p:spPr>
          <a:xfrm>
            <a:off x="970386" y="4998682"/>
            <a:ext cx="766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moment of gluon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transversity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distribution in the deuteron,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800 MeV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First evidence for non-nucleonic gluon contributions to nuclear structure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Why Neutron 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(or Light Ion)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Structure?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46115" y="966549"/>
            <a:ext cx="885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Reality: measurement of neutron structure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to understand non-perturbative structure in nucleon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Effects for down quarks can be quite different from up!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A1D90-675A-4927-9F8E-FB43BA77D87F}"/>
              </a:ext>
            </a:extLst>
          </p:cNvPr>
          <p:cNvSpPr txBox="1"/>
          <p:nvPr/>
        </p:nvSpPr>
        <p:spPr>
          <a:xfrm>
            <a:off x="741389" y="2296982"/>
            <a:ext cx="806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example: nonperturbative structure (meson cloud) remains perturbative energy scales affecting anti-down and anti-up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distributions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26A8CC6F-EB72-4549-8742-A3368CB44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1876"/>
          <a:stretch/>
        </p:blipFill>
        <p:spPr bwMode="auto">
          <a:xfrm>
            <a:off x="842989" y="3073417"/>
            <a:ext cx="3457575" cy="32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E49A5CF-8BB9-40F7-AE5F-E511F18AD863}"/>
              </a:ext>
            </a:extLst>
          </p:cNvPr>
          <p:cNvGrpSpPr/>
          <p:nvPr/>
        </p:nvGrpSpPr>
        <p:grpSpPr>
          <a:xfrm>
            <a:off x="4481686" y="3073417"/>
            <a:ext cx="2946636" cy="1077218"/>
            <a:chOff x="6324601" y="5867400"/>
            <a:chExt cx="2386775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EF075-7A66-4270-ADD7-66006DD91660}"/>
                </a:ext>
              </a:extLst>
            </p:cNvPr>
            <p:cNvSpPr txBox="1"/>
            <p:nvPr/>
          </p:nvSpPr>
          <p:spPr>
            <a:xfrm>
              <a:off x="6324601" y="5867400"/>
              <a:ext cx="23867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Quantum fluctuations play a role in nucleon structure: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d(x)</a:t>
              </a: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≠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u(x)</a:t>
              </a:r>
              <a:endPara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D9F815-E007-4AA9-94FA-3933F71DC384}"/>
                </a:ext>
              </a:extLst>
            </p:cNvPr>
            <p:cNvSpPr txBox="1"/>
            <p:nvPr/>
          </p:nvSpPr>
          <p:spPr>
            <a:xfrm>
              <a:off x="6981178" y="6375402"/>
              <a:ext cx="261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5F3E6A-0734-460E-9676-D8EB76FA8F37}"/>
                </a:ext>
              </a:extLst>
            </p:cNvPr>
            <p:cNvSpPr txBox="1"/>
            <p:nvPr/>
          </p:nvSpPr>
          <p:spPr>
            <a:xfrm>
              <a:off x="7585778" y="638669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E8460A-82E8-41CD-9482-0A8084A37108}"/>
              </a:ext>
            </a:extLst>
          </p:cNvPr>
          <p:cNvSpPr txBox="1"/>
          <p:nvPr/>
        </p:nvSpPr>
        <p:spPr>
          <a:xfrm>
            <a:off x="4481687" y="4911365"/>
            <a:ext cx="4516198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(clean) neutron structure in detail, as much as proton structure, to disentangle the important nonperturbative structures.</a:t>
            </a:r>
          </a:p>
        </p:txBody>
      </p:sp>
    </p:spTree>
    <p:extLst>
      <p:ext uri="{BB962C8B-B14F-4D97-AF65-F5344CB8AC3E}">
        <p14:creationId xmlns:p14="http://schemas.microsoft.com/office/powerpoint/2010/main" val="34137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Why 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Neutron (or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Light Ion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Structure?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88536" y="982176"/>
            <a:ext cx="8851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Reality: measurement of range of nuclei from light to 		  	heavy and polarization effects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understand 		how quarks and gluons lead to a plethora of nuclei and 		rich arena of nuclear effects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E6A71-86F9-418D-916A-56C50E06B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9" y="2276716"/>
            <a:ext cx="2914650" cy="2914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22B76-1C73-47BD-8E90-2202EA0C6A71}"/>
              </a:ext>
            </a:extLst>
          </p:cNvPr>
          <p:cNvSpPr txBox="1"/>
          <p:nvPr/>
        </p:nvSpPr>
        <p:spPr>
          <a:xfrm>
            <a:off x="1967995" y="3422954"/>
            <a:ext cx="7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~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Symbol" panose="05050102010706020507" pitchFamily="18" charset="2"/>
                <a:cs typeface="Arial" panose="020B0604020202020204" pitchFamily="34" charset="0"/>
              </a:rPr>
              <a:t>aa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HeBeNuclei.jpg">
            <a:extLst>
              <a:ext uri="{FF2B5EF4-FFF2-40B4-BE49-F238E27FC236}">
                <a16:creationId xmlns:a16="http://schemas.microsoft.com/office/drawing/2014/main" id="{55EEAEDB-B485-4932-AE6F-5A5D794B71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4"/>
          <a:stretch/>
        </p:blipFill>
        <p:spPr bwMode="auto">
          <a:xfrm>
            <a:off x="302096" y="2658572"/>
            <a:ext cx="1449388" cy="148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333B404-950D-4D85-890E-BA097549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483" y="4166698"/>
            <a:ext cx="216693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eBeNuclei.jpg">
            <a:extLst>
              <a:ext uri="{FF2B5EF4-FFF2-40B4-BE49-F238E27FC236}">
                <a16:creationId xmlns:a16="http://schemas.microsoft.com/office/drawing/2014/main" id="{94628856-D048-4791-80B7-A7612CB41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0"/>
          <a:stretch/>
        </p:blipFill>
        <p:spPr bwMode="auto">
          <a:xfrm>
            <a:off x="2765672" y="2658572"/>
            <a:ext cx="144938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037D1-4EC2-4203-BFE8-5E11FB4DC063}"/>
              </a:ext>
            </a:extLst>
          </p:cNvPr>
          <p:cNvSpPr txBox="1"/>
          <p:nvPr/>
        </p:nvSpPr>
        <p:spPr>
          <a:xfrm>
            <a:off x="291439" y="5389856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we understand: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clustering in nuclei?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binding of nuclei?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37B57-5FFB-43AA-B4B0-F9235420A360}"/>
              </a:ext>
            </a:extLst>
          </p:cNvPr>
          <p:cNvSpPr txBox="1"/>
          <p:nvPr/>
        </p:nvSpPr>
        <p:spPr>
          <a:xfrm>
            <a:off x="4531846" y="5389856"/>
            <a:ext cx="4624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Nuclear binding vs anti-shadowing?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SRC vs EMC Effect?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Exotic gluon effects in nuclear structure?</a:t>
            </a:r>
          </a:p>
        </p:txBody>
      </p:sp>
    </p:spTree>
    <p:extLst>
      <p:ext uri="{BB962C8B-B14F-4D97-AF65-F5344CB8AC3E}">
        <p14:creationId xmlns:p14="http://schemas.microsoft.com/office/powerpoint/2010/main" val="22302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56733-3A85-443E-AB02-58A2B107A473}"/>
              </a:ext>
            </a:extLst>
          </p:cNvPr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Why 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Neutron (or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Light Ion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Structure?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1884-C941-4DC1-95E8-49272B017AC2}"/>
              </a:ext>
            </a:extLst>
          </p:cNvPr>
          <p:cNvSpPr txBox="1"/>
          <p:nvPr/>
        </p:nvSpPr>
        <p:spPr>
          <a:xfrm>
            <a:off x="188536" y="982176"/>
            <a:ext cx="8851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Reality: measurement of range of nuclei from light to 		  	heavy and polarization effects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essential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understand 		how quarks and gluons lead to a plethora of nuclei and 		rich arena of nuclear effects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emc_new_talk_new">
            <a:extLst>
              <a:ext uri="{FF2B5EF4-FFF2-40B4-BE49-F238E27FC236}">
                <a16:creationId xmlns:a16="http://schemas.microsoft.com/office/drawing/2014/main" id="{87D4D3DF-7825-4E23-B3FF-B86F3F32E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518"/>
          <a:stretch/>
        </p:blipFill>
        <p:spPr bwMode="auto">
          <a:xfrm>
            <a:off x="637579" y="3429000"/>
            <a:ext cx="3976840" cy="293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99B5A-8F28-4E83-99DF-909F5481BDFA}"/>
              </a:ext>
            </a:extLst>
          </p:cNvPr>
          <p:cNvSpPr txBox="1"/>
          <p:nvPr/>
        </p:nvSpPr>
        <p:spPr>
          <a:xfrm rot="16200000">
            <a:off x="66853" y="4422250"/>
            <a:ext cx="996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ECD99-98B7-478C-90B7-3B193CDB6E6F}"/>
              </a:ext>
            </a:extLst>
          </p:cNvPr>
          <p:cNvSpPr txBox="1"/>
          <p:nvPr/>
        </p:nvSpPr>
        <p:spPr>
          <a:xfrm>
            <a:off x="499621" y="2667252"/>
            <a:ext cx="831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original ideas failed: Nucleus is more than set of bound nucleons,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correlated with nuclear force do not show clear excess of antiquarks</a:t>
            </a:r>
          </a:p>
        </p:txBody>
      </p:sp>
      <p:pic>
        <p:nvPicPr>
          <p:cNvPr id="8" name="Picture 2" descr="a">
            <a:extLst>
              <a:ext uri="{FF2B5EF4-FFF2-40B4-BE49-F238E27FC236}">
                <a16:creationId xmlns:a16="http://schemas.microsoft.com/office/drawing/2014/main" id="{FD312DF7-04D5-4EDE-8863-67036FA6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819" y="3256098"/>
            <a:ext cx="2888361" cy="31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692CA942-D3EA-4396-AE42-61AA5327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7" y="3643048"/>
            <a:ext cx="668338" cy="3381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E772</a:t>
            </a:r>
          </a:p>
        </p:txBody>
      </p:sp>
    </p:spTree>
    <p:extLst>
      <p:ext uri="{BB962C8B-B14F-4D97-AF65-F5344CB8AC3E}">
        <p14:creationId xmlns:p14="http://schemas.microsoft.com/office/powerpoint/2010/main" val="187672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49" y="39469"/>
            <a:ext cx="8917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Parton Dynamics and N-N Correlations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0667" y="863103"/>
            <a:ext cx="418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N-N Correlations: pairing due to tensor force and strong repulsive core</a:t>
            </a:r>
          </a:p>
        </p:txBody>
      </p:sp>
      <p:pic>
        <p:nvPicPr>
          <p:cNvPr id="46" name="Picture 11" descr="HeBeNuclei.jpg"/>
          <p:cNvPicPr>
            <a:picLocks noChangeAspect="1"/>
          </p:cNvPicPr>
          <p:nvPr/>
        </p:nvPicPr>
        <p:blipFill>
          <a:blip r:embed="rId2" cstate="print"/>
          <a:srcRect t="51343"/>
          <a:stretch>
            <a:fillRect/>
          </a:stretch>
        </p:blipFill>
        <p:spPr bwMode="auto">
          <a:xfrm>
            <a:off x="848824" y="4833990"/>
            <a:ext cx="1353503" cy="13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228049" y="825624"/>
            <a:ext cx="33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EMC effect: quark momentum in nucleus is altered</a:t>
            </a:r>
          </a:p>
        </p:txBody>
      </p:sp>
      <p:sp>
        <p:nvSpPr>
          <p:cNvPr id="49" name="Left-Right Arrow 48"/>
          <p:cNvSpPr/>
          <p:nvPr/>
        </p:nvSpPr>
        <p:spPr>
          <a:xfrm>
            <a:off x="3614168" y="965595"/>
            <a:ext cx="121615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49685" y="4673596"/>
            <a:ext cx="445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GeV science quest: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isospin dependence: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6,7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10,11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40,48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initial spin dependence (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“tagged” deep-inelastic scattering off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with both slow and fast protons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9A0D59-E8BF-48EE-8AE6-7C6977E5B3F9}"/>
              </a:ext>
            </a:extLst>
          </p:cNvPr>
          <p:cNvGrpSpPr/>
          <p:nvPr/>
        </p:nvGrpSpPr>
        <p:grpSpPr>
          <a:xfrm>
            <a:off x="51920" y="1524000"/>
            <a:ext cx="8989920" cy="3368651"/>
            <a:chOff x="51920" y="1524000"/>
            <a:chExt cx="8989920" cy="3368651"/>
          </a:xfrm>
        </p:grpSpPr>
        <p:grpSp>
          <p:nvGrpSpPr>
            <p:cNvPr id="42" name="Group 17"/>
            <p:cNvGrpSpPr/>
            <p:nvPr/>
          </p:nvGrpSpPr>
          <p:grpSpPr>
            <a:xfrm>
              <a:off x="51920" y="1524000"/>
              <a:ext cx="8989920" cy="3368651"/>
              <a:chOff x="51920" y="1600199"/>
              <a:chExt cx="8989920" cy="3368651"/>
            </a:xfrm>
          </p:grpSpPr>
          <p:pic>
            <p:nvPicPr>
              <p:cNvPr id="43" name="Picture 42" descr="Figure 3_1.jpg"/>
              <p:cNvPicPr>
                <a:picLocks noChangeAspect="1"/>
              </p:cNvPicPr>
              <p:nvPr/>
            </p:nvPicPr>
            <p:blipFill>
              <a:blip r:embed="rId3" cstate="print"/>
              <a:srcRect l="79653"/>
              <a:stretch>
                <a:fillRect/>
              </a:stretch>
            </p:blipFill>
            <p:spPr>
              <a:xfrm>
                <a:off x="7289240" y="1600200"/>
                <a:ext cx="1752600" cy="3368650"/>
              </a:xfrm>
              <a:prstGeom prst="rect">
                <a:avLst/>
              </a:prstGeom>
            </p:spPr>
          </p:pic>
          <p:pic>
            <p:nvPicPr>
              <p:cNvPr id="44" name="Picture 43" descr="Figure 3_1.jpg"/>
              <p:cNvPicPr>
                <a:picLocks noChangeAspect="1"/>
              </p:cNvPicPr>
              <p:nvPr/>
            </p:nvPicPr>
            <p:blipFill>
              <a:blip r:embed="rId3" cstate="print"/>
              <a:srcRect r="74310"/>
              <a:stretch>
                <a:fillRect/>
              </a:stretch>
            </p:blipFill>
            <p:spPr>
              <a:xfrm>
                <a:off x="51920" y="1600200"/>
                <a:ext cx="2212848" cy="3368650"/>
              </a:xfrm>
              <a:prstGeom prst="rect">
                <a:avLst/>
              </a:prstGeom>
            </p:spPr>
          </p:pic>
          <p:pic>
            <p:nvPicPr>
              <p:cNvPr id="45" name="Picture 44" descr="emc-srcEDITED_D4.jpeg"/>
              <p:cNvPicPr>
                <a:picLocks noChangeAspect="1"/>
              </p:cNvPicPr>
              <p:nvPr/>
            </p:nvPicPr>
            <p:blipFill>
              <a:blip r:embed="rId4" cstate="print"/>
              <a:srcRect l="4654" r="6596"/>
              <a:stretch>
                <a:fillRect/>
              </a:stretch>
            </p:blipFill>
            <p:spPr>
              <a:xfrm>
                <a:off x="2281815" y="1600199"/>
                <a:ext cx="4917791" cy="3083905"/>
              </a:xfrm>
              <a:prstGeom prst="rect">
                <a:avLst/>
              </a:prstGeom>
            </p:spPr>
          </p:pic>
        </p:grp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 rot="16200000">
              <a:off x="1271781" y="2679613"/>
              <a:ext cx="2393244" cy="307777"/>
            </a:xfrm>
            <a:prstGeom prst="rect">
              <a:avLst/>
            </a:prstGeom>
            <a:solidFill>
              <a:srgbClr val="FEFDF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EMC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 Slopes 0.35 ≤ </a:t>
              </a:r>
              <a:r>
                <a:rPr lang="en-US" sz="14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x</a:t>
              </a:r>
              <a:r>
                <a:rPr lang="en-US" sz="1400" i="1" baseline="-25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B</a:t>
              </a:r>
              <a:r>
                <a:rPr lang="en-US" sz="140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≤ 0.7</a:t>
              </a: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3564760" y="4282643"/>
              <a:ext cx="2602089" cy="307777"/>
            </a:xfrm>
            <a:prstGeom prst="rect">
              <a:avLst/>
            </a:prstGeom>
            <a:solidFill>
              <a:srgbClr val="FEFDF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N-N correlated pairs </a:t>
              </a:r>
              <a:r>
                <a:rPr lang="en-US" sz="1400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x</a:t>
              </a:r>
              <a:r>
                <a:rPr lang="en-US" sz="1400" i="1" baseline="-25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B</a:t>
              </a:r>
              <a:r>
                <a:rPr lang="en-US" sz="140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≥ 1.4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6668" y="3660792"/>
              <a:ext cx="206031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Luminosity, nuclei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F735B9-0F7E-482E-A7D3-89E0B4E5261F}"/>
                </a:ext>
              </a:extLst>
            </p:cNvPr>
            <p:cNvSpPr txBox="1"/>
            <p:nvPr/>
          </p:nvSpPr>
          <p:spPr>
            <a:xfrm rot="16200000">
              <a:off x="6806952" y="2726349"/>
              <a:ext cx="739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(A/d)</a:t>
              </a:r>
            </a:p>
          </p:txBody>
        </p:sp>
      </p:grpSp>
      <p:pic>
        <p:nvPicPr>
          <p:cNvPr id="47" name="Picture 9" descr="1156675fig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8" y="4748466"/>
            <a:ext cx="1600200" cy="15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A7C816-8808-4CC8-8A54-946941011783}"/>
              </a:ext>
            </a:extLst>
          </p:cNvPr>
          <p:cNvSpPr txBox="1"/>
          <p:nvPr/>
        </p:nvSpPr>
        <p:spPr>
          <a:xfrm>
            <a:off x="63863" y="5208183"/>
            <a:ext cx="79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~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Symbol" panose="05050102010706020507" pitchFamily="18" charset="2"/>
                <a:cs typeface="Arial" panose="020B0604020202020204" pitchFamily="34" charset="0"/>
              </a:rPr>
              <a:t>aa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D6BC74D-5C10-4F75-82F3-B84DC469A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3214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9678</TotalTime>
  <Words>3446</Words>
  <Application>Microsoft Office PowerPoint</Application>
  <PresentationFormat>On-screen Show (4:3)</PresentationFormat>
  <Paragraphs>501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ＭＳ Ｐゴシック</vt:lpstr>
      <vt:lpstr>Arial</vt:lpstr>
      <vt:lpstr>Calibri</vt:lpstr>
      <vt:lpstr>Cambria Math</vt:lpstr>
      <vt:lpstr>Chalkboard</vt:lpstr>
      <vt:lpstr>Courier New</vt:lpstr>
      <vt:lpstr>Lucida Grande</vt:lpstr>
      <vt:lpstr>Minion Pro</vt:lpstr>
      <vt:lpstr>Symbol</vt:lpstr>
      <vt:lpstr>Times</vt:lpstr>
      <vt:lpstr>Wingdings</vt:lpstr>
      <vt:lpstr>JLabPowerpointMain</vt:lpstr>
      <vt:lpstr>1_JLabPowerpointMain</vt:lpstr>
      <vt:lpstr>3_JLab_PowerPoint1</vt:lpstr>
      <vt:lpstr> Neutron Structure Status and Challenges    Rolf Ent Jefferson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Tagging  study of nuclear binding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Tagging  Neutron spin structure</vt:lpstr>
      <vt:lpstr>Exotic Glue in Nuclei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Tensor Polarization</vt:lpstr>
      <vt:lpstr>Spin Density Matrix</vt:lpstr>
      <vt:lpstr>Spin Rotations</vt:lpstr>
      <vt:lpstr>PowerPoint Presentation</vt:lpstr>
      <vt:lpstr>PowerPoint Presentation</vt:lpstr>
      <vt:lpstr>PowerPoint Presentation</vt:lpstr>
      <vt:lpstr>Exotic Glue in Nuclei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ent</cp:lastModifiedBy>
  <cp:revision>693</cp:revision>
  <cp:lastPrinted>2014-11-19T20:53:24Z</cp:lastPrinted>
  <dcterms:created xsi:type="dcterms:W3CDTF">2015-01-07T18:54:15Z</dcterms:created>
  <dcterms:modified xsi:type="dcterms:W3CDTF">2018-02-05T08:46:01Z</dcterms:modified>
</cp:coreProperties>
</file>