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2" r:id="rId4"/>
    <p:sldId id="259" r:id="rId5"/>
    <p:sldId id="260" r:id="rId6"/>
    <p:sldId id="261" r:id="rId7"/>
    <p:sldId id="273" r:id="rId8"/>
    <p:sldId id="263" r:id="rId9"/>
    <p:sldId id="264" r:id="rId10"/>
    <p:sldId id="265" r:id="rId11"/>
    <p:sldId id="267" r:id="rId12"/>
    <p:sldId id="272" r:id="rId13"/>
    <p:sldId id="266" r:id="rId14"/>
    <p:sldId id="268" r:id="rId15"/>
    <p:sldId id="269" r:id="rId16"/>
    <p:sldId id="270" r:id="rId17"/>
    <p:sldId id="271" r:id="rId18"/>
    <p:sldId id="274" r:id="rId19"/>
    <p:sldId id="25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10" autoAdjust="0"/>
  </p:normalViewPr>
  <p:slideViewPr>
    <p:cSldViewPr>
      <p:cViewPr>
        <p:scale>
          <a:sx n="100" d="100"/>
          <a:sy n="100" d="100"/>
        </p:scale>
        <p:origin x="-204" y="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46"/>
    </p:cViewPr>
  </p:sorterViewPr>
  <p:notesViewPr>
    <p:cSldViewPr>
      <p:cViewPr varScale="1">
        <p:scale>
          <a:sx n="51" d="100"/>
          <a:sy n="51" d="100"/>
        </p:scale>
        <p:origin x="-216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image" Target="../media/image1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58AF1-3D80-4043-87F2-88B2328A1F16}" type="datetimeFigureOut">
              <a:rPr lang="en-US" smtClean="0"/>
              <a:pPr/>
              <a:t>11/7/2012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TTC Meeting, JLAB, 5-8 Nobember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BDDD1-7775-4998-96F6-4F9A5FA8ED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5856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4D1E7-34B8-4D61-9670-2308F7EC7162}" type="datetimeFigureOut">
              <a:rPr lang="en-US" smtClean="0"/>
              <a:pPr/>
              <a:t>11/7/2012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TTC Meeting, JLAB, 5-8 Nobember 2012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64C42-ECAE-4AD7-BC45-29520A257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62236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TTC Meeting, JLAB, 5-8 Nobember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64C42-ECAE-4AD7-BC45-29520A257CB3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TTC Meeting, JLAB, 5-8 Nobember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64C42-ECAE-4AD7-BC45-29520A257CB3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TTC Meeting, JLAB, 5-8 Nobember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64C42-ECAE-4AD7-BC45-29520A257CB3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TTC Meeting, JLAB, 5-8 Nobember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64C42-ECAE-4AD7-BC45-29520A257CB3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TTC Meeting, JLAB, 5-8 Nobember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64C42-ECAE-4AD7-BC45-29520A257CB3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TTC Meeting, JLAB, 5-8 Nobember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64C42-ECAE-4AD7-BC45-29520A257CB3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TTC Meeting, JLAB, 5-8 Nobember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64C42-ECAE-4AD7-BC45-29520A257CB3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TTC Meeting, JLAB, 5-8 Nobember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64C42-ECAE-4AD7-BC45-29520A257CB3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TTC Meeting, JLAB, 5-8 Nobember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64C42-ECAE-4AD7-BC45-29520A257CB3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TTC Meeting, JLAB, 5-8 Nobember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64C42-ECAE-4AD7-BC45-29520A257CB3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64C42-ECAE-4AD7-BC45-29520A257CB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716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TTC Meeting, JLAB, 5-8 Nobember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64C42-ECAE-4AD7-BC45-29520A257CB3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-128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4" descr="title header_orange_47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6" descr="title footer_orange_47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784975"/>
            <a:ext cx="9144000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E3D6A-2C3B-4048-8741-7E1C645A6782}" type="datetime1">
              <a:rPr lang="en-US" smtClean="0"/>
              <a:pPr/>
              <a:t>11/7/2012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689B8-01E5-447A-9DE1-41C9E06C4F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5E025A-B71E-4490-9B4C-388C7D0BB03F}" type="datetime1">
              <a:rPr lang="en-US" smtClean="0"/>
              <a:pPr/>
              <a:t>11/7/2012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689B8-01E5-447A-9DE1-41C9E06C4F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33496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534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8DCCC-6F50-4131-8DE5-619628CCF64B}" type="datetime1">
              <a:rPr lang="en-US" smtClean="0"/>
              <a:pPr/>
              <a:t>11/7/2012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5942013" cy="304800"/>
          </a:xfrm>
        </p:spPr>
        <p:txBody>
          <a:bodyPr/>
          <a:lstStyle>
            <a:lvl1pPr>
              <a:defRPr sz="1200" b="0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689B8-01E5-447A-9DE1-41C9E06C4F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5198FB-7C10-44B4-B4B6-23111DE8EF06}" type="datetime1">
              <a:rPr lang="en-US" smtClean="0"/>
              <a:pPr/>
              <a:t>11/7/2012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689B8-01E5-447A-9DE1-41C9E06C4F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F032F1-FAE4-4F90-BE0C-5DFEE0DF25C5}" type="datetime1">
              <a:rPr lang="en-US" smtClean="0"/>
              <a:pPr/>
              <a:t>11/7/2012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689B8-01E5-447A-9DE1-41C9E06C4F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F2F877-A730-4F4D-9EEB-E4F08D49FCCE}" type="datetime1">
              <a:rPr lang="en-US" smtClean="0"/>
              <a:pPr/>
              <a:t>11/7/2012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689B8-01E5-447A-9DE1-41C9E06C4F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967045-11BB-42FC-AA2C-D69AF876A37D}" type="datetime1">
              <a:rPr lang="en-US" smtClean="0"/>
              <a:pPr/>
              <a:t>11/7/2012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689B8-01E5-447A-9DE1-41C9E06C4F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0413B5-3675-4DE3-8F66-324400450ED9}" type="datetime1">
              <a:rPr lang="en-US" smtClean="0"/>
              <a:pPr/>
              <a:t>11/7/2012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689B8-01E5-447A-9DE1-41C9E06C4F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D94904-3F77-47F6-BBCE-BECE1A0DC4B0}" type="datetime1">
              <a:rPr lang="en-US" smtClean="0"/>
              <a:pPr/>
              <a:t>11/7/2012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689B8-01E5-447A-9DE1-41C9E06C4F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68009E-1B27-4477-91EE-57A49D89FCA0}" type="datetime1">
              <a:rPr lang="en-US" smtClean="0"/>
              <a:pPr/>
              <a:t>11/7/2012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689B8-01E5-447A-9DE1-41C9E06C4F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6" descr="slide footer_orange_471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4CF5E7AA-1E8C-45F4-8B2D-5C034F2E957C}" type="datetime1">
              <a:rPr lang="en-US" smtClean="0"/>
              <a:pPr/>
              <a:t>11/7/2012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4D4689B8-01E5-447A-9DE1-41C9E06C4F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4" name="Picture 7" descr="slide header_orange_471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Trebuchet MS" pitchFamily="-12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Trebuchet MS" pitchFamily="-12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Trebuchet MS" pitchFamily="-12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Trebuchet MS" pitchFamily="-12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Trebuchet MS" pitchFamily="-12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Trebuchet MS" pitchFamily="-12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Trebuchet MS" pitchFamily="-12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folHlink"/>
          </a:solidFill>
          <a:latin typeface="Trebuchet MS" pitchFamily="-12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-128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tiff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png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19" Type="http://schemas.openxmlformats.org/officeDocument/2006/relationships/image" Target="../media/image49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Relationship Id="rId22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26" Type="http://schemas.openxmlformats.org/officeDocument/2006/relationships/image" Target="../media/image98.png"/><Relationship Id="rId3" Type="http://schemas.openxmlformats.org/officeDocument/2006/relationships/image" Target="../media/image75.gif"/><Relationship Id="rId21" Type="http://schemas.openxmlformats.org/officeDocument/2006/relationships/image" Target="../media/image93.png"/><Relationship Id="rId7" Type="http://schemas.openxmlformats.org/officeDocument/2006/relationships/image" Target="../media/image79.jpe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8.gif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Relationship Id="rId27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image" Target="../media/image100.png"/><Relationship Id="rId21" Type="http://schemas.openxmlformats.org/officeDocument/2006/relationships/image" Target="../media/image118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19.wmf"/><Relationship Id="rId12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25.png"/><Relationship Id="rId5" Type="http://schemas.openxmlformats.org/officeDocument/2006/relationships/image" Target="../media/image121.png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4" Type="http://schemas.openxmlformats.org/officeDocument/2006/relationships/image" Target="../media/image120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1.wmf"/><Relationship Id="rId11" Type="http://schemas.openxmlformats.org/officeDocument/2006/relationships/image" Target="../media/image136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35.png"/><Relationship Id="rId4" Type="http://schemas.openxmlformats.org/officeDocument/2006/relationships/image" Target="../media/image130.wmf"/><Relationship Id="rId9" Type="http://schemas.openxmlformats.org/officeDocument/2006/relationships/image" Target="../media/image134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181600"/>
            <a:ext cx="3352800" cy="381000"/>
          </a:xfrm>
        </p:spPr>
        <p:txBody>
          <a:bodyPr/>
          <a:lstStyle/>
          <a:p>
            <a:r>
              <a:rPr lang="en-US" sz="2800" dirty="0" smtClean="0"/>
              <a:t>Alireza Nassiri ( ANL)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8610600" cy="35052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04800" y="4648200"/>
            <a:ext cx="457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Workshop Summary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04800"/>
            <a:ext cx="2667000" cy="762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04800"/>
            <a:ext cx="1676400" cy="762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304800"/>
            <a:ext cx="2185985" cy="762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81000" y="5715000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TESLA Technology Collaboration (TTC) Meeting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November 5-8, 2012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Thomas Jefferson National Accelerator Facility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487362"/>
          </a:xfrm>
        </p:spPr>
        <p:txBody>
          <a:bodyPr/>
          <a:lstStyle/>
          <a:p>
            <a:r>
              <a:rPr lang="en-US" dirty="0" smtClean="0"/>
              <a:t>SPX R&amp;D –SPX0 (Wu, Nassiri - ANL)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"/>
            <a:ext cx="5486400" cy="4525963"/>
          </a:xfrm>
        </p:spPr>
        <p:txBody>
          <a:bodyPr/>
          <a:lstStyle/>
          <a:p>
            <a:r>
              <a:rPr lang="en-US" dirty="0" smtClean="0"/>
              <a:t>Production of ps x-ray pulses with SRF deflecting cavities.</a:t>
            </a:r>
          </a:p>
          <a:p>
            <a:r>
              <a:rPr lang="en-US" dirty="0" smtClean="0"/>
              <a:t>Collaboration with JLAB on cavity/cryomodule designs.</a:t>
            </a:r>
          </a:p>
          <a:p>
            <a:r>
              <a:rPr lang="en-US" dirty="0" smtClean="0"/>
              <a:t>Design, fabrication and testing of prototype dampers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477000"/>
            <a:ext cx="5942013" cy="381000"/>
          </a:xfrm>
        </p:spPr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5403935"/>
              </p:ext>
            </p:extLst>
          </p:nvPr>
        </p:nvGraphicFramePr>
        <p:xfrm>
          <a:off x="6553200" y="2819400"/>
          <a:ext cx="2409731" cy="3666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55"/>
                <a:gridCol w="689976"/>
              </a:tblGrid>
              <a:tr h="2633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Quantity</a:t>
                      </a:r>
                      <a:endParaRPr lang="en-US" sz="14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Value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237004"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Electron beam current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100 mA</a:t>
                      </a:r>
                      <a:endParaRPr lang="en-US" sz="1000" b="1" dirty="0"/>
                    </a:p>
                  </a:txBody>
                  <a:tcPr/>
                </a:tc>
              </a:tr>
              <a:tr h="237004"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Number of cavities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2</a:t>
                      </a:r>
                      <a:endParaRPr lang="en-US" sz="1000" b="1" dirty="0"/>
                    </a:p>
                  </a:txBody>
                  <a:tcPr/>
                </a:tc>
              </a:tr>
              <a:tr h="237004"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voltage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1.0 MV</a:t>
                      </a:r>
                      <a:endParaRPr lang="en-US" sz="1000" b="1" dirty="0"/>
                    </a:p>
                  </a:txBody>
                  <a:tcPr/>
                </a:tc>
              </a:tr>
              <a:tr h="395007"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 Frequency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2815.486 MHz</a:t>
                      </a:r>
                      <a:endParaRPr lang="en-US" sz="1000" b="1" dirty="0"/>
                    </a:p>
                  </a:txBody>
                  <a:tcPr/>
                </a:tc>
              </a:tr>
              <a:tr h="237004"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Cavity tunability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 kHz</a:t>
                      </a:r>
                      <a:endParaRPr lang="en-US" sz="1000" b="1" dirty="0"/>
                    </a:p>
                  </a:txBody>
                  <a:tcPr/>
                </a:tc>
              </a:tr>
              <a:tr h="237004"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Source tunability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1.5 kHz</a:t>
                      </a:r>
                      <a:endParaRPr lang="en-US" sz="1000" b="1" dirty="0"/>
                    </a:p>
                  </a:txBody>
                  <a:tcPr/>
                </a:tc>
              </a:tr>
              <a:tr h="237004"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Operating temperature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2 K</a:t>
                      </a:r>
                      <a:endParaRPr lang="en-US" sz="1000" b="1" dirty="0"/>
                    </a:p>
                  </a:txBody>
                  <a:tcPr/>
                </a:tc>
              </a:tr>
              <a:tr h="55301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Longitudinal non-deflecting mod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  impedance</a:t>
                      </a:r>
                      <a:endParaRPr lang="en-US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&lt;0.44 M</a:t>
                      </a:r>
                      <a:r>
                        <a:rPr lang="en-US" sz="1000" b="1" dirty="0" smtClean="0">
                          <a:sym typeface="Symbol"/>
                        </a:rPr>
                        <a:t>-GHz</a:t>
                      </a:r>
                      <a:endParaRPr lang="en-US" sz="1000" b="1" dirty="0"/>
                    </a:p>
                  </a:txBody>
                  <a:tcPr/>
                </a:tc>
              </a:tr>
              <a:tr h="55301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Horizontal non-deflecting 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  impedance</a:t>
                      </a:r>
                      <a:endParaRPr lang="en-US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&lt;1.3 M</a:t>
                      </a:r>
                      <a:r>
                        <a:rPr lang="en-US" sz="1000" b="1" dirty="0" smtClean="0">
                          <a:sym typeface="Symbol"/>
                        </a:rPr>
                        <a:t>/m</a:t>
                      </a:r>
                      <a:endParaRPr lang="en-US" sz="1000" b="1" dirty="0"/>
                    </a:p>
                  </a:txBody>
                  <a:tcPr/>
                </a:tc>
              </a:tr>
              <a:tr h="395007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Vertical non-deflecting 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 impedance</a:t>
                      </a:r>
                      <a:endParaRPr lang="en-US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&lt;3.9 M</a:t>
                      </a:r>
                      <a:r>
                        <a:rPr lang="en-US" sz="1000" b="1" dirty="0" smtClean="0">
                          <a:sym typeface="Symbol"/>
                        </a:rPr>
                        <a:t>/m</a:t>
                      </a:r>
                      <a:endParaRPr lang="en-US" sz="10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778" t="16178" r="50926" b="12217"/>
          <a:stretch>
            <a:fillRect/>
          </a:stretch>
        </p:blipFill>
        <p:spPr bwMode="auto">
          <a:xfrm>
            <a:off x="7772400" y="228600"/>
            <a:ext cx="1214819" cy="81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nassiri\My Documents\APS-U\SPX\SPX0\JLAB\ScreenShot224.jpg"/>
          <p:cNvPicPr>
            <a:picLocks noChangeAspect="1" noChangeArrowheads="1"/>
          </p:cNvPicPr>
          <p:nvPr/>
        </p:nvPicPr>
        <p:blipFill>
          <a:blip r:embed="rId4" cstate="print"/>
          <a:srcRect l="5100" t="10680" r="5648" b="3883"/>
          <a:stretch>
            <a:fillRect/>
          </a:stretch>
        </p:blipFill>
        <p:spPr bwMode="auto">
          <a:xfrm>
            <a:off x="7010400" y="1828800"/>
            <a:ext cx="1524000" cy="952500"/>
          </a:xfrm>
          <a:prstGeom prst="rect">
            <a:avLst/>
          </a:prstGeom>
          <a:noFill/>
        </p:spPr>
      </p:pic>
      <p:pic>
        <p:nvPicPr>
          <p:cNvPr id="9" name="Picture 8" descr="DSCN10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1066800"/>
            <a:ext cx="11430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14623" r="13150" b="11718"/>
          <a:stretch/>
        </p:blipFill>
        <p:spPr>
          <a:xfrm>
            <a:off x="152400" y="1981201"/>
            <a:ext cx="1066800" cy="965200"/>
          </a:xfrm>
          <a:prstGeom prst="rect">
            <a:avLst/>
          </a:prstGeom>
          <a:ln w="12700">
            <a:solidFill>
              <a:schemeClr val="tx2">
                <a:lumMod val="50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4" t="17765" r="23" b="12535"/>
          <a:stretch/>
        </p:blipFill>
        <p:spPr>
          <a:xfrm>
            <a:off x="1371600" y="1981201"/>
            <a:ext cx="1066800" cy="9545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52400" y="297180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Flat bed HOM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29718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Pin bed HOM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1" t="27006" r="29068" b="30734"/>
          <a:stretch/>
        </p:blipFill>
        <p:spPr>
          <a:xfrm>
            <a:off x="2514600" y="1981200"/>
            <a:ext cx="1066800" cy="7885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3" t="26667" r="24746" b="20452"/>
          <a:stretch/>
        </p:blipFill>
        <p:spPr>
          <a:xfrm>
            <a:off x="3276600" y="2209800"/>
            <a:ext cx="1016000" cy="762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t="56045" r="4237" b="27232"/>
          <a:stretch/>
        </p:blipFill>
        <p:spPr>
          <a:xfrm>
            <a:off x="2590800" y="2743200"/>
            <a:ext cx="1721777" cy="2385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0" b="22711"/>
          <a:stretch/>
        </p:blipFill>
        <p:spPr>
          <a:xfrm>
            <a:off x="4419600" y="2057400"/>
            <a:ext cx="1196885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t="28474" r="5932" b="12768"/>
          <a:stretch/>
        </p:blipFill>
        <p:spPr>
          <a:xfrm>
            <a:off x="5105400" y="2438400"/>
            <a:ext cx="1123217" cy="533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200400"/>
            <a:ext cx="1026488" cy="457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00400"/>
            <a:ext cx="1108401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12421" b="18601"/>
          <a:stretch/>
        </p:blipFill>
        <p:spPr>
          <a:xfrm>
            <a:off x="838200" y="3657600"/>
            <a:ext cx="1062994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19400" y="30480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Machining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4800600" y="29718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Brazing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228600" y="40386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eBeam welding</a:t>
            </a:r>
            <a:endParaRPr lang="en-US" sz="1200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16177" r="52779" b="9747"/>
          <a:stretch>
            <a:fillRect/>
          </a:stretch>
        </p:blipFill>
        <p:spPr bwMode="auto">
          <a:xfrm>
            <a:off x="6096000" y="228600"/>
            <a:ext cx="137366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2209800" y="3276600"/>
            <a:ext cx="3429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RF test stand to support R&amp;D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" name="Picture 2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33600" y="3581400"/>
            <a:ext cx="1066800" cy="89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76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 descr="P9210019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81400"/>
            <a:ext cx="99060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/>
          <p:cNvSpPr txBox="1"/>
          <p:nvPr/>
        </p:nvSpPr>
        <p:spPr>
          <a:xfrm>
            <a:off x="2133600" y="44958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4kW klystron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3276600" y="45720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275 W TWT</a:t>
            </a:r>
            <a:endParaRPr lang="en-US" sz="1200" dirty="0"/>
          </a:p>
        </p:txBody>
      </p:sp>
      <p:pic>
        <p:nvPicPr>
          <p:cNvPr id="42" name="Picture 2" descr="PII cavity test area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81400"/>
            <a:ext cx="1295400" cy="108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191000" y="46482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Dewar insert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5105400" y="4648200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ATLAS test area</a:t>
            </a:r>
            <a:endParaRPr lang="en-US" sz="1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810000" y="4876800"/>
            <a:ext cx="2667000" cy="17049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152400" y="5105400"/>
            <a:ext cx="3429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SPX R&amp;D is progressing well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r>
              <a:rPr lang="en-US" kern="0" dirty="0" smtClean="0"/>
              <a:t>Strong ongoing collaboration with JLAB, LBNL and SLAC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943600" y="1143000"/>
            <a:ext cx="106974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81000" y="6096000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Recent test result in H. Wang’s talk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3" grpId="0"/>
      <p:bldP spid="24" grpId="0"/>
      <p:bldP spid="25" grpId="0"/>
      <p:bldP spid="40" grpId="0"/>
      <p:bldP spid="41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RF_SEAL_CONCEPT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613767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763000" cy="411162"/>
          </a:xfrm>
        </p:spPr>
        <p:txBody>
          <a:bodyPr/>
          <a:lstStyle/>
          <a:p>
            <a:r>
              <a:rPr lang="en-US" dirty="0" smtClean="0"/>
              <a:t>APS SPX cavity and cryomodule ( Robert Rimmer-JLAB)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3657600" cy="5638800"/>
          </a:xfrm>
        </p:spPr>
        <p:txBody>
          <a:bodyPr/>
          <a:lstStyle/>
          <a:p>
            <a:r>
              <a:rPr lang="en-US" dirty="0" smtClean="0"/>
              <a:t>MARK II (CC-A2) cavity test @ JLab</a:t>
            </a:r>
          </a:p>
          <a:p>
            <a:r>
              <a:rPr lang="en-US" dirty="0" smtClean="0"/>
              <a:t>Trapped HOM mode analysis in 4-cavity cryomoule.</a:t>
            </a:r>
          </a:p>
          <a:p>
            <a:r>
              <a:rPr lang="en-US" dirty="0" smtClean="0"/>
              <a:t>DFM power leakage to LOM WG port</a:t>
            </a:r>
          </a:p>
          <a:p>
            <a:pPr lvl="1"/>
            <a:r>
              <a:rPr lang="en-US" dirty="0" smtClean="0"/>
              <a:t>Tune the cavity after bulk chemistry and notch filter on the LOM WG can minimize the power leaking out.</a:t>
            </a:r>
          </a:p>
          <a:p>
            <a:r>
              <a:rPr lang="en-US" dirty="0" smtClean="0"/>
              <a:t>Tuner design</a:t>
            </a:r>
          </a:p>
          <a:p>
            <a:pPr lvl="1"/>
            <a:r>
              <a:rPr lang="en-US" dirty="0" smtClean="0"/>
              <a:t>C100        SPX</a:t>
            </a:r>
          </a:p>
          <a:p>
            <a:pPr lvl="2"/>
            <a:r>
              <a:rPr lang="en-US" dirty="0" smtClean="0"/>
              <a:t>Shorter axial length ( 62% reduction</a:t>
            </a:r>
          </a:p>
          <a:p>
            <a:pPr lvl="2"/>
            <a:r>
              <a:rPr lang="en-US" dirty="0" smtClean="0"/>
              <a:t>New space envelop</a:t>
            </a:r>
          </a:p>
          <a:p>
            <a:pPr lvl="2"/>
            <a:r>
              <a:rPr lang="en-US" dirty="0" smtClean="0"/>
              <a:t>Greater resolution (40 Hz)</a:t>
            </a:r>
          </a:p>
          <a:p>
            <a:r>
              <a:rPr lang="en-US" dirty="0" smtClean="0"/>
              <a:t>Power distribution</a:t>
            </a:r>
          </a:p>
          <a:p>
            <a:r>
              <a:rPr lang="en-US" dirty="0" smtClean="0"/>
              <a:t>Concepts for rf seals are being developed</a:t>
            </a:r>
          </a:p>
          <a:p>
            <a:pPr lvl="1"/>
            <a:r>
              <a:rPr lang="en-US" dirty="0" smtClean="0"/>
              <a:t>Beryllium Copper is the intended material choice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85800"/>
            <a:ext cx="2670142" cy="1676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371600"/>
            <a:ext cx="2819665" cy="140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4cav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838200"/>
            <a:ext cx="2667000" cy="55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00800" y="2819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Omega3P simulation studies by SLAC ACD group – L. Xiao, Z. Li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1676400"/>
            <a:ext cx="914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w/o FPC and LOM coupler windows</a:t>
            </a:r>
            <a:endParaRPr lang="en-US" sz="1100" dirty="0"/>
          </a:p>
        </p:txBody>
      </p:sp>
      <p:pic>
        <p:nvPicPr>
          <p:cNvPr id="11" name="Picture 2" descr="C:\Documents and Settings\josephm\Desktop\spx review\ScreenShot077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2362200"/>
            <a:ext cx="132268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>
            <a:off x="4419600" y="3200400"/>
            <a:ext cx="304800" cy="1524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2362200"/>
            <a:ext cx="116387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901694"/>
              </p:ext>
            </p:extLst>
          </p:nvPr>
        </p:nvGraphicFramePr>
        <p:xfrm>
          <a:off x="3755202" y="3657600"/>
          <a:ext cx="3962400" cy="1276350"/>
        </p:xfrm>
        <a:graphic>
          <a:graphicData uri="http://schemas.openxmlformats.org/drawingml/2006/table">
            <a:tbl>
              <a:tblPr/>
              <a:tblGrid>
                <a:gridCol w="1143000"/>
                <a:gridCol w="1295400"/>
                <a:gridCol w="1524000"/>
              </a:tblGrid>
              <a:tr h="2513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Tuning Sensitivity (Mhz/mm)*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Cavity Stiffness (klbs / in)**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</a:tr>
              <a:tr h="1870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Predicted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12.2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113.5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</a:tr>
              <a:tr h="1870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Measured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13.0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101.6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</a:tr>
              <a:tr h="799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529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* - The tuning sensitivity with a He vessel is expected to decrease by 26%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996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** - The stiffness with a He vessel is expected to increase by 12%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7659649" y="3657600"/>
            <a:ext cx="1260987" cy="34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00B050"/>
              </a:buClr>
              <a:buSzPct val="250000"/>
              <a:buFont typeface="Wingdings" pitchFamily="2" charset="2"/>
              <a:buChar char="ü"/>
              <a:defRPr/>
            </a:pPr>
            <a:r>
              <a:rPr lang="en-US" sz="1000" b="1" kern="0" dirty="0">
                <a:latin typeface="+mn-lt"/>
                <a:ea typeface="+mn-ea"/>
                <a:sym typeface="Wingdings" pitchFamily="2" charset="2"/>
              </a:rPr>
              <a:t>Modeling  Validated</a:t>
            </a:r>
          </a:p>
          <a:p>
            <a:pPr marL="1828800" lvl="3" indent="-457200">
              <a:spcBef>
                <a:spcPct val="20000"/>
              </a:spcBef>
              <a:buClr>
                <a:srgbClr val="A50021"/>
              </a:buClr>
              <a:buSzPct val="120000"/>
              <a:buFont typeface="Wingdings" pitchFamily="2" charset="2"/>
              <a:buChar char="§"/>
              <a:defRPr/>
            </a:pPr>
            <a:endParaRPr lang="en-US" b="1" kern="0" dirty="0">
              <a:latin typeface="+mn-lt"/>
              <a:ea typeface="+mn-ea"/>
            </a:endParaRPr>
          </a:p>
        </p:txBody>
      </p:sp>
      <p:pic>
        <p:nvPicPr>
          <p:cNvPr id="20" name="Picture 6" descr="RF_SEAL_CONCEPT2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4996218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 descr="fingerlayout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96100" y="4933156"/>
            <a:ext cx="11429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181600" y="6216171"/>
            <a:ext cx="3352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Details in H. Wang’s talk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1295400" y="3828944"/>
            <a:ext cx="304800" cy="762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31163" y="5862514"/>
            <a:ext cx="518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Finger  geometry and clocking  feature need  to be finalized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34962"/>
          </a:xfrm>
        </p:spPr>
        <p:txBody>
          <a:bodyPr/>
          <a:lstStyle/>
          <a:p>
            <a:r>
              <a:rPr lang="en-US" dirty="0" smtClean="0"/>
              <a:t>Wakefield/impedance considerations for APS&amp;LHC crab cavities (H. Wang – JLab)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4724400" cy="5791200"/>
          </a:xfrm>
        </p:spPr>
        <p:txBody>
          <a:bodyPr/>
          <a:lstStyle/>
          <a:p>
            <a:r>
              <a:rPr lang="en-US" sz="1600" dirty="0" smtClean="0"/>
              <a:t>Review of multi beam wake excitation scheme</a:t>
            </a:r>
          </a:p>
          <a:p>
            <a:pPr lvl="1"/>
            <a:r>
              <a:rPr lang="en-US" dirty="0" smtClean="0"/>
              <a:t>MAFIA T3 simulation using MB excitation technique for JLAB ½-scale high current cavity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sz="1600" dirty="0" smtClean="0"/>
              <a:t>Benchmark ( MAFIA T3, E3 and bench measurement) on 1.3 GHz , 5-cell H.C. cavity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5942013" cy="304800"/>
          </a:xfrm>
        </p:spPr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2732" r="6780"/>
          <a:stretch>
            <a:fillRect/>
          </a:stretch>
        </p:blipFill>
        <p:spPr bwMode="auto">
          <a:xfrm>
            <a:off x="152400" y="1219200"/>
            <a:ext cx="4267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1330325" cy="58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4267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953000" y="519499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r>
              <a:rPr lang="en-US" sz="1600" kern="0" dirty="0" smtClean="0"/>
              <a:t>LHC 4-rod crab cavity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772167" y="1007848"/>
            <a:ext cx="3962400" cy="1981201"/>
            <a:chOff x="4876800" y="685800"/>
            <a:chExt cx="3962400" cy="198120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99" r="1002"/>
            <a:stretch/>
          </p:blipFill>
          <p:spPr>
            <a:xfrm>
              <a:off x="4953000" y="685800"/>
              <a:ext cx="3886200" cy="198120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58000" y="838200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Port 5: DMC 2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86600" y="1066800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Port 3: HOM2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81600" y="685800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Port 4: DMC 1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43800" y="1905000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Port 2: LOM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76800" y="1295400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Port 1: HOM1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86600" y="1371600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Port 6: BP1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05400" y="2362200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Port 7: BP2</a:t>
              </a:r>
              <a:endParaRPr lang="en-US" sz="1200" dirty="0"/>
            </a:p>
          </p:txBody>
        </p:sp>
        <p:cxnSp>
          <p:nvCxnSpPr>
            <p:cNvPr id="22" name="Straight Arrow Connector 21"/>
            <p:cNvCxnSpPr>
              <a:stCxn id="12" idx="1"/>
            </p:cNvCxnSpPr>
            <p:nvPr/>
          </p:nvCxnSpPr>
          <p:spPr bwMode="auto">
            <a:xfrm flipH="1">
              <a:off x="6629400" y="1205300"/>
              <a:ext cx="457200" cy="90100"/>
            </a:xfrm>
            <a:prstGeom prst="straightConnector1">
              <a:avLst/>
            </a:prstGeom>
            <a:noFill/>
            <a:ln w="2540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Rectangle 13"/>
          <p:cNvSpPr/>
          <p:nvPr/>
        </p:nvSpPr>
        <p:spPr>
          <a:xfrm>
            <a:off x="4695967" y="32368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/>
              <a:t>Preliminary LOM/HOM damping power estimates 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   581 mA</a:t>
            </a:r>
          </a:p>
          <a:p>
            <a:r>
              <a:rPr lang="en-US" sz="1400" b="1" dirty="0" smtClean="0"/>
              <a:t>Port    LOM    HOM1  HOM2  DMC1  DMC2    BP1     BP2 </a:t>
            </a:r>
          </a:p>
          <a:p>
            <a:r>
              <a:rPr lang="en-US" sz="1400" b="1" dirty="0" smtClean="0"/>
              <a:t>kW     113      11.6       26.6       4.2 NA   0.843  4.8 ?   5.7? </a:t>
            </a:r>
            <a:endParaRPr lang="pl-PL" sz="1400" dirty="0"/>
          </a:p>
        </p:txBody>
      </p:sp>
      <p:sp>
        <p:nvSpPr>
          <p:cNvPr id="16" name="Rectangle 15"/>
          <p:cNvSpPr/>
          <p:nvPr/>
        </p:nvSpPr>
        <p:spPr>
          <a:xfrm>
            <a:off x="4572000" y="406440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/>
              <a:t>Power handing and cooling on the coaxial couplers on all LHC crab cavities will be very challenging 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 smtClean="0"/>
              <a:t>The </a:t>
            </a:r>
            <a:r>
              <a:rPr lang="en-US" dirty="0"/>
              <a:t>HOM damping design is very important part of LHC crab cavity. It should be one of critical </a:t>
            </a:r>
            <a:r>
              <a:rPr lang="en-US" dirty="0" smtClean="0"/>
              <a:t>requirements for </a:t>
            </a:r>
            <a:r>
              <a:rPr lang="en-US" dirty="0"/>
              <a:t>the down selection process.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448800" cy="533400"/>
          </a:xfrm>
        </p:spPr>
        <p:txBody>
          <a:bodyPr/>
          <a:lstStyle/>
          <a:p>
            <a:r>
              <a:rPr lang="en-US" dirty="0" smtClean="0"/>
              <a:t>CLIC Crab Cavity(Praveen Ambattu - Lancaster University)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3429000" cy="5715000"/>
          </a:xfrm>
        </p:spPr>
        <p:txBody>
          <a:bodyPr/>
          <a:lstStyle/>
          <a:p>
            <a:r>
              <a:rPr lang="en-US" dirty="0" smtClean="0"/>
              <a:t>X-band (12 GHz) Travelling wave</a:t>
            </a:r>
          </a:p>
          <a:p>
            <a:r>
              <a:rPr lang="en-US" dirty="0" smtClean="0"/>
              <a:t>Requires a kick of 2.55 MV per beam for CLIC crossing angle of 20 mrad</a:t>
            </a:r>
          </a:p>
          <a:p>
            <a:r>
              <a:rPr lang="en-US" dirty="0" smtClean="0"/>
              <a:t>A 12-cell with beam pipe radius of 5 mm ( 13 MW per beam)</a:t>
            </a:r>
          </a:p>
          <a:p>
            <a:r>
              <a:rPr lang="en-US" dirty="0" smtClean="0"/>
              <a:t>CTF3 prototype will include wakefield dampers for beam test </a:t>
            </a:r>
          </a:p>
          <a:p>
            <a:r>
              <a:rPr lang="en-US" dirty="0" smtClean="0"/>
              <a:t>Prototype 1 fabricated and cold tested at SLAC</a:t>
            </a:r>
          </a:p>
          <a:p>
            <a:r>
              <a:rPr lang="en-US" dirty="0" smtClean="0"/>
              <a:t>Prototype 2 fabricated and cold tested at CERN</a:t>
            </a:r>
          </a:p>
          <a:p>
            <a:r>
              <a:rPr lang="en-US" dirty="0" smtClean="0"/>
              <a:t>Prototype 3 under design</a:t>
            </a:r>
          </a:p>
          <a:p>
            <a:r>
              <a:rPr lang="en-US" dirty="0" smtClean="0"/>
              <a:t>Symmetric or dual-feed coupler. Asymmetric/single-feed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0600"/>
            <a:ext cx="4114800" cy="82296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752600"/>
            <a:ext cx="4572000" cy="9984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419600" y="533400"/>
            <a:ext cx="457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Transverse beam size @ IP: 1 nm x 45 nm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- Requires strong focusing by the final quads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667000"/>
            <a:ext cx="1391686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2667000"/>
            <a:ext cx="1387413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7765" y="2667000"/>
            <a:ext cx="1566235" cy="21336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391400" y="4876800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Increases trans size of the  cavity.</a:t>
            </a:r>
          </a:p>
          <a:p>
            <a:r>
              <a:rPr lang="en-US" sz="1200" dirty="0" smtClean="0"/>
              <a:t>Makes cell tuning difficult.</a:t>
            </a:r>
          </a:p>
          <a:p>
            <a:r>
              <a:rPr lang="en-US" sz="1200" dirty="0" smtClean="0"/>
              <a:t>Advantage: No coupler induced monopole component due to the symmetry of the fields.</a:t>
            </a:r>
            <a:endParaRPr lang="en-US" sz="1200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2743200"/>
            <a:ext cx="1264178" cy="8752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715000" y="3784937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Avoids the splitter, more compact.</a:t>
            </a:r>
          </a:p>
          <a:p>
            <a:r>
              <a:rPr lang="en-US" sz="1200" dirty="0" smtClean="0"/>
              <a:t>Asymmetry induces multipole components, especially monopole.</a:t>
            </a:r>
            <a:endParaRPr lang="en-US" sz="1200" dirty="0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69807" y="5029200"/>
            <a:ext cx="1414720" cy="1381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156589" y="4732867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Prototype 3</a:t>
            </a:r>
            <a:endParaRPr lang="en-US" sz="1200" dirty="0"/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0" y="4191000"/>
            <a:ext cx="1524000" cy="115329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886200" y="3886200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SLAC Prototype 1</a:t>
            </a:r>
            <a:endParaRPr lang="en-US" sz="1200" dirty="0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25253" y="5530399"/>
            <a:ext cx="1321893" cy="9906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810000" y="5334000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CERN Prototype </a:t>
            </a:r>
            <a:r>
              <a:rPr lang="en-US" sz="1200" dirty="0"/>
              <a:t>2</a:t>
            </a: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06320" y="5562600"/>
            <a:ext cx="1007760" cy="9429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movi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4926" y="1981200"/>
            <a:ext cx="1422400" cy="10668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3600" y="4648200"/>
            <a:ext cx="2050004" cy="144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838200"/>
          </a:xfrm>
        </p:spPr>
        <p:txBody>
          <a:bodyPr/>
          <a:lstStyle/>
          <a:p>
            <a:r>
              <a:rPr lang="en-US" dirty="0" smtClean="0"/>
              <a:t>Advanced Modeling of Deflecting/Crabbing Cavities – Zenghai Li, SLAC)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4724400" cy="5257800"/>
          </a:xfrm>
        </p:spPr>
        <p:txBody>
          <a:bodyPr/>
          <a:lstStyle/>
          <a:p>
            <a:r>
              <a:rPr lang="en-US" dirty="0" smtClean="0"/>
              <a:t>Parallel higher-order finite-element method</a:t>
            </a:r>
          </a:p>
          <a:p>
            <a:pPr lvl="1"/>
            <a:r>
              <a:rPr lang="en-US" dirty="0" smtClean="0"/>
              <a:t>Conformal ( tetrahedral) mesh with quadratic surface</a:t>
            </a:r>
          </a:p>
          <a:p>
            <a:pPr lvl="1"/>
            <a:r>
              <a:rPr lang="en-US" dirty="0" smtClean="0"/>
              <a:t>Higher-order elements (p=1-6)</a:t>
            </a:r>
          </a:p>
          <a:p>
            <a:pPr lvl="1"/>
            <a:r>
              <a:rPr lang="en-US" dirty="0" smtClean="0"/>
              <a:t>Parallel processing (memory and speed)</a:t>
            </a:r>
          </a:p>
          <a:p>
            <a:r>
              <a:rPr lang="en-US" dirty="0" smtClean="0"/>
              <a:t>Large system simulation</a:t>
            </a:r>
          </a:p>
          <a:p>
            <a:pPr lvl="1"/>
            <a:r>
              <a:rPr lang="en-US" dirty="0" smtClean="0"/>
              <a:t>T3p – wakefield coupling in CLIC structures</a:t>
            </a:r>
          </a:p>
          <a:p>
            <a:r>
              <a:rPr lang="en-US" dirty="0" smtClean="0"/>
              <a:t>Shunt impedance – (R/Q)*Qext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Deflecting cavity MP analysis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 smtClean="0"/>
              <a:t>Ridged WG defector for H&amp;V crabbing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181600" y="533400"/>
            <a:ext cx="3276600" cy="1447800"/>
            <a:chOff x="2615552" y="710601"/>
            <a:chExt cx="6528448" cy="3236389"/>
          </a:xfrm>
        </p:grpSpPr>
        <p:pic>
          <p:nvPicPr>
            <p:cNvPr id="7" name="Picture 8" descr="C:\VaultWorkspace\epc\Vault\Draft\ERL Al Vacuum Chamber\Model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93502" y="3096072"/>
              <a:ext cx="1244968" cy="715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dd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V="1">
              <a:off x="6151287" y="3317602"/>
              <a:ext cx="2992713" cy="407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copp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59984" y="871553"/>
              <a:ext cx="1034938" cy="716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40112" y="710601"/>
              <a:ext cx="593160" cy="940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07727" y="879462"/>
              <a:ext cx="1111159" cy="520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 descr="whole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52731" y="2136527"/>
              <a:ext cx="1110143" cy="823097"/>
            </a:xfrm>
            <a:prstGeom prst="rect">
              <a:avLst/>
            </a:prstGeom>
          </p:spPr>
        </p:pic>
        <p:pic>
          <p:nvPicPr>
            <p:cNvPr id="13" name="Picture 2" descr="deform_compare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15552" y="1595353"/>
              <a:ext cx="1807159" cy="503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962261" y="2363865"/>
              <a:ext cx="1083497" cy="542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scatterts_t000000008000000fs.eps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18188" y="3087650"/>
              <a:ext cx="1051379" cy="788535"/>
            </a:xfrm>
            <a:prstGeom prst="rect">
              <a:avLst/>
            </a:prstGeom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638251" y="1626400"/>
              <a:ext cx="2096094" cy="407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933647" y="1561085"/>
              <a:ext cx="616400" cy="541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84" descr="RealisticDistribution3_small"/>
            <p:cNvPicPr>
              <a:picLocks noChangeAspect="1" noChangeArrowheads="1" noCrop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05315" y="797167"/>
              <a:ext cx="604764" cy="779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6" descr=":::::Desktop:Screen shot 2010-10-28 at 2.55.39 PM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rot="16200000" flipH="1">
              <a:off x="4725911" y="1830541"/>
              <a:ext cx="432281" cy="1592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pbg.ncdf.pn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98367" y="3257806"/>
              <a:ext cx="582305" cy="689184"/>
            </a:xfrm>
            <a:prstGeom prst="rect">
              <a:avLst/>
            </a:prstGeom>
          </p:spPr>
        </p:pic>
        <p:pic>
          <p:nvPicPr>
            <p:cNvPr id="21" name="Picture 16" descr="PL_fine3.png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7623110" y="2425161"/>
              <a:ext cx="949509" cy="684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22" descr="scatterts_t000000008000000fs.eps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40364" y="1981200"/>
            <a:ext cx="1546236" cy="1159677"/>
          </a:xfrm>
          <a:prstGeom prst="rect">
            <a:avLst/>
          </a:prstGeom>
        </p:spPr>
      </p:pic>
      <p:pic>
        <p:nvPicPr>
          <p:cNvPr id="24" name="Picture 23" descr="wake.stacked.11.970e9.eps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034575" y="1905000"/>
            <a:ext cx="2057400" cy="138684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467600" y="2895600"/>
            <a:ext cx="1558119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Arial"/>
              </a:rPr>
              <a:t>monopole power transfer</a:t>
            </a:r>
          </a:p>
        </p:txBody>
      </p:sp>
      <p:pic>
        <p:nvPicPr>
          <p:cNvPr id="26" name="Picture 25" descr="Wakes.dipoleX.5mm.eps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5400000">
            <a:off x="7073695" y="3135520"/>
            <a:ext cx="1759526" cy="227703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7" name="TextBox 26"/>
          <p:cNvSpPr txBox="1"/>
          <p:nvPr/>
        </p:nvSpPr>
        <p:spPr>
          <a:xfrm>
            <a:off x="7348833" y="4930943"/>
            <a:ext cx="1572546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Arial"/>
              </a:rPr>
              <a:t>dipole wakefield coupling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57200" y="4876800"/>
            <a:ext cx="3733800" cy="1219200"/>
            <a:chOff x="787049" y="3583883"/>
            <a:chExt cx="8223334" cy="3085551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 flipH="1">
              <a:off x="787049" y="3776730"/>
              <a:ext cx="2759209" cy="1521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" name="Group 23"/>
            <p:cNvGrpSpPr/>
            <p:nvPr/>
          </p:nvGrpSpPr>
          <p:grpSpPr>
            <a:xfrm>
              <a:off x="2063609" y="4091471"/>
              <a:ext cx="4194785" cy="2453692"/>
              <a:chOff x="3318291" y="3964865"/>
              <a:chExt cx="4194785" cy="2453692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6223922" y="5024761"/>
                <a:ext cx="1289154" cy="1393796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>
                <a:off x="3793843" y="4546107"/>
                <a:ext cx="2445069" cy="982102"/>
              </a:xfrm>
              <a:prstGeom prst="straightConnector1">
                <a:avLst/>
              </a:prstGeom>
              <a:ln w="19050">
                <a:solidFill>
                  <a:srgbClr val="FF00FF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/>
              <p:cNvSpPr/>
              <p:nvPr/>
            </p:nvSpPr>
            <p:spPr>
              <a:xfrm rot="7547628">
                <a:off x="3166602" y="4116554"/>
                <a:ext cx="849172" cy="545794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4" name="Group 32"/>
            <p:cNvGrpSpPr/>
            <p:nvPr/>
          </p:nvGrpSpPr>
          <p:grpSpPr>
            <a:xfrm>
              <a:off x="926509" y="4313651"/>
              <a:ext cx="6266191" cy="2260477"/>
              <a:chOff x="2696585" y="4254036"/>
              <a:chExt cx="6266191" cy="2260477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7832476" y="5055555"/>
                <a:ext cx="1130300" cy="145895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1" name="Straight Arrow Connector 50"/>
              <p:cNvCxnSpPr>
                <a:endCxn id="50" idx="2"/>
              </p:cNvCxnSpPr>
              <p:nvPr/>
            </p:nvCxnSpPr>
            <p:spPr>
              <a:xfrm>
                <a:off x="3583762" y="4545084"/>
                <a:ext cx="4248714" cy="123995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 rot="706862">
                <a:off x="2696585" y="4254036"/>
                <a:ext cx="922344" cy="404266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5" name="Group 48"/>
            <p:cNvGrpSpPr/>
            <p:nvPr/>
          </p:nvGrpSpPr>
          <p:grpSpPr>
            <a:xfrm>
              <a:off x="1677426" y="3935112"/>
              <a:ext cx="7332957" cy="2734322"/>
              <a:chOff x="2769832" y="3701988"/>
              <a:chExt cx="7332957" cy="2734322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8194091" y="5592931"/>
                <a:ext cx="1908698" cy="843379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8" name="Straight Arrow Connector 47"/>
              <p:cNvCxnSpPr>
                <a:endCxn id="47" idx="2"/>
              </p:cNvCxnSpPr>
              <p:nvPr/>
            </p:nvCxnSpPr>
            <p:spPr>
              <a:xfrm>
                <a:off x="3084263" y="4390735"/>
                <a:ext cx="5109828" cy="1623886"/>
              </a:xfrm>
              <a:prstGeom prst="straightConnector1">
                <a:avLst/>
              </a:prstGeom>
              <a:ln w="19050">
                <a:solidFill>
                  <a:schemeClr val="accent6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Freeform 48"/>
              <p:cNvSpPr/>
              <p:nvPr/>
            </p:nvSpPr>
            <p:spPr>
              <a:xfrm>
                <a:off x="2769832" y="3701988"/>
                <a:ext cx="807868" cy="1393795"/>
              </a:xfrm>
              <a:custGeom>
                <a:avLst/>
                <a:gdLst>
                  <a:gd name="connsiteX0" fmla="*/ 674703 w 807868"/>
                  <a:gd name="connsiteY0" fmla="*/ 0 h 1429305"/>
                  <a:gd name="connsiteX1" fmla="*/ 168676 w 807868"/>
                  <a:gd name="connsiteY1" fmla="*/ 408373 h 1429305"/>
                  <a:gd name="connsiteX2" fmla="*/ 0 w 807868"/>
                  <a:gd name="connsiteY2" fmla="*/ 745724 h 1429305"/>
                  <a:gd name="connsiteX3" fmla="*/ 71022 w 807868"/>
                  <a:gd name="connsiteY3" fmla="*/ 1118586 h 1429305"/>
                  <a:gd name="connsiteX4" fmla="*/ 266331 w 807868"/>
                  <a:gd name="connsiteY4" fmla="*/ 1429305 h 1429305"/>
                  <a:gd name="connsiteX5" fmla="*/ 488272 w 807868"/>
                  <a:gd name="connsiteY5" fmla="*/ 1411550 h 1429305"/>
                  <a:gd name="connsiteX6" fmla="*/ 355107 w 807868"/>
                  <a:gd name="connsiteY6" fmla="*/ 1154097 h 1429305"/>
                  <a:gd name="connsiteX7" fmla="*/ 301841 w 807868"/>
                  <a:gd name="connsiteY7" fmla="*/ 736847 h 1429305"/>
                  <a:gd name="connsiteX8" fmla="*/ 807868 w 807868"/>
                  <a:gd name="connsiteY8" fmla="*/ 213064 h 1429305"/>
                  <a:gd name="connsiteX9" fmla="*/ 798991 w 807868"/>
                  <a:gd name="connsiteY9" fmla="*/ 44388 h 1429305"/>
                  <a:gd name="connsiteX10" fmla="*/ 674703 w 807868"/>
                  <a:gd name="connsiteY10" fmla="*/ 0 h 1429305"/>
                  <a:gd name="connsiteX0" fmla="*/ 674703 w 807868"/>
                  <a:gd name="connsiteY0" fmla="*/ 0 h 1429305"/>
                  <a:gd name="connsiteX1" fmla="*/ 168676 w 807868"/>
                  <a:gd name="connsiteY1" fmla="*/ 408373 h 1429305"/>
                  <a:gd name="connsiteX2" fmla="*/ 0 w 807868"/>
                  <a:gd name="connsiteY2" fmla="*/ 745724 h 1429305"/>
                  <a:gd name="connsiteX3" fmla="*/ 71022 w 807868"/>
                  <a:gd name="connsiteY3" fmla="*/ 1118586 h 1429305"/>
                  <a:gd name="connsiteX4" fmla="*/ 266331 w 807868"/>
                  <a:gd name="connsiteY4" fmla="*/ 1429305 h 1429305"/>
                  <a:gd name="connsiteX5" fmla="*/ 399495 w 807868"/>
                  <a:gd name="connsiteY5" fmla="*/ 1331651 h 1429305"/>
                  <a:gd name="connsiteX6" fmla="*/ 355107 w 807868"/>
                  <a:gd name="connsiteY6" fmla="*/ 1154097 h 1429305"/>
                  <a:gd name="connsiteX7" fmla="*/ 301841 w 807868"/>
                  <a:gd name="connsiteY7" fmla="*/ 736847 h 1429305"/>
                  <a:gd name="connsiteX8" fmla="*/ 807868 w 807868"/>
                  <a:gd name="connsiteY8" fmla="*/ 213064 h 1429305"/>
                  <a:gd name="connsiteX9" fmla="*/ 798991 w 807868"/>
                  <a:gd name="connsiteY9" fmla="*/ 44388 h 1429305"/>
                  <a:gd name="connsiteX10" fmla="*/ 674703 w 807868"/>
                  <a:gd name="connsiteY10" fmla="*/ 0 h 1429305"/>
                  <a:gd name="connsiteX0" fmla="*/ 665825 w 807868"/>
                  <a:gd name="connsiteY0" fmla="*/ 0 h 1393795"/>
                  <a:gd name="connsiteX1" fmla="*/ 168676 w 807868"/>
                  <a:gd name="connsiteY1" fmla="*/ 372863 h 1393795"/>
                  <a:gd name="connsiteX2" fmla="*/ 0 w 807868"/>
                  <a:gd name="connsiteY2" fmla="*/ 710214 h 1393795"/>
                  <a:gd name="connsiteX3" fmla="*/ 71022 w 807868"/>
                  <a:gd name="connsiteY3" fmla="*/ 1083076 h 1393795"/>
                  <a:gd name="connsiteX4" fmla="*/ 266331 w 807868"/>
                  <a:gd name="connsiteY4" fmla="*/ 1393795 h 1393795"/>
                  <a:gd name="connsiteX5" fmla="*/ 399495 w 807868"/>
                  <a:gd name="connsiteY5" fmla="*/ 1296141 h 1393795"/>
                  <a:gd name="connsiteX6" fmla="*/ 355107 w 807868"/>
                  <a:gd name="connsiteY6" fmla="*/ 1118587 h 1393795"/>
                  <a:gd name="connsiteX7" fmla="*/ 301841 w 807868"/>
                  <a:gd name="connsiteY7" fmla="*/ 701337 h 1393795"/>
                  <a:gd name="connsiteX8" fmla="*/ 807868 w 807868"/>
                  <a:gd name="connsiteY8" fmla="*/ 177554 h 1393795"/>
                  <a:gd name="connsiteX9" fmla="*/ 798991 w 807868"/>
                  <a:gd name="connsiteY9" fmla="*/ 8878 h 1393795"/>
                  <a:gd name="connsiteX10" fmla="*/ 665825 w 807868"/>
                  <a:gd name="connsiteY10" fmla="*/ 0 h 139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7868" h="1393795">
                    <a:moveTo>
                      <a:pt x="665825" y="0"/>
                    </a:moveTo>
                    <a:lnTo>
                      <a:pt x="168676" y="372863"/>
                    </a:lnTo>
                    <a:lnTo>
                      <a:pt x="0" y="710214"/>
                    </a:lnTo>
                    <a:lnTo>
                      <a:pt x="71022" y="1083076"/>
                    </a:lnTo>
                    <a:lnTo>
                      <a:pt x="266331" y="1393795"/>
                    </a:lnTo>
                    <a:lnTo>
                      <a:pt x="399495" y="1296141"/>
                    </a:lnTo>
                    <a:lnTo>
                      <a:pt x="355107" y="1118587"/>
                    </a:lnTo>
                    <a:lnTo>
                      <a:pt x="301841" y="701337"/>
                    </a:lnTo>
                    <a:lnTo>
                      <a:pt x="807868" y="177554"/>
                    </a:lnTo>
                    <a:lnTo>
                      <a:pt x="798991" y="8878"/>
                    </a:lnTo>
                    <a:lnTo>
                      <a:pt x="665825" y="0"/>
                    </a:lnTo>
                    <a:close/>
                  </a:path>
                </a:pathLst>
              </a:cu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6734338" y="3583883"/>
              <a:ext cx="2239914" cy="14020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solidFill>
                    <a:schemeClr val="tx2"/>
                  </a:solidFill>
                </a:rPr>
                <a:t>Operating voltage: 3.3MV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572000" y="5486400"/>
            <a:ext cx="113064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791200" y="5562600"/>
            <a:ext cx="117593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" name="Group 11"/>
          <p:cNvGrpSpPr/>
          <p:nvPr/>
        </p:nvGrpSpPr>
        <p:grpSpPr>
          <a:xfrm>
            <a:off x="1905000" y="3429000"/>
            <a:ext cx="1447800" cy="943289"/>
            <a:chOff x="304800" y="3708091"/>
            <a:chExt cx="2971800" cy="2692709"/>
          </a:xfrm>
        </p:grpSpPr>
        <p:pic>
          <p:nvPicPr>
            <p:cNvPr id="59" name="Picture 4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304800" y="3708091"/>
              <a:ext cx="2971800" cy="2692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Box 59"/>
            <p:cNvSpPr txBox="1"/>
            <p:nvPr/>
          </p:nvSpPr>
          <p:spPr>
            <a:xfrm>
              <a:off x="381000" y="3810000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F=3.287GHz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Group 13"/>
          <p:cNvGrpSpPr/>
          <p:nvPr/>
        </p:nvGrpSpPr>
        <p:grpSpPr>
          <a:xfrm>
            <a:off x="381000" y="3429000"/>
            <a:ext cx="1295400" cy="942936"/>
            <a:chOff x="304800" y="1336194"/>
            <a:chExt cx="2971800" cy="2321406"/>
          </a:xfrm>
        </p:grpSpPr>
        <p:pic>
          <p:nvPicPr>
            <p:cNvPr id="62" name="Picture 3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04800" y="1336194"/>
              <a:ext cx="2971800" cy="232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Rectangle 62"/>
            <p:cNvSpPr/>
            <p:nvPr/>
          </p:nvSpPr>
          <p:spPr>
            <a:xfrm>
              <a:off x="304800" y="1371600"/>
              <a:ext cx="13131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F=2.415GHz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419600" y="3810000"/>
            <a:ext cx="2370161" cy="168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" name="TextBox 64"/>
          <p:cNvSpPr txBox="1"/>
          <p:nvPr/>
        </p:nvSpPr>
        <p:spPr>
          <a:xfrm>
            <a:off x="4038600" y="3352800"/>
            <a:ext cx="289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Multi-cavity need to be simulated because of cavity-to-cavity coupling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304800"/>
          </a:xfrm>
        </p:spPr>
        <p:txBody>
          <a:bodyPr/>
          <a:lstStyle/>
          <a:p>
            <a:r>
              <a:rPr lang="en-US" dirty="0" smtClean="0"/>
              <a:t>Crabbing cavity multipacting simulation with VORPAL (C.D. Zhou – TECH-X)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381000"/>
            <a:ext cx="3200400" cy="1447800"/>
          </a:xfrm>
        </p:spPr>
        <p:txBody>
          <a:bodyPr/>
          <a:lstStyle/>
          <a:p>
            <a:r>
              <a:rPr lang="en-US" sz="1600" dirty="0" smtClean="0"/>
              <a:t>Electrons seeded in the gap between the fingers of the cavity get accelerated out of the gap before multipacting is established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6400"/>
            <a:ext cx="1119554" cy="63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676400"/>
            <a:ext cx="1143000" cy="64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19800" y="2286000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Initial position of the seed electrons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7467600" y="2286000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Towards the end of one RF cycle</a:t>
            </a:r>
            <a:endParaRPr lang="en-US" sz="11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1219200" cy="79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667000"/>
            <a:ext cx="1170977" cy="77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91400" y="3505200"/>
            <a:ext cx="1371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After many RF cycles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5943600" y="3505200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Initial position of the seed electrons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6781800" y="26670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Beam pipe</a:t>
            </a:r>
            <a:endParaRPr lang="en-US" sz="12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67200"/>
            <a:ext cx="1143000" cy="73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91000"/>
            <a:ext cx="1118765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0" y="762000"/>
            <a:ext cx="3352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4-rod crab cavity design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Includes HOM, LOM and PC </a:t>
            </a:r>
            <a:r>
              <a:rPr lang="en-US" sz="1600" kern="0" dirty="0" smtClean="0"/>
              <a:t>imported from CAD file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endParaRPr lang="en-US" sz="1600" kern="0" dirty="0" smtClean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endParaRPr lang="en-US" sz="1600" kern="0" dirty="0" smtClean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endParaRPr lang="en-US" sz="1600" kern="0" dirty="0" smtClean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endParaRPr lang="en-US" sz="1600" kern="0" dirty="0" smtClean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 reconstruction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shows B</a:t>
            </a:r>
            <a:r>
              <a:rPr lang="en-US" sz="1600" kern="0" baseline="-25000" dirty="0" smtClean="0"/>
              <a:t>t</a:t>
            </a:r>
            <a:r>
              <a:rPr lang="en-US" sz="1600" kern="0" dirty="0" smtClean="0"/>
              <a:t> fields for dipole modes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endParaRPr lang="en-US" sz="1600" kern="0" dirty="0" smtClean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r>
              <a:rPr lang="en-US" sz="1600" kern="0" noProof="0" dirty="0" smtClean="0"/>
              <a:t>Good agreement on transverse cavity shut impedance between test and VORPAL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 descr="crabCavCAD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2057400"/>
            <a:ext cx="106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lum/>
            <a:alphaModFix/>
          </a:blip>
          <a:srcRect l="15973" t="18757" r="15973" b="29661"/>
          <a:stretch>
            <a:fillRect/>
          </a:stretch>
        </p:blipFill>
        <p:spPr>
          <a:xfrm>
            <a:off x="1447800" y="1981200"/>
            <a:ext cx="19050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lum/>
            <a:alphaModFix/>
          </a:blip>
          <a:srcRect/>
          <a:stretch>
            <a:fillRect/>
          </a:stretch>
        </p:blipFill>
        <p:spPr>
          <a:xfrm>
            <a:off x="0" y="2895600"/>
            <a:ext cx="31242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609600" y="3581400"/>
            <a:ext cx="2743200" cy="444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kern="1200" dirty="0">
                <a:ln>
                  <a:noFill/>
                </a:ln>
                <a:latin typeface="Arial" pitchFamily="18"/>
                <a:ea typeface="Arial" pitchFamily="18"/>
                <a:cs typeface="Arial" pitchFamily="18"/>
              </a:rPr>
              <a:t>0.5    </a:t>
            </a:r>
            <a:r>
              <a:rPr lang="en-US" sz="1200" b="0" i="0" u="none" strike="noStrike" kern="1200" dirty="0" smtClean="0">
                <a:ln>
                  <a:noFill/>
                </a:ln>
                <a:latin typeface="Arial" pitchFamily="18"/>
                <a:ea typeface="Arial" pitchFamily="18"/>
                <a:cs typeface="Arial" pitchFamily="18"/>
              </a:rPr>
              <a:t> </a:t>
            </a:r>
            <a:r>
              <a:rPr lang="en-US" sz="1200" b="0" i="0" u="none" strike="noStrike" kern="1200" dirty="0">
                <a:ln>
                  <a:noFill/>
                </a:ln>
                <a:latin typeface="Arial" pitchFamily="18"/>
                <a:ea typeface="Arial" pitchFamily="18"/>
                <a:cs typeface="Arial" pitchFamily="18"/>
              </a:rPr>
              <a:t>1.0      </a:t>
            </a:r>
            <a:r>
              <a:rPr lang="en-US" sz="1200" b="0" i="0" u="none" strike="noStrike" kern="1200" dirty="0" smtClean="0">
                <a:ln>
                  <a:noFill/>
                </a:ln>
                <a:latin typeface="Arial" pitchFamily="18"/>
                <a:ea typeface="Arial" pitchFamily="18"/>
                <a:cs typeface="Arial" pitchFamily="18"/>
              </a:rPr>
              <a:t> 1.5      2.0      </a:t>
            </a:r>
            <a:r>
              <a:rPr lang="en-US" sz="1200" b="0" i="0" u="none" strike="noStrike" kern="1200" dirty="0">
                <a:ln>
                  <a:noFill/>
                </a:ln>
                <a:latin typeface="Arial" pitchFamily="18"/>
                <a:ea typeface="Arial" pitchFamily="18"/>
                <a:cs typeface="Arial" pitchFamily="18"/>
              </a:rPr>
              <a:t>2.5   </a:t>
            </a:r>
            <a:r>
              <a:rPr lang="en-US" sz="1200" b="0" i="0" u="none" strike="noStrike" kern="1200" dirty="0" smtClean="0">
                <a:ln>
                  <a:noFill/>
                </a:ln>
                <a:latin typeface="Arial" pitchFamily="18"/>
                <a:ea typeface="Arial" pitchFamily="18"/>
                <a:cs typeface="Arial" pitchFamily="18"/>
              </a:rPr>
              <a:t> 3.0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>
                <a:latin typeface="Arial" pitchFamily="18"/>
                <a:ea typeface="Arial" pitchFamily="18"/>
                <a:cs typeface="Arial" pitchFamily="18"/>
              </a:rPr>
              <a:t> </a:t>
            </a:r>
            <a:r>
              <a:rPr lang="en-US" sz="1200" dirty="0" smtClean="0">
                <a:latin typeface="Arial" pitchFamily="18"/>
                <a:ea typeface="Arial" pitchFamily="18"/>
                <a:cs typeface="Arial" pitchFamily="18"/>
              </a:rPr>
              <a:t>                      GHz</a:t>
            </a:r>
            <a:endParaRPr lang="en-US" sz="1200" b="0" i="0" u="none" strike="noStrike" kern="1200" dirty="0">
              <a:ln>
                <a:noFill/>
              </a:ln>
              <a:latin typeface="Arial" pitchFamily="18"/>
              <a:ea typeface="Arial" pitchFamily="18"/>
              <a:cs typeface="Arial" pitchFamily="1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lum/>
            <a:alphaModFix/>
          </a:blip>
          <a:srcRect/>
          <a:stretch>
            <a:fillRect/>
          </a:stretch>
        </p:blipFill>
        <p:spPr>
          <a:xfrm>
            <a:off x="152400" y="4495800"/>
            <a:ext cx="723253" cy="52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lum/>
            <a:alphaModFix/>
          </a:blip>
          <a:srcRect/>
          <a:stretch>
            <a:fillRect/>
          </a:stretch>
        </p:blipFill>
        <p:spPr>
          <a:xfrm>
            <a:off x="1066800" y="4495800"/>
            <a:ext cx="723253" cy="52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lum/>
            <a:alphaModFix/>
          </a:blip>
          <a:srcRect/>
          <a:stretch>
            <a:fillRect/>
          </a:stretch>
        </p:blipFill>
        <p:spPr>
          <a:xfrm>
            <a:off x="1905000" y="4495800"/>
            <a:ext cx="723253" cy="52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lum/>
            <a:alphaModFix/>
          </a:blip>
          <a:srcRect/>
          <a:stretch>
            <a:fillRect/>
          </a:stretch>
        </p:blipFill>
        <p:spPr>
          <a:xfrm>
            <a:off x="2743200" y="4495800"/>
            <a:ext cx="723253" cy="52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lum/>
            <a:alphaModFix/>
          </a:blip>
          <a:srcRect/>
          <a:stretch>
            <a:fillRect/>
          </a:stretch>
        </p:blipFill>
        <p:spPr>
          <a:xfrm>
            <a:off x="3581400" y="4495800"/>
            <a:ext cx="723253" cy="52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 cstate="print">
            <a:lum/>
            <a:alphaModFix/>
          </a:blip>
          <a:srcRect/>
          <a:stretch>
            <a:fillRect/>
          </a:stretch>
        </p:blipFill>
        <p:spPr>
          <a:xfrm>
            <a:off x="4343400" y="4495800"/>
            <a:ext cx="723253" cy="52079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/>
          <p:cNvSpPr txBox="1"/>
          <p:nvPr/>
        </p:nvSpPr>
        <p:spPr>
          <a:xfrm>
            <a:off x="152400" y="50292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400 MHz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2743200" y="50292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1400 MHz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3505200" y="50292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1700 MHz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4343400" y="50292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2000 MHz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1905000" y="50292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1050 MHz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1066800" y="50292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890 MHz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609600" y="17526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Operating and HOM dipole modes</a:t>
            </a:r>
            <a:endParaRPr lang="en-US" sz="12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3124200" y="3581400"/>
            <a:ext cx="3048000" cy="444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kern="1200" dirty="0" smtClean="0">
                <a:ln>
                  <a:noFill/>
                </a:ln>
                <a:latin typeface="Arial" pitchFamily="18"/>
                <a:ea typeface="Arial" pitchFamily="18"/>
                <a:cs typeface="Arial" pitchFamily="18"/>
              </a:rPr>
              <a:t>          0.5      1.0    </a:t>
            </a:r>
            <a:r>
              <a:rPr lang="en-US" sz="1200" b="0" i="0" u="none" strike="noStrike" kern="1200" dirty="0">
                <a:ln>
                  <a:noFill/>
                </a:ln>
                <a:latin typeface="Arial" pitchFamily="18"/>
                <a:ea typeface="Arial" pitchFamily="18"/>
                <a:cs typeface="Arial" pitchFamily="18"/>
              </a:rPr>
              <a:t>1.5    </a:t>
            </a:r>
            <a:r>
              <a:rPr lang="en-US" sz="1200" b="0" i="0" u="none" strike="noStrike" kern="1200" dirty="0" smtClean="0">
                <a:ln>
                  <a:noFill/>
                </a:ln>
                <a:latin typeface="Arial" pitchFamily="18"/>
                <a:ea typeface="Arial" pitchFamily="18"/>
                <a:cs typeface="Arial" pitchFamily="18"/>
              </a:rPr>
              <a:t> </a:t>
            </a:r>
            <a:r>
              <a:rPr lang="en-US" sz="1200" b="0" i="0" u="none" strike="noStrike" kern="1200" dirty="0">
                <a:ln>
                  <a:noFill/>
                </a:ln>
                <a:latin typeface="Arial" pitchFamily="18"/>
                <a:ea typeface="Arial" pitchFamily="18"/>
                <a:cs typeface="Arial" pitchFamily="18"/>
              </a:rPr>
              <a:t>2.0   </a:t>
            </a:r>
            <a:r>
              <a:rPr lang="en-US" sz="1200" b="0" i="0" u="none" strike="noStrike" kern="1200" dirty="0" smtClean="0">
                <a:ln>
                  <a:noFill/>
                </a:ln>
                <a:latin typeface="Arial" pitchFamily="18"/>
                <a:ea typeface="Arial" pitchFamily="18"/>
                <a:cs typeface="Arial" pitchFamily="18"/>
              </a:rPr>
              <a:t>  </a:t>
            </a:r>
            <a:r>
              <a:rPr lang="en-US" sz="1200" b="0" i="0" u="none" strike="noStrike" kern="1200" dirty="0">
                <a:ln>
                  <a:noFill/>
                </a:ln>
                <a:latin typeface="Arial" pitchFamily="18"/>
                <a:ea typeface="Arial" pitchFamily="18"/>
                <a:cs typeface="Arial" pitchFamily="18"/>
              </a:rPr>
              <a:t>2.5  </a:t>
            </a:r>
            <a:r>
              <a:rPr lang="en-US" sz="1200" b="0" i="0" u="none" strike="noStrike" kern="1200" dirty="0" smtClean="0">
                <a:ln>
                  <a:noFill/>
                </a:ln>
                <a:latin typeface="Arial" pitchFamily="18"/>
                <a:ea typeface="Arial" pitchFamily="18"/>
                <a:cs typeface="Arial" pitchFamily="18"/>
              </a:rPr>
              <a:t>  3.0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>
                <a:latin typeface="Arial" pitchFamily="18"/>
                <a:ea typeface="Arial" pitchFamily="18"/>
                <a:cs typeface="Arial" pitchFamily="18"/>
              </a:rPr>
              <a:t> </a:t>
            </a:r>
            <a:r>
              <a:rPr lang="en-US" sz="1200" dirty="0" smtClean="0">
                <a:latin typeface="Arial" pitchFamily="18"/>
                <a:ea typeface="Arial" pitchFamily="18"/>
                <a:cs typeface="Arial" pitchFamily="18"/>
              </a:rPr>
              <a:t>                            GHz</a:t>
            </a:r>
            <a:endParaRPr lang="en-US" sz="1200" b="0" i="0" u="none" strike="noStrike" kern="1200" dirty="0">
              <a:ln>
                <a:noFill/>
              </a:ln>
              <a:latin typeface="Arial" pitchFamily="18"/>
              <a:ea typeface="Arial" pitchFamily="18"/>
              <a:cs typeface="Arial" pitchFamily="18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lum/>
            <a:alphaModFix/>
          </a:blip>
          <a:srcRect t="29599" r="18750" b="29599"/>
          <a:stretch>
            <a:fillRect/>
          </a:stretch>
        </p:blipFill>
        <p:spPr>
          <a:xfrm>
            <a:off x="3581400" y="2057400"/>
            <a:ext cx="1621567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9" cstate="print">
            <a:lum/>
            <a:alphaModFix/>
          </a:blip>
          <a:srcRect/>
          <a:stretch>
            <a:fillRect/>
          </a:stretch>
        </p:blipFill>
        <p:spPr>
          <a:xfrm>
            <a:off x="3124200" y="2895600"/>
            <a:ext cx="2755679" cy="69277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/>
          <p:cNvSpPr txBox="1"/>
          <p:nvPr/>
        </p:nvSpPr>
        <p:spPr>
          <a:xfrm>
            <a:off x="3200400" y="17526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Accelerating monopole modes</a:t>
            </a:r>
            <a:endParaRPr lang="en-US" sz="1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5715000" y="3886200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Electrons seeded in p.c. can produce a multipacting population</a:t>
            </a:r>
            <a:endParaRPr lang="en-US" sz="11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5638800" y="5029200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Charge density towards the end of many RF cycles I the power coupler</a:t>
            </a:r>
            <a:endParaRPr lang="en-US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629400" y="4343400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coupler</a:t>
            </a:r>
            <a:endParaRPr lang="en-US" sz="1200" dirty="0"/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410200"/>
            <a:ext cx="130693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20" y="5334000"/>
            <a:ext cx="117348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486400" y="6172200"/>
            <a:ext cx="1905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Electrons at the inner radius of coax</a:t>
            </a:r>
            <a:endParaRPr lang="en-US" sz="1100" dirty="0"/>
          </a:p>
        </p:txBody>
      </p:sp>
      <p:sp>
        <p:nvSpPr>
          <p:cNvPr id="54" name="TextBox 53"/>
          <p:cNvSpPr txBox="1"/>
          <p:nvPr/>
        </p:nvSpPr>
        <p:spPr>
          <a:xfrm>
            <a:off x="7239000" y="6172200"/>
            <a:ext cx="1905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Electrons at the outer radius of coax</a:t>
            </a:r>
            <a:endParaRPr lang="en-US" sz="1100" dirty="0"/>
          </a:p>
        </p:txBody>
      </p:sp>
      <p:sp>
        <p:nvSpPr>
          <p:cNvPr id="55" name="TextBox 54"/>
          <p:cNvSpPr txBox="1"/>
          <p:nvPr/>
        </p:nvSpPr>
        <p:spPr>
          <a:xfrm>
            <a:off x="3048000" y="5486400"/>
            <a:ext cx="2819400" cy="7386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R/Q ( 400 MHz)</a:t>
            </a:r>
          </a:p>
          <a:p>
            <a:r>
              <a:rPr lang="en-US" sz="1400" dirty="0" smtClean="0"/>
              <a:t>G. Burt, et al.      VORPAL (2.54 MV)</a:t>
            </a:r>
          </a:p>
          <a:p>
            <a:r>
              <a:rPr lang="en-US" sz="1400" b="1" dirty="0" smtClean="0"/>
              <a:t>802 </a:t>
            </a:r>
            <a:r>
              <a:rPr lang="en-US" sz="1400" b="1" dirty="0" smtClean="0">
                <a:sym typeface="Symbol"/>
              </a:rPr>
              <a:t>                          798.2 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914400"/>
          </a:xfrm>
        </p:spPr>
        <p:txBody>
          <a:bodyPr/>
          <a:lstStyle/>
          <a:p>
            <a:r>
              <a:rPr lang="en-US" dirty="0" smtClean="0"/>
              <a:t>Bunch shaping for future dielectric wakefield accelerators ( Wei Gai – ANL)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81799"/>
            <a:ext cx="8991600" cy="5334000"/>
          </a:xfrm>
        </p:spPr>
        <p:txBody>
          <a:bodyPr/>
          <a:lstStyle/>
          <a:p>
            <a:r>
              <a:rPr lang="en-US" sz="1600" dirty="0" smtClean="0"/>
              <a:t>Emittance exchange (EEX)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  <a:p>
            <a:r>
              <a:rPr lang="en-US" sz="1600" dirty="0" smtClean="0"/>
              <a:t>EEX- HHG FEL(ultraviolet /soft x-ray radiation)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3057" y="6318597"/>
            <a:ext cx="384175" cy="365125"/>
          </a:xfrm>
        </p:spPr>
        <p:txBody>
          <a:bodyPr/>
          <a:lstStyle/>
          <a:p>
            <a:fld id="{4D4689B8-01E5-447A-9DE1-41C9E06C4FE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4419600" y="800542"/>
            <a:ext cx="1022819" cy="261610"/>
          </a:xfrm>
          <a:prstGeom prst="rect">
            <a:avLst/>
          </a:prstGeom>
          <a:solidFill>
            <a:srgbClr val="FF0000">
              <a:alpha val="39999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100" b="1" dirty="0">
                <a:ea typeface="SimSun" pitchFamily="2" charset="-122"/>
              </a:rPr>
              <a:t>Beam line</a:t>
            </a:r>
          </a:p>
        </p:txBody>
      </p:sp>
      <p:sp>
        <p:nvSpPr>
          <p:cNvPr id="8" name="Line 44"/>
          <p:cNvSpPr>
            <a:spLocks noChangeShapeType="1"/>
          </p:cNvSpPr>
          <p:nvPr/>
        </p:nvSpPr>
        <p:spPr bwMode="auto">
          <a:xfrm>
            <a:off x="4215037" y="892616"/>
            <a:ext cx="204564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Line 45"/>
          <p:cNvSpPr>
            <a:spLocks noChangeShapeType="1"/>
          </p:cNvSpPr>
          <p:nvPr/>
        </p:nvSpPr>
        <p:spPr bwMode="auto">
          <a:xfrm>
            <a:off x="5442419" y="904522"/>
            <a:ext cx="204564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3842" y="604485"/>
            <a:ext cx="176437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45"/>
          <p:cNvGrpSpPr>
            <a:grpSpLocks/>
          </p:cNvGrpSpPr>
          <p:nvPr/>
        </p:nvGrpSpPr>
        <p:grpSpPr bwMode="auto">
          <a:xfrm>
            <a:off x="3733800" y="571942"/>
            <a:ext cx="2667000" cy="609599"/>
            <a:chOff x="290094" y="1052286"/>
            <a:chExt cx="4967707" cy="1219200"/>
          </a:xfrm>
        </p:grpSpPr>
        <p:pic>
          <p:nvPicPr>
            <p:cNvPr id="12" name="Picture 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0094" y="1052286"/>
              <a:ext cx="938631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4178885" y="1136066"/>
              <a:ext cx="938631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2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630900"/>
              </p:ext>
            </p:extLst>
          </p:nvPr>
        </p:nvGraphicFramePr>
        <p:xfrm>
          <a:off x="6934200" y="571942"/>
          <a:ext cx="2041864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Equation" r:id="rId6" imgW="2171700" imgH="939800" progId="">
                  <p:embed/>
                </p:oleObj>
              </mc:Choice>
              <mc:Fallback>
                <p:oleObj name="Equation" r:id="rId6" imgW="2171700" imgH="9398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571942"/>
                        <a:ext cx="2041864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32"/>
          <p:cNvGrpSpPr>
            <a:grpSpLocks/>
          </p:cNvGrpSpPr>
          <p:nvPr/>
        </p:nvGrpSpPr>
        <p:grpSpPr bwMode="auto">
          <a:xfrm>
            <a:off x="76200" y="952942"/>
            <a:ext cx="2983034" cy="2001799"/>
            <a:chOff x="-80210" y="2134478"/>
            <a:chExt cx="3061535" cy="2001140"/>
          </a:xfrm>
        </p:grpSpPr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-80210" y="3581802"/>
              <a:ext cx="2971800" cy="553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00FF"/>
                </a:buClr>
                <a:buFont typeface="Wingdings" pitchFamily="2" charset="2"/>
                <a:buNone/>
              </a:pPr>
              <a:r>
                <a:rPr lang="en-US" altLang="zh-CN" sz="1200" dirty="0">
                  <a:ea typeface="SimSun" pitchFamily="2" charset="-122"/>
                </a:rPr>
                <a:t>Cornacchia and Emma                             </a:t>
              </a:r>
              <a:endParaRPr lang="en-US" altLang="zh-CN" sz="1200" dirty="0" smtClean="0">
                <a:ea typeface="SimSun" pitchFamily="2" charset="-122"/>
              </a:endParaRPr>
            </a:p>
            <a:p>
              <a:pPr>
                <a:spcBef>
                  <a:spcPct val="50000"/>
                </a:spcBef>
                <a:buClr>
                  <a:srgbClr val="FF00FF"/>
                </a:buClr>
                <a:buFont typeface="Wingdings" pitchFamily="2" charset="2"/>
                <a:buNone/>
              </a:pPr>
              <a:r>
                <a:rPr lang="en-US" altLang="zh-CN" sz="1200" dirty="0" smtClean="0">
                  <a:ea typeface="SimSun" pitchFamily="2" charset="-122"/>
                </a:rPr>
                <a:t>PRST-AB</a:t>
              </a:r>
              <a:r>
                <a:rPr lang="en-US" altLang="zh-CN" sz="1200" dirty="0">
                  <a:ea typeface="SimSun" pitchFamily="2" charset="-122"/>
                </a:rPr>
                <a:t>, 5, 084001 (2002)</a:t>
              </a: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28600" y="3048577"/>
              <a:ext cx="2752725" cy="276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00FF"/>
                </a:buClr>
                <a:buFont typeface="Wingdings" pitchFamily="2" charset="2"/>
                <a:buChar char="§"/>
              </a:pPr>
              <a:r>
                <a:rPr lang="en-US" altLang="zh-CN" sz="1200" dirty="0">
                  <a:ea typeface="SimSun" pitchFamily="2" charset="-122"/>
                  <a:cs typeface="Arial" charset="0"/>
                </a:rPr>
                <a:t>  First EEX proposal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32611" y="3200928"/>
              <a:ext cx="1743075" cy="276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00FF"/>
                </a:buClr>
                <a:buFont typeface="Wingdings" pitchFamily="2" charset="2"/>
                <a:buChar char="§"/>
              </a:pPr>
              <a:r>
                <a:rPr lang="en-US" altLang="zh-CN" sz="1200" dirty="0">
                  <a:ea typeface="SimSun" pitchFamily="2" charset="-122"/>
                  <a:cs typeface="Arial" charset="0"/>
                </a:rPr>
                <a:t>  Easy to implement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232611" y="3353277"/>
              <a:ext cx="1590675" cy="276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00FF"/>
                </a:buClr>
                <a:buFont typeface="Wingdings" pitchFamily="2" charset="2"/>
                <a:buChar char="§"/>
              </a:pPr>
              <a:r>
                <a:rPr lang="en-US" altLang="zh-CN" sz="1200" dirty="0">
                  <a:ea typeface="SimSun" pitchFamily="2" charset="-122"/>
                  <a:cs typeface="Arial" charset="0"/>
                </a:rPr>
                <a:t>  EEX is not complete</a:t>
              </a:r>
            </a:p>
          </p:txBody>
        </p:sp>
        <p:sp>
          <p:nvSpPr>
            <p:cNvPr id="20" name="Text Box 92"/>
            <p:cNvSpPr txBox="1">
              <a:spLocks noChangeArrowheads="1"/>
            </p:cNvSpPr>
            <p:nvPr/>
          </p:nvSpPr>
          <p:spPr bwMode="auto">
            <a:xfrm>
              <a:off x="-2005" y="2820052"/>
              <a:ext cx="2362200" cy="276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00FF"/>
                </a:buClr>
                <a:buFont typeface="Wingdings" pitchFamily="2" charset="2"/>
                <a:buNone/>
              </a:pPr>
              <a:r>
                <a:rPr lang="en-US" altLang="zh-CN" sz="1200" b="1" dirty="0">
                  <a:ea typeface="SimSun" pitchFamily="2" charset="-122"/>
                </a:rPr>
                <a:t>Cornacchia and Emma beam line</a:t>
              </a:r>
            </a:p>
          </p:txBody>
        </p:sp>
        <p:pic>
          <p:nvPicPr>
            <p:cNvPr id="21" name="Picture 28" descr="eeee1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8600" y="2134478"/>
              <a:ext cx="1828800" cy="59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oup 33"/>
          <p:cNvGrpSpPr>
            <a:grpSpLocks/>
          </p:cNvGrpSpPr>
          <p:nvPr/>
        </p:nvGrpSpPr>
        <p:grpSpPr bwMode="auto">
          <a:xfrm>
            <a:off x="2286000" y="1257742"/>
            <a:ext cx="2971800" cy="1648599"/>
            <a:chOff x="2286000" y="2209846"/>
            <a:chExt cx="2971800" cy="1648397"/>
          </a:xfrm>
        </p:grpSpPr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2286000" y="3581278"/>
              <a:ext cx="2971800" cy="276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00FF"/>
                </a:buClr>
                <a:buFont typeface="Wingdings" pitchFamily="2" charset="2"/>
                <a:buNone/>
              </a:pPr>
              <a:r>
                <a:rPr lang="en-US" altLang="zh-CN" sz="1200" i="1" dirty="0">
                  <a:ea typeface="SimSun" pitchFamily="2" charset="-122"/>
                </a:rPr>
                <a:t>Emma et al., </a:t>
              </a:r>
              <a:r>
                <a:rPr lang="en-US" altLang="zh-CN" sz="1200" i="1" dirty="0" smtClean="0">
                  <a:ea typeface="SimSun" pitchFamily="2" charset="-122"/>
                </a:rPr>
                <a:t>PRST-AB</a:t>
              </a:r>
              <a:r>
                <a:rPr lang="en-US" altLang="zh-CN" sz="1200" i="1" dirty="0">
                  <a:ea typeface="SimSun" pitchFamily="2" charset="-122"/>
                </a:rPr>
                <a:t>, 9, 100702 (2006)</a:t>
              </a:r>
            </a:p>
          </p:txBody>
        </p: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2362200" y="3200325"/>
              <a:ext cx="1676400" cy="276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00FF"/>
                </a:buClr>
                <a:buFont typeface="Wingdings" pitchFamily="2" charset="2"/>
                <a:buChar char="§"/>
              </a:pPr>
              <a:r>
                <a:rPr lang="en-US" altLang="zh-CN" sz="1200" dirty="0">
                  <a:ea typeface="SimSun" pitchFamily="2" charset="-122"/>
                  <a:cs typeface="Arial" charset="0"/>
                </a:rPr>
                <a:t>  EEX is complete</a:t>
              </a:r>
            </a:p>
          </p:txBody>
        </p:sp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>
              <a:off x="2362200" y="3352706"/>
              <a:ext cx="2819400" cy="276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00FF"/>
                </a:buClr>
                <a:buFont typeface="Wingdings" pitchFamily="2" charset="2"/>
                <a:buChar char="§"/>
              </a:pPr>
              <a:r>
                <a:rPr lang="en-US" altLang="zh-CN" sz="1200" dirty="0">
                  <a:ea typeface="SimSun" pitchFamily="2" charset="-122"/>
                  <a:cs typeface="Arial" charset="0"/>
                </a:rPr>
                <a:t>  Dogleg introduces offsets in beam orbit</a:t>
              </a:r>
            </a:p>
          </p:txBody>
        </p:sp>
        <p:sp>
          <p:nvSpPr>
            <p:cNvPr id="26" name="Text Box 92"/>
            <p:cNvSpPr txBox="1">
              <a:spLocks noChangeArrowheads="1"/>
            </p:cNvSpPr>
            <p:nvPr/>
          </p:nvSpPr>
          <p:spPr bwMode="auto">
            <a:xfrm>
              <a:off x="2667000" y="2971753"/>
              <a:ext cx="1371600" cy="276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00FF"/>
                </a:buClr>
                <a:buFont typeface="Wingdings" pitchFamily="2" charset="2"/>
                <a:buNone/>
              </a:pPr>
              <a:r>
                <a:rPr lang="en-US" altLang="zh-CN" sz="1200" b="1" dirty="0">
                  <a:ea typeface="SimSun" pitchFamily="2" charset="-122"/>
                </a:rPr>
                <a:t>Kim beam line</a:t>
              </a:r>
            </a:p>
          </p:txBody>
        </p:sp>
        <p:pic>
          <p:nvPicPr>
            <p:cNvPr id="27" name="Picture 29" descr="eeee2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90800" y="2209846"/>
              <a:ext cx="1447800" cy="676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oup 34"/>
          <p:cNvGrpSpPr>
            <a:grpSpLocks/>
          </p:cNvGrpSpPr>
          <p:nvPr/>
        </p:nvGrpSpPr>
        <p:grpSpPr bwMode="auto">
          <a:xfrm>
            <a:off x="5029200" y="1462143"/>
            <a:ext cx="3048000" cy="1877200"/>
            <a:chOff x="5105400" y="2209900"/>
            <a:chExt cx="3048000" cy="1876944"/>
          </a:xfrm>
        </p:grpSpPr>
        <p:sp>
          <p:nvSpPr>
            <p:cNvPr id="29" name="Text Box 12"/>
            <p:cNvSpPr txBox="1">
              <a:spLocks noChangeArrowheads="1"/>
            </p:cNvSpPr>
            <p:nvPr/>
          </p:nvSpPr>
          <p:spPr bwMode="auto">
            <a:xfrm>
              <a:off x="5181600" y="3809883"/>
              <a:ext cx="2971800" cy="276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00FF"/>
                </a:buClr>
                <a:buFont typeface="Wingdings" pitchFamily="2" charset="2"/>
                <a:buNone/>
              </a:pPr>
              <a:r>
                <a:rPr lang="en-US" altLang="zh-CN" sz="1200" i="1" dirty="0">
                  <a:ea typeface="SimSun" pitchFamily="2" charset="-122"/>
                </a:rPr>
                <a:t>Xiang and Chao, </a:t>
              </a:r>
              <a:r>
                <a:rPr lang="en-US" altLang="zh-CN" sz="1200" i="1" dirty="0" smtClean="0">
                  <a:ea typeface="SimSun" pitchFamily="2" charset="-122"/>
                </a:rPr>
                <a:t>PRST-AB</a:t>
              </a:r>
              <a:r>
                <a:rPr lang="en-US" altLang="zh-CN" sz="1200" i="1" dirty="0">
                  <a:ea typeface="SimSun" pitchFamily="2" charset="-122"/>
                </a:rPr>
                <a:t>, 14, 114001 (2011)</a:t>
              </a:r>
            </a:p>
          </p:txBody>
        </p:sp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5257800" y="3200366"/>
              <a:ext cx="1752600" cy="276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00FF"/>
                </a:buClr>
                <a:buFont typeface="Wingdings" pitchFamily="2" charset="2"/>
                <a:buChar char="§"/>
              </a:pPr>
              <a:r>
                <a:rPr lang="en-US" altLang="zh-CN" sz="1200" dirty="0">
                  <a:ea typeface="SimSun" pitchFamily="2" charset="-122"/>
                  <a:cs typeface="Arial" charset="0"/>
                </a:rPr>
                <a:t>  -I section to reverse </a:t>
              </a:r>
              <a:r>
                <a:rPr lang="el-GR" altLang="zh-CN" sz="1200" i="1" dirty="0">
                  <a:ea typeface="SimSun" pitchFamily="2" charset="-122"/>
                  <a:cs typeface="Arial" charset="0"/>
                </a:rPr>
                <a:t>η</a:t>
              </a:r>
              <a:endParaRPr lang="en-US" altLang="zh-CN" sz="1200" i="1" dirty="0">
                <a:ea typeface="SimSun" pitchFamily="2" charset="-122"/>
                <a:cs typeface="Arial" charset="0"/>
              </a:endParaRP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5257800" y="3428935"/>
              <a:ext cx="1905000" cy="276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00FF"/>
                </a:buClr>
                <a:buFont typeface="Wingdings" pitchFamily="2" charset="2"/>
                <a:buChar char="§"/>
              </a:pPr>
              <a:r>
                <a:rPr lang="en-US" altLang="zh-CN" sz="1200" dirty="0">
                  <a:ea typeface="SimSun" pitchFamily="2" charset="-122"/>
                  <a:cs typeface="Arial" charset="0"/>
                </a:rPr>
                <a:t>  EEX is complete</a:t>
              </a:r>
            </a:p>
          </p:txBody>
        </p:sp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5257800" y="3581314"/>
              <a:ext cx="1905000" cy="276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00FF"/>
                </a:buClr>
                <a:buFont typeface="Wingdings" pitchFamily="2" charset="2"/>
                <a:buChar char="§"/>
              </a:pPr>
              <a:r>
                <a:rPr lang="en-US" altLang="zh-CN" sz="1200" dirty="0">
                  <a:ea typeface="SimSun" pitchFamily="2" charset="-122"/>
                  <a:cs typeface="Arial" charset="0"/>
                </a:rPr>
                <a:t>  NO offset in beam orbit</a:t>
              </a:r>
            </a:p>
          </p:txBody>
        </p:sp>
        <p:sp>
          <p:nvSpPr>
            <p:cNvPr id="33" name="Text Box 92"/>
            <p:cNvSpPr txBox="1">
              <a:spLocks noChangeArrowheads="1"/>
            </p:cNvSpPr>
            <p:nvPr/>
          </p:nvSpPr>
          <p:spPr bwMode="auto">
            <a:xfrm>
              <a:off x="5105400" y="2971796"/>
              <a:ext cx="2438400" cy="276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00FF"/>
                </a:buClr>
                <a:buFont typeface="Wingdings" pitchFamily="2" charset="2"/>
                <a:buNone/>
              </a:pPr>
              <a:r>
                <a:rPr lang="en-US" altLang="zh-CN" sz="1200" b="1" dirty="0">
                  <a:ea typeface="SimSun" pitchFamily="2" charset="-122"/>
                </a:rPr>
                <a:t>Chicane-type beam line</a:t>
              </a:r>
            </a:p>
          </p:txBody>
        </p:sp>
        <p:pic>
          <p:nvPicPr>
            <p:cNvPr id="34" name="Picture 30" descr="eeee3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05400" y="2209900"/>
              <a:ext cx="1600200" cy="679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9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308" y="3459061"/>
            <a:ext cx="4139383" cy="103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2925" y="4807264"/>
            <a:ext cx="952495" cy="84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40371" y="4826313"/>
            <a:ext cx="922133" cy="82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75245" y="4771516"/>
            <a:ext cx="1001713" cy="89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Text Box 12"/>
          <p:cNvSpPr txBox="1">
            <a:spLocks noChangeArrowheads="1"/>
          </p:cNvSpPr>
          <p:nvPr/>
        </p:nvSpPr>
        <p:spPr bwMode="auto">
          <a:xfrm>
            <a:off x="370927" y="5702524"/>
            <a:ext cx="2971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00FF"/>
              </a:buClr>
              <a:buFont typeface="Wingdings" pitchFamily="2" charset="2"/>
              <a:buNone/>
            </a:pPr>
            <a:r>
              <a:rPr lang="en-US" altLang="zh-CN" sz="1100" dirty="0">
                <a:ea typeface="SimSun" pitchFamily="2" charset="-122"/>
              </a:rPr>
              <a:t>Jiang et al., PRL, 106, 114801 (2011)</a:t>
            </a: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210945" y="3260641"/>
            <a:ext cx="16764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00FF"/>
              </a:buClr>
              <a:buFont typeface="Wingdings" pitchFamily="2" charset="2"/>
              <a:buNone/>
            </a:pPr>
            <a:r>
              <a:rPr lang="en-US" altLang="zh-CN" sz="1100" b="1" dirty="0" smtClean="0">
                <a:ea typeface="SimSun" pitchFamily="2" charset="-122"/>
              </a:rPr>
              <a:t>Separated energy bands</a:t>
            </a:r>
            <a:endParaRPr lang="en-US" altLang="zh-CN" sz="1100" b="1" dirty="0">
              <a:ea typeface="SimSun" pitchFamily="2" charset="-122"/>
            </a:endParaRPr>
          </a:p>
        </p:txBody>
      </p:sp>
      <p:sp>
        <p:nvSpPr>
          <p:cNvPr id="85" name="Content Placeholder 2"/>
          <p:cNvSpPr txBox="1">
            <a:spLocks/>
          </p:cNvSpPr>
          <p:nvPr/>
        </p:nvSpPr>
        <p:spPr bwMode="auto">
          <a:xfrm>
            <a:off x="4762500" y="3300457"/>
            <a:ext cx="3276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EEX-based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bunch shaper (future FEL)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4436566" y="3689741"/>
            <a:ext cx="3352800" cy="1236821"/>
            <a:chOff x="126108" y="208388"/>
            <a:chExt cx="8644887" cy="3616519"/>
          </a:xfrm>
        </p:grpSpPr>
        <p:cxnSp>
          <p:nvCxnSpPr>
            <p:cNvPr id="87" name="直接箭头连接符 31"/>
            <p:cNvCxnSpPr/>
            <p:nvPr/>
          </p:nvCxnSpPr>
          <p:spPr>
            <a:xfrm rot="5400000" flipH="1" flipV="1">
              <a:off x="1118093" y="1580222"/>
              <a:ext cx="1393194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20"/>
            <p:cNvCxnSpPr/>
            <p:nvPr/>
          </p:nvCxnSpPr>
          <p:spPr>
            <a:xfrm>
              <a:off x="3897001" y="2361255"/>
              <a:ext cx="480533" cy="1920"/>
            </a:xfrm>
            <a:prstGeom prst="line">
              <a:avLst/>
            </a:prstGeom>
            <a:ln w="63500">
              <a:solidFill>
                <a:srgbClr val="3BA9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16"/>
            <p:cNvCxnSpPr/>
            <p:nvPr/>
          </p:nvCxnSpPr>
          <p:spPr>
            <a:xfrm rot="16200000" flipH="1">
              <a:off x="3067914" y="1866975"/>
              <a:ext cx="777196" cy="560622"/>
            </a:xfrm>
            <a:prstGeom prst="line">
              <a:avLst/>
            </a:prstGeom>
            <a:ln w="63500">
              <a:solidFill>
                <a:srgbClr val="3BA9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7"/>
            <p:cNvCxnSpPr/>
            <p:nvPr/>
          </p:nvCxnSpPr>
          <p:spPr>
            <a:xfrm>
              <a:off x="2455401" y="1843124"/>
              <a:ext cx="400445" cy="1920"/>
            </a:xfrm>
            <a:prstGeom prst="line">
              <a:avLst/>
            </a:prstGeom>
            <a:ln w="63500">
              <a:solidFill>
                <a:srgbClr val="3BA9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梯形 8"/>
            <p:cNvSpPr/>
            <p:nvPr/>
          </p:nvSpPr>
          <p:spPr>
            <a:xfrm rot="16200000">
              <a:off x="1783358" y="1524688"/>
              <a:ext cx="863550" cy="640711"/>
            </a:xfrm>
            <a:prstGeom prst="trapezoid">
              <a:avLst>
                <a:gd name="adj" fmla="val 30286"/>
              </a:avLst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2" name="等腰三角形 10"/>
            <p:cNvSpPr/>
            <p:nvPr/>
          </p:nvSpPr>
          <p:spPr>
            <a:xfrm rot="16200000">
              <a:off x="2039291" y="1768088"/>
              <a:ext cx="431776" cy="240267"/>
            </a:xfrm>
            <a:prstGeom prst="triangle">
              <a:avLst>
                <a:gd name="adj" fmla="val 648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3" name="等腰三角形 12"/>
            <p:cNvSpPr/>
            <p:nvPr/>
          </p:nvSpPr>
          <p:spPr>
            <a:xfrm rot="16200000">
              <a:off x="2005512" y="1769592"/>
              <a:ext cx="259065" cy="160178"/>
            </a:xfrm>
            <a:prstGeom prst="triangle">
              <a:avLst>
                <a:gd name="adj" fmla="val 648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4" name="立方体 13"/>
            <p:cNvSpPr/>
            <p:nvPr/>
          </p:nvSpPr>
          <p:spPr>
            <a:xfrm>
              <a:off x="2855845" y="1585978"/>
              <a:ext cx="480533" cy="518131"/>
            </a:xfrm>
            <a:prstGeom prst="cube">
              <a:avLst>
                <a:gd name="adj" fmla="val 11147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5" name="立方体 19"/>
            <p:cNvSpPr/>
            <p:nvPr/>
          </p:nvSpPr>
          <p:spPr>
            <a:xfrm>
              <a:off x="3576645" y="2104109"/>
              <a:ext cx="480533" cy="518131"/>
            </a:xfrm>
            <a:prstGeom prst="cube">
              <a:avLst>
                <a:gd name="adj" fmla="val 11147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6" name="圆柱形 22"/>
            <p:cNvSpPr/>
            <p:nvPr/>
          </p:nvSpPr>
          <p:spPr>
            <a:xfrm rot="5400000">
              <a:off x="4275514" y="2081175"/>
              <a:ext cx="604486" cy="560622"/>
            </a:xfrm>
            <a:prstGeom prst="can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cxnSp>
          <p:nvCxnSpPr>
            <p:cNvPr id="97" name="直接连接符 23"/>
            <p:cNvCxnSpPr/>
            <p:nvPr/>
          </p:nvCxnSpPr>
          <p:spPr>
            <a:xfrm>
              <a:off x="4777979" y="2363174"/>
              <a:ext cx="480533" cy="1920"/>
            </a:xfrm>
            <a:prstGeom prst="line">
              <a:avLst/>
            </a:prstGeom>
            <a:ln w="63500">
              <a:solidFill>
                <a:srgbClr val="3BA9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24"/>
            <p:cNvCxnSpPr/>
            <p:nvPr/>
          </p:nvCxnSpPr>
          <p:spPr>
            <a:xfrm rot="16200000" flipH="1">
              <a:off x="5310403" y="2385106"/>
              <a:ext cx="777196" cy="560622"/>
            </a:xfrm>
            <a:prstGeom prst="line">
              <a:avLst/>
            </a:prstGeom>
            <a:ln w="63500">
              <a:solidFill>
                <a:srgbClr val="3BA9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立方体 25"/>
            <p:cNvSpPr/>
            <p:nvPr/>
          </p:nvSpPr>
          <p:spPr>
            <a:xfrm>
              <a:off x="5098335" y="2104109"/>
              <a:ext cx="480533" cy="518131"/>
            </a:xfrm>
            <a:prstGeom prst="cube">
              <a:avLst>
                <a:gd name="adj" fmla="val 11147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0" name="立方体 26"/>
            <p:cNvSpPr/>
            <p:nvPr/>
          </p:nvSpPr>
          <p:spPr>
            <a:xfrm>
              <a:off x="5819135" y="2622240"/>
              <a:ext cx="480533" cy="518131"/>
            </a:xfrm>
            <a:prstGeom prst="cube">
              <a:avLst>
                <a:gd name="adj" fmla="val 11147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cxnSp>
          <p:nvCxnSpPr>
            <p:cNvPr id="101" name="直接连接符 27"/>
            <p:cNvCxnSpPr/>
            <p:nvPr/>
          </p:nvCxnSpPr>
          <p:spPr>
            <a:xfrm>
              <a:off x="6219579" y="2881305"/>
              <a:ext cx="640711" cy="1920"/>
            </a:xfrm>
            <a:prstGeom prst="line">
              <a:avLst/>
            </a:prstGeom>
            <a:ln w="63500">
              <a:solidFill>
                <a:srgbClr val="3BA9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箭头连接符 30"/>
            <p:cNvCxnSpPr/>
            <p:nvPr/>
          </p:nvCxnSpPr>
          <p:spPr>
            <a:xfrm>
              <a:off x="1734600" y="2104109"/>
              <a:ext cx="800889" cy="2590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35"/>
            <p:cNvSpPr txBox="1"/>
            <p:nvPr/>
          </p:nvSpPr>
          <p:spPr>
            <a:xfrm>
              <a:off x="1752692" y="208388"/>
              <a:ext cx="927585" cy="719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000" dirty="0" smtClean="0">
                  <a:latin typeface="Times New Roman" pitchFamily="18" charset="0"/>
                  <a:cs typeface="Times New Roman" pitchFamily="18" charset="0"/>
                </a:rPr>
                <a:t>y</a:t>
              </a:r>
              <a:endParaRPr lang="zh-CN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TextBox 36"/>
            <p:cNvSpPr txBox="1"/>
            <p:nvPr/>
          </p:nvSpPr>
          <p:spPr>
            <a:xfrm>
              <a:off x="2455400" y="2190463"/>
              <a:ext cx="641472" cy="719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000" dirty="0" smtClean="0">
                  <a:latin typeface="Times New Roman" pitchFamily="18" charset="0"/>
                  <a:cs typeface="Times New Roman" pitchFamily="18" charset="0"/>
                </a:rPr>
                <a:t>x</a:t>
              </a:r>
              <a:endParaRPr lang="zh-CN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5" name="直接连接符 38"/>
            <p:cNvCxnSpPr/>
            <p:nvPr/>
          </p:nvCxnSpPr>
          <p:spPr>
            <a:xfrm flipV="1">
              <a:off x="1254067" y="1833899"/>
              <a:ext cx="720800" cy="11145"/>
            </a:xfrm>
            <a:prstGeom prst="line">
              <a:avLst/>
            </a:prstGeom>
            <a:ln w="63500">
              <a:solidFill>
                <a:srgbClr val="3BA9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组合 53"/>
            <p:cNvGrpSpPr/>
            <p:nvPr/>
          </p:nvGrpSpPr>
          <p:grpSpPr>
            <a:xfrm>
              <a:off x="7541209" y="2622240"/>
              <a:ext cx="901184" cy="431776"/>
              <a:chOff x="7082157" y="2857496"/>
              <a:chExt cx="511535" cy="285752"/>
            </a:xfrm>
            <a:solidFill>
              <a:srgbClr val="FF9933"/>
            </a:solidFill>
          </p:grpSpPr>
          <p:sp>
            <p:nvSpPr>
              <p:cNvPr id="124" name="直角三角形 51"/>
              <p:cNvSpPr/>
              <p:nvPr/>
            </p:nvSpPr>
            <p:spPr>
              <a:xfrm>
                <a:off x="7379378" y="3000372"/>
                <a:ext cx="214314" cy="14287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5" name="直角三角形 52"/>
              <p:cNvSpPr/>
              <p:nvPr/>
            </p:nvSpPr>
            <p:spPr>
              <a:xfrm>
                <a:off x="7082157" y="2857496"/>
                <a:ext cx="428628" cy="285752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107" name="直接箭头连接符 54"/>
            <p:cNvCxnSpPr/>
            <p:nvPr/>
          </p:nvCxnSpPr>
          <p:spPr>
            <a:xfrm rot="5400000" flipH="1" flipV="1">
              <a:off x="6416493" y="2800706"/>
              <a:ext cx="1047775" cy="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62"/>
            <p:cNvSpPr txBox="1"/>
            <p:nvPr/>
          </p:nvSpPr>
          <p:spPr>
            <a:xfrm>
              <a:off x="6780201" y="1845045"/>
              <a:ext cx="587743" cy="719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000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zh-CN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TextBox 63"/>
            <p:cNvSpPr txBox="1"/>
            <p:nvPr/>
          </p:nvSpPr>
          <p:spPr>
            <a:xfrm>
              <a:off x="8492081" y="2881306"/>
              <a:ext cx="278914" cy="719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000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zh-CN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0" name="椭圆 3"/>
            <p:cNvSpPr/>
            <p:nvPr/>
          </p:nvSpPr>
          <p:spPr>
            <a:xfrm>
              <a:off x="533267" y="1585978"/>
              <a:ext cx="800889" cy="518131"/>
            </a:xfrm>
            <a:prstGeom prst="ellipse">
              <a:avLst/>
            </a:prstGeom>
            <a:gradFill flip="none" rotWithShape="1">
              <a:gsLst>
                <a:gs pos="38000">
                  <a:srgbClr val="FF9933"/>
                </a:gs>
                <a:gs pos="15000">
                  <a:srgbClr val="CC6600"/>
                </a:gs>
                <a:gs pos="15000">
                  <a:srgbClr val="CC6600"/>
                </a:gs>
                <a:gs pos="100000">
                  <a:srgbClr val="FEE7F2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11" name="TextBox 64"/>
            <p:cNvSpPr txBox="1"/>
            <p:nvPr/>
          </p:nvSpPr>
          <p:spPr>
            <a:xfrm>
              <a:off x="126108" y="876827"/>
              <a:ext cx="1571798" cy="1079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 smtClean="0">
                  <a:solidFill>
                    <a:srgbClr val="CC99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000" dirty="0" smtClean="0">
                  <a:solidFill>
                    <a:srgbClr val="CC9900"/>
                  </a:solidFill>
                  <a:latin typeface="Times New Roman" pitchFamily="18" charset="0"/>
                  <a:cs typeface="Times New Roman" pitchFamily="18" charset="0"/>
                </a:rPr>
                <a:t>Beam</a:t>
              </a:r>
              <a:endParaRPr lang="zh-CN" altLang="en-US" sz="1000" dirty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TextBox 65"/>
            <p:cNvSpPr txBox="1"/>
            <p:nvPr/>
          </p:nvSpPr>
          <p:spPr>
            <a:xfrm>
              <a:off x="1964894" y="981493"/>
              <a:ext cx="1137455" cy="674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900" dirty="0" smtClean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rPr>
                <a:t>Mask</a:t>
              </a:r>
              <a:endParaRPr lang="zh-CN" altLang="en-US" sz="9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" name="TextBox 66"/>
            <p:cNvSpPr txBox="1"/>
            <p:nvPr/>
          </p:nvSpPr>
          <p:spPr>
            <a:xfrm>
              <a:off x="2775755" y="1067849"/>
              <a:ext cx="1869271" cy="719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0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Dipole</a:t>
              </a:r>
              <a:endParaRPr lang="zh-CN" altLang="en-US" sz="1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" name="TextBox 67"/>
            <p:cNvSpPr txBox="1"/>
            <p:nvPr/>
          </p:nvSpPr>
          <p:spPr>
            <a:xfrm>
              <a:off x="4055602" y="1099637"/>
              <a:ext cx="1883081" cy="1169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000" dirty="0" smtClean="0">
                  <a:solidFill>
                    <a:srgbClr val="CC6600"/>
                  </a:solidFill>
                  <a:latin typeface="Times New Roman" pitchFamily="18" charset="0"/>
                  <a:cs typeface="Times New Roman" pitchFamily="18" charset="0"/>
                </a:rPr>
                <a:t>Deflecting cavity</a:t>
              </a:r>
              <a:endParaRPr lang="zh-CN" altLang="en-US" sz="1000" dirty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2417733" y="1741317"/>
              <a:ext cx="73026" cy="255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116" name="Straight Arrow Connector 115"/>
            <p:cNvCxnSpPr/>
            <p:nvPr/>
          </p:nvCxnSpPr>
          <p:spPr bwMode="auto">
            <a:xfrm>
              <a:off x="6872319" y="3128811"/>
              <a:ext cx="1679598" cy="1588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17" name="Oval 116"/>
            <p:cNvSpPr/>
            <p:nvPr/>
          </p:nvSpPr>
          <p:spPr bwMode="auto">
            <a:xfrm>
              <a:off x="7127910" y="2873220"/>
              <a:ext cx="45719" cy="18256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541726" y="2213697"/>
              <a:ext cx="1229269" cy="719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drive</a:t>
              </a:r>
              <a:endParaRPr lang="en-US" sz="1000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806248" y="3104946"/>
              <a:ext cx="1578752" cy="719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witness</a:t>
              </a:r>
              <a:endParaRPr lang="en-US" sz="1000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38134" y="2069934"/>
              <a:ext cx="959771" cy="674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(a)</a:t>
              </a:r>
              <a:endParaRPr lang="en-US" sz="900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287330" y="1768073"/>
              <a:ext cx="975420" cy="719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(b)</a:t>
              </a:r>
              <a:endParaRPr lang="en-US" sz="1000" dirty="0"/>
            </a:p>
          </p:txBody>
        </p:sp>
        <p:cxnSp>
          <p:nvCxnSpPr>
            <p:cNvPr id="122" name="Straight Connector 121"/>
            <p:cNvCxnSpPr/>
            <p:nvPr/>
          </p:nvCxnSpPr>
          <p:spPr bwMode="auto">
            <a:xfrm rot="5400000">
              <a:off x="7322021" y="2793381"/>
              <a:ext cx="1769" cy="486319"/>
            </a:xfrm>
            <a:prstGeom prst="line">
              <a:avLst/>
            </a:prstGeom>
            <a:noFill/>
            <a:ln>
              <a:solidFill>
                <a:srgbClr val="FFC00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3" name="TextBox 122"/>
            <p:cNvSpPr txBox="1"/>
            <p:nvPr/>
          </p:nvSpPr>
          <p:spPr>
            <a:xfrm>
              <a:off x="5823874" y="2926114"/>
              <a:ext cx="1340551" cy="719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(c) (d)</a:t>
              </a:r>
              <a:endParaRPr lang="en-US" sz="1000" dirty="0"/>
            </a:p>
          </p:txBody>
        </p:sp>
      </p:grpSp>
      <p:pic>
        <p:nvPicPr>
          <p:cNvPr id="126" name="Picture 2"/>
          <p:cNvPicPr>
            <a:picLocks noChangeAspect="1" noChangeArrowheads="1"/>
          </p:cNvPicPr>
          <p:nvPr/>
        </p:nvPicPr>
        <p:blipFill>
          <a:blip r:embed="rId15" cstate="print"/>
          <a:srcRect t="10356" b="7735"/>
          <a:stretch>
            <a:fillRect/>
          </a:stretch>
        </p:blipFill>
        <p:spPr bwMode="auto">
          <a:xfrm>
            <a:off x="4512766" y="4680341"/>
            <a:ext cx="1868557" cy="15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7" name="Footer Placeholder 3"/>
          <p:cNvSpPr txBox="1">
            <a:spLocks/>
          </p:cNvSpPr>
          <p:nvPr/>
        </p:nvSpPr>
        <p:spPr bwMode="auto">
          <a:xfrm>
            <a:off x="4496213" y="6324600"/>
            <a:ext cx="1687473" cy="18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Simulation by P. Piot.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830" y="4426439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Bunch phase space after mask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392371" y="4530265"/>
            <a:ext cx="1506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Energy bands @z2</a:t>
            </a:r>
            <a:endParaRPr lang="en-US" sz="1200" dirty="0"/>
          </a:p>
        </p:txBody>
      </p:sp>
      <p:sp>
        <p:nvSpPr>
          <p:cNvPr id="129" name="TextBox 128"/>
          <p:cNvSpPr txBox="1"/>
          <p:nvPr/>
        </p:nvSpPr>
        <p:spPr>
          <a:xfrm>
            <a:off x="2909083" y="4530265"/>
            <a:ext cx="1891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Density modulation @z4</a:t>
            </a:r>
            <a:endParaRPr lang="en-US" sz="1200" dirty="0"/>
          </a:p>
        </p:txBody>
      </p:sp>
      <p:sp>
        <p:nvSpPr>
          <p:cNvPr id="130" name="TextBox 129"/>
          <p:cNvSpPr txBox="1"/>
          <p:nvPr/>
        </p:nvSpPr>
        <p:spPr>
          <a:xfrm>
            <a:off x="6367676" y="4974278"/>
            <a:ext cx="26741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1F497D"/>
                </a:solidFill>
              </a:rPr>
              <a:t>Works well for a few nC charge after mask;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1F497D"/>
                </a:solidFill>
              </a:rPr>
              <a:t> flexible with mask shape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1F497D"/>
                </a:solidFill>
              </a:rPr>
              <a:t> witness bunch can be produced with the same mask to avoid the timing jitter;</a:t>
            </a:r>
            <a:endParaRPr lang="en-US" sz="1400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334962"/>
          </a:xfrm>
        </p:spPr>
        <p:txBody>
          <a:bodyPr/>
          <a:lstStyle/>
          <a:p>
            <a:r>
              <a:rPr lang="en-US" dirty="0" smtClean="0"/>
              <a:t>Applications of transverse deflecting cavities in x-ray FELs (Yuantao Ding – SLAC)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4191000" cy="5715000"/>
          </a:xfrm>
        </p:spPr>
        <p:txBody>
          <a:bodyPr/>
          <a:lstStyle/>
          <a:p>
            <a:r>
              <a:rPr lang="en-US" dirty="0" smtClean="0"/>
              <a:t>RF “streak” camera for e-beam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Slice emittance measurements @LCLS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553200"/>
            <a:ext cx="5942013" cy="304800"/>
          </a:xfrm>
        </p:spPr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492875"/>
            <a:ext cx="384175" cy="365125"/>
          </a:xfrm>
        </p:spPr>
        <p:txBody>
          <a:bodyPr/>
          <a:lstStyle/>
          <a:p>
            <a:fld id="{4D4689B8-01E5-447A-9DE1-41C9E06C4FEF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" y="762000"/>
            <a:ext cx="4648200" cy="1524000"/>
            <a:chOff x="152400" y="1066800"/>
            <a:chExt cx="8853487" cy="2895600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152400" y="1085850"/>
              <a:ext cx="8610600" cy="2876550"/>
            </a:xfrm>
            <a:prstGeom prst="rect">
              <a:avLst/>
            </a:prstGeom>
            <a:solidFill>
              <a:srgbClr val="E1E1FF"/>
            </a:solidFill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en-US" sz="2000" dirty="0">
                <a:latin typeface="Times New Roman" pitchFamily="18" charset="0"/>
              </a:endParaRPr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7454900" y="1516063"/>
              <a:ext cx="366713" cy="1344612"/>
              <a:chOff x="4792" y="1026"/>
              <a:chExt cx="231" cy="847"/>
            </a:xfr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63" name="AutoShape 4"/>
              <p:cNvSpPr>
                <a:spLocks noChangeArrowheads="1"/>
              </p:cNvSpPr>
              <p:nvPr/>
            </p:nvSpPr>
            <p:spPr bwMode="auto">
              <a:xfrm rot="-5400000">
                <a:off x="4494" y="1344"/>
                <a:ext cx="846" cy="212"/>
              </a:xfrm>
              <a:prstGeom prst="parallelogram">
                <a:avLst>
                  <a:gd name="adj" fmla="val 99764"/>
                </a:avLst>
              </a:prstGeom>
              <a:solidFill>
                <a:srgbClr val="E1D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</a:endParaRPr>
              </a:p>
            </p:txBody>
          </p:sp>
          <p:sp>
            <p:nvSpPr>
              <p:cNvPr id="64" name="AutoShape 5"/>
              <p:cNvSpPr>
                <a:spLocks noChangeArrowheads="1"/>
              </p:cNvSpPr>
              <p:nvPr/>
            </p:nvSpPr>
            <p:spPr bwMode="auto">
              <a:xfrm rot="-5400000">
                <a:off x="4475" y="1343"/>
                <a:ext cx="846" cy="212"/>
              </a:xfrm>
              <a:prstGeom prst="parallelogram">
                <a:avLst>
                  <a:gd name="adj" fmla="val 99764"/>
                </a:avLst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</a:endParaRPr>
              </a:p>
            </p:txBody>
          </p:sp>
        </p:grp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381000" y="2865438"/>
              <a:ext cx="198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5181600" y="2878138"/>
              <a:ext cx="297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457200" y="2286000"/>
              <a:ext cx="1371600" cy="1371600"/>
              <a:chOff x="384" y="1511"/>
              <a:chExt cx="864" cy="864"/>
            </a:xfrm>
          </p:grpSpPr>
          <p:sp>
            <p:nvSpPr>
              <p:cNvPr id="55" name="Line 9"/>
              <p:cNvSpPr>
                <a:spLocks noChangeShapeType="1"/>
              </p:cNvSpPr>
              <p:nvPr/>
            </p:nvSpPr>
            <p:spPr bwMode="auto">
              <a:xfrm>
                <a:off x="912" y="1874"/>
                <a:ext cx="3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" name="Text Box 10"/>
              <p:cNvSpPr txBox="1">
                <a:spLocks noChangeArrowheads="1"/>
              </p:cNvSpPr>
              <p:nvPr/>
            </p:nvSpPr>
            <p:spPr bwMode="auto">
              <a:xfrm>
                <a:off x="641" y="1511"/>
                <a:ext cx="29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800" b="1" i="1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e</a:t>
                </a:r>
                <a:r>
                  <a:rPr lang="en-US" sz="2800" b="1" baseline="30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-</a:t>
                </a:r>
                <a:endParaRPr lang="en-US" sz="28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7" name="Line 11"/>
              <p:cNvSpPr>
                <a:spLocks noChangeShapeType="1"/>
              </p:cNvSpPr>
              <p:nvPr/>
            </p:nvSpPr>
            <p:spPr bwMode="auto">
              <a:xfrm>
                <a:off x="384" y="2066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8" name="Line 12"/>
              <p:cNvSpPr>
                <a:spLocks noChangeShapeType="1"/>
              </p:cNvSpPr>
              <p:nvPr/>
            </p:nvSpPr>
            <p:spPr bwMode="auto">
              <a:xfrm flipH="1">
                <a:off x="816" y="2066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9" name="Text Box 13"/>
              <p:cNvSpPr txBox="1">
                <a:spLocks noChangeArrowheads="1"/>
              </p:cNvSpPr>
              <p:nvPr/>
            </p:nvSpPr>
            <p:spPr bwMode="auto">
              <a:xfrm>
                <a:off x="600" y="2043"/>
                <a:ext cx="418" cy="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i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s</a:t>
                </a:r>
                <a:r>
                  <a:rPr lang="en-US" sz="1200" i="1" baseline="-25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z</a:t>
                </a:r>
                <a:endParaRPr lang="en-US" sz="1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60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624" y="202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1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808" y="202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2" name="Oval 16"/>
              <p:cNvSpPr>
                <a:spLocks noChangeArrowheads="1"/>
              </p:cNvSpPr>
              <p:nvPr/>
            </p:nvSpPr>
            <p:spPr bwMode="auto">
              <a:xfrm>
                <a:off x="384" y="1800"/>
                <a:ext cx="720" cy="144"/>
              </a:xfrm>
              <a:prstGeom prst="ellipse">
                <a:avLst/>
              </a:prstGeom>
              <a:gradFill rotWithShape="0">
                <a:gsLst>
                  <a:gs pos="0">
                    <a:srgbClr val="00FF00"/>
                  </a:gs>
                  <a:gs pos="100000">
                    <a:srgbClr val="001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dist="12700" dir="8100000" sy="-23000" kx="800382" algn="br" rotWithShape="0">
                  <a:srgbClr val="808080">
                    <a:alpha val="20000"/>
                  </a:srgbClr>
                </a:outerShdw>
              </a:effec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2" name="Group 17"/>
            <p:cNvGrpSpPr>
              <a:grpSpLocks/>
            </p:cNvGrpSpPr>
            <p:nvPr/>
          </p:nvGrpSpPr>
          <p:grpSpPr bwMode="auto">
            <a:xfrm>
              <a:off x="3719513" y="1122363"/>
              <a:ext cx="5286374" cy="1812925"/>
              <a:chOff x="2439" y="390"/>
              <a:chExt cx="3330" cy="1142"/>
            </a:xfrm>
          </p:grpSpPr>
          <p:grpSp>
            <p:nvGrpSpPr>
              <p:cNvPr id="43" name="Group 18"/>
              <p:cNvGrpSpPr>
                <a:grpSpLocks/>
              </p:cNvGrpSpPr>
              <p:nvPr/>
            </p:nvGrpSpPr>
            <p:grpSpPr bwMode="auto">
              <a:xfrm>
                <a:off x="2439" y="727"/>
                <a:ext cx="3330" cy="805"/>
                <a:chOff x="2439" y="727"/>
                <a:chExt cx="3330" cy="805"/>
              </a:xfrm>
            </p:grpSpPr>
            <p:grpSp>
              <p:nvGrpSpPr>
                <p:cNvPr id="45" name="Group 22"/>
                <p:cNvGrpSpPr>
                  <a:grpSpLocks/>
                </p:cNvGrpSpPr>
                <p:nvPr/>
              </p:nvGrpSpPr>
              <p:grpSpPr bwMode="auto">
                <a:xfrm>
                  <a:off x="4992" y="727"/>
                  <a:ext cx="777" cy="684"/>
                  <a:chOff x="4992" y="1115"/>
                  <a:chExt cx="777" cy="684"/>
                </a:xfrm>
              </p:grpSpPr>
              <p:sp>
                <p:nvSpPr>
                  <p:cNvPr id="50" name="Line 20"/>
                  <p:cNvSpPr>
                    <a:spLocks noChangeShapeType="1"/>
                  </p:cNvSpPr>
                  <p:nvPr/>
                </p:nvSpPr>
                <p:spPr bwMode="auto">
                  <a:xfrm rot="-5400000">
                    <a:off x="5015" y="1679"/>
                    <a:ext cx="240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stealth" w="lg" len="med"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1" name="Line 21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5015" y="1235"/>
                    <a:ext cx="240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stealth" w="lg" len="med"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2" name="Line 22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5136" y="1308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3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92" y="1266"/>
                    <a:ext cx="777" cy="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0" hangingPunct="0">
                      <a:defRPr/>
                    </a:pPr>
                    <a:r>
                      <a:rPr lang="en-US" sz="1200" i="1" dirty="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Symbol" pitchFamily="18" charset="2"/>
                      </a:rPr>
                      <a:t>s</a:t>
                    </a:r>
                    <a:r>
                      <a:rPr lang="en-US" sz="1200" i="1" baseline="-25000" dirty="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rPr>
                      <a:t>y </a:t>
                    </a:r>
                    <a:r>
                      <a:rPr lang="en-US" sz="1200" dirty="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~</a:t>
                    </a:r>
                    <a:r>
                      <a:rPr lang="en-US" sz="1200" i="1" baseline="-25000" dirty="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rPr>
                      <a:t> </a:t>
                    </a:r>
                    <a:r>
                      <a:rPr lang="en-US" sz="1200" i="1" dirty="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Symbol" pitchFamily="18" charset="2"/>
                      </a:rPr>
                      <a:t>s</a:t>
                    </a:r>
                    <a:r>
                      <a:rPr lang="en-US" sz="1200" i="1" baseline="-25000" dirty="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z</a:t>
                    </a:r>
                  </a:p>
                </p:txBody>
              </p:sp>
              <p:sp>
                <p:nvSpPr>
                  <p:cNvPr id="54" name="Line 24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5136" y="1517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46" name="Group 25"/>
                <p:cNvGrpSpPr>
                  <a:grpSpLocks/>
                </p:cNvGrpSpPr>
                <p:nvPr/>
              </p:nvGrpSpPr>
              <p:grpSpPr bwMode="auto">
                <a:xfrm>
                  <a:off x="2439" y="812"/>
                  <a:ext cx="2482" cy="720"/>
                  <a:chOff x="2439" y="1200"/>
                  <a:chExt cx="2482" cy="720"/>
                </a:xfrm>
              </p:grpSpPr>
              <p:sp>
                <p:nvSpPr>
                  <p:cNvPr id="47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4865" y="1224"/>
                    <a:ext cx="56" cy="45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66FF66">
                          <a:shade val="30000"/>
                          <a:satMod val="115000"/>
                        </a:srgbClr>
                      </a:gs>
                      <a:gs pos="50000">
                        <a:srgbClr val="66FF66">
                          <a:shade val="67500"/>
                          <a:satMod val="115000"/>
                        </a:srgbClr>
                      </a:gs>
                      <a:gs pos="100000">
                        <a:srgbClr val="66FF66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48" name="Line 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9" y="1450"/>
                    <a:ext cx="2448" cy="432"/>
                  </a:xfrm>
                  <a:prstGeom prst="line">
                    <a:avLst/>
                  </a:prstGeom>
                  <a:noFill/>
                  <a:ln w="28575">
                    <a:solidFill>
                      <a:srgbClr val="00FF00"/>
                    </a:solidFill>
                    <a:prstDash val="dash"/>
                    <a:round/>
                    <a:headEnd/>
                    <a:tailEnd type="stealth" w="med" len="lg"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49" name="Oval 28"/>
                  <p:cNvSpPr>
                    <a:spLocks noChangeArrowheads="1"/>
                  </p:cNvSpPr>
                  <p:nvPr/>
                </p:nvSpPr>
                <p:spPr bwMode="auto">
                  <a:xfrm rot="-2829860">
                    <a:off x="3792" y="1488"/>
                    <a:ext cx="720" cy="1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FF00"/>
                      </a:gs>
                      <a:gs pos="100000">
                        <a:srgbClr val="001000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>
                    <a:outerShdw dist="12700" dir="8100000" sy="-23000" kx="800382" algn="br" rotWithShape="0">
                      <a:srgbClr val="808080">
                        <a:alpha val="2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44" name="Text Box 29"/>
              <p:cNvSpPr txBox="1">
                <a:spLocks noChangeArrowheads="1"/>
              </p:cNvSpPr>
              <p:nvPr/>
            </p:nvSpPr>
            <p:spPr bwMode="auto">
              <a:xfrm>
                <a:off x="3304" y="390"/>
                <a:ext cx="860" cy="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9900CC"/>
                    </a:solidFill>
                  </a:rPr>
                  <a:t>RF</a:t>
                </a:r>
              </a:p>
              <a:p>
                <a:pPr algn="ctr"/>
                <a:r>
                  <a:rPr lang="en-US" altLang="en-US" sz="1200" dirty="0">
                    <a:solidFill>
                      <a:srgbClr val="9900CC"/>
                    </a:solidFill>
                  </a:rPr>
                  <a:t>‘</a:t>
                </a:r>
                <a:r>
                  <a:rPr lang="en-US" sz="1200" dirty="0">
                    <a:solidFill>
                      <a:srgbClr val="9900CC"/>
                    </a:solidFill>
                  </a:rPr>
                  <a:t>streak</a:t>
                </a:r>
                <a:r>
                  <a:rPr lang="en-US" altLang="en-US" sz="1200" dirty="0">
                    <a:solidFill>
                      <a:srgbClr val="9900CC"/>
                    </a:solidFill>
                  </a:rPr>
                  <a:t>’</a:t>
                </a:r>
                <a:endParaRPr lang="en-US" sz="1200" dirty="0">
                  <a:solidFill>
                    <a:srgbClr val="9900CC"/>
                  </a:solidFill>
                </a:endParaRPr>
              </a:p>
            </p:txBody>
          </p:sp>
        </p:grpSp>
        <p:grpSp>
          <p:nvGrpSpPr>
            <p:cNvPr id="13" name="Group 30"/>
            <p:cNvGrpSpPr>
              <a:grpSpLocks/>
            </p:cNvGrpSpPr>
            <p:nvPr/>
          </p:nvGrpSpPr>
          <p:grpSpPr bwMode="auto">
            <a:xfrm>
              <a:off x="1905000" y="1355726"/>
              <a:ext cx="3576638" cy="2563813"/>
              <a:chOff x="1296" y="589"/>
              <a:chExt cx="2253" cy="1615"/>
            </a:xfrm>
          </p:grpSpPr>
          <p:grpSp>
            <p:nvGrpSpPr>
              <p:cNvPr id="19" name="Group 31"/>
              <p:cNvGrpSpPr>
                <a:grpSpLocks/>
              </p:cNvGrpSpPr>
              <p:nvPr/>
            </p:nvGrpSpPr>
            <p:grpSpPr bwMode="auto">
              <a:xfrm>
                <a:off x="1344" y="1200"/>
                <a:ext cx="2016" cy="672"/>
                <a:chOff x="1344" y="1536"/>
                <a:chExt cx="2016" cy="672"/>
              </a:xfrm>
            </p:grpSpPr>
            <p:sp>
              <p:nvSpPr>
                <p:cNvPr id="27" name="AutoShape 32"/>
                <p:cNvSpPr>
                  <a:spLocks noChangeArrowheads="1"/>
                </p:cNvSpPr>
                <p:nvPr/>
              </p:nvSpPr>
              <p:spPr bwMode="auto">
                <a:xfrm rot="-5400000">
                  <a:off x="2784" y="1728"/>
                  <a:ext cx="672" cy="288"/>
                </a:xfrm>
                <a:prstGeom prst="can">
                  <a:avLst>
                    <a:gd name="adj" fmla="val 4609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8" name="AutoShape 33"/>
                <p:cNvSpPr>
                  <a:spLocks noChangeArrowheads="1"/>
                </p:cNvSpPr>
                <p:nvPr/>
              </p:nvSpPr>
              <p:spPr bwMode="auto">
                <a:xfrm rot="-5400000">
                  <a:off x="2880" y="1728"/>
                  <a:ext cx="672" cy="288"/>
                </a:xfrm>
                <a:prstGeom prst="can">
                  <a:avLst>
                    <a:gd name="adj" fmla="val 4609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8100" dir="2700000" algn="tl" rotWithShape="0">
                    <a:srgbClr val="808080">
                      <a:alpha val="39999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9" name="AutoShape 34"/>
                <p:cNvSpPr>
                  <a:spLocks noChangeArrowheads="1"/>
                </p:cNvSpPr>
                <p:nvPr/>
              </p:nvSpPr>
              <p:spPr bwMode="auto">
                <a:xfrm rot="-5400000">
                  <a:off x="2688" y="1728"/>
                  <a:ext cx="672" cy="288"/>
                </a:xfrm>
                <a:prstGeom prst="can">
                  <a:avLst>
                    <a:gd name="adj" fmla="val 4609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8100" dir="2700000" algn="tl" rotWithShape="0">
                    <a:srgbClr val="808080">
                      <a:alpha val="39999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0" name="AutoShape 35"/>
                <p:cNvSpPr>
                  <a:spLocks noChangeArrowheads="1"/>
                </p:cNvSpPr>
                <p:nvPr/>
              </p:nvSpPr>
              <p:spPr bwMode="auto">
                <a:xfrm rot="-5400000">
                  <a:off x="2400" y="1728"/>
                  <a:ext cx="672" cy="288"/>
                </a:xfrm>
                <a:prstGeom prst="can">
                  <a:avLst>
                    <a:gd name="adj" fmla="val 4609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1" name="AutoShape 36"/>
                <p:cNvSpPr>
                  <a:spLocks noChangeArrowheads="1"/>
                </p:cNvSpPr>
                <p:nvPr/>
              </p:nvSpPr>
              <p:spPr bwMode="auto">
                <a:xfrm rot="-5400000">
                  <a:off x="2496" y="1728"/>
                  <a:ext cx="672" cy="288"/>
                </a:xfrm>
                <a:prstGeom prst="can">
                  <a:avLst>
                    <a:gd name="adj" fmla="val 4609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8100" dir="2700000" algn="tl" rotWithShape="0">
                    <a:srgbClr val="808080">
                      <a:alpha val="39999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2" name="AutoShape 37"/>
                <p:cNvSpPr>
                  <a:spLocks noChangeArrowheads="1"/>
                </p:cNvSpPr>
                <p:nvPr/>
              </p:nvSpPr>
              <p:spPr bwMode="auto">
                <a:xfrm rot="-5400000">
                  <a:off x="2304" y="1728"/>
                  <a:ext cx="672" cy="288"/>
                </a:xfrm>
                <a:prstGeom prst="can">
                  <a:avLst>
                    <a:gd name="adj" fmla="val 4609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8100" dir="2700000" algn="tl" rotWithShape="0">
                    <a:srgbClr val="808080">
                      <a:alpha val="39999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3" name="AutoShape 38"/>
                <p:cNvSpPr>
                  <a:spLocks noChangeArrowheads="1"/>
                </p:cNvSpPr>
                <p:nvPr/>
              </p:nvSpPr>
              <p:spPr bwMode="auto">
                <a:xfrm rot="-5400000">
                  <a:off x="2016" y="1728"/>
                  <a:ext cx="672" cy="288"/>
                </a:xfrm>
                <a:prstGeom prst="can">
                  <a:avLst>
                    <a:gd name="adj" fmla="val 4609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4" name="AutoShape 39"/>
                <p:cNvSpPr>
                  <a:spLocks noChangeArrowheads="1"/>
                </p:cNvSpPr>
                <p:nvPr/>
              </p:nvSpPr>
              <p:spPr bwMode="auto">
                <a:xfrm rot="-5400000">
                  <a:off x="2112" y="1728"/>
                  <a:ext cx="672" cy="288"/>
                </a:xfrm>
                <a:prstGeom prst="can">
                  <a:avLst>
                    <a:gd name="adj" fmla="val 4609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8100" dir="2700000" algn="tl" rotWithShape="0">
                    <a:srgbClr val="808080">
                      <a:alpha val="39999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5" name="AutoShape 40"/>
                <p:cNvSpPr>
                  <a:spLocks noChangeArrowheads="1"/>
                </p:cNvSpPr>
                <p:nvPr/>
              </p:nvSpPr>
              <p:spPr bwMode="auto">
                <a:xfrm rot="-5400000">
                  <a:off x="1920" y="1728"/>
                  <a:ext cx="672" cy="288"/>
                </a:xfrm>
                <a:prstGeom prst="can">
                  <a:avLst>
                    <a:gd name="adj" fmla="val 4609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8100" dir="2700000" algn="tl" rotWithShape="0">
                    <a:srgbClr val="808080">
                      <a:alpha val="39999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6" name="AutoShape 41"/>
                <p:cNvSpPr>
                  <a:spLocks noChangeArrowheads="1"/>
                </p:cNvSpPr>
                <p:nvPr/>
              </p:nvSpPr>
              <p:spPr bwMode="auto">
                <a:xfrm rot="-5400000">
                  <a:off x="1632" y="1728"/>
                  <a:ext cx="672" cy="288"/>
                </a:xfrm>
                <a:prstGeom prst="can">
                  <a:avLst>
                    <a:gd name="adj" fmla="val 4609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7" name="AutoShape 42"/>
                <p:cNvSpPr>
                  <a:spLocks noChangeArrowheads="1"/>
                </p:cNvSpPr>
                <p:nvPr/>
              </p:nvSpPr>
              <p:spPr bwMode="auto">
                <a:xfrm rot="-5400000">
                  <a:off x="1728" y="1728"/>
                  <a:ext cx="672" cy="288"/>
                </a:xfrm>
                <a:prstGeom prst="can">
                  <a:avLst>
                    <a:gd name="adj" fmla="val 4609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8100" dir="2700000" algn="tl" rotWithShape="0">
                    <a:srgbClr val="808080">
                      <a:alpha val="39999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8" name="AutoShape 43"/>
                <p:cNvSpPr>
                  <a:spLocks noChangeArrowheads="1"/>
                </p:cNvSpPr>
                <p:nvPr/>
              </p:nvSpPr>
              <p:spPr bwMode="auto">
                <a:xfrm rot="-5400000">
                  <a:off x="1536" y="1728"/>
                  <a:ext cx="672" cy="288"/>
                </a:xfrm>
                <a:prstGeom prst="can">
                  <a:avLst>
                    <a:gd name="adj" fmla="val 4609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8100" dir="2700000" algn="tl" rotWithShape="0">
                    <a:srgbClr val="808080">
                      <a:alpha val="39999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9" name="AutoShape 44"/>
                <p:cNvSpPr>
                  <a:spLocks noChangeArrowheads="1"/>
                </p:cNvSpPr>
                <p:nvPr/>
              </p:nvSpPr>
              <p:spPr bwMode="auto">
                <a:xfrm rot="-5400000">
                  <a:off x="1248" y="1728"/>
                  <a:ext cx="672" cy="288"/>
                </a:xfrm>
                <a:prstGeom prst="can">
                  <a:avLst>
                    <a:gd name="adj" fmla="val 4609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0" name="AutoShape 45"/>
                <p:cNvSpPr>
                  <a:spLocks noChangeArrowheads="1"/>
                </p:cNvSpPr>
                <p:nvPr/>
              </p:nvSpPr>
              <p:spPr bwMode="auto">
                <a:xfrm rot="-5400000">
                  <a:off x="1344" y="1728"/>
                  <a:ext cx="672" cy="288"/>
                </a:xfrm>
                <a:prstGeom prst="can">
                  <a:avLst>
                    <a:gd name="adj" fmla="val 4609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8100" dir="2700000" algn="tl" rotWithShape="0">
                    <a:srgbClr val="808080">
                      <a:alpha val="39999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1" name="AutoShape 46"/>
                <p:cNvSpPr>
                  <a:spLocks noChangeArrowheads="1"/>
                </p:cNvSpPr>
                <p:nvPr/>
              </p:nvSpPr>
              <p:spPr bwMode="auto">
                <a:xfrm rot="-5400000">
                  <a:off x="1152" y="1728"/>
                  <a:ext cx="672" cy="288"/>
                </a:xfrm>
                <a:prstGeom prst="can">
                  <a:avLst>
                    <a:gd name="adj" fmla="val 4609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8100" dir="2700000" algn="tl" rotWithShape="0">
                    <a:srgbClr val="808080">
                      <a:alpha val="39999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2" name="Oval 47"/>
                <p:cNvSpPr>
                  <a:spLocks noChangeArrowheads="1"/>
                </p:cNvSpPr>
                <p:nvPr/>
              </p:nvSpPr>
              <p:spPr bwMode="auto">
                <a:xfrm>
                  <a:off x="1392" y="1728"/>
                  <a:ext cx="48" cy="28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2000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" name="Group 48"/>
              <p:cNvGrpSpPr>
                <a:grpSpLocks/>
              </p:cNvGrpSpPr>
              <p:nvPr/>
            </p:nvGrpSpPr>
            <p:grpSpPr bwMode="auto">
              <a:xfrm>
                <a:off x="1392" y="589"/>
                <a:ext cx="1968" cy="1571"/>
                <a:chOff x="1392" y="925"/>
                <a:chExt cx="1968" cy="1571"/>
              </a:xfrm>
            </p:grpSpPr>
            <p:sp>
              <p:nvSpPr>
                <p:cNvPr id="23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2400" y="925"/>
                  <a:ext cx="672" cy="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1200" b="1" i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 New Roman" pitchFamily="18" charset="0"/>
                    </a:rPr>
                    <a:t>V0</a:t>
                  </a:r>
                  <a:r>
                    <a:rPr lang="en-US" sz="12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 New Roman" pitchFamily="18" charset="0"/>
                    </a:rPr>
                    <a:t>(</a:t>
                  </a:r>
                  <a:r>
                    <a:rPr lang="en-US" sz="1200" b="1" i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 New Roman" pitchFamily="18" charset="0"/>
                    </a:rPr>
                    <a:t>t</a:t>
                  </a:r>
                  <a:r>
                    <a:rPr lang="en-US" sz="12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 New Roman" pitchFamily="18" charset="0"/>
                    </a:rPr>
                    <a:t>)</a:t>
                  </a:r>
                </a:p>
              </p:txBody>
            </p:sp>
            <p:grpSp>
              <p:nvGrpSpPr>
                <p:cNvPr id="24" name="Group 50"/>
                <p:cNvGrpSpPr>
                  <a:grpSpLocks/>
                </p:cNvGrpSpPr>
                <p:nvPr/>
              </p:nvGrpSpPr>
              <p:grpSpPr bwMode="auto">
                <a:xfrm>
                  <a:off x="1392" y="1248"/>
                  <a:ext cx="1968" cy="1248"/>
                  <a:chOff x="1104" y="2592"/>
                  <a:chExt cx="2112" cy="1056"/>
                </a:xfrm>
              </p:grpSpPr>
              <p:sp>
                <p:nvSpPr>
                  <p:cNvPr id="25" name="Freeform 51"/>
                  <p:cNvSpPr>
                    <a:spLocks/>
                  </p:cNvSpPr>
                  <p:nvPr/>
                </p:nvSpPr>
                <p:spPr bwMode="auto">
                  <a:xfrm>
                    <a:off x="1104" y="3120"/>
                    <a:ext cx="1056" cy="528"/>
                  </a:xfrm>
                  <a:custGeom>
                    <a:avLst/>
                    <a:gdLst>
                      <a:gd name="T0" fmla="*/ 0 w 1056"/>
                      <a:gd name="T1" fmla="*/ 0 h 528"/>
                      <a:gd name="T2" fmla="*/ 528 w 1056"/>
                      <a:gd name="T3" fmla="*/ 528 h 528"/>
                      <a:gd name="T4" fmla="*/ 1056 w 1056"/>
                      <a:gd name="T5" fmla="*/ 0 h 52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056" h="528">
                        <a:moveTo>
                          <a:pt x="0" y="0"/>
                        </a:moveTo>
                        <a:cubicBezTo>
                          <a:pt x="176" y="264"/>
                          <a:pt x="352" y="528"/>
                          <a:pt x="528" y="528"/>
                        </a:cubicBezTo>
                        <a:cubicBezTo>
                          <a:pt x="704" y="528"/>
                          <a:pt x="880" y="264"/>
                          <a:pt x="1056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latin typeface="Arial" charset="0"/>
                    </a:endParaRPr>
                  </a:p>
                </p:txBody>
              </p:sp>
              <p:sp>
                <p:nvSpPr>
                  <p:cNvPr id="26" name="Freeform 52"/>
                  <p:cNvSpPr>
                    <a:spLocks/>
                  </p:cNvSpPr>
                  <p:nvPr/>
                </p:nvSpPr>
                <p:spPr bwMode="auto">
                  <a:xfrm flipV="1">
                    <a:off x="2160" y="2592"/>
                    <a:ext cx="1056" cy="528"/>
                  </a:xfrm>
                  <a:custGeom>
                    <a:avLst/>
                    <a:gdLst>
                      <a:gd name="T0" fmla="*/ 0 w 1056"/>
                      <a:gd name="T1" fmla="*/ 0 h 528"/>
                      <a:gd name="T2" fmla="*/ 528 w 1056"/>
                      <a:gd name="T3" fmla="*/ 528 h 528"/>
                      <a:gd name="T4" fmla="*/ 1056 w 1056"/>
                      <a:gd name="T5" fmla="*/ 0 h 52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056" h="528">
                        <a:moveTo>
                          <a:pt x="0" y="0"/>
                        </a:moveTo>
                        <a:cubicBezTo>
                          <a:pt x="176" y="264"/>
                          <a:pt x="352" y="528"/>
                          <a:pt x="528" y="528"/>
                        </a:cubicBezTo>
                        <a:cubicBezTo>
                          <a:pt x="704" y="528"/>
                          <a:pt x="880" y="264"/>
                          <a:pt x="1056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 dirty="0"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21" name="Text Box 53"/>
              <p:cNvSpPr txBox="1">
                <a:spLocks noChangeArrowheads="1"/>
              </p:cNvSpPr>
              <p:nvPr/>
            </p:nvSpPr>
            <p:spPr bwMode="auto">
              <a:xfrm>
                <a:off x="1650" y="1372"/>
                <a:ext cx="1899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i="1" dirty="0">
                    <a:latin typeface="Times New Roman" pitchFamily="18" charset="0"/>
                  </a:rPr>
                  <a:t>S</a:t>
                </a:r>
                <a:r>
                  <a:rPr lang="en-US" sz="1200" dirty="0">
                    <a:latin typeface="Times New Roman" pitchFamily="18" charset="0"/>
                  </a:rPr>
                  <a:t>-band (2856 MHz</a:t>
                </a:r>
                <a:r>
                  <a:rPr lang="en-US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rPr>
                  <a:t>)</a:t>
                </a:r>
              </a:p>
            </p:txBody>
          </p:sp>
          <p:sp>
            <p:nvSpPr>
              <p:cNvPr id="22" name="Text Box 54"/>
              <p:cNvSpPr txBox="1">
                <a:spLocks noChangeArrowheads="1"/>
              </p:cNvSpPr>
              <p:nvPr/>
            </p:nvSpPr>
            <p:spPr bwMode="auto">
              <a:xfrm>
                <a:off x="1296" y="1872"/>
                <a:ext cx="2133" cy="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dirty="0"/>
                  <a:t>transverse RF deflector</a:t>
                </a:r>
              </a:p>
            </p:txBody>
          </p:sp>
        </p:grpSp>
        <p:sp>
          <p:nvSpPr>
            <p:cNvPr id="14" name="Text Box 55"/>
            <p:cNvSpPr txBox="1">
              <a:spLocks noChangeArrowheads="1"/>
            </p:cNvSpPr>
            <p:nvPr/>
          </p:nvSpPr>
          <p:spPr bwMode="auto">
            <a:xfrm>
              <a:off x="6858000" y="1066800"/>
              <a:ext cx="1828799" cy="877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beam screen</a:t>
              </a:r>
            </a:p>
          </p:txBody>
        </p:sp>
        <p:sp>
          <p:nvSpPr>
            <p:cNvPr id="15" name="Text Box 56"/>
            <p:cNvSpPr txBox="1">
              <a:spLocks noChangeArrowheads="1"/>
            </p:cNvSpPr>
            <p:nvPr/>
          </p:nvSpPr>
          <p:spPr bwMode="auto">
            <a:xfrm>
              <a:off x="5219700" y="3130550"/>
              <a:ext cx="3695701" cy="760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000" dirty="0">
                  <a:solidFill>
                    <a:srgbClr val="FF0000"/>
                  </a:solidFill>
                  <a:latin typeface="Arial" charset="0"/>
                </a:rPr>
                <a:t>single-shot, absolute bunch length measurement</a:t>
              </a:r>
            </a:p>
          </p:txBody>
        </p:sp>
        <p:sp>
          <p:nvSpPr>
            <p:cNvPr id="16" name="AutoShape 57"/>
            <p:cNvSpPr>
              <a:spLocks noChangeArrowheads="1"/>
            </p:cNvSpPr>
            <p:nvPr/>
          </p:nvSpPr>
          <p:spPr bwMode="auto">
            <a:xfrm>
              <a:off x="3436938" y="2714625"/>
              <a:ext cx="360362" cy="271463"/>
            </a:xfrm>
            <a:prstGeom prst="irregularSeal1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  <a:miter lim="800000"/>
              <a:headEnd/>
              <a:tailEnd type="none" w="lg" len="lg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 dirty="0"/>
            </a:p>
          </p:txBody>
        </p:sp>
        <p:cxnSp>
          <p:nvCxnSpPr>
            <p:cNvPr id="17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6743701" y="1501140"/>
              <a:ext cx="100445" cy="368936"/>
            </a:xfrm>
            <a:prstGeom prst="straightConnector1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 type="arrow" w="med" len="med"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</p:cxnSp>
        <p:cxnSp>
          <p:nvCxnSpPr>
            <p:cNvPr id="18" name="Straight Arrow Connector 17"/>
            <p:cNvCxnSpPr>
              <a:cxnSpLocks noChangeShapeType="1"/>
            </p:cNvCxnSpPr>
            <p:nvPr/>
          </p:nvCxnSpPr>
          <p:spPr bwMode="auto">
            <a:xfrm flipH="1">
              <a:off x="6047510" y="2841624"/>
              <a:ext cx="86591" cy="396876"/>
            </a:xfrm>
            <a:prstGeom prst="straightConnector1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 type="arrow" w="med" len="med"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</p:cxnSp>
      </p:grpSp>
      <p:graphicFrame>
        <p:nvGraphicFramePr>
          <p:cNvPr id="67" name="Object 55"/>
          <p:cNvGraphicFramePr>
            <a:graphicFrameLocks noChangeAspect="1"/>
          </p:cNvGraphicFramePr>
          <p:nvPr/>
        </p:nvGraphicFramePr>
        <p:xfrm>
          <a:off x="228600" y="2514600"/>
          <a:ext cx="2438400" cy="479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" name="Equation" r:id="rId3" imgW="2577960" imgH="507960" progId="Equation.3">
                  <p:embed/>
                </p:oleObj>
              </mc:Choice>
              <mc:Fallback>
                <p:oleObj name="Equation" r:id="rId3" imgW="2577960" imgH="507960" progId="Equation.3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514600"/>
                        <a:ext cx="2438400" cy="47985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20"/>
          <p:cNvGraphicFramePr>
            <a:graphicFrameLocks noChangeAspect="1"/>
          </p:cNvGraphicFramePr>
          <p:nvPr/>
        </p:nvGraphicFramePr>
        <p:xfrm>
          <a:off x="304800" y="3276600"/>
          <a:ext cx="2438400" cy="593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" name="Equation" r:id="rId5" imgW="1904760" imgH="495000" progId="Equation.3">
                  <p:embed/>
                </p:oleObj>
              </mc:Choice>
              <mc:Fallback>
                <p:oleObj name="Equation" r:id="rId5" imgW="1904760" imgH="4950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276600"/>
                        <a:ext cx="2438400" cy="593826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819400" y="3276600"/>
            <a:ext cx="1752600" cy="1015663"/>
          </a:xfrm>
          <a:prstGeom prst="rect">
            <a:avLst/>
          </a:prstGeom>
          <a:solidFill>
            <a:srgbClr val="A3F466">
              <a:alpha val="23137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Higher frequency and voltage, lower energy and emittance, larger beta function at deflector are preferred. 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228600" y="3886200"/>
            <a:ext cx="266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Calibration is done by varying rf phase (near zero-crossing) and recording the beam centroids</a:t>
            </a:r>
            <a:r>
              <a:rPr lang="en-US" sz="1200" dirty="0" smtClean="0"/>
              <a:t>.</a:t>
            </a:r>
          </a:p>
          <a:p>
            <a:endParaRPr lang="en-US" sz="1200" dirty="0"/>
          </a:p>
        </p:txBody>
      </p:sp>
      <p:sp>
        <p:nvSpPr>
          <p:cNvPr id="72" name="TextBox 67"/>
          <p:cNvSpPr txBox="1">
            <a:spLocks noChangeArrowheads="1"/>
          </p:cNvSpPr>
          <p:nvPr/>
        </p:nvSpPr>
        <p:spPr bwMode="auto">
          <a:xfrm>
            <a:off x="3907" y="6117372"/>
            <a:ext cx="3352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8E40"/>
                </a:solidFill>
                <a:latin typeface="Times New Roman" pitchFamily="18" charset="0"/>
                <a:cs typeface="Times New Roman" pitchFamily="18" charset="0"/>
              </a:rPr>
              <a:t>*Emma</a:t>
            </a:r>
            <a:r>
              <a:rPr lang="en-US" sz="1200" dirty="0">
                <a:solidFill>
                  <a:srgbClr val="008E40"/>
                </a:solidFill>
                <a:latin typeface="Times New Roman" pitchFamily="18" charset="0"/>
                <a:cs typeface="Times New Roman" pitchFamily="18" charset="0"/>
              </a:rPr>
              <a:t>, Frisch, Krejcik, LCLS-TN-00-12, 2000. </a:t>
            </a:r>
          </a:p>
        </p:txBody>
      </p:sp>
      <p:grpSp>
        <p:nvGrpSpPr>
          <p:cNvPr id="73" name="Group 70"/>
          <p:cNvGrpSpPr>
            <a:grpSpLocks/>
          </p:cNvGrpSpPr>
          <p:nvPr/>
        </p:nvGrpSpPr>
        <p:grpSpPr bwMode="auto">
          <a:xfrm>
            <a:off x="123560" y="4821972"/>
            <a:ext cx="2667000" cy="1219200"/>
            <a:chOff x="3024" y="2832"/>
            <a:chExt cx="2544" cy="1324"/>
          </a:xfrm>
        </p:grpSpPr>
        <p:pic>
          <p:nvPicPr>
            <p:cNvPr id="74" name="Picture 67"/>
            <p:cNvPicPr>
              <a:picLocks noChangeAspect="1" noChangeArrowheads="1"/>
            </p:cNvPicPr>
            <p:nvPr/>
          </p:nvPicPr>
          <p:blipFill>
            <a:blip r:embed="rId7" cstate="print"/>
            <a:srcRect r="31818"/>
            <a:stretch>
              <a:fillRect/>
            </a:stretch>
          </p:blipFill>
          <p:spPr bwMode="auto">
            <a:xfrm>
              <a:off x="3024" y="2880"/>
              <a:ext cx="2544" cy="1276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</p:pic>
        <p:sp>
          <p:nvSpPr>
            <p:cNvPr id="75" name="Text Box 68"/>
            <p:cNvSpPr txBox="1">
              <a:spLocks noChangeArrowheads="1"/>
            </p:cNvSpPr>
            <p:nvPr/>
          </p:nvSpPr>
          <p:spPr bwMode="auto">
            <a:xfrm>
              <a:off x="3114" y="2837"/>
              <a:ext cx="1074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</a:rPr>
                <a:t>deflector </a:t>
              </a:r>
              <a:r>
                <a:rPr lang="en-US" sz="1200" dirty="0">
                  <a:solidFill>
                    <a:srgbClr val="FF0000"/>
                  </a:solidFill>
                  <a:latin typeface="Arial" charset="0"/>
                </a:rPr>
                <a:t>OFF</a:t>
              </a:r>
            </a:p>
          </p:txBody>
        </p:sp>
        <p:sp>
          <p:nvSpPr>
            <p:cNvPr id="76" name="Text Box 69"/>
            <p:cNvSpPr txBox="1">
              <a:spLocks noChangeArrowheads="1"/>
            </p:cNvSpPr>
            <p:nvPr/>
          </p:nvSpPr>
          <p:spPr bwMode="auto">
            <a:xfrm>
              <a:off x="4425" y="2832"/>
              <a:ext cx="999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</a:rPr>
                <a:t>deflector</a:t>
              </a:r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EEECE1"/>
                    </a:outerShdw>
                  </a:effectLst>
                  <a:latin typeface="Arial" charset="0"/>
                </a:rPr>
                <a:t> </a:t>
              </a:r>
              <a:r>
                <a:rPr lang="en-US" sz="1200" dirty="0">
                  <a:solidFill>
                    <a:srgbClr val="00FF00"/>
                  </a:solidFill>
                  <a:latin typeface="Arial" charset="0"/>
                </a:rPr>
                <a:t>ON</a:t>
              </a:r>
            </a:p>
          </p:txBody>
        </p:sp>
      </p:grpSp>
      <p:sp>
        <p:nvSpPr>
          <p:cNvPr id="79" name="TextBox 78"/>
          <p:cNvSpPr txBox="1"/>
          <p:nvPr/>
        </p:nvSpPr>
        <p:spPr bwMode="auto">
          <a:xfrm>
            <a:off x="2257160" y="5202972"/>
            <a:ext cx="621517" cy="6703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t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ime  </a:t>
            </a:r>
          </a:p>
          <a:p>
            <a:pPr algn="ctr">
              <a:lnSpc>
                <a:spcPts val="2400"/>
              </a:lnSpc>
              <a:defRPr/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</a:rPr>
              <a:t>~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3 ps)</a:t>
            </a:r>
          </a:p>
        </p:txBody>
      </p:sp>
      <p:cxnSp>
        <p:nvCxnSpPr>
          <p:cNvPr id="80" name="Straight Arrow Connector 79"/>
          <p:cNvCxnSpPr>
            <a:cxnSpLocks noChangeShapeType="1"/>
          </p:cNvCxnSpPr>
          <p:nvPr/>
        </p:nvCxnSpPr>
        <p:spPr bwMode="auto">
          <a:xfrm flipV="1">
            <a:off x="2257160" y="5202972"/>
            <a:ext cx="1588" cy="685800"/>
          </a:xfrm>
          <a:prstGeom prst="straightConnector1">
            <a:avLst/>
          </a:prstGeom>
          <a:noFill/>
          <a:ln w="12700">
            <a:solidFill>
              <a:schemeClr val="bg1"/>
            </a:solidFill>
            <a:round/>
            <a:headEnd type="triangle"/>
            <a:tailEnd type="triangle" w="med" len="med"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cxnSp>
      <p:sp>
        <p:nvSpPr>
          <p:cNvPr id="82" name="Rectangle 81"/>
          <p:cNvSpPr/>
          <p:nvPr/>
        </p:nvSpPr>
        <p:spPr bwMode="auto">
          <a:xfrm rot="16200000">
            <a:off x="-285985" y="5383917"/>
            <a:ext cx="106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Arial" charset="0"/>
                <a:cs typeface="Arial" pitchFamily="34" charset="0"/>
              </a:rPr>
              <a:t>~</a:t>
            </a:r>
            <a:r>
              <a:rPr lang="en-US" sz="1200" dirty="0">
                <a:solidFill>
                  <a:schemeClr val="bg1"/>
                </a:solidFill>
                <a:latin typeface="Arial" charset="0"/>
              </a:rPr>
              <a:t>0.05 mm</a:t>
            </a:r>
          </a:p>
        </p:txBody>
      </p:sp>
      <p:sp>
        <p:nvSpPr>
          <p:cNvPr id="86" name="Rectangle 85"/>
          <p:cNvSpPr/>
          <p:nvPr/>
        </p:nvSpPr>
        <p:spPr bwMode="auto">
          <a:xfrm rot="16200000">
            <a:off x="991127" y="5249805"/>
            <a:ext cx="950975" cy="400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Arial" charset="0"/>
                <a:cs typeface="Arial" pitchFamily="34" charset="0"/>
              </a:rPr>
              <a:t>~</a:t>
            </a:r>
            <a:r>
              <a:rPr lang="en-US" sz="1200" dirty="0">
                <a:solidFill>
                  <a:schemeClr val="bg1"/>
                </a:solidFill>
                <a:latin typeface="Arial" charset="0"/>
              </a:rPr>
              <a:t>1 mm</a:t>
            </a:r>
          </a:p>
        </p:txBody>
      </p:sp>
      <p:cxnSp>
        <p:nvCxnSpPr>
          <p:cNvPr id="87" name="Straight Arrow Connector 86"/>
          <p:cNvCxnSpPr>
            <a:cxnSpLocks noChangeShapeType="1"/>
          </p:cNvCxnSpPr>
          <p:nvPr/>
        </p:nvCxnSpPr>
        <p:spPr bwMode="auto">
          <a:xfrm flipV="1">
            <a:off x="1647560" y="5202972"/>
            <a:ext cx="0" cy="290418"/>
          </a:xfrm>
          <a:prstGeom prst="straightConnector1">
            <a:avLst/>
          </a:prstGeom>
          <a:noFill/>
          <a:ln w="12700">
            <a:solidFill>
              <a:schemeClr val="bg1"/>
            </a:solidFill>
            <a:round/>
            <a:headEnd/>
            <a:tailEnd type="arrow" w="med" len="med"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cxnSp>
      <p:cxnSp>
        <p:nvCxnSpPr>
          <p:cNvPr id="88" name="Straight Arrow Connector 87"/>
          <p:cNvCxnSpPr>
            <a:cxnSpLocks noChangeShapeType="1"/>
          </p:cNvCxnSpPr>
          <p:nvPr/>
        </p:nvCxnSpPr>
        <p:spPr bwMode="auto">
          <a:xfrm rot="16200000" flipH="1">
            <a:off x="1541246" y="5766487"/>
            <a:ext cx="214217" cy="1588"/>
          </a:xfrm>
          <a:prstGeom prst="straightConnector1">
            <a:avLst/>
          </a:prstGeom>
          <a:noFill/>
          <a:ln w="12700">
            <a:solidFill>
              <a:schemeClr val="bg1"/>
            </a:solidFill>
            <a:round/>
            <a:headEnd/>
            <a:tailEnd type="arrow" w="med" len="med"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cxnSp>
      <p:grpSp>
        <p:nvGrpSpPr>
          <p:cNvPr id="89" name="Group 41"/>
          <p:cNvGrpSpPr>
            <a:grpSpLocks/>
          </p:cNvGrpSpPr>
          <p:nvPr/>
        </p:nvGrpSpPr>
        <p:grpSpPr bwMode="auto">
          <a:xfrm>
            <a:off x="1799960" y="5202972"/>
            <a:ext cx="381000" cy="533400"/>
            <a:chOff x="7467600" y="5105400"/>
            <a:chExt cx="457200" cy="990600"/>
          </a:xfrm>
        </p:grpSpPr>
        <p:cxnSp>
          <p:nvCxnSpPr>
            <p:cNvPr id="90" name="Straight Connector 89"/>
            <p:cNvCxnSpPr/>
            <p:nvPr/>
          </p:nvCxnSpPr>
          <p:spPr>
            <a:xfrm>
              <a:off x="7467600" y="5105400"/>
              <a:ext cx="457200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7467600" y="5181600"/>
              <a:ext cx="457200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7467600" y="5257800"/>
              <a:ext cx="457200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467600" y="5334000"/>
              <a:ext cx="457200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467600" y="5410200"/>
              <a:ext cx="457200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7467600" y="5486400"/>
              <a:ext cx="457200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7467600" y="5562600"/>
              <a:ext cx="457200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7467600" y="5638800"/>
              <a:ext cx="457200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467600" y="5715000"/>
              <a:ext cx="457200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467600" y="5791200"/>
              <a:ext cx="457200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7467600" y="5867400"/>
              <a:ext cx="457200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7467600" y="5943600"/>
              <a:ext cx="457200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467600" y="6019800"/>
              <a:ext cx="457200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467600" y="6096000"/>
              <a:ext cx="457200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1847" r="3883"/>
          <a:stretch/>
        </p:blipFill>
        <p:spPr bwMode="auto">
          <a:xfrm>
            <a:off x="4953000" y="4901502"/>
            <a:ext cx="2412076" cy="141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6" name="Group 67"/>
          <p:cNvGrpSpPr>
            <a:grpSpLocks/>
          </p:cNvGrpSpPr>
          <p:nvPr/>
        </p:nvGrpSpPr>
        <p:grpSpPr bwMode="auto">
          <a:xfrm>
            <a:off x="5410127" y="4632389"/>
            <a:ext cx="2667073" cy="2001096"/>
            <a:chOff x="4869624" y="890320"/>
            <a:chExt cx="4361107" cy="4978275"/>
          </a:xfrm>
        </p:grpSpPr>
        <p:grpSp>
          <p:nvGrpSpPr>
            <p:cNvPr id="107" name="Group 32"/>
            <p:cNvGrpSpPr>
              <a:grpSpLocks/>
            </p:cNvGrpSpPr>
            <p:nvPr/>
          </p:nvGrpSpPr>
          <p:grpSpPr bwMode="auto">
            <a:xfrm>
              <a:off x="4869624" y="890320"/>
              <a:ext cx="4361107" cy="4138881"/>
              <a:chOff x="2652" y="481"/>
              <a:chExt cx="2941" cy="2724"/>
            </a:xfrm>
          </p:grpSpPr>
          <p:sp>
            <p:nvSpPr>
              <p:cNvPr id="109" name="Text Box 21"/>
              <p:cNvSpPr txBox="1">
                <a:spLocks noChangeArrowheads="1"/>
              </p:cNvSpPr>
              <p:nvPr/>
            </p:nvSpPr>
            <p:spPr bwMode="auto">
              <a:xfrm>
                <a:off x="2957" y="2992"/>
                <a:ext cx="2636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600" dirty="0"/>
              </a:p>
            </p:txBody>
          </p:sp>
          <p:sp>
            <p:nvSpPr>
              <p:cNvPr id="110" name="Text Box 25"/>
              <p:cNvSpPr txBox="1">
                <a:spLocks noChangeArrowheads="1"/>
              </p:cNvSpPr>
              <p:nvPr/>
            </p:nvSpPr>
            <p:spPr bwMode="auto">
              <a:xfrm>
                <a:off x="2652" y="481"/>
                <a:ext cx="2351" cy="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1200" dirty="0">
                    <a:solidFill>
                      <a:schemeClr val="tx2"/>
                    </a:solidFill>
                  </a:rPr>
                  <a:t>time-sliced emittance 20pC* </a:t>
                </a:r>
              </a:p>
            </p:txBody>
          </p:sp>
        </p:grpSp>
        <p:sp>
          <p:nvSpPr>
            <p:cNvPr id="108" name="TextBox 61"/>
            <p:cNvSpPr txBox="1">
              <a:spLocks noChangeArrowheads="1"/>
            </p:cNvSpPr>
            <p:nvPr/>
          </p:nvSpPr>
          <p:spPr bwMode="auto">
            <a:xfrm>
              <a:off x="4869744" y="5179484"/>
              <a:ext cx="3048002" cy="689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dirty="0" smtClean="0">
                  <a:solidFill>
                    <a:srgbClr val="008E40"/>
                  </a:solidFill>
                  <a:latin typeface="Times New Roman" pitchFamily="18" charset="0"/>
                  <a:cs typeface="Times New Roman" pitchFamily="18" charset="0"/>
                </a:rPr>
                <a:t>*Ding </a:t>
              </a:r>
              <a:r>
                <a:rPr lang="en-US" sz="1100" dirty="0">
                  <a:solidFill>
                    <a:srgbClr val="008E40"/>
                  </a:solidFill>
                  <a:latin typeface="Times New Roman" pitchFamily="18" charset="0"/>
                  <a:cs typeface="Times New Roman" pitchFamily="18" charset="0"/>
                </a:rPr>
                <a:t>et al., PRL 2009</a:t>
              </a:r>
              <a:r>
                <a:rPr lang="en-US" sz="1200" dirty="0">
                  <a:solidFill>
                    <a:srgbClr val="008E4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11" name="Group 66"/>
          <p:cNvGrpSpPr>
            <a:grpSpLocks/>
          </p:cNvGrpSpPr>
          <p:nvPr/>
        </p:nvGrpSpPr>
        <p:grpSpPr bwMode="auto">
          <a:xfrm>
            <a:off x="2694361" y="4684110"/>
            <a:ext cx="2307478" cy="1530094"/>
            <a:chOff x="-1599855" y="3360508"/>
            <a:chExt cx="2150337" cy="1510331"/>
          </a:xfrm>
        </p:grpSpPr>
        <p:pic>
          <p:nvPicPr>
            <p:cNvPr id="112" name="Picture 20"/>
            <p:cNvPicPr>
              <a:picLocks noChangeAspect="1" noChangeArrowheads="1"/>
            </p:cNvPicPr>
            <p:nvPr/>
          </p:nvPicPr>
          <p:blipFill>
            <a:blip r:embed="rId9" cstate="print"/>
            <a:srcRect r="49626" b="21146"/>
            <a:stretch>
              <a:fillRect/>
            </a:stretch>
          </p:blipFill>
          <p:spPr bwMode="auto">
            <a:xfrm>
              <a:off x="-1599855" y="3505371"/>
              <a:ext cx="2150337" cy="1365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" name="TextBox 63"/>
            <p:cNvSpPr txBox="1">
              <a:spLocks noChangeArrowheads="1"/>
            </p:cNvSpPr>
            <p:nvPr/>
          </p:nvSpPr>
          <p:spPr bwMode="auto">
            <a:xfrm>
              <a:off x="-990347" y="3360508"/>
              <a:ext cx="1066432" cy="277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/>
                <a:t>Central slice</a:t>
              </a:r>
            </a:p>
          </p:txBody>
        </p:sp>
      </p:grpSp>
      <p:cxnSp>
        <p:nvCxnSpPr>
          <p:cNvPr id="123" name="Straight Arrow Connector 122"/>
          <p:cNvCxnSpPr/>
          <p:nvPr/>
        </p:nvCxnSpPr>
        <p:spPr bwMode="auto">
          <a:xfrm>
            <a:off x="504560" y="5355372"/>
            <a:ext cx="0" cy="22860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5" name="Straight Arrow Connector 124"/>
          <p:cNvCxnSpPr/>
          <p:nvPr/>
        </p:nvCxnSpPr>
        <p:spPr bwMode="auto">
          <a:xfrm flipV="1">
            <a:off x="504560" y="5736372"/>
            <a:ext cx="0" cy="22860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9" name="Straight Arrow Connector 128"/>
          <p:cNvCxnSpPr/>
          <p:nvPr/>
        </p:nvCxnSpPr>
        <p:spPr bwMode="auto">
          <a:xfrm>
            <a:off x="3733800" y="73152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arrow"/>
            <a:tailEnd type="arrow"/>
          </a:ln>
          <a:effectLst/>
        </p:spPr>
      </p:cxnSp>
      <p:sp>
        <p:nvSpPr>
          <p:cNvPr id="131" name="Content Placeholder 2"/>
          <p:cNvSpPr txBox="1">
            <a:spLocks/>
          </p:cNvSpPr>
          <p:nvPr/>
        </p:nvSpPr>
        <p:spPr bwMode="auto">
          <a:xfrm>
            <a:off x="4800600" y="4572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XTCAV+ e-bea</a:t>
            </a:r>
            <a:r>
              <a:rPr lang="en-US" kern="0" dirty="0" smtClean="0"/>
              <a:t>m E-spectrometer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2" name="Object 6"/>
          <p:cNvPicPr>
            <a:picLocks noChangeArrowheads="1"/>
          </p:cNvPicPr>
          <p:nvPr/>
        </p:nvPicPr>
        <p:blipFill>
          <a:blip r:embed="rId10" cstate="print"/>
          <a:srcRect l="-204" t="-420" r="-107" b="-1555"/>
          <a:stretch>
            <a:fillRect/>
          </a:stretch>
        </p:blipFill>
        <p:spPr bwMode="auto">
          <a:xfrm>
            <a:off x="4800600" y="762000"/>
            <a:ext cx="419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4" name="Group 15"/>
          <p:cNvGrpSpPr>
            <a:grpSpLocks/>
          </p:cNvGrpSpPr>
          <p:nvPr/>
        </p:nvGrpSpPr>
        <p:grpSpPr bwMode="auto">
          <a:xfrm>
            <a:off x="4876800" y="1752601"/>
            <a:ext cx="3962400" cy="1724798"/>
            <a:chOff x="4038600" y="3441229"/>
            <a:chExt cx="5029200" cy="3479573"/>
          </a:xfrm>
        </p:grpSpPr>
        <p:grpSp>
          <p:nvGrpSpPr>
            <p:cNvPr id="135" name="Group 13"/>
            <p:cNvGrpSpPr>
              <a:grpSpLocks/>
            </p:cNvGrpSpPr>
            <p:nvPr/>
          </p:nvGrpSpPr>
          <p:grpSpPr bwMode="auto">
            <a:xfrm>
              <a:off x="4038600" y="3441229"/>
              <a:ext cx="5029200" cy="3364106"/>
              <a:chOff x="4038600" y="3441229"/>
              <a:chExt cx="5029200" cy="3364106"/>
            </a:xfrm>
          </p:grpSpPr>
          <p:pic>
            <p:nvPicPr>
              <p:cNvPr id="137" name="Picture 2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13733"/>
              <a:stretch>
                <a:fillRect/>
              </a:stretch>
            </p:blipFill>
            <p:spPr bwMode="auto">
              <a:xfrm>
                <a:off x="4038600" y="3581400"/>
                <a:ext cx="5029200" cy="3223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8" name="TextBox 10"/>
              <p:cNvSpPr txBox="1">
                <a:spLocks noChangeArrowheads="1"/>
              </p:cNvSpPr>
              <p:nvPr/>
            </p:nvSpPr>
            <p:spPr bwMode="auto">
              <a:xfrm>
                <a:off x="4597400" y="3441229"/>
                <a:ext cx="4147457" cy="84924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 typeface="Wingdings" pitchFamily="2" charset="2"/>
                  <a:buChar char="v"/>
                </a:pPr>
                <a:r>
                  <a:rPr lang="en-US" sz="1200" dirty="0">
                    <a:solidFill>
                      <a:srgbClr val="301799"/>
                    </a:solidFill>
                  </a:rPr>
                  <a:t>Maximum deflecting voltage: 48 MV;</a:t>
                </a:r>
              </a:p>
              <a:p>
                <a:pPr>
                  <a:buFont typeface="Wingdings" pitchFamily="2" charset="2"/>
                  <a:buChar char="v"/>
                </a:pPr>
                <a:r>
                  <a:rPr lang="en-US" sz="1200" dirty="0">
                    <a:solidFill>
                      <a:srgbClr val="301799"/>
                    </a:solidFill>
                  </a:rPr>
                  <a:t> Required input power: 40MW.</a:t>
                </a:r>
              </a:p>
            </p:txBody>
          </p:sp>
        </p:grpSp>
        <p:sp>
          <p:nvSpPr>
            <p:cNvPr id="136" name="Rectangle 14"/>
            <p:cNvSpPr>
              <a:spLocks noChangeArrowheads="1"/>
            </p:cNvSpPr>
            <p:nvPr/>
          </p:nvSpPr>
          <p:spPr bwMode="auto">
            <a:xfrm>
              <a:off x="4038600" y="6035259"/>
              <a:ext cx="4936067" cy="885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project started in summer 2011 </a:t>
              </a:r>
            </a:p>
            <a:p>
              <a:r>
                <a:rPr lang="en-US" sz="1200" dirty="0">
                  <a:solidFill>
                    <a:schemeClr val="tx2"/>
                  </a:solidFill>
                </a:rPr>
                <a:t>commissioning in spring 2013</a:t>
              </a:r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2743200" y="24384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ym typeface="Symbol"/>
              </a:rPr>
              <a:t></a:t>
            </a:r>
            <a:r>
              <a:rPr lang="en-US" sz="1200" baseline="-25000" dirty="0" smtClean="0">
                <a:sym typeface="Symbol"/>
              </a:rPr>
              <a:t>d </a:t>
            </a:r>
            <a:r>
              <a:rPr lang="en-US" sz="1200" dirty="0" smtClean="0">
                <a:sym typeface="Symbol"/>
              </a:rPr>
              <a:t>,</a:t>
            </a:r>
            <a:r>
              <a:rPr lang="en-US" sz="1200" baseline="-25000" dirty="0" smtClean="0">
                <a:sym typeface="Symbol"/>
              </a:rPr>
              <a:t>s</a:t>
            </a:r>
            <a:r>
              <a:rPr lang="en-US" sz="1200" dirty="0" smtClean="0">
                <a:sym typeface="Symbol"/>
              </a:rPr>
              <a:t> </a:t>
            </a:r>
            <a:r>
              <a:rPr lang="en-US" sz="1200" dirty="0" smtClean="0"/>
              <a:t>: beta functions</a:t>
            </a:r>
          </a:p>
          <a:p>
            <a:r>
              <a:rPr lang="en-US" sz="1200" dirty="0" smtClean="0">
                <a:sym typeface="Symbol"/>
              </a:rPr>
              <a:t>: phase advance </a:t>
            </a:r>
          </a:p>
          <a:p>
            <a:r>
              <a:rPr lang="en-US" sz="1200" dirty="0" smtClean="0">
                <a:sym typeface="Symbol"/>
              </a:rPr>
              <a:t>: rf phase (=0 @zero-crossing)</a:t>
            </a:r>
            <a:endParaRPr lang="en-US" sz="1200" dirty="0"/>
          </a:p>
        </p:txBody>
      </p:sp>
      <p:sp>
        <p:nvSpPr>
          <p:cNvPr id="142" name="TextBox 141"/>
          <p:cNvSpPr txBox="1">
            <a:spLocks noChangeArrowheads="1"/>
          </p:cNvSpPr>
          <p:nvPr/>
        </p:nvSpPr>
        <p:spPr bwMode="auto">
          <a:xfrm>
            <a:off x="4800600" y="3581400"/>
            <a:ext cx="2473633" cy="110799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sz="1200" dirty="0">
                <a:solidFill>
                  <a:srgbClr val="0000CC"/>
                </a:solidFill>
              </a:rPr>
              <a:t>High resolution, ~ few fs;</a:t>
            </a:r>
          </a:p>
          <a:p>
            <a:pPr>
              <a:buFont typeface="Wingdings" pitchFamily="2" charset="2"/>
              <a:buChar char="ü"/>
            </a:pPr>
            <a:r>
              <a:rPr lang="en-US" sz="1200" dirty="0">
                <a:solidFill>
                  <a:srgbClr val="0000CC"/>
                </a:solidFill>
              </a:rPr>
              <a:t> Applicable in all FEL wavelength;</a:t>
            </a:r>
          </a:p>
          <a:p>
            <a:pPr>
              <a:buFont typeface="Wingdings" pitchFamily="2" charset="2"/>
              <a:buChar char="ü"/>
            </a:pPr>
            <a:r>
              <a:rPr lang="en-US" sz="1200" dirty="0">
                <a:solidFill>
                  <a:srgbClr val="0000CC"/>
                </a:solidFill>
              </a:rPr>
              <a:t> Beam profiles, single shot;</a:t>
            </a:r>
          </a:p>
          <a:p>
            <a:pPr>
              <a:buFont typeface="Wingdings" pitchFamily="2" charset="2"/>
              <a:buChar char="ü"/>
            </a:pPr>
            <a:r>
              <a:rPr lang="en-US" sz="1200" dirty="0">
                <a:solidFill>
                  <a:srgbClr val="0000CC"/>
                </a:solidFill>
              </a:rPr>
              <a:t> No interruption with operation;</a:t>
            </a:r>
          </a:p>
          <a:p>
            <a:pPr>
              <a:buFont typeface="Wingdings" pitchFamily="2" charset="2"/>
              <a:buChar char="ü"/>
            </a:pPr>
            <a:r>
              <a:rPr lang="en-US" sz="1200" dirty="0">
                <a:solidFill>
                  <a:srgbClr val="0000CC"/>
                </a:solidFill>
              </a:rPr>
              <a:t> Both e-beam and x-ray profiles.</a:t>
            </a:r>
          </a:p>
        </p:txBody>
      </p:sp>
      <p:sp>
        <p:nvSpPr>
          <p:cNvPr id="143" name="TextBox 16"/>
          <p:cNvSpPr txBox="1">
            <a:spLocks noChangeArrowheads="1"/>
          </p:cNvSpPr>
          <p:nvPr/>
        </p:nvSpPr>
        <p:spPr bwMode="auto">
          <a:xfrm>
            <a:off x="7010400" y="3200400"/>
            <a:ext cx="2133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Ding et al., PRSTAB 2011.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2036905" y="5493390"/>
            <a:ext cx="1401355" cy="52482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1" name="TextBox 80"/>
          <p:cNvSpPr txBox="1"/>
          <p:nvPr/>
        </p:nvSpPr>
        <p:spPr>
          <a:xfrm>
            <a:off x="3311923" y="5005069"/>
            <a:ext cx="1816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ym typeface="Symbol"/>
              </a:rPr>
              <a:t>x=0.14 m 0.01</a:t>
            </a:r>
            <a:endParaRPr lang="en-US" sz="1400" dirty="0"/>
          </a:p>
        </p:txBody>
      </p:sp>
      <p:sp>
        <p:nvSpPr>
          <p:cNvPr id="65" name="Rectangle 64"/>
          <p:cNvSpPr/>
          <p:nvPr/>
        </p:nvSpPr>
        <p:spPr>
          <a:xfrm>
            <a:off x="7434486" y="4653320"/>
            <a:ext cx="164283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Measured </a:t>
            </a:r>
            <a:r>
              <a:rPr lang="en-US" sz="1100" dirty="0"/>
              <a:t>(blue or dark gray dots) and</a:t>
            </a:r>
          </a:p>
          <a:p>
            <a:r>
              <a:rPr lang="en-US" sz="1100" dirty="0"/>
              <a:t>simulated (green or gray curve) time-sliced horizontal emittance</a:t>
            </a:r>
          </a:p>
          <a:p>
            <a:r>
              <a:rPr lang="en-US" sz="1100" dirty="0"/>
              <a:t>along the length of the bunch at a charge of 20 </a:t>
            </a:r>
            <a:r>
              <a:rPr lang="en-US" sz="1100" dirty="0" smtClean="0"/>
              <a:t>pC.  f(t)</a:t>
            </a:r>
            <a:r>
              <a:rPr lang="en-US" sz="1100" dirty="0"/>
              <a:t> </a:t>
            </a:r>
            <a:r>
              <a:rPr lang="en-US" sz="1100" dirty="0" smtClean="0"/>
              <a:t>is </a:t>
            </a:r>
            <a:r>
              <a:rPr lang="en-US" sz="1100" dirty="0"/>
              <a:t>the bunch temporal distribution on an arbitrary scale.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/>
      <p:bldP spid="1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Acknowledgement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534400" cy="3124200"/>
          </a:xfrm>
        </p:spPr>
        <p:txBody>
          <a:bodyPr/>
          <a:lstStyle/>
          <a:p>
            <a:r>
              <a:rPr lang="en-US" sz="2400" dirty="0"/>
              <a:t>S</a:t>
            </a:r>
            <a:r>
              <a:rPr lang="en-US" sz="2400" dirty="0" smtClean="0"/>
              <a:t>pecial thanks to IMP and the Local Organizing Committee for hosting this workshop and their warm hospitality. 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800" y="1219200"/>
            <a:ext cx="7620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dirty="0"/>
              <a:t>Yuan He (Chair) 	</a:t>
            </a:r>
            <a:r>
              <a:rPr lang="en-US" sz="2400" dirty="0" smtClean="0"/>
              <a:t>	IMP</a:t>
            </a:r>
            <a:r>
              <a:rPr lang="en-US" sz="2400" dirty="0"/>
              <a:t>, China</a:t>
            </a:r>
          </a:p>
          <a:p>
            <a:r>
              <a:rPr lang="en-US" sz="2400" dirty="0"/>
              <a:t>Wenhui Huang (Co-Chair) 	Tsinghua University, China</a:t>
            </a:r>
          </a:p>
          <a:p>
            <a:r>
              <a:rPr lang="en-US" sz="2400" dirty="0"/>
              <a:t>Wenzhong Tang 	</a:t>
            </a:r>
            <a:r>
              <a:rPr lang="en-US" sz="2400" dirty="0" smtClean="0"/>
              <a:t>	IMP</a:t>
            </a:r>
            <a:r>
              <a:rPr lang="en-US" sz="2400" dirty="0"/>
              <a:t>, China</a:t>
            </a:r>
          </a:p>
          <a:p>
            <a:r>
              <a:rPr lang="en-US" sz="2400" dirty="0"/>
              <a:t>Yawei Yang 	</a:t>
            </a:r>
            <a:r>
              <a:rPr lang="en-US" sz="2400" dirty="0" smtClean="0"/>
              <a:t>		Tsinghua </a:t>
            </a:r>
            <a:r>
              <a:rPr lang="en-US" sz="2400" dirty="0"/>
              <a:t>University &amp; ANL</a:t>
            </a:r>
          </a:p>
          <a:p>
            <a:r>
              <a:rPr lang="en-US" sz="2400" dirty="0"/>
              <a:t>Xiaohua Yuan 	</a:t>
            </a:r>
            <a:r>
              <a:rPr lang="en-US" sz="2400" dirty="0" smtClean="0"/>
              <a:t>		IMP</a:t>
            </a:r>
            <a:r>
              <a:rPr lang="en-US" sz="2400" dirty="0"/>
              <a:t>, China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030" y="4494382"/>
            <a:ext cx="8763000" cy="8925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Workshop presentations are available at: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https</a:t>
            </a:r>
            <a:r>
              <a:rPr lang="en-US" sz="2400" dirty="0">
                <a:solidFill>
                  <a:srgbClr val="0070C0"/>
                </a:solidFill>
              </a:rPr>
              <a:t>://conferences.lbl.gov/conferenceDisplay.py?confId=18</a:t>
            </a:r>
          </a:p>
        </p:txBody>
      </p:sp>
    </p:spTree>
    <p:extLst>
      <p:ext uri="{BB962C8B-B14F-4D97-AF65-F5344CB8AC3E}">
        <p14:creationId xmlns:p14="http://schemas.microsoft.com/office/powerpoint/2010/main" val="31227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382000" cy="334962"/>
          </a:xfrm>
        </p:spPr>
        <p:txBody>
          <a:bodyPr/>
          <a:lstStyle/>
          <a:p>
            <a:r>
              <a:rPr lang="en-US" sz="2000" dirty="0" smtClean="0"/>
              <a:t>Home vs. Visitors  (3 : 3) 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051" name="Picture 3" descr="I:\Crab12\pixs\CIMG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066800"/>
            <a:ext cx="3581400" cy="2740478"/>
          </a:xfrm>
          <a:prstGeom prst="rect">
            <a:avLst/>
          </a:prstGeom>
          <a:noFill/>
        </p:spPr>
      </p:pic>
      <p:pic>
        <p:nvPicPr>
          <p:cNvPr id="2052" name="Picture 4" descr="I:\Crab12\pixs\CIMG0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905250"/>
            <a:ext cx="3768436" cy="2590800"/>
          </a:xfrm>
          <a:prstGeom prst="rect">
            <a:avLst/>
          </a:prstGeom>
          <a:noFill/>
        </p:spPr>
      </p:pic>
      <p:pic>
        <p:nvPicPr>
          <p:cNvPr id="2053" name="Picture 5" descr="I:\Crab12\pixs\CIMG0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5975" y="371474"/>
            <a:ext cx="3048000" cy="2524125"/>
          </a:xfrm>
          <a:prstGeom prst="rect">
            <a:avLst/>
          </a:prstGeom>
          <a:noFill/>
        </p:spPr>
      </p:pic>
      <p:pic>
        <p:nvPicPr>
          <p:cNvPr id="2054" name="Picture 6" descr="I:\Crab12\pixs\CIMG0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75" y="3924300"/>
            <a:ext cx="3429000" cy="2571750"/>
          </a:xfrm>
          <a:prstGeom prst="rect">
            <a:avLst/>
          </a:prstGeom>
          <a:noFill/>
        </p:spPr>
      </p:pic>
      <p:pic>
        <p:nvPicPr>
          <p:cNvPr id="2056" name="Picture 8" descr="I:\Crab12\pixs\CIMG00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057400"/>
            <a:ext cx="2895600" cy="2171700"/>
          </a:xfrm>
          <a:prstGeom prst="rect">
            <a:avLst/>
          </a:prstGeom>
          <a:noFill/>
        </p:spPr>
      </p:pic>
      <p:pic>
        <p:nvPicPr>
          <p:cNvPr id="2055" name="Picture 7" descr="I:\Crab12\pixs\CIMG00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371475"/>
            <a:ext cx="2971800" cy="2000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411162"/>
          </a:xfrm>
        </p:spPr>
        <p:txBody>
          <a:bodyPr/>
          <a:lstStyle/>
          <a:p>
            <a:r>
              <a:rPr lang="en-US" sz="2400" dirty="0" smtClean="0"/>
              <a:t>Outline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229600" cy="4525963"/>
          </a:xfrm>
        </p:spPr>
        <p:txBody>
          <a:bodyPr/>
          <a:lstStyle/>
          <a:p>
            <a:r>
              <a:rPr lang="en-US" sz="2600" dirty="0" smtClean="0">
                <a:solidFill>
                  <a:srgbClr val="000000"/>
                </a:solidFill>
              </a:rPr>
              <a:t>Participation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Program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Highlights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11162"/>
          </a:xfrm>
        </p:spPr>
        <p:txBody>
          <a:bodyPr/>
          <a:lstStyle/>
          <a:p>
            <a:r>
              <a:rPr lang="en-US" dirty="0" smtClean="0"/>
              <a:t>Participation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09800" y="609600"/>
          <a:ext cx="4876800" cy="543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/>
                <a:gridCol w="838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Institute</a:t>
                      </a:r>
                      <a:endParaRPr 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1625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IMP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</a:t>
                      </a:r>
                      <a:endParaRPr lang="en-US" sz="1600" dirty="0"/>
                    </a:p>
                  </a:txBody>
                  <a:tcPr/>
                </a:tc>
              </a:tr>
              <a:tr h="1320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IHEP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</a:tr>
              <a:tr h="147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LBNL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JLAB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SLAC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</a:tr>
              <a:tr h="1320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ODU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IHIP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147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Nanjing University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Lancaster University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CERN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1320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Tech-X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Shanghai</a:t>
                      </a:r>
                      <a:r>
                        <a:rPr lang="en-US" sz="1600" baseline="0" dirty="0" smtClean="0"/>
                        <a:t> Institute of Applied Physics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</a:tr>
              <a:tr h="147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Tsinghua University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</a:tr>
              <a:tr h="14732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42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487362"/>
          </a:xfrm>
        </p:spPr>
        <p:txBody>
          <a:bodyPr/>
          <a:lstStyle/>
          <a:p>
            <a:r>
              <a:rPr lang="en-US" dirty="0" smtClean="0"/>
              <a:t>Program (Wednesday 07/18/12)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013336"/>
              </p:ext>
            </p:extLst>
          </p:nvPr>
        </p:nvGraphicFramePr>
        <p:xfrm>
          <a:off x="152400" y="533400"/>
          <a:ext cx="8839201" cy="580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5867400"/>
                <a:gridCol w="1600200"/>
                <a:gridCol w="762001"/>
              </a:tblGrid>
              <a:tr h="22860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400" b="1" dirty="0" smtClean="0"/>
                        <a:t>Wednesday,  July 18,</a:t>
                      </a:r>
                      <a:r>
                        <a:rPr lang="en-US" sz="1400" b="1" baseline="0" dirty="0" smtClean="0"/>
                        <a:t> 2012</a:t>
                      </a:r>
                      <a:endParaRPr lang="en-US" sz="1400" b="1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238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b="1" dirty="0" smtClean="0"/>
                        <a:t>Plenary</a:t>
                      </a:r>
                      <a:r>
                        <a:rPr lang="en-US" sz="1400" b="1" baseline="0" dirty="0" smtClean="0"/>
                        <a:t> session I ( Chair: Huaibi Chen)</a:t>
                      </a:r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7272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8:30</a:t>
                      </a:r>
                      <a:endParaRPr lang="en-US" sz="11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100" baseline="0" dirty="0" smtClean="0"/>
                        <a:t>  Registration  </a:t>
                      </a:r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9:30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/>
                        <a:t>Welcome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XIAO,</a:t>
                      </a:r>
                      <a:r>
                        <a:rPr lang="en-US" sz="1100" baseline="0" dirty="0" smtClean="0"/>
                        <a:t> Guoqing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IMP</a:t>
                      </a:r>
                      <a:endParaRPr lang="en-US" sz="1100" dirty="0"/>
                    </a:p>
                  </a:txBody>
                  <a:tcPr/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9:15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Program Overview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Li, Derun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LBNL</a:t>
                      </a:r>
                      <a:endParaRPr lang="en-US" sz="1100" dirty="0"/>
                    </a:p>
                  </a:txBody>
                  <a:tcPr/>
                </a:tc>
              </a:tr>
              <a:tr h="12192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9:30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Accelerator activities at IMP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ZHAO,</a:t>
                      </a:r>
                      <a:r>
                        <a:rPr lang="en-US" sz="1100" baseline="0" dirty="0" smtClean="0"/>
                        <a:t> Hongwei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IMP</a:t>
                      </a:r>
                      <a:endParaRPr lang="en-US" sz="11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10:00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Science</a:t>
                      </a:r>
                      <a:r>
                        <a:rPr lang="en-US" sz="1100" baseline="0" dirty="0" smtClean="0"/>
                        <a:t> of Short Pulse x-rays in Light Sources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NASSIRI, Alireza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ANL</a:t>
                      </a:r>
                      <a:endParaRPr lang="en-US" sz="1100" dirty="0"/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10:30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Coffee break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Plenary session II ( Chairs:  Ali Nassiri, Kwang-Je Kim)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11:00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LHC Luminosity Upgrade and Deflecting Cavities Strategy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CALAGA, Rama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CERN</a:t>
                      </a:r>
                      <a:endParaRPr lang="en-US" sz="1100" dirty="0"/>
                    </a:p>
                  </a:txBody>
                  <a:tcPr/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11:30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Experiences</a:t>
                      </a:r>
                      <a:r>
                        <a:rPr lang="en-US" sz="1100" baseline="0" dirty="0" smtClean="0"/>
                        <a:t> with KEK-B crab cavity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HOSOYAMA, Kenji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KEK</a:t>
                      </a:r>
                      <a:endParaRPr lang="en-US" sz="1100" dirty="0"/>
                    </a:p>
                  </a:txBody>
                  <a:tcPr/>
                </a:tc>
              </a:tr>
              <a:tr h="12192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12:00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Lunch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Plenary session III (Chair:  Derun Li)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13:30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Deflecting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smtClean="0"/>
                        <a:t>cavities development in UK             </a:t>
                      </a:r>
                      <a:r>
                        <a:rPr lang="en-US" sz="1100" baseline="0" dirty="0" smtClean="0"/>
                        <a:t>                                    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(canceled)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BURT, Graeme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Lancaster</a:t>
                      </a:r>
                      <a:endParaRPr lang="en-US" sz="11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14:00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Compact TEM-type</a:t>
                      </a:r>
                      <a:r>
                        <a:rPr lang="en-US" sz="1100" baseline="0" dirty="0" smtClean="0"/>
                        <a:t> deflecting cavities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DELAYEN, Jean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ODU</a:t>
                      </a:r>
                      <a:endParaRPr lang="en-US" sz="11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14:30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Emittance-exchange-based</a:t>
                      </a:r>
                      <a:r>
                        <a:rPr lang="en-US" sz="1100" baseline="0" dirty="0" smtClean="0"/>
                        <a:t> high harmonic  generation scheme for FEL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JIANG, Bochen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SINAP</a:t>
                      </a:r>
                      <a:endParaRPr lang="en-US" sz="11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15:00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Coffee break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  <a:tr h="16764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</a:t>
                      </a:r>
                      <a:r>
                        <a:rPr lang="en-US" sz="1400" b="1" dirty="0" smtClean="0"/>
                        <a:t>Plenary session IV(</a:t>
                      </a:r>
                      <a:r>
                        <a:rPr lang="en-US" sz="1400" b="1" baseline="0" dirty="0" smtClean="0"/>
                        <a:t> Chairs: </a:t>
                      </a:r>
                      <a:r>
                        <a:rPr lang="en-US" sz="1400" b="1" dirty="0" smtClean="0"/>
                        <a:t>Jie Gao, Kexin Liu)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15:30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theory of beam manipulation and emittance exchange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KIM, Kwang-Je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ANL</a:t>
                      </a:r>
                      <a:endParaRPr lang="en-US" sz="11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16:00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Beam dynamics of chirp</a:t>
                      </a:r>
                      <a:r>
                        <a:rPr lang="en-US" sz="1100" baseline="0" dirty="0" smtClean="0"/>
                        <a:t> scheme in storage ring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SAJEAV, Vadim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ANL</a:t>
                      </a:r>
                      <a:endParaRPr lang="en-US" sz="11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16:30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Applications of deflecting cavities in x-ray free electron lasers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DING, Yuantao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487362"/>
          </a:xfrm>
        </p:spPr>
        <p:txBody>
          <a:bodyPr/>
          <a:lstStyle/>
          <a:p>
            <a:r>
              <a:rPr lang="en-US" dirty="0" smtClean="0"/>
              <a:t>Program (Thursday 07/19/12)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400" y="533400"/>
          <a:ext cx="8839201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5867400"/>
                <a:gridCol w="1600200"/>
                <a:gridCol w="762001"/>
              </a:tblGrid>
              <a:tr h="22860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400" b="1" dirty="0" smtClean="0"/>
                        <a:t>Thursday,  July 19,</a:t>
                      </a:r>
                      <a:r>
                        <a:rPr lang="en-US" sz="1400" b="1" baseline="0" dirty="0" smtClean="0"/>
                        <a:t> 2012</a:t>
                      </a:r>
                      <a:endParaRPr lang="en-US" sz="1400" b="1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238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b="1" dirty="0" smtClean="0"/>
                        <a:t>Plenary</a:t>
                      </a:r>
                      <a:r>
                        <a:rPr lang="en-US" sz="1400" b="1" baseline="0" dirty="0" smtClean="0"/>
                        <a:t> session I ( Chairs: Hongwei Zhao, Wenhui Huang)</a:t>
                      </a:r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9:00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/>
                        <a:t>Application of shaped beam for wakefield acceleration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GAI, Wei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ANL</a:t>
                      </a:r>
                      <a:endParaRPr lang="en-US" sz="1100" dirty="0"/>
                    </a:p>
                  </a:txBody>
                  <a:tcPr/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9:30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Status</a:t>
                      </a:r>
                      <a:r>
                        <a:rPr lang="en-US" sz="1100" baseline="0" dirty="0" smtClean="0"/>
                        <a:t> of the SPX R&amp;D (SPX0)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WU, Genfa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ANL</a:t>
                      </a:r>
                      <a:endParaRPr lang="en-US" sz="1100" dirty="0"/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10:00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Coffee break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Plenary session II ( Chairs:  Ali Nassiri)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11:00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Advanced simulations techniques of deflecting/crabbing</a:t>
                      </a:r>
                      <a:r>
                        <a:rPr lang="en-US" sz="1100" baseline="0" dirty="0" smtClean="0"/>
                        <a:t> cavities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LI, Zenghai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SLAC</a:t>
                      </a:r>
                      <a:endParaRPr lang="en-US" sz="1100" dirty="0"/>
                    </a:p>
                  </a:txBody>
                  <a:tcPr/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11:30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Advanced simulation techniques and multipactoring simulations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ZHOU, Chuandoung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  <a:tr h="12192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12:00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Lunch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Working Group I – Cavity-beam interaction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dirty="0" smtClean="0"/>
                        <a:t>(Chair:  Robert</a:t>
                      </a:r>
                      <a:r>
                        <a:rPr lang="en-US" sz="1400" b="1" baseline="0" dirty="0" smtClean="0"/>
                        <a:t> Rimmer</a:t>
                      </a:r>
                      <a:r>
                        <a:rPr lang="en-US" sz="14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13:30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  <a:tr h="16764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 </a:t>
                      </a:r>
                      <a:r>
                        <a:rPr lang="en-US" sz="1400" b="1" dirty="0" smtClean="0"/>
                        <a:t>Working Group II –</a:t>
                      </a:r>
                      <a:r>
                        <a:rPr lang="en-US" sz="1400" b="1" baseline="0" dirty="0" smtClean="0"/>
                        <a:t> Cavity design, coupler, damper and optimization  </a:t>
                      </a:r>
                      <a:r>
                        <a:rPr lang="en-US" sz="1400" b="1" dirty="0" smtClean="0"/>
                        <a:t>(Chair:  Kenji</a:t>
                      </a:r>
                      <a:r>
                        <a:rPr lang="en-US" sz="1400" b="1" baseline="0" dirty="0" smtClean="0"/>
                        <a:t> Hosoyama</a:t>
                      </a:r>
                      <a:r>
                        <a:rPr lang="en-US" sz="1400" b="1" dirty="0" smtClean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19:30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Workshop Banquet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487362"/>
          </a:xfrm>
        </p:spPr>
        <p:txBody>
          <a:bodyPr/>
          <a:lstStyle/>
          <a:p>
            <a:r>
              <a:rPr lang="en-US" dirty="0" smtClean="0"/>
              <a:t>Program (Friday 07/20/12)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400" y="533400"/>
          <a:ext cx="8839201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5867400"/>
                <a:gridCol w="1600200"/>
                <a:gridCol w="762001"/>
              </a:tblGrid>
              <a:tr h="22860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400" b="1" dirty="0" smtClean="0"/>
                        <a:t>Friday,  July 20,</a:t>
                      </a:r>
                      <a:r>
                        <a:rPr lang="en-US" sz="1400" b="1" baseline="0" dirty="0" smtClean="0"/>
                        <a:t> 2012</a:t>
                      </a:r>
                      <a:endParaRPr lang="en-US" sz="1400" b="1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238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b="1" dirty="0" smtClean="0"/>
                        <a:t>Plenary</a:t>
                      </a:r>
                      <a:r>
                        <a:rPr lang="en-US" sz="1400" b="1" baseline="0" dirty="0" smtClean="0"/>
                        <a:t> session I ( Chairs: Rama Galaga, Robert Rimmer)</a:t>
                      </a:r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9:00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/>
                        <a:t>Accelerator activities at Tsinghua University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HUANG, Wenhui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Tsinghua</a:t>
                      </a:r>
                      <a:endParaRPr lang="en-US" sz="11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9:30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Experimental studies</a:t>
                      </a:r>
                      <a:r>
                        <a:rPr lang="en-US" sz="1100" baseline="0" dirty="0" smtClean="0"/>
                        <a:t> for ILC and CLIC crab cavity system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AMBATTU, Praveen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Lancaster</a:t>
                      </a:r>
                      <a:endParaRPr lang="en-US" sz="1100" dirty="0"/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10:00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Coffee break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Plenary</a:t>
                      </a:r>
                      <a:r>
                        <a:rPr lang="en-US" sz="1400" b="1" baseline="0" dirty="0" smtClean="0"/>
                        <a:t> session II ( Chairs: Jean Delayen, Wei Gai)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10:30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SPX</a:t>
                      </a:r>
                      <a:r>
                        <a:rPr lang="en-US" sz="1100" baseline="0" dirty="0" smtClean="0"/>
                        <a:t> cavities and cryomodule development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RIMMER, Robert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JLAB</a:t>
                      </a:r>
                      <a:endParaRPr lang="en-US" sz="1100" dirty="0"/>
                    </a:p>
                  </a:txBody>
                  <a:tcPr/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11:00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Wakefield/impedance consideration for APS and LHC crab cavities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WANG, Haipeng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JLAB</a:t>
                      </a:r>
                      <a:endParaRPr lang="en-US" sz="1100" dirty="0"/>
                    </a:p>
                  </a:txBody>
                  <a:tcPr/>
                </a:tc>
              </a:tr>
              <a:tr h="12192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11:30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Closing Remarks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12:00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Tour of IMP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382000" cy="334962"/>
          </a:xfrm>
        </p:spPr>
        <p:txBody>
          <a:bodyPr/>
          <a:lstStyle/>
          <a:p>
            <a:r>
              <a:rPr lang="en-US" dirty="0" smtClean="0"/>
              <a:t>Experiences with KEK-B Crab Cavity ( Kenji Hosoyama – KEK)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304800"/>
            <a:ext cx="4114800" cy="5867400"/>
          </a:xfrm>
        </p:spPr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lum bright="26000"/>
          </a:blip>
          <a:srcRect l="1773"/>
          <a:stretch>
            <a:fillRect/>
          </a:stretch>
        </p:blipFill>
        <p:spPr bwMode="auto">
          <a:xfrm>
            <a:off x="152401" y="457200"/>
            <a:ext cx="2743200" cy="2396331"/>
          </a:xfrm>
          <a:prstGeom prst="rect">
            <a:avLst/>
          </a:prstGeom>
          <a:solidFill>
            <a:srgbClr val="E6FDFE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172450" y="4221163"/>
            <a:ext cx="215900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ja-JP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8604250" y="4149725"/>
            <a:ext cx="215900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ja-JP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588125" y="2781300"/>
            <a:ext cx="576263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ja-JP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6659563" y="6237288"/>
            <a:ext cx="649287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ja-JP"/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143000" y="914400"/>
            <a:ext cx="777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i="1" dirty="0">
                <a:solidFill>
                  <a:schemeClr val="folHlink"/>
                </a:solidFill>
                <a:latin typeface="Times" pitchFamily="18" charset="0"/>
                <a:ea typeface="Osaka" pitchFamily="84" charset="-128"/>
              </a:rPr>
              <a:t>Tsukuba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33400" y="1219200"/>
            <a:ext cx="6046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i="1" dirty="0">
                <a:solidFill>
                  <a:schemeClr val="folHlink"/>
                </a:solidFill>
                <a:latin typeface="Times" pitchFamily="18" charset="0"/>
                <a:ea typeface="Osaka" pitchFamily="84" charset="-128"/>
              </a:rPr>
              <a:t>Nikko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1981200" y="1524000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i="1" dirty="0">
                <a:solidFill>
                  <a:schemeClr val="folHlink"/>
                </a:solidFill>
                <a:latin typeface="Times" pitchFamily="18" charset="0"/>
                <a:ea typeface="Osaka" pitchFamily="84" charset="-128"/>
              </a:rPr>
              <a:t>Oho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835726" y="2612022"/>
            <a:ext cx="4828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i="1" dirty="0">
                <a:solidFill>
                  <a:schemeClr val="folHlink"/>
                </a:solidFill>
                <a:latin typeface="Times" pitchFamily="18" charset="0"/>
                <a:ea typeface="Osaka" pitchFamily="84" charset="-128"/>
              </a:rPr>
              <a:t>Fuji</a:t>
            </a:r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1371600" y="609600"/>
            <a:ext cx="215900" cy="2174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altLang="ja-JP"/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 flipH="1" flipV="1">
            <a:off x="1524000" y="7620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609600" y="1524000"/>
            <a:ext cx="11785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i="1" dirty="0">
                <a:solidFill>
                  <a:schemeClr val="accent2"/>
                </a:solidFill>
                <a:latin typeface="Times" pitchFamily="18" charset="0"/>
                <a:ea typeface="Osaka" pitchFamily="84" charset="-128"/>
              </a:rPr>
              <a:t>8 SC-Cavities</a:t>
            </a:r>
          </a:p>
        </p:txBody>
      </p:sp>
      <p:sp>
        <p:nvSpPr>
          <p:cNvPr id="25" name="Oval 28"/>
          <p:cNvSpPr>
            <a:spLocks noChangeArrowheads="1"/>
          </p:cNvSpPr>
          <p:nvPr/>
        </p:nvSpPr>
        <p:spPr bwMode="auto">
          <a:xfrm>
            <a:off x="304800" y="1524000"/>
            <a:ext cx="287338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altLang="ja-JP"/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 flipH="1" flipV="1">
            <a:off x="533400" y="1752600"/>
            <a:ext cx="215900" cy="360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762000" y="1981200"/>
            <a:ext cx="1295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Times" pitchFamily="18" charset="0"/>
                <a:ea typeface="Osaka" pitchFamily="84" charset="-128"/>
              </a:rPr>
              <a:t>2 Crab Cavities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52400" y="1905000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ja-JP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524000" y="1219200"/>
            <a:ext cx="11144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Times" pitchFamily="18" charset="0"/>
                <a:ea typeface="Osaka" pitchFamily="84" charset="-128"/>
              </a:rPr>
              <a:t>Collision Point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3124200" y="457200"/>
            <a:ext cx="1828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i="1" dirty="0" smtClean="0">
                <a:solidFill>
                  <a:srgbClr val="FF0000"/>
                </a:solidFill>
                <a:latin typeface="Times" pitchFamily="18" charset="0"/>
                <a:ea typeface="Osaka" pitchFamily="84" charset="-128"/>
              </a:rPr>
              <a:t>LER                3.5 </a:t>
            </a:r>
            <a:r>
              <a:rPr lang="en-US" altLang="ja-JP" sz="1200" i="1" dirty="0">
                <a:solidFill>
                  <a:srgbClr val="FF0000"/>
                </a:solidFill>
                <a:latin typeface="Times" pitchFamily="18" charset="0"/>
                <a:ea typeface="Osaka" pitchFamily="84" charset="-128"/>
              </a:rPr>
              <a:t>GeV</a:t>
            </a:r>
          </a:p>
          <a:p>
            <a:r>
              <a:rPr lang="en-US" altLang="ja-JP" sz="1200" i="1" dirty="0">
                <a:solidFill>
                  <a:schemeClr val="hlink"/>
                </a:solidFill>
                <a:latin typeface="Times" pitchFamily="18" charset="0"/>
                <a:ea typeface="Osaka" pitchFamily="84" charset="-128"/>
              </a:rPr>
              <a:t>HER              </a:t>
            </a:r>
            <a:r>
              <a:rPr lang="en-US" altLang="ja-JP" sz="1200" i="1" dirty="0" smtClean="0">
                <a:solidFill>
                  <a:schemeClr val="hlink"/>
                </a:solidFill>
                <a:latin typeface="Times" pitchFamily="18" charset="0"/>
                <a:ea typeface="Osaka" pitchFamily="84" charset="-128"/>
              </a:rPr>
              <a:t> </a:t>
            </a:r>
            <a:r>
              <a:rPr lang="en-US" altLang="ja-JP" sz="1200" i="1" dirty="0">
                <a:solidFill>
                  <a:schemeClr val="hlink"/>
                </a:solidFill>
                <a:latin typeface="Times" pitchFamily="18" charset="0"/>
                <a:ea typeface="Osaka" pitchFamily="84" charset="-128"/>
              </a:rPr>
              <a:t>8.0 GeV</a:t>
            </a:r>
            <a:r>
              <a:rPr lang="en-US" altLang="ja-JP" sz="1200" i="1" dirty="0">
                <a:solidFill>
                  <a:srgbClr val="FF0000"/>
                </a:solidFill>
                <a:latin typeface="Times" pitchFamily="18" charset="0"/>
                <a:ea typeface="Osaka" pitchFamily="84" charset="-128"/>
              </a:rPr>
              <a:t> </a:t>
            </a:r>
          </a:p>
          <a:p>
            <a:r>
              <a:rPr lang="en-US" altLang="ja-JP" sz="1200" i="1" dirty="0">
                <a:solidFill>
                  <a:schemeClr val="tx2"/>
                </a:solidFill>
                <a:latin typeface="Times" pitchFamily="18" charset="0"/>
                <a:ea typeface="Osaka" pitchFamily="84" charset="-128"/>
              </a:rPr>
              <a:t>RF freq.      </a:t>
            </a:r>
            <a:r>
              <a:rPr lang="en-US" altLang="ja-JP" sz="1200" i="1" dirty="0" smtClean="0">
                <a:solidFill>
                  <a:schemeClr val="tx2"/>
                </a:solidFill>
                <a:latin typeface="Times" pitchFamily="18" charset="0"/>
                <a:ea typeface="Osaka" pitchFamily="84" charset="-128"/>
              </a:rPr>
              <a:t>  508.9 </a:t>
            </a:r>
            <a:r>
              <a:rPr lang="en-US" altLang="ja-JP" sz="1200" i="1" dirty="0">
                <a:solidFill>
                  <a:schemeClr val="tx2"/>
                </a:solidFill>
                <a:latin typeface="Times" pitchFamily="18" charset="0"/>
                <a:ea typeface="Osaka" pitchFamily="84" charset="-128"/>
              </a:rPr>
              <a:t>MHz</a:t>
            </a:r>
          </a:p>
          <a:p>
            <a:r>
              <a:rPr lang="en-US" altLang="ja-JP" sz="1200" i="1" dirty="0">
                <a:solidFill>
                  <a:schemeClr val="tx2"/>
                </a:solidFill>
                <a:latin typeface="Times" pitchFamily="18" charset="0"/>
                <a:ea typeface="Osaka" pitchFamily="84" charset="-128"/>
              </a:rPr>
              <a:t>Cross. Ang.   </a:t>
            </a:r>
            <a:r>
              <a:rPr lang="en-US" altLang="ja-JP" sz="1200" i="1" dirty="0" smtClean="0">
                <a:solidFill>
                  <a:schemeClr val="tx2"/>
                </a:solidFill>
                <a:latin typeface="Times" pitchFamily="18" charset="0"/>
                <a:ea typeface="Osaka" pitchFamily="84" charset="-128"/>
              </a:rPr>
              <a:t>2 </a:t>
            </a:r>
            <a:r>
              <a:rPr lang="en-US" altLang="ja-JP" sz="1200" i="1" dirty="0">
                <a:solidFill>
                  <a:schemeClr val="tx2"/>
                </a:solidFill>
                <a:latin typeface="Times" pitchFamily="18" charset="0"/>
                <a:ea typeface="Osaka" pitchFamily="84" charset="-128"/>
              </a:rPr>
              <a:t>x 11 m rad.</a:t>
            </a:r>
          </a:p>
        </p:txBody>
      </p:sp>
      <p:pic>
        <p:nvPicPr>
          <p:cNvPr id="37" name="Picture 8" descr="DSC085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380918"/>
            <a:ext cx="1676400" cy="12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Line 14"/>
          <p:cNvSpPr>
            <a:spLocks noChangeShapeType="1"/>
          </p:cNvSpPr>
          <p:nvPr/>
        </p:nvSpPr>
        <p:spPr bwMode="auto">
          <a:xfrm>
            <a:off x="4114800" y="2743200"/>
            <a:ext cx="152400" cy="5635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3586843" y="2642800"/>
            <a:ext cx="14943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tx2"/>
                </a:solidFill>
                <a:latin typeface="Times" pitchFamily="18" charset="0"/>
                <a:ea typeface="Osaka" pitchFamily="84" charset="-128"/>
              </a:rPr>
              <a:t>Input Coupler Port</a:t>
            </a:r>
            <a:r>
              <a:rPr lang="ja-JP" altLang="en-US" sz="1200" dirty="0">
                <a:solidFill>
                  <a:schemeClr val="tx2"/>
                </a:solidFill>
                <a:latin typeface="Times" pitchFamily="18" charset="0"/>
                <a:ea typeface="Osaka" pitchFamily="84" charset="-128"/>
              </a:rPr>
              <a:t>　</a:t>
            </a:r>
          </a:p>
        </p:txBody>
      </p:sp>
      <p:sp>
        <p:nvSpPr>
          <p:cNvPr id="41" name="Line 16"/>
          <p:cNvSpPr>
            <a:spLocks noChangeShapeType="1"/>
          </p:cNvSpPr>
          <p:nvPr/>
        </p:nvSpPr>
        <p:spPr bwMode="auto">
          <a:xfrm flipV="1">
            <a:off x="6567488" y="3095625"/>
            <a:ext cx="647700" cy="7207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 flipV="1">
            <a:off x="4334003" y="2082449"/>
            <a:ext cx="228600" cy="5334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713" y="2925763"/>
            <a:ext cx="4344889" cy="245225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609600"/>
            <a:ext cx="3562350" cy="1295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1981200"/>
            <a:ext cx="3638550" cy="13716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3429000"/>
            <a:ext cx="3638550" cy="183133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27000" y="5378017"/>
            <a:ext cx="4114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Installation of crab cavities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HER   Jan. 8 2007, LER Jan. 11 2007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Cool-down Jan. 29, 2007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Beam operation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started on Feb. 13, 2007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5257800" y="5257800"/>
            <a:ext cx="3738561" cy="1216025"/>
          </a:xfrm>
          <a:prstGeom prst="rect">
            <a:avLst/>
          </a:prstGeom>
          <a:solidFill>
            <a:srgbClr val="E6FD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altLang="ja-JP" sz="1400" dirty="0">
                <a:latin typeface="Times New Roman" pitchFamily="18" charset="0"/>
              </a:rPr>
              <a:t>The crab cavities operate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1400" dirty="0">
                <a:latin typeface="Times New Roman" pitchFamily="18" charset="0"/>
              </a:rPr>
              <a:t>            about 3 years without serious problems.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altLang="ja-JP" sz="1400" dirty="0">
                <a:latin typeface="Times New Roman" pitchFamily="18" charset="0"/>
              </a:rPr>
              <a:t>Peak Luminosity </a:t>
            </a:r>
            <a:r>
              <a:rPr lang="en-US" altLang="ja-JP" sz="1400" dirty="0" smtClean="0">
                <a:latin typeface="Times New Roman" pitchFamily="18" charset="0"/>
              </a:rPr>
              <a:t>Leak </a:t>
            </a:r>
            <a:r>
              <a:rPr lang="en-US" altLang="ja-JP" sz="1400" dirty="0">
                <a:latin typeface="Times New Roman" pitchFamily="18" charset="0"/>
              </a:rPr>
              <a:t>=19.6 x 10</a:t>
            </a:r>
            <a:r>
              <a:rPr lang="en-US" altLang="ja-JP" sz="1400" baseline="30000" dirty="0">
                <a:latin typeface="Times New Roman" pitchFamily="18" charset="0"/>
              </a:rPr>
              <a:t>33</a:t>
            </a:r>
            <a:r>
              <a:rPr lang="en-US" altLang="ja-JP" sz="1400" dirty="0">
                <a:latin typeface="Times New Roman" pitchFamily="18" charset="0"/>
              </a:rPr>
              <a:t> /cm</a:t>
            </a:r>
            <a:r>
              <a:rPr lang="en-US" altLang="ja-JP" sz="1400" baseline="30000" dirty="0">
                <a:latin typeface="Times New Roman" pitchFamily="18" charset="0"/>
              </a:rPr>
              <a:t>2</a:t>
            </a:r>
            <a:r>
              <a:rPr lang="en-US" altLang="ja-JP" sz="1400" dirty="0">
                <a:latin typeface="Times New Roman" pitchFamily="18" charset="0"/>
              </a:rPr>
              <a:t>/s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1400" dirty="0">
                <a:latin typeface="Times New Roman" pitchFamily="18" charset="0"/>
              </a:rPr>
              <a:t>                 attained under crab on operation. 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altLang="ja-JP" sz="2400" dirty="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3973" y="2079979"/>
            <a:ext cx="1512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HOM power</a:t>
            </a:r>
            <a:endParaRPr lang="en-US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2163411"/>
            <a:ext cx="15303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457200"/>
          </a:xfrm>
        </p:spPr>
        <p:txBody>
          <a:bodyPr/>
          <a:lstStyle/>
          <a:p>
            <a:r>
              <a:rPr lang="en-US" dirty="0" smtClean="0"/>
              <a:t>LHC Upgrade &amp; Crab Cavities ( Rama Calaga - CERN)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85800"/>
            <a:ext cx="4191000" cy="3733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143000"/>
            <a:ext cx="4562349" cy="2819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762000"/>
            <a:ext cx="2609850" cy="40458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419600"/>
            <a:ext cx="3014898" cy="19145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3408" y="3962400"/>
            <a:ext cx="2900592" cy="1066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4953000"/>
            <a:ext cx="1752600" cy="133488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4114800"/>
            <a:ext cx="1828800" cy="78581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24400" y="5181600"/>
            <a:ext cx="4256840" cy="1295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867400" y="5029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Overall planning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1349" y="5278271"/>
            <a:ext cx="1447800" cy="105266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" y="76200"/>
            <a:ext cx="8686800" cy="533400"/>
          </a:xfrm>
        </p:spPr>
        <p:txBody>
          <a:bodyPr/>
          <a:lstStyle/>
          <a:p>
            <a:r>
              <a:rPr lang="en-US" dirty="0" smtClean="0"/>
              <a:t>Compact TEM-type cavities (Jean Delayen - ODU/JLAB)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5410200" cy="4525963"/>
          </a:xfrm>
        </p:spPr>
        <p:txBody>
          <a:bodyPr/>
          <a:lstStyle/>
          <a:p>
            <a:r>
              <a:rPr lang="en-US" dirty="0" smtClean="0"/>
              <a:t>Review of 4-rod structures</a:t>
            </a:r>
          </a:p>
          <a:p>
            <a:pPr lvl="1"/>
            <a:r>
              <a:rPr lang="en-US" dirty="0" smtClean="0"/>
              <a:t>499 MHz NC separator at JLab</a:t>
            </a:r>
          </a:p>
          <a:p>
            <a:pPr lvl="1"/>
            <a:r>
              <a:rPr lang="en-US" dirty="0" smtClean="0"/>
              <a:t>U. Lancaster/JLab</a:t>
            </a:r>
          </a:p>
          <a:p>
            <a:r>
              <a:rPr lang="en-US" smtClean="0"/>
              <a:t>ODU </a:t>
            </a:r>
            <a:r>
              <a:rPr lang="en-US" dirty="0" smtClean="0"/>
              <a:t>parallel-bar and its design evolution </a:t>
            </a:r>
          </a:p>
          <a:p>
            <a:pPr lvl="1"/>
            <a:r>
              <a:rPr lang="en-US" dirty="0" smtClean="0"/>
              <a:t>Significant design optimization</a:t>
            </a:r>
          </a:p>
          <a:p>
            <a:pPr lvl="2"/>
            <a:r>
              <a:rPr lang="en-US" dirty="0" smtClean="0"/>
              <a:t>Ep/Et and Bp/Et vs. cavity length, Bp/Et vs. Ep/Et for different bar height</a:t>
            </a:r>
          </a:p>
          <a:p>
            <a:pPr lvl="1"/>
            <a:r>
              <a:rPr lang="en-US" dirty="0" smtClean="0"/>
              <a:t>Analysis of HOM properties ( 400, 499, 750 MHz)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TTC Meeting, JLAB, 5-8 November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89B8-01E5-447A-9DE1-41C9E06C4FE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477907"/>
            <a:ext cx="4114800" cy="304948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302736" y="274277"/>
            <a:ext cx="4841263" cy="460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Prototyping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400 MHz ( ODU/Niowave)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endParaRPr lang="en-US" kern="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endParaRPr kumimoji="0" lang="en-US" sz="18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endParaRPr lang="en-US" kern="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endParaRPr kumimoji="0" lang="en-US" sz="18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endParaRPr lang="en-US" kern="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endParaRPr kumimoji="0" lang="en-US" sz="18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endParaRPr lang="en-US" kern="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endParaRPr kumimoji="0" lang="en-US" sz="18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endParaRPr lang="en-US" kern="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endParaRPr kumimoji="0" lang="en-US" sz="18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tabLst/>
              <a:defRPr/>
            </a:pPr>
            <a:endParaRPr lang="en-US" kern="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-128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400 MHz square cavity options</a:t>
            </a:r>
          </a:p>
          <a:p>
            <a:pPr marL="463550" lvl="1" indent="-231775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r>
              <a:rPr lang="en-US" sz="1400" kern="0" noProof="0" dirty="0" smtClean="0"/>
              <a:t>Consideration of field uniformity and impedance budget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-128" charset="2"/>
              <a:buChar char="§"/>
            </a:pPr>
            <a:r>
              <a:rPr lang="en-US" kern="0" baseline="0" dirty="0" smtClean="0"/>
              <a:t>HOM</a:t>
            </a:r>
            <a:r>
              <a:rPr lang="en-US" kern="0" dirty="0" smtClean="0"/>
              <a:t> damping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3847" y="646568"/>
            <a:ext cx="1436914" cy="914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646568"/>
            <a:ext cx="1317289" cy="83855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1560968"/>
            <a:ext cx="1523114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8" cstate="print"/>
          <a:srcRect l="2593" r="4397"/>
          <a:stretch/>
        </p:blipFill>
        <p:spPr bwMode="auto">
          <a:xfrm>
            <a:off x="5181601" y="2575539"/>
            <a:ext cx="3810000" cy="171322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25032" y="5220241"/>
            <a:ext cx="1667663" cy="111069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302736" y="5224790"/>
            <a:ext cx="1981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WG to damp h/v dipole and accel HOMs </a:t>
            </a:r>
          </a:p>
          <a:p>
            <a:r>
              <a:rPr lang="en-US" sz="1400" dirty="0" smtClean="0"/>
              <a:t>One WG /plane</a:t>
            </a:r>
          </a:p>
          <a:p>
            <a:r>
              <a:rPr lang="en-US" sz="1400" dirty="0" smtClean="0"/>
              <a:t>May  need WG stub to symmetrize field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685249" y="4917013"/>
            <a:ext cx="2307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Coax high-pass filter coupler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019800" y="634272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Details in S. de Silva’s talk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577" y="312045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</a:t>
            </a:r>
            <a:r>
              <a:rPr lang="en-US" b="1" dirty="0" smtClean="0">
                <a:solidFill>
                  <a:srgbClr val="FF0000"/>
                </a:solidFill>
              </a:rPr>
              <a:t>Parallel-bar/ridged WG to rf dipole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8266" y="3625707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Welded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563032" y="3625708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Stacked</a:t>
            </a:r>
            <a:endParaRPr lang="en-US" sz="1400" b="1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7635510" y="3261993"/>
            <a:ext cx="228600" cy="455578"/>
          </a:xfrm>
          <a:prstGeom prst="straightConnector1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6685249" y="3250118"/>
            <a:ext cx="228600" cy="455578"/>
          </a:xfrm>
          <a:prstGeom prst="straightConnector1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ange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Office Theme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-128" charset="0"/>
          </a:defRPr>
        </a:defPPr>
      </a:lstStyle>
    </a:lnDef>
  </a:objectDefaults>
  <a:extraClrSchemeLst>
    <a:extraClrScheme>
      <a:clrScheme name="Office Theme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orange_2003</Template>
  <TotalTime>13146</TotalTime>
  <Words>2404</Words>
  <Application>Microsoft Office PowerPoint</Application>
  <PresentationFormat>On-screen Show (4:3)</PresentationFormat>
  <Paragraphs>579</Paragraphs>
  <Slides>19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orange_2003</vt:lpstr>
      <vt:lpstr>Equation</vt:lpstr>
      <vt:lpstr>PowerPoint Presentation</vt:lpstr>
      <vt:lpstr>Outline</vt:lpstr>
      <vt:lpstr>Participation</vt:lpstr>
      <vt:lpstr>Program (Wednesday 07/18/12) </vt:lpstr>
      <vt:lpstr>Program (Thursday 07/19/12) </vt:lpstr>
      <vt:lpstr>Program (Friday 07/20/12) </vt:lpstr>
      <vt:lpstr>Experiences with KEK-B Crab Cavity ( Kenji Hosoyama – KEK)</vt:lpstr>
      <vt:lpstr>LHC Upgrade &amp; Crab Cavities ( Rama Calaga - CERN)</vt:lpstr>
      <vt:lpstr>Compact TEM-type cavities (Jean Delayen - ODU/JLAB) </vt:lpstr>
      <vt:lpstr>SPX R&amp;D –SPX0 (Wu, Nassiri - ANL)</vt:lpstr>
      <vt:lpstr>APS SPX cavity and cryomodule ( Robert Rimmer-JLAB)</vt:lpstr>
      <vt:lpstr>Wakefield/impedance considerations for APS&amp;LHC crab cavities (H. Wang – JLab)</vt:lpstr>
      <vt:lpstr>CLIC Crab Cavity(Praveen Ambattu - Lancaster University)</vt:lpstr>
      <vt:lpstr>Advanced Modeling of Deflecting/Crabbing Cavities – Zenghai Li, SLAC)</vt:lpstr>
      <vt:lpstr>Crabbing cavity multipacting simulation with VORPAL (C.D. Zhou – TECH-X)</vt:lpstr>
      <vt:lpstr>Bunch shaping for future dielectric wakefield accelerators ( Wei Gai – ANL)</vt:lpstr>
      <vt:lpstr>Applications of transverse deflecting cavities in x-ray FELs (Yuantao Ding – SLAC) </vt:lpstr>
      <vt:lpstr>Acknowledgement </vt:lpstr>
      <vt:lpstr>Home vs. Visitors  (3 : 3) </vt:lpstr>
    </vt:vector>
  </TitlesOfParts>
  <Company>ANL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nassiri</dc:creator>
  <cp:lastModifiedBy>Nassiri</cp:lastModifiedBy>
  <cp:revision>817</cp:revision>
  <dcterms:created xsi:type="dcterms:W3CDTF">2012-10-21T19:06:36Z</dcterms:created>
  <dcterms:modified xsi:type="dcterms:W3CDTF">2012-11-07T12:37:34Z</dcterms:modified>
</cp:coreProperties>
</file>