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25" r:id="rId2"/>
    <p:sldId id="326" r:id="rId3"/>
    <p:sldId id="378" r:id="rId4"/>
    <p:sldId id="379" r:id="rId5"/>
    <p:sldId id="374" r:id="rId6"/>
    <p:sldId id="414" r:id="rId7"/>
    <p:sldId id="352" r:id="rId8"/>
    <p:sldId id="353" r:id="rId9"/>
    <p:sldId id="345" r:id="rId10"/>
    <p:sldId id="416" r:id="rId11"/>
    <p:sldId id="342" r:id="rId12"/>
    <p:sldId id="399" r:id="rId13"/>
    <p:sldId id="350" r:id="rId14"/>
    <p:sldId id="387" r:id="rId15"/>
    <p:sldId id="372" r:id="rId16"/>
    <p:sldId id="381" r:id="rId17"/>
    <p:sldId id="392" r:id="rId18"/>
    <p:sldId id="397" r:id="rId19"/>
    <p:sldId id="395" r:id="rId20"/>
    <p:sldId id="398" r:id="rId21"/>
    <p:sldId id="396" r:id="rId22"/>
    <p:sldId id="403" r:id="rId23"/>
    <p:sldId id="384" r:id="rId24"/>
    <p:sldId id="360" r:id="rId25"/>
    <p:sldId id="359" r:id="rId26"/>
    <p:sldId id="361" r:id="rId27"/>
    <p:sldId id="362" r:id="rId28"/>
    <p:sldId id="364" r:id="rId29"/>
    <p:sldId id="410" r:id="rId30"/>
    <p:sldId id="404" r:id="rId31"/>
    <p:sldId id="411" r:id="rId32"/>
    <p:sldId id="406" r:id="rId33"/>
    <p:sldId id="412" r:id="rId34"/>
    <p:sldId id="413" r:id="rId35"/>
    <p:sldId id="344" r:id="rId36"/>
    <p:sldId id="402" r:id="rId37"/>
    <p:sldId id="417" r:id="rId38"/>
    <p:sldId id="366" r:id="rId39"/>
    <p:sldId id="368" r:id="rId40"/>
    <p:sldId id="371" r:id="rId41"/>
    <p:sldId id="380" r:id="rId42"/>
    <p:sldId id="354" r:id="rId43"/>
    <p:sldId id="348" r:id="rId44"/>
    <p:sldId id="336" r:id="rId45"/>
    <p:sldId id="340" r:id="rId46"/>
    <p:sldId id="338" r:id="rId47"/>
    <p:sldId id="339" r:id="rId48"/>
  </p:sldIdLst>
  <p:sldSz cx="9144000" cy="6858000" type="screen4x3"/>
  <p:notesSz cx="6805613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5" autoAdjust="0"/>
    <p:restoredTop sz="99818" autoAdjust="0"/>
  </p:normalViewPr>
  <p:slideViewPr>
    <p:cSldViewPr>
      <p:cViewPr>
        <p:scale>
          <a:sx n="75" d="100"/>
          <a:sy n="75" d="100"/>
        </p:scale>
        <p:origin x="-145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5FFAE8-71C9-42EF-86A2-CEBE221F9AD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16AB3C44-509B-4EA4-AA6B-F6F951550A70}">
      <dgm:prSet custT="1"/>
      <dgm:spPr>
        <a:solidFill>
          <a:schemeClr val="accent6"/>
        </a:solidFill>
      </dgm:spPr>
      <dgm:t>
        <a:bodyPr/>
        <a:lstStyle/>
        <a:p>
          <a:pPr algn="ctr" rtl="0"/>
          <a:r>
            <a:rPr lang="en-US" sz="3200" b="1" dirty="0" smtClean="0"/>
            <a:t>Condition of electron beam welding toward a high gradient application</a:t>
          </a:r>
        </a:p>
      </dgm:t>
    </dgm:pt>
    <dgm:pt modelId="{5F0CBB67-D0FB-4303-B618-8E7FEE535150}" type="parTrans" cxnId="{90E40EF0-4AE0-4553-AD10-DAF5698254F7}">
      <dgm:prSet/>
      <dgm:spPr/>
      <dgm:t>
        <a:bodyPr/>
        <a:lstStyle/>
        <a:p>
          <a:endParaRPr kumimoji="1" lang="ja-JP" altLang="en-US"/>
        </a:p>
      </dgm:t>
    </dgm:pt>
    <dgm:pt modelId="{B6822761-2DBC-441A-BE35-C6EA026DA3D8}" type="sibTrans" cxnId="{90E40EF0-4AE0-4553-AD10-DAF5698254F7}">
      <dgm:prSet/>
      <dgm:spPr/>
      <dgm:t>
        <a:bodyPr/>
        <a:lstStyle/>
        <a:p>
          <a:endParaRPr kumimoji="1" lang="ja-JP" altLang="en-US"/>
        </a:p>
      </dgm:t>
    </dgm:pt>
    <dgm:pt modelId="{0157FEAA-268B-4672-9045-8464B43807FF}" type="pres">
      <dgm:prSet presAssocID="{085FFAE8-71C9-42EF-86A2-CEBE221F9A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B1C3FAC6-0E3B-4109-8C93-BC650A89BF01}" type="pres">
      <dgm:prSet presAssocID="{16AB3C44-509B-4EA4-AA6B-F6F951550A70}" presName="parentText" presStyleLbl="node1" presStyleIdx="0" presStyleCnt="1" custLinFactNeighborX="917" custLinFactNeighborY="-1">
        <dgm:presLayoutVars>
          <dgm:chMax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90E40EF0-4AE0-4553-AD10-DAF5698254F7}" srcId="{085FFAE8-71C9-42EF-86A2-CEBE221F9AD3}" destId="{16AB3C44-509B-4EA4-AA6B-F6F951550A70}" srcOrd="0" destOrd="0" parTransId="{5F0CBB67-D0FB-4303-B618-8E7FEE535150}" sibTransId="{B6822761-2DBC-441A-BE35-C6EA026DA3D8}"/>
    <dgm:cxn modelId="{0C78353F-F8F0-40D3-9CC2-5F012E27C8BC}" type="presOf" srcId="{16AB3C44-509B-4EA4-AA6B-F6F951550A70}" destId="{B1C3FAC6-0E3B-4109-8C93-BC650A89BF01}" srcOrd="0" destOrd="0" presId="urn:microsoft.com/office/officeart/2005/8/layout/vList2"/>
    <dgm:cxn modelId="{1893B2BB-1CAF-4962-A393-4313BDAB1BD4}" type="presOf" srcId="{085FFAE8-71C9-42EF-86A2-CEBE221F9AD3}" destId="{0157FEAA-268B-4672-9045-8464B43807FF}" srcOrd="0" destOrd="0" presId="urn:microsoft.com/office/officeart/2005/8/layout/vList2"/>
    <dgm:cxn modelId="{1828D72E-C307-43CB-82B6-D5F06234C07D}" type="presParOf" srcId="{0157FEAA-268B-4672-9045-8464B43807FF}" destId="{B1C3FAC6-0E3B-4109-8C93-BC650A89BF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3FAC6-0E3B-4109-8C93-BC650A89BF01}">
      <dsp:nvSpPr>
        <dsp:cNvPr id="0" name=""/>
        <dsp:cNvSpPr/>
      </dsp:nvSpPr>
      <dsp:spPr>
        <a:xfrm>
          <a:off x="0" y="0"/>
          <a:ext cx="7848872" cy="1224112"/>
        </a:xfrm>
        <a:prstGeom prst="round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Condition of electron beam welding toward a high gradient application</a:t>
          </a:r>
        </a:p>
      </dsp:txBody>
      <dsp:txXfrm>
        <a:off x="59756" y="59756"/>
        <a:ext cx="7729360" cy="1104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13FE1-04C9-4FD8-B643-60F73ADB2289}" type="datetimeFigureOut">
              <a:rPr kumimoji="1" lang="ja-JP" altLang="en-US" smtClean="0"/>
              <a:t>2012/11/6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2E1F1E-6C7B-4F89-A851-216409E80CE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5224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7894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932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195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8821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7392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0738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884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319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594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248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716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36142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878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951978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700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7009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1339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41099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4087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15888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34555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80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87085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2426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80613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608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246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1081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11445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87635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1587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346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927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621282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787230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1371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273929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89471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366801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179789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84940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492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1334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093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55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32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2E1F1E-6C7B-4F89-A851-216409E80CE1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2729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2265-1CA9-4853-8CBA-3A0C6C261007}" type="datetimeFigureOut">
              <a:rPr kumimoji="1" lang="ja-JP" altLang="en-US" smtClean="0"/>
              <a:t>2012/11/6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6ED1-7BEB-43CA-B014-82E7F66B2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65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2265-1CA9-4853-8CBA-3A0C6C261007}" type="datetimeFigureOut">
              <a:rPr kumimoji="1" lang="ja-JP" altLang="en-US" smtClean="0"/>
              <a:t>2012/11/6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6ED1-7BEB-43CA-B014-82E7F66B2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7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2265-1CA9-4853-8CBA-3A0C6C261007}" type="datetimeFigureOut">
              <a:rPr kumimoji="1" lang="ja-JP" altLang="en-US" smtClean="0"/>
              <a:t>2012/11/6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6ED1-7BEB-43CA-B014-82E7F66B2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882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2265-1CA9-4853-8CBA-3A0C6C261007}" type="datetimeFigureOut">
              <a:rPr kumimoji="1" lang="ja-JP" altLang="en-US" smtClean="0"/>
              <a:t>2012/11/6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6ED1-7BEB-43CA-B014-82E7F66B2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5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2265-1CA9-4853-8CBA-3A0C6C261007}" type="datetimeFigureOut">
              <a:rPr kumimoji="1" lang="ja-JP" altLang="en-US" smtClean="0"/>
              <a:t>2012/11/6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6ED1-7BEB-43CA-B014-82E7F66B2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7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2265-1CA9-4853-8CBA-3A0C6C261007}" type="datetimeFigureOut">
              <a:rPr kumimoji="1" lang="ja-JP" altLang="en-US" smtClean="0"/>
              <a:t>2012/11/6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6ED1-7BEB-43CA-B014-82E7F66B2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282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2265-1CA9-4853-8CBA-3A0C6C261007}" type="datetimeFigureOut">
              <a:rPr kumimoji="1" lang="ja-JP" altLang="en-US" smtClean="0"/>
              <a:t>2012/11/6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6ED1-7BEB-43CA-B014-82E7F66B2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729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2265-1CA9-4853-8CBA-3A0C6C261007}" type="datetimeFigureOut">
              <a:rPr kumimoji="1" lang="ja-JP" altLang="en-US" smtClean="0"/>
              <a:t>2012/11/6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6ED1-7BEB-43CA-B014-82E7F66B2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6510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2265-1CA9-4853-8CBA-3A0C6C261007}" type="datetimeFigureOut">
              <a:rPr kumimoji="1" lang="ja-JP" altLang="en-US" smtClean="0"/>
              <a:t>2012/11/6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6ED1-7BEB-43CA-B014-82E7F66B2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076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2265-1CA9-4853-8CBA-3A0C6C261007}" type="datetimeFigureOut">
              <a:rPr kumimoji="1" lang="ja-JP" altLang="en-US" smtClean="0"/>
              <a:t>2012/11/6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6ED1-7BEB-43CA-B014-82E7F66B2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5432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B2265-1CA9-4853-8CBA-3A0C6C261007}" type="datetimeFigureOut">
              <a:rPr kumimoji="1" lang="ja-JP" altLang="en-US" smtClean="0"/>
              <a:t>2012/11/6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6ED1-7BEB-43CA-B014-82E7F66B2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364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B2265-1CA9-4853-8CBA-3A0C6C261007}" type="datetimeFigureOut">
              <a:rPr kumimoji="1" lang="ja-JP" altLang="en-US" smtClean="0"/>
              <a:t>2012/11/6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A6ED1-7BEB-43CA-B014-82E7F66B27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6531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10.png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9.jpe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図表 7"/>
          <p:cNvGraphicFramePr/>
          <p:nvPr>
            <p:extLst>
              <p:ext uri="{D42A27DB-BD31-4B8C-83A1-F6EECF244321}">
                <p14:modId xmlns:p14="http://schemas.microsoft.com/office/powerpoint/2010/main" val="2496096403"/>
              </p:ext>
            </p:extLst>
          </p:nvPr>
        </p:nvGraphicFramePr>
        <p:xfrm>
          <a:off x="611560" y="1844824"/>
          <a:ext cx="7848872" cy="1224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179512" y="3212976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b="1" dirty="0"/>
              <a:t>TESLA Technology Collaboration (TTC) </a:t>
            </a:r>
            <a:r>
              <a:rPr lang="en-US" altLang="ja-JP" sz="2000" b="1" dirty="0" smtClean="0"/>
              <a:t>Meeting </a:t>
            </a:r>
          </a:p>
          <a:p>
            <a:pPr algn="ctr"/>
            <a:r>
              <a:rPr lang="en-US" altLang="ja-JP" sz="2000" b="1" dirty="0" smtClean="0"/>
              <a:t>November 6, 2012, Thomas </a:t>
            </a:r>
            <a:r>
              <a:rPr lang="en-US" altLang="ja-JP" sz="2000" b="1" dirty="0"/>
              <a:t>Jefferson National Accelerator Facility</a:t>
            </a:r>
            <a:endParaRPr lang="ja-JP" altLang="en-US" sz="20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7504" y="4357553"/>
            <a:ext cx="8928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chemeClr val="accent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Takayuki Kubo</a:t>
            </a:r>
            <a:endParaRPr lang="en-US" altLang="ja-JP" sz="3200" b="1" dirty="0">
              <a:solidFill>
                <a:schemeClr val="accent6"/>
              </a:solidFill>
              <a:effectLst>
                <a:outerShdw sx="1000" sy="1000" algn="ctr" rotWithShape="0">
                  <a:srgbClr val="000000"/>
                </a:outerShdw>
              </a:effectLst>
            </a:endParaRPr>
          </a:p>
          <a:p>
            <a:pPr algn="ctr"/>
            <a:r>
              <a:rPr lang="en-US" altLang="ja-JP" sz="2800" b="1" dirty="0">
                <a:solidFill>
                  <a:schemeClr val="accent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H. </a:t>
            </a:r>
            <a:r>
              <a:rPr lang="en-US" altLang="ja-JP" sz="2800" b="1" dirty="0" err="1" smtClean="0">
                <a:solidFill>
                  <a:schemeClr val="accent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Hayano</a:t>
            </a:r>
            <a:r>
              <a:rPr lang="en-US" altLang="ja-JP" sz="2800" b="1" dirty="0" smtClean="0">
                <a:solidFill>
                  <a:schemeClr val="accent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, S</a:t>
            </a:r>
            <a:r>
              <a:rPr kumimoji="1" lang="en-US" altLang="ja-JP" sz="2800" b="1" dirty="0" smtClean="0">
                <a:solidFill>
                  <a:schemeClr val="accent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. Kato</a:t>
            </a:r>
            <a:r>
              <a:rPr lang="en-US" altLang="ja-JP" sz="2800" b="1" dirty="0">
                <a:solidFill>
                  <a:schemeClr val="accent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, H. </a:t>
            </a:r>
            <a:r>
              <a:rPr lang="en-US" altLang="ja-JP" sz="2800" b="1" dirty="0" err="1" smtClean="0">
                <a:solidFill>
                  <a:schemeClr val="accent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Monjyushiro</a:t>
            </a:r>
            <a:r>
              <a:rPr lang="en-US" altLang="ja-JP" sz="2800" b="1" dirty="0" smtClean="0">
                <a:solidFill>
                  <a:schemeClr val="accent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, </a:t>
            </a:r>
            <a:r>
              <a:rPr kumimoji="1" lang="en-US" altLang="ja-JP" sz="2800" b="1" dirty="0" smtClean="0">
                <a:solidFill>
                  <a:schemeClr val="accent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T. Saeki, </a:t>
            </a:r>
            <a:r>
              <a:rPr lang="en-US" altLang="ja-JP" sz="2800" b="1" dirty="0">
                <a:solidFill>
                  <a:schemeClr val="accent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M. </a:t>
            </a:r>
            <a:r>
              <a:rPr lang="en-US" altLang="ja-JP" sz="2800" b="1" dirty="0" err="1" smtClean="0">
                <a:solidFill>
                  <a:schemeClr val="accent6"/>
                </a:solidFill>
                <a:effectLst>
                  <a:outerShdw sx="1000" sy="1000" algn="ctr" rotWithShape="0">
                    <a:srgbClr val="000000"/>
                  </a:outerShdw>
                </a:effectLst>
              </a:rPr>
              <a:t>Sawabe</a:t>
            </a:r>
            <a:endParaRPr kumimoji="1" lang="en-US" altLang="ja-JP" sz="2800" b="1" dirty="0" smtClean="0">
              <a:solidFill>
                <a:schemeClr val="accent6"/>
              </a:solidFill>
              <a:effectLst>
                <a:outerShdw sx="1000" sy="1000" algn="ctr" rotWithShape="0">
                  <a:srgbClr val="000000"/>
                </a:outerShdw>
              </a:effectLst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511660" y="5445224"/>
            <a:ext cx="61926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3200" b="1" dirty="0" smtClean="0"/>
              <a:t>KEK </a:t>
            </a:r>
            <a:r>
              <a:rPr lang="en-US" altLang="ja-JP" b="1" dirty="0" smtClean="0"/>
              <a:t/>
            </a:r>
            <a:br>
              <a:rPr lang="en-US" altLang="ja-JP" b="1" dirty="0" smtClean="0"/>
            </a:br>
            <a:r>
              <a:rPr lang="en-US" altLang="ja-JP" dirty="0" smtClean="0"/>
              <a:t>1-1 </a:t>
            </a:r>
            <a:r>
              <a:rPr lang="en-US" altLang="ja-JP" dirty="0"/>
              <a:t>Oho, Tsukuba, </a:t>
            </a:r>
            <a:r>
              <a:rPr lang="en-US" altLang="ja-JP" dirty="0" smtClean="0"/>
              <a:t>Ibaraki, </a:t>
            </a:r>
            <a:r>
              <a:rPr lang="en-US" altLang="ja-JP" dirty="0"/>
              <a:t>Japan 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8240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107504" y="43062"/>
            <a:ext cx="8925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EDX analysis indicates the contaminants contain “carbon”, “oxygen” and sometimes “nitrogen”.</a:t>
            </a: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2243265" y="4080106"/>
            <a:ext cx="593930" cy="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957378" y="3504042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6"/>
                </a:solidFill>
              </a:rPr>
              <a:t>20μm</a:t>
            </a:r>
            <a:endParaRPr kumimoji="1" lang="ja-JP" altLang="en-US" sz="3200" b="1" dirty="0">
              <a:solidFill>
                <a:schemeClr val="accent6"/>
              </a:solidFill>
            </a:endParaRPr>
          </a:p>
        </p:txBody>
      </p: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022768"/>
            <a:ext cx="4812434" cy="391010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6" y="2894325"/>
            <a:ext cx="4812434" cy="3910103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140" y="4839192"/>
            <a:ext cx="3376459" cy="201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8436906" y="550794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Nb</a:t>
            </a:r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29" y="1058698"/>
            <a:ext cx="3376459" cy="2010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2892290" y="1196752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Nb</a:t>
            </a:r>
            <a:endParaRPr kumimoji="1" lang="ja-JP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1268760"/>
            <a:ext cx="1781678" cy="103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68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469776" y="188640"/>
            <a:ext cx="8134672" cy="792088"/>
            <a:chOff x="0" y="12442"/>
            <a:chExt cx="7772400" cy="1199250"/>
          </a:xfrm>
        </p:grpSpPr>
        <p:sp>
          <p:nvSpPr>
            <p:cNvPr id="3" name="角丸四角形 2"/>
            <p:cNvSpPr/>
            <p:nvPr/>
          </p:nvSpPr>
          <p:spPr>
            <a:xfrm>
              <a:off x="0" y="12442"/>
              <a:ext cx="7772400" cy="119925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角丸四角形 4"/>
            <p:cNvSpPr/>
            <p:nvPr/>
          </p:nvSpPr>
          <p:spPr>
            <a:xfrm>
              <a:off x="58543" y="70985"/>
              <a:ext cx="7655314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000" b="1" dirty="0" smtClean="0"/>
                <a:t>What is the origin of contaminants?</a:t>
              </a:r>
              <a:endParaRPr kumimoji="1" lang="en-US" altLang="ja-JP" sz="4000" b="1" kern="1200" dirty="0" smtClean="0"/>
            </a:p>
          </p:txBody>
        </p:sp>
      </p:grpSp>
      <p:sp>
        <p:nvSpPr>
          <p:cNvPr id="7" name="正方形/長方形 6"/>
          <p:cNvSpPr/>
          <p:nvPr/>
        </p:nvSpPr>
        <p:spPr>
          <a:xfrm>
            <a:off x="107504" y="1052736"/>
            <a:ext cx="89289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rgbClr val="00B050"/>
                </a:solidFill>
              </a:rPr>
              <a:t>Origin of “carbon including contaminants” have not been understood. </a:t>
            </a:r>
          </a:p>
          <a:p>
            <a:endParaRPr lang="en-US" altLang="ja-JP" sz="3200" b="1" dirty="0" smtClean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ja-JP" sz="4000" dirty="0" smtClean="0"/>
              <a:t>BCP solution </a:t>
            </a:r>
            <a:r>
              <a:rPr lang="en-US" altLang="ja-JP" sz="4000" dirty="0"/>
              <a:t>container ( PTFE, PFA </a:t>
            </a:r>
            <a:r>
              <a:rPr lang="en-US" altLang="ja-JP" sz="4000" dirty="0" smtClean="0"/>
              <a:t>)?</a:t>
            </a:r>
            <a:r>
              <a:rPr lang="en-US" altLang="ja-JP" sz="4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4000" dirty="0" smtClean="0"/>
              <a:t>BCP solution </a:t>
            </a:r>
            <a:r>
              <a:rPr lang="en-US" altLang="ja-JP" sz="4000" dirty="0"/>
              <a:t>contamination</a:t>
            </a:r>
            <a:r>
              <a:rPr lang="en-US" altLang="ja-JP" sz="4000" dirty="0" smtClean="0"/>
              <a:t>?</a:t>
            </a:r>
            <a:r>
              <a:rPr lang="en-US" altLang="ja-JP" sz="4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4000" dirty="0"/>
              <a:t>F</a:t>
            </a:r>
            <a:r>
              <a:rPr lang="en-US" altLang="ja-JP" sz="4000" dirty="0" smtClean="0"/>
              <a:t>rom </a:t>
            </a:r>
            <a:r>
              <a:rPr lang="en-US" altLang="ja-JP" sz="4000" dirty="0"/>
              <a:t>environment</a:t>
            </a:r>
            <a:r>
              <a:rPr lang="en-US" altLang="ja-JP" sz="4000" dirty="0" smtClean="0"/>
              <a:t>?</a:t>
            </a:r>
            <a:r>
              <a:rPr lang="en-US" altLang="ja-JP" sz="40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ja-JP" sz="4000" dirty="0" smtClean="0"/>
              <a:t>Carbon </a:t>
            </a:r>
            <a:r>
              <a:rPr lang="en-US" altLang="ja-JP" sz="4000" dirty="0"/>
              <a:t>in </a:t>
            </a:r>
            <a:r>
              <a:rPr lang="en-US" altLang="ja-JP" sz="4000" dirty="0" err="1"/>
              <a:t>Nb</a:t>
            </a:r>
            <a:r>
              <a:rPr lang="en-US" altLang="ja-JP" sz="4000" dirty="0"/>
              <a:t> </a:t>
            </a:r>
            <a:r>
              <a:rPr lang="en-US" altLang="ja-JP" sz="4000" dirty="0" smtClean="0"/>
              <a:t>(</a:t>
            </a:r>
            <a:r>
              <a:rPr lang="ja-JP" altLang="en-US" sz="4000" b="1" dirty="0"/>
              <a:t> </a:t>
            </a:r>
            <a:r>
              <a:rPr lang="ja-JP" altLang="en-US" sz="4000" b="1" dirty="0" smtClean="0"/>
              <a:t> </a:t>
            </a:r>
            <a:r>
              <a:rPr lang="en-US" altLang="ja-JP" sz="4000" b="1" dirty="0" smtClean="0"/>
              <a:t>&lt;</a:t>
            </a:r>
            <a:r>
              <a:rPr lang="ja-JP" altLang="en-US" sz="4000" b="1" dirty="0" smtClean="0"/>
              <a:t> </a:t>
            </a:r>
            <a:r>
              <a:rPr lang="en-US" altLang="ja-JP" sz="4000" dirty="0" smtClean="0"/>
              <a:t>10ppm)?    </a:t>
            </a:r>
            <a:r>
              <a:rPr lang="ja-JP" altLang="en-US" sz="4000" dirty="0" smtClean="0"/>
              <a:t>→    </a:t>
            </a:r>
            <a:r>
              <a:rPr lang="en-US" altLang="ja-JP" sz="4000" b="1" dirty="0" smtClean="0">
                <a:solidFill>
                  <a:srgbClr val="00B050"/>
                </a:solidFill>
              </a:rPr>
              <a:t>likely</a:t>
            </a:r>
          </a:p>
        </p:txBody>
      </p:sp>
    </p:spTree>
    <p:extLst>
      <p:ext uri="{BB962C8B-B14F-4D97-AF65-F5344CB8AC3E}">
        <p14:creationId xmlns:p14="http://schemas.microsoft.com/office/powerpoint/2010/main" val="152218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正方形/長方形 50"/>
          <p:cNvSpPr/>
          <p:nvPr/>
        </p:nvSpPr>
        <p:spPr>
          <a:xfrm>
            <a:off x="5281445" y="224648"/>
            <a:ext cx="2664296" cy="888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51520" y="4509120"/>
            <a:ext cx="8640960" cy="2308324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ja-JP" sz="1600" b="1" dirty="0" smtClean="0"/>
              <a:t>For the case that 40μm of materials are removed from </a:t>
            </a:r>
            <a:r>
              <a:rPr lang="en-US" altLang="ja-JP" sz="1600" b="1" u="sng" dirty="0" err="1" smtClean="0"/>
              <a:t>Nb</a:t>
            </a:r>
            <a:r>
              <a:rPr lang="en-US" altLang="ja-JP" sz="1600" b="1" u="sng" dirty="0" smtClean="0"/>
              <a:t> piece (5m</a:t>
            </a:r>
            <a:r>
              <a:rPr kumimoji="1" lang="en-US" altLang="ja-JP" sz="1600" b="1" u="sng" dirty="0" smtClean="0"/>
              <a:t>m × 10mm)</a:t>
            </a:r>
            <a:r>
              <a:rPr kumimoji="1" lang="en-US" altLang="ja-JP" sz="1600" b="1" dirty="0" smtClean="0"/>
              <a:t>, </a:t>
            </a:r>
            <a:r>
              <a:rPr kumimoji="1" lang="en-US" altLang="ja-JP" sz="1600" dirty="0" smtClean="0"/>
              <a:t>the volume of dissolved </a:t>
            </a:r>
            <a:r>
              <a:rPr kumimoji="1" lang="en-US" altLang="ja-JP" sz="1600" dirty="0" err="1" smtClean="0"/>
              <a:t>Nb</a:t>
            </a:r>
            <a:r>
              <a:rPr kumimoji="1" lang="en-US" altLang="ja-JP" sz="1600" dirty="0" smtClean="0"/>
              <a:t> </a:t>
            </a:r>
            <a:r>
              <a:rPr lang="en-US" altLang="ja-JP" sz="1600" dirty="0"/>
              <a:t>is </a:t>
            </a:r>
            <a:r>
              <a:rPr lang="en-US" altLang="ja-JP" sz="1600" dirty="0" smtClean="0"/>
              <a:t>2×10</a:t>
            </a:r>
            <a:r>
              <a:rPr lang="en-US" altLang="ja-JP" sz="1600" baseline="30000" dirty="0" smtClean="0"/>
              <a:t>-3</a:t>
            </a:r>
            <a:r>
              <a:rPr lang="en-US" altLang="ja-JP" sz="1600" dirty="0" smtClean="0"/>
              <a:t>cm</a:t>
            </a:r>
            <a:r>
              <a:rPr lang="en-US" altLang="ja-JP" sz="1600" baseline="30000" dirty="0" smtClean="0"/>
              <a:t>3</a:t>
            </a:r>
            <a:r>
              <a:rPr lang="en-US" altLang="ja-JP" sz="1600" dirty="0" smtClean="0"/>
              <a:t>. Its weight is about 2×10</a:t>
            </a:r>
            <a:r>
              <a:rPr lang="en-US" altLang="ja-JP" sz="1600" baseline="30000" dirty="0" smtClean="0"/>
              <a:t>-2</a:t>
            </a:r>
            <a:r>
              <a:rPr lang="en-US" altLang="ja-JP" sz="1600" dirty="0" smtClean="0"/>
              <a:t>g. This means that </a:t>
            </a:r>
            <a:r>
              <a:rPr lang="en-US" altLang="ja-JP" sz="1600" b="1" u="sng" dirty="0" smtClean="0"/>
              <a:t>2×10</a:t>
            </a:r>
            <a:r>
              <a:rPr lang="en-US" altLang="ja-JP" sz="1600" b="1" u="sng" baseline="30000" dirty="0" smtClean="0"/>
              <a:t>-7</a:t>
            </a:r>
            <a:r>
              <a:rPr lang="en-US" altLang="ja-JP" sz="1600" b="1" u="sng" dirty="0" smtClean="0"/>
              <a:t>g carbons</a:t>
            </a:r>
            <a:r>
              <a:rPr lang="en-US" altLang="ja-JP" sz="1600" dirty="0" smtClean="0"/>
              <a:t>(10ppm contaminants in </a:t>
            </a:r>
            <a:r>
              <a:rPr lang="en-US" altLang="ja-JP" sz="1600" dirty="0" err="1" smtClean="0"/>
              <a:t>Nb</a:t>
            </a:r>
            <a:r>
              <a:rPr lang="en-US" altLang="ja-JP" sz="1600" dirty="0" smtClean="0"/>
              <a:t>) are dissolved or drifting in BCP solution. This corresponds to 1×10</a:t>
            </a:r>
            <a:r>
              <a:rPr lang="en-US" altLang="ja-JP" sz="1600" baseline="30000" dirty="0" smtClean="0"/>
              <a:t>5</a:t>
            </a:r>
            <a:r>
              <a:rPr lang="en-US" altLang="ja-JP" sz="1600" dirty="0" smtClean="0"/>
              <a:t>μm</a:t>
            </a:r>
            <a:r>
              <a:rPr lang="en-US" altLang="ja-JP" sz="1600" baseline="30000" dirty="0" smtClean="0"/>
              <a:t>3</a:t>
            </a:r>
            <a:r>
              <a:rPr lang="en-US" altLang="ja-JP" sz="1600" dirty="0" smtClean="0"/>
              <a:t> in terms of graphite volume, </a:t>
            </a:r>
            <a:r>
              <a:rPr lang="en-US" altLang="ja-JP" sz="1600" b="1" dirty="0" smtClean="0"/>
              <a:t>which is equivalent volume of 1000 pieces of contaminants with 1μm × 10μm ×10μm</a:t>
            </a:r>
            <a:r>
              <a:rPr lang="en-US" altLang="ja-JP" sz="1600" dirty="0" smtClean="0"/>
              <a:t>!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ja-JP" sz="1600" b="1" dirty="0" smtClean="0"/>
              <a:t>For the case </a:t>
            </a:r>
            <a:r>
              <a:rPr lang="en-US" altLang="ja-JP" sz="1600" b="1" dirty="0"/>
              <a:t>that 40μm of materials are removed from </a:t>
            </a:r>
            <a:r>
              <a:rPr lang="en-US" altLang="ja-JP" sz="1600" b="1" u="sng" dirty="0" err="1"/>
              <a:t>Nb</a:t>
            </a:r>
            <a:r>
              <a:rPr lang="en-US" altLang="ja-JP" sz="1600" b="1" u="sng" dirty="0"/>
              <a:t> </a:t>
            </a:r>
            <a:r>
              <a:rPr lang="en-US" altLang="ja-JP" sz="1600" b="1" u="sng" dirty="0" smtClean="0"/>
              <a:t>half cell</a:t>
            </a:r>
            <a:r>
              <a:rPr lang="en-US" altLang="ja-JP" sz="1600" dirty="0" smtClean="0"/>
              <a:t> (inner diameter: 56mm, outer diameter: 260mm</a:t>
            </a:r>
            <a:r>
              <a:rPr lang="en-US" altLang="ja-JP" sz="1600" dirty="0"/>
              <a:t>), </a:t>
            </a:r>
            <a:r>
              <a:rPr lang="en-US" altLang="ja-JP" sz="1600" dirty="0" smtClean="0"/>
              <a:t>the total weight of carbon from </a:t>
            </a:r>
            <a:r>
              <a:rPr lang="en-US" altLang="ja-JP" sz="1600" dirty="0" err="1" smtClean="0"/>
              <a:t>Nb</a:t>
            </a:r>
            <a:r>
              <a:rPr lang="en-US" altLang="ja-JP" sz="1600" dirty="0" smtClean="0"/>
              <a:t> corresponds to </a:t>
            </a:r>
            <a:r>
              <a:rPr lang="en-US" altLang="ja-JP" sz="1600" b="1" u="sng" dirty="0"/>
              <a:t>2× </a:t>
            </a:r>
            <a:r>
              <a:rPr lang="en-US" altLang="ja-JP" sz="1600" b="1" u="sng" dirty="0" smtClean="0"/>
              <a:t>10</a:t>
            </a:r>
            <a:r>
              <a:rPr lang="en-US" altLang="ja-JP" sz="1600" b="1" u="sng" baseline="30000" dirty="0" smtClean="0"/>
              <a:t>-4</a:t>
            </a:r>
            <a:r>
              <a:rPr lang="en-US" altLang="ja-JP" sz="1600" b="1" u="sng" dirty="0" smtClean="0"/>
              <a:t>g</a:t>
            </a:r>
            <a:r>
              <a:rPr lang="en-US" altLang="ja-JP" sz="1600" dirty="0" smtClean="0"/>
              <a:t>. This corresponds to 1×10</a:t>
            </a:r>
            <a:r>
              <a:rPr lang="en-US" altLang="ja-JP" sz="1600" baseline="30000" dirty="0" smtClean="0"/>
              <a:t>8</a:t>
            </a:r>
            <a:r>
              <a:rPr lang="en-US" altLang="ja-JP" sz="1600" dirty="0" smtClean="0"/>
              <a:t>μm</a:t>
            </a:r>
            <a:r>
              <a:rPr lang="en-US" altLang="ja-JP" sz="1600" baseline="30000" dirty="0" smtClean="0"/>
              <a:t>3</a:t>
            </a:r>
            <a:r>
              <a:rPr lang="en-US" altLang="ja-JP" sz="1600" dirty="0" smtClean="0"/>
              <a:t> in terms of graphite volume, </a:t>
            </a:r>
            <a:r>
              <a:rPr lang="en-US" altLang="ja-JP" sz="1600" b="1" dirty="0"/>
              <a:t>which is equivalent volume of 10</a:t>
            </a:r>
            <a:r>
              <a:rPr lang="en-US" altLang="ja-JP" sz="1600" b="1" baseline="30000" dirty="0"/>
              <a:t>6</a:t>
            </a:r>
            <a:r>
              <a:rPr lang="en-US" altLang="ja-JP" sz="1600" b="1" dirty="0" smtClean="0"/>
              <a:t> pieces </a:t>
            </a:r>
            <a:r>
              <a:rPr lang="en-US" altLang="ja-JP" sz="1600" b="1" dirty="0"/>
              <a:t>of contaminants with 1μm × 10μm ×10μm</a:t>
            </a:r>
            <a:r>
              <a:rPr lang="en-US" altLang="ja-JP" sz="1600" dirty="0"/>
              <a:t>!</a:t>
            </a:r>
            <a:r>
              <a:rPr lang="en-US" altLang="ja-JP" sz="1600" b="1" dirty="0" smtClean="0"/>
              <a:t> </a:t>
            </a:r>
            <a:endParaRPr lang="en-US" altLang="ja-JP" sz="1600" dirty="0" smtClean="0"/>
          </a:p>
        </p:txBody>
      </p:sp>
      <p:sp>
        <p:nvSpPr>
          <p:cNvPr id="5" name="右矢印 4"/>
          <p:cNvSpPr/>
          <p:nvPr/>
        </p:nvSpPr>
        <p:spPr>
          <a:xfrm>
            <a:off x="3938797" y="453050"/>
            <a:ext cx="953107" cy="109600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960965" y="692696"/>
            <a:ext cx="2664296" cy="10801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265221" y="980728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833173" y="83671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2514851" y="107731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2257109" y="152079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825061" y="90872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825061" y="126876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1537029" y="1304768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861069" y="159280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049197" y="152079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905181" y="1124744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617149" y="162880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337229" y="1304768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2545141" y="126876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1176989" y="90872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517253" y="1664808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515123" y="99601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1176989" y="1212034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2209675" y="99601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041085" y="1357535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1465021" y="162880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960965" y="224648"/>
            <a:ext cx="2664296" cy="468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878572" y="168413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Nb</a:t>
            </a:r>
            <a:endParaRPr kumimoji="1" lang="ja-JP" altLang="en-US" b="1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899592" y="-4840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BCP solution</a:t>
            </a:r>
            <a:endParaRPr kumimoji="1" lang="ja-JP" altLang="en-US" b="1" dirty="0"/>
          </a:p>
        </p:txBody>
      </p:sp>
      <p:sp>
        <p:nvSpPr>
          <p:cNvPr id="30" name="正方形/長方形 29"/>
          <p:cNvSpPr/>
          <p:nvPr/>
        </p:nvSpPr>
        <p:spPr>
          <a:xfrm>
            <a:off x="5281445" y="1077310"/>
            <a:ext cx="2664296" cy="6955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7585701" y="764704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7153653" y="620688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6835331" y="861286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6577589" y="152079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145541" y="692696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145541" y="126876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5857509" y="1304768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6181549" y="159280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7369677" y="152079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7225661" y="90872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6937629" y="162880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7657709" y="1304768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865621" y="126876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5497469" y="692696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7837733" y="1664808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5835603" y="779986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5497469" y="1212034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6530155" y="779986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6361565" y="1357535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5785501" y="162880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191738" y="16825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Nb</a:t>
            </a:r>
            <a:endParaRPr kumimoji="1" lang="ja-JP" altLang="en-US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209562" y="-48404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BCP solution</a:t>
            </a:r>
            <a:endParaRPr kumimoji="1" lang="ja-JP" altLang="en-US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900932" y="1772816"/>
            <a:ext cx="2528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Interstitial carbon atoms</a:t>
            </a:r>
            <a:endParaRPr kumimoji="1" lang="ja-JP" altLang="en-US" b="1" dirty="0"/>
          </a:p>
        </p:txBody>
      </p:sp>
      <p:cxnSp>
        <p:nvCxnSpPr>
          <p:cNvPr id="56" name="直線矢印コネクタ 55"/>
          <p:cNvCxnSpPr/>
          <p:nvPr/>
        </p:nvCxnSpPr>
        <p:spPr>
          <a:xfrm flipH="1" flipV="1">
            <a:off x="2066153" y="1446451"/>
            <a:ext cx="21863" cy="4366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正方形/長方形 56"/>
          <p:cNvSpPr/>
          <p:nvPr/>
        </p:nvSpPr>
        <p:spPr>
          <a:xfrm>
            <a:off x="7267826" y="1918573"/>
            <a:ext cx="18686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b="1" dirty="0" smtClean="0"/>
              <a:t>Reaction</a:t>
            </a:r>
          </a:p>
          <a:p>
            <a:r>
              <a:rPr lang="en-US" altLang="ja-JP" b="1" dirty="0" smtClean="0"/>
              <a:t>(Polymerization?)</a:t>
            </a:r>
            <a:endParaRPr lang="ja-JP" altLang="en-US" b="1" dirty="0"/>
          </a:p>
        </p:txBody>
      </p:sp>
      <p:sp>
        <p:nvSpPr>
          <p:cNvPr id="58" name="右矢印 57"/>
          <p:cNvSpPr/>
          <p:nvPr/>
        </p:nvSpPr>
        <p:spPr>
          <a:xfrm rot="5400000">
            <a:off x="6386164" y="1641355"/>
            <a:ext cx="866461" cy="120560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135466" y="188640"/>
            <a:ext cx="559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BCP</a:t>
            </a:r>
            <a:endParaRPr kumimoji="1" lang="ja-JP" altLang="en-US" b="1" dirty="0"/>
          </a:p>
        </p:txBody>
      </p:sp>
      <p:sp>
        <p:nvSpPr>
          <p:cNvPr id="60" name="正方形/長方形 59"/>
          <p:cNvSpPr/>
          <p:nvPr/>
        </p:nvSpPr>
        <p:spPr>
          <a:xfrm>
            <a:off x="5281445" y="2672920"/>
            <a:ext cx="2664296" cy="888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1" name="正方形/長方形 60"/>
          <p:cNvSpPr/>
          <p:nvPr/>
        </p:nvSpPr>
        <p:spPr>
          <a:xfrm>
            <a:off x="5281445" y="3561582"/>
            <a:ext cx="2664296" cy="6595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6577589" y="3969064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6145541" y="371703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5857509" y="375304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6181549" y="404107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7369677" y="3969064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6937629" y="407707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7657709" y="375304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6865621" y="371703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7837733" y="4113080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5497469" y="3660306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6361565" y="3805807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5785501" y="407707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5191738" y="414135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Nb</a:t>
            </a:r>
            <a:endParaRPr kumimoji="1" lang="ja-JP" altLang="en-US" b="1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5198100" y="2399868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BCP solution</a:t>
            </a:r>
            <a:endParaRPr kumimoji="1" lang="ja-JP" altLang="en-US" b="1" dirty="0"/>
          </a:p>
        </p:txBody>
      </p:sp>
      <p:sp>
        <p:nvSpPr>
          <p:cNvPr id="84" name="円/楕円 83"/>
          <p:cNvSpPr/>
          <p:nvPr/>
        </p:nvSpPr>
        <p:spPr>
          <a:xfrm flipV="1">
            <a:off x="5652120" y="3212976"/>
            <a:ext cx="484309" cy="21602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 rot="-1380000" flipV="1">
            <a:off x="6997576" y="3039330"/>
            <a:ext cx="472702" cy="2344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6" name="右矢印 85"/>
          <p:cNvSpPr/>
          <p:nvPr/>
        </p:nvSpPr>
        <p:spPr>
          <a:xfrm rot="10800000">
            <a:off x="3952634" y="2918529"/>
            <a:ext cx="953109" cy="120560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4067944" y="2636912"/>
            <a:ext cx="85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adhere</a:t>
            </a:r>
            <a:endParaRPr kumimoji="1" lang="ja-JP" altLang="en-US" b="1" dirty="0"/>
          </a:p>
        </p:txBody>
      </p:sp>
      <p:sp>
        <p:nvSpPr>
          <p:cNvPr id="88" name="正方形/長方形 87"/>
          <p:cNvSpPr/>
          <p:nvPr/>
        </p:nvSpPr>
        <p:spPr>
          <a:xfrm>
            <a:off x="960965" y="2600912"/>
            <a:ext cx="2664296" cy="888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9" name="正方形/長方形 88"/>
          <p:cNvSpPr/>
          <p:nvPr/>
        </p:nvSpPr>
        <p:spPr>
          <a:xfrm>
            <a:off x="960965" y="3489574"/>
            <a:ext cx="2664296" cy="65950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2257109" y="3897056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1825061" y="3645024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1537029" y="368103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1861069" y="3969064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3049197" y="3897056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5" name="円/楕円 94"/>
          <p:cNvSpPr/>
          <p:nvPr/>
        </p:nvSpPr>
        <p:spPr>
          <a:xfrm>
            <a:off x="2617149" y="4005064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3337229" y="368103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2545141" y="3645024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8" name="円/楕円 97"/>
          <p:cNvSpPr/>
          <p:nvPr/>
        </p:nvSpPr>
        <p:spPr>
          <a:xfrm>
            <a:off x="3517253" y="4041072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9" name="円/楕円 98"/>
          <p:cNvSpPr/>
          <p:nvPr/>
        </p:nvSpPr>
        <p:spPr>
          <a:xfrm>
            <a:off x="1176989" y="3588298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0" name="円/楕円 99"/>
          <p:cNvSpPr/>
          <p:nvPr/>
        </p:nvSpPr>
        <p:spPr>
          <a:xfrm>
            <a:off x="2041085" y="3733799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1" name="円/楕円 100"/>
          <p:cNvSpPr/>
          <p:nvPr/>
        </p:nvSpPr>
        <p:spPr>
          <a:xfrm>
            <a:off x="1465021" y="4005064"/>
            <a:ext cx="36000" cy="3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2" name="テキスト ボックス 101"/>
          <p:cNvSpPr txBox="1"/>
          <p:nvPr/>
        </p:nvSpPr>
        <p:spPr>
          <a:xfrm>
            <a:off x="871258" y="406778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Nb</a:t>
            </a:r>
            <a:endParaRPr kumimoji="1" lang="ja-JP" altLang="en-US" b="1" dirty="0"/>
          </a:p>
        </p:txBody>
      </p:sp>
      <p:sp>
        <p:nvSpPr>
          <p:cNvPr id="103" name="テキスト ボックス 102"/>
          <p:cNvSpPr txBox="1"/>
          <p:nvPr/>
        </p:nvSpPr>
        <p:spPr>
          <a:xfrm>
            <a:off x="899592" y="232786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BCP solution</a:t>
            </a:r>
            <a:endParaRPr kumimoji="1" lang="ja-JP" altLang="en-US" b="1" dirty="0"/>
          </a:p>
        </p:txBody>
      </p:sp>
      <p:sp>
        <p:nvSpPr>
          <p:cNvPr id="104" name="円/楕円 103"/>
          <p:cNvSpPr/>
          <p:nvPr/>
        </p:nvSpPr>
        <p:spPr>
          <a:xfrm flipV="1">
            <a:off x="1465020" y="3320988"/>
            <a:ext cx="435911" cy="18002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6" name="円/楕円 105"/>
          <p:cNvSpPr/>
          <p:nvPr/>
        </p:nvSpPr>
        <p:spPr>
          <a:xfrm flipV="1">
            <a:off x="2689156" y="3320987"/>
            <a:ext cx="475903" cy="18999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0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円/楕円 114"/>
          <p:cNvSpPr/>
          <p:nvPr/>
        </p:nvSpPr>
        <p:spPr>
          <a:xfrm>
            <a:off x="3851920" y="463455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95536" y="1124744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This means that </a:t>
            </a:r>
            <a:r>
              <a:rPr kumimoji="1" lang="en-US" altLang="ja-JP" sz="2400" b="1" dirty="0" smtClean="0">
                <a:solidFill>
                  <a:srgbClr val="00B050"/>
                </a:solidFill>
              </a:rPr>
              <a:t>EBW processes have been carried out under the presence of “carbon including contaminants” </a:t>
            </a:r>
            <a:r>
              <a:rPr kumimoji="1" lang="en-US" altLang="ja-JP" sz="2400" b="1" dirty="0" smtClean="0"/>
              <a:t>so far!  </a:t>
            </a:r>
            <a:endParaRPr kumimoji="1" lang="ja-JP" altLang="en-US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3528" y="5428381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C</a:t>
            </a:r>
            <a:r>
              <a:rPr kumimoji="1" lang="en-US" altLang="ja-JP" sz="2400" b="1" dirty="0" smtClean="0"/>
              <a:t>ontaminated EBW environment might be a </a:t>
            </a:r>
            <a:r>
              <a:rPr lang="en-US" altLang="ja-JP" sz="2400" b="1" dirty="0"/>
              <a:t>p</a:t>
            </a:r>
            <a:r>
              <a:rPr lang="en-US" altLang="ja-JP" sz="2400" b="1" dirty="0" smtClean="0"/>
              <a:t>art</a:t>
            </a:r>
            <a:r>
              <a:rPr kumimoji="1" lang="en-US" altLang="ja-JP" sz="2400" b="1" dirty="0" smtClean="0"/>
              <a:t> of reasons generating pits found on and around EBW seams. </a:t>
            </a:r>
          </a:p>
          <a:p>
            <a:r>
              <a:rPr lang="ja-JP" altLang="en-US" sz="2400" b="1" dirty="0" smtClean="0"/>
              <a:t>→</a:t>
            </a:r>
            <a:r>
              <a:rPr lang="ja-JP" altLang="en-US" sz="2400" b="1" dirty="0" smtClean="0">
                <a:solidFill>
                  <a:srgbClr val="00B050"/>
                </a:solidFill>
              </a:rPr>
              <a:t>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Effect </a:t>
            </a:r>
            <a:r>
              <a:rPr lang="en-US" altLang="ja-JP" sz="2400" b="1" dirty="0">
                <a:solidFill>
                  <a:srgbClr val="00B050"/>
                </a:solidFill>
              </a:rPr>
              <a:t>on pit formation should be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studied. </a:t>
            </a:r>
            <a:endParaRPr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7" name="直方体 6"/>
          <p:cNvSpPr/>
          <p:nvPr/>
        </p:nvSpPr>
        <p:spPr>
          <a:xfrm>
            <a:off x="1443276" y="2502188"/>
            <a:ext cx="2952328" cy="936104"/>
          </a:xfrm>
          <a:prstGeom prst="cube">
            <a:avLst>
              <a:gd name="adj" fmla="val 677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052708" y="26216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419872" y="264620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141178" y="264620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573226" y="288680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637122" y="271821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781138" y="295881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1989050" y="27740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2277082" y="303081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1629010" y="322226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989050" y="322226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2637122" y="331885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357202" y="322226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205108" y="27740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077282" y="29264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3933266" y="310282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4317880" y="264620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3789250" y="315026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直方体 33"/>
          <p:cNvSpPr/>
          <p:nvPr/>
        </p:nvSpPr>
        <p:spPr>
          <a:xfrm>
            <a:off x="4499992" y="2502188"/>
            <a:ext cx="2952328" cy="936104"/>
          </a:xfrm>
          <a:prstGeom prst="cube">
            <a:avLst>
              <a:gd name="adj" fmla="val 677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7109424" y="26216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845966" y="264620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197894" y="264620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6629942" y="288680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693838" y="271821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5837854" y="295881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5045766" y="27740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5333798" y="303081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4685726" y="322226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5045766" y="322226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5693838" y="331885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6413918" y="322226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7261824" y="27740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7133998" y="29264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6989982" y="310282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7374596" y="264620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6845966" y="315026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05354" y="314096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Nb</a:t>
            </a:r>
            <a:endParaRPr kumimoji="1" lang="ja-JP" altLang="en-US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043608" y="3150260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Nb</a:t>
            </a:r>
            <a:endParaRPr kumimoji="1" lang="ja-JP" altLang="en-US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493827" y="2132856"/>
            <a:ext cx="315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Carbon including contaminants</a:t>
            </a:r>
            <a:endParaRPr kumimoji="1" lang="ja-JP" altLang="en-US" b="1" dirty="0"/>
          </a:p>
        </p:txBody>
      </p:sp>
      <p:cxnSp>
        <p:nvCxnSpPr>
          <p:cNvPr id="56" name="直線矢印コネクタ 55"/>
          <p:cNvCxnSpPr/>
          <p:nvPr/>
        </p:nvCxnSpPr>
        <p:spPr>
          <a:xfrm>
            <a:off x="1800321" y="2467352"/>
            <a:ext cx="180020" cy="2955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直方体 58"/>
          <p:cNvSpPr/>
          <p:nvPr/>
        </p:nvSpPr>
        <p:spPr>
          <a:xfrm>
            <a:off x="1451829" y="4283804"/>
            <a:ext cx="2952328" cy="936104"/>
          </a:xfrm>
          <a:prstGeom prst="cube">
            <a:avLst>
              <a:gd name="adj" fmla="val 677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0" name="円/楕円 59"/>
          <p:cNvSpPr/>
          <p:nvPr/>
        </p:nvSpPr>
        <p:spPr>
          <a:xfrm>
            <a:off x="4061261" y="440324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1" name="円/楕円 60"/>
          <p:cNvSpPr/>
          <p:nvPr/>
        </p:nvSpPr>
        <p:spPr>
          <a:xfrm>
            <a:off x="3797803" y="442782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2" name="円/楕円 61"/>
          <p:cNvSpPr/>
          <p:nvPr/>
        </p:nvSpPr>
        <p:spPr>
          <a:xfrm>
            <a:off x="3149731" y="442782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3" name="円/楕円 62"/>
          <p:cNvSpPr/>
          <p:nvPr/>
        </p:nvSpPr>
        <p:spPr>
          <a:xfrm>
            <a:off x="3581779" y="466841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4" name="円/楕円 63"/>
          <p:cNvSpPr/>
          <p:nvPr/>
        </p:nvSpPr>
        <p:spPr>
          <a:xfrm>
            <a:off x="2645675" y="449982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5" name="円/楕円 64"/>
          <p:cNvSpPr/>
          <p:nvPr/>
        </p:nvSpPr>
        <p:spPr>
          <a:xfrm>
            <a:off x="2789691" y="474042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6" name="円/楕円 65"/>
          <p:cNvSpPr/>
          <p:nvPr/>
        </p:nvSpPr>
        <p:spPr>
          <a:xfrm>
            <a:off x="1997603" y="455564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7" name="円/楕円 66"/>
          <p:cNvSpPr/>
          <p:nvPr/>
        </p:nvSpPr>
        <p:spPr>
          <a:xfrm>
            <a:off x="2285635" y="481243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8" name="円/楕円 67"/>
          <p:cNvSpPr/>
          <p:nvPr/>
        </p:nvSpPr>
        <p:spPr>
          <a:xfrm>
            <a:off x="1637563" y="500388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9" name="円/楕円 68"/>
          <p:cNvSpPr/>
          <p:nvPr/>
        </p:nvSpPr>
        <p:spPr>
          <a:xfrm>
            <a:off x="1997603" y="500388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0" name="円/楕円 69"/>
          <p:cNvSpPr/>
          <p:nvPr/>
        </p:nvSpPr>
        <p:spPr>
          <a:xfrm>
            <a:off x="2645675" y="510046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1" name="円/楕円 70"/>
          <p:cNvSpPr/>
          <p:nvPr/>
        </p:nvSpPr>
        <p:spPr>
          <a:xfrm>
            <a:off x="3365755" y="500388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2" name="円/楕円 71"/>
          <p:cNvSpPr/>
          <p:nvPr/>
        </p:nvSpPr>
        <p:spPr>
          <a:xfrm>
            <a:off x="4213661" y="455564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3" name="円/楕円 72"/>
          <p:cNvSpPr/>
          <p:nvPr/>
        </p:nvSpPr>
        <p:spPr>
          <a:xfrm>
            <a:off x="4085835" y="470804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4" name="円/楕円 73"/>
          <p:cNvSpPr/>
          <p:nvPr/>
        </p:nvSpPr>
        <p:spPr>
          <a:xfrm>
            <a:off x="3941819" y="488444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5" name="円/楕円 74"/>
          <p:cNvSpPr/>
          <p:nvPr/>
        </p:nvSpPr>
        <p:spPr>
          <a:xfrm>
            <a:off x="4326433" y="442782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6" name="円/楕円 75"/>
          <p:cNvSpPr/>
          <p:nvPr/>
        </p:nvSpPr>
        <p:spPr>
          <a:xfrm>
            <a:off x="3797803" y="493187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7" name="直方体 76"/>
          <p:cNvSpPr/>
          <p:nvPr/>
        </p:nvSpPr>
        <p:spPr>
          <a:xfrm>
            <a:off x="3779912" y="4283804"/>
            <a:ext cx="2952328" cy="936104"/>
          </a:xfrm>
          <a:prstGeom prst="cube">
            <a:avLst>
              <a:gd name="adj" fmla="val 677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6389344" y="440324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9" name="円/楕円 78"/>
          <p:cNvSpPr/>
          <p:nvPr/>
        </p:nvSpPr>
        <p:spPr>
          <a:xfrm>
            <a:off x="6125886" y="442782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0" name="円/楕円 79"/>
          <p:cNvSpPr/>
          <p:nvPr/>
        </p:nvSpPr>
        <p:spPr>
          <a:xfrm>
            <a:off x="5477814" y="442782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5909862" y="466841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2" name="円/楕円 81"/>
          <p:cNvSpPr/>
          <p:nvPr/>
        </p:nvSpPr>
        <p:spPr>
          <a:xfrm>
            <a:off x="4973758" y="449982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3" name="円/楕円 82"/>
          <p:cNvSpPr/>
          <p:nvPr/>
        </p:nvSpPr>
        <p:spPr>
          <a:xfrm>
            <a:off x="5117774" y="474042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4" name="円/楕円 83"/>
          <p:cNvSpPr/>
          <p:nvPr/>
        </p:nvSpPr>
        <p:spPr>
          <a:xfrm>
            <a:off x="4325686" y="455564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5" name="円/楕円 84"/>
          <p:cNvSpPr/>
          <p:nvPr/>
        </p:nvSpPr>
        <p:spPr>
          <a:xfrm>
            <a:off x="4613718" y="481243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6" name="円/楕円 85"/>
          <p:cNvSpPr/>
          <p:nvPr/>
        </p:nvSpPr>
        <p:spPr>
          <a:xfrm>
            <a:off x="3965646" y="500388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4325686" y="500388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8" name="円/楕円 87"/>
          <p:cNvSpPr/>
          <p:nvPr/>
        </p:nvSpPr>
        <p:spPr>
          <a:xfrm>
            <a:off x="4973758" y="510046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5693838" y="500388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0" name="円/楕円 89"/>
          <p:cNvSpPr/>
          <p:nvPr/>
        </p:nvSpPr>
        <p:spPr>
          <a:xfrm>
            <a:off x="6541744" y="455564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6413918" y="470804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2" name="円/楕円 91"/>
          <p:cNvSpPr/>
          <p:nvPr/>
        </p:nvSpPr>
        <p:spPr>
          <a:xfrm>
            <a:off x="6269902" y="488444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3" name="円/楕円 92"/>
          <p:cNvSpPr/>
          <p:nvPr/>
        </p:nvSpPr>
        <p:spPr>
          <a:xfrm>
            <a:off x="6654516" y="442782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4" name="円/楕円 93"/>
          <p:cNvSpPr/>
          <p:nvPr/>
        </p:nvSpPr>
        <p:spPr>
          <a:xfrm>
            <a:off x="6125886" y="493187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4096" name="直線矢印コネクタ 4095"/>
          <p:cNvCxnSpPr/>
          <p:nvPr/>
        </p:nvCxnSpPr>
        <p:spPr>
          <a:xfrm>
            <a:off x="4261095" y="3573016"/>
            <a:ext cx="0" cy="854804"/>
          </a:xfrm>
          <a:prstGeom prst="straightConnector1">
            <a:avLst/>
          </a:prstGeom>
          <a:ln w="44450">
            <a:solidFill>
              <a:srgbClr val="FFC000">
                <a:alpha val="15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線矢印コネクタ 100"/>
          <p:cNvCxnSpPr/>
          <p:nvPr/>
        </p:nvCxnSpPr>
        <p:spPr>
          <a:xfrm>
            <a:off x="4174788" y="3645024"/>
            <a:ext cx="0" cy="854804"/>
          </a:xfrm>
          <a:prstGeom prst="straightConnector1">
            <a:avLst/>
          </a:prstGeom>
          <a:ln w="44450">
            <a:solidFill>
              <a:srgbClr val="FFC000">
                <a:alpha val="2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直線矢印コネクタ 101"/>
          <p:cNvCxnSpPr/>
          <p:nvPr/>
        </p:nvCxnSpPr>
        <p:spPr>
          <a:xfrm>
            <a:off x="4074317" y="3752451"/>
            <a:ext cx="0" cy="854804"/>
          </a:xfrm>
          <a:prstGeom prst="straightConnector1">
            <a:avLst/>
          </a:prstGeom>
          <a:ln w="44450">
            <a:solidFill>
              <a:srgbClr val="FFC000">
                <a:alpha val="3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直線矢印コネクタ 102"/>
          <p:cNvCxnSpPr/>
          <p:nvPr/>
        </p:nvCxnSpPr>
        <p:spPr>
          <a:xfrm>
            <a:off x="3984891" y="3833168"/>
            <a:ext cx="0" cy="854804"/>
          </a:xfrm>
          <a:prstGeom prst="straightConnector1">
            <a:avLst/>
          </a:prstGeom>
          <a:ln w="44450">
            <a:solidFill>
              <a:srgbClr val="FFC000">
                <a:alpha val="4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>
            <a:off x="3886756" y="3942348"/>
            <a:ext cx="0" cy="854804"/>
          </a:xfrm>
          <a:prstGeom prst="straightConnector1">
            <a:avLst/>
          </a:prstGeom>
          <a:ln w="44450">
            <a:solidFill>
              <a:srgbClr val="FFC000">
                <a:alpha val="70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矢印コネクタ 104"/>
          <p:cNvCxnSpPr/>
          <p:nvPr/>
        </p:nvCxnSpPr>
        <p:spPr>
          <a:xfrm>
            <a:off x="3786285" y="4033527"/>
            <a:ext cx="0" cy="854804"/>
          </a:xfrm>
          <a:prstGeom prst="straightConnector1">
            <a:avLst/>
          </a:prstGeom>
          <a:ln w="444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テキスト ボックス 4096"/>
          <p:cNvSpPr txBox="1"/>
          <p:nvPr/>
        </p:nvSpPr>
        <p:spPr>
          <a:xfrm>
            <a:off x="4304511" y="3851756"/>
            <a:ext cx="156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Electron beam</a:t>
            </a:r>
            <a:endParaRPr kumimoji="1" lang="ja-JP" altLang="en-US" b="1" dirty="0"/>
          </a:p>
        </p:txBody>
      </p:sp>
      <p:grpSp>
        <p:nvGrpSpPr>
          <p:cNvPr id="98" name="グループ化 97"/>
          <p:cNvGrpSpPr/>
          <p:nvPr/>
        </p:nvGrpSpPr>
        <p:grpSpPr>
          <a:xfrm>
            <a:off x="685800" y="188640"/>
            <a:ext cx="7772400" cy="792088"/>
            <a:chOff x="0" y="12442"/>
            <a:chExt cx="7772400" cy="1199250"/>
          </a:xfrm>
        </p:grpSpPr>
        <p:sp>
          <p:nvSpPr>
            <p:cNvPr id="99" name="角丸四角形 98"/>
            <p:cNvSpPr/>
            <p:nvPr/>
          </p:nvSpPr>
          <p:spPr>
            <a:xfrm>
              <a:off x="0" y="12442"/>
              <a:ext cx="7772400" cy="119925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0" name="角丸四角形 4"/>
            <p:cNvSpPr/>
            <p:nvPr/>
          </p:nvSpPr>
          <p:spPr>
            <a:xfrm>
              <a:off x="58543" y="70985"/>
              <a:ext cx="7655314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000" b="1" dirty="0"/>
                <a:t>W</a:t>
              </a:r>
              <a:r>
                <a:rPr lang="en-US" altLang="ja-JP" sz="4000" b="1" dirty="0" smtClean="0"/>
                <a:t>hat is the problem?</a:t>
              </a:r>
              <a:endParaRPr kumimoji="1" lang="en-US" altLang="ja-JP" sz="4000" b="1" kern="1200" dirty="0" smtClean="0"/>
            </a:p>
          </p:txBody>
        </p:sp>
      </p:grpSp>
      <p:sp>
        <p:nvSpPr>
          <p:cNvPr id="95" name="円/楕円 94"/>
          <p:cNvSpPr/>
          <p:nvPr/>
        </p:nvSpPr>
        <p:spPr>
          <a:xfrm>
            <a:off x="5076056" y="256490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4788024" y="29264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198166" y="256490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6" name="円/楕円 105"/>
          <p:cNvSpPr/>
          <p:nvPr/>
        </p:nvSpPr>
        <p:spPr>
          <a:xfrm>
            <a:off x="4860032" y="278092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5892718" y="256490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3804486" y="29264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9" name="円/楕円 108"/>
          <p:cNvSpPr/>
          <p:nvPr/>
        </p:nvSpPr>
        <p:spPr>
          <a:xfrm>
            <a:off x="3923928" y="278092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0" name="円/楕円 109"/>
          <p:cNvSpPr/>
          <p:nvPr/>
        </p:nvSpPr>
        <p:spPr>
          <a:xfrm>
            <a:off x="3923928" y="256490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1" name="円/楕円 110"/>
          <p:cNvSpPr/>
          <p:nvPr/>
        </p:nvSpPr>
        <p:spPr>
          <a:xfrm>
            <a:off x="2148302" y="263691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2" name="円/楕円 111"/>
          <p:cNvSpPr/>
          <p:nvPr/>
        </p:nvSpPr>
        <p:spPr>
          <a:xfrm>
            <a:off x="6396774" y="29264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3" name="円/楕円 112"/>
          <p:cNvSpPr/>
          <p:nvPr/>
        </p:nvSpPr>
        <p:spPr>
          <a:xfrm>
            <a:off x="3059832" y="280550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4" name="円/楕円 113"/>
          <p:cNvSpPr/>
          <p:nvPr/>
        </p:nvSpPr>
        <p:spPr>
          <a:xfrm>
            <a:off x="3923928" y="434652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6" name="円/楕円 115"/>
          <p:cNvSpPr/>
          <p:nvPr/>
        </p:nvSpPr>
        <p:spPr>
          <a:xfrm>
            <a:off x="3660470" y="480314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7" name="円/楕円 116"/>
          <p:cNvSpPr/>
          <p:nvPr/>
        </p:nvSpPr>
        <p:spPr>
          <a:xfrm>
            <a:off x="4092518" y="473113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8" name="円/楕円 117"/>
          <p:cNvSpPr/>
          <p:nvPr/>
        </p:nvSpPr>
        <p:spPr>
          <a:xfrm>
            <a:off x="4139952" y="456254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9" name="円/楕円 118"/>
          <p:cNvSpPr/>
          <p:nvPr/>
        </p:nvSpPr>
        <p:spPr>
          <a:xfrm>
            <a:off x="4355976" y="437109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0" name="円/楕円 119"/>
          <p:cNvSpPr/>
          <p:nvPr/>
        </p:nvSpPr>
        <p:spPr>
          <a:xfrm>
            <a:off x="4524566" y="437109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1" name="円/楕円 120"/>
          <p:cNvSpPr/>
          <p:nvPr/>
        </p:nvSpPr>
        <p:spPr>
          <a:xfrm>
            <a:off x="2267744" y="437109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2" name="円/楕円 121"/>
          <p:cNvSpPr/>
          <p:nvPr/>
        </p:nvSpPr>
        <p:spPr>
          <a:xfrm>
            <a:off x="5604686" y="473113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3" name="円/楕円 122"/>
          <p:cNvSpPr/>
          <p:nvPr/>
        </p:nvSpPr>
        <p:spPr>
          <a:xfrm>
            <a:off x="5198166" y="29264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4" name="円/楕円 123"/>
          <p:cNvSpPr/>
          <p:nvPr/>
        </p:nvSpPr>
        <p:spPr>
          <a:xfrm>
            <a:off x="3347864" y="444310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6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正方形/長方形 398"/>
          <p:cNvSpPr/>
          <p:nvPr/>
        </p:nvSpPr>
        <p:spPr>
          <a:xfrm>
            <a:off x="1948062" y="5194460"/>
            <a:ext cx="2263898" cy="3227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0" name="正方形/長方形 399"/>
          <p:cNvSpPr/>
          <p:nvPr/>
        </p:nvSpPr>
        <p:spPr>
          <a:xfrm>
            <a:off x="4396455" y="5194460"/>
            <a:ext cx="2623818" cy="3227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4" name="正方形/長方形 253"/>
          <p:cNvSpPr/>
          <p:nvPr/>
        </p:nvSpPr>
        <p:spPr>
          <a:xfrm>
            <a:off x="1958809" y="4225952"/>
            <a:ext cx="2246300" cy="3227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3" name="正方形/長方形 262"/>
          <p:cNvSpPr/>
          <p:nvPr/>
        </p:nvSpPr>
        <p:spPr>
          <a:xfrm>
            <a:off x="4451700" y="4225952"/>
            <a:ext cx="2579319" cy="3227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直方体 6"/>
          <p:cNvSpPr/>
          <p:nvPr/>
        </p:nvSpPr>
        <p:spPr>
          <a:xfrm>
            <a:off x="1547664" y="989215"/>
            <a:ext cx="2952328" cy="936104"/>
          </a:xfrm>
          <a:prstGeom prst="cube">
            <a:avLst>
              <a:gd name="adj" fmla="val 677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4157096" y="110865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3524260" y="113323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245566" y="113323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677614" y="13738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741510" y="120523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2885526" y="1445837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2093438" y="126105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2381470" y="151784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1733398" y="170929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2093438" y="170929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2741510" y="1805877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3461590" y="170929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309496" y="126105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181670" y="141345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4037654" y="1589853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4422268" y="113323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3893638" y="1637287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直方体 33"/>
          <p:cNvSpPr/>
          <p:nvPr/>
        </p:nvSpPr>
        <p:spPr>
          <a:xfrm>
            <a:off x="4644008" y="989215"/>
            <a:ext cx="2952328" cy="936104"/>
          </a:xfrm>
          <a:prstGeom prst="cube">
            <a:avLst>
              <a:gd name="adj" fmla="val 67793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7253440" y="110865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989982" y="113323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341910" y="113323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6773958" y="13738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837854" y="120523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5981870" y="1445837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5189782" y="126105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5477814" y="151784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4829742" y="170929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5189782" y="170929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5837854" y="1805877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6557934" y="170929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7405840" y="126105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7278014" y="141345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7133998" y="1589853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7518612" y="113323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6989982" y="1637287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2280" y="161950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Nb</a:t>
            </a:r>
            <a:endParaRPr kumimoji="1" lang="ja-JP" altLang="en-US" b="1" dirty="0"/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1084108" y="1619508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err="1" smtClean="0"/>
              <a:t>Nb</a:t>
            </a:r>
            <a:endParaRPr kumimoji="1" lang="ja-JP" altLang="en-US" b="1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453842" y="1916832"/>
            <a:ext cx="315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Carbon including contaminants</a:t>
            </a:r>
            <a:endParaRPr kumimoji="1" lang="ja-JP" altLang="en-US" b="1" dirty="0"/>
          </a:p>
        </p:txBody>
      </p:sp>
      <p:cxnSp>
        <p:nvCxnSpPr>
          <p:cNvPr id="56" name="直線矢印コネクタ 55"/>
          <p:cNvCxnSpPr>
            <a:stCxn id="53" idx="1"/>
          </p:cNvCxnSpPr>
          <p:nvPr/>
        </p:nvCxnSpPr>
        <p:spPr>
          <a:xfrm flipH="1" flipV="1">
            <a:off x="5164832" y="1934611"/>
            <a:ext cx="289010" cy="16688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7" name="テキスト ボックス 4096"/>
          <p:cNvSpPr txBox="1"/>
          <p:nvPr/>
        </p:nvSpPr>
        <p:spPr>
          <a:xfrm>
            <a:off x="4644008" y="3140968"/>
            <a:ext cx="156363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Electron beam</a:t>
            </a:r>
            <a:endParaRPr kumimoji="1" lang="ja-JP" altLang="en-US" b="1" dirty="0"/>
          </a:p>
        </p:txBody>
      </p:sp>
      <p:sp>
        <p:nvSpPr>
          <p:cNvPr id="95" name="円/楕円 94"/>
          <p:cNvSpPr/>
          <p:nvPr/>
        </p:nvSpPr>
        <p:spPr>
          <a:xfrm>
            <a:off x="5220072" y="105193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6" name="円/楕円 95"/>
          <p:cNvSpPr/>
          <p:nvPr/>
        </p:nvSpPr>
        <p:spPr>
          <a:xfrm>
            <a:off x="4932040" y="141345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7" name="円/楕円 96"/>
          <p:cNvSpPr/>
          <p:nvPr/>
        </p:nvSpPr>
        <p:spPr>
          <a:xfrm>
            <a:off x="5342182" y="105193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6" name="円/楕円 105"/>
          <p:cNvSpPr/>
          <p:nvPr/>
        </p:nvSpPr>
        <p:spPr>
          <a:xfrm>
            <a:off x="5004048" y="126795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7" name="円/楕円 106"/>
          <p:cNvSpPr/>
          <p:nvPr/>
        </p:nvSpPr>
        <p:spPr>
          <a:xfrm>
            <a:off x="6036734" y="105193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8" name="円/楕円 107"/>
          <p:cNvSpPr/>
          <p:nvPr/>
        </p:nvSpPr>
        <p:spPr>
          <a:xfrm>
            <a:off x="3908874" y="141345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9" name="円/楕円 108"/>
          <p:cNvSpPr/>
          <p:nvPr/>
        </p:nvSpPr>
        <p:spPr>
          <a:xfrm>
            <a:off x="4028316" y="126795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0" name="円/楕円 109"/>
          <p:cNvSpPr/>
          <p:nvPr/>
        </p:nvSpPr>
        <p:spPr>
          <a:xfrm>
            <a:off x="4028316" y="105193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1" name="円/楕円 110"/>
          <p:cNvSpPr/>
          <p:nvPr/>
        </p:nvSpPr>
        <p:spPr>
          <a:xfrm>
            <a:off x="2252690" y="112393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2" name="円/楕円 111"/>
          <p:cNvSpPr/>
          <p:nvPr/>
        </p:nvSpPr>
        <p:spPr>
          <a:xfrm>
            <a:off x="6540790" y="141345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3" name="円/楕円 112"/>
          <p:cNvSpPr/>
          <p:nvPr/>
        </p:nvSpPr>
        <p:spPr>
          <a:xfrm>
            <a:off x="3164220" y="129252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3" name="円/楕円 122"/>
          <p:cNvSpPr/>
          <p:nvPr/>
        </p:nvSpPr>
        <p:spPr>
          <a:xfrm>
            <a:off x="5342182" y="141345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2" name="円/楕円 141"/>
          <p:cNvSpPr/>
          <p:nvPr/>
        </p:nvSpPr>
        <p:spPr>
          <a:xfrm>
            <a:off x="5076056" y="185331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01" name="直線矢印コネクタ 200"/>
          <p:cNvCxnSpPr/>
          <p:nvPr/>
        </p:nvCxnSpPr>
        <p:spPr>
          <a:xfrm flipH="1" flipV="1">
            <a:off x="3962369" y="3765708"/>
            <a:ext cx="201300" cy="3926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直線矢印コネクタ 222"/>
          <p:cNvCxnSpPr/>
          <p:nvPr/>
        </p:nvCxnSpPr>
        <p:spPr>
          <a:xfrm flipH="1" flipV="1">
            <a:off x="4158698" y="3660042"/>
            <a:ext cx="76882" cy="4746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直線矢印コネクタ 224"/>
          <p:cNvCxnSpPr/>
          <p:nvPr/>
        </p:nvCxnSpPr>
        <p:spPr>
          <a:xfrm flipV="1">
            <a:off x="4396454" y="3660042"/>
            <a:ext cx="76393" cy="47461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線矢印コネクタ 227"/>
          <p:cNvCxnSpPr/>
          <p:nvPr/>
        </p:nvCxnSpPr>
        <p:spPr>
          <a:xfrm flipV="1">
            <a:off x="4451701" y="3781708"/>
            <a:ext cx="258704" cy="37666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線矢印コネクタ 230"/>
          <p:cNvCxnSpPr/>
          <p:nvPr/>
        </p:nvCxnSpPr>
        <p:spPr>
          <a:xfrm flipV="1">
            <a:off x="4548283" y="3852178"/>
            <a:ext cx="336529" cy="3061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テキスト ボックス 1"/>
          <p:cNvSpPr txBox="1"/>
          <p:nvPr/>
        </p:nvSpPr>
        <p:spPr>
          <a:xfrm>
            <a:off x="5220072" y="3429000"/>
            <a:ext cx="293586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C</a:t>
            </a:r>
            <a:r>
              <a:rPr kumimoji="1" lang="en-US" altLang="ja-JP" sz="1600" b="1" dirty="0" smtClean="0"/>
              <a:t>ontaminants and </a:t>
            </a:r>
            <a:r>
              <a:rPr kumimoji="1" lang="en-US" altLang="ja-JP" sz="1600" b="1" dirty="0" err="1" smtClean="0"/>
              <a:t>Nb</a:t>
            </a:r>
            <a:r>
              <a:rPr kumimoji="1" lang="en-US" altLang="ja-JP" sz="1600" b="1" dirty="0" smtClean="0"/>
              <a:t> evaporate</a:t>
            </a:r>
            <a:endParaRPr kumimoji="1" lang="ja-JP" altLang="en-US" sz="1600" b="1" dirty="0"/>
          </a:p>
        </p:txBody>
      </p:sp>
      <p:sp>
        <p:nvSpPr>
          <p:cNvPr id="226" name="正方形/長方形 225"/>
          <p:cNvSpPr/>
          <p:nvPr/>
        </p:nvSpPr>
        <p:spPr>
          <a:xfrm>
            <a:off x="1948546" y="2617454"/>
            <a:ext cx="2382199" cy="3227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7" name="円/楕円 226"/>
          <p:cNvSpPr/>
          <p:nvPr/>
        </p:nvSpPr>
        <p:spPr>
          <a:xfrm>
            <a:off x="2483392" y="257002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9" name="円/楕円 228"/>
          <p:cNvSpPr/>
          <p:nvPr/>
        </p:nvSpPr>
        <p:spPr>
          <a:xfrm>
            <a:off x="3183455" y="256490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0" name="円/楕円 229"/>
          <p:cNvSpPr/>
          <p:nvPr/>
        </p:nvSpPr>
        <p:spPr>
          <a:xfrm>
            <a:off x="3471487" y="257896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2" name="円/楕円 231"/>
          <p:cNvSpPr/>
          <p:nvPr/>
        </p:nvSpPr>
        <p:spPr>
          <a:xfrm>
            <a:off x="2105630" y="258592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3" name="円/楕円 232"/>
          <p:cNvSpPr/>
          <p:nvPr/>
        </p:nvSpPr>
        <p:spPr>
          <a:xfrm>
            <a:off x="6162483" y="257158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5" name="円/楕円 234"/>
          <p:cNvSpPr/>
          <p:nvPr/>
        </p:nvSpPr>
        <p:spPr>
          <a:xfrm>
            <a:off x="2834688" y="256646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6" name="円/楕円 235"/>
          <p:cNvSpPr/>
          <p:nvPr/>
        </p:nvSpPr>
        <p:spPr>
          <a:xfrm>
            <a:off x="5424681" y="258748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7" name="円/楕円 236"/>
          <p:cNvSpPr/>
          <p:nvPr/>
        </p:nvSpPr>
        <p:spPr>
          <a:xfrm>
            <a:off x="5784721" y="258748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9" name="正方形/長方形 238"/>
          <p:cNvSpPr/>
          <p:nvPr/>
        </p:nvSpPr>
        <p:spPr>
          <a:xfrm>
            <a:off x="4344264" y="2617454"/>
            <a:ext cx="2686756" cy="3227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1" name="円/楕円 240"/>
          <p:cNvSpPr/>
          <p:nvPr/>
        </p:nvSpPr>
        <p:spPr>
          <a:xfrm>
            <a:off x="4307588" y="267469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2" name="円/楕円 241"/>
          <p:cNvSpPr/>
          <p:nvPr/>
        </p:nvSpPr>
        <p:spPr>
          <a:xfrm>
            <a:off x="4310717" y="279343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5" name="円/楕円 244"/>
          <p:cNvSpPr/>
          <p:nvPr/>
        </p:nvSpPr>
        <p:spPr>
          <a:xfrm>
            <a:off x="5164832" y="257697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6" name="円/楕円 245"/>
          <p:cNvSpPr/>
          <p:nvPr/>
        </p:nvSpPr>
        <p:spPr>
          <a:xfrm>
            <a:off x="4787070" y="257186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7" name="円/楕円 246"/>
          <p:cNvSpPr/>
          <p:nvPr/>
        </p:nvSpPr>
        <p:spPr>
          <a:xfrm>
            <a:off x="3731524" y="258748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8" name="円/楕円 247"/>
          <p:cNvSpPr/>
          <p:nvPr/>
        </p:nvSpPr>
        <p:spPr>
          <a:xfrm>
            <a:off x="4019556" y="258053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9" name="円/楕円 248"/>
          <p:cNvSpPr/>
          <p:nvPr/>
        </p:nvSpPr>
        <p:spPr>
          <a:xfrm>
            <a:off x="6467828" y="258592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0" name="円/楕円 249"/>
          <p:cNvSpPr/>
          <p:nvPr/>
        </p:nvSpPr>
        <p:spPr>
          <a:xfrm>
            <a:off x="4235580" y="258053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1" name="円/楕円 250"/>
          <p:cNvSpPr/>
          <p:nvPr/>
        </p:nvSpPr>
        <p:spPr>
          <a:xfrm>
            <a:off x="4643054" y="257357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5" name="円/楕円 254"/>
          <p:cNvSpPr/>
          <p:nvPr/>
        </p:nvSpPr>
        <p:spPr>
          <a:xfrm>
            <a:off x="2483392" y="417851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6" name="円/楕円 255"/>
          <p:cNvSpPr/>
          <p:nvPr/>
        </p:nvSpPr>
        <p:spPr>
          <a:xfrm>
            <a:off x="3183455" y="417340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7" name="円/楕円 256"/>
          <p:cNvSpPr/>
          <p:nvPr/>
        </p:nvSpPr>
        <p:spPr>
          <a:xfrm>
            <a:off x="3471487" y="418746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8" name="円/楕円 257"/>
          <p:cNvSpPr/>
          <p:nvPr/>
        </p:nvSpPr>
        <p:spPr>
          <a:xfrm>
            <a:off x="2105630" y="419442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9" name="円/楕円 258"/>
          <p:cNvSpPr/>
          <p:nvPr/>
        </p:nvSpPr>
        <p:spPr>
          <a:xfrm>
            <a:off x="6162483" y="418008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0" name="円/楕円 259"/>
          <p:cNvSpPr/>
          <p:nvPr/>
        </p:nvSpPr>
        <p:spPr>
          <a:xfrm>
            <a:off x="2834688" y="417496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1" name="円/楕円 260"/>
          <p:cNvSpPr/>
          <p:nvPr/>
        </p:nvSpPr>
        <p:spPr>
          <a:xfrm>
            <a:off x="5424681" y="419598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2" name="円/楕円 261"/>
          <p:cNvSpPr/>
          <p:nvPr/>
        </p:nvSpPr>
        <p:spPr>
          <a:xfrm>
            <a:off x="5784721" y="419598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6" name="円/楕円 265"/>
          <p:cNvSpPr/>
          <p:nvPr/>
        </p:nvSpPr>
        <p:spPr>
          <a:xfrm>
            <a:off x="3876494" y="394980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7" name="円/楕円 266"/>
          <p:cNvSpPr/>
          <p:nvPr/>
        </p:nvSpPr>
        <p:spPr>
          <a:xfrm>
            <a:off x="4644008" y="392522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8" name="円/楕円 267"/>
          <p:cNvSpPr/>
          <p:nvPr/>
        </p:nvSpPr>
        <p:spPr>
          <a:xfrm>
            <a:off x="3731524" y="419598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9" name="円/楕円 268"/>
          <p:cNvSpPr/>
          <p:nvPr/>
        </p:nvSpPr>
        <p:spPr>
          <a:xfrm>
            <a:off x="3804486" y="356518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0" name="円/楕円 269"/>
          <p:cNvSpPr/>
          <p:nvPr/>
        </p:nvSpPr>
        <p:spPr>
          <a:xfrm>
            <a:off x="6467828" y="419442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2" name="円/楕円 271"/>
          <p:cNvSpPr/>
          <p:nvPr/>
        </p:nvSpPr>
        <p:spPr>
          <a:xfrm>
            <a:off x="4092518" y="351775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3" name="円/楕円 272"/>
          <p:cNvSpPr/>
          <p:nvPr/>
        </p:nvSpPr>
        <p:spPr>
          <a:xfrm>
            <a:off x="4524566" y="363719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4" name="円/楕円 273"/>
          <p:cNvSpPr/>
          <p:nvPr/>
        </p:nvSpPr>
        <p:spPr>
          <a:xfrm>
            <a:off x="4812598" y="358976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5" name="円/楕円 274"/>
          <p:cNvSpPr/>
          <p:nvPr/>
        </p:nvSpPr>
        <p:spPr>
          <a:xfrm>
            <a:off x="4427984" y="3925226"/>
            <a:ext cx="47434" cy="4743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6" name="円/楕円 275"/>
          <p:cNvSpPr/>
          <p:nvPr/>
        </p:nvSpPr>
        <p:spPr>
          <a:xfrm>
            <a:off x="4644008" y="3637194"/>
            <a:ext cx="47434" cy="4743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7" name="円/楕円 276"/>
          <p:cNvSpPr/>
          <p:nvPr/>
        </p:nvSpPr>
        <p:spPr>
          <a:xfrm>
            <a:off x="3948502" y="3565186"/>
            <a:ext cx="47434" cy="4743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8" name="円/楕円 277"/>
          <p:cNvSpPr/>
          <p:nvPr/>
        </p:nvSpPr>
        <p:spPr>
          <a:xfrm>
            <a:off x="4139952" y="3853218"/>
            <a:ext cx="47434" cy="47434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9" name="円/楕円 278"/>
          <p:cNvSpPr/>
          <p:nvPr/>
        </p:nvSpPr>
        <p:spPr>
          <a:xfrm>
            <a:off x="4838516" y="419944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7" name="弦 316"/>
          <p:cNvSpPr/>
          <p:nvPr/>
        </p:nvSpPr>
        <p:spPr>
          <a:xfrm>
            <a:off x="3995936" y="4840184"/>
            <a:ext cx="607191" cy="774309"/>
          </a:xfrm>
          <a:prstGeom prst="chord">
            <a:avLst>
              <a:gd name="adj1" fmla="val 21200325"/>
              <a:gd name="adj2" fmla="val 1112866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8" name="弦 317"/>
          <p:cNvSpPr/>
          <p:nvPr/>
        </p:nvSpPr>
        <p:spPr>
          <a:xfrm>
            <a:off x="4157066" y="4883048"/>
            <a:ext cx="432047" cy="483555"/>
          </a:xfrm>
          <a:prstGeom prst="chord">
            <a:avLst>
              <a:gd name="adj1" fmla="val 21200325"/>
              <a:gd name="adj2" fmla="val 1112866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5" name="正方形/長方形 374"/>
          <p:cNvSpPr/>
          <p:nvPr/>
        </p:nvSpPr>
        <p:spPr>
          <a:xfrm>
            <a:off x="3995935" y="4219622"/>
            <a:ext cx="607192" cy="3291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1" name="円/楕円 280"/>
          <p:cNvSpPr/>
          <p:nvPr/>
        </p:nvSpPr>
        <p:spPr>
          <a:xfrm>
            <a:off x="4036414" y="418868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9" name="円/楕円 318"/>
          <p:cNvSpPr/>
          <p:nvPr/>
        </p:nvSpPr>
        <p:spPr>
          <a:xfrm>
            <a:off x="4499992" y="418990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8" name="テキスト ボックス 387"/>
          <p:cNvSpPr txBox="1"/>
          <p:nvPr/>
        </p:nvSpPr>
        <p:spPr>
          <a:xfrm>
            <a:off x="2123728" y="3573016"/>
            <a:ext cx="12109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Molten </a:t>
            </a:r>
            <a:r>
              <a:rPr lang="en-US" altLang="ja-JP" b="1" dirty="0" err="1" smtClean="0"/>
              <a:t>Nb</a:t>
            </a:r>
            <a:endParaRPr kumimoji="1" lang="ja-JP" altLang="en-US" b="1" dirty="0"/>
          </a:p>
        </p:txBody>
      </p:sp>
      <p:cxnSp>
        <p:nvCxnSpPr>
          <p:cNvPr id="189" name="直線コネクタ 188"/>
          <p:cNvCxnSpPr>
            <a:stCxn id="388" idx="3"/>
          </p:cNvCxnSpPr>
          <p:nvPr/>
        </p:nvCxnSpPr>
        <p:spPr>
          <a:xfrm>
            <a:off x="3334701" y="3757682"/>
            <a:ext cx="774874" cy="6764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直線コネクタ 392"/>
          <p:cNvCxnSpPr>
            <a:endCxn id="4097" idx="1"/>
          </p:cNvCxnSpPr>
          <p:nvPr/>
        </p:nvCxnSpPr>
        <p:spPr>
          <a:xfrm flipV="1">
            <a:off x="4310717" y="3325634"/>
            <a:ext cx="333291" cy="2750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コネクタ 395"/>
          <p:cNvCxnSpPr>
            <a:endCxn id="2" idx="1"/>
          </p:cNvCxnSpPr>
          <p:nvPr/>
        </p:nvCxnSpPr>
        <p:spPr>
          <a:xfrm flipV="1">
            <a:off x="4536567" y="3598277"/>
            <a:ext cx="683505" cy="20005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1" name="円/楕円 400"/>
          <p:cNvSpPr/>
          <p:nvPr/>
        </p:nvSpPr>
        <p:spPr>
          <a:xfrm>
            <a:off x="2472645" y="514702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2" name="円/楕円 401"/>
          <p:cNvSpPr/>
          <p:nvPr/>
        </p:nvSpPr>
        <p:spPr>
          <a:xfrm>
            <a:off x="3172708" y="514191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3" name="円/楕円 402"/>
          <p:cNvSpPr/>
          <p:nvPr/>
        </p:nvSpPr>
        <p:spPr>
          <a:xfrm>
            <a:off x="3460740" y="515597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4" name="円/楕円 403"/>
          <p:cNvSpPr/>
          <p:nvPr/>
        </p:nvSpPr>
        <p:spPr>
          <a:xfrm>
            <a:off x="2094883" y="516293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5" name="円/楕円 404"/>
          <p:cNvSpPr/>
          <p:nvPr/>
        </p:nvSpPr>
        <p:spPr>
          <a:xfrm>
            <a:off x="6151736" y="514858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6" name="円/楕円 405"/>
          <p:cNvSpPr/>
          <p:nvPr/>
        </p:nvSpPr>
        <p:spPr>
          <a:xfrm>
            <a:off x="2823941" y="514347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7" name="円/楕円 406"/>
          <p:cNvSpPr/>
          <p:nvPr/>
        </p:nvSpPr>
        <p:spPr>
          <a:xfrm>
            <a:off x="5413934" y="516449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8" name="円/楕円 407"/>
          <p:cNvSpPr/>
          <p:nvPr/>
        </p:nvSpPr>
        <p:spPr>
          <a:xfrm>
            <a:off x="5773974" y="516449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9" name="円/楕円 408"/>
          <p:cNvSpPr/>
          <p:nvPr/>
        </p:nvSpPr>
        <p:spPr>
          <a:xfrm>
            <a:off x="3720777" y="516449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0" name="円/楕円 409"/>
          <p:cNvSpPr/>
          <p:nvPr/>
        </p:nvSpPr>
        <p:spPr>
          <a:xfrm>
            <a:off x="6457081" y="516293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1" name="円/楕円 410"/>
          <p:cNvSpPr/>
          <p:nvPr/>
        </p:nvSpPr>
        <p:spPr>
          <a:xfrm>
            <a:off x="4827769" y="516795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4" name="円/楕円 413"/>
          <p:cNvSpPr/>
          <p:nvPr/>
        </p:nvSpPr>
        <p:spPr>
          <a:xfrm>
            <a:off x="4175284" y="530426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5" name="円/楕円 414"/>
          <p:cNvSpPr/>
          <p:nvPr/>
        </p:nvSpPr>
        <p:spPr>
          <a:xfrm>
            <a:off x="4355976" y="551723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1" name="円/楕円 420"/>
          <p:cNvSpPr/>
          <p:nvPr/>
        </p:nvSpPr>
        <p:spPr>
          <a:xfrm>
            <a:off x="4586064" y="419064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2" name="円/楕円 421"/>
          <p:cNvSpPr/>
          <p:nvPr/>
        </p:nvSpPr>
        <p:spPr>
          <a:xfrm>
            <a:off x="4456960" y="539779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3" name="弦 422"/>
          <p:cNvSpPr/>
          <p:nvPr/>
        </p:nvSpPr>
        <p:spPr>
          <a:xfrm rot="10800000" flipH="1">
            <a:off x="3981475" y="5141910"/>
            <a:ext cx="182193" cy="175890"/>
          </a:xfrm>
          <a:prstGeom prst="chord">
            <a:avLst>
              <a:gd name="adj1" fmla="val 21189232"/>
              <a:gd name="adj2" fmla="val 1112866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2" name="正方形/長方形 441"/>
          <p:cNvSpPr/>
          <p:nvPr/>
        </p:nvSpPr>
        <p:spPr>
          <a:xfrm>
            <a:off x="1948061" y="6105311"/>
            <a:ext cx="2263898" cy="32277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3" name="正方形/長方形 442"/>
          <p:cNvSpPr/>
          <p:nvPr/>
        </p:nvSpPr>
        <p:spPr>
          <a:xfrm>
            <a:off x="4396454" y="6105311"/>
            <a:ext cx="2623818" cy="32277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4" name="弦 443"/>
          <p:cNvSpPr/>
          <p:nvPr/>
        </p:nvSpPr>
        <p:spPr>
          <a:xfrm>
            <a:off x="3995935" y="5751035"/>
            <a:ext cx="607191" cy="774309"/>
          </a:xfrm>
          <a:prstGeom prst="chord">
            <a:avLst>
              <a:gd name="adj1" fmla="val 21200325"/>
              <a:gd name="adj2" fmla="val 1112866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6" name="円/楕円 445"/>
          <p:cNvSpPr/>
          <p:nvPr/>
        </p:nvSpPr>
        <p:spPr>
          <a:xfrm>
            <a:off x="2472644" y="6057877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7" name="円/楕円 446"/>
          <p:cNvSpPr/>
          <p:nvPr/>
        </p:nvSpPr>
        <p:spPr>
          <a:xfrm>
            <a:off x="3172707" y="605276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8" name="円/楕円 447"/>
          <p:cNvSpPr/>
          <p:nvPr/>
        </p:nvSpPr>
        <p:spPr>
          <a:xfrm>
            <a:off x="3460739" y="6066825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9" name="円/楕円 448"/>
          <p:cNvSpPr/>
          <p:nvPr/>
        </p:nvSpPr>
        <p:spPr>
          <a:xfrm>
            <a:off x="2094882" y="607378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0" name="円/楕円 449"/>
          <p:cNvSpPr/>
          <p:nvPr/>
        </p:nvSpPr>
        <p:spPr>
          <a:xfrm>
            <a:off x="6151735" y="6059439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1" name="円/楕円 450"/>
          <p:cNvSpPr/>
          <p:nvPr/>
        </p:nvSpPr>
        <p:spPr>
          <a:xfrm>
            <a:off x="2823940" y="6054323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2" name="円/楕円 451"/>
          <p:cNvSpPr/>
          <p:nvPr/>
        </p:nvSpPr>
        <p:spPr>
          <a:xfrm>
            <a:off x="5413933" y="6075343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3" name="円/楕円 452"/>
          <p:cNvSpPr/>
          <p:nvPr/>
        </p:nvSpPr>
        <p:spPr>
          <a:xfrm>
            <a:off x="5773973" y="6075343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4" name="円/楕円 453"/>
          <p:cNvSpPr/>
          <p:nvPr/>
        </p:nvSpPr>
        <p:spPr>
          <a:xfrm>
            <a:off x="3720776" y="6075343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5" name="円/楕円 454"/>
          <p:cNvSpPr/>
          <p:nvPr/>
        </p:nvSpPr>
        <p:spPr>
          <a:xfrm>
            <a:off x="6457080" y="607378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6" name="円/楕円 455"/>
          <p:cNvSpPr/>
          <p:nvPr/>
        </p:nvSpPr>
        <p:spPr>
          <a:xfrm>
            <a:off x="4827768" y="6078801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7" name="円/楕円 456"/>
          <p:cNvSpPr/>
          <p:nvPr/>
        </p:nvSpPr>
        <p:spPr>
          <a:xfrm>
            <a:off x="4139952" y="6165312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8" name="円/楕円 457"/>
          <p:cNvSpPr/>
          <p:nvPr/>
        </p:nvSpPr>
        <p:spPr>
          <a:xfrm>
            <a:off x="4345217" y="6417325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0" name="弦 459"/>
          <p:cNvSpPr/>
          <p:nvPr/>
        </p:nvSpPr>
        <p:spPr>
          <a:xfrm rot="10800000" flipH="1">
            <a:off x="3981474" y="6052760"/>
            <a:ext cx="621653" cy="186073"/>
          </a:xfrm>
          <a:prstGeom prst="chord">
            <a:avLst>
              <a:gd name="adj1" fmla="val 21189232"/>
              <a:gd name="adj2" fmla="val 1112866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1" name="テキスト ボックス 460"/>
          <p:cNvSpPr txBox="1"/>
          <p:nvPr/>
        </p:nvSpPr>
        <p:spPr>
          <a:xfrm>
            <a:off x="5121317" y="5331300"/>
            <a:ext cx="397211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1600" b="1" dirty="0" smtClean="0"/>
              <a:t>Molten </a:t>
            </a:r>
            <a:r>
              <a:rPr lang="en-US" altLang="ja-JP" sz="1600" b="1" dirty="0" err="1" smtClean="0"/>
              <a:t>Nb</a:t>
            </a:r>
            <a:r>
              <a:rPr lang="en-US" altLang="ja-JP" sz="1600" b="1" dirty="0" smtClean="0"/>
              <a:t> with contaminants flood into hall</a:t>
            </a:r>
            <a:endParaRPr kumimoji="1" lang="ja-JP" altLang="en-US" sz="1600" b="1" dirty="0"/>
          </a:p>
        </p:txBody>
      </p:sp>
      <p:cxnSp>
        <p:nvCxnSpPr>
          <p:cNvPr id="462" name="直線コネクタ 461"/>
          <p:cNvCxnSpPr>
            <a:stCxn id="461" idx="1"/>
          </p:cNvCxnSpPr>
          <p:nvPr/>
        </p:nvCxnSpPr>
        <p:spPr>
          <a:xfrm flipH="1" flipV="1">
            <a:off x="4536567" y="5331300"/>
            <a:ext cx="584750" cy="1692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4" name="正方形/長方形 473"/>
          <p:cNvSpPr/>
          <p:nvPr/>
        </p:nvSpPr>
        <p:spPr>
          <a:xfrm>
            <a:off x="4273458" y="4137352"/>
            <a:ext cx="95397" cy="491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34" name="直線矢印コネクタ 233"/>
          <p:cNvCxnSpPr/>
          <p:nvPr/>
        </p:nvCxnSpPr>
        <p:spPr>
          <a:xfrm flipH="1">
            <a:off x="4322439" y="3438292"/>
            <a:ext cx="1271" cy="1118149"/>
          </a:xfrm>
          <a:prstGeom prst="straightConnector1">
            <a:avLst/>
          </a:prstGeom>
          <a:ln w="34925">
            <a:solidFill>
              <a:srgbClr val="FFC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8" name="円/楕円 487"/>
          <p:cNvSpPr/>
          <p:nvPr/>
        </p:nvSpPr>
        <p:spPr>
          <a:xfrm>
            <a:off x="2635792" y="292129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9" name="円/楕円 488"/>
          <p:cNvSpPr/>
          <p:nvPr/>
        </p:nvSpPr>
        <p:spPr>
          <a:xfrm>
            <a:off x="3335855" y="291617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0" name="円/楕円 489"/>
          <p:cNvSpPr/>
          <p:nvPr/>
        </p:nvSpPr>
        <p:spPr>
          <a:xfrm>
            <a:off x="3623887" y="293024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1" name="円/楕円 490"/>
          <p:cNvSpPr/>
          <p:nvPr/>
        </p:nvSpPr>
        <p:spPr>
          <a:xfrm>
            <a:off x="2258030" y="293719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2" name="円/楕円 491"/>
          <p:cNvSpPr/>
          <p:nvPr/>
        </p:nvSpPr>
        <p:spPr>
          <a:xfrm>
            <a:off x="6314883" y="292285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3" name="円/楕円 492"/>
          <p:cNvSpPr/>
          <p:nvPr/>
        </p:nvSpPr>
        <p:spPr>
          <a:xfrm>
            <a:off x="2987088" y="291774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4" name="円/楕円 493"/>
          <p:cNvSpPr/>
          <p:nvPr/>
        </p:nvSpPr>
        <p:spPr>
          <a:xfrm>
            <a:off x="5577081" y="293876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5" name="円/楕円 494"/>
          <p:cNvSpPr/>
          <p:nvPr/>
        </p:nvSpPr>
        <p:spPr>
          <a:xfrm>
            <a:off x="5937121" y="293876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6" name="円/楕円 495"/>
          <p:cNvSpPr/>
          <p:nvPr/>
        </p:nvSpPr>
        <p:spPr>
          <a:xfrm>
            <a:off x="5317232" y="292825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7" name="円/楕円 496"/>
          <p:cNvSpPr/>
          <p:nvPr/>
        </p:nvSpPr>
        <p:spPr>
          <a:xfrm>
            <a:off x="4939470" y="292313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8" name="円/楕円 497"/>
          <p:cNvSpPr/>
          <p:nvPr/>
        </p:nvSpPr>
        <p:spPr>
          <a:xfrm>
            <a:off x="3883924" y="293876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9" name="円/楕円 498"/>
          <p:cNvSpPr/>
          <p:nvPr/>
        </p:nvSpPr>
        <p:spPr>
          <a:xfrm>
            <a:off x="4171956" y="293180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0" name="円/楕円 499"/>
          <p:cNvSpPr/>
          <p:nvPr/>
        </p:nvSpPr>
        <p:spPr>
          <a:xfrm>
            <a:off x="6620228" y="293719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1" name="円/楕円 500"/>
          <p:cNvSpPr/>
          <p:nvPr/>
        </p:nvSpPr>
        <p:spPr>
          <a:xfrm>
            <a:off x="4387980" y="293180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2" name="円/楕円 501"/>
          <p:cNvSpPr/>
          <p:nvPr/>
        </p:nvSpPr>
        <p:spPr>
          <a:xfrm>
            <a:off x="4795454" y="292484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3" name="円/楕円 502"/>
          <p:cNvSpPr/>
          <p:nvPr/>
        </p:nvSpPr>
        <p:spPr>
          <a:xfrm>
            <a:off x="2645506" y="451277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4" name="円/楕円 503"/>
          <p:cNvSpPr/>
          <p:nvPr/>
        </p:nvSpPr>
        <p:spPr>
          <a:xfrm>
            <a:off x="3345569" y="450765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5" name="円/楕円 504"/>
          <p:cNvSpPr/>
          <p:nvPr/>
        </p:nvSpPr>
        <p:spPr>
          <a:xfrm>
            <a:off x="3633601" y="452171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6" name="円/楕円 505"/>
          <p:cNvSpPr/>
          <p:nvPr/>
        </p:nvSpPr>
        <p:spPr>
          <a:xfrm>
            <a:off x="2267744" y="452867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7" name="円/楕円 506"/>
          <p:cNvSpPr/>
          <p:nvPr/>
        </p:nvSpPr>
        <p:spPr>
          <a:xfrm>
            <a:off x="6324597" y="451433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8" name="円/楕円 507"/>
          <p:cNvSpPr/>
          <p:nvPr/>
        </p:nvSpPr>
        <p:spPr>
          <a:xfrm>
            <a:off x="2996802" y="450921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9" name="円/楕円 508"/>
          <p:cNvSpPr/>
          <p:nvPr/>
        </p:nvSpPr>
        <p:spPr>
          <a:xfrm>
            <a:off x="5586795" y="453023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0" name="円/楕円 509"/>
          <p:cNvSpPr/>
          <p:nvPr/>
        </p:nvSpPr>
        <p:spPr>
          <a:xfrm>
            <a:off x="5946835" y="453023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1" name="円/楕円 510"/>
          <p:cNvSpPr/>
          <p:nvPr/>
        </p:nvSpPr>
        <p:spPr>
          <a:xfrm>
            <a:off x="5326946" y="451972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2" name="円/楕円 511"/>
          <p:cNvSpPr/>
          <p:nvPr/>
        </p:nvSpPr>
        <p:spPr>
          <a:xfrm>
            <a:off x="4949184" y="451461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3" name="円/楕円 512"/>
          <p:cNvSpPr/>
          <p:nvPr/>
        </p:nvSpPr>
        <p:spPr>
          <a:xfrm>
            <a:off x="3893638" y="453023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4" name="円/楕円 513"/>
          <p:cNvSpPr/>
          <p:nvPr/>
        </p:nvSpPr>
        <p:spPr>
          <a:xfrm>
            <a:off x="4027466" y="452328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5" name="円/楕円 514"/>
          <p:cNvSpPr/>
          <p:nvPr/>
        </p:nvSpPr>
        <p:spPr>
          <a:xfrm>
            <a:off x="6629942" y="452867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6" name="円/楕円 515"/>
          <p:cNvSpPr/>
          <p:nvPr/>
        </p:nvSpPr>
        <p:spPr>
          <a:xfrm>
            <a:off x="4535076" y="452328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7" name="円/楕円 516"/>
          <p:cNvSpPr/>
          <p:nvPr/>
        </p:nvSpPr>
        <p:spPr>
          <a:xfrm>
            <a:off x="4805168" y="451632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8" name="円/楕円 517"/>
          <p:cNvSpPr/>
          <p:nvPr/>
        </p:nvSpPr>
        <p:spPr>
          <a:xfrm>
            <a:off x="2642178" y="549206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9" name="円/楕円 518"/>
          <p:cNvSpPr/>
          <p:nvPr/>
        </p:nvSpPr>
        <p:spPr>
          <a:xfrm>
            <a:off x="3342241" y="548695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0" name="円/楕円 519"/>
          <p:cNvSpPr/>
          <p:nvPr/>
        </p:nvSpPr>
        <p:spPr>
          <a:xfrm>
            <a:off x="3630273" y="550101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1" name="円/楕円 520"/>
          <p:cNvSpPr/>
          <p:nvPr/>
        </p:nvSpPr>
        <p:spPr>
          <a:xfrm>
            <a:off x="2264416" y="550797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2" name="円/楕円 521"/>
          <p:cNvSpPr/>
          <p:nvPr/>
        </p:nvSpPr>
        <p:spPr>
          <a:xfrm>
            <a:off x="2993474" y="548851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3" name="円/楕円 522"/>
          <p:cNvSpPr/>
          <p:nvPr/>
        </p:nvSpPr>
        <p:spPr>
          <a:xfrm>
            <a:off x="4945856" y="549390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4" name="円/楕円 523"/>
          <p:cNvSpPr/>
          <p:nvPr/>
        </p:nvSpPr>
        <p:spPr>
          <a:xfrm>
            <a:off x="3890310" y="550953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5" name="円/楕円 524"/>
          <p:cNvSpPr/>
          <p:nvPr/>
        </p:nvSpPr>
        <p:spPr>
          <a:xfrm>
            <a:off x="4178342" y="550257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6" name="円/楕円 525"/>
          <p:cNvSpPr/>
          <p:nvPr/>
        </p:nvSpPr>
        <p:spPr>
          <a:xfrm>
            <a:off x="4394366" y="550257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7" name="円/楕円 526"/>
          <p:cNvSpPr/>
          <p:nvPr/>
        </p:nvSpPr>
        <p:spPr>
          <a:xfrm>
            <a:off x="4801840" y="549562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8" name="円/楕円 527"/>
          <p:cNvSpPr/>
          <p:nvPr/>
        </p:nvSpPr>
        <p:spPr>
          <a:xfrm>
            <a:off x="2573498" y="640590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9" name="円/楕円 528"/>
          <p:cNvSpPr/>
          <p:nvPr/>
        </p:nvSpPr>
        <p:spPr>
          <a:xfrm>
            <a:off x="3273561" y="643487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0" name="円/楕円 529"/>
          <p:cNvSpPr/>
          <p:nvPr/>
        </p:nvSpPr>
        <p:spPr>
          <a:xfrm>
            <a:off x="3561593" y="642766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1" name="円/楕円 530"/>
          <p:cNvSpPr/>
          <p:nvPr/>
        </p:nvSpPr>
        <p:spPr>
          <a:xfrm>
            <a:off x="2195736" y="6402348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2" name="円/楕円 531"/>
          <p:cNvSpPr/>
          <p:nvPr/>
        </p:nvSpPr>
        <p:spPr>
          <a:xfrm>
            <a:off x="6252589" y="6409522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3" name="円/楕円 532"/>
          <p:cNvSpPr/>
          <p:nvPr/>
        </p:nvSpPr>
        <p:spPr>
          <a:xfrm>
            <a:off x="2924794" y="641516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4" name="円/楕円 533"/>
          <p:cNvSpPr/>
          <p:nvPr/>
        </p:nvSpPr>
        <p:spPr>
          <a:xfrm>
            <a:off x="5514787" y="642542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5" name="円/楕円 534"/>
          <p:cNvSpPr/>
          <p:nvPr/>
        </p:nvSpPr>
        <p:spPr>
          <a:xfrm>
            <a:off x="5874827" y="642542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6" name="円/楕円 535"/>
          <p:cNvSpPr/>
          <p:nvPr/>
        </p:nvSpPr>
        <p:spPr>
          <a:xfrm>
            <a:off x="5254938" y="6414916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7" name="円/楕円 536"/>
          <p:cNvSpPr/>
          <p:nvPr/>
        </p:nvSpPr>
        <p:spPr>
          <a:xfrm>
            <a:off x="4877176" y="640980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8" name="円/楕円 537"/>
          <p:cNvSpPr/>
          <p:nvPr/>
        </p:nvSpPr>
        <p:spPr>
          <a:xfrm>
            <a:off x="3821630" y="6403910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0" name="円/楕円 539"/>
          <p:cNvSpPr/>
          <p:nvPr/>
        </p:nvSpPr>
        <p:spPr>
          <a:xfrm>
            <a:off x="6557934" y="642386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2" name="円/楕円 541"/>
          <p:cNvSpPr/>
          <p:nvPr/>
        </p:nvSpPr>
        <p:spPr>
          <a:xfrm>
            <a:off x="4733160" y="6411514"/>
            <a:ext cx="47434" cy="47434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3" name="円/楕円 542"/>
          <p:cNvSpPr/>
          <p:nvPr/>
        </p:nvSpPr>
        <p:spPr>
          <a:xfrm>
            <a:off x="4118436" y="6392086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4" name="円/楕円 543"/>
          <p:cNvSpPr/>
          <p:nvPr/>
        </p:nvSpPr>
        <p:spPr>
          <a:xfrm>
            <a:off x="4323710" y="6255530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9" name="円/楕円 458"/>
          <p:cNvSpPr/>
          <p:nvPr/>
        </p:nvSpPr>
        <p:spPr>
          <a:xfrm>
            <a:off x="4427984" y="6075078"/>
            <a:ext cx="72000" cy="7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21" name="右矢印 4120"/>
          <p:cNvSpPr/>
          <p:nvPr/>
        </p:nvSpPr>
        <p:spPr>
          <a:xfrm>
            <a:off x="759572" y="2348880"/>
            <a:ext cx="716084" cy="82344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6" name="右矢印 545"/>
          <p:cNvSpPr/>
          <p:nvPr/>
        </p:nvSpPr>
        <p:spPr>
          <a:xfrm>
            <a:off x="755872" y="3761679"/>
            <a:ext cx="716084" cy="82344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7" name="右矢印 546"/>
          <p:cNvSpPr/>
          <p:nvPr/>
        </p:nvSpPr>
        <p:spPr>
          <a:xfrm>
            <a:off x="755872" y="4909810"/>
            <a:ext cx="716084" cy="82344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8" name="右矢印 547"/>
          <p:cNvSpPr/>
          <p:nvPr/>
        </p:nvSpPr>
        <p:spPr>
          <a:xfrm>
            <a:off x="759572" y="5917922"/>
            <a:ext cx="716084" cy="82344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55872" y="116632"/>
            <a:ext cx="58067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/>
              <a:t>Pit formation mechanism?</a:t>
            </a:r>
            <a:endParaRPr kumimoji="1" lang="ja-JP" altLang="en-US" sz="4000" b="1" dirty="0"/>
          </a:p>
        </p:txBody>
      </p:sp>
      <p:sp>
        <p:nvSpPr>
          <p:cNvPr id="213" name="テキスト ボックス 212"/>
          <p:cNvSpPr txBox="1"/>
          <p:nvPr/>
        </p:nvSpPr>
        <p:spPr>
          <a:xfrm>
            <a:off x="4977301" y="3810526"/>
            <a:ext cx="413120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/>
              <a:t>Some c</a:t>
            </a:r>
            <a:r>
              <a:rPr kumimoji="1" lang="en-US" altLang="ja-JP" sz="1600" b="1" dirty="0" smtClean="0"/>
              <a:t>ontaminants on the molten </a:t>
            </a:r>
            <a:r>
              <a:rPr kumimoji="1" lang="en-US" altLang="ja-JP" sz="1600" b="1" dirty="0" err="1" smtClean="0"/>
              <a:t>Nb</a:t>
            </a:r>
            <a:r>
              <a:rPr kumimoji="1" lang="en-US" altLang="ja-JP" sz="1600" b="1" dirty="0" smtClean="0"/>
              <a:t> remain</a:t>
            </a:r>
            <a:endParaRPr kumimoji="1" lang="ja-JP" altLang="en-US" sz="1600" b="1" dirty="0"/>
          </a:p>
        </p:txBody>
      </p:sp>
      <p:cxnSp>
        <p:nvCxnSpPr>
          <p:cNvPr id="218" name="直線コネクタ 217"/>
          <p:cNvCxnSpPr>
            <a:endCxn id="213" idx="1"/>
          </p:cNvCxnSpPr>
          <p:nvPr/>
        </p:nvCxnSpPr>
        <p:spPr>
          <a:xfrm flipV="1">
            <a:off x="4609781" y="3979803"/>
            <a:ext cx="367520" cy="2002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72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683568" y="2639814"/>
            <a:ext cx="7848359" cy="1077218"/>
          </a:xfrm>
          <a:prstGeom prst="rect">
            <a:avLst/>
          </a:prstGeom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pt-BR" altLang="ja-JP" sz="3200" b="1" dirty="0" smtClean="0"/>
              <a:t>Ultrasonic cleansing with degreaser(FM20)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pt-BR" altLang="ja-JP" sz="3200" b="1" dirty="0" smtClean="0"/>
              <a:t>H</a:t>
            </a:r>
            <a:r>
              <a:rPr lang="pt-BR" altLang="ja-JP" sz="3200" b="1" baseline="-25000" dirty="0" smtClean="0"/>
              <a:t>2</a:t>
            </a:r>
            <a:r>
              <a:rPr lang="pt-BR" altLang="ja-JP" sz="3200" b="1" dirty="0" smtClean="0"/>
              <a:t>O</a:t>
            </a:r>
            <a:r>
              <a:rPr lang="pt-BR" altLang="ja-JP" sz="3200" b="1" baseline="-25000" dirty="0" smtClean="0"/>
              <a:t>2</a:t>
            </a:r>
            <a:r>
              <a:rPr lang="pt-BR" altLang="ja-JP" sz="3200" b="1" dirty="0" smtClean="0"/>
              <a:t> with UV </a:t>
            </a:r>
            <a:r>
              <a:rPr lang="pt-BR" altLang="ja-JP" sz="2400" b="1" dirty="0" smtClean="0"/>
              <a:t>(decomposition by </a:t>
            </a:r>
            <a:r>
              <a:rPr lang="en-US" altLang="ja-JP" sz="2400" b="1" dirty="0" smtClean="0"/>
              <a:t>“OH radical”</a:t>
            </a:r>
            <a:r>
              <a:rPr lang="pt-BR" altLang="ja-JP" sz="2400" b="1" dirty="0" smtClean="0"/>
              <a:t>)</a:t>
            </a:r>
            <a:endParaRPr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052736"/>
            <a:ext cx="8647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B050"/>
                </a:solidFill>
              </a:rPr>
              <a:t>Way of removing the contaminants is under study.</a:t>
            </a:r>
          </a:p>
          <a:p>
            <a:r>
              <a:rPr lang="en-US" altLang="ja-JP" sz="3200" b="1" dirty="0" smtClean="0"/>
              <a:t>The following methods are effective at present:</a:t>
            </a:r>
            <a:r>
              <a:rPr kumimoji="1" lang="en-US" altLang="ja-JP" sz="3200" b="1" dirty="0" smtClean="0"/>
              <a:t> </a:t>
            </a:r>
            <a:endParaRPr kumimoji="1" lang="ja-JP" altLang="en-US" sz="3200" b="1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685800" y="188640"/>
            <a:ext cx="7772400" cy="792088"/>
            <a:chOff x="0" y="12442"/>
            <a:chExt cx="7772400" cy="1199250"/>
          </a:xfrm>
        </p:grpSpPr>
        <p:sp>
          <p:nvSpPr>
            <p:cNvPr id="9" name="角丸四角形 8"/>
            <p:cNvSpPr/>
            <p:nvPr/>
          </p:nvSpPr>
          <p:spPr>
            <a:xfrm>
              <a:off x="0" y="12442"/>
              <a:ext cx="7772400" cy="119925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角丸四角形 4"/>
            <p:cNvSpPr/>
            <p:nvPr/>
          </p:nvSpPr>
          <p:spPr>
            <a:xfrm>
              <a:off x="58543" y="70985"/>
              <a:ext cx="7655314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000" b="1" dirty="0" smtClean="0"/>
                <a:t>Removal of contaminants</a:t>
              </a:r>
              <a:endParaRPr kumimoji="1" lang="en-US" altLang="ja-JP" sz="4000" b="1" kern="1200" dirty="0" smtClean="0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>
            <a:off x="378150" y="4295998"/>
            <a:ext cx="8750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b="1" dirty="0" smtClean="0"/>
              <a:t>As we will see later, </a:t>
            </a:r>
          </a:p>
          <a:p>
            <a:r>
              <a:rPr kumimoji="1" lang="en-US" altLang="ja-JP" sz="3600" b="1" dirty="0" smtClean="0"/>
              <a:t>these methods are </a:t>
            </a:r>
            <a:r>
              <a:rPr kumimoji="1" lang="en-US" altLang="ja-JP" sz="3600" b="1" dirty="0" smtClean="0">
                <a:solidFill>
                  <a:srgbClr val="00B050"/>
                </a:solidFill>
              </a:rPr>
              <a:t>effective but not perfect. </a:t>
            </a:r>
            <a:endParaRPr kumimoji="1" lang="ja-JP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6407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827584" y="2645686"/>
            <a:ext cx="7540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/>
              <a:t>Ultrasonic cleansing with </a:t>
            </a:r>
            <a:r>
              <a:rPr lang="en-US" altLang="ja-JP" sz="3200" b="1" dirty="0" smtClean="0"/>
              <a:t>degreaser (FM20)</a:t>
            </a:r>
            <a:endParaRPr lang="en-US" altLang="ja-JP" sz="3200" b="1" dirty="0"/>
          </a:p>
        </p:txBody>
      </p:sp>
    </p:spTree>
    <p:extLst>
      <p:ext uri="{BB962C8B-B14F-4D97-AF65-F5344CB8AC3E}">
        <p14:creationId xmlns:p14="http://schemas.microsoft.com/office/powerpoint/2010/main" val="32997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03724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50335"/>
            <a:ext cx="5391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Example of a surface condition just after </a:t>
            </a:r>
          </a:p>
          <a:p>
            <a:r>
              <a:rPr kumimoji="1" lang="en-US" altLang="ja-JP" sz="3200" b="1" u="sng" dirty="0" smtClean="0"/>
              <a:t>BCP + pure water rinsing</a:t>
            </a:r>
            <a:endParaRPr kumimoji="1" lang="ja-JP" alt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162966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03724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50335"/>
            <a:ext cx="5391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Example of a surface condition just after </a:t>
            </a:r>
          </a:p>
          <a:p>
            <a:r>
              <a:rPr kumimoji="1" lang="en-US" altLang="ja-JP" sz="3200" b="1" u="sng" dirty="0" smtClean="0"/>
              <a:t>BCP + pure water rinsing</a:t>
            </a:r>
            <a:endParaRPr kumimoji="1" lang="ja-JP" altLang="en-US" sz="3200" b="1" u="sng" dirty="0"/>
          </a:p>
        </p:txBody>
      </p:sp>
      <p:sp>
        <p:nvSpPr>
          <p:cNvPr id="6" name="円/楕円 5"/>
          <p:cNvSpPr/>
          <p:nvPr/>
        </p:nvSpPr>
        <p:spPr>
          <a:xfrm>
            <a:off x="2483768" y="328498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329289" y="551723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3779912" y="580526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4139952" y="522920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4211960" y="458112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4716016" y="450912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572000" y="422108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971600" y="306896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4139952" y="580526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5364088" y="494116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5436096" y="522920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940152" y="530120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4355976" y="256490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788024" y="270892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4788024" y="328498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876256" y="306896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7236296" y="321297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6804248" y="134076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5076056" y="227687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1763688" y="155679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5148064" y="18448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4860032" y="148478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644008" y="54452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283968" y="558924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2792820" y="155679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5724128" y="378904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1763688" y="386104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2339752" y="36450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6156176" y="371703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444208" y="378904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6732240" y="36450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6228184" y="342900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1475656" y="400506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1691680" y="350100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81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6" y="1088594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42624" y="50335"/>
            <a:ext cx="6924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kumimoji="1" lang="en-US" altLang="ja-JP" sz="2400" b="1" dirty="0" smtClean="0"/>
              <a:t> surface condition just after </a:t>
            </a:r>
          </a:p>
          <a:p>
            <a:r>
              <a:rPr lang="en-US" altLang="ja-JP" sz="3200" b="1" u="sng" dirty="0"/>
              <a:t>Ultrasonic cleansing with </a:t>
            </a:r>
            <a:r>
              <a:rPr lang="en-US" altLang="ja-JP" sz="3200" b="1" u="sng" dirty="0" smtClean="0"/>
              <a:t>FM20 (60min)</a:t>
            </a:r>
            <a:endParaRPr lang="ja-JP" alt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58400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685800" y="188640"/>
            <a:ext cx="7772400" cy="792088"/>
            <a:chOff x="0" y="12442"/>
            <a:chExt cx="7772400" cy="1199250"/>
          </a:xfrm>
        </p:grpSpPr>
        <p:sp>
          <p:nvSpPr>
            <p:cNvPr id="3" name="角丸四角形 2"/>
            <p:cNvSpPr/>
            <p:nvPr/>
          </p:nvSpPr>
          <p:spPr>
            <a:xfrm>
              <a:off x="0" y="12442"/>
              <a:ext cx="7772400" cy="119925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角丸四角形 4"/>
            <p:cNvSpPr/>
            <p:nvPr/>
          </p:nvSpPr>
          <p:spPr>
            <a:xfrm>
              <a:off x="58543" y="70985"/>
              <a:ext cx="7655314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000" b="1" dirty="0" smtClean="0"/>
                <a:t>motivation</a:t>
              </a:r>
              <a:endParaRPr kumimoji="1" lang="en-US" altLang="ja-JP" sz="4000" b="1" kern="1200" dirty="0" smtClean="0"/>
            </a:p>
          </p:txBody>
        </p:sp>
      </p:grpSp>
      <p:pic>
        <p:nvPicPr>
          <p:cNvPr id="7" name="図 6" descr="MHI09_E02_P100_2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908199" cy="56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539552" y="1052736"/>
            <a:ext cx="7908199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Surface defects </a:t>
            </a:r>
            <a:r>
              <a:rPr lang="en-US" altLang="ja-JP" sz="2400" b="1" dirty="0" smtClean="0"/>
              <a:t>of superconducting </a:t>
            </a:r>
            <a:r>
              <a:rPr lang="en-US" altLang="ja-JP" sz="2400" b="1" dirty="0" err="1" smtClean="0"/>
              <a:t>rf</a:t>
            </a:r>
            <a:r>
              <a:rPr lang="en-US" altLang="ja-JP" sz="2400" b="1" dirty="0" smtClean="0"/>
              <a:t> </a:t>
            </a:r>
            <a:r>
              <a:rPr lang="en-US" altLang="ja-JP" sz="2400" b="1" dirty="0"/>
              <a:t>cavity </a:t>
            </a:r>
            <a:r>
              <a:rPr lang="en-US" altLang="ja-JP" sz="2400" b="1" dirty="0" smtClean="0"/>
              <a:t>cause locally </a:t>
            </a:r>
            <a:r>
              <a:rPr lang="en-US" altLang="ja-JP" sz="2400" b="1" dirty="0"/>
              <a:t>enhanced electric and magnetic field, and </a:t>
            </a:r>
            <a:r>
              <a:rPr lang="en-US" altLang="ja-JP" sz="2400" b="1" dirty="0" smtClean="0"/>
              <a:t>trigger electron </a:t>
            </a:r>
            <a:r>
              <a:rPr lang="en-US" altLang="ja-JP" sz="2400" b="1" dirty="0"/>
              <a:t>field emissions and thermal magnetic break </a:t>
            </a:r>
            <a:r>
              <a:rPr lang="en-US" altLang="ja-JP" sz="2400" b="1" dirty="0" smtClean="0"/>
              <a:t>down. </a:t>
            </a:r>
            <a:r>
              <a:rPr lang="en-US" altLang="ja-JP" sz="2400" b="1" dirty="0"/>
              <a:t>Therefore surfaces must be smooth. </a:t>
            </a:r>
            <a:endParaRPr lang="en-US" altLang="ja-JP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4048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6" y="1088594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42624" y="50335"/>
            <a:ext cx="6924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kumimoji="1" lang="en-US" altLang="ja-JP" sz="2400" b="1" dirty="0" smtClean="0"/>
              <a:t> surface condition just after </a:t>
            </a:r>
          </a:p>
          <a:p>
            <a:r>
              <a:rPr lang="en-US" altLang="ja-JP" sz="3200" b="1" u="sng" dirty="0"/>
              <a:t>Ultrasonic cleansing with </a:t>
            </a:r>
            <a:r>
              <a:rPr lang="en-US" altLang="ja-JP" sz="3200" b="1" u="sng" dirty="0" smtClean="0"/>
              <a:t>FM20 (60min)</a:t>
            </a:r>
            <a:endParaRPr lang="ja-JP" altLang="en-US" sz="3200" b="1" u="sng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491880" y="2535287"/>
            <a:ext cx="1130181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residue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71349" y="1484784"/>
            <a:ext cx="5466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/>
              <a:t>Effective, but not perfect</a:t>
            </a:r>
            <a:endParaRPr kumimoji="1" lang="ja-JP" altLang="en-US" sz="4000" b="1" dirty="0"/>
          </a:p>
        </p:txBody>
      </p:sp>
      <p:sp>
        <p:nvSpPr>
          <p:cNvPr id="14" name="円/楕円 13"/>
          <p:cNvSpPr/>
          <p:nvPr/>
        </p:nvSpPr>
        <p:spPr>
          <a:xfrm>
            <a:off x="4758197" y="270825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8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16" y="1088594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43104" y="50334"/>
            <a:ext cx="6924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kumimoji="1" lang="en-US" altLang="ja-JP" sz="2400" b="1" dirty="0" smtClean="0"/>
              <a:t> surface condition just after </a:t>
            </a:r>
          </a:p>
          <a:p>
            <a:r>
              <a:rPr lang="en-US" altLang="ja-JP" sz="3200" b="1" u="sng" dirty="0"/>
              <a:t>Ultrasonic cleansing with </a:t>
            </a:r>
            <a:r>
              <a:rPr lang="en-US" altLang="ja-JP" sz="3200" b="1" u="sng" dirty="0" smtClean="0"/>
              <a:t>FM20 (60min)</a:t>
            </a:r>
            <a:endParaRPr lang="ja-JP" altLang="en-US" sz="3200" b="1" u="sng" dirty="0"/>
          </a:p>
        </p:txBody>
      </p:sp>
      <p:sp>
        <p:nvSpPr>
          <p:cNvPr id="6" name="円/楕円 5"/>
          <p:cNvSpPr/>
          <p:nvPr/>
        </p:nvSpPr>
        <p:spPr>
          <a:xfrm>
            <a:off x="4758197" y="270825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>
            <a:stCxn id="3" idx="0"/>
            <a:endCxn id="6" idx="6"/>
          </p:cNvCxnSpPr>
          <p:nvPr/>
        </p:nvCxnSpPr>
        <p:spPr>
          <a:xfrm flipH="1" flipV="1">
            <a:off x="5046229" y="2852270"/>
            <a:ext cx="1802797" cy="35201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56" y="3204288"/>
            <a:ext cx="4374940" cy="355463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10" name="直線矢印コネクタ 9"/>
          <p:cNvCxnSpPr/>
          <p:nvPr/>
        </p:nvCxnSpPr>
        <p:spPr>
          <a:xfrm rot="-3360000" flipH="1" flipV="1">
            <a:off x="6897004" y="4810796"/>
            <a:ext cx="885998" cy="2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380312" y="4572417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6"/>
                </a:solidFill>
              </a:rPr>
              <a:t>30μm</a:t>
            </a:r>
            <a:endParaRPr kumimoji="1" lang="ja-JP" altLang="en-US" sz="3200" b="1" dirty="0">
              <a:solidFill>
                <a:schemeClr val="accent6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771349" y="1484784"/>
            <a:ext cx="5466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/>
              <a:t>Effective, but not perfect</a:t>
            </a:r>
            <a:endParaRPr kumimoji="1" lang="ja-JP" altLang="en-US" sz="40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2" y="4083268"/>
            <a:ext cx="4494068" cy="2675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3828394" y="5003884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722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60" y="112012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43104" y="50334"/>
            <a:ext cx="71326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kumimoji="1" lang="en-US" altLang="ja-JP" sz="2400" b="1" dirty="0" smtClean="0"/>
              <a:t> surface condition just after </a:t>
            </a:r>
          </a:p>
          <a:p>
            <a:r>
              <a:rPr lang="en-US" altLang="ja-JP" sz="3200" b="1" u="sng" dirty="0"/>
              <a:t>Ultrasonic cleansing with </a:t>
            </a:r>
            <a:r>
              <a:rPr lang="en-US" altLang="ja-JP" sz="3200" b="1" u="sng" dirty="0" smtClean="0"/>
              <a:t>FM20 (</a:t>
            </a:r>
            <a:r>
              <a:rPr lang="en-US" altLang="ja-JP" sz="3200" b="1" u="sng" dirty="0" smtClean="0">
                <a:solidFill>
                  <a:srgbClr val="FF0000"/>
                </a:solidFill>
              </a:rPr>
              <a:t>165min</a:t>
            </a:r>
            <a:r>
              <a:rPr lang="en-US" altLang="ja-JP" sz="3200" b="1" u="sng" dirty="0" smtClean="0"/>
              <a:t>)</a:t>
            </a:r>
            <a:endParaRPr lang="ja-JP" altLang="en-US" sz="3200" b="1" u="sng" dirty="0"/>
          </a:p>
        </p:txBody>
      </p:sp>
      <p:sp>
        <p:nvSpPr>
          <p:cNvPr id="6" name="円/楕円 5"/>
          <p:cNvSpPr/>
          <p:nvPr/>
        </p:nvSpPr>
        <p:spPr>
          <a:xfrm>
            <a:off x="4758197" y="270825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7" name="直線矢印コネクタ 6"/>
          <p:cNvCxnSpPr>
            <a:endCxn id="6" idx="6"/>
          </p:cNvCxnSpPr>
          <p:nvPr/>
        </p:nvCxnSpPr>
        <p:spPr>
          <a:xfrm flipH="1" flipV="1">
            <a:off x="5046229" y="2852270"/>
            <a:ext cx="1802797" cy="35201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556" y="3201944"/>
            <a:ext cx="4374940" cy="355463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10" name="直線矢印コネクタ 9"/>
          <p:cNvCxnSpPr/>
          <p:nvPr/>
        </p:nvCxnSpPr>
        <p:spPr>
          <a:xfrm rot="-3360000" flipH="1" flipV="1">
            <a:off x="6811420" y="4933943"/>
            <a:ext cx="885998" cy="2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294728" y="4695564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6"/>
                </a:solidFill>
              </a:rPr>
              <a:t>30μm</a:t>
            </a:r>
            <a:endParaRPr kumimoji="1" lang="ja-JP" altLang="en-US" sz="3200" b="1" dirty="0">
              <a:solidFill>
                <a:schemeClr val="accent6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1484784"/>
            <a:ext cx="70743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/>
              <a:t>Additional 105 min </a:t>
            </a:r>
            <a:r>
              <a:rPr lang="ja-JP" altLang="en-US" sz="4000" b="1" dirty="0"/>
              <a:t>→ </a:t>
            </a:r>
            <a:r>
              <a:rPr lang="en-US" altLang="ja-JP" sz="4000" b="1" dirty="0"/>
              <a:t>null effect</a:t>
            </a:r>
            <a:endParaRPr lang="ja-JP" altLang="en-US" sz="4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80924"/>
            <a:ext cx="4494068" cy="26756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36712" y="4303139"/>
            <a:ext cx="1781678" cy="1142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3828394" y="4869160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134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1560" y="2645686"/>
            <a:ext cx="80652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ja-JP" sz="3200" b="1" dirty="0"/>
              <a:t>H</a:t>
            </a:r>
            <a:r>
              <a:rPr lang="pt-BR" altLang="ja-JP" sz="3200" b="1" baseline="-25000" dirty="0"/>
              <a:t>2</a:t>
            </a:r>
            <a:r>
              <a:rPr lang="pt-BR" altLang="ja-JP" sz="3200" b="1" dirty="0"/>
              <a:t>O</a:t>
            </a:r>
            <a:r>
              <a:rPr lang="pt-BR" altLang="ja-JP" sz="3200" b="1" baseline="-25000" dirty="0"/>
              <a:t>2</a:t>
            </a:r>
            <a:r>
              <a:rPr lang="pt-BR" altLang="ja-JP" sz="3200" b="1" dirty="0"/>
              <a:t> with UV (decomposition by </a:t>
            </a:r>
            <a:r>
              <a:rPr lang="en-US" altLang="ja-JP" sz="3200" b="1" dirty="0"/>
              <a:t>“OH radical”</a:t>
            </a:r>
            <a:r>
              <a:rPr lang="pt-BR" altLang="ja-JP" sz="3200" b="1" dirty="0" smtClean="0"/>
              <a:t>)</a:t>
            </a:r>
            <a:endParaRPr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4464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9" y="108859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9552" y="50335"/>
            <a:ext cx="8339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Example of a surface condition just after </a:t>
            </a:r>
          </a:p>
          <a:p>
            <a:r>
              <a:rPr kumimoji="1" lang="en-US" altLang="ja-JP" sz="3200" b="1" u="sng" dirty="0" smtClean="0"/>
              <a:t>BCP + pure water rinsing </a:t>
            </a:r>
            <a:r>
              <a:rPr kumimoji="1" lang="en-US" altLang="ja-JP" sz="3200" b="1" dirty="0" smtClean="0"/>
              <a:t>(Before H</a:t>
            </a:r>
            <a:r>
              <a:rPr kumimoji="1" lang="en-US" altLang="ja-JP" sz="3200" b="1" baseline="-25000" dirty="0" smtClean="0"/>
              <a:t>2</a:t>
            </a:r>
            <a:r>
              <a:rPr kumimoji="1" lang="en-US" altLang="ja-JP" sz="3200" b="1" dirty="0" smtClean="0"/>
              <a:t>O</a:t>
            </a:r>
            <a:r>
              <a:rPr kumimoji="1" lang="en-US" altLang="ja-JP" sz="3200" b="1" baseline="-25000" dirty="0" smtClean="0"/>
              <a:t>2</a:t>
            </a:r>
            <a:r>
              <a:rPr kumimoji="1" lang="en-US" altLang="ja-JP" sz="3200" b="1" dirty="0" smtClean="0"/>
              <a:t> with UV)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604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9" y="108859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9552" y="50335"/>
            <a:ext cx="83395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Example of a surface condition just after </a:t>
            </a:r>
          </a:p>
          <a:p>
            <a:r>
              <a:rPr kumimoji="1" lang="en-US" altLang="ja-JP" sz="3200" b="1" u="sng" dirty="0" smtClean="0"/>
              <a:t>BCP + pure water rinsing </a:t>
            </a:r>
            <a:r>
              <a:rPr kumimoji="1" lang="en-US" altLang="ja-JP" sz="3200" b="1" dirty="0" smtClean="0"/>
              <a:t>(Before H</a:t>
            </a:r>
            <a:r>
              <a:rPr kumimoji="1" lang="en-US" altLang="ja-JP" sz="3200" b="1" baseline="-25000" dirty="0" smtClean="0"/>
              <a:t>2</a:t>
            </a:r>
            <a:r>
              <a:rPr kumimoji="1" lang="en-US" altLang="ja-JP" sz="3200" b="1" dirty="0" smtClean="0"/>
              <a:t>O</a:t>
            </a:r>
            <a:r>
              <a:rPr kumimoji="1" lang="en-US" altLang="ja-JP" sz="3200" b="1" baseline="-25000" dirty="0" smtClean="0"/>
              <a:t>2</a:t>
            </a:r>
            <a:r>
              <a:rPr kumimoji="1" lang="en-US" altLang="ja-JP" sz="3200" b="1" dirty="0" smtClean="0"/>
              <a:t> with UV)</a:t>
            </a:r>
            <a:endParaRPr kumimoji="1" lang="ja-JP" altLang="en-US" sz="3200" b="1" dirty="0"/>
          </a:p>
        </p:txBody>
      </p:sp>
      <p:sp>
        <p:nvSpPr>
          <p:cNvPr id="5" name="円/楕円 4"/>
          <p:cNvSpPr/>
          <p:nvPr/>
        </p:nvSpPr>
        <p:spPr>
          <a:xfrm>
            <a:off x="1475656" y="292494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1763688" y="299695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1475656" y="234888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1763688" y="227687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1259632" y="256490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1783146" y="384002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331640" y="371703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1691680" y="472514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2699792" y="213285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907704" y="429309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2195736" y="486916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2915816" y="314096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2987824" y="350100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2987824" y="386104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2339752" y="371703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2411760" y="400506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059832" y="414908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2843808" y="450912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923928" y="407707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円/楕円 23"/>
          <p:cNvSpPr/>
          <p:nvPr/>
        </p:nvSpPr>
        <p:spPr>
          <a:xfrm>
            <a:off x="4427984" y="335699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6084168" y="36450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084168" y="328498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6300192" y="342900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4572000" y="378904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593020" y="411911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3131840" y="522920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3347864" y="551723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3707904" y="501317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4788024" y="494116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2051720" y="393305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6516216" y="422108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7452320" y="321297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5724128" y="501317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4499992" y="54452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3923928" y="551723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3059832" y="566124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5436096" y="522920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5220072" y="450912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3" name="円/楕円 42"/>
          <p:cNvSpPr/>
          <p:nvPr/>
        </p:nvSpPr>
        <p:spPr>
          <a:xfrm>
            <a:off x="6156176" y="594928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4716016" y="558924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457952" y="581577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1331640" y="472514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2123728" y="530120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1619672" y="155679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1331640" y="429309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2483768" y="465313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1" name="円/楕円 50"/>
          <p:cNvSpPr/>
          <p:nvPr/>
        </p:nvSpPr>
        <p:spPr>
          <a:xfrm>
            <a:off x="2843808" y="479715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2" name="円/楕円 51"/>
          <p:cNvSpPr/>
          <p:nvPr/>
        </p:nvSpPr>
        <p:spPr>
          <a:xfrm>
            <a:off x="2241617" y="450912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3" name="円/楕円 52"/>
          <p:cNvSpPr/>
          <p:nvPr/>
        </p:nvSpPr>
        <p:spPr>
          <a:xfrm>
            <a:off x="2437887" y="429309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4" name="円/楕円 53"/>
          <p:cNvSpPr/>
          <p:nvPr/>
        </p:nvSpPr>
        <p:spPr>
          <a:xfrm>
            <a:off x="4211960" y="479715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5" name="円/楕円 54"/>
          <p:cNvSpPr/>
          <p:nvPr/>
        </p:nvSpPr>
        <p:spPr>
          <a:xfrm>
            <a:off x="4355976" y="443711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6" name="円/楕円 55"/>
          <p:cNvSpPr/>
          <p:nvPr/>
        </p:nvSpPr>
        <p:spPr>
          <a:xfrm>
            <a:off x="6228184" y="508518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7" name="円/楕円 56"/>
          <p:cNvSpPr/>
          <p:nvPr/>
        </p:nvSpPr>
        <p:spPr>
          <a:xfrm>
            <a:off x="2123728" y="335699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8" name="円/楕円 57"/>
          <p:cNvSpPr/>
          <p:nvPr/>
        </p:nvSpPr>
        <p:spPr>
          <a:xfrm>
            <a:off x="2339752" y="573325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9" name="円/楕円 58"/>
          <p:cNvSpPr/>
          <p:nvPr/>
        </p:nvSpPr>
        <p:spPr>
          <a:xfrm>
            <a:off x="2411760" y="54452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5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9" y="1058593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39552" y="50335"/>
            <a:ext cx="78161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Example of a surface condition just after </a:t>
            </a:r>
          </a:p>
          <a:p>
            <a:r>
              <a:rPr kumimoji="1" lang="en-US" altLang="ja-JP" sz="2800" b="1" u="sng" dirty="0" smtClean="0"/>
              <a:t>decomposition by H</a:t>
            </a:r>
            <a:r>
              <a:rPr kumimoji="1" lang="en-US" altLang="ja-JP" sz="2800" b="1" u="sng" baseline="-25000" dirty="0" smtClean="0"/>
              <a:t>2</a:t>
            </a:r>
            <a:r>
              <a:rPr kumimoji="1" lang="en-US" altLang="ja-JP" sz="2800" b="1" u="sng" dirty="0" smtClean="0"/>
              <a:t>O</a:t>
            </a:r>
            <a:r>
              <a:rPr kumimoji="1" lang="en-US" altLang="ja-JP" sz="2800" b="1" u="sng" baseline="-25000" dirty="0" smtClean="0"/>
              <a:t>2</a:t>
            </a:r>
            <a:r>
              <a:rPr kumimoji="1" lang="en-US" altLang="ja-JP" sz="2800" b="1" u="sng" dirty="0" smtClean="0"/>
              <a:t> with UV irradiation (50min)</a:t>
            </a:r>
            <a:endParaRPr kumimoji="1" lang="ja-JP" altLang="en-US" sz="2800" b="1" u="sng" dirty="0"/>
          </a:p>
        </p:txBody>
      </p:sp>
    </p:spTree>
    <p:extLst>
      <p:ext uri="{BB962C8B-B14F-4D97-AF65-F5344CB8AC3E}">
        <p14:creationId xmlns:p14="http://schemas.microsoft.com/office/powerpoint/2010/main" val="409204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9" y="1058593"/>
            <a:ext cx="7045885" cy="5724781"/>
          </a:xfrm>
          <a:prstGeom prst="rect">
            <a:avLst/>
          </a:prstGeom>
        </p:spPr>
      </p:pic>
      <p:sp>
        <p:nvSpPr>
          <p:cNvPr id="8" name="円/楕円 7"/>
          <p:cNvSpPr/>
          <p:nvPr/>
        </p:nvSpPr>
        <p:spPr>
          <a:xfrm>
            <a:off x="1763688" y="227687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3059832" y="414908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4593020" y="411911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38757" y="3099459"/>
            <a:ext cx="1130181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residue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203848" y="3561124"/>
            <a:ext cx="0" cy="5579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stCxn id="7" idx="3"/>
            <a:endCxn id="29" idx="1"/>
          </p:cNvCxnSpPr>
          <p:nvPr/>
        </p:nvCxnSpPr>
        <p:spPr>
          <a:xfrm>
            <a:off x="3768938" y="3330292"/>
            <a:ext cx="866263" cy="8310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矢印コネクタ 10"/>
          <p:cNvCxnSpPr>
            <a:stCxn id="7" idx="0"/>
            <a:endCxn id="8" idx="5"/>
          </p:cNvCxnSpPr>
          <p:nvPr/>
        </p:nvCxnSpPr>
        <p:spPr>
          <a:xfrm flipH="1" flipV="1">
            <a:off x="2009539" y="2522723"/>
            <a:ext cx="1194309" cy="576736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39552" y="50335"/>
            <a:ext cx="78161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Example of a surface condition just after </a:t>
            </a:r>
          </a:p>
          <a:p>
            <a:r>
              <a:rPr kumimoji="1" lang="en-US" altLang="ja-JP" sz="2800" b="1" u="sng" dirty="0" smtClean="0"/>
              <a:t>decomposition by H</a:t>
            </a:r>
            <a:r>
              <a:rPr kumimoji="1" lang="en-US" altLang="ja-JP" sz="2800" b="1" u="sng" baseline="-25000" dirty="0" smtClean="0"/>
              <a:t>2</a:t>
            </a:r>
            <a:r>
              <a:rPr kumimoji="1" lang="en-US" altLang="ja-JP" sz="2800" b="1" u="sng" dirty="0" smtClean="0"/>
              <a:t>O</a:t>
            </a:r>
            <a:r>
              <a:rPr kumimoji="1" lang="en-US" altLang="ja-JP" sz="2800" b="1" u="sng" baseline="-25000" dirty="0" smtClean="0"/>
              <a:t>2</a:t>
            </a:r>
            <a:r>
              <a:rPr kumimoji="1" lang="en-US" altLang="ja-JP" sz="2800" b="1" u="sng" dirty="0" smtClean="0"/>
              <a:t> with UV irradiation (50min)</a:t>
            </a:r>
            <a:endParaRPr kumimoji="1" lang="ja-JP" altLang="en-US" sz="2800" b="1" u="sng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339752" y="5457418"/>
            <a:ext cx="5466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/>
              <a:t>Effective, but not perfect</a:t>
            </a:r>
            <a:endParaRPr kumimoji="1" lang="ja-JP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8004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89" y="1058593"/>
            <a:ext cx="7045885" cy="5724781"/>
          </a:xfrm>
          <a:prstGeom prst="rect">
            <a:avLst/>
          </a:prstGeom>
        </p:spPr>
      </p:pic>
      <p:sp>
        <p:nvSpPr>
          <p:cNvPr id="21" name="円/楕円 20"/>
          <p:cNvSpPr/>
          <p:nvPr/>
        </p:nvSpPr>
        <p:spPr>
          <a:xfrm>
            <a:off x="3059832" y="414908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5" name="直線矢印コネクタ 4"/>
          <p:cNvCxnSpPr>
            <a:stCxn id="12" idx="1"/>
            <a:endCxn id="21" idx="7"/>
          </p:cNvCxnSpPr>
          <p:nvPr/>
        </p:nvCxnSpPr>
        <p:spPr>
          <a:xfrm flipH="1">
            <a:off x="3305683" y="3223812"/>
            <a:ext cx="762261" cy="967449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539552" y="50335"/>
            <a:ext cx="781611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Example of a surface condition just after </a:t>
            </a:r>
          </a:p>
          <a:p>
            <a:r>
              <a:rPr kumimoji="1" lang="en-US" altLang="ja-JP" sz="2800" b="1" u="sng" dirty="0" smtClean="0"/>
              <a:t>decomposition by H</a:t>
            </a:r>
            <a:r>
              <a:rPr kumimoji="1" lang="en-US" altLang="ja-JP" sz="2800" b="1" u="sng" baseline="-25000" dirty="0" smtClean="0"/>
              <a:t>2</a:t>
            </a:r>
            <a:r>
              <a:rPr kumimoji="1" lang="en-US" altLang="ja-JP" sz="2800" b="1" u="sng" dirty="0" smtClean="0"/>
              <a:t>O</a:t>
            </a:r>
            <a:r>
              <a:rPr kumimoji="1" lang="en-US" altLang="ja-JP" sz="2800" b="1" u="sng" baseline="-25000" dirty="0" smtClean="0"/>
              <a:t>2</a:t>
            </a:r>
            <a:r>
              <a:rPr kumimoji="1" lang="en-US" altLang="ja-JP" sz="2800" b="1" u="sng" dirty="0" smtClean="0"/>
              <a:t> with UV irradiation (50min)</a:t>
            </a:r>
            <a:endParaRPr kumimoji="1" lang="ja-JP" altLang="en-US" sz="2800" b="1" u="sng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268760"/>
            <a:ext cx="4812434" cy="391010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15" name="直線矢印コネクタ 14"/>
          <p:cNvCxnSpPr/>
          <p:nvPr/>
        </p:nvCxnSpPr>
        <p:spPr>
          <a:xfrm rot="-3600000" flipH="1" flipV="1">
            <a:off x="6311833" y="3223809"/>
            <a:ext cx="981226" cy="1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6850578" y="3009912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6"/>
                </a:solidFill>
              </a:rPr>
              <a:t>30μm</a:t>
            </a:r>
            <a:endParaRPr kumimoji="1" lang="ja-JP" altLang="en-US" sz="3200" b="1" dirty="0">
              <a:solidFill>
                <a:schemeClr val="accent6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39752" y="5457418"/>
            <a:ext cx="5466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/>
              <a:t>Effective, but not perfect</a:t>
            </a:r>
            <a:endParaRPr kumimoji="1" lang="ja-JP" altLang="en-US" sz="4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8760" y="1485870"/>
            <a:ext cx="2155831" cy="138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49" y="1248291"/>
            <a:ext cx="3714105" cy="2211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3120077" y="177281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Nb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2465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611560" y="2645686"/>
            <a:ext cx="80652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200" b="1" dirty="0"/>
              <a:t>Ultrasonic cleansing with degreaser (FM20)</a:t>
            </a:r>
          </a:p>
          <a:p>
            <a:pPr algn="ctr"/>
            <a:r>
              <a:rPr lang="pt-BR" altLang="ja-JP" sz="3200" b="1" dirty="0" smtClean="0"/>
              <a:t>+</a:t>
            </a:r>
          </a:p>
          <a:p>
            <a:pPr algn="ctr"/>
            <a:r>
              <a:rPr lang="pt-BR" altLang="ja-JP" sz="3200" b="1" dirty="0" smtClean="0"/>
              <a:t>H</a:t>
            </a:r>
            <a:r>
              <a:rPr lang="pt-BR" altLang="ja-JP" sz="3200" b="1" baseline="-25000" dirty="0" smtClean="0"/>
              <a:t>2</a:t>
            </a:r>
            <a:r>
              <a:rPr lang="pt-BR" altLang="ja-JP" sz="3200" b="1" dirty="0" smtClean="0"/>
              <a:t>O</a:t>
            </a:r>
            <a:r>
              <a:rPr lang="pt-BR" altLang="ja-JP" sz="3200" b="1" baseline="-25000" dirty="0" smtClean="0"/>
              <a:t>2</a:t>
            </a:r>
            <a:r>
              <a:rPr lang="pt-BR" altLang="ja-JP" sz="3200" b="1" dirty="0" smtClean="0"/>
              <a:t> </a:t>
            </a:r>
            <a:r>
              <a:rPr lang="pt-BR" altLang="ja-JP" sz="3200" b="1" dirty="0"/>
              <a:t>with UV (decomposition by </a:t>
            </a:r>
            <a:r>
              <a:rPr lang="en-US" altLang="ja-JP" sz="3200" b="1" dirty="0"/>
              <a:t>“OH radical”</a:t>
            </a:r>
            <a:r>
              <a:rPr lang="pt-BR" altLang="ja-JP" sz="3200" b="1" dirty="0" smtClean="0"/>
              <a:t>)</a:t>
            </a:r>
            <a:endParaRPr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4881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685800" y="188640"/>
            <a:ext cx="7772400" cy="792088"/>
            <a:chOff x="0" y="12442"/>
            <a:chExt cx="7772400" cy="1199250"/>
          </a:xfrm>
        </p:grpSpPr>
        <p:sp>
          <p:nvSpPr>
            <p:cNvPr id="3" name="角丸四角形 2"/>
            <p:cNvSpPr/>
            <p:nvPr/>
          </p:nvSpPr>
          <p:spPr>
            <a:xfrm>
              <a:off x="0" y="12442"/>
              <a:ext cx="7772400" cy="119925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角丸四角形 4"/>
            <p:cNvSpPr/>
            <p:nvPr/>
          </p:nvSpPr>
          <p:spPr>
            <a:xfrm>
              <a:off x="58543" y="70985"/>
              <a:ext cx="7655314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000" b="1" dirty="0" smtClean="0"/>
                <a:t>motivation</a:t>
              </a:r>
              <a:endParaRPr kumimoji="1" lang="en-US" altLang="ja-JP" sz="4000" b="1" kern="1200" dirty="0" smtClean="0"/>
            </a:p>
          </p:txBody>
        </p:sp>
      </p:grpSp>
      <p:pic>
        <p:nvPicPr>
          <p:cNvPr id="7" name="図 6" descr="MHI09_E02_P100_2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908199" cy="56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539552" y="2623998"/>
            <a:ext cx="7908199" cy="1569660"/>
          </a:xfrm>
          <a:prstGeom prst="rect">
            <a:avLst/>
          </a:prstGeom>
          <a:solidFill>
            <a:schemeClr val="bg1">
              <a:alpha val="8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00B050"/>
                </a:solidFill>
              </a:rPr>
              <a:t>On </a:t>
            </a:r>
            <a:r>
              <a:rPr lang="en-US" altLang="ja-JP" sz="2400" b="1" dirty="0">
                <a:solidFill>
                  <a:srgbClr val="00B050"/>
                </a:solidFill>
              </a:rPr>
              <a:t>and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around electron </a:t>
            </a:r>
            <a:r>
              <a:rPr lang="en-US" altLang="ja-JP" sz="2400" b="1" dirty="0">
                <a:solidFill>
                  <a:srgbClr val="00B050"/>
                </a:solidFill>
              </a:rPr>
              <a:t>beam welding (EBW) seams, however, defects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are often found. </a:t>
            </a:r>
          </a:p>
          <a:p>
            <a:r>
              <a:rPr lang="en-US" altLang="ja-JP" sz="2400" b="1" dirty="0" smtClean="0">
                <a:solidFill>
                  <a:srgbClr val="00B050"/>
                </a:solidFill>
              </a:rPr>
              <a:t>An </a:t>
            </a:r>
            <a:r>
              <a:rPr lang="en-US" altLang="ja-JP" sz="2400" b="1" dirty="0">
                <a:solidFill>
                  <a:srgbClr val="00B050"/>
                </a:solidFill>
              </a:rPr>
              <a:t>optimum parameter of EBW to 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minimize a </a:t>
            </a:r>
            <a:r>
              <a:rPr lang="en-US" altLang="ja-JP" sz="2400" b="1" dirty="0">
                <a:solidFill>
                  <a:srgbClr val="00B050"/>
                </a:solidFill>
              </a:rPr>
              <a:t>number of defects should be studied.</a:t>
            </a:r>
            <a:r>
              <a:rPr lang="en-US" altLang="ja-JP" sz="2400" b="1" dirty="0" smtClean="0">
                <a:solidFill>
                  <a:srgbClr val="00B050"/>
                </a:solidFill>
              </a:rPr>
              <a:t> </a:t>
            </a:r>
            <a:endParaRPr lang="en-US" altLang="ja-JP" sz="2400" b="1" dirty="0">
              <a:solidFill>
                <a:srgbClr val="00B05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992702" y="1700808"/>
            <a:ext cx="496652" cy="504056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25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8859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50335"/>
            <a:ext cx="5391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Example of a surface condition just after </a:t>
            </a:r>
          </a:p>
          <a:p>
            <a:r>
              <a:rPr kumimoji="1" lang="en-US" altLang="ja-JP" sz="3200" b="1" u="sng" dirty="0" smtClean="0"/>
              <a:t>BCP + pure water rinsing</a:t>
            </a:r>
            <a:endParaRPr kumimoji="1" lang="ja-JP" alt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8455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8859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50335"/>
            <a:ext cx="5391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Example of a surface condition just after </a:t>
            </a:r>
          </a:p>
          <a:p>
            <a:r>
              <a:rPr kumimoji="1" lang="en-US" altLang="ja-JP" sz="3200" b="1" u="sng" dirty="0" smtClean="0"/>
              <a:t>BCP + pure water rinsing</a:t>
            </a:r>
            <a:endParaRPr kumimoji="1" lang="ja-JP" altLang="en-US" sz="3200" b="1" u="sng" dirty="0"/>
          </a:p>
        </p:txBody>
      </p:sp>
      <p:sp>
        <p:nvSpPr>
          <p:cNvPr id="5" name="円/楕円 4"/>
          <p:cNvSpPr/>
          <p:nvPr/>
        </p:nvSpPr>
        <p:spPr>
          <a:xfrm>
            <a:off x="1979712" y="242088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5436096" y="265630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7596336" y="191683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7729453" y="292494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497549" y="177281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707904" y="306896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6156176" y="2213749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932040" y="522920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156176" y="551723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1835696" y="1956185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7441421" y="465313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6444208" y="465313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6948264" y="1915769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1835696" y="336537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4714285" y="3806969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3370283" y="1494231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6444208" y="1956185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4494542" y="479715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4264151" y="508518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2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0" y="112012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42624" y="50335"/>
            <a:ext cx="6924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kumimoji="1" lang="en-US" altLang="ja-JP" sz="2400" b="1" dirty="0" smtClean="0"/>
              <a:t> surface condition just after </a:t>
            </a:r>
          </a:p>
          <a:p>
            <a:r>
              <a:rPr lang="en-US" altLang="ja-JP" sz="3200" b="1" u="sng" dirty="0"/>
              <a:t>Ultrasonic cleansing with </a:t>
            </a:r>
            <a:r>
              <a:rPr lang="en-US" altLang="ja-JP" sz="3200" b="1" u="sng" dirty="0" smtClean="0"/>
              <a:t>FM20 (60min)</a:t>
            </a:r>
            <a:endParaRPr lang="ja-JP" altLang="en-US" sz="3200" b="1" u="sng" dirty="0"/>
          </a:p>
        </p:txBody>
      </p:sp>
      <p:sp>
        <p:nvSpPr>
          <p:cNvPr id="6" name="円/楕円 5"/>
          <p:cNvSpPr/>
          <p:nvPr/>
        </p:nvSpPr>
        <p:spPr>
          <a:xfrm>
            <a:off x="1979712" y="242088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68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10" y="112012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042624" y="50335"/>
            <a:ext cx="6924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kumimoji="1" lang="en-US" altLang="ja-JP" sz="2400" b="1" dirty="0" smtClean="0"/>
              <a:t> surface condition just after </a:t>
            </a:r>
          </a:p>
          <a:p>
            <a:r>
              <a:rPr lang="en-US" altLang="ja-JP" sz="3200" b="1" u="sng" dirty="0"/>
              <a:t>Ultrasonic cleansing with </a:t>
            </a:r>
            <a:r>
              <a:rPr lang="en-US" altLang="ja-JP" sz="3200" b="1" u="sng" dirty="0" smtClean="0"/>
              <a:t>FM20 (60min)</a:t>
            </a:r>
            <a:endParaRPr lang="ja-JP" altLang="en-US" sz="3200" b="1" u="sng" dirty="0"/>
          </a:p>
        </p:txBody>
      </p:sp>
      <p:sp>
        <p:nvSpPr>
          <p:cNvPr id="6" name="円/楕円 5"/>
          <p:cNvSpPr/>
          <p:nvPr/>
        </p:nvSpPr>
        <p:spPr>
          <a:xfrm>
            <a:off x="1979712" y="242088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71349" y="1640994"/>
            <a:ext cx="54668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000" b="1" dirty="0" smtClean="0"/>
              <a:t>Effective, but not perfect</a:t>
            </a:r>
            <a:endParaRPr kumimoji="1" lang="ja-JP" altLang="en-US" sz="40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96752" y="4783292"/>
            <a:ext cx="2155831" cy="138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2" y="3789040"/>
            <a:ext cx="4085516" cy="2432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直線矢印コネクタ 10"/>
          <p:cNvCxnSpPr>
            <a:endCxn id="6" idx="6"/>
          </p:cNvCxnSpPr>
          <p:nvPr/>
        </p:nvCxnSpPr>
        <p:spPr>
          <a:xfrm flipH="1" flipV="1">
            <a:off x="2267744" y="2564904"/>
            <a:ext cx="2147887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631" y="2666818"/>
            <a:ext cx="4374940" cy="3554639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160274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73" y="1135502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98452" y="50335"/>
            <a:ext cx="869402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kumimoji="1" lang="en-US" altLang="ja-JP" sz="2400" b="1" dirty="0" smtClean="0"/>
              <a:t> surface condition just after </a:t>
            </a:r>
          </a:p>
          <a:p>
            <a:r>
              <a:rPr lang="pt-BR" altLang="ja-JP" sz="2800" b="1" u="sng" dirty="0" smtClean="0">
                <a:solidFill>
                  <a:srgbClr val="FF0000"/>
                </a:solidFill>
              </a:rPr>
              <a:t>H</a:t>
            </a:r>
            <a:r>
              <a:rPr lang="pt-BR" altLang="ja-JP" sz="2800" b="1" u="sng" baseline="-25000" dirty="0" smtClean="0">
                <a:solidFill>
                  <a:srgbClr val="FF0000"/>
                </a:solidFill>
              </a:rPr>
              <a:t>2</a:t>
            </a:r>
            <a:r>
              <a:rPr lang="pt-BR" altLang="ja-JP" sz="2800" b="1" u="sng" dirty="0" smtClean="0">
                <a:solidFill>
                  <a:srgbClr val="FF0000"/>
                </a:solidFill>
              </a:rPr>
              <a:t>O</a:t>
            </a:r>
            <a:r>
              <a:rPr lang="pt-BR" altLang="ja-JP" sz="2800" b="1" u="sng" baseline="-25000" dirty="0" smtClean="0">
                <a:solidFill>
                  <a:srgbClr val="FF0000"/>
                </a:solidFill>
              </a:rPr>
              <a:t>2</a:t>
            </a:r>
            <a:r>
              <a:rPr lang="pt-BR" altLang="ja-JP" sz="2800" b="1" u="sng" dirty="0" smtClean="0">
                <a:solidFill>
                  <a:srgbClr val="FF0000"/>
                </a:solidFill>
              </a:rPr>
              <a:t> </a:t>
            </a:r>
            <a:r>
              <a:rPr lang="pt-BR" altLang="ja-JP" sz="2800" b="1" u="sng" dirty="0">
                <a:solidFill>
                  <a:srgbClr val="FF0000"/>
                </a:solidFill>
              </a:rPr>
              <a:t>with </a:t>
            </a:r>
            <a:r>
              <a:rPr lang="pt-BR" altLang="ja-JP" sz="2800" b="1" u="sng" dirty="0" smtClean="0">
                <a:solidFill>
                  <a:srgbClr val="FF0000"/>
                </a:solidFill>
              </a:rPr>
              <a:t>UV (60min</a:t>
            </a:r>
            <a:r>
              <a:rPr lang="pt-BR" altLang="ja-JP" b="1" u="sng" dirty="0" smtClean="0">
                <a:solidFill>
                  <a:srgbClr val="FF0000"/>
                </a:solidFill>
              </a:rPr>
              <a:t>) </a:t>
            </a:r>
            <a:r>
              <a:rPr lang="pt-BR" altLang="ja-JP" b="1" u="sng" dirty="0" smtClean="0"/>
              <a:t>in addition to </a:t>
            </a:r>
            <a:r>
              <a:rPr lang="en-US" altLang="ja-JP" b="1" u="sng" dirty="0"/>
              <a:t>Ultrasonic cleansing with FM20 (60min</a:t>
            </a:r>
            <a:r>
              <a:rPr lang="en-US" altLang="ja-JP" b="1" u="sng" dirty="0" smtClean="0"/>
              <a:t>) </a:t>
            </a:r>
            <a:endParaRPr lang="ja-JP" altLang="en-US" b="1" u="sng" dirty="0"/>
          </a:p>
        </p:txBody>
      </p:sp>
      <p:sp>
        <p:nvSpPr>
          <p:cNvPr id="6" name="円/楕円 5"/>
          <p:cNvSpPr/>
          <p:nvPr/>
        </p:nvSpPr>
        <p:spPr>
          <a:xfrm>
            <a:off x="1979712" y="242088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0715"/>
            <a:ext cx="3286957" cy="267065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70" y="3783379"/>
            <a:ext cx="4085516" cy="2432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4744" y="4764994"/>
            <a:ext cx="1959846" cy="125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8"/>
            <a:ext cx="3286957" cy="2670653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cxnSp>
        <p:nvCxnSpPr>
          <p:cNvPr id="11" name="直線矢印コネクタ 10"/>
          <p:cNvCxnSpPr/>
          <p:nvPr/>
        </p:nvCxnSpPr>
        <p:spPr>
          <a:xfrm flipH="1" flipV="1">
            <a:off x="2267744" y="2708920"/>
            <a:ext cx="2880320" cy="136179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092280" y="2051556"/>
            <a:ext cx="81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Before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右矢印 14"/>
          <p:cNvSpPr/>
          <p:nvPr/>
        </p:nvSpPr>
        <p:spPr>
          <a:xfrm rot="5400000">
            <a:off x="6460134" y="3545969"/>
            <a:ext cx="716084" cy="823446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20272" y="5003884"/>
            <a:ext cx="672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After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08104" y="5589240"/>
            <a:ext cx="26965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000" b="1" dirty="0" smtClean="0">
                <a:solidFill>
                  <a:schemeClr val="accent6"/>
                </a:solidFill>
              </a:rPr>
              <a:t>Not enough</a:t>
            </a:r>
            <a:endParaRPr kumimoji="1" lang="ja-JP" altLang="en-US" sz="40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6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685800" y="188640"/>
            <a:ext cx="7772400" cy="792088"/>
            <a:chOff x="0" y="12442"/>
            <a:chExt cx="7772400" cy="1199250"/>
          </a:xfrm>
        </p:grpSpPr>
        <p:sp>
          <p:nvSpPr>
            <p:cNvPr id="3" name="角丸四角形 2"/>
            <p:cNvSpPr/>
            <p:nvPr/>
          </p:nvSpPr>
          <p:spPr>
            <a:xfrm>
              <a:off x="0" y="12442"/>
              <a:ext cx="7772400" cy="119925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角丸四角形 4"/>
            <p:cNvSpPr/>
            <p:nvPr/>
          </p:nvSpPr>
          <p:spPr>
            <a:xfrm>
              <a:off x="58543" y="70985"/>
              <a:ext cx="7655314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000" b="1" dirty="0" smtClean="0"/>
                <a:t>Summary</a:t>
              </a:r>
              <a:endParaRPr kumimoji="1" lang="en-US" altLang="ja-JP" sz="4000" b="1" kern="1200" dirty="0" smtClean="0"/>
            </a:p>
          </p:txBody>
        </p:sp>
      </p:grpSp>
      <p:sp>
        <p:nvSpPr>
          <p:cNvPr id="5" name="正方形/長方形 4"/>
          <p:cNvSpPr/>
          <p:nvPr/>
        </p:nvSpPr>
        <p:spPr>
          <a:xfrm>
            <a:off x="251520" y="1261204"/>
            <a:ext cx="8784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2800" b="1" dirty="0" smtClean="0"/>
              <a:t>We found that a lot of contaminants adhere on </a:t>
            </a:r>
            <a:r>
              <a:rPr lang="en-US" altLang="ja-JP" sz="2800" b="1" dirty="0" err="1" smtClean="0"/>
              <a:t>Nb</a:t>
            </a:r>
            <a:r>
              <a:rPr lang="en-US" altLang="ja-JP" sz="2800" b="1" dirty="0" smtClean="0"/>
              <a:t> pieces after BCP. </a:t>
            </a:r>
            <a:endParaRPr lang="en-US" altLang="ja-JP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sz="2800" b="1" dirty="0" smtClean="0"/>
              <a:t>Contaminants include carbons. However we have not identify their chemical structure.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800" b="1" dirty="0" smtClean="0"/>
              <a:t>The origin </a:t>
            </a:r>
            <a:r>
              <a:rPr lang="en-US" altLang="ja-JP" sz="2800" b="1" dirty="0"/>
              <a:t>of </a:t>
            </a:r>
            <a:r>
              <a:rPr lang="en-US" altLang="ja-JP" sz="2800" b="1" dirty="0" smtClean="0"/>
              <a:t>carbon has </a:t>
            </a:r>
            <a:r>
              <a:rPr lang="en-US" altLang="ja-JP" sz="2800" b="1" dirty="0"/>
              <a:t>not </a:t>
            </a:r>
            <a:r>
              <a:rPr lang="en-US" altLang="ja-JP" sz="2800" b="1" dirty="0" smtClean="0"/>
              <a:t>been identified yet. Carbons in </a:t>
            </a:r>
            <a:r>
              <a:rPr lang="en-US" altLang="ja-JP" sz="2800" b="1" dirty="0" err="1" smtClean="0"/>
              <a:t>Nb</a:t>
            </a:r>
            <a:r>
              <a:rPr lang="en-US" altLang="ja-JP" sz="2800" dirty="0"/>
              <a:t> </a:t>
            </a:r>
            <a:r>
              <a:rPr lang="en-US" altLang="ja-JP" sz="2800" b="1" dirty="0" smtClean="0"/>
              <a:t>(</a:t>
            </a:r>
            <a:r>
              <a:rPr lang="ja-JP" altLang="en-US" sz="2800" b="1" dirty="0"/>
              <a:t> </a:t>
            </a:r>
            <a:r>
              <a:rPr lang="en-US" altLang="ja-JP" sz="2800" b="1" dirty="0" smtClean="0"/>
              <a:t>&lt; 10ppm) </a:t>
            </a:r>
            <a:r>
              <a:rPr lang="en-US" altLang="ja-JP" sz="2800" b="1" dirty="0" smtClean="0"/>
              <a:t>are </a:t>
            </a:r>
            <a:r>
              <a:rPr lang="en-US" altLang="ja-JP" sz="2800" b="1" dirty="0" smtClean="0"/>
              <a:t>likely candidates.</a:t>
            </a:r>
            <a:endParaRPr lang="en-US" altLang="ja-JP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sz="2800" b="1" dirty="0" smtClean="0"/>
              <a:t>Way of removing “carbon including contaminants” </a:t>
            </a:r>
            <a:r>
              <a:rPr lang="en-US" altLang="ja-JP" sz="2800" b="1" dirty="0"/>
              <a:t>is </a:t>
            </a:r>
            <a:r>
              <a:rPr lang="en-US" altLang="ja-JP" sz="2800" b="1" dirty="0" smtClean="0"/>
              <a:t>under study. “Ultrasonic cleansing with FM20” and “decomposition by H</a:t>
            </a:r>
            <a:r>
              <a:rPr lang="en-US" altLang="ja-JP" sz="2800" b="1" baseline="-25000" dirty="0" smtClean="0"/>
              <a:t>2</a:t>
            </a:r>
            <a:r>
              <a:rPr lang="en-US" altLang="ja-JP" sz="2800" b="1" dirty="0" smtClean="0"/>
              <a:t>O</a:t>
            </a:r>
            <a:r>
              <a:rPr lang="en-US" altLang="ja-JP" sz="2800" b="1" baseline="-25000" dirty="0" smtClean="0"/>
              <a:t>2</a:t>
            </a:r>
            <a:r>
              <a:rPr lang="en-US" altLang="ja-JP" sz="2800" b="1" dirty="0" smtClean="0"/>
              <a:t> with UV irradiation” are effective, but a complete removal has not been successful. </a:t>
            </a:r>
            <a:endParaRPr lang="en-US" altLang="ja-JP" sz="2800" b="1" dirty="0"/>
          </a:p>
          <a:p>
            <a:pPr marL="342900" indent="-342900">
              <a:buFont typeface="+mj-lt"/>
              <a:buAutoNum type="arabicPeriod"/>
            </a:pPr>
            <a:r>
              <a:rPr lang="en-US" altLang="ja-JP" sz="2800" b="1" dirty="0" smtClean="0"/>
              <a:t>Effects </a:t>
            </a:r>
            <a:r>
              <a:rPr lang="en-US" altLang="ja-JP" sz="2800" b="1" dirty="0"/>
              <a:t>on </a:t>
            </a:r>
            <a:r>
              <a:rPr lang="en-US" altLang="ja-JP" sz="2800" b="1" dirty="0" smtClean="0"/>
              <a:t>pit formation at EBW seam </a:t>
            </a:r>
            <a:r>
              <a:rPr lang="en-US" altLang="ja-JP" sz="2800" b="1" dirty="0"/>
              <a:t>should be studied</a:t>
            </a:r>
            <a:r>
              <a:rPr lang="en-US" altLang="ja-JP" sz="2800" b="1" dirty="0" smtClean="0"/>
              <a:t>.</a:t>
            </a:r>
            <a:endParaRPr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4560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1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0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779912" y="2525995"/>
            <a:ext cx="13601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b="1" dirty="0" smtClean="0"/>
              <a:t>note</a:t>
            </a:r>
            <a:endParaRPr kumimoji="1" lang="ja-JP" alt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729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395536" y="188640"/>
            <a:ext cx="8350696" cy="792088"/>
            <a:chOff x="0" y="12442"/>
            <a:chExt cx="7772400" cy="1199250"/>
          </a:xfrm>
        </p:grpSpPr>
        <p:sp>
          <p:nvSpPr>
            <p:cNvPr id="3" name="角丸四角形 2"/>
            <p:cNvSpPr/>
            <p:nvPr/>
          </p:nvSpPr>
          <p:spPr>
            <a:xfrm>
              <a:off x="0" y="12442"/>
              <a:ext cx="7772400" cy="119925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角丸四角形 4"/>
            <p:cNvSpPr/>
            <p:nvPr/>
          </p:nvSpPr>
          <p:spPr>
            <a:xfrm>
              <a:off x="58543" y="70985"/>
              <a:ext cx="7655314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3600" b="1" dirty="0" smtClean="0"/>
                <a:t>Standard </a:t>
              </a:r>
              <a:r>
                <a:rPr lang="en-US" altLang="ja-JP" sz="3600" b="1" dirty="0" err="1" smtClean="0"/>
                <a:t>Nb</a:t>
              </a:r>
              <a:r>
                <a:rPr lang="en-US" altLang="ja-JP" sz="3600" b="1" dirty="0" smtClean="0"/>
                <a:t> sample for BCP experiments</a:t>
              </a:r>
              <a:endParaRPr kumimoji="1" lang="en-US" altLang="ja-JP" sz="3600" b="1" kern="1200" dirty="0" smtClean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395536" y="112474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We </a:t>
            </a:r>
            <a:r>
              <a:rPr lang="en-US" altLang="ja-JP" dirty="0"/>
              <a:t>prepared </a:t>
            </a:r>
            <a:r>
              <a:rPr lang="en-US" altLang="ja-JP" dirty="0" err="1"/>
              <a:t>Nb</a:t>
            </a:r>
            <a:r>
              <a:rPr lang="en-US" altLang="ja-JP" dirty="0"/>
              <a:t> pieces as clean as </a:t>
            </a:r>
            <a:r>
              <a:rPr lang="en-US" altLang="ja-JP" dirty="0" smtClean="0"/>
              <a:t>possible </a:t>
            </a:r>
            <a:r>
              <a:rPr lang="en-US" altLang="ja-JP" dirty="0"/>
              <a:t>i</a:t>
            </a:r>
            <a:r>
              <a:rPr kumimoji="1" lang="en-US" altLang="ja-JP" dirty="0" smtClean="0"/>
              <a:t>n order to check that “carbon including contaminants” are produced in the process of  BCP</a:t>
            </a:r>
            <a:r>
              <a:rPr lang="en-US" altLang="ja-JP" dirty="0" smtClean="0"/>
              <a:t>. 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431916"/>
            <a:ext cx="8496944" cy="4093428"/>
          </a:xfrm>
          <a:prstGeom prst="rect">
            <a:avLst/>
          </a:prstGeom>
          <a:noFill/>
          <a:ln w="381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ja-JP" sz="2800" b="1" dirty="0" smtClean="0">
                <a:solidFill>
                  <a:srgbClr val="00B050"/>
                </a:solidFill>
              </a:rPr>
              <a:t>Cut</a:t>
            </a:r>
            <a:r>
              <a:rPr lang="en-US" altLang="ja-JP" sz="2800" dirty="0" smtClean="0"/>
              <a:t>: </a:t>
            </a:r>
            <a:r>
              <a:rPr lang="en-US" altLang="ja-JP" sz="2000" dirty="0" smtClean="0"/>
              <a:t>Cut </a:t>
            </a:r>
            <a:r>
              <a:rPr lang="en-US" altLang="ja-JP" sz="2000" dirty="0" err="1" smtClean="0"/>
              <a:t>Nb</a:t>
            </a:r>
            <a:r>
              <a:rPr lang="en-US" altLang="ja-JP" sz="2000" dirty="0" smtClean="0"/>
              <a:t> plate into several pieces by wire-EDM or shear etc.</a:t>
            </a:r>
            <a:endParaRPr kumimoji="1" lang="en-US" altLang="ja-JP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ja-JP" sz="2800" b="1" dirty="0" smtClean="0">
                <a:solidFill>
                  <a:srgbClr val="00B050"/>
                </a:solidFill>
              </a:rPr>
              <a:t>BCP-1</a:t>
            </a:r>
            <a:r>
              <a:rPr lang="en-US" altLang="ja-JP" sz="2800" b="1" dirty="0" smtClean="0"/>
              <a:t>: </a:t>
            </a:r>
            <a:r>
              <a:rPr lang="en-US" altLang="ja-JP" sz="2000" dirty="0" smtClean="0"/>
              <a:t>Chemically polish a </a:t>
            </a:r>
            <a:r>
              <a:rPr lang="en-US" altLang="ja-JP" sz="2000" dirty="0" err="1" smtClean="0"/>
              <a:t>Nb</a:t>
            </a:r>
            <a:r>
              <a:rPr lang="en-US" altLang="ja-JP" sz="2000" dirty="0" smtClean="0"/>
              <a:t> piece in order to remove contaminations by cut process such as machine oil, wire-derived copper, and so on.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800" b="1" dirty="0" smtClean="0">
                <a:solidFill>
                  <a:srgbClr val="00B050"/>
                </a:solidFill>
              </a:rPr>
              <a:t>Remove contaminants after BCP1</a:t>
            </a:r>
            <a:r>
              <a:rPr lang="en-US" altLang="ja-JP" sz="2800" b="1" dirty="0" smtClean="0"/>
              <a:t>: </a:t>
            </a:r>
            <a:r>
              <a:rPr lang="en-US" altLang="ja-JP" sz="2000" dirty="0" smtClean="0"/>
              <a:t>There are a lot of carbon including contaminants on the </a:t>
            </a:r>
            <a:r>
              <a:rPr lang="en-US" altLang="ja-JP" sz="2000" dirty="0" err="1" smtClean="0"/>
              <a:t>Nb</a:t>
            </a:r>
            <a:r>
              <a:rPr lang="en-US" altLang="ja-JP" sz="2000" dirty="0" smtClean="0"/>
              <a:t> surface. But we do not know whether these contaminants are originated from BCP-1 itself or machine oil before BCP-1. Therefore we remove these contaminants and consider a obtained piece as a standard </a:t>
            </a:r>
            <a:r>
              <a:rPr lang="en-US" altLang="ja-JP" sz="2000" dirty="0" err="1" smtClean="0"/>
              <a:t>Nb</a:t>
            </a:r>
            <a:r>
              <a:rPr lang="en-US" altLang="ja-JP" sz="2000" dirty="0" smtClean="0"/>
              <a:t> sample.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800" b="1" dirty="0" smtClean="0">
                <a:solidFill>
                  <a:srgbClr val="00B050"/>
                </a:solidFill>
              </a:rPr>
              <a:t>BCP-2</a:t>
            </a:r>
            <a:r>
              <a:rPr lang="ja-JP" altLang="en-US" sz="2800" b="1" dirty="0" smtClean="0"/>
              <a:t>：</a:t>
            </a:r>
            <a:r>
              <a:rPr lang="en-US" altLang="ja-JP" sz="2000" dirty="0" smtClean="0"/>
              <a:t>BCP is applied to the standard </a:t>
            </a:r>
            <a:r>
              <a:rPr lang="en-US" altLang="ja-JP" sz="2000" dirty="0" err="1" smtClean="0"/>
              <a:t>Nb</a:t>
            </a:r>
            <a:r>
              <a:rPr lang="en-US" altLang="ja-JP" sz="2000" dirty="0" smtClean="0"/>
              <a:t> sample obtained through the above processes.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ja-JP" sz="2800" b="1" dirty="0" smtClean="0">
                <a:solidFill>
                  <a:srgbClr val="00B050"/>
                </a:solidFill>
              </a:rPr>
              <a:t>Observe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79512" y="1764105"/>
            <a:ext cx="1931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procedure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0463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685800" y="188640"/>
            <a:ext cx="7772400" cy="792088"/>
            <a:chOff x="0" y="12442"/>
            <a:chExt cx="7772400" cy="1199250"/>
          </a:xfrm>
        </p:grpSpPr>
        <p:sp>
          <p:nvSpPr>
            <p:cNvPr id="3" name="角丸四角形 2"/>
            <p:cNvSpPr/>
            <p:nvPr/>
          </p:nvSpPr>
          <p:spPr>
            <a:xfrm>
              <a:off x="0" y="12442"/>
              <a:ext cx="7772400" cy="119925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角丸四角形 4"/>
            <p:cNvSpPr/>
            <p:nvPr/>
          </p:nvSpPr>
          <p:spPr>
            <a:xfrm>
              <a:off x="58543" y="70985"/>
              <a:ext cx="7655314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000" b="1" dirty="0" smtClean="0"/>
                <a:t>motivation</a:t>
              </a:r>
              <a:endParaRPr kumimoji="1" lang="en-US" altLang="ja-JP" sz="4000" b="1" kern="1200" dirty="0" smtClean="0"/>
            </a:p>
          </p:txBody>
        </p:sp>
      </p:grpSp>
      <p:sp>
        <p:nvSpPr>
          <p:cNvPr id="9" name="正方形/長方形 8"/>
          <p:cNvSpPr/>
          <p:nvPr/>
        </p:nvSpPr>
        <p:spPr>
          <a:xfrm>
            <a:off x="550000" y="1700808"/>
            <a:ext cx="7908199" cy="95410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2400" b="1" dirty="0"/>
              <a:t>As a first </a:t>
            </a:r>
            <a:r>
              <a:rPr lang="en-US" altLang="ja-JP" sz="2400" b="1" dirty="0" smtClean="0"/>
              <a:t>step, </a:t>
            </a:r>
            <a:r>
              <a:rPr lang="en-US" altLang="ja-JP" sz="2400" b="1" dirty="0"/>
              <a:t>we are now </a:t>
            </a:r>
            <a:r>
              <a:rPr lang="en-US" altLang="ja-JP" sz="2400" b="1" dirty="0" smtClean="0"/>
              <a:t>studying </a:t>
            </a:r>
          </a:p>
          <a:p>
            <a:r>
              <a:rPr lang="en-US" altLang="ja-JP" sz="3200" b="1" dirty="0" smtClean="0"/>
              <a:t>Surface condition of </a:t>
            </a:r>
            <a:r>
              <a:rPr lang="en-US" altLang="ja-JP" sz="3200" b="1" dirty="0" err="1" smtClean="0"/>
              <a:t>Nb</a:t>
            </a:r>
            <a:r>
              <a:rPr lang="en-US" altLang="ja-JP" sz="3200" b="1" dirty="0" smtClean="0"/>
              <a:t> before EBW</a:t>
            </a:r>
            <a:endParaRPr lang="en-US" altLang="ja-JP" sz="3200" b="1" dirty="0"/>
          </a:p>
        </p:txBody>
      </p:sp>
      <p:sp>
        <p:nvSpPr>
          <p:cNvPr id="10" name="正方形/長方形 9"/>
          <p:cNvSpPr/>
          <p:nvPr/>
        </p:nvSpPr>
        <p:spPr>
          <a:xfrm>
            <a:off x="552232" y="3383121"/>
            <a:ext cx="7908199" cy="2062103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ja-JP" sz="3200" b="1" dirty="0" smtClean="0">
                <a:solidFill>
                  <a:schemeClr val="accent6"/>
                </a:solidFill>
              </a:rPr>
              <a:t>In </a:t>
            </a:r>
            <a:r>
              <a:rPr lang="en-US" altLang="ja-JP" sz="3200" b="1" dirty="0">
                <a:solidFill>
                  <a:schemeClr val="accent6"/>
                </a:solidFill>
              </a:rPr>
              <a:t>this talk, I will focus on the recent study </a:t>
            </a:r>
            <a:r>
              <a:rPr lang="en-US" altLang="ja-JP" sz="3200" b="1" dirty="0" smtClean="0">
                <a:solidFill>
                  <a:schemeClr val="accent6"/>
                </a:solidFill>
              </a:rPr>
              <a:t>about </a:t>
            </a:r>
            <a:r>
              <a:rPr lang="en-US" altLang="ja-JP" sz="3200" b="1" dirty="0">
                <a:solidFill>
                  <a:schemeClr val="accent6"/>
                </a:solidFill>
              </a:rPr>
              <a:t>surface condition before EBW, namely, just after the pre-weld etching by buffered chemical polishing (BCP</a:t>
            </a:r>
            <a:r>
              <a:rPr lang="en-US" altLang="ja-JP" sz="3200" b="1" dirty="0" smtClean="0">
                <a:solidFill>
                  <a:schemeClr val="accent6"/>
                </a:solidFill>
              </a:rPr>
              <a:t>).</a:t>
            </a:r>
            <a:endParaRPr lang="ja-JP" altLang="en-U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89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755576" y="2132856"/>
            <a:ext cx="78483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l"/>
            </a:pPr>
            <a:r>
              <a:rPr lang="en-US" altLang="ja-JP" sz="3200" b="1" dirty="0" smtClean="0"/>
              <a:t>Ultrasonic cleansing with acetone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3200" b="1" dirty="0" smtClean="0"/>
              <a:t>Ultrasonic </a:t>
            </a:r>
            <a:r>
              <a:rPr lang="en-US" altLang="ja-JP" sz="3200" b="1" dirty="0"/>
              <a:t>cleansing with </a:t>
            </a:r>
            <a:r>
              <a:rPr lang="en-US" altLang="ja-JP" sz="3200" b="1" dirty="0" smtClean="0"/>
              <a:t>pure water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3200" b="1" dirty="0" smtClean="0"/>
              <a:t>HF rinse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3200" b="1" dirty="0" smtClean="0"/>
              <a:t>Ultrasonic cleansing with HF</a:t>
            </a:r>
            <a:endParaRPr lang="en-US" altLang="ja-JP" sz="3200" b="1" dirty="0"/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3200" b="1" dirty="0"/>
              <a:t>EP </a:t>
            </a:r>
            <a:r>
              <a:rPr lang="en-US" altLang="ja-JP" sz="3200" b="1" dirty="0" smtClean="0"/>
              <a:t>solution </a:t>
            </a:r>
            <a:r>
              <a:rPr lang="en-US" altLang="ja-JP" sz="3200" b="1" dirty="0"/>
              <a:t>rinse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3200" b="1" dirty="0"/>
              <a:t>Phosphoric acid rinse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en-US" altLang="ja-JP" sz="3200" b="1" dirty="0" smtClean="0"/>
              <a:t>brushing</a:t>
            </a:r>
            <a:endParaRPr lang="en-US" altLang="ja-JP" sz="3200" b="1" dirty="0"/>
          </a:p>
          <a:p>
            <a:pPr marL="457200" indent="-457200">
              <a:buFont typeface="Wingdings" pitchFamily="2" charset="2"/>
              <a:buChar char="l"/>
            </a:pPr>
            <a:r>
              <a:rPr lang="pt-BR" altLang="ja-JP" sz="3200" b="1" dirty="0" smtClean="0"/>
              <a:t>Etching by H</a:t>
            </a:r>
            <a:r>
              <a:rPr lang="pt-BR" altLang="ja-JP" sz="3200" b="1" baseline="-25000" dirty="0" smtClean="0"/>
              <a:t>2</a:t>
            </a:r>
            <a:r>
              <a:rPr lang="pt-BR" altLang="ja-JP" sz="3200" b="1" dirty="0" smtClean="0"/>
              <a:t>O</a:t>
            </a:r>
            <a:r>
              <a:rPr lang="pt-BR" altLang="ja-JP" sz="3200" b="1" baseline="-25000" dirty="0" smtClean="0"/>
              <a:t>2</a:t>
            </a:r>
            <a:r>
              <a:rPr lang="pt-BR" altLang="ja-JP" sz="3200" b="1" dirty="0" smtClean="0"/>
              <a:t> including BCP solution</a:t>
            </a:r>
          </a:p>
          <a:p>
            <a:pPr marL="457200" indent="-457200">
              <a:buFont typeface="Wingdings" pitchFamily="2" charset="2"/>
              <a:buChar char="l"/>
            </a:pPr>
            <a:r>
              <a:rPr lang="pt-BR" altLang="ja-JP" sz="3200" b="1" dirty="0" smtClean="0"/>
              <a:t>H</a:t>
            </a:r>
            <a:r>
              <a:rPr lang="pt-BR" altLang="ja-JP" sz="3200" b="1" baseline="-25000" dirty="0" smtClean="0"/>
              <a:t>2</a:t>
            </a:r>
            <a:r>
              <a:rPr lang="pt-BR" altLang="ja-JP" sz="3200" b="1" dirty="0" smtClean="0"/>
              <a:t>O</a:t>
            </a:r>
            <a:r>
              <a:rPr lang="pt-BR" altLang="ja-JP" sz="3200" b="1" baseline="-25000" dirty="0" smtClean="0"/>
              <a:t>2</a:t>
            </a:r>
            <a:r>
              <a:rPr lang="pt-BR" altLang="ja-JP" sz="3200" b="1" dirty="0" smtClean="0"/>
              <a:t> with UV </a:t>
            </a:r>
            <a:r>
              <a:rPr lang="pt-BR" altLang="ja-JP" sz="2400" b="1" dirty="0" smtClean="0"/>
              <a:t>(decomposition by </a:t>
            </a:r>
            <a:r>
              <a:rPr lang="ja-JP" altLang="en-US" sz="2400" b="1" dirty="0" smtClean="0"/>
              <a:t>・</a:t>
            </a:r>
            <a:r>
              <a:rPr lang="en-US" altLang="ja-JP" sz="2400" b="1" dirty="0" smtClean="0"/>
              <a:t>OH radical</a:t>
            </a:r>
            <a:r>
              <a:rPr lang="pt-BR" altLang="ja-JP" sz="2400" b="1" dirty="0" smtClean="0"/>
              <a:t>)</a:t>
            </a:r>
            <a:endParaRPr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124744"/>
            <a:ext cx="864711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B050"/>
                </a:solidFill>
              </a:rPr>
              <a:t>Way of removing the contaminants is under study.</a:t>
            </a:r>
          </a:p>
          <a:p>
            <a:r>
              <a:rPr kumimoji="1" lang="en-US" altLang="ja-JP" sz="3200" b="1" dirty="0" smtClean="0"/>
              <a:t>So far we have tested the following method: </a:t>
            </a:r>
            <a:endParaRPr kumimoji="1" lang="ja-JP" altLang="en-US" sz="3200" b="1" dirty="0"/>
          </a:p>
        </p:txBody>
      </p:sp>
      <p:grpSp>
        <p:nvGrpSpPr>
          <p:cNvPr id="8" name="グループ化 7"/>
          <p:cNvGrpSpPr/>
          <p:nvPr/>
        </p:nvGrpSpPr>
        <p:grpSpPr>
          <a:xfrm>
            <a:off x="685800" y="188640"/>
            <a:ext cx="7772400" cy="792088"/>
            <a:chOff x="0" y="12442"/>
            <a:chExt cx="7772400" cy="1199250"/>
          </a:xfrm>
        </p:grpSpPr>
        <p:sp>
          <p:nvSpPr>
            <p:cNvPr id="9" name="角丸四角形 8"/>
            <p:cNvSpPr/>
            <p:nvPr/>
          </p:nvSpPr>
          <p:spPr>
            <a:xfrm>
              <a:off x="0" y="12442"/>
              <a:ext cx="7772400" cy="119925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角丸四角形 4"/>
            <p:cNvSpPr/>
            <p:nvPr/>
          </p:nvSpPr>
          <p:spPr>
            <a:xfrm>
              <a:off x="58543" y="70985"/>
              <a:ext cx="7655314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000" b="1" dirty="0" smtClean="0"/>
                <a:t>Removal of contaminants</a:t>
              </a:r>
              <a:endParaRPr kumimoji="1" lang="en-US" altLang="ja-JP" sz="4000" b="1" kern="12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40293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1547664" y="2645686"/>
            <a:ext cx="5902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3200" b="1" dirty="0"/>
              <a:t>Ultrasonic cleansing with acetone</a:t>
            </a:r>
          </a:p>
        </p:txBody>
      </p:sp>
    </p:spTree>
    <p:extLst>
      <p:ext uri="{BB962C8B-B14F-4D97-AF65-F5344CB8AC3E}">
        <p14:creationId xmlns:p14="http://schemas.microsoft.com/office/powerpoint/2010/main" val="267108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9" y="108859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50335"/>
            <a:ext cx="4442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kumimoji="1" lang="en-US" altLang="ja-JP" sz="2400" b="1" dirty="0" smtClean="0"/>
              <a:t> surface condition just after </a:t>
            </a:r>
          </a:p>
          <a:p>
            <a:r>
              <a:rPr kumimoji="1" lang="en-US" altLang="ja-JP" sz="3200" b="1" u="sng" dirty="0" smtClean="0"/>
              <a:t>BCP + pure water rinsing</a:t>
            </a:r>
            <a:endParaRPr kumimoji="1" lang="ja-JP" alt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417056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9" y="108859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50335"/>
            <a:ext cx="44429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kumimoji="1" lang="en-US" altLang="ja-JP" sz="2400" b="1" dirty="0" smtClean="0"/>
              <a:t> surface condition just after </a:t>
            </a:r>
          </a:p>
          <a:p>
            <a:r>
              <a:rPr kumimoji="1" lang="en-US" altLang="ja-JP" sz="3200" b="1" u="sng" dirty="0" smtClean="0"/>
              <a:t>BCP + pure water rinsing</a:t>
            </a:r>
            <a:endParaRPr kumimoji="1" lang="ja-JP" altLang="en-US" sz="3200" b="1" u="sng" dirty="0"/>
          </a:p>
        </p:txBody>
      </p:sp>
      <p:sp>
        <p:nvSpPr>
          <p:cNvPr id="2" name="円/楕円 1"/>
          <p:cNvSpPr/>
          <p:nvPr/>
        </p:nvSpPr>
        <p:spPr>
          <a:xfrm>
            <a:off x="2195736" y="342900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763688" y="350100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347864" y="479715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491880" y="515719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987824" y="54452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635896" y="393305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707904" y="36450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635896" y="328498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211960" y="270892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084168" y="414908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995936" y="299695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491880" y="134076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139952" y="148478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211960" y="18448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347864" y="249289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595418" y="283191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988742" y="341849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5220072" y="134076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5220072" y="162880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779912" y="226636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7236296" y="328498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732240" y="263691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164288" y="278092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236568" y="436510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588224" y="430148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012160" y="215231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2884286" y="484814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148064" y="430148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2627784" y="499215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2689282" y="536426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5004048" y="112474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2699792" y="422108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3275856" y="386104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6444208" y="501317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652120" y="515719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4499992" y="162880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4798534" y="229789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6043690" y="245241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37" y="102553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50335"/>
            <a:ext cx="73694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kumimoji="1" lang="en-US" altLang="ja-JP" sz="2400" b="1" dirty="0" smtClean="0"/>
              <a:t> surface condition just after </a:t>
            </a:r>
          </a:p>
          <a:p>
            <a:r>
              <a:rPr kumimoji="1" lang="en-US" altLang="ja-JP" sz="3200" b="1" u="sng" dirty="0" smtClean="0"/>
              <a:t>Ultrasonic cleansing with Acetone (35min)</a:t>
            </a:r>
            <a:endParaRPr kumimoji="1" lang="ja-JP" alt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27964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37" y="102553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50335"/>
            <a:ext cx="73694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kumimoji="1" lang="en-US" altLang="ja-JP" sz="2400" b="1" dirty="0" smtClean="0"/>
              <a:t> surface condition just after </a:t>
            </a:r>
          </a:p>
          <a:p>
            <a:r>
              <a:rPr kumimoji="1" lang="en-US" altLang="ja-JP" sz="3200" b="1" u="sng" dirty="0" smtClean="0"/>
              <a:t>Ultrasonic cleansing with Acetone </a:t>
            </a:r>
            <a:r>
              <a:rPr lang="en-US" altLang="ja-JP" sz="3200" b="1" u="sng" dirty="0"/>
              <a:t>(35min)</a:t>
            </a:r>
            <a:endParaRPr lang="ja-JP" altLang="en-US" sz="3200" b="1" u="sng" dirty="0"/>
          </a:p>
          <a:p>
            <a:endParaRPr kumimoji="1" lang="ja-JP" altLang="en-US" sz="3200" b="1" u="sng" dirty="0"/>
          </a:p>
        </p:txBody>
      </p:sp>
      <p:sp>
        <p:nvSpPr>
          <p:cNvPr id="5" name="円/楕円 4"/>
          <p:cNvSpPr/>
          <p:nvPr/>
        </p:nvSpPr>
        <p:spPr>
          <a:xfrm>
            <a:off x="1763688" y="350100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347864" y="479715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635896" y="393305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707904" y="36450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635896" y="328498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211960" y="270892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084168" y="414908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995936" y="299695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5220072" y="134076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164288" y="278092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5004048" y="112474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2699792" y="422108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3275856" y="386104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5004048" y="2297892"/>
            <a:ext cx="288032" cy="2880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4" name="円/楕円 43"/>
          <p:cNvSpPr/>
          <p:nvPr/>
        </p:nvSpPr>
        <p:spPr>
          <a:xfrm>
            <a:off x="6043690" y="245241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5" name="円/楕円 44"/>
          <p:cNvSpPr/>
          <p:nvPr/>
        </p:nvSpPr>
        <p:spPr>
          <a:xfrm>
            <a:off x="4283968" y="1556792"/>
            <a:ext cx="288032" cy="2880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6" name="円/楕円 45"/>
          <p:cNvSpPr/>
          <p:nvPr/>
        </p:nvSpPr>
        <p:spPr>
          <a:xfrm>
            <a:off x="3995936" y="1412776"/>
            <a:ext cx="288032" cy="2880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7" name="円/楕円 46"/>
          <p:cNvSpPr/>
          <p:nvPr/>
        </p:nvSpPr>
        <p:spPr>
          <a:xfrm>
            <a:off x="4747546" y="2852936"/>
            <a:ext cx="288032" cy="2880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8" name="円/楕円 47"/>
          <p:cNvSpPr/>
          <p:nvPr/>
        </p:nvSpPr>
        <p:spPr>
          <a:xfrm>
            <a:off x="5004048" y="2924944"/>
            <a:ext cx="288032" cy="2880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9" name="円/楕円 48"/>
          <p:cNvSpPr/>
          <p:nvPr/>
        </p:nvSpPr>
        <p:spPr>
          <a:xfrm>
            <a:off x="5580112" y="1916832"/>
            <a:ext cx="288032" cy="2880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0" name="円/楕円 49"/>
          <p:cNvSpPr/>
          <p:nvPr/>
        </p:nvSpPr>
        <p:spPr>
          <a:xfrm>
            <a:off x="5436096" y="1686865"/>
            <a:ext cx="288032" cy="288032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278717" y="3297348"/>
            <a:ext cx="1130181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B050"/>
                </a:solidFill>
              </a:rPr>
              <a:t>residue</a:t>
            </a:r>
            <a:endParaRPr kumimoji="1" lang="ja-JP" altLang="en-US" sz="2400" b="1" dirty="0">
              <a:solidFill>
                <a:srgbClr val="00B050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2126183" y="1397967"/>
            <a:ext cx="1808252" cy="46166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400" b="1" dirty="0" err="1" smtClean="0">
                <a:solidFill>
                  <a:schemeClr val="accent6"/>
                </a:solidFill>
              </a:rPr>
              <a:t>redeposition</a:t>
            </a:r>
            <a:endParaRPr kumimoji="1" lang="ja-JP" altLang="en-US" sz="2400" b="1" dirty="0">
              <a:solidFill>
                <a:schemeClr val="accent6"/>
              </a:solidFill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395536" y="5157192"/>
            <a:ext cx="8532439" cy="954107"/>
          </a:xfrm>
          <a:prstGeom prst="rect">
            <a:avLst/>
          </a:prstGeom>
          <a:solidFill>
            <a:schemeClr val="bg1">
              <a:alpha val="60000"/>
            </a:schemeClr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 smtClean="0"/>
              <a:t>We can not remove “carbon including contaminants” by ultrasonic cleansing with acetone. 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837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37" y="102553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50335"/>
            <a:ext cx="73694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kumimoji="1" lang="en-US" altLang="ja-JP" sz="2400" b="1" dirty="0" smtClean="0"/>
              <a:t> surface condition just after </a:t>
            </a:r>
          </a:p>
          <a:p>
            <a:r>
              <a:rPr lang="en-US" altLang="ja-JP" sz="3200" b="1" u="sng" dirty="0" smtClean="0"/>
              <a:t>Ultrasonic cleansing with </a:t>
            </a:r>
            <a:r>
              <a:rPr kumimoji="1" lang="en-US" altLang="ja-JP" sz="3200" b="1" u="sng" dirty="0" smtClean="0"/>
              <a:t>Acetone </a:t>
            </a:r>
            <a:r>
              <a:rPr lang="en-US" altLang="ja-JP" sz="3200" b="1" u="sng" dirty="0"/>
              <a:t>(35min)</a:t>
            </a:r>
            <a:endParaRPr lang="ja-JP" altLang="en-US" sz="3200" b="1" u="sng" dirty="0"/>
          </a:p>
          <a:p>
            <a:endParaRPr kumimoji="1" lang="ja-JP" altLang="en-US" sz="3200" b="1" u="sng" dirty="0"/>
          </a:p>
        </p:txBody>
      </p:sp>
      <p:sp>
        <p:nvSpPr>
          <p:cNvPr id="5" name="円/楕円 4"/>
          <p:cNvSpPr/>
          <p:nvPr/>
        </p:nvSpPr>
        <p:spPr>
          <a:xfrm>
            <a:off x="1763688" y="350100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279" y="1004442"/>
            <a:ext cx="4812434" cy="3910103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outerShdw blurRad="50800" dist="50800" dir="5400000" sx="101000" sy="101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7" name="直線矢印コネクタ 6"/>
          <p:cNvCxnSpPr>
            <a:stCxn id="2" idx="1"/>
            <a:endCxn id="5" idx="7"/>
          </p:cNvCxnSpPr>
          <p:nvPr/>
        </p:nvCxnSpPr>
        <p:spPr>
          <a:xfrm flipH="1">
            <a:off x="2009539" y="2959494"/>
            <a:ext cx="1700740" cy="583695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4855547"/>
            <a:ext cx="2869410" cy="166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8" name="直線矢印コネクタ 37"/>
          <p:cNvCxnSpPr/>
          <p:nvPr/>
        </p:nvCxnSpPr>
        <p:spPr>
          <a:xfrm flipH="1">
            <a:off x="5580112" y="3618584"/>
            <a:ext cx="1283417" cy="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5697825" y="3573016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>
                <a:solidFill>
                  <a:schemeClr val="accent6"/>
                </a:solidFill>
              </a:rPr>
              <a:t>4</a:t>
            </a:r>
            <a:r>
              <a:rPr lang="en-US" altLang="ja-JP" sz="3200" b="1" dirty="0" smtClean="0">
                <a:solidFill>
                  <a:schemeClr val="accent6"/>
                </a:solidFill>
              </a:rPr>
              <a:t>0μm</a:t>
            </a:r>
            <a:endParaRPr kumimoji="1" lang="ja-JP" altLang="en-US" sz="3200" b="1" dirty="0">
              <a:solidFill>
                <a:schemeClr val="accent6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66" y="4545285"/>
            <a:ext cx="3867150" cy="212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2140913" y="5692606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Nb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187624" y="4855547"/>
            <a:ext cx="201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Carbon and oxygen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99049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図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37" y="102553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50335"/>
            <a:ext cx="736945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dirty="0"/>
              <a:t>A</a:t>
            </a:r>
            <a:r>
              <a:rPr kumimoji="1" lang="en-US" altLang="ja-JP" sz="2400" b="1" dirty="0" smtClean="0"/>
              <a:t> surface condition just after </a:t>
            </a:r>
          </a:p>
          <a:p>
            <a:r>
              <a:rPr lang="en-US" altLang="ja-JP" sz="3200" b="1" u="sng" dirty="0" smtClean="0"/>
              <a:t>Ultrasonic cleansing with </a:t>
            </a:r>
            <a:r>
              <a:rPr kumimoji="1" lang="en-US" altLang="ja-JP" sz="3200" b="1" u="sng" dirty="0" smtClean="0"/>
              <a:t>Acetone </a:t>
            </a:r>
            <a:r>
              <a:rPr lang="en-US" altLang="ja-JP" sz="3200" b="1" u="sng" dirty="0"/>
              <a:t>(35min)</a:t>
            </a:r>
            <a:endParaRPr lang="ja-JP" altLang="en-US" sz="3200" b="1" u="sng" dirty="0"/>
          </a:p>
          <a:p>
            <a:endParaRPr kumimoji="1" lang="ja-JP" altLang="en-US" sz="3200" b="1" u="sng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774" y="3518826"/>
            <a:ext cx="3977218" cy="323149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6" y="991668"/>
            <a:ext cx="3977218" cy="323149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1" name="円/楕円 10"/>
          <p:cNvSpPr/>
          <p:nvPr/>
        </p:nvSpPr>
        <p:spPr>
          <a:xfrm>
            <a:off x="3347864" y="479715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224483" y="270892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8" name="直線矢印コネクタ 17"/>
          <p:cNvCxnSpPr>
            <a:stCxn id="3" idx="1"/>
            <a:endCxn id="11" idx="6"/>
          </p:cNvCxnSpPr>
          <p:nvPr/>
        </p:nvCxnSpPr>
        <p:spPr>
          <a:xfrm flipH="1" flipV="1">
            <a:off x="3635896" y="4941168"/>
            <a:ext cx="1335878" cy="193403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0945" y="5379666"/>
            <a:ext cx="2155831" cy="1254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80728"/>
            <a:ext cx="2905447" cy="1595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3" name="直線矢印コネクタ 32"/>
          <p:cNvCxnSpPr/>
          <p:nvPr/>
        </p:nvCxnSpPr>
        <p:spPr>
          <a:xfrm flipH="1">
            <a:off x="6685606" y="4264623"/>
            <a:ext cx="564186" cy="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/>
          <p:cNvSpPr txBox="1"/>
          <p:nvPr/>
        </p:nvSpPr>
        <p:spPr>
          <a:xfrm>
            <a:off x="6384847" y="3679848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6"/>
                </a:solidFill>
              </a:rPr>
              <a:t>20μm</a:t>
            </a:r>
            <a:endParaRPr kumimoji="1" lang="ja-JP" altLang="en-US" sz="3200" b="1" dirty="0">
              <a:solidFill>
                <a:schemeClr val="accent6"/>
              </a:solidFill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 flipH="1">
            <a:off x="1986522" y="2069559"/>
            <a:ext cx="564186" cy="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テキスト ボックス 40"/>
          <p:cNvSpPr txBox="1"/>
          <p:nvPr/>
        </p:nvSpPr>
        <p:spPr>
          <a:xfrm>
            <a:off x="1685763" y="1484784"/>
            <a:ext cx="1165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chemeClr val="accent6"/>
                </a:solidFill>
              </a:rPr>
              <a:t>20μm</a:t>
            </a:r>
            <a:endParaRPr kumimoji="1" lang="ja-JP" altLang="en-US" sz="3200" b="1" dirty="0">
              <a:solidFill>
                <a:schemeClr val="accent6"/>
              </a:solidFill>
            </a:endParaRPr>
          </a:p>
        </p:txBody>
      </p:sp>
      <p:cxnSp>
        <p:nvCxnSpPr>
          <p:cNvPr id="36" name="カギ線コネクタ 35"/>
          <p:cNvCxnSpPr/>
          <p:nvPr/>
        </p:nvCxnSpPr>
        <p:spPr>
          <a:xfrm rot="16200000" flipH="1">
            <a:off x="3892280" y="2245223"/>
            <a:ext cx="639361" cy="288032"/>
          </a:xfrm>
          <a:prstGeom prst="bentConnector3">
            <a:avLst>
              <a:gd name="adj1" fmla="val -2160"/>
            </a:avLst>
          </a:prstGeom>
          <a:ln w="317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367" y="5178708"/>
            <a:ext cx="2905447" cy="1595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テキスト ボックス 48"/>
          <p:cNvSpPr txBox="1"/>
          <p:nvPr/>
        </p:nvSpPr>
        <p:spPr>
          <a:xfrm>
            <a:off x="5951278" y="1777171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Nb</a:t>
            </a:r>
            <a:endParaRPr kumimoji="1" lang="ja-JP" altLang="en-US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3347864" y="6006937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Nb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46755" y="5388005"/>
            <a:ext cx="201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Carbon and oxygen</a:t>
            </a:r>
            <a:endParaRPr kumimoji="1" lang="ja-JP" altLang="en-US" b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34240" y="1088281"/>
            <a:ext cx="201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Carbon and oxygen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270233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685800" y="188640"/>
            <a:ext cx="7772400" cy="792088"/>
            <a:chOff x="0" y="12442"/>
            <a:chExt cx="7772400" cy="1199250"/>
          </a:xfrm>
        </p:grpSpPr>
        <p:sp>
          <p:nvSpPr>
            <p:cNvPr id="3" name="角丸四角形 2"/>
            <p:cNvSpPr/>
            <p:nvPr/>
          </p:nvSpPr>
          <p:spPr>
            <a:xfrm>
              <a:off x="0" y="12442"/>
              <a:ext cx="7772400" cy="1199250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角丸四角形 4"/>
            <p:cNvSpPr/>
            <p:nvPr/>
          </p:nvSpPr>
          <p:spPr>
            <a:xfrm>
              <a:off x="58543" y="70985"/>
              <a:ext cx="7655314" cy="10821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ja-JP" sz="4000" b="1" dirty="0" smtClean="0"/>
                <a:t>Outline</a:t>
              </a:r>
              <a:endParaRPr kumimoji="1" lang="en-US" altLang="ja-JP" sz="4000" b="1" kern="1200" dirty="0" smtClean="0"/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529969" y="1740872"/>
            <a:ext cx="808406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lvl="0" indent="-857250">
              <a:buFont typeface="+mj-lt"/>
              <a:buAutoNum type="romanUcPeriod"/>
            </a:pPr>
            <a:r>
              <a:rPr lang="en-US" altLang="ja-JP" sz="3600" b="1" dirty="0" smtClean="0"/>
              <a:t>Existences </a:t>
            </a:r>
            <a:r>
              <a:rPr lang="en-US" altLang="ja-JP" sz="3600" b="1" dirty="0"/>
              <a:t>of carbon including contaminants </a:t>
            </a:r>
            <a:r>
              <a:rPr lang="en-US" altLang="ja-JP" sz="3600" b="1" dirty="0" smtClean="0"/>
              <a:t>after BCP</a:t>
            </a:r>
          </a:p>
          <a:p>
            <a:pPr marL="857250" indent="-857250">
              <a:buFont typeface="+mj-lt"/>
              <a:buAutoNum type="romanUcPeriod"/>
            </a:pPr>
            <a:r>
              <a:rPr lang="en-US" altLang="ja-JP" sz="3600" b="1" dirty="0"/>
              <a:t>What is the origin of contaminants?</a:t>
            </a:r>
          </a:p>
          <a:p>
            <a:pPr marL="857250" indent="-857250">
              <a:buFont typeface="+mj-lt"/>
              <a:buAutoNum type="romanUcPeriod"/>
            </a:pPr>
            <a:r>
              <a:rPr lang="en-US" altLang="ja-JP" sz="3600" b="1" dirty="0" smtClean="0"/>
              <a:t>What </a:t>
            </a:r>
            <a:r>
              <a:rPr lang="en-US" altLang="ja-JP" sz="3600" b="1" dirty="0"/>
              <a:t>is the problem</a:t>
            </a:r>
            <a:r>
              <a:rPr lang="en-US" altLang="ja-JP" sz="3600" b="1" dirty="0" smtClean="0"/>
              <a:t>?</a:t>
            </a:r>
            <a:endParaRPr lang="en-US" altLang="ja-JP" sz="3600" b="1" dirty="0"/>
          </a:p>
          <a:p>
            <a:pPr marL="857250" indent="-857250">
              <a:buFont typeface="+mj-lt"/>
              <a:buAutoNum type="romanUcPeriod"/>
            </a:pPr>
            <a:r>
              <a:rPr lang="en-US" altLang="ja-JP" sz="3600" b="1" dirty="0"/>
              <a:t>Removal of </a:t>
            </a:r>
            <a:r>
              <a:rPr lang="en-US" altLang="ja-JP" sz="3600" b="1" dirty="0" smtClean="0"/>
              <a:t>contaminants</a:t>
            </a:r>
          </a:p>
          <a:p>
            <a:pPr marL="857250" indent="-857250">
              <a:buFont typeface="+mj-lt"/>
              <a:buAutoNum type="romanUcPeriod"/>
            </a:pPr>
            <a:r>
              <a:rPr lang="en-US" altLang="ja-JP" sz="3600" b="1" dirty="0"/>
              <a:t>S</a:t>
            </a:r>
            <a:r>
              <a:rPr lang="en-US" altLang="ja-JP" sz="3600" b="1" dirty="0" smtClean="0"/>
              <a:t>ummary</a:t>
            </a:r>
            <a:endParaRPr lang="en-US" altLang="ja-JP" sz="3600" dirty="0" smtClean="0"/>
          </a:p>
        </p:txBody>
      </p:sp>
    </p:spTree>
    <p:extLst>
      <p:ext uri="{BB962C8B-B14F-4D97-AF65-F5344CB8AC3E}">
        <p14:creationId xmlns:p14="http://schemas.microsoft.com/office/powerpoint/2010/main" val="235894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4876800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0" y="2708920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40" y="4528195"/>
            <a:ext cx="2438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グループ化 5"/>
          <p:cNvGrpSpPr/>
          <p:nvPr/>
        </p:nvGrpSpPr>
        <p:grpSpPr>
          <a:xfrm>
            <a:off x="395536" y="116632"/>
            <a:ext cx="8352928" cy="1224112"/>
            <a:chOff x="0" y="0"/>
            <a:chExt cx="8352928" cy="1224112"/>
          </a:xfrm>
        </p:grpSpPr>
        <p:sp>
          <p:nvSpPr>
            <p:cNvPr id="7" name="角丸四角形 6"/>
            <p:cNvSpPr/>
            <p:nvPr/>
          </p:nvSpPr>
          <p:spPr>
            <a:xfrm>
              <a:off x="0" y="0"/>
              <a:ext cx="8352928" cy="122411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角丸四角形 4"/>
            <p:cNvSpPr/>
            <p:nvPr/>
          </p:nvSpPr>
          <p:spPr>
            <a:xfrm>
              <a:off x="59756" y="59756"/>
              <a:ext cx="8233416" cy="11046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lang="en-US" altLang="ja-JP" sz="3200" b="1" kern="1200" dirty="0" smtClean="0"/>
                <a:t>Existences of carbon including contaminants after  buffered chemical polishing</a:t>
              </a: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94492" y="6361003"/>
            <a:ext cx="4477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b="1" dirty="0" smtClean="0"/>
              <a:t>HF rinse (30min) + BCP (200μm) + HF rinse (30min)</a:t>
            </a:r>
            <a:endParaRPr kumimoji="1" lang="ja-JP" altLang="en-US" sz="16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99189" y="6347278"/>
            <a:ext cx="1744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Shigeki Kato</a:t>
            </a:r>
            <a:endParaRPr kumimoji="1" lang="ja-JP" altLang="en-US" sz="2400" b="1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2000" y="1556792"/>
            <a:ext cx="8981256" cy="95410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800" b="1" dirty="0" smtClean="0"/>
              <a:t>In the process of observing the surface of HOM antenna cut by water jet, carbon including contaminants were found. </a:t>
            </a:r>
            <a:endParaRPr kumimoji="1" lang="ja-JP" altLang="en-US" sz="2800" b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16040" y="4551511"/>
            <a:ext cx="1067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FF0000"/>
                </a:solidFill>
              </a:rPr>
              <a:t>carbon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576" y="5877272"/>
            <a:ext cx="115608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/>
              <a:t>SEM-EDX</a:t>
            </a:r>
            <a:endParaRPr kumimoji="1" lang="ja-JP" altLang="en-US" sz="2000" b="1" dirty="0"/>
          </a:p>
        </p:txBody>
      </p:sp>
      <p:cxnSp>
        <p:nvCxnSpPr>
          <p:cNvPr id="10" name="直線矢印コネクタ 9"/>
          <p:cNvCxnSpPr/>
          <p:nvPr/>
        </p:nvCxnSpPr>
        <p:spPr>
          <a:xfrm>
            <a:off x="1665931" y="3740782"/>
            <a:ext cx="541680" cy="0"/>
          </a:xfrm>
          <a:prstGeom prst="straightConnector1">
            <a:avLst/>
          </a:prstGeom>
          <a:ln w="38100">
            <a:solidFill>
              <a:schemeClr val="accent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1451241" y="378904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accent6"/>
                </a:solidFill>
              </a:rPr>
              <a:t>～</a:t>
            </a:r>
            <a:r>
              <a:rPr kumimoji="1" lang="en-US" altLang="ja-JP" b="1" dirty="0" smtClean="0">
                <a:solidFill>
                  <a:schemeClr val="accent6"/>
                </a:solidFill>
              </a:rPr>
              <a:t>10μm</a:t>
            </a:r>
            <a:endParaRPr kumimoji="1" lang="ja-JP" altLang="en-US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9" y="108859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50335"/>
            <a:ext cx="5391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Example of a surface condition just after </a:t>
            </a:r>
          </a:p>
          <a:p>
            <a:r>
              <a:rPr kumimoji="1" lang="en-US" altLang="ja-JP" sz="3200" b="1" u="sng" dirty="0" smtClean="0"/>
              <a:t>BCP + pure water rinsing</a:t>
            </a:r>
            <a:endParaRPr kumimoji="1" lang="ja-JP" altLang="en-US" sz="3200" b="1" u="sng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9814" y="2636912"/>
            <a:ext cx="8748464" cy="107721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/>
              <a:t>Around the same time, similar</a:t>
            </a:r>
            <a:r>
              <a:rPr kumimoji="1" lang="en-US" altLang="ja-JP" sz="3200" b="1" dirty="0" smtClean="0"/>
              <a:t> contaminants were found on </a:t>
            </a:r>
            <a:r>
              <a:rPr kumimoji="1" lang="en-US" altLang="ja-JP" sz="3200" b="1" dirty="0" err="1" smtClean="0"/>
              <a:t>Nb</a:t>
            </a:r>
            <a:r>
              <a:rPr kumimoji="1" lang="en-US" altLang="ja-JP" sz="3200" b="1" dirty="0" smtClean="0"/>
              <a:t> </a:t>
            </a:r>
            <a:r>
              <a:rPr lang="en-US" altLang="ja-JP" sz="3200" b="1" dirty="0" smtClean="0"/>
              <a:t>piece</a:t>
            </a:r>
            <a:r>
              <a:rPr kumimoji="1" lang="en-US" altLang="ja-JP" sz="3200" b="1" dirty="0" smtClean="0"/>
              <a:t>s just after BCP</a:t>
            </a:r>
            <a:r>
              <a:rPr lang="en-US" altLang="ja-JP" sz="3200" b="1" dirty="0" smtClean="0"/>
              <a:t>.</a:t>
            </a:r>
            <a:endParaRPr kumimoji="1" lang="ja-JP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403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99" y="1088595"/>
            <a:ext cx="7045885" cy="572478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1475656" y="50335"/>
            <a:ext cx="53919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Example of a surface condition just after </a:t>
            </a:r>
          </a:p>
          <a:p>
            <a:r>
              <a:rPr kumimoji="1" lang="en-US" altLang="ja-JP" sz="3200" b="1" u="sng" dirty="0" smtClean="0"/>
              <a:t>BCP + pure water rinsing</a:t>
            </a:r>
            <a:endParaRPr kumimoji="1" lang="ja-JP" altLang="en-US" sz="3200" b="1" u="sng" dirty="0"/>
          </a:p>
        </p:txBody>
      </p:sp>
      <p:sp>
        <p:nvSpPr>
          <p:cNvPr id="2" name="円/楕円 1"/>
          <p:cNvSpPr/>
          <p:nvPr/>
        </p:nvSpPr>
        <p:spPr>
          <a:xfrm>
            <a:off x="2195736" y="342900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763688" y="350100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347864" y="479715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3491880" y="515719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2987824" y="54452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3635896" y="393305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3707904" y="36450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3635896" y="328498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/>
        </p:nvSpPr>
        <p:spPr>
          <a:xfrm>
            <a:off x="4211960" y="270892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円/楕円 12"/>
          <p:cNvSpPr/>
          <p:nvPr/>
        </p:nvSpPr>
        <p:spPr>
          <a:xfrm>
            <a:off x="6084168" y="414908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円/楕円 13"/>
          <p:cNvSpPr/>
          <p:nvPr/>
        </p:nvSpPr>
        <p:spPr>
          <a:xfrm>
            <a:off x="3995936" y="299695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円/楕円 14"/>
          <p:cNvSpPr/>
          <p:nvPr/>
        </p:nvSpPr>
        <p:spPr>
          <a:xfrm>
            <a:off x="3491880" y="134076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4139952" y="148478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4211960" y="184482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円/楕円 17"/>
          <p:cNvSpPr/>
          <p:nvPr/>
        </p:nvSpPr>
        <p:spPr>
          <a:xfrm>
            <a:off x="3347864" y="249289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円/楕円 18"/>
          <p:cNvSpPr/>
          <p:nvPr/>
        </p:nvSpPr>
        <p:spPr>
          <a:xfrm>
            <a:off x="3595418" y="283191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円/楕円 19"/>
          <p:cNvSpPr/>
          <p:nvPr/>
        </p:nvSpPr>
        <p:spPr>
          <a:xfrm>
            <a:off x="6988742" y="341849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1" name="円/楕円 20"/>
          <p:cNvSpPr/>
          <p:nvPr/>
        </p:nvSpPr>
        <p:spPr>
          <a:xfrm>
            <a:off x="5220072" y="134076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5220072" y="162880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円/楕円 22"/>
          <p:cNvSpPr/>
          <p:nvPr/>
        </p:nvSpPr>
        <p:spPr>
          <a:xfrm>
            <a:off x="3779912" y="226636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円/楕円 24"/>
          <p:cNvSpPr/>
          <p:nvPr/>
        </p:nvSpPr>
        <p:spPr>
          <a:xfrm>
            <a:off x="7236296" y="328498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円/楕円 25"/>
          <p:cNvSpPr/>
          <p:nvPr/>
        </p:nvSpPr>
        <p:spPr>
          <a:xfrm>
            <a:off x="6732240" y="263691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円/楕円 26"/>
          <p:cNvSpPr/>
          <p:nvPr/>
        </p:nvSpPr>
        <p:spPr>
          <a:xfrm>
            <a:off x="7164288" y="278092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8" name="円/楕円 27"/>
          <p:cNvSpPr/>
          <p:nvPr/>
        </p:nvSpPr>
        <p:spPr>
          <a:xfrm>
            <a:off x="6236568" y="436510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円/楕円 28"/>
          <p:cNvSpPr/>
          <p:nvPr/>
        </p:nvSpPr>
        <p:spPr>
          <a:xfrm>
            <a:off x="6588224" y="430148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円/楕円 29"/>
          <p:cNvSpPr/>
          <p:nvPr/>
        </p:nvSpPr>
        <p:spPr>
          <a:xfrm>
            <a:off x="6012160" y="215231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1" name="円/楕円 30"/>
          <p:cNvSpPr/>
          <p:nvPr/>
        </p:nvSpPr>
        <p:spPr>
          <a:xfrm>
            <a:off x="2884286" y="484814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円/楕円 31"/>
          <p:cNvSpPr/>
          <p:nvPr/>
        </p:nvSpPr>
        <p:spPr>
          <a:xfrm>
            <a:off x="5148064" y="430148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3" name="円/楕円 32"/>
          <p:cNvSpPr/>
          <p:nvPr/>
        </p:nvSpPr>
        <p:spPr>
          <a:xfrm>
            <a:off x="2627784" y="499215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4" name="円/楕円 33"/>
          <p:cNvSpPr/>
          <p:nvPr/>
        </p:nvSpPr>
        <p:spPr>
          <a:xfrm>
            <a:off x="2689282" y="536426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5" name="円/楕円 34"/>
          <p:cNvSpPr/>
          <p:nvPr/>
        </p:nvSpPr>
        <p:spPr>
          <a:xfrm>
            <a:off x="5004048" y="1124744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6" name="円/楕円 35"/>
          <p:cNvSpPr/>
          <p:nvPr/>
        </p:nvSpPr>
        <p:spPr>
          <a:xfrm>
            <a:off x="2699792" y="422108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7" name="円/楕円 36"/>
          <p:cNvSpPr/>
          <p:nvPr/>
        </p:nvSpPr>
        <p:spPr>
          <a:xfrm>
            <a:off x="3275856" y="386104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8" name="円/楕円 37"/>
          <p:cNvSpPr/>
          <p:nvPr/>
        </p:nvSpPr>
        <p:spPr>
          <a:xfrm>
            <a:off x="6444208" y="5013176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9" name="円/楕円 38"/>
          <p:cNvSpPr/>
          <p:nvPr/>
        </p:nvSpPr>
        <p:spPr>
          <a:xfrm>
            <a:off x="5652120" y="515719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0" name="円/楕円 39"/>
          <p:cNvSpPr/>
          <p:nvPr/>
        </p:nvSpPr>
        <p:spPr>
          <a:xfrm>
            <a:off x="4499992" y="1628800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円/楕円 40"/>
          <p:cNvSpPr/>
          <p:nvPr/>
        </p:nvSpPr>
        <p:spPr>
          <a:xfrm>
            <a:off x="4798534" y="2297892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2" name="円/楕円 41"/>
          <p:cNvSpPr/>
          <p:nvPr/>
        </p:nvSpPr>
        <p:spPr>
          <a:xfrm>
            <a:off x="6043690" y="2452418"/>
            <a:ext cx="288032" cy="28803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120502～ CP test\120516 CP test H3PO4&amp; Pure water rinse\純水 Rinse\Sample No.1\光学顕微鏡\P1010056補正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8734" y="2068049"/>
            <a:ext cx="6407762" cy="4673319"/>
          </a:xfrm>
          <a:prstGeom prst="rect">
            <a:avLst/>
          </a:prstGeom>
          <a:noFill/>
        </p:spPr>
      </p:pic>
      <p:pic>
        <p:nvPicPr>
          <p:cNvPr id="2050" name="Picture 2" descr="F:\120502～ CP test\120516 CP test H3PO4&amp; Pure water rinse\純水 Rinse\Sample No.1\001-40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52" y="116632"/>
            <a:ext cx="4874388" cy="3960440"/>
          </a:xfrm>
          <a:prstGeom prst="rect">
            <a:avLst/>
          </a:prstGeom>
          <a:noFill/>
        </p:spPr>
      </p:pic>
      <p:sp>
        <p:nvSpPr>
          <p:cNvPr id="2" name="テキスト ボックス 1"/>
          <p:cNvSpPr txBox="1"/>
          <p:nvPr/>
        </p:nvSpPr>
        <p:spPr>
          <a:xfrm>
            <a:off x="97163" y="188640"/>
            <a:ext cx="3034677" cy="4062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Scanning Electron Microscope</a:t>
            </a:r>
            <a:endParaRPr kumimoji="1" lang="ja-JP" altLang="en-US" b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66378" y="2204864"/>
            <a:ext cx="2021900" cy="40626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b="1" dirty="0" smtClean="0"/>
              <a:t>Optical </a:t>
            </a:r>
            <a:r>
              <a:rPr kumimoji="1" lang="en-US" altLang="ja-JP" b="1" dirty="0" smtClean="0"/>
              <a:t>Microscope</a:t>
            </a:r>
            <a:endParaRPr kumimoji="1" lang="ja-JP" altLang="en-US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-36512" y="6453336"/>
            <a:ext cx="2327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/>
              <a:t>Motoaki </a:t>
            </a:r>
            <a:r>
              <a:rPr kumimoji="1" lang="en-US" altLang="ja-JP" sz="2400" b="1" dirty="0" err="1" smtClean="0"/>
              <a:t>Sawabe</a:t>
            </a:r>
            <a:endParaRPr kumimoji="1" lang="ja-JP" altLang="en-US" sz="2400" b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011712" y="620688"/>
            <a:ext cx="4139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/>
              <a:t>A c</a:t>
            </a:r>
            <a:r>
              <a:rPr kumimoji="1" lang="en-US" altLang="ja-JP" sz="2400" b="1" dirty="0" smtClean="0"/>
              <a:t>ontaminant is </a:t>
            </a:r>
            <a:r>
              <a:rPr lang="en-US" altLang="ja-JP" sz="2400" b="1" dirty="0" smtClean="0"/>
              <a:t>transparent and </a:t>
            </a:r>
            <a:r>
              <a:rPr kumimoji="1" lang="en-US" altLang="ja-JP" sz="2400" b="1" dirty="0" smtClean="0"/>
              <a:t>like a membrane</a:t>
            </a:r>
            <a:r>
              <a:rPr lang="en-US" altLang="ja-JP" sz="2400" b="1" dirty="0" smtClean="0"/>
              <a:t>. 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5784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3895</TotalTime>
  <Words>1415</Words>
  <Application>Microsoft Office PowerPoint</Application>
  <PresentationFormat>画面に合わせる (4:3)</PresentationFormat>
  <Paragraphs>240</Paragraphs>
  <Slides>47</Slides>
  <Notes>47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47</vt:i4>
      </vt:variant>
    </vt:vector>
  </HeadingPairs>
  <TitlesOfParts>
    <vt:vector size="4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kubotaka</dc:creator>
  <cp:lastModifiedBy>Valued Acer Customer</cp:lastModifiedBy>
  <cp:revision>336</cp:revision>
  <cp:lastPrinted>2012-09-19T23:18:35Z</cp:lastPrinted>
  <dcterms:created xsi:type="dcterms:W3CDTF">2012-09-19T10:46:37Z</dcterms:created>
  <dcterms:modified xsi:type="dcterms:W3CDTF">2012-11-06T05:20:25Z</dcterms:modified>
</cp:coreProperties>
</file>