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307" r:id="rId3"/>
    <p:sldId id="308" r:id="rId4"/>
    <p:sldId id="309" r:id="rId5"/>
    <p:sldId id="310" r:id="rId6"/>
    <p:sldId id="311" r:id="rId7"/>
    <p:sldId id="315" r:id="rId8"/>
    <p:sldId id="303" r:id="rId9"/>
    <p:sldId id="316" r:id="rId10"/>
    <p:sldId id="304" r:id="rId11"/>
    <p:sldId id="285" r:id="rId12"/>
    <p:sldId id="293" r:id="rId13"/>
    <p:sldId id="305" r:id="rId14"/>
    <p:sldId id="295" r:id="rId15"/>
    <p:sldId id="312" r:id="rId16"/>
    <p:sldId id="296" r:id="rId17"/>
    <p:sldId id="313" r:id="rId18"/>
    <p:sldId id="299" r:id="rId19"/>
    <p:sldId id="306" r:id="rId20"/>
    <p:sldId id="31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94660"/>
  </p:normalViewPr>
  <p:slideViewPr>
    <p:cSldViewPr>
      <p:cViewPr varScale="1">
        <p:scale>
          <a:sx n="93" d="100"/>
          <a:sy n="9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E816-E2AD-440B-8B5A-F3CF3C2F6ED8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D969-1779-418D-BB12-2261DF8BB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5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3" y="4352925"/>
            <a:ext cx="5365750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85" tIns="47129" rIns="95885" bIns="4712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3" y="4352925"/>
            <a:ext cx="5365750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85" tIns="47129" rIns="95885" bIns="47129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08/11/2012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" y="11361"/>
            <a:ext cx="171450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05/11/2012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" y="5805328"/>
            <a:ext cx="217344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08" y="5805328"/>
            <a:ext cx="2262856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76" y="5788394"/>
            <a:ext cx="1485817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as.web.cern.ch/cas/Erice-2013/Erice-advert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05/12/2011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051720" y="1351500"/>
            <a:ext cx="5495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TESLA </a:t>
            </a:r>
            <a:r>
              <a:rPr lang="fr-FR" sz="3200" dirty="0" err="1" smtClean="0"/>
              <a:t>Technology</a:t>
            </a:r>
            <a:r>
              <a:rPr lang="fr-FR" sz="3200" dirty="0" smtClean="0"/>
              <a:t> Collaboration</a:t>
            </a:r>
          </a:p>
          <a:p>
            <a:pPr algn="ctr"/>
            <a:r>
              <a:rPr lang="fr-FR" sz="3200" dirty="0" err="1" smtClean="0"/>
              <a:t>JLab</a:t>
            </a:r>
            <a:r>
              <a:rPr lang="fr-FR" sz="3200" dirty="0" smtClean="0"/>
              <a:t>, 5-8 </a:t>
            </a:r>
            <a:r>
              <a:rPr lang="fr-FR" sz="3200" dirty="0" err="1" smtClean="0"/>
              <a:t>November</a:t>
            </a:r>
            <a:r>
              <a:rPr lang="fr-FR" sz="3200" dirty="0" smtClean="0"/>
              <a:t> 2012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719451" y="4235936"/>
            <a:ext cx="216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O.Napoly</a:t>
            </a:r>
            <a:r>
              <a:rPr lang="fr-FR" dirty="0" smtClean="0"/>
              <a:t>, CEA-Saclay</a:t>
            </a:r>
          </a:p>
          <a:p>
            <a:pPr algn="ctr"/>
            <a:r>
              <a:rPr lang="fr-FR" dirty="0" smtClean="0"/>
              <a:t>TTC Chairman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29038" y="3024831"/>
            <a:ext cx="4740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Collaboration Board Report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436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Collaboration Board Meeting Agenda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2732" y="1052736"/>
            <a:ext cx="8856984" cy="46085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Approval </a:t>
            </a:r>
            <a:r>
              <a:rPr lang="en-US" sz="2000" dirty="0"/>
              <a:t>or addition to </a:t>
            </a:r>
            <a:r>
              <a:rPr lang="en-US" sz="2000" dirty="0" smtClean="0"/>
              <a:t>agenda			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Approval </a:t>
            </a:r>
            <a:r>
              <a:rPr lang="en-US" sz="2000" dirty="0"/>
              <a:t>of the minutes of the last meeting (sent on December 23, 2011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Summary </a:t>
            </a:r>
            <a:r>
              <a:rPr lang="en-US" sz="2000" dirty="0"/>
              <a:t>of </a:t>
            </a:r>
            <a:r>
              <a:rPr lang="en-US" sz="2000" dirty="0" smtClean="0"/>
              <a:t>‘Chairmen’ </a:t>
            </a:r>
            <a:r>
              <a:rPr lang="en-US" sz="2000" dirty="0"/>
              <a:t>activities over past 8 </a:t>
            </a:r>
            <a:r>
              <a:rPr lang="en-US" sz="2000" dirty="0" smtClean="0"/>
              <a:t>months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1800" dirty="0"/>
              <a:t>Update on </a:t>
            </a:r>
            <a:r>
              <a:rPr lang="en-US" sz="1800" dirty="0" err="1"/>
              <a:t>MoU</a:t>
            </a:r>
            <a:r>
              <a:rPr lang="en-US" sz="1800" dirty="0"/>
              <a:t> signatures and TTC Membership</a:t>
            </a:r>
            <a:endParaRPr lang="fr-FR" sz="1800" dirty="0"/>
          </a:p>
          <a:p>
            <a:pPr marL="1028700" lvl="1" indent="-571500">
              <a:buFont typeface="+mj-lt"/>
              <a:buAutoNum type="romanLcPeriod"/>
            </a:pPr>
            <a:r>
              <a:rPr lang="en-US" sz="1800" dirty="0"/>
              <a:t>Comments/Approval by CB of TB </a:t>
            </a:r>
            <a:r>
              <a:rPr lang="en-US" sz="1800" dirty="0" smtClean="0"/>
              <a:t>composition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1800" dirty="0" smtClean="0"/>
              <a:t>Update of the TTC Web site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Coordination with other SCRF meetings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Venue </a:t>
            </a:r>
            <a:r>
              <a:rPr lang="en-US" sz="2000" dirty="0">
                <a:solidFill>
                  <a:srgbClr val="0070C0"/>
                </a:solidFill>
              </a:rPr>
              <a:t>and date of </a:t>
            </a:r>
            <a:r>
              <a:rPr lang="en-US" sz="2000" dirty="0" smtClean="0">
                <a:solidFill>
                  <a:srgbClr val="0070C0"/>
                </a:solidFill>
              </a:rPr>
              <a:t>the next </a:t>
            </a:r>
            <a:r>
              <a:rPr lang="en-US" sz="2000" dirty="0">
                <a:solidFill>
                  <a:srgbClr val="0070C0"/>
                </a:solidFill>
              </a:rPr>
              <a:t>TTC </a:t>
            </a:r>
            <a:r>
              <a:rPr lang="en-US" sz="2000" dirty="0" smtClean="0">
                <a:solidFill>
                  <a:srgbClr val="0070C0"/>
                </a:solidFill>
              </a:rPr>
              <a:t>Meeting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Venue and date of the next TTC CB meeting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Contacts for future applications (SCK-CEN, etc….)</a:t>
            </a:r>
            <a:endParaRPr lang="fr-FR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Application </a:t>
            </a:r>
            <a:r>
              <a:rPr lang="en-US" sz="2000" dirty="0">
                <a:solidFill>
                  <a:srgbClr val="0070C0"/>
                </a:solidFill>
              </a:rPr>
              <a:t>of SOLEIL Synchrotron Laboratory (France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444208" y="5877272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		1h30’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0"/>
            <a:ext cx="7200800" cy="720725"/>
          </a:xfrm>
          <a:noFill/>
        </p:spPr>
        <p:txBody>
          <a:bodyPr lIns="90487" tIns="44450" rIns="90487" bIns="44450" anchor="b">
            <a:normAutofit/>
          </a:bodyPr>
          <a:lstStyle/>
          <a:p>
            <a:r>
              <a:rPr lang="en-US" altLang="ja-JP" sz="3600" dirty="0"/>
              <a:t>Participants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9552" y="1772816"/>
            <a:ext cx="80648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sz="1400" dirty="0"/>
              <a:t>Present in person:  Chris </a:t>
            </a:r>
            <a:r>
              <a:rPr lang="en-US" sz="1400" dirty="0" err="1" smtClean="0"/>
              <a:t>Adolphsen</a:t>
            </a:r>
            <a:r>
              <a:rPr lang="en-US" sz="1400" dirty="0" smtClean="0"/>
              <a:t> </a:t>
            </a:r>
            <a:r>
              <a:rPr lang="en-US" sz="1400" dirty="0"/>
              <a:t>(SLAC), </a:t>
            </a:r>
            <a:r>
              <a:rPr lang="en-US" sz="1400" dirty="0" err="1"/>
              <a:t>Ilan</a:t>
            </a:r>
            <a:r>
              <a:rPr lang="en-US" sz="1400" dirty="0"/>
              <a:t> Ben-</a:t>
            </a:r>
            <a:r>
              <a:rPr lang="en-US" sz="1400" dirty="0" err="1"/>
              <a:t>Zvi</a:t>
            </a:r>
            <a:r>
              <a:rPr lang="en-US" sz="1400" dirty="0"/>
              <a:t> (BNL), Sebastien </a:t>
            </a:r>
            <a:r>
              <a:rPr lang="en-US" sz="1400" dirty="0" err="1"/>
              <a:t>Bousson</a:t>
            </a:r>
            <a:r>
              <a:rPr lang="en-US" sz="1400" dirty="0"/>
              <a:t> (IN2P3 </a:t>
            </a:r>
            <a:r>
              <a:rPr lang="en-US" sz="1400" dirty="0" err="1"/>
              <a:t>Orsay</a:t>
            </a:r>
            <a:r>
              <a:rPr lang="en-US" sz="1400" dirty="0"/>
              <a:t>), Sergio </a:t>
            </a:r>
            <a:r>
              <a:rPr lang="en-US" sz="1400" dirty="0" err="1"/>
              <a:t>Calatroni</a:t>
            </a:r>
            <a:r>
              <a:rPr lang="en-US" sz="1400" dirty="0"/>
              <a:t> (CERN), </a:t>
            </a:r>
            <a:r>
              <a:rPr lang="en-US" sz="1400" dirty="0" smtClean="0"/>
              <a:t>Jiyuan </a:t>
            </a:r>
            <a:r>
              <a:rPr lang="en-US" sz="1400" dirty="0"/>
              <a:t>Zhai (</a:t>
            </a:r>
            <a:r>
              <a:rPr lang="en-US" sz="1400" dirty="0" smtClean="0"/>
              <a:t>IHEP) </a:t>
            </a:r>
            <a:r>
              <a:rPr lang="en-US" sz="1400" dirty="0"/>
              <a:t>Camille Ginsburg (FNAL, Deputy Chair),  Hitoshi </a:t>
            </a:r>
            <a:r>
              <a:rPr lang="en-US" sz="1400" dirty="0" err="1"/>
              <a:t>Hayano</a:t>
            </a:r>
            <a:r>
              <a:rPr lang="en-US" sz="1400" dirty="0"/>
              <a:t> (KEK), Wolfgang </a:t>
            </a:r>
            <a:r>
              <a:rPr lang="en-US" sz="1400" dirty="0" err="1"/>
              <a:t>Hees</a:t>
            </a:r>
            <a:r>
              <a:rPr lang="en-US" sz="1400" dirty="0"/>
              <a:t> (ESS-AB), Walid </a:t>
            </a:r>
            <a:r>
              <a:rPr lang="en-US" sz="1400" dirty="0" err="1"/>
              <a:t>Kaabi</a:t>
            </a:r>
            <a:r>
              <a:rPr lang="en-US" sz="1400" dirty="0"/>
              <a:t> (IN2P3 LAL), Sang-Ho Kim (ORNL-SNS), Jens </a:t>
            </a:r>
            <a:r>
              <a:rPr lang="en-US" sz="1400" dirty="0" err="1"/>
              <a:t>Knobloch</a:t>
            </a:r>
            <a:r>
              <a:rPr lang="en-US" sz="1400" dirty="0"/>
              <a:t> (HZB), Bob </a:t>
            </a:r>
            <a:r>
              <a:rPr lang="en-US" sz="1400" dirty="0" err="1"/>
              <a:t>Laxdal</a:t>
            </a:r>
            <a:r>
              <a:rPr lang="en-US" sz="1400" dirty="0"/>
              <a:t> (TRIUMF), Peter McIntosh (STFC), Paolo </a:t>
            </a:r>
            <a:r>
              <a:rPr lang="en-US" sz="1400" dirty="0" err="1"/>
              <a:t>Michelato</a:t>
            </a:r>
            <a:r>
              <a:rPr lang="en-US" sz="1400" dirty="0"/>
              <a:t> (INFN-Milan), Olivier Napoly (CEA, Chair), </a:t>
            </a:r>
            <a:r>
              <a:rPr lang="en-US" sz="1400" dirty="0" err="1"/>
              <a:t>Fulvia</a:t>
            </a:r>
            <a:r>
              <a:rPr lang="en-US" sz="1400" dirty="0"/>
              <a:t> </a:t>
            </a:r>
            <a:r>
              <a:rPr lang="en-US" sz="1400" dirty="0" err="1"/>
              <a:t>Pilat</a:t>
            </a:r>
            <a:r>
              <a:rPr lang="en-US" sz="1400" dirty="0"/>
              <a:t> (JLAB), </a:t>
            </a:r>
            <a:r>
              <a:rPr lang="en-US" sz="1400" dirty="0" err="1" smtClean="0"/>
              <a:t>Nobu</a:t>
            </a:r>
            <a:r>
              <a:rPr lang="en-US" sz="1400" dirty="0" smtClean="0"/>
              <a:t> </a:t>
            </a:r>
            <a:r>
              <a:rPr lang="en-US" sz="1400" dirty="0" err="1"/>
              <a:t>Toge</a:t>
            </a:r>
            <a:r>
              <a:rPr lang="en-US" sz="1400" dirty="0"/>
              <a:t> (KEK, TTC-TB Chair), Hans Weise (DESY), Russell Wells (LBNL), Richard York (MSU</a:t>
            </a:r>
            <a:r>
              <a:rPr lang="en-US" sz="1400" dirty="0" smtClean="0"/>
              <a:t>) </a:t>
            </a:r>
          </a:p>
          <a:p>
            <a:endParaRPr lang="fr-FR" sz="1400" dirty="0"/>
          </a:p>
          <a:p>
            <a:r>
              <a:rPr lang="en-US" sz="1400" dirty="0"/>
              <a:t>By WebEx: Susanna </a:t>
            </a:r>
            <a:r>
              <a:rPr lang="en-US" sz="1400" dirty="0" err="1"/>
              <a:t>Guiducci</a:t>
            </a:r>
            <a:r>
              <a:rPr lang="en-US" sz="1400" dirty="0"/>
              <a:t> (INFN </a:t>
            </a:r>
            <a:r>
              <a:rPr lang="en-US" sz="1400" dirty="0" err="1"/>
              <a:t>Frascati</a:t>
            </a:r>
            <a:r>
              <a:rPr lang="en-US" sz="1400" dirty="0"/>
              <a:t>), Georg </a:t>
            </a:r>
            <a:r>
              <a:rPr lang="en-US" sz="1400" dirty="0" err="1"/>
              <a:t>Hoffstaetter</a:t>
            </a:r>
            <a:r>
              <a:rPr lang="en-US" sz="1400" dirty="0"/>
              <a:t> (</a:t>
            </a:r>
            <a:r>
              <a:rPr lang="en-US" sz="1400" dirty="0" smtClean="0"/>
              <a:t>Cornell University), </a:t>
            </a:r>
            <a:r>
              <a:rPr lang="en-US" sz="1400" dirty="0"/>
              <a:t>Wolfgang Mueller (TU Darmstadt)</a:t>
            </a:r>
            <a:endParaRPr lang="fr-FR" sz="1400" dirty="0"/>
          </a:p>
          <a:p>
            <a:pPr eaLnBrk="1" hangingPunct="1"/>
            <a:endParaRPr lang="en-US" altLang="ja-JP" sz="1400" b="1" dirty="0">
              <a:latin typeface="Helvetic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8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68"/>
            <a:ext cx="9108000" cy="413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35696" y="-2660"/>
            <a:ext cx="7308304" cy="839372"/>
          </a:xfrm>
        </p:spPr>
        <p:txBody>
          <a:bodyPr>
            <a:noAutofit/>
          </a:bodyPr>
          <a:lstStyle/>
          <a:p>
            <a:r>
              <a:rPr lang="en-GB" sz="3600" dirty="0" smtClean="0"/>
              <a:t>SOLEIL Synchrotron Laboratory in TTC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179512" y="801335"/>
            <a:ext cx="651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for TTC membership was presented by M. </a:t>
            </a:r>
            <a:r>
              <a:rPr lang="en-US" dirty="0" err="1" smtClean="0"/>
              <a:t>Diop</a:t>
            </a:r>
            <a:r>
              <a:rPr lang="en-US" dirty="0" smtClean="0"/>
              <a:t> (SOLEIL)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013996" y="692696"/>
            <a:ext cx="208823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SOLEIL Synchrotron Laboratory is a 3</a:t>
            </a:r>
            <a:r>
              <a:rPr lang="en-US" baseline="30000" dirty="0" smtClean="0"/>
              <a:t>rd</a:t>
            </a:r>
            <a:r>
              <a:rPr lang="en-US" dirty="0" smtClean="0"/>
              <a:t> generation light source locate on the Saclay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35696" y="-2660"/>
            <a:ext cx="7308304" cy="83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SOLEIL Synchrotron Laboratory in TTC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344816" cy="508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4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35696" y="-2660"/>
            <a:ext cx="7308304" cy="83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SOLEIL Synchrotron Laboratory in TTC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7194860" cy="49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60232" y="4165408"/>
            <a:ext cx="24050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RF </a:t>
            </a:r>
            <a:r>
              <a:rPr lang="en-US" dirty="0" err="1"/>
              <a:t>c</a:t>
            </a:r>
            <a:r>
              <a:rPr lang="en-US" dirty="0" err="1" smtClean="0"/>
              <a:t>ryomodule</a:t>
            </a:r>
            <a:r>
              <a:rPr lang="en-US" dirty="0" smtClean="0"/>
              <a:t> for the storage ring (x2)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35696" y="-2660"/>
            <a:ext cx="7308304" cy="83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SOLEIL Synchrotron Laboratory in TTC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7020000" cy="49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236296" y="1963369"/>
            <a:ext cx="164990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Solid State Amplifier for the booster RF at 352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835696" y="-2660"/>
            <a:ext cx="7308304" cy="83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SOLEIL Synchrotron Laboratory in TTC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000" cy="480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9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835696" y="-2660"/>
            <a:ext cx="7308304" cy="83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SOLEIL Synchrotron Laboratory in TTC</a:t>
            </a:r>
            <a:endParaRPr lang="en-GB" sz="3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23528" y="1484784"/>
            <a:ext cx="849694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The Collaboration Board</a:t>
            </a:r>
            <a:r>
              <a:rPr lang="en-US" b="1" dirty="0" smtClean="0"/>
              <a:t> Members </a:t>
            </a:r>
            <a:r>
              <a:rPr lang="en-US" b="1" dirty="0"/>
              <a:t>unanimously supported the SOLEIL application</a:t>
            </a:r>
            <a:r>
              <a:rPr lang="en-US" dirty="0"/>
              <a:t>, with particular emphasis that their extensive RF power experience/activity would benefit TTC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Congratulations</a:t>
            </a:r>
            <a:r>
              <a:rPr lang="en-GB" dirty="0"/>
              <a:t> </a:t>
            </a:r>
            <a:r>
              <a:rPr lang="en-GB" dirty="0" smtClean="0"/>
              <a:t>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49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4891264"/>
            <a:ext cx="8496944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General </a:t>
            </a:r>
            <a:r>
              <a:rPr lang="en-GB" dirty="0"/>
              <a:t>elections in </a:t>
            </a:r>
            <a:r>
              <a:rPr lang="en-GB" dirty="0" smtClean="0"/>
              <a:t>Germany </a:t>
            </a:r>
            <a:r>
              <a:rPr lang="en-GB" dirty="0" smtClean="0"/>
              <a:t>Sept-Oct 2013</a:t>
            </a:r>
            <a:endParaRPr lang="en-GB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Napoly, TTC Chair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35696" y="-2660"/>
            <a:ext cx="7200800" cy="83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Next Events: 2013</a:t>
            </a:r>
            <a:endParaRPr lang="en-GB" sz="3600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46507" y="2286825"/>
            <a:ext cx="8439853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SRF Conference in Paris on </a:t>
            </a:r>
            <a:r>
              <a:rPr lang="en-GB" dirty="0" smtClean="0"/>
              <a:t>22-28 </a:t>
            </a:r>
            <a:r>
              <a:rPr lang="en-GB" dirty="0" smtClean="0"/>
              <a:t>September </a:t>
            </a:r>
            <a:r>
              <a:rPr lang="en-GB" dirty="0" smtClean="0"/>
              <a:t>2013</a:t>
            </a:r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ncluding a </a:t>
            </a:r>
            <a:r>
              <a:rPr lang="en-GB" b="1" dirty="0" smtClean="0"/>
              <a:t>TTC Collaboration Board meeting </a:t>
            </a:r>
            <a:r>
              <a:rPr lang="en-GB" dirty="0" smtClean="0"/>
              <a:t>to </a:t>
            </a:r>
          </a:p>
          <a:p>
            <a:pPr marL="514350" indent="-514350">
              <a:buAutoNum type="arabicParenR"/>
            </a:pPr>
            <a:r>
              <a:rPr lang="en-GB" dirty="0"/>
              <a:t>i</a:t>
            </a:r>
            <a:r>
              <a:rPr lang="en-GB" dirty="0" smtClean="0"/>
              <a:t>nvite potential new Members</a:t>
            </a:r>
          </a:p>
          <a:p>
            <a:pPr marL="514350" indent="-514350">
              <a:buAutoNum type="arabicParenR"/>
            </a:pPr>
            <a:r>
              <a:rPr lang="en-GB" dirty="0"/>
              <a:t>d</a:t>
            </a:r>
            <a:r>
              <a:rPr lang="en-GB" dirty="0" smtClean="0"/>
              <a:t>efine the focus of the programme of the next meeting</a:t>
            </a:r>
            <a:endParaRPr lang="en-GB" dirty="0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9512" y="954677"/>
            <a:ext cx="8439853" cy="1332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CERN Accelerator School on “Superconductivity for Accelerators”, 27 April-4 may 2013</a:t>
            </a:r>
            <a:r>
              <a:rPr lang="fr-FR" u="sng" dirty="0" smtClean="0">
                <a:hlinkClick r:id="rId2"/>
              </a:rPr>
              <a:t> </a:t>
            </a:r>
            <a:r>
              <a:rPr lang="fr-FR" u="sng" dirty="0">
                <a:hlinkClick r:id="rId2"/>
              </a:rPr>
              <a:t>http://cas.web.cern.ch/cas/Erice-2013/Erice-advert.html</a:t>
            </a:r>
            <a:endParaRPr lang="fr-FR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884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8496944" cy="10081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European General Elections, 5-8 June 2014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Napoly, TTC Chair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835696" y="-2660"/>
            <a:ext cx="7200800" cy="83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Next Events: 2014</a:t>
            </a:r>
            <a:endParaRPr lang="en-GB" sz="3600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23528" y="1902122"/>
            <a:ext cx="8496944" cy="1814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TTC meeting at DESY</a:t>
            </a:r>
            <a:r>
              <a:rPr lang="en-GB" dirty="0" smtClean="0"/>
              <a:t>, spring 2014</a:t>
            </a:r>
          </a:p>
          <a:p>
            <a:pPr marL="0" indent="0">
              <a:buNone/>
            </a:pPr>
            <a:r>
              <a:rPr lang="en-US" dirty="0" smtClean="0"/>
              <a:t>It is </a:t>
            </a:r>
            <a:r>
              <a:rPr lang="en-US" dirty="0"/>
              <a:t>important to select the dates as soon as possible.  (IPAC14 Dresden is </a:t>
            </a:r>
            <a:r>
              <a:rPr lang="en-US" dirty="0" smtClean="0"/>
              <a:t>June </a:t>
            </a:r>
            <a:r>
              <a:rPr lang="en-US" dirty="0"/>
              <a:t>2014</a:t>
            </a:r>
            <a:r>
              <a:rPr lang="en-US" dirty="0" smtClean="0"/>
              <a:t>.)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23528" y="3933056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</a:rPr>
              <a:t>around ‘</a:t>
            </a:r>
            <a:r>
              <a:rPr lang="en-GB" i="1" dirty="0" smtClean="0">
                <a:solidFill>
                  <a:srgbClr val="0070C0"/>
                </a:solidFill>
              </a:rPr>
              <a:t>XM40’</a:t>
            </a:r>
            <a:r>
              <a:rPr lang="en-GB" dirty="0" smtClean="0">
                <a:solidFill>
                  <a:srgbClr val="0070C0"/>
                </a:solidFill>
              </a:rPr>
              <a:t> XFEL </a:t>
            </a:r>
            <a:r>
              <a:rPr lang="en-GB" dirty="0" err="1" smtClean="0">
                <a:solidFill>
                  <a:srgbClr val="0070C0"/>
                </a:solidFill>
              </a:rPr>
              <a:t>cryomodule</a:t>
            </a:r>
            <a:r>
              <a:rPr lang="en-GB" dirty="0" smtClean="0">
                <a:solidFill>
                  <a:srgbClr val="0070C0"/>
                </a:solidFill>
              </a:rPr>
              <a:t> …</a:t>
            </a: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It’s TTC, …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41810" y="1196752"/>
            <a:ext cx="694799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/>
              <a:t> TTC has</a:t>
            </a:r>
            <a:r>
              <a:rPr lang="fr-FR" dirty="0" smtClean="0"/>
              <a:t>: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a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mission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a </a:t>
            </a:r>
            <a:r>
              <a:rPr lang="fr-FR" dirty="0" smtClean="0">
                <a:solidFill>
                  <a:srgbClr val="0070C0"/>
                </a:solidFill>
              </a:rPr>
              <a:t>scope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a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policy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err="1">
                <a:solidFill>
                  <a:srgbClr val="0070C0"/>
                </a:solidFill>
              </a:rPr>
              <a:t>t</a:t>
            </a:r>
            <a:r>
              <a:rPr lang="fr-FR" dirty="0" err="1" smtClean="0">
                <a:solidFill>
                  <a:srgbClr val="0070C0"/>
                </a:solidFill>
              </a:rPr>
              <a:t>wo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means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444208" y="5877272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		1h30’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2636912"/>
            <a:ext cx="8496944" cy="10081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dirty="0" smtClean="0"/>
              <a:t>Thank you for your attention</a:t>
            </a:r>
            <a:endParaRPr lang="en-GB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O. Napoly, TTC Chair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17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Mission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064896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MoU</a:t>
            </a:r>
            <a:r>
              <a:rPr lang="en-US" sz="2000" dirty="0" smtClean="0"/>
              <a:t> says:</a:t>
            </a:r>
          </a:p>
          <a:p>
            <a:pPr marL="0" indent="0" algn="just"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The </a:t>
            </a:r>
            <a:r>
              <a:rPr lang="en-US" sz="2000" i="1" dirty="0"/>
              <a:t>mission of the TESLA Technology Collaboration (</a:t>
            </a:r>
            <a:r>
              <a:rPr lang="en-US" sz="2000" i="1" dirty="0" smtClean="0"/>
              <a:t>the Collaboration</a:t>
            </a:r>
            <a:r>
              <a:rPr lang="en-US" sz="2000" i="1" dirty="0"/>
              <a:t>) is to </a:t>
            </a:r>
            <a:r>
              <a:rPr lang="en-US" sz="2000" b="1" i="1" dirty="0"/>
              <a:t>advance SCRF technology </a:t>
            </a:r>
            <a:r>
              <a:rPr lang="en-US" sz="2000" i="1" dirty="0" smtClean="0"/>
              <a:t>R&amp;D </a:t>
            </a:r>
            <a:r>
              <a:rPr lang="en-US" sz="2000" i="1" dirty="0"/>
              <a:t>and </a:t>
            </a:r>
            <a:r>
              <a:rPr lang="en-US" sz="2000" i="1" dirty="0" smtClean="0"/>
              <a:t>related accelerator </a:t>
            </a:r>
            <a:r>
              <a:rPr lang="en-US" sz="2000" i="1" dirty="0"/>
              <a:t>studies across the broad diversity of </a:t>
            </a:r>
            <a:r>
              <a:rPr lang="en-US" sz="2000" i="1" dirty="0" smtClean="0"/>
              <a:t>scientific applications</a:t>
            </a:r>
            <a:r>
              <a:rPr lang="en-US" sz="2000" i="1" dirty="0"/>
              <a:t>, and to keep open and provide a bridge </a:t>
            </a:r>
            <a:r>
              <a:rPr lang="en-US" sz="2000" i="1" dirty="0" smtClean="0"/>
              <a:t>for communication </a:t>
            </a:r>
            <a:r>
              <a:rPr lang="en-US" sz="2000" i="1" dirty="0"/>
              <a:t>and sharing of ideas, developments, and </a:t>
            </a:r>
            <a:r>
              <a:rPr lang="en-US" sz="2000" i="1" dirty="0" smtClean="0"/>
              <a:t>testing across</a:t>
            </a:r>
            <a:r>
              <a:rPr lang="fr-FR" sz="2000" i="1" dirty="0" smtClean="0"/>
              <a:t> </a:t>
            </a:r>
            <a:r>
              <a:rPr lang="en-US" sz="2000" i="1" dirty="0" smtClean="0"/>
              <a:t>associated projects</a:t>
            </a:r>
            <a:r>
              <a:rPr lang="en-US" sz="2000" dirty="0" smtClean="0"/>
              <a:t>.”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444208" y="5877272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		1h30’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836712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Scope</a:t>
            </a:r>
            <a:endParaRPr lang="en-GB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444208" y="5877272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		1h30’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988" b="50001"/>
          <a:stretch/>
        </p:blipFill>
        <p:spPr bwMode="auto">
          <a:xfrm>
            <a:off x="107504" y="1033420"/>
            <a:ext cx="4315947" cy="302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4"/>
          <a:stretch/>
        </p:blipFill>
        <p:spPr bwMode="auto">
          <a:xfrm>
            <a:off x="4355976" y="2477521"/>
            <a:ext cx="4680965" cy="311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2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Policy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8092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MoU</a:t>
            </a:r>
            <a:r>
              <a:rPr lang="en-US" sz="2000" dirty="0" smtClean="0"/>
              <a:t> says:</a:t>
            </a:r>
          </a:p>
          <a:p>
            <a:pPr marL="0" indent="0" algn="just"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(1) Subject </a:t>
            </a:r>
            <a:r>
              <a:rPr lang="en-US" sz="2000" i="1" dirty="0"/>
              <a:t>to the provisions of laws applicable to </a:t>
            </a:r>
            <a:r>
              <a:rPr lang="en-US" sz="2000" i="1" dirty="0" smtClean="0"/>
              <a:t>Member Institutions </a:t>
            </a:r>
            <a:r>
              <a:rPr lang="en-US" sz="2000" i="1" dirty="0"/>
              <a:t>and subject to the agreement of eventually </a:t>
            </a:r>
            <a:r>
              <a:rPr lang="en-US" sz="2000" i="1" dirty="0" smtClean="0"/>
              <a:t>involved third </a:t>
            </a:r>
            <a:r>
              <a:rPr lang="en-US" sz="2000" i="1" dirty="0"/>
              <a:t>parties </a:t>
            </a:r>
            <a:r>
              <a:rPr lang="en-US" sz="2000" b="1" i="1" dirty="0"/>
              <a:t>the Members will make all efforts to make </a:t>
            </a:r>
            <a:r>
              <a:rPr lang="en-US" sz="2000" b="1" i="1" dirty="0" smtClean="0"/>
              <a:t>available to </a:t>
            </a:r>
            <a:r>
              <a:rPr lang="en-US" sz="2000" b="1" i="1" dirty="0"/>
              <a:t>each other free of charge</a:t>
            </a:r>
            <a:r>
              <a:rPr lang="en-US" sz="2000" i="1" dirty="0"/>
              <a:t>, in writing or in any </a:t>
            </a:r>
            <a:r>
              <a:rPr lang="en-US" sz="2000" i="1" dirty="0" smtClean="0"/>
              <a:t>other appropriate </a:t>
            </a:r>
            <a:r>
              <a:rPr lang="en-US" sz="2000" i="1" dirty="0"/>
              <a:t>form, </a:t>
            </a:r>
            <a:r>
              <a:rPr lang="en-US" sz="2000" b="1" i="1" dirty="0"/>
              <a:t>the knowledge in their possession </a:t>
            </a:r>
            <a:r>
              <a:rPr lang="en-US" sz="2000" i="1" dirty="0"/>
              <a:t>relevant </a:t>
            </a:r>
            <a:r>
              <a:rPr lang="en-US" sz="2000" i="1" dirty="0" smtClean="0"/>
              <a:t>for the </a:t>
            </a:r>
            <a:r>
              <a:rPr lang="en-US" sz="2000" i="1" dirty="0"/>
              <a:t>purposes of the Collaboration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0" indent="0" algn="just">
              <a:buNone/>
            </a:pPr>
            <a:r>
              <a:rPr lang="en-US" sz="2000" i="1" dirty="0"/>
              <a:t>(2) </a:t>
            </a:r>
            <a:r>
              <a:rPr lang="en-US" sz="2000" b="1" i="1" dirty="0"/>
              <a:t>Each Member may use scientific or technical </a:t>
            </a:r>
            <a:r>
              <a:rPr lang="en-US" sz="2000" b="1" i="1" dirty="0" smtClean="0"/>
              <a:t>information generated </a:t>
            </a:r>
            <a:r>
              <a:rPr lang="en-US" sz="2000" b="1" i="1" dirty="0"/>
              <a:t>in the frame of the Collaboration for its own </a:t>
            </a:r>
            <a:r>
              <a:rPr lang="en-US" sz="2000" b="1" i="1" dirty="0" smtClean="0"/>
              <a:t>internal research </a:t>
            </a:r>
            <a:r>
              <a:rPr lang="en-US" sz="2000" b="1" i="1" dirty="0"/>
              <a:t>and development purposes, free of charge</a:t>
            </a:r>
            <a:r>
              <a:rPr lang="en-US" sz="2000" i="1" dirty="0"/>
              <a:t>. </a:t>
            </a:r>
            <a:r>
              <a:rPr lang="en-US" sz="2000" i="1" dirty="0" smtClean="0"/>
              <a:t>Any commercial </a:t>
            </a:r>
            <a:r>
              <a:rPr lang="en-US" sz="2000" i="1" dirty="0"/>
              <a:t>use of any such information shall be the subject </a:t>
            </a:r>
            <a:r>
              <a:rPr lang="en-US" sz="2000" i="1" dirty="0" smtClean="0"/>
              <a:t>of a </a:t>
            </a:r>
            <a:r>
              <a:rPr lang="en-US" sz="2000" i="1" dirty="0"/>
              <a:t>separate agreement to be negotiated by the Members on </a:t>
            </a:r>
            <a:r>
              <a:rPr lang="en-US" sz="2000" i="1" dirty="0" smtClean="0"/>
              <a:t>a case-by-case basis</a:t>
            </a:r>
            <a:r>
              <a:rPr lang="en-US" sz="2000" dirty="0" smtClean="0"/>
              <a:t>.”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444208" y="5877272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		1h30’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8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TTC Means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80920" cy="4464496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b="1" dirty="0" smtClean="0"/>
              <a:t>Technical Annex </a:t>
            </a:r>
            <a:r>
              <a:rPr lang="en-US" dirty="0" smtClean="0"/>
              <a:t>to the </a:t>
            </a:r>
            <a:r>
              <a:rPr lang="en-US" dirty="0" err="1" smtClean="0"/>
              <a:t>MoU</a:t>
            </a:r>
            <a:r>
              <a:rPr lang="en-US" dirty="0" smtClean="0"/>
              <a:t>,</a:t>
            </a:r>
          </a:p>
          <a:p>
            <a:pPr marL="0" indent="0" algn="just">
              <a:buNone/>
            </a:pPr>
            <a:r>
              <a:rPr lang="en-US" i="1" dirty="0" smtClean="0"/>
              <a:t>e.g</a:t>
            </a:r>
            <a:r>
              <a:rPr lang="en-US" i="1" dirty="0" smtClean="0"/>
              <a:t>. the DESY-FNAL agreement about the construction for the 3.9 GHz FLASH module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 </a:t>
            </a:r>
            <a:r>
              <a:rPr lang="en-US" b="1" dirty="0" smtClean="0"/>
              <a:t>TTC Meetings</a:t>
            </a:r>
            <a:endParaRPr lang="en-US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444208" y="5877272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		1h30’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5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About this Meeting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280920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We heard many remarks</a:t>
            </a:r>
            <a:endParaRPr lang="en-US" dirty="0" smtClean="0"/>
          </a:p>
          <a:p>
            <a:pPr marL="0" indent="0" algn="just">
              <a:buNone/>
            </a:pPr>
            <a:r>
              <a:rPr lang="en-US" i="1" dirty="0"/>
              <a:t>	</a:t>
            </a:r>
            <a:r>
              <a:rPr lang="en-US" i="1" dirty="0" smtClean="0"/>
              <a:t>“</a:t>
            </a:r>
            <a:r>
              <a:rPr lang="en-US" i="1" dirty="0" smtClean="0"/>
              <a:t>Not enough time for discussion”</a:t>
            </a:r>
          </a:p>
          <a:p>
            <a:pPr marL="0" indent="0" algn="just">
              <a:buNone/>
            </a:pPr>
            <a:r>
              <a:rPr lang="en-US" i="1" dirty="0"/>
              <a:t>	</a:t>
            </a:r>
            <a:r>
              <a:rPr lang="en-US" i="1" dirty="0" smtClean="0"/>
              <a:t>“It’s like a conference”</a:t>
            </a:r>
            <a:endParaRPr lang="en-US" i="1" dirty="0"/>
          </a:p>
          <a:p>
            <a:pPr marL="0" indent="0" algn="just">
              <a:buNone/>
            </a:pPr>
            <a:r>
              <a:rPr lang="en-US" i="1" dirty="0"/>
              <a:t>	</a:t>
            </a:r>
            <a:r>
              <a:rPr lang="en-US" i="1" dirty="0" smtClean="0"/>
              <a:t>“</a:t>
            </a:r>
            <a:r>
              <a:rPr lang="en-US" i="1" dirty="0" smtClean="0"/>
              <a:t>No time for questions”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444208" y="5877272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		1h30’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4" y="3429000"/>
            <a:ext cx="8280920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dirty="0" smtClean="0"/>
              <a:t>Indeed, counting the number of talks with technical content: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 err="1" smtClean="0"/>
              <a:t>TTC@Beijing</a:t>
            </a:r>
            <a:r>
              <a:rPr lang="en-US" dirty="0" smtClean="0"/>
              <a:t> : 49 talks in 19:45‘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0:24‘ / talk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 err="1" smtClean="0"/>
              <a:t>TTC@JLab</a:t>
            </a:r>
            <a:r>
              <a:rPr lang="en-US" dirty="0" smtClean="0"/>
              <a:t> :     59 talks in 18:40‘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0:18‘ / talk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88D3096-FD7C-47FA-9AB0-BCEEF3D50AD5" descr="C88D3096-FD7C-47FA-9AB0-BCEEF3D50A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" y="768378"/>
            <a:ext cx="7581600" cy="59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619672" y="0"/>
            <a:ext cx="738004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The Program Committee</a:t>
            </a:r>
            <a:endParaRPr lang="en-GB" sz="3600" dirty="0"/>
          </a:p>
        </p:txBody>
      </p:sp>
      <p:sp>
        <p:nvSpPr>
          <p:cNvPr id="2" name="Ellipse 1"/>
          <p:cNvSpPr/>
          <p:nvPr/>
        </p:nvSpPr>
        <p:spPr>
          <a:xfrm>
            <a:off x="4248008" y="1340768"/>
            <a:ext cx="396000" cy="3600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212772" y="3501008"/>
            <a:ext cx="540016" cy="49378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184112" y="2780928"/>
            <a:ext cx="540016" cy="493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904192" y="2420888"/>
            <a:ext cx="540016" cy="49378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788024" y="3356992"/>
            <a:ext cx="540016" cy="493782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5184112" y="2767463"/>
            <a:ext cx="540016" cy="493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184112" y="2780928"/>
            <a:ext cx="540016" cy="493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86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980728"/>
          </a:xfrm>
        </p:spPr>
        <p:txBody>
          <a:bodyPr>
            <a:noAutofit/>
          </a:bodyPr>
          <a:lstStyle/>
          <a:p>
            <a:r>
              <a:rPr lang="en-GB" sz="3600" dirty="0" smtClean="0"/>
              <a:t>About the next Meeting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280920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Our community is growing (sign of success)</a:t>
            </a:r>
          </a:p>
          <a:p>
            <a:pPr algn="just"/>
            <a:r>
              <a:rPr lang="en-US" dirty="0"/>
              <a:t>i</a:t>
            </a:r>
            <a:r>
              <a:rPr lang="en-US" dirty="0" smtClean="0"/>
              <a:t>n the number of labs</a:t>
            </a:r>
          </a:p>
          <a:p>
            <a:pPr algn="just"/>
            <a:r>
              <a:rPr lang="en-US" dirty="0" smtClean="0"/>
              <a:t>in the number of accelerator projects</a:t>
            </a:r>
          </a:p>
          <a:p>
            <a:pPr algn="just">
              <a:spcAft>
                <a:spcPts val="2400"/>
              </a:spcAft>
            </a:pPr>
            <a:r>
              <a:rPr lang="en-US" dirty="0"/>
              <a:t>i</a:t>
            </a:r>
            <a:r>
              <a:rPr lang="en-US" dirty="0" smtClean="0"/>
              <a:t>n the number of applications</a:t>
            </a:r>
          </a:p>
          <a:p>
            <a:pPr marL="0" indent="0" algn="just">
              <a:buNone/>
            </a:pPr>
            <a:r>
              <a:rPr lang="en-US" dirty="0" smtClean="0"/>
              <a:t>Several solutions:</a:t>
            </a:r>
          </a:p>
          <a:p>
            <a:pPr algn="just"/>
            <a:r>
              <a:rPr lang="en-US" dirty="0" smtClean="0"/>
              <a:t>Define the scope of the meeting</a:t>
            </a:r>
          </a:p>
          <a:p>
            <a:pPr algn="just"/>
            <a:r>
              <a:rPr lang="en-US" dirty="0" smtClean="0"/>
              <a:t>Shorten the time for Reviews</a:t>
            </a:r>
            <a:endParaRPr lang="en-US" dirty="0"/>
          </a:p>
          <a:p>
            <a:pPr algn="just"/>
            <a:r>
              <a:rPr lang="en-US" dirty="0" smtClean="0"/>
              <a:t>Focus on  technical advances or difficulties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05/12/2011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O. Napoly, TTC Chair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52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816</Words>
  <Application>Microsoft Office PowerPoint</Application>
  <PresentationFormat>Affichage à l'écran (4:3)</PresentationFormat>
  <Paragraphs>146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It’s TTC, …</vt:lpstr>
      <vt:lpstr>TTC Mission</vt:lpstr>
      <vt:lpstr>TTC Scope</vt:lpstr>
      <vt:lpstr>TTC Policy</vt:lpstr>
      <vt:lpstr>TTC Means</vt:lpstr>
      <vt:lpstr>About this Meeting</vt:lpstr>
      <vt:lpstr>Présentation PowerPoint</vt:lpstr>
      <vt:lpstr>About the next Meeting</vt:lpstr>
      <vt:lpstr>Collaboration Board Meeting Agenda</vt:lpstr>
      <vt:lpstr>Participants</vt:lpstr>
      <vt:lpstr>SOLEIL Synchrotron Laboratory in TTC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NAPOLY Olivier</dc:creator>
  <cp:lastModifiedBy>NAPOLY Olivier</cp:lastModifiedBy>
  <cp:revision>85</cp:revision>
  <dcterms:modified xsi:type="dcterms:W3CDTF">2012-11-08T13:01:34Z</dcterms:modified>
</cp:coreProperties>
</file>