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57" r:id="rId3"/>
    <p:sldId id="295" r:id="rId4"/>
    <p:sldId id="294" r:id="rId5"/>
    <p:sldId id="266" r:id="rId6"/>
    <p:sldId id="267" r:id="rId7"/>
    <p:sldId id="263" r:id="rId8"/>
    <p:sldId id="271" r:id="rId9"/>
    <p:sldId id="268" r:id="rId10"/>
    <p:sldId id="272" r:id="rId11"/>
    <p:sldId id="273" r:id="rId12"/>
    <p:sldId id="274" r:id="rId13"/>
    <p:sldId id="292" r:id="rId14"/>
    <p:sldId id="284" r:id="rId15"/>
    <p:sldId id="286" r:id="rId16"/>
    <p:sldId id="287" r:id="rId17"/>
    <p:sldId id="288" r:id="rId18"/>
    <p:sldId id="289" r:id="rId19"/>
    <p:sldId id="285" r:id="rId20"/>
    <p:sldId id="29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B31B1B"/>
    <a:srgbClr val="FF0505"/>
    <a:srgbClr val="FF1919"/>
    <a:srgbClr val="DF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94660"/>
  </p:normalViewPr>
  <p:slideViewPr>
    <p:cSldViewPr>
      <p:cViewPr>
        <p:scale>
          <a:sx n="100" d="100"/>
          <a:sy n="100" d="100"/>
        </p:scale>
        <p:origin x="-2286" y="-3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ge39\Desktop\ERL%20Inj%20Cost%20&amp;%20Linac%20Est.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18413707185999"/>
          <c:y val="0.30555604312838802"/>
          <c:w val="0.62149627247656303"/>
          <c:h val="0.65196182464292396"/>
        </c:manualLayout>
      </c:layout>
      <c:pieChart>
        <c:varyColors val="1"/>
        <c:ser>
          <c:idx val="0"/>
          <c:order val="0"/>
          <c:spPr>
            <a:solidFill>
              <a:srgbClr val="9999FF"/>
            </a:solidFill>
            <a:ln w="12700">
              <a:solidFill>
                <a:srgbClr val="000000"/>
              </a:solidFill>
              <a:prstDash val="solid"/>
            </a:ln>
          </c:spPr>
          <c:dPt>
            <c:idx val="0"/>
            <c:bubble3D val="0"/>
          </c:dPt>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dPt>
            <c:idx val="9"/>
            <c:bubble3D val="0"/>
            <c:spPr>
              <a:solidFill>
                <a:srgbClr val="FF00FF"/>
              </a:solidFill>
              <a:ln w="12700">
                <a:solidFill>
                  <a:srgbClr val="000000"/>
                </a:solidFill>
                <a:prstDash val="solid"/>
              </a:ln>
            </c:spPr>
          </c:dPt>
          <c:dPt>
            <c:idx val="10"/>
            <c:bubble3D val="0"/>
            <c:spPr>
              <a:solidFill>
                <a:srgbClr val="FFFF00"/>
              </a:solidFill>
              <a:ln w="12700">
                <a:solidFill>
                  <a:srgbClr val="000000"/>
                </a:solidFill>
                <a:prstDash val="solid"/>
              </a:ln>
            </c:spPr>
          </c:dPt>
          <c:dPt>
            <c:idx val="11"/>
            <c:bubble3D val="0"/>
            <c:spPr>
              <a:solidFill>
                <a:srgbClr val="00FFFF"/>
              </a:solidFill>
              <a:ln w="12700">
                <a:solidFill>
                  <a:srgbClr val="000000"/>
                </a:solidFill>
                <a:prstDash val="solid"/>
              </a:ln>
            </c:spPr>
          </c:dPt>
          <c:dPt>
            <c:idx val="12"/>
            <c:bubble3D val="0"/>
            <c:spPr>
              <a:solidFill>
                <a:srgbClr val="800080"/>
              </a:solidFill>
              <a:ln w="12700">
                <a:solidFill>
                  <a:srgbClr val="000000"/>
                </a:solidFill>
                <a:prstDash val="solid"/>
              </a:ln>
            </c:spPr>
          </c:dPt>
          <c:dPt>
            <c:idx val="13"/>
            <c:bubble3D val="0"/>
            <c:spPr>
              <a:solidFill>
                <a:srgbClr val="800000"/>
              </a:solidFill>
              <a:ln w="12700">
                <a:solidFill>
                  <a:srgbClr val="000000"/>
                </a:solidFill>
                <a:prstDash val="solid"/>
              </a:ln>
            </c:spPr>
          </c:dPt>
          <c:dPt>
            <c:idx val="14"/>
            <c:bubble3D val="0"/>
            <c:spPr>
              <a:solidFill>
                <a:srgbClr val="008080"/>
              </a:solidFill>
              <a:ln w="12700">
                <a:solidFill>
                  <a:srgbClr val="000000"/>
                </a:solidFill>
                <a:prstDash val="solid"/>
              </a:ln>
            </c:spPr>
          </c:dPt>
          <c:dPt>
            <c:idx val="15"/>
            <c:bubble3D val="0"/>
            <c:spPr>
              <a:solidFill>
                <a:srgbClr val="0000FF"/>
              </a:solidFill>
              <a:ln w="12700">
                <a:solidFill>
                  <a:srgbClr val="000000"/>
                </a:solidFill>
                <a:prstDash val="solid"/>
              </a:ln>
            </c:spPr>
          </c:dPt>
          <c:dPt>
            <c:idx val="16"/>
            <c:bubble3D val="0"/>
            <c:spPr>
              <a:solidFill>
                <a:srgbClr val="00CCFF"/>
              </a:solidFill>
              <a:ln w="12700">
                <a:solidFill>
                  <a:srgbClr val="000000"/>
                </a:solidFill>
                <a:prstDash val="solid"/>
              </a:ln>
            </c:spPr>
          </c:dPt>
          <c:dPt>
            <c:idx val="17"/>
            <c:bubble3D val="0"/>
            <c:spPr>
              <a:solidFill>
                <a:srgbClr val="CCFFFF"/>
              </a:solidFill>
              <a:ln w="12700">
                <a:solidFill>
                  <a:srgbClr val="000000"/>
                </a:solidFill>
                <a:prstDash val="solid"/>
              </a:ln>
            </c:spPr>
          </c:dPt>
          <c:dPt>
            <c:idx val="18"/>
            <c:bubble3D val="0"/>
            <c:spPr>
              <a:solidFill>
                <a:srgbClr val="CCFFCC"/>
              </a:solidFill>
              <a:ln w="12700">
                <a:solidFill>
                  <a:srgbClr val="000000"/>
                </a:solidFill>
                <a:prstDash val="solid"/>
              </a:ln>
            </c:spPr>
          </c:dPt>
          <c:dLbls>
            <c:dLbl>
              <c:idx val="4"/>
              <c:layout>
                <c:manualLayout>
                  <c:x val="1.7942808376456901E-2"/>
                  <c:y val="-2.0333707227549302E-3"/>
                </c:manualLayout>
              </c:layout>
              <c:dLblPos val="bestFit"/>
              <c:showLegendKey val="1"/>
              <c:showVal val="0"/>
              <c:showCatName val="1"/>
              <c:showSerName val="0"/>
              <c:showPercent val="0"/>
              <c:showBubbleSize val="0"/>
            </c:dLbl>
            <c:dLbl>
              <c:idx val="6"/>
              <c:layout>
                <c:manualLayout>
                  <c:x val="-1.9366424194439499E-2"/>
                  <c:y val="2.2079097195937401E-2"/>
                </c:manualLayout>
              </c:layout>
              <c:tx>
                <c:rich>
                  <a:bodyPr/>
                  <a:lstStyle/>
                  <a:p>
                    <a:r>
                      <a:rPr lang="en-US"/>
                      <a:t>High-bay assy</a:t>
                    </a:r>
                  </a:p>
                </c:rich>
              </c:tx>
              <c:dLblPos val="bestFit"/>
              <c:showLegendKey val="1"/>
              <c:showVal val="0"/>
              <c:showCatName val="0"/>
              <c:showSerName val="0"/>
              <c:showPercent val="0"/>
              <c:showBubbleSize val="0"/>
            </c:dLbl>
            <c:dLbl>
              <c:idx val="7"/>
              <c:layout>
                <c:manualLayout>
                  <c:x val="-4.7026641004438201E-2"/>
                  <c:y val="3.5733475600870597E-2"/>
                </c:manualLayout>
              </c:layout>
              <c:dLblPos val="bestFit"/>
              <c:showLegendKey val="1"/>
              <c:showVal val="0"/>
              <c:showCatName val="1"/>
              <c:showSerName val="0"/>
              <c:showPercent val="0"/>
              <c:showBubbleSize val="0"/>
            </c:dLbl>
            <c:dLbl>
              <c:idx val="8"/>
              <c:layout>
                <c:manualLayout>
                  <c:x val="-9.0545509689889003E-2"/>
                  <c:y val="3.3331383280155003E-2"/>
                </c:manualLayout>
              </c:layout>
              <c:dLblPos val="bestFit"/>
              <c:showLegendKey val="1"/>
              <c:showVal val="0"/>
              <c:showCatName val="1"/>
              <c:showSerName val="0"/>
              <c:showPercent val="0"/>
              <c:showBubbleSize val="0"/>
            </c:dLbl>
            <c:dLbl>
              <c:idx val="9"/>
              <c:layout>
                <c:manualLayout>
                  <c:x val="-7.2030183586682298E-2"/>
                  <c:y val="2.8485585678556701E-2"/>
                </c:manualLayout>
              </c:layout>
              <c:tx>
                <c:rich>
                  <a:bodyPr/>
                  <a:lstStyle/>
                  <a:p>
                    <a:r>
                      <a:rPr lang="en-US"/>
                      <a:t>Beamline string assy</a:t>
                    </a:r>
                  </a:p>
                </c:rich>
              </c:tx>
              <c:dLblPos val="bestFit"/>
              <c:showLegendKey val="1"/>
              <c:showVal val="0"/>
              <c:showCatName val="0"/>
              <c:showSerName val="0"/>
              <c:showPercent val="0"/>
              <c:showBubbleSize val="0"/>
            </c:dLbl>
            <c:dLbl>
              <c:idx val="10"/>
              <c:layout>
                <c:manualLayout>
                  <c:x val="-0.100806511048876"/>
                  <c:y val="-2.6252292703305802E-3"/>
                </c:manualLayout>
              </c:layout>
              <c:dLblPos val="bestFit"/>
              <c:showLegendKey val="1"/>
              <c:showVal val="0"/>
              <c:showCatName val="1"/>
              <c:showSerName val="0"/>
              <c:showPercent val="0"/>
              <c:showBubbleSize val="0"/>
            </c:dLbl>
            <c:dLbl>
              <c:idx val="11"/>
              <c:layout>
                <c:manualLayout>
                  <c:x val="-8.1436555560596896E-2"/>
                  <c:y val="-4.3009755159399199E-2"/>
                </c:manualLayout>
              </c:layout>
              <c:dLblPos val="bestFit"/>
              <c:showLegendKey val="1"/>
              <c:showVal val="0"/>
              <c:showCatName val="1"/>
              <c:showSerName val="0"/>
              <c:showPercent val="0"/>
              <c:showBubbleSize val="0"/>
            </c:dLbl>
            <c:dLbl>
              <c:idx val="12"/>
              <c:layout>
                <c:manualLayout>
                  <c:x val="-9.9091486046673005E-2"/>
                  <c:y val="-6.5219163489644405E-2"/>
                </c:manualLayout>
              </c:layout>
              <c:tx>
                <c:rich>
                  <a:bodyPr/>
                  <a:lstStyle/>
                  <a:p>
                    <a:r>
                      <a:rPr lang="en-US"/>
                      <a:t>Cryomodule test</a:t>
                    </a:r>
                  </a:p>
                </c:rich>
              </c:tx>
              <c:dLblPos val="bestFit"/>
              <c:showLegendKey val="1"/>
              <c:showVal val="0"/>
              <c:showCatName val="0"/>
              <c:showSerName val="0"/>
              <c:showPercent val="0"/>
              <c:showBubbleSize val="0"/>
            </c:dLbl>
            <c:dLbl>
              <c:idx val="13"/>
              <c:layout>
                <c:manualLayout>
                  <c:x val="-0.12609198342165101"/>
                  <c:y val="-0.102346161649342"/>
                </c:manualLayout>
              </c:layout>
              <c:dLblPos val="bestFit"/>
              <c:showLegendKey val="1"/>
              <c:showVal val="0"/>
              <c:showCatName val="1"/>
              <c:showSerName val="0"/>
              <c:showPercent val="0"/>
              <c:showBubbleSize val="0"/>
            </c:dLbl>
            <c:dLbl>
              <c:idx val="14"/>
              <c:layout>
                <c:manualLayout>
                  <c:x val="-0.10831869684452899"/>
                  <c:y val="-0.14617671433495999"/>
                </c:manualLayout>
              </c:layout>
              <c:dLblPos val="bestFit"/>
              <c:showLegendKey val="1"/>
              <c:showVal val="0"/>
              <c:showCatName val="1"/>
              <c:showSerName val="0"/>
              <c:showPercent val="0"/>
              <c:showBubbleSize val="0"/>
            </c:dLbl>
            <c:dLbl>
              <c:idx val="15"/>
              <c:layout>
                <c:manualLayout>
                  <c:x val="-0.100105276164655"/>
                  <c:y val="-0.195854972645258"/>
                </c:manualLayout>
              </c:layout>
              <c:dLblPos val="bestFit"/>
              <c:showLegendKey val="1"/>
              <c:showVal val="0"/>
              <c:showCatName val="1"/>
              <c:showSerName val="0"/>
              <c:showPercent val="0"/>
              <c:showBubbleSize val="0"/>
            </c:dLbl>
            <c:dLbl>
              <c:idx val="16"/>
              <c:layout>
                <c:manualLayout>
                  <c:x val="7.9758171212513801E-3"/>
                  <c:y val="-0.17933735440811999"/>
                </c:manualLayout>
              </c:layout>
              <c:dLblPos val="bestFit"/>
              <c:showLegendKey val="1"/>
              <c:showVal val="0"/>
              <c:showCatName val="1"/>
              <c:showSerName val="0"/>
              <c:showPercent val="0"/>
              <c:showBubbleSize val="0"/>
            </c:dLbl>
            <c:dLbl>
              <c:idx val="17"/>
              <c:layout>
                <c:manualLayout>
                  <c:x val="9.1094461528427706E-2"/>
                  <c:y val="-0.13840921895885999"/>
                </c:manualLayout>
              </c:layout>
              <c:dLblPos val="bestFit"/>
              <c:showLegendKey val="1"/>
              <c:showVal val="0"/>
              <c:showCatName val="1"/>
              <c:showSerName val="0"/>
              <c:showPercent val="0"/>
              <c:showBubbleSize val="0"/>
            </c:dLbl>
            <c:dLbl>
              <c:idx val="18"/>
              <c:layout>
                <c:manualLayout>
                  <c:x val="0.12389848305235"/>
                  <c:y val="-6.1037753025180198E-2"/>
                </c:manualLayout>
              </c:layout>
              <c:dLblPos val="bestFit"/>
              <c:showLegendKey val="1"/>
              <c:showVal val="0"/>
              <c:showCatName val="1"/>
              <c:showSerName val="0"/>
              <c:showPercent val="0"/>
              <c:showBubbleSize val="0"/>
            </c:dLbl>
            <c:dLbl>
              <c:idx val="19"/>
              <c:layout>
                <c:manualLayout>
                  <c:xMode val="edge"/>
                  <c:yMode val="edge"/>
                  <c:x val="0.31152695362233701"/>
                  <c:y val="0.73529529095066604"/>
                </c:manualLayout>
              </c:layout>
              <c:spPr>
                <a:noFill/>
                <a:ln w="25400">
                  <a:noFill/>
                </a:ln>
              </c:spPr>
              <c:txPr>
                <a:bodyPr/>
                <a:lstStyle/>
                <a:p>
                  <a:pPr algn="l">
                    <a:defRPr sz="1000" b="0" i="0" u="none" strike="noStrike" baseline="0">
                      <a:solidFill>
                        <a:srgbClr val="000000"/>
                      </a:solidFill>
                      <a:latin typeface="Arial"/>
                      <a:ea typeface="Arial"/>
                      <a:cs typeface="Arial"/>
                    </a:defRPr>
                  </a:pPr>
                  <a:endParaRPr lang="en-US"/>
                </a:p>
              </c:txPr>
              <c:dLblPos val="bestFit"/>
              <c:showLegendKey val="1"/>
              <c:showVal val="0"/>
              <c:showCatName val="1"/>
              <c:showSerName val="0"/>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1"/>
            <c:showVal val="0"/>
            <c:showCatName val="1"/>
            <c:showSerName val="0"/>
            <c:showPercent val="0"/>
            <c:showBubbleSize val="0"/>
            <c:showLeaderLines val="1"/>
          </c:dLbls>
          <c:cat>
            <c:strRef>
              <c:f>'ERL Linac Cryomodule'!$M$3:$M$21</c:f>
              <c:strCache>
                <c:ptCount val="19"/>
                <c:pt idx="0">
                  <c:v>7-cell cavities, qty=6</c:v>
                </c:pt>
                <c:pt idx="1">
                  <c:v>Cold Mass</c:v>
                </c:pt>
                <c:pt idx="2">
                  <c:v>HOM load qty=7</c:v>
                </c:pt>
                <c:pt idx="3">
                  <c:v>Vacuum vessel w/sleeve &amp; stands</c:v>
                </c:pt>
                <c:pt idx="4">
                  <c:v>RF coupler qty=6</c:v>
                </c:pt>
                <c:pt idx="5">
                  <c:v>Tuner qty=6</c:v>
                </c:pt>
                <c:pt idx="6">
                  <c:v>High-bay assy</c:v>
                </c:pt>
                <c:pt idx="7">
                  <c:v>80K shield</c:v>
                </c:pt>
                <c:pt idx="8">
                  <c:v>Gate valve</c:v>
                </c:pt>
                <c:pt idx="9">
                  <c:v>Beamline string assy</c:v>
                </c:pt>
                <c:pt idx="10">
                  <c:v>Mag shield 2</c:v>
                </c:pt>
                <c:pt idx="11">
                  <c:v>Instrumentation</c:v>
                </c:pt>
                <c:pt idx="12">
                  <c:v>Cryomodule test</c:v>
                </c:pt>
                <c:pt idx="13">
                  <c:v>Quadrupole</c:v>
                </c:pt>
                <c:pt idx="14">
                  <c:v>Mag shield 1</c:v>
                </c:pt>
                <c:pt idx="15">
                  <c:v>Corrector</c:v>
                </c:pt>
                <c:pt idx="16">
                  <c:v>BPM</c:v>
                </c:pt>
                <c:pt idx="17">
                  <c:v>JT valve</c:v>
                </c:pt>
                <c:pt idx="18">
                  <c:v>Multi-Layer Insulation</c:v>
                </c:pt>
              </c:strCache>
            </c:strRef>
          </c:cat>
          <c:val>
            <c:numRef>
              <c:f>'ERL Linac Cryomodule'!$Q$3:$Q$21</c:f>
              <c:numCache>
                <c:formatCode>"$"#,##0.00</c:formatCode>
                <c:ptCount val="19"/>
                <c:pt idx="0">
                  <c:v>870000</c:v>
                </c:pt>
                <c:pt idx="1">
                  <c:v>171300</c:v>
                </c:pt>
                <c:pt idx="2">
                  <c:v>160000</c:v>
                </c:pt>
                <c:pt idx="3">
                  <c:v>150000</c:v>
                </c:pt>
                <c:pt idx="4">
                  <c:v>120000</c:v>
                </c:pt>
                <c:pt idx="5">
                  <c:v>96000</c:v>
                </c:pt>
                <c:pt idx="6">
                  <c:v>63600</c:v>
                </c:pt>
                <c:pt idx="7">
                  <c:v>50000</c:v>
                </c:pt>
                <c:pt idx="8">
                  <c:v>45600</c:v>
                </c:pt>
                <c:pt idx="9">
                  <c:v>38160</c:v>
                </c:pt>
                <c:pt idx="10">
                  <c:v>30000</c:v>
                </c:pt>
                <c:pt idx="11">
                  <c:v>26000</c:v>
                </c:pt>
                <c:pt idx="12">
                  <c:v>24864</c:v>
                </c:pt>
                <c:pt idx="13">
                  <c:v>24000</c:v>
                </c:pt>
                <c:pt idx="14">
                  <c:v>18000</c:v>
                </c:pt>
                <c:pt idx="15">
                  <c:v>5000</c:v>
                </c:pt>
                <c:pt idx="16">
                  <c:v>3000</c:v>
                </c:pt>
                <c:pt idx="17">
                  <c:v>3000</c:v>
                </c:pt>
                <c:pt idx="18">
                  <c:v>2000</c:v>
                </c:pt>
              </c:numCache>
            </c:numRef>
          </c:val>
        </c:ser>
        <c:dLbls>
          <c:showLegendKey val="1"/>
          <c:showVal val="0"/>
          <c:showCatName val="1"/>
          <c:showSerName val="0"/>
          <c:showPercent val="0"/>
          <c:showBubbleSize val="0"/>
          <c:showLeaderLines val="1"/>
        </c:dLbls>
        <c:firstSliceAng val="0"/>
      </c:pieChart>
      <c:spPr>
        <a:noFill/>
        <a:ln w="25400">
          <a:noFill/>
        </a:ln>
      </c:spPr>
    </c:plotArea>
    <c:plotVisOnly val="1"/>
    <c:dispBlanksAs val="zero"/>
    <c:showDLblsOverMax val="0"/>
  </c:chart>
  <c:spPr>
    <a:solidFill>
      <a:srgbClr val="FFFFFF"/>
    </a:solidFill>
    <a:ln w="3175">
      <a:noFill/>
      <a:prstDash val="solid"/>
    </a:ln>
  </c:spPr>
  <c:txPr>
    <a:bodyPr/>
    <a:lstStyle/>
    <a:p>
      <a:pPr>
        <a:defRPr sz="105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EA50D-DC41-44F9-9C35-6EAD72DA2553}" type="datetimeFigureOut">
              <a:rPr lang="en-US" smtClean="0"/>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010D2-5A47-4075-AD78-0D494AC8E74A}" type="slidenum">
              <a:rPr lang="en-US" smtClean="0"/>
              <a:t>‹#›</a:t>
            </a:fld>
            <a:endParaRPr lang="en-US"/>
          </a:p>
        </p:txBody>
      </p:sp>
    </p:spTree>
    <p:extLst>
      <p:ext uri="{BB962C8B-B14F-4D97-AF65-F5344CB8AC3E}">
        <p14:creationId xmlns:p14="http://schemas.microsoft.com/office/powerpoint/2010/main" val="211549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88">
              <a:defRPr sz="2100">
                <a:solidFill>
                  <a:schemeClr val="tx1"/>
                </a:solidFill>
                <a:latin typeface="Times New Roman" pitchFamily="18" charset="0"/>
                <a:ea typeface="ＭＳ Ｐゴシック" pitchFamily="34" charset="-128"/>
              </a:defRPr>
            </a:lvl1pPr>
            <a:lvl2pPr marL="702756" indent="-270291" defTabSz="917488">
              <a:defRPr sz="2100">
                <a:solidFill>
                  <a:schemeClr val="tx1"/>
                </a:solidFill>
                <a:latin typeface="Times New Roman" pitchFamily="18" charset="0"/>
                <a:ea typeface="ＭＳ Ｐゴシック" pitchFamily="34" charset="-128"/>
              </a:defRPr>
            </a:lvl2pPr>
            <a:lvl3pPr marL="1081164" indent="-216233" defTabSz="917488">
              <a:defRPr sz="2100">
                <a:solidFill>
                  <a:schemeClr val="tx1"/>
                </a:solidFill>
                <a:latin typeface="Times New Roman" pitchFamily="18" charset="0"/>
                <a:ea typeface="ＭＳ Ｐゴシック" pitchFamily="34" charset="-128"/>
              </a:defRPr>
            </a:lvl3pPr>
            <a:lvl4pPr marL="1513629" indent="-216233" defTabSz="917488">
              <a:defRPr sz="2100">
                <a:solidFill>
                  <a:schemeClr val="tx1"/>
                </a:solidFill>
                <a:latin typeface="Times New Roman" pitchFamily="18" charset="0"/>
                <a:ea typeface="ＭＳ Ｐゴシック" pitchFamily="34" charset="-128"/>
              </a:defRPr>
            </a:lvl4pPr>
            <a:lvl5pPr marL="1946095" indent="-216233" defTabSz="917488">
              <a:defRPr sz="2100">
                <a:solidFill>
                  <a:schemeClr val="tx1"/>
                </a:solidFill>
                <a:latin typeface="Times New Roman" pitchFamily="18" charset="0"/>
                <a:ea typeface="ＭＳ Ｐゴシック" pitchFamily="34" charset="-128"/>
              </a:defRPr>
            </a:lvl5pPr>
            <a:lvl6pPr marL="2378560" indent="-216233" defTabSz="917488" eaLnBrk="0" fontAlgn="base" hangingPunct="0">
              <a:spcBef>
                <a:spcPct val="0"/>
              </a:spcBef>
              <a:spcAft>
                <a:spcPct val="0"/>
              </a:spcAft>
              <a:defRPr sz="2100">
                <a:solidFill>
                  <a:schemeClr val="tx1"/>
                </a:solidFill>
                <a:latin typeface="Times New Roman" pitchFamily="18" charset="0"/>
                <a:ea typeface="ＭＳ Ｐゴシック" pitchFamily="34" charset="-128"/>
              </a:defRPr>
            </a:lvl6pPr>
            <a:lvl7pPr marL="2811026" indent="-216233" defTabSz="917488" eaLnBrk="0" fontAlgn="base" hangingPunct="0">
              <a:spcBef>
                <a:spcPct val="0"/>
              </a:spcBef>
              <a:spcAft>
                <a:spcPct val="0"/>
              </a:spcAft>
              <a:defRPr sz="2100">
                <a:solidFill>
                  <a:schemeClr val="tx1"/>
                </a:solidFill>
                <a:latin typeface="Times New Roman" pitchFamily="18" charset="0"/>
                <a:ea typeface="ＭＳ Ｐゴシック" pitchFamily="34" charset="-128"/>
              </a:defRPr>
            </a:lvl7pPr>
            <a:lvl8pPr marL="3243491" indent="-216233" defTabSz="917488" eaLnBrk="0" fontAlgn="base" hangingPunct="0">
              <a:spcBef>
                <a:spcPct val="0"/>
              </a:spcBef>
              <a:spcAft>
                <a:spcPct val="0"/>
              </a:spcAft>
              <a:defRPr sz="2100">
                <a:solidFill>
                  <a:schemeClr val="tx1"/>
                </a:solidFill>
                <a:latin typeface="Times New Roman" pitchFamily="18" charset="0"/>
                <a:ea typeface="ＭＳ Ｐゴシック" pitchFamily="34" charset="-128"/>
              </a:defRPr>
            </a:lvl8pPr>
            <a:lvl9pPr marL="3675957" indent="-216233" defTabSz="917488" eaLnBrk="0" fontAlgn="base" hangingPunct="0">
              <a:spcBef>
                <a:spcPct val="0"/>
              </a:spcBef>
              <a:spcAft>
                <a:spcPct val="0"/>
              </a:spcAft>
              <a:defRPr sz="2100">
                <a:solidFill>
                  <a:schemeClr val="tx1"/>
                </a:solidFill>
                <a:latin typeface="Times New Roman" pitchFamily="18" charset="0"/>
                <a:ea typeface="ＭＳ Ｐゴシック" pitchFamily="34" charset="-128"/>
              </a:defRPr>
            </a:lvl9pPr>
          </a:lstStyle>
          <a:p>
            <a:fld id="{C9D7B186-DD81-49FE-B256-38D85F3D8F56}" type="slidenum">
              <a:rPr lang="en-US" sz="1200"/>
              <a:pPr/>
              <a:t>2</a:t>
            </a:fld>
            <a:endParaRPr lang="en-US" sz="1200"/>
          </a:p>
        </p:txBody>
      </p:sp>
      <p:sp>
        <p:nvSpPr>
          <p:cNvPr id="25603" name="Rectangle 2"/>
          <p:cNvSpPr>
            <a:spLocks noGrp="1" noRot="1" noChangeAspect="1" noChangeArrowheads="1" noTextEdit="1"/>
          </p:cNvSpPr>
          <p:nvPr>
            <p:ph type="sldImg"/>
          </p:nvPr>
        </p:nvSpPr>
        <p:spPr>
          <a:xfrm>
            <a:off x="1147763" y="685800"/>
            <a:ext cx="4570412" cy="3429000"/>
          </a:xfrm>
          <a:ln/>
        </p:spPr>
      </p:sp>
      <p:sp>
        <p:nvSpPr>
          <p:cNvPr id="25604" name="Rectangle 3"/>
          <p:cNvSpPr>
            <a:spLocks noGrp="1" noChangeArrowheads="1"/>
          </p:cNvSpPr>
          <p:nvPr>
            <p:ph type="body" idx="1"/>
          </p:nvPr>
        </p:nvSpPr>
        <p:spPr>
          <a:xfrm>
            <a:off x="916781" y="4343704"/>
            <a:ext cx="5024438"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6A3EE219-9E80-4B18-87A5-23FB047AFCD4}" type="slidenum">
              <a:rPr lang="en-US" sz="1200" smtClean="0"/>
              <a:pPr/>
              <a:t>7</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02756" indent="-270291">
              <a:defRPr sz="2300">
                <a:solidFill>
                  <a:schemeClr val="tx1"/>
                </a:solidFill>
                <a:latin typeface="Arial" pitchFamily="34" charset="0"/>
                <a:ea typeface="ＭＳ Ｐゴシック" pitchFamily="34" charset="-128"/>
              </a:defRPr>
            </a:lvl2pPr>
            <a:lvl3pPr marL="1081164" indent="-216233">
              <a:defRPr sz="2300">
                <a:solidFill>
                  <a:schemeClr val="tx1"/>
                </a:solidFill>
                <a:latin typeface="Arial" pitchFamily="34" charset="0"/>
                <a:ea typeface="ＭＳ Ｐゴシック" pitchFamily="34" charset="-128"/>
              </a:defRPr>
            </a:lvl3pPr>
            <a:lvl4pPr marL="1513629" indent="-216233">
              <a:defRPr sz="2300">
                <a:solidFill>
                  <a:schemeClr val="tx1"/>
                </a:solidFill>
                <a:latin typeface="Arial" pitchFamily="34" charset="0"/>
                <a:ea typeface="ＭＳ Ｐゴシック" pitchFamily="34" charset="-128"/>
              </a:defRPr>
            </a:lvl4pPr>
            <a:lvl5pPr marL="1946095" indent="-216233">
              <a:defRPr sz="2300">
                <a:solidFill>
                  <a:schemeClr val="tx1"/>
                </a:solidFill>
                <a:latin typeface="Arial" pitchFamily="34"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1CB91E21-A213-4587-AD4B-C66B94E463FF}" type="slidenum">
              <a:rPr lang="en-US" sz="1200"/>
              <a:pPr/>
              <a:t>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A9A12344-71E8-414E-BDF5-470AB71DAEC5}" type="slidenum">
              <a:rPr lang="en-US"/>
              <a:pPr/>
              <a:t>12</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ＭＳ Ｐゴシック" pitchFamily="34" charset="-128"/>
              </a:defRPr>
            </a:lvl1pPr>
            <a:lvl2pPr marL="702756" indent="-270291">
              <a:defRPr sz="2300">
                <a:solidFill>
                  <a:schemeClr val="tx1"/>
                </a:solidFill>
                <a:latin typeface="Arial" charset="0"/>
                <a:ea typeface="ＭＳ Ｐゴシック" pitchFamily="34" charset="-128"/>
              </a:defRPr>
            </a:lvl2pPr>
            <a:lvl3pPr marL="1081164" indent="-216233">
              <a:defRPr sz="2300">
                <a:solidFill>
                  <a:schemeClr val="tx1"/>
                </a:solidFill>
                <a:latin typeface="Arial" charset="0"/>
                <a:ea typeface="ＭＳ Ｐゴシック" pitchFamily="34" charset="-128"/>
              </a:defRPr>
            </a:lvl3pPr>
            <a:lvl4pPr marL="1513629" indent="-216233">
              <a:defRPr sz="2300">
                <a:solidFill>
                  <a:schemeClr val="tx1"/>
                </a:solidFill>
                <a:latin typeface="Arial" charset="0"/>
                <a:ea typeface="ＭＳ Ｐゴシック" pitchFamily="34" charset="-128"/>
              </a:defRPr>
            </a:lvl4pPr>
            <a:lvl5pPr marL="1946095" indent="-216233">
              <a:defRPr sz="2300">
                <a:solidFill>
                  <a:schemeClr val="tx1"/>
                </a:solidFill>
                <a:latin typeface="Arial" charset="0"/>
                <a:ea typeface="ＭＳ Ｐゴシック" pitchFamily="34" charset="-128"/>
              </a:defRPr>
            </a:lvl5pPr>
            <a:lvl6pPr marL="2378560" indent="-216233" eaLnBrk="0" fontAlgn="base" hangingPunct="0">
              <a:spcBef>
                <a:spcPct val="0"/>
              </a:spcBef>
              <a:spcAft>
                <a:spcPct val="0"/>
              </a:spcAft>
              <a:defRPr sz="2300">
                <a:solidFill>
                  <a:schemeClr val="tx1"/>
                </a:solidFill>
                <a:latin typeface="Arial" charset="0"/>
                <a:ea typeface="ＭＳ Ｐゴシック" pitchFamily="34" charset="-128"/>
              </a:defRPr>
            </a:lvl6pPr>
            <a:lvl7pPr marL="2811026" indent="-216233" eaLnBrk="0" fontAlgn="base" hangingPunct="0">
              <a:spcBef>
                <a:spcPct val="0"/>
              </a:spcBef>
              <a:spcAft>
                <a:spcPct val="0"/>
              </a:spcAft>
              <a:defRPr sz="2300">
                <a:solidFill>
                  <a:schemeClr val="tx1"/>
                </a:solidFill>
                <a:latin typeface="Arial" charset="0"/>
                <a:ea typeface="ＭＳ Ｐゴシック" pitchFamily="34" charset="-128"/>
              </a:defRPr>
            </a:lvl7pPr>
            <a:lvl8pPr marL="3243491" indent="-216233" eaLnBrk="0" fontAlgn="base" hangingPunct="0">
              <a:spcBef>
                <a:spcPct val="0"/>
              </a:spcBef>
              <a:spcAft>
                <a:spcPct val="0"/>
              </a:spcAft>
              <a:defRPr sz="2300">
                <a:solidFill>
                  <a:schemeClr val="tx1"/>
                </a:solidFill>
                <a:latin typeface="Arial" charset="0"/>
                <a:ea typeface="ＭＳ Ｐゴシック" pitchFamily="34" charset="-128"/>
              </a:defRPr>
            </a:lvl8pPr>
            <a:lvl9pPr marL="3675957" indent="-216233" eaLnBrk="0" fontAlgn="base" hangingPunct="0">
              <a:spcBef>
                <a:spcPct val="0"/>
              </a:spcBef>
              <a:spcAft>
                <a:spcPct val="0"/>
              </a:spcAft>
              <a:defRPr sz="2300">
                <a:solidFill>
                  <a:schemeClr val="tx1"/>
                </a:solidFill>
                <a:latin typeface="Arial" charset="0"/>
                <a:ea typeface="ＭＳ Ｐゴシック" pitchFamily="34" charset="-128"/>
              </a:defRPr>
            </a:lvl9pPr>
          </a:lstStyle>
          <a:p>
            <a:fld id="{C16534AB-2EA2-410F-B2B0-6FD890BB4447}" type="slidenum">
              <a:rPr lang="en-US" sz="1200"/>
              <a:pPr/>
              <a:t>19</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09600" y="6477000"/>
            <a:ext cx="7772400" cy="365125"/>
          </a:xfrm>
          <a:prstGeom prst="rect">
            <a:avLst/>
          </a:prstGeom>
        </p:spPr>
        <p:txBody>
          <a:bodyPr/>
          <a:lstStyle/>
          <a:p>
            <a:endParaRPr lang="en-US" dirty="0"/>
          </a:p>
        </p:txBody>
      </p:sp>
      <p:sp>
        <p:nvSpPr>
          <p:cNvPr id="2" name="Title 1"/>
          <p:cNvSpPr>
            <a:spLocks noGrp="1"/>
          </p:cNvSpPr>
          <p:nvPr>
            <p:ph type="ctrTitle"/>
          </p:nvPr>
        </p:nvSpPr>
        <p:spPr>
          <a:xfrm>
            <a:off x="685800" y="2130425"/>
            <a:ext cx="7772400" cy="1470025"/>
          </a:xfrm>
        </p:spPr>
        <p:txBody>
          <a:bodyPr/>
          <a:lstStyle>
            <a:lvl1pPr>
              <a:defRPr>
                <a:ln>
                  <a:noFill/>
                </a:ln>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458200" y="6492875"/>
            <a:ext cx="457200" cy="365125"/>
          </a:xfrm>
          <a:prstGeom prst="rect">
            <a:avLst/>
          </a:prstGeom>
        </p:spPr>
        <p:txBody>
          <a:bodyPr/>
          <a:lstStyle/>
          <a:p>
            <a:fld id="{516F0AC4-7BDD-44EF-9655-BB2819867F85}" type="slidenum">
              <a:rPr lang="en-US" smtClean="0"/>
              <a:t>‹#›</a:t>
            </a:fld>
            <a:endParaRPr lang="en-US"/>
          </a:p>
        </p:txBody>
      </p:sp>
    </p:spTree>
    <p:extLst>
      <p:ext uri="{BB962C8B-B14F-4D97-AF65-F5344CB8AC3E}">
        <p14:creationId xmlns:p14="http://schemas.microsoft.com/office/powerpoint/2010/main" val="1061461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09600" y="6477000"/>
            <a:ext cx="7772400" cy="365125"/>
          </a:xfrm>
          <a:prstGeom prst="rect">
            <a:avLst/>
          </a:prstGeom>
        </p:spPr>
        <p:txBody>
          <a:bodyPr/>
          <a:lstStyle/>
          <a:p>
            <a:r>
              <a:rPr lang="en-US" smtClean="0"/>
              <a:t>N. Valles - Design, fabrication, and high Q0 testing of the main linac cavity for the Cornell ERL</a:t>
            </a:r>
            <a:endParaRPr lang="en-US"/>
          </a:p>
        </p:txBody>
      </p:sp>
      <p:sp>
        <p:nvSpPr>
          <p:cNvPr id="6" name="Slide Number Placeholder 5"/>
          <p:cNvSpPr>
            <a:spLocks noGrp="1"/>
          </p:cNvSpPr>
          <p:nvPr>
            <p:ph type="sldNum" sz="quarter" idx="12"/>
          </p:nvPr>
        </p:nvSpPr>
        <p:spPr>
          <a:xfrm>
            <a:off x="8458200" y="6492875"/>
            <a:ext cx="457200" cy="365125"/>
          </a:xfrm>
          <a:prstGeom prst="rect">
            <a:avLst/>
          </a:prstGeom>
        </p:spPr>
        <p:txBody>
          <a:bodyPr/>
          <a:lstStyle/>
          <a:p>
            <a:fld id="{516F0AC4-7BDD-44EF-9655-BB2819867F85}" type="slidenum">
              <a:rPr lang="en-US" smtClean="0"/>
              <a:t>‹#›</a:t>
            </a:fld>
            <a:endParaRPr lang="en-US"/>
          </a:p>
        </p:txBody>
      </p:sp>
    </p:spTree>
    <p:extLst>
      <p:ext uri="{BB962C8B-B14F-4D97-AF65-F5344CB8AC3E}">
        <p14:creationId xmlns:p14="http://schemas.microsoft.com/office/powerpoint/2010/main" val="2250680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09600" y="6477000"/>
            <a:ext cx="7772400" cy="365125"/>
          </a:xfrm>
          <a:prstGeom prst="rect">
            <a:avLst/>
          </a:prstGeom>
        </p:spPr>
        <p:txBody>
          <a:bodyPr/>
          <a:lstStyle/>
          <a:p>
            <a:r>
              <a:rPr lang="en-US" smtClean="0"/>
              <a:t>N. Valles - Design, fabrication, and high Q0 testing of the main linac cavity for the Cornell ERL</a:t>
            </a:r>
            <a:endParaRPr lang="en-US"/>
          </a:p>
        </p:txBody>
      </p:sp>
      <p:sp>
        <p:nvSpPr>
          <p:cNvPr id="6" name="Slide Number Placeholder 5"/>
          <p:cNvSpPr>
            <a:spLocks noGrp="1"/>
          </p:cNvSpPr>
          <p:nvPr>
            <p:ph type="sldNum" sz="quarter" idx="12"/>
          </p:nvPr>
        </p:nvSpPr>
        <p:spPr>
          <a:xfrm>
            <a:off x="8458200" y="6492875"/>
            <a:ext cx="457200" cy="365125"/>
          </a:xfrm>
          <a:prstGeom prst="rect">
            <a:avLst/>
          </a:prstGeom>
        </p:spPr>
        <p:txBody>
          <a:bodyPr/>
          <a:lstStyle/>
          <a:p>
            <a:fld id="{516F0AC4-7BDD-44EF-9655-BB2819867F85}" type="slidenum">
              <a:rPr lang="en-US" smtClean="0"/>
              <a:t>‹#›</a:t>
            </a:fld>
            <a:endParaRPr lang="en-US"/>
          </a:p>
        </p:txBody>
      </p:sp>
    </p:spTree>
    <p:extLst>
      <p:ext uri="{BB962C8B-B14F-4D97-AF65-F5344CB8AC3E}">
        <p14:creationId xmlns:p14="http://schemas.microsoft.com/office/powerpoint/2010/main" val="36967630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24200" y="25400"/>
            <a:ext cx="5943600" cy="762000"/>
          </a:xfrm>
        </p:spPr>
        <p:txBody>
          <a:bodyPr/>
          <a:lstStyle/>
          <a:p>
            <a:r>
              <a:rPr lang="en-US" dirty="0" smtClean="0"/>
              <a:t>Click to edit Master title style</a:t>
            </a:r>
            <a:endParaRPr lang="en-US" dirty="0"/>
          </a:p>
        </p:txBody>
      </p:sp>
      <p:sp>
        <p:nvSpPr>
          <p:cNvPr id="6" name="Rectangle 3"/>
          <p:cNvSpPr>
            <a:spLocks noGrp="1" noChangeArrowheads="1"/>
          </p:cNvSpPr>
          <p:nvPr>
            <p:ph idx="1"/>
          </p:nvPr>
        </p:nvSpPr>
        <p:spPr bwMode="auto">
          <a:xfrm>
            <a:off x="533400" y="1066800"/>
            <a:ext cx="80057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
          <p:cNvSpPr>
            <a:spLocks noGrp="1" noChangeArrowheads="1"/>
          </p:cNvSpPr>
          <p:nvPr>
            <p:ph type="dt" sz="half" idx="10"/>
          </p:nvPr>
        </p:nvSpPr>
        <p:spPr>
          <a:xfrm>
            <a:off x="1066800" y="6324600"/>
            <a:ext cx="1905000" cy="457200"/>
          </a:xfrm>
          <a:prstGeom prst="rect">
            <a:avLst/>
          </a:prstGeom>
          <a:ln/>
        </p:spPr>
        <p:txBody>
          <a:bodyPr/>
          <a:lstStyle>
            <a:lvl1pPr>
              <a:defRPr/>
            </a:lvl1pPr>
          </a:lstStyle>
          <a:p>
            <a:pPr>
              <a:defRPr/>
            </a:pPr>
            <a:r>
              <a:rPr lang="en-US"/>
              <a:t>Ralf Eichhorn</a:t>
            </a:r>
          </a:p>
        </p:txBody>
      </p:sp>
      <p:sp>
        <p:nvSpPr>
          <p:cNvPr id="5" name="Rectangle 5"/>
          <p:cNvSpPr>
            <a:spLocks noGrp="1" noChangeArrowheads="1"/>
          </p:cNvSpPr>
          <p:nvPr>
            <p:ph type="ftr" sz="quarter" idx="11"/>
          </p:nvPr>
        </p:nvSpPr>
        <p:spPr>
          <a:xfrm>
            <a:off x="609600" y="6477000"/>
            <a:ext cx="7772400" cy="365125"/>
          </a:xfrm>
          <a:prstGeom prst="rect">
            <a:avLst/>
          </a:prstGeom>
          <a:ln/>
        </p:spPr>
        <p:txBody>
          <a:bodyPr/>
          <a:lstStyle>
            <a:lvl1pPr>
              <a:defRPr/>
            </a:lvl1pPr>
          </a:lstStyle>
          <a:p>
            <a:pPr>
              <a:defRPr/>
            </a:pPr>
            <a:r>
              <a:rPr lang="en-US"/>
              <a:t>2012 ERL Advisory Committee Meeting</a:t>
            </a:r>
          </a:p>
        </p:txBody>
      </p:sp>
      <p:sp>
        <p:nvSpPr>
          <p:cNvPr id="7" name="Rectangle 6"/>
          <p:cNvSpPr>
            <a:spLocks noGrp="1" noChangeArrowheads="1"/>
          </p:cNvSpPr>
          <p:nvPr>
            <p:ph type="sldNum" sz="quarter" idx="12"/>
          </p:nvPr>
        </p:nvSpPr>
        <p:spPr>
          <a:xfrm>
            <a:off x="8458200" y="6492875"/>
            <a:ext cx="457200" cy="365125"/>
          </a:xfrm>
          <a:prstGeom prst="rect">
            <a:avLst/>
          </a:prstGeom>
          <a:ln/>
        </p:spPr>
        <p:txBody>
          <a:bodyPr/>
          <a:lstStyle>
            <a:lvl1pPr>
              <a:defRPr/>
            </a:lvl1pPr>
          </a:lstStyle>
          <a:p>
            <a:pPr>
              <a:defRPr/>
            </a:pPr>
            <a:fld id="{FB86143F-5F02-45B1-9005-755EF8BF2605}" type="slidenum">
              <a:rPr lang="en-US"/>
              <a:pPr>
                <a:defRPr/>
              </a:pPr>
              <a:t>‹#›</a:t>
            </a:fld>
            <a:endParaRPr lang="en-US"/>
          </a:p>
        </p:txBody>
      </p:sp>
    </p:spTree>
    <p:extLst>
      <p:ext uri="{BB962C8B-B14F-4D97-AF65-F5344CB8AC3E}">
        <p14:creationId xmlns:p14="http://schemas.microsoft.com/office/powerpoint/2010/main" val="85912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24200" y="25400"/>
            <a:ext cx="5943600" cy="762000"/>
          </a:xfrm>
        </p:spPr>
        <p:txBody>
          <a:bodyPr/>
          <a:lstStyle/>
          <a:p>
            <a:r>
              <a:rPr lang="en-US" dirty="0" smtClean="0"/>
              <a:t>Click to edit Master title style</a:t>
            </a:r>
            <a:endParaRPr lang="en-US" dirty="0"/>
          </a:p>
        </p:txBody>
      </p:sp>
      <p:sp>
        <p:nvSpPr>
          <p:cNvPr id="6" name="Rectangle 3"/>
          <p:cNvSpPr>
            <a:spLocks noGrp="1" noChangeArrowheads="1"/>
          </p:cNvSpPr>
          <p:nvPr>
            <p:ph idx="1"/>
          </p:nvPr>
        </p:nvSpPr>
        <p:spPr bwMode="auto">
          <a:xfrm>
            <a:off x="533400" y="1066800"/>
            <a:ext cx="80057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
          <p:cNvSpPr>
            <a:spLocks noGrp="1" noChangeArrowheads="1"/>
          </p:cNvSpPr>
          <p:nvPr>
            <p:ph type="dt" sz="half" idx="10"/>
          </p:nvPr>
        </p:nvSpPr>
        <p:spPr>
          <a:xfrm>
            <a:off x="1066800" y="6324600"/>
            <a:ext cx="1905000" cy="457200"/>
          </a:xfrm>
          <a:prstGeom prst="rect">
            <a:avLst/>
          </a:prstGeom>
          <a:ln/>
        </p:spPr>
        <p:txBody>
          <a:bodyPr/>
          <a:lstStyle>
            <a:lvl1pPr>
              <a:defRPr/>
            </a:lvl1pPr>
          </a:lstStyle>
          <a:p>
            <a:pPr>
              <a:defRPr/>
            </a:pPr>
            <a:r>
              <a:rPr lang="en-US"/>
              <a:t>Ralf Eichhorn</a:t>
            </a:r>
          </a:p>
        </p:txBody>
      </p:sp>
      <p:sp>
        <p:nvSpPr>
          <p:cNvPr id="5" name="Rectangle 5"/>
          <p:cNvSpPr>
            <a:spLocks noGrp="1" noChangeArrowheads="1"/>
          </p:cNvSpPr>
          <p:nvPr>
            <p:ph type="ftr" sz="quarter" idx="11"/>
          </p:nvPr>
        </p:nvSpPr>
        <p:spPr>
          <a:xfrm>
            <a:off x="609600" y="6477000"/>
            <a:ext cx="7772400" cy="365125"/>
          </a:xfrm>
          <a:prstGeom prst="rect">
            <a:avLst/>
          </a:prstGeom>
          <a:ln/>
        </p:spPr>
        <p:txBody>
          <a:bodyPr/>
          <a:lstStyle>
            <a:lvl1pPr>
              <a:defRPr/>
            </a:lvl1pPr>
          </a:lstStyle>
          <a:p>
            <a:pPr>
              <a:defRPr/>
            </a:pPr>
            <a:r>
              <a:rPr lang="en-US"/>
              <a:t>2012 ERL Advisory Committee Meeting</a:t>
            </a:r>
          </a:p>
        </p:txBody>
      </p:sp>
      <p:sp>
        <p:nvSpPr>
          <p:cNvPr id="7" name="Rectangle 6"/>
          <p:cNvSpPr>
            <a:spLocks noGrp="1" noChangeArrowheads="1"/>
          </p:cNvSpPr>
          <p:nvPr>
            <p:ph type="sldNum" sz="quarter" idx="12"/>
          </p:nvPr>
        </p:nvSpPr>
        <p:spPr>
          <a:xfrm>
            <a:off x="8458200" y="6492875"/>
            <a:ext cx="457200" cy="365125"/>
          </a:xfrm>
          <a:prstGeom prst="rect">
            <a:avLst/>
          </a:prstGeom>
          <a:ln/>
        </p:spPr>
        <p:txBody>
          <a:bodyPr/>
          <a:lstStyle>
            <a:lvl1pPr>
              <a:defRPr/>
            </a:lvl1pPr>
          </a:lstStyle>
          <a:p>
            <a:pPr>
              <a:defRPr/>
            </a:pPr>
            <a:fld id="{FB86143F-5F02-45B1-9005-755EF8BF2605}" type="slidenum">
              <a:rPr lang="en-US"/>
              <a:pPr>
                <a:defRPr/>
              </a:pPr>
              <a:t>‹#›</a:t>
            </a:fld>
            <a:endParaRPr lang="en-US"/>
          </a:p>
        </p:txBody>
      </p:sp>
    </p:spTree>
    <p:extLst>
      <p:ext uri="{BB962C8B-B14F-4D97-AF65-F5344CB8AC3E}">
        <p14:creationId xmlns:p14="http://schemas.microsoft.com/office/powerpoint/2010/main" val="85912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24200" y="25400"/>
            <a:ext cx="5943600" cy="762000"/>
          </a:xfrm>
        </p:spPr>
        <p:txBody>
          <a:bodyPr/>
          <a:lstStyle/>
          <a:p>
            <a:r>
              <a:rPr lang="en-US" dirty="0" smtClean="0"/>
              <a:t>Click to edit Master title style</a:t>
            </a:r>
            <a:endParaRPr lang="en-US" dirty="0"/>
          </a:p>
        </p:txBody>
      </p:sp>
      <p:sp>
        <p:nvSpPr>
          <p:cNvPr id="6" name="Rectangle 3"/>
          <p:cNvSpPr>
            <a:spLocks noGrp="1" noChangeArrowheads="1"/>
          </p:cNvSpPr>
          <p:nvPr>
            <p:ph idx="1"/>
          </p:nvPr>
        </p:nvSpPr>
        <p:spPr bwMode="auto">
          <a:xfrm>
            <a:off x="533400" y="1066800"/>
            <a:ext cx="80057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
          <p:cNvSpPr>
            <a:spLocks noGrp="1" noChangeArrowheads="1"/>
          </p:cNvSpPr>
          <p:nvPr>
            <p:ph type="dt" sz="half" idx="10"/>
          </p:nvPr>
        </p:nvSpPr>
        <p:spPr>
          <a:xfrm>
            <a:off x="1066800" y="6324600"/>
            <a:ext cx="1905000" cy="457200"/>
          </a:xfrm>
          <a:prstGeom prst="rect">
            <a:avLst/>
          </a:prstGeom>
          <a:ln/>
        </p:spPr>
        <p:txBody>
          <a:bodyPr/>
          <a:lstStyle>
            <a:lvl1pPr>
              <a:defRPr/>
            </a:lvl1pPr>
          </a:lstStyle>
          <a:p>
            <a:pPr>
              <a:defRPr/>
            </a:pPr>
            <a:r>
              <a:rPr lang="en-US"/>
              <a:t>Ralf Eichhorn</a:t>
            </a:r>
          </a:p>
        </p:txBody>
      </p:sp>
      <p:sp>
        <p:nvSpPr>
          <p:cNvPr id="5" name="Rectangle 5"/>
          <p:cNvSpPr>
            <a:spLocks noGrp="1" noChangeArrowheads="1"/>
          </p:cNvSpPr>
          <p:nvPr>
            <p:ph type="ftr" sz="quarter" idx="11"/>
          </p:nvPr>
        </p:nvSpPr>
        <p:spPr>
          <a:xfrm>
            <a:off x="609600" y="6477000"/>
            <a:ext cx="7772400" cy="365125"/>
          </a:xfrm>
          <a:prstGeom prst="rect">
            <a:avLst/>
          </a:prstGeom>
          <a:ln/>
        </p:spPr>
        <p:txBody>
          <a:bodyPr/>
          <a:lstStyle>
            <a:lvl1pPr>
              <a:defRPr/>
            </a:lvl1pPr>
          </a:lstStyle>
          <a:p>
            <a:pPr>
              <a:defRPr/>
            </a:pPr>
            <a:r>
              <a:rPr lang="en-US"/>
              <a:t>2012 ERL Advisory Committee Meeting</a:t>
            </a:r>
          </a:p>
        </p:txBody>
      </p:sp>
      <p:sp>
        <p:nvSpPr>
          <p:cNvPr id="7" name="Rectangle 6"/>
          <p:cNvSpPr>
            <a:spLocks noGrp="1" noChangeArrowheads="1"/>
          </p:cNvSpPr>
          <p:nvPr>
            <p:ph type="sldNum" sz="quarter" idx="12"/>
          </p:nvPr>
        </p:nvSpPr>
        <p:spPr>
          <a:xfrm>
            <a:off x="8458200" y="6492875"/>
            <a:ext cx="457200" cy="365125"/>
          </a:xfrm>
          <a:prstGeom prst="rect">
            <a:avLst/>
          </a:prstGeom>
          <a:ln/>
        </p:spPr>
        <p:txBody>
          <a:bodyPr/>
          <a:lstStyle>
            <a:lvl1pPr>
              <a:defRPr/>
            </a:lvl1pPr>
          </a:lstStyle>
          <a:p>
            <a:pPr>
              <a:defRPr/>
            </a:pPr>
            <a:fld id="{FB86143F-5F02-45B1-9005-755EF8BF2605}" type="slidenum">
              <a:rPr lang="en-US"/>
              <a:pPr>
                <a:defRPr/>
              </a:pPr>
              <a:t>‹#›</a:t>
            </a:fld>
            <a:endParaRPr lang="en-US"/>
          </a:p>
        </p:txBody>
      </p:sp>
    </p:spTree>
    <p:extLst>
      <p:ext uri="{BB962C8B-B14F-4D97-AF65-F5344CB8AC3E}">
        <p14:creationId xmlns:p14="http://schemas.microsoft.com/office/powerpoint/2010/main" val="85912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24200" y="25400"/>
            <a:ext cx="5943600" cy="762000"/>
          </a:xfrm>
        </p:spPr>
        <p:txBody>
          <a:bodyPr/>
          <a:lstStyle/>
          <a:p>
            <a:r>
              <a:rPr lang="en-US" dirty="0" smtClean="0"/>
              <a:t>Click to edit Master title style</a:t>
            </a:r>
            <a:endParaRPr lang="en-US" dirty="0"/>
          </a:p>
        </p:txBody>
      </p:sp>
      <p:sp>
        <p:nvSpPr>
          <p:cNvPr id="6" name="Rectangle 3"/>
          <p:cNvSpPr>
            <a:spLocks noGrp="1" noChangeArrowheads="1"/>
          </p:cNvSpPr>
          <p:nvPr>
            <p:ph idx="1"/>
          </p:nvPr>
        </p:nvSpPr>
        <p:spPr bwMode="auto">
          <a:xfrm>
            <a:off x="533400" y="1066800"/>
            <a:ext cx="80057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
          <p:cNvSpPr>
            <a:spLocks noGrp="1" noChangeArrowheads="1"/>
          </p:cNvSpPr>
          <p:nvPr>
            <p:ph type="dt" sz="half" idx="10"/>
          </p:nvPr>
        </p:nvSpPr>
        <p:spPr>
          <a:xfrm>
            <a:off x="1066800" y="6324600"/>
            <a:ext cx="1905000" cy="457200"/>
          </a:xfrm>
          <a:prstGeom prst="rect">
            <a:avLst/>
          </a:prstGeom>
          <a:ln/>
        </p:spPr>
        <p:txBody>
          <a:bodyPr/>
          <a:lstStyle>
            <a:lvl1pPr>
              <a:defRPr/>
            </a:lvl1pPr>
          </a:lstStyle>
          <a:p>
            <a:pPr>
              <a:defRPr/>
            </a:pPr>
            <a:r>
              <a:rPr lang="en-US"/>
              <a:t>Ralf Eichhorn</a:t>
            </a:r>
          </a:p>
        </p:txBody>
      </p:sp>
      <p:sp>
        <p:nvSpPr>
          <p:cNvPr id="5" name="Rectangle 5"/>
          <p:cNvSpPr>
            <a:spLocks noGrp="1" noChangeArrowheads="1"/>
          </p:cNvSpPr>
          <p:nvPr>
            <p:ph type="ftr" sz="quarter" idx="11"/>
          </p:nvPr>
        </p:nvSpPr>
        <p:spPr>
          <a:xfrm>
            <a:off x="609600" y="6477000"/>
            <a:ext cx="7772400" cy="365125"/>
          </a:xfrm>
          <a:prstGeom prst="rect">
            <a:avLst/>
          </a:prstGeom>
          <a:ln/>
        </p:spPr>
        <p:txBody>
          <a:bodyPr/>
          <a:lstStyle>
            <a:lvl1pPr>
              <a:defRPr/>
            </a:lvl1pPr>
          </a:lstStyle>
          <a:p>
            <a:pPr>
              <a:defRPr/>
            </a:pPr>
            <a:r>
              <a:rPr lang="en-US"/>
              <a:t>2012 ERL Advisory Committee Meeting</a:t>
            </a:r>
          </a:p>
        </p:txBody>
      </p:sp>
      <p:sp>
        <p:nvSpPr>
          <p:cNvPr id="7" name="Rectangle 6"/>
          <p:cNvSpPr>
            <a:spLocks noGrp="1" noChangeArrowheads="1"/>
          </p:cNvSpPr>
          <p:nvPr>
            <p:ph type="sldNum" sz="quarter" idx="12"/>
          </p:nvPr>
        </p:nvSpPr>
        <p:spPr>
          <a:xfrm>
            <a:off x="8458200" y="6492875"/>
            <a:ext cx="457200" cy="365125"/>
          </a:xfrm>
          <a:prstGeom prst="rect">
            <a:avLst/>
          </a:prstGeom>
          <a:ln/>
        </p:spPr>
        <p:txBody>
          <a:bodyPr/>
          <a:lstStyle>
            <a:lvl1pPr>
              <a:defRPr/>
            </a:lvl1pPr>
          </a:lstStyle>
          <a:p>
            <a:pPr>
              <a:defRPr/>
            </a:pPr>
            <a:fld id="{FB86143F-5F02-45B1-9005-755EF8BF2605}" type="slidenum">
              <a:rPr lang="en-US"/>
              <a:pPr>
                <a:defRPr/>
              </a:pPr>
              <a:t>‹#›</a:t>
            </a:fld>
            <a:endParaRPr lang="en-US"/>
          </a:p>
        </p:txBody>
      </p:sp>
    </p:spTree>
    <p:extLst>
      <p:ext uri="{BB962C8B-B14F-4D97-AF65-F5344CB8AC3E}">
        <p14:creationId xmlns:p14="http://schemas.microsoft.com/office/powerpoint/2010/main" val="8591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24200" y="25400"/>
            <a:ext cx="5943600" cy="762000"/>
          </a:xfrm>
        </p:spPr>
        <p:txBody>
          <a:bodyPr/>
          <a:lstStyle/>
          <a:p>
            <a:r>
              <a:rPr lang="en-US" dirty="0" smtClean="0"/>
              <a:t>Click to edit Master title style</a:t>
            </a:r>
            <a:endParaRPr lang="en-US" dirty="0"/>
          </a:p>
        </p:txBody>
      </p:sp>
      <p:sp>
        <p:nvSpPr>
          <p:cNvPr id="6" name="Rectangle 3"/>
          <p:cNvSpPr>
            <a:spLocks noGrp="1" noChangeArrowheads="1"/>
          </p:cNvSpPr>
          <p:nvPr>
            <p:ph idx="1"/>
          </p:nvPr>
        </p:nvSpPr>
        <p:spPr bwMode="auto">
          <a:xfrm>
            <a:off x="533400" y="1066800"/>
            <a:ext cx="80057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Rectangle 4"/>
          <p:cNvSpPr>
            <a:spLocks noGrp="1" noChangeArrowheads="1"/>
          </p:cNvSpPr>
          <p:nvPr>
            <p:ph type="dt" sz="half" idx="10"/>
          </p:nvPr>
        </p:nvSpPr>
        <p:spPr>
          <a:xfrm>
            <a:off x="1066800" y="6324600"/>
            <a:ext cx="1905000" cy="457200"/>
          </a:xfrm>
          <a:prstGeom prst="rect">
            <a:avLst/>
          </a:prstGeom>
          <a:ln/>
        </p:spPr>
        <p:txBody>
          <a:bodyPr/>
          <a:lstStyle>
            <a:lvl1pPr>
              <a:defRPr/>
            </a:lvl1pPr>
          </a:lstStyle>
          <a:p>
            <a:pPr>
              <a:defRPr/>
            </a:pPr>
            <a:r>
              <a:rPr lang="en-US"/>
              <a:t>Ralf Eichhorn</a:t>
            </a:r>
          </a:p>
        </p:txBody>
      </p:sp>
      <p:sp>
        <p:nvSpPr>
          <p:cNvPr id="5" name="Rectangle 5"/>
          <p:cNvSpPr>
            <a:spLocks noGrp="1" noChangeArrowheads="1"/>
          </p:cNvSpPr>
          <p:nvPr>
            <p:ph type="ftr" sz="quarter" idx="11"/>
          </p:nvPr>
        </p:nvSpPr>
        <p:spPr>
          <a:xfrm>
            <a:off x="609600" y="6477000"/>
            <a:ext cx="7772400" cy="365125"/>
          </a:xfrm>
          <a:prstGeom prst="rect">
            <a:avLst/>
          </a:prstGeom>
          <a:ln/>
        </p:spPr>
        <p:txBody>
          <a:bodyPr/>
          <a:lstStyle>
            <a:lvl1pPr>
              <a:defRPr/>
            </a:lvl1pPr>
          </a:lstStyle>
          <a:p>
            <a:pPr>
              <a:defRPr/>
            </a:pPr>
            <a:r>
              <a:rPr lang="en-US"/>
              <a:t>2012 ERL Advisory Committee Meeting</a:t>
            </a:r>
          </a:p>
        </p:txBody>
      </p:sp>
      <p:sp>
        <p:nvSpPr>
          <p:cNvPr id="7" name="Rectangle 6"/>
          <p:cNvSpPr>
            <a:spLocks noGrp="1" noChangeArrowheads="1"/>
          </p:cNvSpPr>
          <p:nvPr>
            <p:ph type="sldNum" sz="quarter" idx="12"/>
          </p:nvPr>
        </p:nvSpPr>
        <p:spPr>
          <a:xfrm>
            <a:off x="8458200" y="6492875"/>
            <a:ext cx="457200" cy="365125"/>
          </a:xfrm>
          <a:prstGeom prst="rect">
            <a:avLst/>
          </a:prstGeom>
          <a:ln/>
        </p:spPr>
        <p:txBody>
          <a:bodyPr/>
          <a:lstStyle>
            <a:lvl1pPr>
              <a:defRPr/>
            </a:lvl1pPr>
          </a:lstStyle>
          <a:p>
            <a:pPr>
              <a:defRPr/>
            </a:pPr>
            <a:fld id="{FB86143F-5F02-45B1-9005-755EF8BF2605}" type="slidenum">
              <a:rPr lang="en-US"/>
              <a:pPr>
                <a:defRPr/>
              </a:pPr>
              <a:t>‹#›</a:t>
            </a:fld>
            <a:endParaRPr lang="en-US"/>
          </a:p>
        </p:txBody>
      </p:sp>
    </p:spTree>
    <p:extLst>
      <p:ext uri="{BB962C8B-B14F-4D97-AF65-F5344CB8AC3E}">
        <p14:creationId xmlns:p14="http://schemas.microsoft.com/office/powerpoint/2010/main" val="8591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09600" y="6477000"/>
            <a:ext cx="7772400" cy="365125"/>
          </a:xfrm>
          <a:prstGeom prst="rect">
            <a:avLst/>
          </a:prstGeom>
        </p:spPr>
        <p:txBody>
          <a:bodyPr/>
          <a:lstStyle/>
          <a:p>
            <a:r>
              <a:rPr lang="en-US" smtClean="0"/>
              <a:t>N. Valles - Design, fabrication, and high Q0 testing of the main linac cavity for the Cornell ERL</a:t>
            </a:r>
            <a:endParaRPr lang="en-US"/>
          </a:p>
        </p:txBody>
      </p:sp>
      <p:sp>
        <p:nvSpPr>
          <p:cNvPr id="6" name="Slide Number Placeholder 5"/>
          <p:cNvSpPr>
            <a:spLocks noGrp="1"/>
          </p:cNvSpPr>
          <p:nvPr>
            <p:ph type="sldNum" sz="quarter" idx="12"/>
          </p:nvPr>
        </p:nvSpPr>
        <p:spPr>
          <a:xfrm>
            <a:off x="8458200" y="6492875"/>
            <a:ext cx="457200" cy="365125"/>
          </a:xfrm>
          <a:prstGeom prst="rect">
            <a:avLst/>
          </a:prstGeom>
        </p:spPr>
        <p:txBody>
          <a:bodyPr/>
          <a:lstStyle/>
          <a:p>
            <a:fld id="{516F0AC4-7BDD-44EF-9655-BB2819867F85}" type="slidenum">
              <a:rPr lang="en-US" smtClean="0"/>
              <a:t>‹#›</a:t>
            </a:fld>
            <a:endParaRPr lang="en-US"/>
          </a:p>
        </p:txBody>
      </p:sp>
    </p:spTree>
    <p:extLst>
      <p:ext uri="{BB962C8B-B14F-4D97-AF65-F5344CB8AC3E}">
        <p14:creationId xmlns:p14="http://schemas.microsoft.com/office/powerpoint/2010/main" val="447434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609600" y="6477000"/>
            <a:ext cx="7772400" cy="365125"/>
          </a:xfrm>
          <a:prstGeom prst="rect">
            <a:avLst/>
          </a:prstGeom>
        </p:spPr>
        <p:txBody>
          <a:bodyPr/>
          <a:lstStyle/>
          <a:p>
            <a:r>
              <a:rPr lang="en-US" smtClean="0"/>
              <a:t>N. Valles - Design, fabrication, and high Q0 testing of the main linac cavity for the Cornell ERL</a:t>
            </a:r>
            <a:endParaRPr lang="en-US"/>
          </a:p>
        </p:txBody>
      </p:sp>
      <p:sp>
        <p:nvSpPr>
          <p:cNvPr id="6" name="Slide Number Placeholder 5"/>
          <p:cNvSpPr>
            <a:spLocks noGrp="1"/>
          </p:cNvSpPr>
          <p:nvPr>
            <p:ph type="sldNum" sz="quarter" idx="12"/>
          </p:nvPr>
        </p:nvSpPr>
        <p:spPr>
          <a:xfrm>
            <a:off x="8458200" y="6492875"/>
            <a:ext cx="457200" cy="365125"/>
          </a:xfrm>
          <a:prstGeom prst="rect">
            <a:avLst/>
          </a:prstGeom>
        </p:spPr>
        <p:txBody>
          <a:bodyPr/>
          <a:lstStyle/>
          <a:p>
            <a:fld id="{516F0AC4-7BDD-44EF-9655-BB2819867F85}" type="slidenum">
              <a:rPr lang="en-US" smtClean="0"/>
              <a:t>‹#›</a:t>
            </a:fld>
            <a:endParaRPr lang="en-US"/>
          </a:p>
        </p:txBody>
      </p:sp>
    </p:spTree>
    <p:extLst>
      <p:ext uri="{BB962C8B-B14F-4D97-AF65-F5344CB8AC3E}">
        <p14:creationId xmlns:p14="http://schemas.microsoft.com/office/powerpoint/2010/main" val="30688603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09600" y="6477000"/>
            <a:ext cx="7772400" cy="365125"/>
          </a:xfrm>
          <a:prstGeom prst="rect">
            <a:avLst/>
          </a:prstGeom>
        </p:spPr>
        <p:txBody>
          <a:bodyPr/>
          <a:lstStyle/>
          <a:p>
            <a:r>
              <a:rPr lang="en-US" smtClean="0"/>
              <a:t>N. Valles - Design, fabrication, and high Q0 testing of the main linac cavity for the Cornell ERL</a:t>
            </a:r>
            <a:endParaRPr lang="en-US"/>
          </a:p>
        </p:txBody>
      </p:sp>
      <p:sp>
        <p:nvSpPr>
          <p:cNvPr id="7" name="Slide Number Placeholder 6"/>
          <p:cNvSpPr>
            <a:spLocks noGrp="1"/>
          </p:cNvSpPr>
          <p:nvPr>
            <p:ph type="sldNum" sz="quarter" idx="12"/>
          </p:nvPr>
        </p:nvSpPr>
        <p:spPr>
          <a:xfrm>
            <a:off x="8458200" y="6492875"/>
            <a:ext cx="457200" cy="365125"/>
          </a:xfrm>
          <a:prstGeom prst="rect">
            <a:avLst/>
          </a:prstGeom>
        </p:spPr>
        <p:txBody>
          <a:bodyPr/>
          <a:lstStyle/>
          <a:p>
            <a:fld id="{516F0AC4-7BDD-44EF-9655-BB2819867F85}" type="slidenum">
              <a:rPr lang="en-US" smtClean="0"/>
              <a:t>‹#›</a:t>
            </a:fld>
            <a:endParaRPr lang="en-US"/>
          </a:p>
        </p:txBody>
      </p:sp>
    </p:spTree>
    <p:extLst>
      <p:ext uri="{BB962C8B-B14F-4D97-AF65-F5344CB8AC3E}">
        <p14:creationId xmlns:p14="http://schemas.microsoft.com/office/powerpoint/2010/main" val="35788687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09600" y="6477000"/>
            <a:ext cx="7772400" cy="365125"/>
          </a:xfrm>
          <a:prstGeom prst="rect">
            <a:avLst/>
          </a:prstGeom>
        </p:spPr>
        <p:txBody>
          <a:bodyPr/>
          <a:lstStyle/>
          <a:p>
            <a:r>
              <a:rPr lang="en-US" smtClean="0"/>
              <a:t>N. Valles - Design, fabrication, and high Q0 testing of the main linac cavity for the Cornell ERL</a:t>
            </a:r>
            <a:endParaRPr lang="en-US"/>
          </a:p>
        </p:txBody>
      </p:sp>
      <p:sp>
        <p:nvSpPr>
          <p:cNvPr id="9" name="Slide Number Placeholder 8"/>
          <p:cNvSpPr>
            <a:spLocks noGrp="1"/>
          </p:cNvSpPr>
          <p:nvPr>
            <p:ph type="sldNum" sz="quarter" idx="12"/>
          </p:nvPr>
        </p:nvSpPr>
        <p:spPr>
          <a:xfrm>
            <a:off x="8458200" y="6492875"/>
            <a:ext cx="457200" cy="365125"/>
          </a:xfrm>
          <a:prstGeom prst="rect">
            <a:avLst/>
          </a:prstGeom>
        </p:spPr>
        <p:txBody>
          <a:bodyPr/>
          <a:lstStyle/>
          <a:p>
            <a:fld id="{516F0AC4-7BDD-44EF-9655-BB2819867F85}" type="slidenum">
              <a:rPr lang="en-US" smtClean="0"/>
              <a:t>‹#›</a:t>
            </a:fld>
            <a:endParaRPr lang="en-US"/>
          </a:p>
        </p:txBody>
      </p:sp>
    </p:spTree>
    <p:extLst>
      <p:ext uri="{BB962C8B-B14F-4D97-AF65-F5344CB8AC3E}">
        <p14:creationId xmlns:p14="http://schemas.microsoft.com/office/powerpoint/2010/main" val="10298812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a:xfrm>
            <a:off x="609600" y="6477000"/>
            <a:ext cx="7772400" cy="365125"/>
          </a:xfrm>
          <a:prstGeom prst="rect">
            <a:avLst/>
          </a:prstGeom>
        </p:spPr>
        <p:txBody>
          <a:bodyPr/>
          <a:lstStyle/>
          <a:p>
            <a:r>
              <a:rPr lang="en-US" smtClean="0"/>
              <a:t>N. Valles - Design, fabrication, and high Q0 testing of the main linac cavity for the Cornell ERL</a:t>
            </a:r>
            <a:endParaRPr lang="en-US"/>
          </a:p>
        </p:txBody>
      </p:sp>
      <p:sp>
        <p:nvSpPr>
          <p:cNvPr id="5" name="Slide Number Placeholder 4"/>
          <p:cNvSpPr>
            <a:spLocks noGrp="1"/>
          </p:cNvSpPr>
          <p:nvPr>
            <p:ph type="sldNum" sz="quarter" idx="12"/>
          </p:nvPr>
        </p:nvSpPr>
        <p:spPr>
          <a:xfrm>
            <a:off x="8458200" y="6492875"/>
            <a:ext cx="457200" cy="365125"/>
          </a:xfrm>
          <a:prstGeom prst="rect">
            <a:avLst/>
          </a:prstGeom>
        </p:spPr>
        <p:txBody>
          <a:bodyPr/>
          <a:lstStyle/>
          <a:p>
            <a:fld id="{516F0AC4-7BDD-44EF-9655-BB2819867F85}" type="slidenum">
              <a:rPr lang="en-US" smtClean="0"/>
              <a:t>‹#›</a:t>
            </a:fld>
            <a:endParaRPr lang="en-US"/>
          </a:p>
        </p:txBody>
      </p:sp>
    </p:spTree>
    <p:extLst>
      <p:ext uri="{BB962C8B-B14F-4D97-AF65-F5344CB8AC3E}">
        <p14:creationId xmlns:p14="http://schemas.microsoft.com/office/powerpoint/2010/main" val="17607607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09600" y="6477000"/>
            <a:ext cx="7772400" cy="365125"/>
          </a:xfrm>
          <a:prstGeom prst="rect">
            <a:avLst/>
          </a:prstGeom>
        </p:spPr>
        <p:txBody>
          <a:bodyPr/>
          <a:lstStyle/>
          <a:p>
            <a:r>
              <a:rPr lang="en-US" smtClean="0"/>
              <a:t>N. Valles - Design, fabrication, and high Q0 testing of the main linac cavity for the Cornell ERL</a:t>
            </a:r>
            <a:endParaRPr lang="en-US"/>
          </a:p>
        </p:txBody>
      </p:sp>
      <p:sp>
        <p:nvSpPr>
          <p:cNvPr id="4" name="Slide Number Placeholder 3"/>
          <p:cNvSpPr>
            <a:spLocks noGrp="1"/>
          </p:cNvSpPr>
          <p:nvPr>
            <p:ph type="sldNum" sz="quarter" idx="12"/>
          </p:nvPr>
        </p:nvSpPr>
        <p:spPr>
          <a:xfrm>
            <a:off x="8458200" y="6492875"/>
            <a:ext cx="457200" cy="365125"/>
          </a:xfrm>
          <a:prstGeom prst="rect">
            <a:avLst/>
          </a:prstGeom>
        </p:spPr>
        <p:txBody>
          <a:bodyPr/>
          <a:lstStyle/>
          <a:p>
            <a:fld id="{516F0AC4-7BDD-44EF-9655-BB2819867F85}" type="slidenum">
              <a:rPr lang="en-US" smtClean="0"/>
              <a:t>‹#›</a:t>
            </a:fld>
            <a:endParaRPr lang="en-US"/>
          </a:p>
        </p:txBody>
      </p:sp>
    </p:spTree>
    <p:extLst>
      <p:ext uri="{BB962C8B-B14F-4D97-AF65-F5344CB8AC3E}">
        <p14:creationId xmlns:p14="http://schemas.microsoft.com/office/powerpoint/2010/main" val="32289438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6172200" cy="9144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09600" y="6477000"/>
            <a:ext cx="7772400" cy="365125"/>
          </a:xfrm>
          <a:prstGeom prst="rect">
            <a:avLst/>
          </a:prstGeom>
        </p:spPr>
        <p:txBody>
          <a:bodyPr/>
          <a:lstStyle/>
          <a:p>
            <a:r>
              <a:rPr lang="en-US" smtClean="0"/>
              <a:t>N. Valles - Design, fabrication, and high Q0 testing of the main linac cavity for the Cornell ERL</a:t>
            </a:r>
            <a:endParaRPr lang="en-US"/>
          </a:p>
        </p:txBody>
      </p:sp>
      <p:sp>
        <p:nvSpPr>
          <p:cNvPr id="7" name="Slide Number Placeholder 6"/>
          <p:cNvSpPr>
            <a:spLocks noGrp="1"/>
          </p:cNvSpPr>
          <p:nvPr>
            <p:ph type="sldNum" sz="quarter" idx="12"/>
          </p:nvPr>
        </p:nvSpPr>
        <p:spPr>
          <a:xfrm>
            <a:off x="8458200" y="6492875"/>
            <a:ext cx="457200" cy="365125"/>
          </a:xfrm>
          <a:prstGeom prst="rect">
            <a:avLst/>
          </a:prstGeom>
        </p:spPr>
        <p:txBody>
          <a:bodyPr/>
          <a:lstStyle/>
          <a:p>
            <a:fld id="{516F0AC4-7BDD-44EF-9655-BB2819867F85}" type="slidenum">
              <a:rPr lang="en-US" smtClean="0"/>
              <a:t>‹#›</a:t>
            </a:fld>
            <a:endParaRPr lang="en-US"/>
          </a:p>
        </p:txBody>
      </p:sp>
    </p:spTree>
    <p:extLst>
      <p:ext uri="{BB962C8B-B14F-4D97-AF65-F5344CB8AC3E}">
        <p14:creationId xmlns:p14="http://schemas.microsoft.com/office/powerpoint/2010/main" val="30666940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75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672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609600" y="6477000"/>
            <a:ext cx="7772400" cy="365125"/>
          </a:xfrm>
          <a:prstGeom prst="rect">
            <a:avLst/>
          </a:prstGeom>
        </p:spPr>
        <p:txBody>
          <a:bodyPr/>
          <a:lstStyle/>
          <a:p>
            <a:r>
              <a:rPr lang="en-US" smtClean="0"/>
              <a:t>N. Valles - Design, fabrication, and high Q0 testing of the main linac cavity for the Cornell ERL</a:t>
            </a:r>
            <a:endParaRPr lang="en-US"/>
          </a:p>
        </p:txBody>
      </p:sp>
      <p:sp>
        <p:nvSpPr>
          <p:cNvPr id="7" name="Slide Number Placeholder 6"/>
          <p:cNvSpPr>
            <a:spLocks noGrp="1"/>
          </p:cNvSpPr>
          <p:nvPr>
            <p:ph type="sldNum" sz="quarter" idx="12"/>
          </p:nvPr>
        </p:nvSpPr>
        <p:spPr>
          <a:xfrm>
            <a:off x="8458200" y="6492875"/>
            <a:ext cx="457200" cy="365125"/>
          </a:xfrm>
          <a:prstGeom prst="rect">
            <a:avLst/>
          </a:prstGeom>
        </p:spPr>
        <p:txBody>
          <a:bodyPr/>
          <a:lstStyle/>
          <a:p>
            <a:fld id="{516F0AC4-7BDD-44EF-9655-BB2819867F85}" type="slidenum">
              <a:rPr lang="en-US" smtClean="0"/>
              <a:t>‹#›</a:t>
            </a:fld>
            <a:endParaRPr lang="en-US"/>
          </a:p>
        </p:txBody>
      </p:sp>
    </p:spTree>
    <p:extLst>
      <p:ext uri="{BB962C8B-B14F-4D97-AF65-F5344CB8AC3E}">
        <p14:creationId xmlns:p14="http://schemas.microsoft.com/office/powerpoint/2010/main" val="14354798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18">
            <a:extLst>
              <a:ext uri="{28A0092B-C50C-407E-A947-70E740481C1C}">
                <a14:useLocalDpi xmlns:a14="http://schemas.microsoft.com/office/drawing/2010/main" val="0"/>
              </a:ext>
            </a:extLst>
          </a:blip>
          <a:stretch>
            <a:fillRect/>
          </a:stretch>
        </p:blipFill>
        <p:spPr bwMode="auto">
          <a:xfrm>
            <a:off x="0" y="0"/>
            <a:ext cx="9144000" cy="91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838200" y="0"/>
            <a:ext cx="6324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4864" y="6324600"/>
            <a:ext cx="457200" cy="457200"/>
          </a:xfrm>
          <a:prstGeom prst="rect">
            <a:avLst/>
          </a:prstGeom>
        </p:spPr>
      </p:pic>
      <p:cxnSp>
        <p:nvCxnSpPr>
          <p:cNvPr id="10" name="Straight Connector 9"/>
          <p:cNvCxnSpPr/>
          <p:nvPr userDrawn="1"/>
        </p:nvCxnSpPr>
        <p:spPr>
          <a:xfrm>
            <a:off x="609600" y="6477000"/>
            <a:ext cx="822960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126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dt="0"/>
  <p:txStyles>
    <p:titleStyle>
      <a:lvl1pPr algn="ctr" defTabSz="914400" rtl="0" eaLnBrk="1" latinLnBrk="0" hangingPunct="1">
        <a:spcBef>
          <a:spcPct val="0"/>
        </a:spcBef>
        <a:buNone/>
        <a:defRPr sz="4400" kern="1200">
          <a:ln>
            <a:solidFill>
              <a:schemeClr val="tx1">
                <a:lumMod val="75000"/>
                <a:lumOff val="25000"/>
              </a:schemeClr>
            </a:solidFill>
          </a:ln>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w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fontScale="90000"/>
          </a:bodyPr>
          <a:lstStyle/>
          <a:p>
            <a:r>
              <a:rPr lang="en-US" sz="4000" dirty="0"/>
              <a:t>Design and construction of a prototype Main </a:t>
            </a:r>
            <a:r>
              <a:rPr lang="en-US" sz="4000" dirty="0" err="1"/>
              <a:t>Linac</a:t>
            </a:r>
            <a:r>
              <a:rPr lang="en-US" sz="4000" dirty="0"/>
              <a:t> </a:t>
            </a:r>
            <a:r>
              <a:rPr lang="en-US" sz="4000" dirty="0" err="1"/>
              <a:t>Cryomodule</a:t>
            </a:r>
            <a:r>
              <a:rPr lang="en-US" sz="4000" dirty="0"/>
              <a:t> for Cornell's ERL </a:t>
            </a:r>
          </a:p>
        </p:txBody>
      </p:sp>
      <p:sp>
        <p:nvSpPr>
          <p:cNvPr id="3" name="Subtitle 2"/>
          <p:cNvSpPr>
            <a:spLocks noGrp="1"/>
          </p:cNvSpPr>
          <p:nvPr>
            <p:ph type="subTitle" idx="1"/>
          </p:nvPr>
        </p:nvSpPr>
        <p:spPr>
          <a:xfrm>
            <a:off x="1371600" y="3048000"/>
            <a:ext cx="6400800" cy="2895600"/>
          </a:xfrm>
        </p:spPr>
        <p:txBody>
          <a:bodyPr>
            <a:normAutofit fontScale="55000" lnSpcReduction="20000"/>
          </a:bodyPr>
          <a:lstStyle/>
          <a:p>
            <a:r>
              <a:rPr lang="en-US" sz="5900" dirty="0" smtClean="0"/>
              <a:t>Ralf Eichhorn</a:t>
            </a:r>
          </a:p>
          <a:p>
            <a:r>
              <a:rPr lang="en-US" sz="5900" dirty="0" smtClean="0"/>
              <a:t>Cornell</a:t>
            </a:r>
          </a:p>
          <a:p>
            <a:endParaRPr lang="en-US" sz="5100" dirty="0" smtClean="0"/>
          </a:p>
          <a:p>
            <a:r>
              <a:rPr lang="en-US" sz="2800" dirty="0"/>
              <a:t>on behalf of</a:t>
            </a:r>
          </a:p>
          <a:p>
            <a:r>
              <a:rPr lang="en-US" sz="2800" dirty="0"/>
              <a:t>Paul Bishop, Benjamin Bullock, Brian Clasby, Holly Conklin, Joe Conway, Brendan Elmore, Fumio Furuta, Andriy Ganshyn, Mingqi Ge, Terri Gruber, Yun He, Vivian Ho, Georg Hoffstaetter, Roger Kaplan, John Kaufman, Gregory Kulina, Matthias Liepe, Tim O</a:t>
            </a:r>
            <a:r>
              <a:rPr lang="ja-JP" altLang="en-US" sz="2800" dirty="0"/>
              <a:t>’</a:t>
            </a:r>
            <a:r>
              <a:rPr lang="en-US" altLang="ja-JP" sz="2800" dirty="0"/>
              <a:t>Connell, Hassan Padamsee, Peter Quigley, John Reilly, Dave, Rice, James Sears, Valery Shemelin, John Sikora, Eric Smith, Karl Smolenski, Maury Tigner, Vadim </a:t>
            </a:r>
            <a:r>
              <a:rPr lang="en-US" altLang="ja-JP" sz="2800" dirty="0" smtClean="0"/>
              <a:t>Veshcherevich</a:t>
            </a:r>
            <a:endParaRPr lang="en-US" altLang="ja-JP" sz="2800" dirty="0"/>
          </a:p>
        </p:txBody>
      </p:sp>
    </p:spTree>
    <p:extLst>
      <p:ext uri="{BB962C8B-B14F-4D97-AF65-F5344CB8AC3E}">
        <p14:creationId xmlns:p14="http://schemas.microsoft.com/office/powerpoint/2010/main" val="2022042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Design “Innovations”</a:t>
            </a:r>
            <a:endParaRPr lang="en-US" dirty="0"/>
          </a:p>
        </p:txBody>
      </p:sp>
      <p:pic>
        <p:nvPicPr>
          <p:cNvPr id="8" name="Picture 10" descr="IMG_46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914174"/>
            <a:ext cx="2538413" cy="1849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a:xfrm>
            <a:off x="76200" y="1243431"/>
            <a:ext cx="5791200" cy="44715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sz="2700" dirty="0" smtClean="0"/>
              <a:t>Tuner stepper replaceable while string is in cryomodule</a:t>
            </a:r>
          </a:p>
          <a:p>
            <a:pPr>
              <a:spcBef>
                <a:spcPts val="600"/>
              </a:spcBef>
            </a:pPr>
            <a:r>
              <a:rPr lang="en-US" sz="2700" dirty="0" smtClean="0"/>
              <a:t>Rail system for cold mass insertion</a:t>
            </a:r>
          </a:p>
          <a:p>
            <a:pPr>
              <a:spcBef>
                <a:spcPts val="600"/>
              </a:spcBef>
            </a:pPr>
            <a:r>
              <a:rPr lang="en-US" sz="2700" dirty="0" smtClean="0"/>
              <a:t>Gate valve inside of module with outside drive</a:t>
            </a:r>
          </a:p>
          <a:p>
            <a:pPr>
              <a:spcBef>
                <a:spcPts val="600"/>
              </a:spcBef>
            </a:pPr>
            <a:r>
              <a:rPr lang="en-US" sz="2700" dirty="0"/>
              <a:t>Precision fixed cavity support surfaces between the beamline components and the </a:t>
            </a:r>
            <a:r>
              <a:rPr lang="en-US" sz="2700" dirty="0" smtClean="0"/>
              <a:t/>
            </a:r>
            <a:br>
              <a:rPr lang="en-US" sz="2700" dirty="0" smtClean="0"/>
            </a:br>
            <a:r>
              <a:rPr lang="en-US" sz="2700" dirty="0" smtClean="0"/>
              <a:t>HGRP   -&gt; easy </a:t>
            </a:r>
            <a:r>
              <a:rPr lang="en-US" sz="2700" dirty="0"/>
              <a:t>“self” </a:t>
            </a:r>
            <a:r>
              <a:rPr lang="en-US" sz="2700" dirty="0" smtClean="0"/>
              <a:t/>
            </a:r>
            <a:br>
              <a:rPr lang="en-US" sz="2700" dirty="0" smtClean="0"/>
            </a:br>
            <a:r>
              <a:rPr lang="en-US" sz="2700" dirty="0" smtClean="0"/>
              <a:t>alignment</a:t>
            </a:r>
            <a:endParaRPr lang="en-US" sz="2700" dirty="0"/>
          </a:p>
          <a:p>
            <a:pPr>
              <a:spcBef>
                <a:spcPct val="50000"/>
              </a:spcBef>
            </a:pPr>
            <a:endParaRPr lang="en-US" sz="2700" dirty="0" smtClean="0"/>
          </a:p>
          <a:p>
            <a:pPr>
              <a:spcBef>
                <a:spcPct val="50000"/>
              </a:spcBef>
            </a:pPr>
            <a:endParaRPr lang="en-US" sz="2700" dirty="0"/>
          </a:p>
        </p:txBody>
      </p:sp>
      <p:pic>
        <p:nvPicPr>
          <p:cNvPr id="10" name="Picture 5" descr="DSCN39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68" y="2667000"/>
            <a:ext cx="2601870" cy="19510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SCN39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669" y="4343400"/>
            <a:ext cx="2605044" cy="1818084"/>
          </a:xfrm>
          <a:prstGeom prst="rect">
            <a:avLst/>
          </a:prstGeom>
          <a:noFill/>
          <a:extLst>
            <a:ext uri="{909E8E84-426E-40DD-AFC4-6F175D3DCCD1}">
              <a14:hiddenFill xmlns:a14="http://schemas.microsoft.com/office/drawing/2010/main">
                <a:solidFill>
                  <a:srgbClr val="FFFFFF"/>
                </a:solidFill>
              </a14:hiddenFill>
            </a:ext>
          </a:extLst>
        </p:spPr>
      </p:pic>
      <p:sp>
        <p:nvSpPr>
          <p:cNvPr id="12" name="Line 7"/>
          <p:cNvSpPr>
            <a:spLocks noChangeShapeType="1"/>
          </p:cNvSpPr>
          <p:nvPr/>
        </p:nvSpPr>
        <p:spPr bwMode="auto">
          <a:xfrm>
            <a:off x="5029200" y="1752600"/>
            <a:ext cx="1981200" cy="23495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8"/>
          <p:cNvSpPr>
            <a:spLocks noChangeShapeType="1"/>
          </p:cNvSpPr>
          <p:nvPr/>
        </p:nvSpPr>
        <p:spPr bwMode="auto">
          <a:xfrm>
            <a:off x="5029200" y="2590800"/>
            <a:ext cx="1371600" cy="6858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9"/>
          <p:cNvSpPr>
            <a:spLocks noChangeShapeType="1"/>
          </p:cNvSpPr>
          <p:nvPr/>
        </p:nvSpPr>
        <p:spPr bwMode="auto">
          <a:xfrm>
            <a:off x="4876800" y="3276600"/>
            <a:ext cx="2209800" cy="20574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466012380"/>
              </p:ext>
            </p:extLst>
          </p:nvPr>
        </p:nvGraphicFramePr>
        <p:xfrm>
          <a:off x="4369407" y="4227513"/>
          <a:ext cx="1612293" cy="2212974"/>
        </p:xfrm>
        <a:graphic>
          <a:graphicData uri="http://schemas.openxmlformats.org/presentationml/2006/ole">
            <mc:AlternateContent xmlns:mc="http://schemas.openxmlformats.org/markup-compatibility/2006">
              <mc:Choice xmlns:v="urn:schemas-microsoft-com:vml" Requires="v">
                <p:oleObj spid="_x0000_s1038" name="Photo Editor Photo" r:id="rId6" imgW="3552381" imgH="4877481" progId="MSPhotoEd.3">
                  <p:embed/>
                </p:oleObj>
              </mc:Choice>
              <mc:Fallback>
                <p:oleObj name="Photo Editor Photo" r:id="rId6" imgW="3552381" imgH="4877481" progId="MSPhotoEd.3">
                  <p:embed/>
                  <p:pic>
                    <p:nvPicPr>
                      <p:cNvPr id="0" nam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9407" y="4227513"/>
                        <a:ext cx="1612293" cy="2212974"/>
                      </a:xfrm>
                      <a:prstGeom prst="rect">
                        <a:avLst/>
                      </a:prstGeom>
                      <a:noFill/>
                      <a:ln>
                        <a:noFill/>
                      </a:ln>
                      <a:effectLst/>
                    </p:spPr>
                  </p:pic>
                </p:oleObj>
              </mc:Fallback>
            </mc:AlternateContent>
          </a:graphicData>
        </a:graphic>
      </p:graphicFrame>
      <p:sp>
        <p:nvSpPr>
          <p:cNvPr id="16" name="Line 8"/>
          <p:cNvSpPr>
            <a:spLocks noChangeShapeType="1"/>
          </p:cNvSpPr>
          <p:nvPr/>
        </p:nvSpPr>
        <p:spPr bwMode="auto">
          <a:xfrm>
            <a:off x="3382926" y="5181600"/>
            <a:ext cx="1219200" cy="4191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87544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Cool-Down shrinkage</a:t>
            </a:r>
            <a:endParaRPr lang="en-US" dirty="0"/>
          </a:p>
        </p:txBody>
      </p:sp>
      <p:pic>
        <p:nvPicPr>
          <p:cNvPr id="9222" name="Picture 21"/>
          <p:cNvPicPr>
            <a:picLocks noChangeAspect="1" noChangeArrowheads="1"/>
          </p:cNvPicPr>
          <p:nvPr/>
        </p:nvPicPr>
        <p:blipFill>
          <a:blip r:embed="rId2">
            <a:extLst>
              <a:ext uri="{28A0092B-C50C-407E-A947-70E740481C1C}">
                <a14:useLocalDpi xmlns:a14="http://schemas.microsoft.com/office/drawing/2010/main" val="0"/>
              </a:ext>
            </a:extLst>
          </a:blip>
          <a:srcRect l="23363" t="47618" r="4475" b="34045"/>
          <a:stretch>
            <a:fillRect/>
          </a:stretch>
        </p:blipFill>
        <p:spPr bwMode="auto">
          <a:xfrm>
            <a:off x="411163" y="3056083"/>
            <a:ext cx="8453437"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601663" y="4527695"/>
            <a:ext cx="8167687" cy="0"/>
          </a:xfrm>
          <a:prstGeom prst="straightConnector1">
            <a:avLst/>
          </a:prstGeom>
          <a:ln>
            <a:solidFill>
              <a:srgbClr val="3B13AD"/>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24" name="Rectangle 15"/>
          <p:cNvSpPr>
            <a:spLocks noChangeArrowheads="1"/>
          </p:cNvSpPr>
          <p:nvPr/>
        </p:nvSpPr>
        <p:spPr bwMode="auto">
          <a:xfrm>
            <a:off x="3638550" y="2640158"/>
            <a:ext cx="1127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CC00CC"/>
                </a:solidFill>
                <a:latin typeface="Times New Roman" pitchFamily="18" charset="0"/>
                <a:cs typeface="Times New Roman" pitchFamily="18" charset="0"/>
              </a:rPr>
              <a:t>Fixed point</a:t>
            </a:r>
          </a:p>
        </p:txBody>
      </p:sp>
      <p:sp>
        <p:nvSpPr>
          <p:cNvPr id="12" name="Right Arrow 10"/>
          <p:cNvSpPr>
            <a:spLocks noChangeArrowheads="1"/>
          </p:cNvSpPr>
          <p:nvPr/>
        </p:nvSpPr>
        <p:spPr bwMode="auto">
          <a:xfrm flipH="1">
            <a:off x="6370638" y="5405583"/>
            <a:ext cx="395287" cy="228600"/>
          </a:xfrm>
          <a:prstGeom prst="rightArrow">
            <a:avLst>
              <a:gd name="adj1" fmla="val 50000"/>
              <a:gd name="adj2" fmla="val 50002"/>
            </a:avLst>
          </a:prstGeom>
          <a:solidFill>
            <a:srgbClr val="CC00CC"/>
          </a:solidFill>
          <a:ln w="9525" algn="ctr">
            <a:solidFill>
              <a:srgbClr val="FF0000"/>
            </a:solidFill>
            <a:round/>
            <a:headEnd/>
            <a:tailEnd/>
          </a:ln>
        </p:spPr>
        <p:txBody>
          <a:bodyPr/>
          <a:lstStyle/>
          <a:p>
            <a:pPr>
              <a:defRPr/>
            </a:pPr>
            <a:endParaRPr lang="en-US">
              <a:ln>
                <a:solidFill>
                  <a:srgbClr val="CC00CC"/>
                </a:solidFill>
              </a:ln>
            </a:endParaRPr>
          </a:p>
        </p:txBody>
      </p:sp>
      <p:sp>
        <p:nvSpPr>
          <p:cNvPr id="9226" name="Right Arrow 10"/>
          <p:cNvSpPr>
            <a:spLocks noChangeArrowheads="1"/>
          </p:cNvSpPr>
          <p:nvPr/>
        </p:nvSpPr>
        <p:spPr bwMode="auto">
          <a:xfrm flipH="1">
            <a:off x="6343650" y="4638820"/>
            <a:ext cx="395288" cy="228600"/>
          </a:xfrm>
          <a:prstGeom prst="rightArrow">
            <a:avLst>
              <a:gd name="adj1" fmla="val 50000"/>
              <a:gd name="adj2" fmla="val 50002"/>
            </a:avLst>
          </a:prstGeom>
          <a:solidFill>
            <a:srgbClr val="00B050"/>
          </a:solidFill>
          <a:ln w="9525" algn="ctr">
            <a:solidFill>
              <a:srgbClr val="FF0000"/>
            </a:solidFill>
            <a:round/>
            <a:headEnd/>
            <a:tailEnd/>
          </a:ln>
        </p:spPr>
        <p:txBody>
          <a:bodyPr/>
          <a:lstStyle/>
          <a:p>
            <a:endParaRPr lang="en-US"/>
          </a:p>
        </p:txBody>
      </p:sp>
      <p:sp>
        <p:nvSpPr>
          <p:cNvPr id="9227" name="Right Arrow 10"/>
          <p:cNvSpPr>
            <a:spLocks noChangeArrowheads="1"/>
          </p:cNvSpPr>
          <p:nvPr/>
        </p:nvSpPr>
        <p:spPr bwMode="auto">
          <a:xfrm flipH="1">
            <a:off x="6351588" y="5019820"/>
            <a:ext cx="395287" cy="228600"/>
          </a:xfrm>
          <a:prstGeom prst="rightArrow">
            <a:avLst>
              <a:gd name="adj1" fmla="val 50000"/>
              <a:gd name="adj2" fmla="val 50002"/>
            </a:avLst>
          </a:prstGeom>
          <a:solidFill>
            <a:srgbClr val="3B13AD"/>
          </a:solidFill>
          <a:ln w="9525" algn="ctr">
            <a:solidFill>
              <a:srgbClr val="FF0000"/>
            </a:solidFill>
            <a:round/>
            <a:headEnd/>
            <a:tailEnd/>
          </a:ln>
        </p:spPr>
        <p:txBody>
          <a:bodyPr/>
          <a:lstStyle/>
          <a:p>
            <a:endParaRPr lang="en-US"/>
          </a:p>
        </p:txBody>
      </p:sp>
      <p:sp>
        <p:nvSpPr>
          <p:cNvPr id="15" name="Right Arrow 10"/>
          <p:cNvSpPr>
            <a:spLocks noChangeArrowheads="1"/>
          </p:cNvSpPr>
          <p:nvPr/>
        </p:nvSpPr>
        <p:spPr bwMode="auto">
          <a:xfrm rot="5400000">
            <a:off x="4091782" y="2912414"/>
            <a:ext cx="220662" cy="228600"/>
          </a:xfrm>
          <a:prstGeom prst="rightArrow">
            <a:avLst>
              <a:gd name="adj1" fmla="val 50000"/>
              <a:gd name="adj2" fmla="val 50002"/>
            </a:avLst>
          </a:prstGeom>
          <a:solidFill>
            <a:srgbClr val="CC00CC"/>
          </a:solidFill>
          <a:ln w="9525" algn="ctr">
            <a:solidFill>
              <a:srgbClr val="FF0000"/>
            </a:solidFill>
            <a:round/>
            <a:headEnd/>
            <a:tailEnd/>
          </a:ln>
        </p:spPr>
        <p:txBody>
          <a:bodyPr/>
          <a:lstStyle/>
          <a:p>
            <a:pPr>
              <a:defRPr/>
            </a:pPr>
            <a:endParaRPr lang="en-US">
              <a:ln>
                <a:solidFill>
                  <a:srgbClr val="CC00CC"/>
                </a:solidFill>
              </a:ln>
            </a:endParaRPr>
          </a:p>
        </p:txBody>
      </p:sp>
      <p:sp>
        <p:nvSpPr>
          <p:cNvPr id="9229" name="Rectangle 15"/>
          <p:cNvSpPr>
            <a:spLocks noChangeArrowheads="1"/>
          </p:cNvSpPr>
          <p:nvPr/>
        </p:nvSpPr>
        <p:spPr bwMode="auto">
          <a:xfrm>
            <a:off x="2740025" y="4189558"/>
            <a:ext cx="368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CC00CC"/>
                </a:solidFill>
                <a:latin typeface="Times New Roman" pitchFamily="18" charset="0"/>
                <a:cs typeface="Times New Roman" pitchFamily="18" charset="0"/>
              </a:rPr>
              <a:t>9.8 m, </a:t>
            </a:r>
            <a:r>
              <a:rPr lang="en-US" sz="1600">
                <a:latin typeface="Times New Roman" pitchFamily="18" charset="0"/>
                <a:cs typeface="Times New Roman" pitchFamily="18" charset="0"/>
              </a:rPr>
              <a:t>vacuum vessel at room temperature</a:t>
            </a:r>
          </a:p>
        </p:txBody>
      </p:sp>
      <p:sp>
        <p:nvSpPr>
          <p:cNvPr id="9230" name="Rectangle 15"/>
          <p:cNvSpPr>
            <a:spLocks noChangeArrowheads="1"/>
          </p:cNvSpPr>
          <p:nvPr/>
        </p:nvSpPr>
        <p:spPr bwMode="auto">
          <a:xfrm>
            <a:off x="6792913" y="4583258"/>
            <a:ext cx="1598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Times New Roman" pitchFamily="18" charset="0"/>
                <a:cs typeface="Times New Roman" pitchFamily="18" charset="0"/>
              </a:rPr>
              <a:t>9.5 mm -- HGRP</a:t>
            </a:r>
          </a:p>
        </p:txBody>
      </p:sp>
      <p:sp>
        <p:nvSpPr>
          <p:cNvPr id="9231" name="Rectangle 15"/>
          <p:cNvSpPr>
            <a:spLocks noChangeArrowheads="1"/>
          </p:cNvSpPr>
          <p:nvPr/>
        </p:nvSpPr>
        <p:spPr bwMode="auto">
          <a:xfrm>
            <a:off x="6773863" y="4964258"/>
            <a:ext cx="2139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Times New Roman" pitchFamily="18" charset="0"/>
                <a:cs typeface="Times New Roman" pitchFamily="18" charset="0"/>
              </a:rPr>
              <a:t>19 mm – thermal shield</a:t>
            </a:r>
          </a:p>
        </p:txBody>
      </p:sp>
      <p:sp>
        <p:nvSpPr>
          <p:cNvPr id="9232" name="Rectangle 15"/>
          <p:cNvSpPr>
            <a:spLocks noChangeArrowheads="1"/>
          </p:cNvSpPr>
          <p:nvPr/>
        </p:nvSpPr>
        <p:spPr bwMode="auto">
          <a:xfrm>
            <a:off x="6765925" y="5342083"/>
            <a:ext cx="233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Times New Roman" pitchFamily="18" charset="0"/>
                <a:cs typeface="Times New Roman" pitchFamily="18" charset="0"/>
              </a:rPr>
              <a:t>8 mm – beamline</a:t>
            </a:r>
          </a:p>
          <a:p>
            <a:r>
              <a:rPr lang="en-US" sz="1600">
                <a:latin typeface="Times New Roman" pitchFamily="18" charset="0"/>
                <a:cs typeface="Times New Roman" pitchFamily="18" charset="0"/>
              </a:rPr>
              <a:t>1 mm – cavity LHe vessel</a:t>
            </a:r>
          </a:p>
        </p:txBody>
      </p:sp>
      <p:sp>
        <p:nvSpPr>
          <p:cNvPr id="9233" name="Rectangle 15"/>
          <p:cNvSpPr>
            <a:spLocks noChangeArrowheads="1"/>
          </p:cNvSpPr>
          <p:nvPr/>
        </p:nvSpPr>
        <p:spPr bwMode="auto">
          <a:xfrm>
            <a:off x="1207438" y="914400"/>
            <a:ext cx="576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rgbClr val="CC00CC"/>
                </a:solidFill>
                <a:latin typeface="Times New Roman" pitchFamily="18" charset="0"/>
                <a:cs typeface="Times New Roman" pitchFamily="18" charset="0"/>
              </a:rPr>
              <a:t>Axial displacement due to thermal contractions of materials at cold </a:t>
            </a:r>
          </a:p>
        </p:txBody>
      </p:sp>
      <p:graphicFrame>
        <p:nvGraphicFramePr>
          <p:cNvPr id="21" name="Table 20"/>
          <p:cNvGraphicFramePr>
            <a:graphicFrameLocks noGrp="1"/>
          </p:cNvGraphicFramePr>
          <p:nvPr>
            <p:extLst>
              <p:ext uri="{D42A27DB-BD31-4B8C-83A1-F6EECF244321}">
                <p14:modId xmlns:p14="http://schemas.microsoft.com/office/powerpoint/2010/main" val="1123013648"/>
              </p:ext>
            </p:extLst>
          </p:nvPr>
        </p:nvGraphicFramePr>
        <p:xfrm>
          <a:off x="1172801" y="1248931"/>
          <a:ext cx="6256626" cy="1219200"/>
        </p:xfrm>
        <a:graphic>
          <a:graphicData uri="http://schemas.openxmlformats.org/drawingml/2006/table">
            <a:tbl>
              <a:tblPr firstRow="1" bandRow="1">
                <a:tableStyleId>{073A0DAA-6AF3-43AB-8588-CEC1D06C72B9}</a:tableStyleId>
              </a:tblPr>
              <a:tblGrid>
                <a:gridCol w="1673514"/>
                <a:gridCol w="1143000"/>
                <a:gridCol w="1219200"/>
                <a:gridCol w="1219200"/>
                <a:gridCol w="1001712"/>
              </a:tblGrid>
              <a:tr h="297314">
                <a:tc>
                  <a:txBody>
                    <a:bodyPr/>
                    <a:lstStyle/>
                    <a:p>
                      <a:r>
                        <a:rPr lang="en-US" sz="1400" dirty="0" smtClean="0"/>
                        <a:t>Components</a:t>
                      </a:r>
                      <a:endParaRPr lang="en-US" sz="1400" dirty="0"/>
                    </a:p>
                  </a:txBody>
                  <a:tcPr marL="91434" marR="91434"/>
                </a:tc>
                <a:tc>
                  <a:txBody>
                    <a:bodyPr/>
                    <a:lstStyle/>
                    <a:p>
                      <a:r>
                        <a:rPr lang="en-US" sz="1400" dirty="0" smtClean="0"/>
                        <a:t>Material</a:t>
                      </a:r>
                      <a:endParaRPr lang="en-US" sz="1400" dirty="0"/>
                    </a:p>
                  </a:txBody>
                  <a:tcPr marL="91434" marR="91434"/>
                </a:tc>
                <a:tc>
                  <a:txBody>
                    <a:bodyPr/>
                    <a:lstStyle/>
                    <a:p>
                      <a:r>
                        <a:rPr lang="en-US" sz="1400" dirty="0" smtClean="0"/>
                        <a:t>Temperature</a:t>
                      </a:r>
                      <a:endParaRPr lang="en-US" sz="1400" dirty="0"/>
                    </a:p>
                  </a:txBody>
                  <a:tcPr marL="91434" marR="91434"/>
                </a:tc>
                <a:tc>
                  <a:txBody>
                    <a:bodyPr/>
                    <a:lstStyle/>
                    <a:p>
                      <a:r>
                        <a:rPr lang="en-US" sz="1400" dirty="0" smtClean="0"/>
                        <a:t>∆L/L</a:t>
                      </a:r>
                      <a:endParaRPr lang="en-US" sz="1400" dirty="0"/>
                    </a:p>
                  </a:txBody>
                  <a:tcPr marL="91434" marR="91434"/>
                </a:tc>
                <a:tc>
                  <a:txBody>
                    <a:bodyPr/>
                    <a:lstStyle/>
                    <a:p>
                      <a:r>
                        <a:rPr lang="en-US" sz="1400" dirty="0" smtClean="0"/>
                        <a:t>∆L</a:t>
                      </a:r>
                      <a:endParaRPr lang="en-US" sz="1400" dirty="0"/>
                    </a:p>
                  </a:txBody>
                  <a:tcPr marL="91434" marR="91434"/>
                </a:tc>
              </a:tr>
              <a:tr h="297314">
                <a:tc>
                  <a:txBody>
                    <a:bodyPr/>
                    <a:lstStyle/>
                    <a:p>
                      <a:r>
                        <a:rPr lang="en-US" sz="1400" dirty="0" smtClean="0"/>
                        <a:t>HGRP</a:t>
                      </a:r>
                      <a:endParaRPr lang="en-US" sz="1400" dirty="0"/>
                    </a:p>
                  </a:txBody>
                  <a:tcPr marL="91434" marR="91434"/>
                </a:tc>
                <a:tc>
                  <a:txBody>
                    <a:bodyPr/>
                    <a:lstStyle/>
                    <a:p>
                      <a:r>
                        <a:rPr lang="en-US" sz="1400" dirty="0" smtClean="0"/>
                        <a:t>Ti</a:t>
                      </a:r>
                      <a:endParaRPr lang="en-US" sz="1400" dirty="0"/>
                    </a:p>
                  </a:txBody>
                  <a:tcPr marL="91434" marR="91434"/>
                </a:tc>
                <a:tc>
                  <a:txBody>
                    <a:bodyPr/>
                    <a:lstStyle/>
                    <a:p>
                      <a:r>
                        <a:rPr lang="en-US" sz="1400" dirty="0" smtClean="0"/>
                        <a:t>300K-2K</a:t>
                      </a:r>
                      <a:endParaRPr lang="en-US" sz="1400" dirty="0"/>
                    </a:p>
                  </a:txBody>
                  <a:tcPr marL="91434" marR="91434"/>
                </a:tc>
                <a:tc>
                  <a:txBody>
                    <a:bodyPr/>
                    <a:lstStyle/>
                    <a:p>
                      <a:r>
                        <a:rPr lang="en-US" sz="1400" dirty="0" smtClean="0"/>
                        <a:t>0.172%</a:t>
                      </a:r>
                      <a:endParaRPr lang="en-US" sz="1400" dirty="0"/>
                    </a:p>
                  </a:txBody>
                  <a:tcPr marL="91434" marR="91434"/>
                </a:tc>
                <a:tc>
                  <a:txBody>
                    <a:bodyPr/>
                    <a:lstStyle/>
                    <a:p>
                      <a:r>
                        <a:rPr lang="en-US" sz="1400" dirty="0" smtClean="0"/>
                        <a:t>17 mm</a:t>
                      </a:r>
                      <a:endParaRPr lang="en-US" sz="1400" dirty="0"/>
                    </a:p>
                  </a:txBody>
                  <a:tcPr marL="91434" marR="91434"/>
                </a:tc>
              </a:tr>
              <a:tr h="297314">
                <a:tc>
                  <a:txBody>
                    <a:bodyPr/>
                    <a:lstStyle/>
                    <a:p>
                      <a:r>
                        <a:rPr lang="en-US" sz="1400" dirty="0" smtClean="0"/>
                        <a:t>Thermal shield</a:t>
                      </a:r>
                      <a:endParaRPr lang="en-US" sz="1400" dirty="0"/>
                    </a:p>
                  </a:txBody>
                  <a:tcPr marL="91434" marR="91434"/>
                </a:tc>
                <a:tc>
                  <a:txBody>
                    <a:bodyPr/>
                    <a:lstStyle/>
                    <a:p>
                      <a:r>
                        <a:rPr lang="en-US" sz="1400" dirty="0" smtClean="0"/>
                        <a:t>Al 1100</a:t>
                      </a:r>
                      <a:endParaRPr lang="en-US" sz="1400" dirty="0"/>
                    </a:p>
                  </a:txBody>
                  <a:tcPr marL="91434" marR="91434"/>
                </a:tc>
                <a:tc>
                  <a:txBody>
                    <a:bodyPr/>
                    <a:lstStyle/>
                    <a:p>
                      <a:r>
                        <a:rPr lang="en-US" sz="1400" dirty="0" smtClean="0"/>
                        <a:t>300K-40K</a:t>
                      </a:r>
                      <a:endParaRPr lang="en-US" sz="1400" dirty="0"/>
                    </a:p>
                  </a:txBody>
                  <a:tcPr marL="91434" marR="91434"/>
                </a:tc>
                <a:tc>
                  <a:txBody>
                    <a:bodyPr/>
                    <a:lstStyle/>
                    <a:p>
                      <a:r>
                        <a:rPr lang="en-US" sz="1400" dirty="0" smtClean="0"/>
                        <a:t>0.350%</a:t>
                      </a:r>
                      <a:endParaRPr lang="en-US" sz="1400" dirty="0"/>
                    </a:p>
                  </a:txBody>
                  <a:tcPr marL="91434" marR="91434"/>
                </a:tc>
                <a:tc>
                  <a:txBody>
                    <a:bodyPr/>
                    <a:lstStyle/>
                    <a:p>
                      <a:r>
                        <a:rPr lang="en-US" sz="1400" dirty="0" smtClean="0"/>
                        <a:t>34.5 mm</a:t>
                      </a:r>
                      <a:endParaRPr lang="en-US" sz="1400" dirty="0"/>
                    </a:p>
                  </a:txBody>
                  <a:tcPr marL="91434" marR="91434"/>
                </a:tc>
              </a:tr>
              <a:tr h="297314">
                <a:tc>
                  <a:txBody>
                    <a:bodyPr/>
                    <a:lstStyle/>
                    <a:p>
                      <a:r>
                        <a:rPr lang="en-US" sz="1400" dirty="0" err="1" smtClean="0"/>
                        <a:t>Beamline</a:t>
                      </a:r>
                      <a:r>
                        <a:rPr lang="en-US" sz="1400" dirty="0" smtClean="0"/>
                        <a:t> (cavity)</a:t>
                      </a:r>
                      <a:endParaRPr lang="en-US" sz="1400" dirty="0"/>
                    </a:p>
                  </a:txBody>
                  <a:tcPr marL="91434" marR="91434"/>
                </a:tc>
                <a:tc>
                  <a:txBody>
                    <a:bodyPr/>
                    <a:lstStyle/>
                    <a:p>
                      <a:r>
                        <a:rPr lang="en-US" sz="1400" dirty="0" err="1" smtClean="0"/>
                        <a:t>Nb</a:t>
                      </a:r>
                      <a:endParaRPr lang="en-US" sz="1400" dirty="0"/>
                    </a:p>
                  </a:txBody>
                  <a:tcPr marL="91434" marR="91434"/>
                </a:tc>
                <a:tc>
                  <a:txBody>
                    <a:bodyPr/>
                    <a:lstStyle/>
                    <a:p>
                      <a:r>
                        <a:rPr lang="en-US" sz="1400" dirty="0" smtClean="0"/>
                        <a:t>300K-2K</a:t>
                      </a:r>
                      <a:endParaRPr lang="en-US" sz="1400" dirty="0"/>
                    </a:p>
                  </a:txBody>
                  <a:tcPr marL="91434" marR="91434"/>
                </a:tc>
                <a:tc>
                  <a:txBody>
                    <a:bodyPr/>
                    <a:lstStyle/>
                    <a:p>
                      <a:r>
                        <a:rPr lang="en-US" sz="1400" dirty="0" smtClean="0"/>
                        <a:t>0.146%</a:t>
                      </a:r>
                      <a:endParaRPr lang="en-US" sz="1400" dirty="0"/>
                    </a:p>
                  </a:txBody>
                  <a:tcPr marL="91434" marR="91434"/>
                </a:tc>
                <a:tc>
                  <a:txBody>
                    <a:bodyPr/>
                    <a:lstStyle/>
                    <a:p>
                      <a:r>
                        <a:rPr lang="en-US" sz="1400" dirty="0" smtClean="0"/>
                        <a:t>14.5 mm</a:t>
                      </a:r>
                      <a:endParaRPr lang="en-US" sz="1400" dirty="0"/>
                    </a:p>
                  </a:txBody>
                  <a:tcPr marL="91434" marR="91434"/>
                </a:tc>
              </a:tr>
            </a:tbl>
          </a:graphicData>
        </a:graphic>
      </p:graphicFrame>
      <p:sp>
        <p:nvSpPr>
          <p:cNvPr id="9267" name="Right Arrow 10"/>
          <p:cNvSpPr>
            <a:spLocks noChangeArrowheads="1"/>
          </p:cNvSpPr>
          <p:nvPr/>
        </p:nvSpPr>
        <p:spPr bwMode="auto">
          <a:xfrm>
            <a:off x="2179638" y="4638820"/>
            <a:ext cx="381000" cy="228600"/>
          </a:xfrm>
          <a:prstGeom prst="rightArrow">
            <a:avLst>
              <a:gd name="adj1" fmla="val 50000"/>
              <a:gd name="adj2" fmla="val 50000"/>
            </a:avLst>
          </a:prstGeom>
          <a:solidFill>
            <a:srgbClr val="00B050"/>
          </a:solidFill>
          <a:ln w="9525" algn="ctr">
            <a:solidFill>
              <a:srgbClr val="FF0000"/>
            </a:solidFill>
            <a:round/>
            <a:headEnd/>
            <a:tailEnd/>
          </a:ln>
        </p:spPr>
        <p:txBody>
          <a:bodyPr/>
          <a:lstStyle/>
          <a:p>
            <a:endParaRPr lang="en-US"/>
          </a:p>
        </p:txBody>
      </p:sp>
      <p:sp>
        <p:nvSpPr>
          <p:cNvPr id="9268" name="Right Arrow 10"/>
          <p:cNvSpPr>
            <a:spLocks noChangeArrowheads="1"/>
          </p:cNvSpPr>
          <p:nvPr/>
        </p:nvSpPr>
        <p:spPr bwMode="auto">
          <a:xfrm>
            <a:off x="2185988" y="5019820"/>
            <a:ext cx="381000" cy="228600"/>
          </a:xfrm>
          <a:prstGeom prst="rightArrow">
            <a:avLst>
              <a:gd name="adj1" fmla="val 50000"/>
              <a:gd name="adj2" fmla="val 50000"/>
            </a:avLst>
          </a:prstGeom>
          <a:solidFill>
            <a:srgbClr val="3B13AD"/>
          </a:solidFill>
          <a:ln w="9525" algn="ctr">
            <a:solidFill>
              <a:srgbClr val="FF0000"/>
            </a:solidFill>
            <a:round/>
            <a:headEnd/>
            <a:tailEnd/>
          </a:ln>
        </p:spPr>
        <p:txBody>
          <a:bodyPr/>
          <a:lstStyle/>
          <a:p>
            <a:endParaRPr lang="en-US"/>
          </a:p>
        </p:txBody>
      </p:sp>
      <p:sp>
        <p:nvSpPr>
          <p:cNvPr id="25" name="Right Arrow 10"/>
          <p:cNvSpPr>
            <a:spLocks noChangeArrowheads="1"/>
          </p:cNvSpPr>
          <p:nvPr/>
        </p:nvSpPr>
        <p:spPr bwMode="auto">
          <a:xfrm>
            <a:off x="2179638" y="5405583"/>
            <a:ext cx="381000" cy="228600"/>
          </a:xfrm>
          <a:prstGeom prst="rightArrow">
            <a:avLst>
              <a:gd name="adj1" fmla="val 50000"/>
              <a:gd name="adj2" fmla="val 50002"/>
            </a:avLst>
          </a:prstGeom>
          <a:solidFill>
            <a:srgbClr val="CC00CC"/>
          </a:solidFill>
          <a:ln w="9525" algn="ctr">
            <a:solidFill>
              <a:srgbClr val="FF0000"/>
            </a:solidFill>
            <a:round/>
            <a:headEnd/>
            <a:tailEnd/>
          </a:ln>
        </p:spPr>
        <p:txBody>
          <a:bodyPr/>
          <a:lstStyle/>
          <a:p>
            <a:pPr>
              <a:defRPr/>
            </a:pPr>
            <a:endParaRPr lang="en-US">
              <a:ln>
                <a:solidFill>
                  <a:srgbClr val="CC00CC"/>
                </a:solidFill>
              </a:ln>
            </a:endParaRPr>
          </a:p>
        </p:txBody>
      </p:sp>
      <p:sp>
        <p:nvSpPr>
          <p:cNvPr id="9270" name="Rectangle 15"/>
          <p:cNvSpPr>
            <a:spLocks noChangeArrowheads="1"/>
          </p:cNvSpPr>
          <p:nvPr/>
        </p:nvSpPr>
        <p:spPr bwMode="auto">
          <a:xfrm>
            <a:off x="552450" y="4583258"/>
            <a:ext cx="1598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Times New Roman" pitchFamily="18" charset="0"/>
                <a:cs typeface="Times New Roman" pitchFamily="18" charset="0"/>
              </a:rPr>
              <a:t>7.5 mm -- HGRP</a:t>
            </a:r>
          </a:p>
        </p:txBody>
      </p:sp>
      <p:sp>
        <p:nvSpPr>
          <p:cNvPr id="9271" name="Rectangle 15"/>
          <p:cNvSpPr>
            <a:spLocks noChangeArrowheads="1"/>
          </p:cNvSpPr>
          <p:nvPr/>
        </p:nvSpPr>
        <p:spPr bwMode="auto">
          <a:xfrm>
            <a:off x="39688" y="4964258"/>
            <a:ext cx="22939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Times New Roman" pitchFamily="18" charset="0"/>
                <a:cs typeface="Times New Roman" pitchFamily="18" charset="0"/>
              </a:rPr>
              <a:t>15.5 mm – thermal shield</a:t>
            </a:r>
          </a:p>
        </p:txBody>
      </p:sp>
      <p:sp>
        <p:nvSpPr>
          <p:cNvPr id="9272" name="Rectangle 15"/>
          <p:cNvSpPr>
            <a:spLocks noChangeArrowheads="1"/>
          </p:cNvSpPr>
          <p:nvPr/>
        </p:nvSpPr>
        <p:spPr bwMode="auto">
          <a:xfrm>
            <a:off x="377825" y="5350020"/>
            <a:ext cx="1773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latin typeface="Times New Roman" pitchFamily="18" charset="0"/>
                <a:cs typeface="Times New Roman" pitchFamily="18" charset="0"/>
              </a:rPr>
              <a:t>6.5 mm – beamline</a:t>
            </a:r>
          </a:p>
        </p:txBody>
      </p:sp>
      <p:sp>
        <p:nvSpPr>
          <p:cNvPr id="29" name="Rectangle 15"/>
          <p:cNvSpPr>
            <a:spLocks noChangeArrowheads="1"/>
          </p:cNvSpPr>
          <p:nvPr/>
        </p:nvSpPr>
        <p:spPr bwMode="auto">
          <a:xfrm>
            <a:off x="2695431" y="4652370"/>
            <a:ext cx="39255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600" dirty="0">
                <a:solidFill>
                  <a:srgbClr val="CC00CC"/>
                </a:solidFill>
                <a:latin typeface="Times New Roman" pitchFamily="18" charset="0"/>
                <a:cs typeface="Times New Roman" pitchFamily="18" charset="0"/>
              </a:rPr>
              <a:t>Axial displacement is allowed by:</a:t>
            </a:r>
          </a:p>
          <a:p>
            <a:pPr marL="285750" indent="-285750">
              <a:buFont typeface="Arial" pitchFamily="34" charset="0"/>
              <a:buChar char="•"/>
              <a:defRPr/>
            </a:pPr>
            <a:r>
              <a:rPr lang="en-US" sz="1600" dirty="0">
                <a:solidFill>
                  <a:srgbClr val="CC00CC"/>
                </a:solidFill>
                <a:latin typeface="Times New Roman" pitchFamily="18" charset="0"/>
                <a:cs typeface="Times New Roman" pitchFamily="18" charset="0"/>
              </a:rPr>
              <a:t>Sliding post</a:t>
            </a:r>
          </a:p>
          <a:p>
            <a:pPr marL="285750" indent="-285750">
              <a:buFont typeface="Arial" pitchFamily="34" charset="0"/>
              <a:buChar char="•"/>
              <a:defRPr/>
            </a:pPr>
            <a:r>
              <a:rPr lang="en-US" sz="1600" dirty="0">
                <a:solidFill>
                  <a:srgbClr val="CC00CC"/>
                </a:solidFill>
                <a:latin typeface="Times New Roman" pitchFamily="18" charset="0"/>
                <a:cs typeface="Times New Roman" pitchFamily="18" charset="0"/>
              </a:rPr>
              <a:t>Cavity flexible support</a:t>
            </a:r>
          </a:p>
          <a:p>
            <a:pPr marL="285750" indent="-285750">
              <a:buFont typeface="Arial" pitchFamily="34" charset="0"/>
              <a:buChar char="•"/>
              <a:defRPr/>
            </a:pPr>
            <a:r>
              <a:rPr lang="en-US" sz="1600" dirty="0">
                <a:solidFill>
                  <a:srgbClr val="CC00CC"/>
                </a:solidFill>
                <a:latin typeface="Times New Roman" pitchFamily="18" charset="0"/>
                <a:cs typeface="Times New Roman" pitchFamily="18" charset="0"/>
              </a:rPr>
              <a:t>Key alignment of component supports</a:t>
            </a:r>
          </a:p>
          <a:p>
            <a:pPr marL="285750" indent="-285750">
              <a:buFont typeface="Arial" pitchFamily="34" charset="0"/>
              <a:buChar char="•"/>
              <a:defRPr/>
            </a:pPr>
            <a:r>
              <a:rPr lang="en-US" sz="1600" dirty="0">
                <a:solidFill>
                  <a:srgbClr val="CC00CC"/>
                </a:solidFill>
                <a:latin typeface="Times New Roman" pitchFamily="18" charset="0"/>
                <a:cs typeface="Times New Roman" pitchFamily="18" charset="0"/>
              </a:rPr>
              <a:t>Coupler design allows an offset of 10 </a:t>
            </a:r>
            <a:r>
              <a:rPr lang="en-US" sz="1600" dirty="0" smtClean="0">
                <a:solidFill>
                  <a:srgbClr val="CC00CC"/>
                </a:solidFill>
                <a:latin typeface="Times New Roman" pitchFamily="18" charset="0"/>
                <a:cs typeface="Times New Roman" pitchFamily="18" charset="0"/>
              </a:rPr>
              <a:t>mm</a:t>
            </a:r>
          </a:p>
          <a:p>
            <a:pPr marL="285750" indent="-285750">
              <a:buFont typeface="Arial" pitchFamily="34" charset="0"/>
              <a:buChar char="•"/>
              <a:defRPr/>
            </a:pPr>
            <a:r>
              <a:rPr lang="en-US" sz="1600" dirty="0" smtClean="0">
                <a:solidFill>
                  <a:srgbClr val="CC00CC"/>
                </a:solidFill>
                <a:latin typeface="Times New Roman" pitchFamily="18" charset="0"/>
                <a:cs typeface="Times New Roman" pitchFamily="18" charset="0"/>
              </a:rPr>
              <a:t>Bellows in HOMs</a:t>
            </a:r>
            <a:endParaRPr lang="en-US" sz="1600" dirty="0">
              <a:solidFill>
                <a:srgbClr val="CC00CC"/>
              </a:solidFill>
              <a:latin typeface="Times New Roman" pitchFamily="18" charset="0"/>
              <a:cs typeface="Times New Roman" pitchFamily="18" charset="0"/>
            </a:endParaRPr>
          </a:p>
        </p:txBody>
      </p:sp>
      <p:sp>
        <p:nvSpPr>
          <p:cNvPr id="9274" name="Left-Right Arrow 31"/>
          <p:cNvSpPr>
            <a:spLocks noChangeArrowheads="1"/>
          </p:cNvSpPr>
          <p:nvPr/>
        </p:nvSpPr>
        <p:spPr bwMode="auto">
          <a:xfrm>
            <a:off x="6918325" y="2941783"/>
            <a:ext cx="360363" cy="169862"/>
          </a:xfrm>
          <a:prstGeom prst="leftRightArrow">
            <a:avLst>
              <a:gd name="adj1" fmla="val 50000"/>
              <a:gd name="adj2" fmla="val 49796"/>
            </a:avLst>
          </a:prstGeom>
          <a:solidFill>
            <a:schemeClr val="accent1"/>
          </a:solidFill>
          <a:ln w="9525" algn="ctr">
            <a:solidFill>
              <a:schemeClr val="tx1"/>
            </a:solidFill>
            <a:round/>
            <a:headEnd/>
            <a:tailEnd/>
          </a:ln>
        </p:spPr>
        <p:txBody>
          <a:bodyPr/>
          <a:lstStyle/>
          <a:p>
            <a:endParaRPr lang="en-US"/>
          </a:p>
        </p:txBody>
      </p:sp>
      <p:sp>
        <p:nvSpPr>
          <p:cNvPr id="9275" name="Left-Right Arrow 32"/>
          <p:cNvSpPr>
            <a:spLocks noChangeArrowheads="1"/>
          </p:cNvSpPr>
          <p:nvPr/>
        </p:nvSpPr>
        <p:spPr bwMode="auto">
          <a:xfrm>
            <a:off x="1109663" y="2967183"/>
            <a:ext cx="360362" cy="169862"/>
          </a:xfrm>
          <a:prstGeom prst="leftRightArrow">
            <a:avLst>
              <a:gd name="adj1" fmla="val 50000"/>
              <a:gd name="adj2" fmla="val 49796"/>
            </a:avLst>
          </a:prstGeom>
          <a:solidFill>
            <a:schemeClr val="accent1"/>
          </a:solidFill>
          <a:ln w="9525" algn="ctr">
            <a:solidFill>
              <a:schemeClr val="tx1"/>
            </a:solidFill>
            <a:round/>
            <a:headEnd/>
            <a:tailEnd/>
          </a:ln>
        </p:spPr>
        <p:txBody>
          <a:bodyPr/>
          <a:lstStyle/>
          <a:p>
            <a:endParaRPr lang="en-US"/>
          </a:p>
        </p:txBody>
      </p:sp>
      <p:sp>
        <p:nvSpPr>
          <p:cNvPr id="9276" name="Rectangle 15"/>
          <p:cNvSpPr>
            <a:spLocks noChangeArrowheads="1"/>
          </p:cNvSpPr>
          <p:nvPr/>
        </p:nvSpPr>
        <p:spPr bwMode="auto">
          <a:xfrm>
            <a:off x="6597650" y="2640158"/>
            <a:ext cx="1174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CC00CC"/>
                </a:solidFill>
                <a:latin typeface="Times New Roman" pitchFamily="18" charset="0"/>
                <a:cs typeface="Times New Roman" pitchFamily="18" charset="0"/>
              </a:rPr>
              <a:t>Sliding post</a:t>
            </a:r>
          </a:p>
        </p:txBody>
      </p:sp>
      <p:sp>
        <p:nvSpPr>
          <p:cNvPr id="9277" name="Rectangle 15"/>
          <p:cNvSpPr>
            <a:spLocks noChangeArrowheads="1"/>
          </p:cNvSpPr>
          <p:nvPr/>
        </p:nvSpPr>
        <p:spPr bwMode="auto">
          <a:xfrm>
            <a:off x="703263" y="2638570"/>
            <a:ext cx="1173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CC00CC"/>
                </a:solidFill>
                <a:latin typeface="Times New Roman" pitchFamily="18" charset="0"/>
                <a:cs typeface="Times New Roman" pitchFamily="18" charset="0"/>
              </a:rPr>
              <a:t>Sliding post</a:t>
            </a:r>
          </a:p>
        </p:txBody>
      </p:sp>
    </p:spTree>
    <p:extLst>
      <p:ext uri="{BB962C8B-B14F-4D97-AF65-F5344CB8AC3E}">
        <p14:creationId xmlns:p14="http://schemas.microsoft.com/office/powerpoint/2010/main" val="2237825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228600" y="1143000"/>
            <a:ext cx="8782050" cy="4852690"/>
            <a:chOff x="228600" y="1143000"/>
            <a:chExt cx="8782050" cy="4852690"/>
          </a:xfrm>
        </p:grpSpPr>
        <p:grpSp>
          <p:nvGrpSpPr>
            <p:cNvPr id="37" name="Group 58"/>
            <p:cNvGrpSpPr/>
            <p:nvPr/>
          </p:nvGrpSpPr>
          <p:grpSpPr>
            <a:xfrm>
              <a:off x="228600" y="1143000"/>
              <a:ext cx="8782050" cy="4852690"/>
              <a:chOff x="228600" y="1143000"/>
              <a:chExt cx="8782050" cy="4852690"/>
            </a:xfrm>
          </p:grpSpPr>
          <p:pic>
            <p:nvPicPr>
              <p:cNvPr id="39" name="Picture 38" descr="coupler_w_WGbox-3_4section-last.png"/>
              <p:cNvPicPr>
                <a:picLocks noChangeAspect="1"/>
              </p:cNvPicPr>
              <p:nvPr/>
            </p:nvPicPr>
            <p:blipFill>
              <a:blip r:embed="rId3" cstate="print"/>
              <a:srcRect l="1177" t="20133" r="634" b="25251"/>
              <a:stretch>
                <a:fillRect/>
              </a:stretch>
            </p:blipFill>
            <p:spPr>
              <a:xfrm>
                <a:off x="304800" y="1524000"/>
                <a:ext cx="8624877" cy="3819852"/>
              </a:xfrm>
              <a:prstGeom prst="rect">
                <a:avLst/>
              </a:prstGeom>
            </p:spPr>
          </p:pic>
          <p:sp>
            <p:nvSpPr>
              <p:cNvPr id="40" name="TextBox 39"/>
              <p:cNvSpPr txBox="1"/>
              <p:nvPr/>
            </p:nvSpPr>
            <p:spPr>
              <a:xfrm>
                <a:off x="3505200" y="2743200"/>
                <a:ext cx="712788" cy="276225"/>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1200" dirty="0"/>
                  <a:t>Bellows</a:t>
                </a:r>
              </a:p>
            </p:txBody>
          </p:sp>
          <p:sp>
            <p:nvSpPr>
              <p:cNvPr id="41" name="TextBox 40"/>
              <p:cNvSpPr txBox="1"/>
              <p:nvPr/>
            </p:nvSpPr>
            <p:spPr>
              <a:xfrm>
                <a:off x="8077200" y="2362200"/>
                <a:ext cx="933450" cy="276225"/>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1200" dirty="0"/>
                  <a:t>Air Cooling</a:t>
                </a:r>
              </a:p>
            </p:txBody>
          </p:sp>
          <p:sp>
            <p:nvSpPr>
              <p:cNvPr id="42" name="TextBox 41"/>
              <p:cNvSpPr txBox="1"/>
              <p:nvPr/>
            </p:nvSpPr>
            <p:spPr>
              <a:xfrm>
                <a:off x="4800600" y="1143000"/>
                <a:ext cx="1457325" cy="276225"/>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1200" dirty="0"/>
                  <a:t>Waveguide Flange</a:t>
                </a:r>
              </a:p>
            </p:txBody>
          </p:sp>
          <p:sp>
            <p:nvSpPr>
              <p:cNvPr id="43" name="TextBox 42"/>
              <p:cNvSpPr txBox="1"/>
              <p:nvPr/>
            </p:nvSpPr>
            <p:spPr>
              <a:xfrm>
                <a:off x="3200400" y="5715000"/>
                <a:ext cx="1701800" cy="276225"/>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1200" dirty="0"/>
                  <a:t>Cold Ceramic Window</a:t>
                </a:r>
              </a:p>
            </p:txBody>
          </p:sp>
          <p:sp>
            <p:nvSpPr>
              <p:cNvPr id="44" name="TextBox 43"/>
              <p:cNvSpPr txBox="1"/>
              <p:nvPr/>
            </p:nvSpPr>
            <p:spPr>
              <a:xfrm>
                <a:off x="7239000" y="4953000"/>
                <a:ext cx="1568450" cy="276225"/>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1200" dirty="0"/>
                  <a:t>Instrumentation Port</a:t>
                </a:r>
              </a:p>
            </p:txBody>
          </p:sp>
          <p:sp>
            <p:nvSpPr>
              <p:cNvPr id="45" name="TextBox 44"/>
              <p:cNvSpPr txBox="1"/>
              <p:nvPr/>
            </p:nvSpPr>
            <p:spPr>
              <a:xfrm>
                <a:off x="6172200" y="5257800"/>
                <a:ext cx="911225" cy="276225"/>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1200" dirty="0"/>
                  <a:t>Pump Port</a:t>
                </a:r>
              </a:p>
            </p:txBody>
          </p:sp>
          <p:sp>
            <p:nvSpPr>
              <p:cNvPr id="46" name="TextBox 45"/>
              <p:cNvSpPr txBox="1"/>
              <p:nvPr/>
            </p:nvSpPr>
            <p:spPr>
              <a:xfrm>
                <a:off x="2231865" y="2333624"/>
                <a:ext cx="968535" cy="276999"/>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1200" dirty="0"/>
                  <a:t>4</a:t>
                </a:r>
                <a:r>
                  <a:rPr lang="en-US" sz="1200" dirty="0" smtClean="0"/>
                  <a:t>0K </a:t>
                </a:r>
                <a:r>
                  <a:rPr lang="en-US" sz="1200" dirty="0"/>
                  <a:t>Flange</a:t>
                </a:r>
              </a:p>
            </p:txBody>
          </p:sp>
          <p:sp>
            <p:nvSpPr>
              <p:cNvPr id="47" name="TextBox 46"/>
              <p:cNvSpPr txBox="1"/>
              <p:nvPr/>
            </p:nvSpPr>
            <p:spPr>
              <a:xfrm>
                <a:off x="1670453" y="5715000"/>
                <a:ext cx="1012825" cy="276225"/>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1200" dirty="0"/>
                  <a:t>5K Intercept</a:t>
                </a:r>
              </a:p>
            </p:txBody>
          </p:sp>
          <p:sp>
            <p:nvSpPr>
              <p:cNvPr id="48" name="TextBox 47"/>
              <p:cNvSpPr txBox="1"/>
              <p:nvPr/>
            </p:nvSpPr>
            <p:spPr>
              <a:xfrm>
                <a:off x="228600" y="2819400"/>
                <a:ext cx="652463" cy="646113"/>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lgn="ctr">
                  <a:defRPr/>
                </a:pPr>
                <a:r>
                  <a:rPr lang="en-US" sz="1200" dirty="0"/>
                  <a:t>Cavity</a:t>
                </a:r>
              </a:p>
              <a:p>
                <a:pPr algn="ctr">
                  <a:defRPr/>
                </a:pPr>
                <a:r>
                  <a:rPr lang="en-US" sz="1200" dirty="0"/>
                  <a:t>Flange</a:t>
                </a:r>
              </a:p>
              <a:p>
                <a:pPr algn="ctr">
                  <a:defRPr/>
                </a:pPr>
                <a:r>
                  <a:rPr lang="en-US" sz="1200" dirty="0"/>
                  <a:t>(2K)</a:t>
                </a:r>
              </a:p>
            </p:txBody>
          </p:sp>
          <p:sp>
            <p:nvSpPr>
              <p:cNvPr id="49" name="TextBox 48"/>
              <p:cNvSpPr txBox="1"/>
              <p:nvPr/>
            </p:nvSpPr>
            <p:spPr>
              <a:xfrm>
                <a:off x="256052" y="5534025"/>
                <a:ext cx="1172116" cy="461665"/>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lgn="ctr">
                  <a:defRPr/>
                </a:pPr>
                <a:r>
                  <a:rPr lang="en-US" sz="1200" dirty="0" smtClean="0"/>
                  <a:t>Antenna</a:t>
                </a:r>
              </a:p>
              <a:p>
                <a:pPr algn="ctr">
                  <a:defRPr/>
                </a:pPr>
                <a:r>
                  <a:rPr lang="en-US" sz="1200" dirty="0" smtClean="0"/>
                  <a:t>(Solid Copper)</a:t>
                </a:r>
                <a:endParaRPr lang="en-US" sz="1200" dirty="0"/>
              </a:p>
            </p:txBody>
          </p:sp>
          <p:sp>
            <p:nvSpPr>
              <p:cNvPr id="50" name="TextBox 49"/>
              <p:cNvSpPr txBox="1"/>
              <p:nvPr/>
            </p:nvSpPr>
            <p:spPr>
              <a:xfrm>
                <a:off x="4419600" y="2057400"/>
                <a:ext cx="1792288" cy="276225"/>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1200" dirty="0"/>
                  <a:t>Warm Ceramic Window</a:t>
                </a:r>
              </a:p>
            </p:txBody>
          </p:sp>
          <p:sp>
            <p:nvSpPr>
              <p:cNvPr id="51" name="TextBox 50"/>
              <p:cNvSpPr txBox="1"/>
              <p:nvPr/>
            </p:nvSpPr>
            <p:spPr>
              <a:xfrm>
                <a:off x="4495800" y="2514600"/>
                <a:ext cx="1054100" cy="276225"/>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defRPr/>
                </a:pPr>
                <a:r>
                  <a:rPr lang="en-US" sz="1200" dirty="0"/>
                  <a:t>300K Flange</a:t>
                </a:r>
              </a:p>
            </p:txBody>
          </p:sp>
          <p:cxnSp>
            <p:nvCxnSpPr>
              <p:cNvPr id="52" name="Straight Arrow Connector 36"/>
              <p:cNvCxnSpPr>
                <a:cxnSpLocks noChangeShapeType="1"/>
                <a:stCxn id="46" idx="2"/>
              </p:cNvCxnSpPr>
              <p:nvPr/>
            </p:nvCxnSpPr>
            <p:spPr bwMode="auto">
              <a:xfrm flipH="1">
                <a:off x="2514602" y="2610623"/>
                <a:ext cx="201531" cy="818381"/>
              </a:xfrm>
              <a:prstGeom prst="straightConnector1">
                <a:avLst/>
              </a:prstGeom>
              <a:noFill/>
              <a:ln w="9525" algn="ctr">
                <a:solidFill>
                  <a:schemeClr val="tx1"/>
                </a:solidFill>
                <a:round/>
                <a:headEnd/>
                <a:tailEnd type="triangle" w="med" len="lg"/>
              </a:ln>
            </p:spPr>
          </p:cxnSp>
          <p:cxnSp>
            <p:nvCxnSpPr>
              <p:cNvPr id="53" name="Straight Arrow Connector 40"/>
              <p:cNvCxnSpPr>
                <a:cxnSpLocks noChangeShapeType="1"/>
                <a:stCxn id="40" idx="2"/>
              </p:cNvCxnSpPr>
              <p:nvPr/>
            </p:nvCxnSpPr>
            <p:spPr bwMode="auto">
              <a:xfrm rot="5400000">
                <a:off x="3364310" y="3236515"/>
                <a:ext cx="714375" cy="280194"/>
              </a:xfrm>
              <a:prstGeom prst="straightConnector1">
                <a:avLst/>
              </a:prstGeom>
              <a:noFill/>
              <a:ln w="9525" algn="ctr">
                <a:solidFill>
                  <a:schemeClr val="tx1"/>
                </a:solidFill>
                <a:round/>
                <a:headEnd/>
                <a:tailEnd type="triangle" w="med" len="lg"/>
              </a:ln>
            </p:spPr>
          </p:cxnSp>
          <p:cxnSp>
            <p:nvCxnSpPr>
              <p:cNvPr id="54" name="Straight Arrow Connector 42"/>
              <p:cNvCxnSpPr>
                <a:cxnSpLocks noChangeShapeType="1"/>
                <a:stCxn id="40" idx="2"/>
              </p:cNvCxnSpPr>
              <p:nvPr/>
            </p:nvCxnSpPr>
            <p:spPr bwMode="auto">
              <a:xfrm rot="16200000" flipH="1">
                <a:off x="4278709" y="2602310"/>
                <a:ext cx="409577" cy="1243806"/>
              </a:xfrm>
              <a:prstGeom prst="straightConnector1">
                <a:avLst/>
              </a:prstGeom>
              <a:noFill/>
              <a:ln w="9525" algn="ctr">
                <a:solidFill>
                  <a:schemeClr val="tx1"/>
                </a:solidFill>
                <a:round/>
                <a:headEnd/>
                <a:tailEnd type="triangle" w="med" len="lg"/>
              </a:ln>
            </p:spPr>
          </p:cxnSp>
          <p:cxnSp>
            <p:nvCxnSpPr>
              <p:cNvPr id="55" name="Straight Arrow Connector 44"/>
              <p:cNvCxnSpPr>
                <a:cxnSpLocks noChangeShapeType="1"/>
                <a:stCxn id="51" idx="2"/>
              </p:cNvCxnSpPr>
              <p:nvPr/>
            </p:nvCxnSpPr>
            <p:spPr bwMode="auto">
              <a:xfrm rot="16200000" flipH="1">
                <a:off x="4859338" y="2954337"/>
                <a:ext cx="333377" cy="6352"/>
              </a:xfrm>
              <a:prstGeom prst="straightConnector1">
                <a:avLst/>
              </a:prstGeom>
              <a:noFill/>
              <a:ln w="9525" algn="ctr">
                <a:solidFill>
                  <a:schemeClr val="tx1"/>
                </a:solidFill>
                <a:round/>
                <a:headEnd/>
                <a:tailEnd type="triangle" w="med" len="lg"/>
              </a:ln>
            </p:spPr>
          </p:cxnSp>
          <p:cxnSp>
            <p:nvCxnSpPr>
              <p:cNvPr id="56" name="Straight Arrow Connector 46"/>
              <p:cNvCxnSpPr>
                <a:cxnSpLocks noChangeShapeType="1"/>
                <a:stCxn id="50" idx="2"/>
              </p:cNvCxnSpPr>
              <p:nvPr/>
            </p:nvCxnSpPr>
            <p:spPr bwMode="auto">
              <a:xfrm rot="16200000" flipH="1">
                <a:off x="5996385" y="1652984"/>
                <a:ext cx="790575" cy="2151856"/>
              </a:xfrm>
              <a:prstGeom prst="straightConnector1">
                <a:avLst/>
              </a:prstGeom>
              <a:noFill/>
              <a:ln w="9525" algn="ctr">
                <a:solidFill>
                  <a:schemeClr val="tx1"/>
                </a:solidFill>
                <a:round/>
                <a:headEnd/>
                <a:tailEnd type="triangle" w="med" len="lg"/>
              </a:ln>
            </p:spPr>
          </p:cxnSp>
          <p:cxnSp>
            <p:nvCxnSpPr>
              <p:cNvPr id="57" name="Straight Arrow Connector 48"/>
              <p:cNvCxnSpPr>
                <a:cxnSpLocks noChangeShapeType="1"/>
                <a:stCxn id="42" idx="2"/>
              </p:cNvCxnSpPr>
              <p:nvPr/>
            </p:nvCxnSpPr>
            <p:spPr bwMode="auto">
              <a:xfrm rot="16200000" flipH="1">
                <a:off x="5798344" y="1150143"/>
                <a:ext cx="333375" cy="871537"/>
              </a:xfrm>
              <a:prstGeom prst="straightConnector1">
                <a:avLst/>
              </a:prstGeom>
              <a:noFill/>
              <a:ln w="9525" algn="ctr">
                <a:solidFill>
                  <a:schemeClr val="tx1"/>
                </a:solidFill>
                <a:round/>
                <a:headEnd/>
                <a:tailEnd type="triangle" w="med" len="lg"/>
              </a:ln>
            </p:spPr>
          </p:cxnSp>
          <p:cxnSp>
            <p:nvCxnSpPr>
              <p:cNvPr id="58" name="Straight Arrow Connector 50"/>
              <p:cNvCxnSpPr>
                <a:cxnSpLocks noChangeShapeType="1"/>
                <a:stCxn id="41" idx="2"/>
              </p:cNvCxnSpPr>
              <p:nvPr/>
            </p:nvCxnSpPr>
            <p:spPr bwMode="auto">
              <a:xfrm rot="16200000" flipH="1">
                <a:off x="8372475" y="2809874"/>
                <a:ext cx="485775" cy="142875"/>
              </a:xfrm>
              <a:prstGeom prst="straightConnector1">
                <a:avLst/>
              </a:prstGeom>
              <a:noFill/>
              <a:ln w="9525" algn="ctr">
                <a:solidFill>
                  <a:schemeClr val="tx1"/>
                </a:solidFill>
                <a:round/>
                <a:headEnd/>
                <a:tailEnd type="triangle" w="med" len="lg"/>
              </a:ln>
            </p:spPr>
          </p:cxnSp>
          <p:cxnSp>
            <p:nvCxnSpPr>
              <p:cNvPr id="59" name="Straight Arrow Connector 52"/>
              <p:cNvCxnSpPr>
                <a:cxnSpLocks noChangeShapeType="1"/>
                <a:stCxn id="48" idx="2"/>
              </p:cNvCxnSpPr>
              <p:nvPr/>
            </p:nvCxnSpPr>
            <p:spPr bwMode="auto">
              <a:xfrm rot="16200000" flipH="1">
                <a:off x="257573" y="3762772"/>
                <a:ext cx="801689" cy="207170"/>
              </a:xfrm>
              <a:prstGeom prst="straightConnector1">
                <a:avLst/>
              </a:prstGeom>
              <a:noFill/>
              <a:ln w="9525" algn="ctr">
                <a:solidFill>
                  <a:schemeClr val="tx1"/>
                </a:solidFill>
                <a:round/>
                <a:headEnd/>
                <a:tailEnd type="triangle" w="med" len="lg"/>
              </a:ln>
            </p:spPr>
          </p:cxnSp>
          <p:cxnSp>
            <p:nvCxnSpPr>
              <p:cNvPr id="60" name="Straight Arrow Connector 54"/>
              <p:cNvCxnSpPr>
                <a:cxnSpLocks noChangeShapeType="1"/>
                <a:stCxn id="49" idx="0"/>
              </p:cNvCxnSpPr>
              <p:nvPr/>
            </p:nvCxnSpPr>
            <p:spPr bwMode="auto">
              <a:xfrm flipH="1" flipV="1">
                <a:off x="457200" y="4876799"/>
                <a:ext cx="384910" cy="657226"/>
              </a:xfrm>
              <a:prstGeom prst="straightConnector1">
                <a:avLst/>
              </a:prstGeom>
              <a:noFill/>
              <a:ln w="9525" algn="ctr">
                <a:solidFill>
                  <a:schemeClr val="tx1"/>
                </a:solidFill>
                <a:round/>
                <a:headEnd/>
                <a:tailEnd type="triangle" w="med" len="lg"/>
              </a:ln>
            </p:spPr>
          </p:cxnSp>
          <p:cxnSp>
            <p:nvCxnSpPr>
              <p:cNvPr id="61" name="Straight Arrow Connector 56"/>
              <p:cNvCxnSpPr>
                <a:cxnSpLocks noChangeShapeType="1"/>
                <a:stCxn id="47" idx="0"/>
              </p:cNvCxnSpPr>
              <p:nvPr/>
            </p:nvCxnSpPr>
            <p:spPr bwMode="auto">
              <a:xfrm flipH="1" flipV="1">
                <a:off x="1670453" y="5181599"/>
                <a:ext cx="506413" cy="533401"/>
              </a:xfrm>
              <a:prstGeom prst="straightConnector1">
                <a:avLst/>
              </a:prstGeom>
              <a:noFill/>
              <a:ln w="9525" algn="ctr">
                <a:solidFill>
                  <a:schemeClr val="tx1"/>
                </a:solidFill>
                <a:round/>
                <a:headEnd/>
                <a:tailEnd type="triangle" w="med" len="lg"/>
              </a:ln>
            </p:spPr>
          </p:cxnSp>
          <p:cxnSp>
            <p:nvCxnSpPr>
              <p:cNvPr id="62" name="Straight Arrow Connector 58"/>
              <p:cNvCxnSpPr>
                <a:cxnSpLocks noChangeShapeType="1"/>
                <a:stCxn id="43" idx="0"/>
              </p:cNvCxnSpPr>
              <p:nvPr/>
            </p:nvCxnSpPr>
            <p:spPr bwMode="auto">
              <a:xfrm rot="16200000" flipV="1">
                <a:off x="2978150" y="4641850"/>
                <a:ext cx="1143000" cy="1003300"/>
              </a:xfrm>
              <a:prstGeom prst="straightConnector1">
                <a:avLst/>
              </a:prstGeom>
              <a:noFill/>
              <a:ln w="9525" algn="ctr">
                <a:solidFill>
                  <a:schemeClr val="tx1"/>
                </a:solidFill>
                <a:round/>
                <a:headEnd/>
                <a:tailEnd type="triangle" w="med" len="lg"/>
              </a:ln>
            </p:spPr>
          </p:cxnSp>
          <p:cxnSp>
            <p:nvCxnSpPr>
              <p:cNvPr id="63" name="Straight Arrow Connector 60"/>
              <p:cNvCxnSpPr>
                <a:cxnSpLocks noChangeShapeType="1"/>
                <a:stCxn id="45" idx="0"/>
              </p:cNvCxnSpPr>
              <p:nvPr/>
            </p:nvCxnSpPr>
            <p:spPr bwMode="auto">
              <a:xfrm rot="16200000" flipV="1">
                <a:off x="6171407" y="4801393"/>
                <a:ext cx="762000" cy="150813"/>
              </a:xfrm>
              <a:prstGeom prst="straightConnector1">
                <a:avLst/>
              </a:prstGeom>
              <a:noFill/>
              <a:ln w="9525" algn="ctr">
                <a:solidFill>
                  <a:schemeClr val="tx1"/>
                </a:solidFill>
                <a:round/>
                <a:headEnd/>
                <a:tailEnd type="triangle" w="med" len="lg"/>
              </a:ln>
            </p:spPr>
          </p:cxnSp>
          <p:cxnSp>
            <p:nvCxnSpPr>
              <p:cNvPr id="64" name="Straight Arrow Connector 62"/>
              <p:cNvCxnSpPr>
                <a:cxnSpLocks noChangeShapeType="1"/>
              </p:cNvCxnSpPr>
              <p:nvPr/>
            </p:nvCxnSpPr>
            <p:spPr bwMode="auto">
              <a:xfrm rot="16200000" flipV="1">
                <a:off x="6934200" y="4267200"/>
                <a:ext cx="838200" cy="533400"/>
              </a:xfrm>
              <a:prstGeom prst="straightConnector1">
                <a:avLst/>
              </a:prstGeom>
              <a:noFill/>
              <a:ln w="9525" algn="ctr">
                <a:solidFill>
                  <a:schemeClr val="tx1"/>
                </a:solidFill>
                <a:round/>
                <a:headEnd/>
                <a:tailEnd type="triangle" w="med" len="lg"/>
              </a:ln>
            </p:spPr>
          </p:cxnSp>
          <p:cxnSp>
            <p:nvCxnSpPr>
              <p:cNvPr id="65" name="Straight Arrow Connector 92"/>
              <p:cNvCxnSpPr>
                <a:cxnSpLocks noChangeShapeType="1"/>
                <a:stCxn id="40" idx="2"/>
              </p:cNvCxnSpPr>
              <p:nvPr/>
            </p:nvCxnSpPr>
            <p:spPr bwMode="auto">
              <a:xfrm rot="16200000" flipH="1">
                <a:off x="4164409" y="2716610"/>
                <a:ext cx="714377" cy="1320006"/>
              </a:xfrm>
              <a:prstGeom prst="straightConnector1">
                <a:avLst/>
              </a:prstGeom>
              <a:noFill/>
              <a:ln w="9525" algn="ctr">
                <a:solidFill>
                  <a:schemeClr val="tx1"/>
                </a:solidFill>
                <a:round/>
                <a:headEnd/>
                <a:tailEnd type="triangle" w="med" len="lg"/>
              </a:ln>
            </p:spPr>
          </p:cxnSp>
          <p:cxnSp>
            <p:nvCxnSpPr>
              <p:cNvPr id="66" name="Straight Arrow Connector 96"/>
              <p:cNvCxnSpPr>
                <a:cxnSpLocks noChangeShapeType="1"/>
                <a:stCxn id="40" idx="2"/>
              </p:cNvCxnSpPr>
              <p:nvPr/>
            </p:nvCxnSpPr>
            <p:spPr bwMode="auto">
              <a:xfrm rot="5400000">
                <a:off x="3288109" y="3465116"/>
                <a:ext cx="1019177" cy="127794"/>
              </a:xfrm>
              <a:prstGeom prst="straightConnector1">
                <a:avLst/>
              </a:prstGeom>
              <a:noFill/>
              <a:ln w="9525" algn="ctr">
                <a:solidFill>
                  <a:schemeClr val="tx1"/>
                </a:solidFill>
                <a:round/>
                <a:headEnd/>
                <a:tailEnd type="triangle" w="med" len="lg"/>
              </a:ln>
            </p:spPr>
          </p:cxnSp>
        </p:grpSp>
        <p:sp>
          <p:nvSpPr>
            <p:cNvPr id="38" name="TextBox 111"/>
            <p:cNvSpPr txBox="1">
              <a:spLocks noChangeArrowheads="1"/>
            </p:cNvSpPr>
            <p:nvPr/>
          </p:nvSpPr>
          <p:spPr bwMode="auto">
            <a:xfrm>
              <a:off x="304800" y="1143000"/>
              <a:ext cx="2929007" cy="923330"/>
            </a:xfrm>
            <a:prstGeom prst="rect">
              <a:avLst/>
            </a:prstGeom>
            <a:noFill/>
            <a:ln w="9525">
              <a:noFill/>
              <a:miter lim="800000"/>
              <a:headEnd/>
              <a:tailEnd/>
            </a:ln>
          </p:spPr>
          <p:txBody>
            <a:bodyPr wrap="none">
              <a:spAutoFit/>
            </a:bodyPr>
            <a:lstStyle/>
            <a:p>
              <a:r>
                <a:rPr lang="en-US" sz="1800" dirty="0">
                  <a:latin typeface="Eras Bold ITC" pitchFamily="34" charset="0"/>
                </a:rPr>
                <a:t>Most of the Parts:</a:t>
              </a:r>
            </a:p>
            <a:p>
              <a:r>
                <a:rPr lang="en-US" sz="1800" dirty="0">
                  <a:latin typeface="Eras Bold ITC" pitchFamily="34" charset="0"/>
                </a:rPr>
                <a:t>316 Stainless Steel</a:t>
              </a:r>
            </a:p>
            <a:p>
              <a:r>
                <a:rPr lang="en-US" sz="1800" dirty="0">
                  <a:latin typeface="Eras Bold ITC" pitchFamily="34" charset="0"/>
                </a:rPr>
                <a:t>with </a:t>
              </a:r>
              <a:r>
                <a:rPr lang="en-US" sz="1800" dirty="0" smtClean="0">
                  <a:latin typeface="Eras Bold ITC" pitchFamily="34" charset="0"/>
                </a:rPr>
                <a:t>5</a:t>
              </a:r>
              <a:r>
                <a:rPr lang="en-US" sz="1800" b="1" dirty="0" smtClean="0">
                  <a:latin typeface="SymbolMono BT" pitchFamily="18" charset="2"/>
                </a:rPr>
                <a:t>m</a:t>
              </a:r>
              <a:r>
                <a:rPr lang="en-US" sz="1800" dirty="0" smtClean="0">
                  <a:latin typeface="Eras Bold ITC" pitchFamily="34" charset="0"/>
                </a:rPr>
                <a:t> </a:t>
              </a:r>
              <a:r>
                <a:rPr lang="en-US" sz="1800" dirty="0">
                  <a:latin typeface="Eras Bold ITC" pitchFamily="34" charset="0"/>
                </a:rPr>
                <a:t>Copper Coating</a:t>
              </a:r>
            </a:p>
          </p:txBody>
        </p:sp>
      </p:grpSp>
      <p:sp>
        <p:nvSpPr>
          <p:cNvPr id="70" name="TextBox 69"/>
          <p:cNvSpPr txBox="1"/>
          <p:nvPr/>
        </p:nvSpPr>
        <p:spPr>
          <a:xfrm>
            <a:off x="1056152" y="2631198"/>
            <a:ext cx="1021433" cy="461665"/>
          </a:xfrm>
          <a:prstGeom prst="rect">
            <a:avLst/>
          </a:prstGeom>
          <a:noFill/>
        </p:spPr>
        <p:style>
          <a:lnRef idx="1">
            <a:schemeClr val="dk1"/>
          </a:lnRef>
          <a:fillRef idx="2">
            <a:schemeClr val="dk1"/>
          </a:fillRef>
          <a:effectRef idx="1">
            <a:schemeClr val="dk1"/>
          </a:effectRef>
          <a:fontRef idx="minor">
            <a:schemeClr val="dk1"/>
          </a:fontRef>
        </p:style>
        <p:txBody>
          <a:bodyPr wrap="none">
            <a:spAutoFit/>
          </a:bodyPr>
          <a:lstStyle/>
          <a:p>
            <a:pPr algn="ctr">
              <a:defRPr/>
            </a:pPr>
            <a:r>
              <a:rPr lang="en-US" sz="1200" dirty="0" smtClean="0"/>
              <a:t>40K He Gas</a:t>
            </a:r>
          </a:p>
          <a:p>
            <a:pPr algn="ctr">
              <a:defRPr/>
            </a:pPr>
            <a:r>
              <a:rPr lang="en-US" sz="1200" dirty="0" smtClean="0"/>
              <a:t>Cooling</a:t>
            </a:r>
            <a:endParaRPr lang="en-US" sz="1200" dirty="0"/>
          </a:p>
        </p:txBody>
      </p:sp>
      <p:cxnSp>
        <p:nvCxnSpPr>
          <p:cNvPr id="71" name="Straight Arrow Connector 52"/>
          <p:cNvCxnSpPr>
            <a:cxnSpLocks noChangeShapeType="1"/>
            <a:stCxn id="70" idx="2"/>
          </p:cNvCxnSpPr>
          <p:nvPr/>
        </p:nvCxnSpPr>
        <p:spPr bwMode="auto">
          <a:xfrm>
            <a:off x="1566869" y="3092863"/>
            <a:ext cx="103584" cy="640937"/>
          </a:xfrm>
          <a:prstGeom prst="straightConnector1">
            <a:avLst/>
          </a:prstGeom>
          <a:noFill/>
          <a:ln w="9525" algn="ctr">
            <a:solidFill>
              <a:schemeClr val="tx1"/>
            </a:solidFill>
            <a:round/>
            <a:headEnd/>
            <a:tailEnd type="triangle" w="med" len="lg"/>
          </a:ln>
        </p:spPr>
      </p:cxnSp>
      <p:sp>
        <p:nvSpPr>
          <p:cNvPr id="2" name="Title 1"/>
          <p:cNvSpPr>
            <a:spLocks noGrp="1"/>
          </p:cNvSpPr>
          <p:nvPr>
            <p:ph type="title"/>
          </p:nvPr>
        </p:nvSpPr>
        <p:spPr>
          <a:xfrm>
            <a:off x="1143001" y="0"/>
            <a:ext cx="6324600" cy="914400"/>
          </a:xfrm>
        </p:spPr>
        <p:txBody>
          <a:bodyPr/>
          <a:lstStyle/>
          <a:p>
            <a:pPr algn="l"/>
            <a:r>
              <a:rPr lang="en-US" sz="4000" dirty="0" smtClean="0"/>
              <a:t>Input</a:t>
            </a:r>
            <a:r>
              <a:rPr lang="en-US" dirty="0" smtClean="0"/>
              <a:t> Coupler</a:t>
            </a:r>
            <a:endParaRPr lang="en-US" dirty="0"/>
          </a:p>
        </p:txBody>
      </p:sp>
    </p:spTree>
    <p:extLst>
      <p:ext uri="{BB962C8B-B14F-4D97-AF65-F5344CB8AC3E}">
        <p14:creationId xmlns:p14="http://schemas.microsoft.com/office/powerpoint/2010/main" val="542375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44513" y="1066800"/>
            <a:ext cx="7772400" cy="2667000"/>
          </a:xfrm>
        </p:spPr>
        <p:txBody>
          <a:bodyPr/>
          <a:lstStyle/>
          <a:p>
            <a:r>
              <a:rPr lang="en-US" sz="1800" smtClean="0"/>
              <a:t>Based on the first generation ERL HOM load but greatly simplified and improved:</a:t>
            </a:r>
          </a:p>
          <a:p>
            <a:pPr lvl="1"/>
            <a:r>
              <a:rPr lang="en-US" sz="1600" smtClean="0"/>
              <a:t>One absorber instead of many small tiles</a:t>
            </a:r>
          </a:p>
          <a:p>
            <a:pPr lvl="1"/>
            <a:r>
              <a:rPr lang="en-US" sz="1600" smtClean="0"/>
              <a:t>A single braze reduces cost</a:t>
            </a:r>
          </a:p>
          <a:p>
            <a:pPr lvl="1"/>
            <a:r>
              <a:rPr lang="en-US" sz="1600" smtClean="0"/>
              <a:t>Thermal expansion of outer Tungsten ring matched to SiC absorber</a:t>
            </a:r>
          </a:p>
          <a:p>
            <a:pPr lvl="1"/>
            <a:r>
              <a:rPr lang="en-US" sz="1600" smtClean="0"/>
              <a:t>Graphite loaded SiC (SC-35) gives effective, broad band absorbing properties (</a:t>
            </a:r>
            <a:r>
              <a:rPr lang="el-GR" sz="1600" smtClean="0"/>
              <a:t>ε</a:t>
            </a:r>
            <a:r>
              <a:rPr lang="en-US" sz="1600" smtClean="0"/>
              <a:t> ~ (50 – 25i)</a:t>
            </a:r>
            <a:r>
              <a:rPr lang="el-GR" sz="1600" smtClean="0"/>
              <a:t> ε</a:t>
            </a:r>
            <a:r>
              <a:rPr lang="en-US" sz="1600" baseline="-25000" smtClean="0"/>
              <a:t>0</a:t>
            </a:r>
            <a:r>
              <a:rPr lang="en-US" sz="1600" smtClean="0"/>
              <a:t>)</a:t>
            </a:r>
          </a:p>
          <a:p>
            <a:endParaRPr lang="en-US" sz="1800" smtClean="0"/>
          </a:p>
        </p:txBody>
      </p:sp>
      <p:pic>
        <p:nvPicPr>
          <p:cNvPr id="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95850" y="3048000"/>
            <a:ext cx="3252788"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8" name="Right Arrow 7"/>
          <p:cNvSpPr/>
          <p:nvPr/>
        </p:nvSpPr>
        <p:spPr>
          <a:xfrm>
            <a:off x="3657600" y="4470400"/>
            <a:ext cx="1066800" cy="63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45"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3276600"/>
            <a:ext cx="23860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itle 3"/>
          <p:cNvSpPr>
            <a:spLocks noGrp="1"/>
          </p:cNvSpPr>
          <p:nvPr>
            <p:ph type="title"/>
          </p:nvPr>
        </p:nvSpPr>
        <p:spPr>
          <a:xfrm>
            <a:off x="1295400" y="19050"/>
            <a:ext cx="5943600" cy="762000"/>
          </a:xfrm>
        </p:spPr>
        <p:txBody>
          <a:bodyPr/>
          <a:lstStyle/>
          <a:p>
            <a:pPr algn="l"/>
            <a:r>
              <a:rPr lang="en-US" sz="3600" dirty="0" smtClean="0"/>
              <a:t>Next Generation HOMs</a:t>
            </a:r>
          </a:p>
        </p:txBody>
      </p:sp>
      <p:sp>
        <p:nvSpPr>
          <p:cNvPr id="10247" name="TextBox 10"/>
          <p:cNvSpPr txBox="1">
            <a:spLocks noChangeArrowheads="1"/>
          </p:cNvSpPr>
          <p:nvPr/>
        </p:nvSpPr>
        <p:spPr bwMode="auto">
          <a:xfrm>
            <a:off x="3197225" y="3276600"/>
            <a:ext cx="187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ICM Absorbers</a:t>
            </a:r>
          </a:p>
        </p:txBody>
      </p:sp>
      <p:sp>
        <p:nvSpPr>
          <p:cNvPr id="10248" name="TextBox 11"/>
          <p:cNvSpPr txBox="1">
            <a:spLocks noChangeArrowheads="1"/>
          </p:cNvSpPr>
          <p:nvPr/>
        </p:nvSpPr>
        <p:spPr bwMode="auto">
          <a:xfrm>
            <a:off x="7010400" y="5795963"/>
            <a:ext cx="1951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a:t>MLC Absorbers</a:t>
            </a:r>
          </a:p>
        </p:txBody>
      </p:sp>
    </p:spTree>
    <p:extLst>
      <p:ext uri="{BB962C8B-B14F-4D97-AF65-F5344CB8AC3E}">
        <p14:creationId xmlns:p14="http://schemas.microsoft.com/office/powerpoint/2010/main" val="3907506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HOM Beamline Loads</a:t>
            </a:r>
            <a:endParaRPr lang="en-US" sz="4000" dirty="0"/>
          </a:p>
        </p:txBody>
      </p:sp>
      <p:sp>
        <p:nvSpPr>
          <p:cNvPr id="7" name="TextBox 6"/>
          <p:cNvSpPr txBox="1"/>
          <p:nvPr/>
        </p:nvSpPr>
        <p:spPr>
          <a:xfrm>
            <a:off x="4416746" y="4151017"/>
            <a:ext cx="4575669" cy="1938992"/>
          </a:xfrm>
          <a:prstGeom prst="rect">
            <a:avLst/>
          </a:prstGeom>
          <a:noFill/>
        </p:spPr>
        <p:txBody>
          <a:bodyPr wrap="square" rtlCol="0">
            <a:spAutoFit/>
          </a:bodyPr>
          <a:lstStyle/>
          <a:p>
            <a:pPr marL="285750" indent="-285750">
              <a:buFont typeface="Arial" pitchFamily="34" charset="0"/>
              <a:buChar char="•"/>
            </a:pPr>
            <a:r>
              <a:rPr lang="en-US" sz="2000" dirty="0" smtClean="0">
                <a:latin typeface="+mj-lt"/>
                <a:cs typeface="Arial" pitchFamily="34" charset="0"/>
              </a:rPr>
              <a:t>Full-circumference </a:t>
            </a:r>
            <a:r>
              <a:rPr lang="en-US" sz="2000" dirty="0">
                <a:latin typeface="+mj-lt"/>
                <a:cs typeface="Arial" pitchFamily="34" charset="0"/>
              </a:rPr>
              <a:t>heat sink to allow &gt;500W dissipation @ </a:t>
            </a:r>
            <a:r>
              <a:rPr lang="en-US" sz="2000" dirty="0" smtClean="0">
                <a:latin typeface="+mj-lt"/>
                <a:cs typeface="Arial" pitchFamily="34" charset="0"/>
              </a:rPr>
              <a:t>80K</a:t>
            </a:r>
          </a:p>
          <a:p>
            <a:pPr marL="285750" indent="-285750">
              <a:buFont typeface="Arial" pitchFamily="34" charset="0"/>
              <a:buChar char="•"/>
            </a:pPr>
            <a:r>
              <a:rPr lang="en-US" sz="2000" dirty="0" smtClean="0">
                <a:latin typeface="+mj-lt"/>
                <a:cs typeface="Arial" pitchFamily="34" charset="0"/>
              </a:rPr>
              <a:t>Broadband </a:t>
            </a:r>
            <a:r>
              <a:rPr lang="en-US" sz="2000" dirty="0" err="1" smtClean="0">
                <a:latin typeface="+mj-lt"/>
                <a:cs typeface="Arial" pitchFamily="34" charset="0"/>
              </a:rPr>
              <a:t>SiC</a:t>
            </a:r>
            <a:r>
              <a:rPr lang="en-US" sz="2000" dirty="0" smtClean="0">
                <a:latin typeface="+mj-lt"/>
                <a:cs typeface="Arial" pitchFamily="34" charset="0"/>
              </a:rPr>
              <a:t> absorber ring</a:t>
            </a:r>
          </a:p>
          <a:p>
            <a:pPr marL="285750" indent="-285750">
              <a:buFont typeface="Arial" pitchFamily="34" charset="0"/>
              <a:buChar char="•"/>
            </a:pPr>
            <a:r>
              <a:rPr lang="en-US" sz="2000" dirty="0" smtClean="0">
                <a:latin typeface="+mj-lt"/>
                <a:cs typeface="Arial" pitchFamily="34" charset="0"/>
              </a:rPr>
              <a:t>Includes bellow sections</a:t>
            </a:r>
          </a:p>
          <a:p>
            <a:pPr marL="285750" indent="-285750">
              <a:buFont typeface="Arial" pitchFamily="34" charset="0"/>
              <a:buChar char="•"/>
            </a:pPr>
            <a:r>
              <a:rPr lang="en-US" sz="2000" dirty="0"/>
              <a:t>Flanges allow easy cleaning </a:t>
            </a:r>
            <a:endParaRPr lang="en-US" sz="2000" dirty="0" smtClean="0"/>
          </a:p>
          <a:p>
            <a:pPr marL="285750" indent="-285750">
              <a:buFont typeface="Arial" pitchFamily="34" charset="0"/>
              <a:buChar char="•"/>
            </a:pPr>
            <a:r>
              <a:rPr lang="en-US" sz="2000" dirty="0" smtClean="0">
                <a:latin typeface="+mj-lt"/>
                <a:cs typeface="Arial" pitchFamily="34" charset="0"/>
              </a:rPr>
              <a:t>Zero-</a:t>
            </a:r>
            <a:r>
              <a:rPr lang="en-US" sz="2000" dirty="0">
                <a:latin typeface="+mj-lt"/>
                <a:cs typeface="Arial" pitchFamily="34" charset="0"/>
              </a:rPr>
              <a:t>i</a:t>
            </a:r>
            <a:r>
              <a:rPr lang="en-US" sz="2000" dirty="0" smtClean="0">
                <a:latin typeface="+mj-lt"/>
                <a:cs typeface="Arial" pitchFamily="34" charset="0"/>
              </a:rPr>
              <a:t>mpedance </a:t>
            </a:r>
            <a:r>
              <a:rPr lang="en-US" sz="2000" dirty="0" err="1" smtClean="0">
                <a:latin typeface="+mj-lt"/>
                <a:cs typeface="Arial" pitchFamily="34" charset="0"/>
              </a:rPr>
              <a:t>beamline</a:t>
            </a:r>
            <a:r>
              <a:rPr lang="en-US" sz="2000" dirty="0" smtClean="0">
                <a:latin typeface="+mj-lt"/>
                <a:cs typeface="Arial" pitchFamily="34" charset="0"/>
              </a:rPr>
              <a:t> flanges</a:t>
            </a:r>
            <a:endParaRPr lang="en-US" sz="2000" dirty="0">
              <a:latin typeface="+mj-lt"/>
            </a:endParaRPr>
          </a:p>
        </p:txBody>
      </p:sp>
      <p:grpSp>
        <p:nvGrpSpPr>
          <p:cNvPr id="29" name="Group 7"/>
          <p:cNvGrpSpPr>
            <a:grpSpLocks/>
          </p:cNvGrpSpPr>
          <p:nvPr/>
        </p:nvGrpSpPr>
        <p:grpSpPr bwMode="auto">
          <a:xfrm>
            <a:off x="313323" y="1589041"/>
            <a:ext cx="4292606" cy="4072911"/>
            <a:chOff x="2784917" y="520458"/>
            <a:chExt cx="7118999" cy="6696897"/>
          </a:xfrm>
        </p:grpSpPr>
        <p:pic>
          <p:nvPicPr>
            <p:cNvPr id="3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6304" y="1446155"/>
              <a:ext cx="4340192" cy="450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1" name="TextBox 30"/>
            <p:cNvSpPr txBox="1">
              <a:spLocks noChangeArrowheads="1"/>
            </p:cNvSpPr>
            <p:nvPr/>
          </p:nvSpPr>
          <p:spPr bwMode="auto">
            <a:xfrm>
              <a:off x="3577204" y="1849207"/>
              <a:ext cx="2434837" cy="726383"/>
            </a:xfrm>
            <a:prstGeom prst="rect">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auto">
                <a:spcBef>
                  <a:spcPts val="0"/>
                </a:spcBef>
                <a:spcAft>
                  <a:spcPts val="0"/>
                </a:spcAft>
                <a:defRPr/>
              </a:pPr>
              <a:r>
                <a:rPr lang="en-US" sz="1050" b="1" kern="0" dirty="0">
                  <a:latin typeface="Arial"/>
                  <a:ea typeface="+mn-ea"/>
                  <a:cs typeface="+mn-cs"/>
                </a:rPr>
                <a:t>5K intercept</a:t>
              </a:r>
            </a:p>
          </p:txBody>
        </p:sp>
        <p:cxnSp>
          <p:nvCxnSpPr>
            <p:cNvPr id="32" name="Straight Arrow Connector 287"/>
            <p:cNvCxnSpPr>
              <a:cxnSpLocks noChangeShapeType="1"/>
              <a:stCxn id="31" idx="2"/>
            </p:cNvCxnSpPr>
            <p:nvPr/>
          </p:nvCxnSpPr>
          <p:spPr bwMode="auto">
            <a:xfrm>
              <a:off x="4795029" y="2576772"/>
              <a:ext cx="1027123" cy="689664"/>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sp>
          <p:nvSpPr>
            <p:cNvPr id="33" name="TextBox 32"/>
            <p:cNvSpPr txBox="1">
              <a:spLocks noChangeArrowheads="1"/>
            </p:cNvSpPr>
            <p:nvPr/>
          </p:nvSpPr>
          <p:spPr bwMode="auto">
            <a:xfrm>
              <a:off x="3847741" y="1056388"/>
              <a:ext cx="3516986" cy="726383"/>
            </a:xfrm>
            <a:prstGeom prst="rect">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fontAlgn="auto">
                <a:spcBef>
                  <a:spcPts val="0"/>
                </a:spcBef>
                <a:spcAft>
                  <a:spcPts val="0"/>
                </a:spcAft>
                <a:defRPr/>
              </a:pPr>
              <a:r>
                <a:rPr lang="en-US" sz="1050" b="1" kern="0" dirty="0">
                  <a:latin typeface="Arial"/>
                  <a:ea typeface="+mn-ea"/>
                  <a:cs typeface="+mn-cs"/>
                </a:rPr>
                <a:t>40 to 80K intercept</a:t>
              </a:r>
            </a:p>
          </p:txBody>
        </p:sp>
        <p:cxnSp>
          <p:nvCxnSpPr>
            <p:cNvPr id="34" name="Straight Arrow Connector 289"/>
            <p:cNvCxnSpPr>
              <a:cxnSpLocks noChangeShapeType="1"/>
            </p:cNvCxnSpPr>
            <p:nvPr/>
          </p:nvCxnSpPr>
          <p:spPr bwMode="auto">
            <a:xfrm>
              <a:off x="5867289" y="1647521"/>
              <a:ext cx="1143247" cy="943375"/>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sp>
          <p:nvSpPr>
            <p:cNvPr id="35" name="TextBox 34"/>
            <p:cNvSpPr txBox="1">
              <a:spLocks noChangeArrowheads="1"/>
            </p:cNvSpPr>
            <p:nvPr/>
          </p:nvSpPr>
          <p:spPr bwMode="auto">
            <a:xfrm>
              <a:off x="6730897" y="5609570"/>
              <a:ext cx="2709240" cy="1607785"/>
            </a:xfrm>
            <a:prstGeom prst="rect">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auto">
                <a:spcBef>
                  <a:spcPts val="0"/>
                </a:spcBef>
                <a:spcAft>
                  <a:spcPts val="0"/>
                </a:spcAft>
                <a:defRPr/>
              </a:pPr>
              <a:r>
                <a:rPr lang="en-US" sz="1050" b="1" kern="0" dirty="0" err="1">
                  <a:latin typeface="Arial"/>
                  <a:ea typeface="+mn-ea"/>
                  <a:cs typeface="+mn-cs"/>
                </a:rPr>
                <a:t>SiC</a:t>
              </a:r>
              <a:r>
                <a:rPr lang="en-US" sz="1050" b="1" kern="0" dirty="0">
                  <a:latin typeface="Arial"/>
                  <a:ea typeface="+mn-ea"/>
                  <a:cs typeface="+mn-cs"/>
                </a:rPr>
                <a:t> absorber ring brazed to metal ring</a:t>
              </a:r>
            </a:p>
          </p:txBody>
        </p:sp>
        <p:cxnSp>
          <p:nvCxnSpPr>
            <p:cNvPr id="36" name="Straight Arrow Connector 291"/>
            <p:cNvCxnSpPr>
              <a:cxnSpLocks noChangeShapeType="1"/>
              <a:stCxn id="35" idx="0"/>
            </p:cNvCxnSpPr>
            <p:nvPr/>
          </p:nvCxnSpPr>
          <p:spPr bwMode="auto">
            <a:xfrm flipH="1" flipV="1">
              <a:off x="6857356" y="4200389"/>
              <a:ext cx="1227806" cy="1407212"/>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sp>
          <p:nvSpPr>
            <p:cNvPr id="37" name="TextBox 36"/>
            <p:cNvSpPr txBox="1">
              <a:spLocks noChangeArrowheads="1"/>
            </p:cNvSpPr>
            <p:nvPr/>
          </p:nvSpPr>
          <p:spPr bwMode="auto">
            <a:xfrm>
              <a:off x="4794624" y="5924039"/>
              <a:ext cx="1974922" cy="1156013"/>
            </a:xfrm>
            <a:prstGeom prst="rect">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auto">
                <a:spcBef>
                  <a:spcPts val="0"/>
                </a:spcBef>
                <a:spcAft>
                  <a:spcPts val="0"/>
                </a:spcAft>
                <a:defRPr/>
              </a:pPr>
              <a:r>
                <a:rPr lang="en-US" sz="1050" b="1" kern="0" dirty="0">
                  <a:latin typeface="Arial"/>
                  <a:ea typeface="+mn-ea"/>
                  <a:cs typeface="+mn-cs"/>
                </a:rPr>
                <a:t>Shielded bellow</a:t>
              </a:r>
            </a:p>
          </p:txBody>
        </p:sp>
        <p:cxnSp>
          <p:nvCxnSpPr>
            <p:cNvPr id="38" name="Straight Arrow Connector 293"/>
            <p:cNvCxnSpPr>
              <a:cxnSpLocks noChangeShapeType="1"/>
              <a:stCxn id="37" idx="0"/>
            </p:cNvCxnSpPr>
            <p:nvPr/>
          </p:nvCxnSpPr>
          <p:spPr bwMode="auto">
            <a:xfrm flipV="1">
              <a:off x="5783125" y="5336119"/>
              <a:ext cx="696682" cy="585901"/>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sp>
          <p:nvSpPr>
            <p:cNvPr id="39" name="TextBox 38"/>
            <p:cNvSpPr txBox="1">
              <a:spLocks noChangeArrowheads="1"/>
            </p:cNvSpPr>
            <p:nvPr/>
          </p:nvSpPr>
          <p:spPr bwMode="auto">
            <a:xfrm>
              <a:off x="7009164" y="520458"/>
              <a:ext cx="2894752" cy="1160441"/>
            </a:xfrm>
            <a:prstGeom prst="rect">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auto">
                <a:spcBef>
                  <a:spcPts val="0"/>
                </a:spcBef>
                <a:spcAft>
                  <a:spcPts val="0"/>
                </a:spcAft>
                <a:defRPr/>
              </a:pPr>
              <a:r>
                <a:rPr lang="en-US" sz="1050" b="1" kern="0" dirty="0">
                  <a:latin typeface="Arial"/>
                  <a:ea typeface="+mn-ea"/>
                  <a:cs typeface="+mn-cs"/>
                </a:rPr>
                <a:t>Flange for disassembly</a:t>
              </a:r>
            </a:p>
          </p:txBody>
        </p:sp>
        <p:cxnSp>
          <p:nvCxnSpPr>
            <p:cNvPr id="40" name="Straight Arrow Connector 295"/>
            <p:cNvCxnSpPr>
              <a:cxnSpLocks noChangeShapeType="1"/>
              <a:stCxn id="41" idx="0"/>
            </p:cNvCxnSpPr>
            <p:nvPr/>
          </p:nvCxnSpPr>
          <p:spPr bwMode="auto">
            <a:xfrm flipV="1">
              <a:off x="3884459" y="4985078"/>
              <a:ext cx="910568" cy="761794"/>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sp>
          <p:nvSpPr>
            <p:cNvPr id="41" name="TextBox 40"/>
            <p:cNvSpPr txBox="1">
              <a:spLocks noChangeArrowheads="1"/>
            </p:cNvSpPr>
            <p:nvPr/>
          </p:nvSpPr>
          <p:spPr bwMode="auto">
            <a:xfrm>
              <a:off x="2784917" y="5746872"/>
              <a:ext cx="2199082" cy="1160441"/>
            </a:xfrm>
            <a:prstGeom prst="rect">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auto">
                <a:spcBef>
                  <a:spcPts val="0"/>
                </a:spcBef>
                <a:spcAft>
                  <a:spcPts val="0"/>
                </a:spcAft>
                <a:defRPr/>
              </a:pPr>
              <a:r>
                <a:rPr lang="en-US" sz="1050" b="1" kern="0" dirty="0">
                  <a:latin typeface="Arial"/>
                  <a:ea typeface="+mn-ea"/>
                  <a:cs typeface="+mn-cs"/>
                </a:rPr>
                <a:t>Flange to cavity</a:t>
              </a:r>
            </a:p>
          </p:txBody>
        </p:sp>
        <p:cxnSp>
          <p:nvCxnSpPr>
            <p:cNvPr id="42" name="Straight Arrow Connector 297"/>
            <p:cNvCxnSpPr>
              <a:cxnSpLocks noChangeShapeType="1"/>
            </p:cNvCxnSpPr>
            <p:nvPr/>
          </p:nvCxnSpPr>
          <p:spPr bwMode="auto">
            <a:xfrm flipH="1">
              <a:off x="7329971" y="1670191"/>
              <a:ext cx="212958" cy="387115"/>
            </a:xfrm>
            <a:prstGeom prst="straightConnector1">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grpSp>
      <p:pic>
        <p:nvPicPr>
          <p:cNvPr id="27" name="Picture 174" descr="\\psf\Home\Desktop\IMG_64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179592"/>
            <a:ext cx="3582215" cy="268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952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3505200" y="990600"/>
          <a:ext cx="5534024" cy="5105399"/>
        </p:xfrm>
        <a:graphic>
          <a:graphicData uri="http://schemas.openxmlformats.org/drawingml/2006/chart">
            <c:chart xmlns:c="http://schemas.openxmlformats.org/drawingml/2006/chart" xmlns:r="http://schemas.openxmlformats.org/officeDocument/2006/relationships" r:id="rId2"/>
          </a:graphicData>
        </a:graphic>
      </p:graphicFrame>
      <p:sp>
        <p:nvSpPr>
          <p:cNvPr id="12291" name="Title 1"/>
          <p:cNvSpPr>
            <a:spLocks noGrp="1"/>
          </p:cNvSpPr>
          <p:nvPr>
            <p:ph type="title"/>
          </p:nvPr>
        </p:nvSpPr>
        <p:spPr>
          <a:xfrm>
            <a:off x="1219200" y="28575"/>
            <a:ext cx="5943600" cy="762000"/>
          </a:xfrm>
        </p:spPr>
        <p:txBody>
          <a:bodyPr/>
          <a:lstStyle/>
          <a:p>
            <a:pPr algn="r"/>
            <a:r>
              <a:rPr lang="en-US" sz="2800" smtClean="0">
                <a:solidFill>
                  <a:schemeClr val="bg1"/>
                </a:solidFill>
              </a:rPr>
              <a:t>Why we will build a full linac module</a:t>
            </a:r>
          </a:p>
        </p:txBody>
      </p:sp>
      <p:sp>
        <p:nvSpPr>
          <p:cNvPr id="10243" name="Content Placeholder 2"/>
          <p:cNvSpPr>
            <a:spLocks noGrp="1"/>
          </p:cNvSpPr>
          <p:nvPr>
            <p:ph idx="1"/>
          </p:nvPr>
        </p:nvSpPr>
        <p:spPr>
          <a:xfrm>
            <a:off x="533400" y="1066800"/>
            <a:ext cx="3657600" cy="5029200"/>
          </a:xfrm>
        </p:spPr>
        <p:txBody>
          <a:bodyPr/>
          <a:lstStyle/>
          <a:p>
            <a:pPr>
              <a:defRPr/>
            </a:pPr>
            <a:r>
              <a:rPr lang="en-US" sz="2200" dirty="0" smtClean="0"/>
              <a:t>To verify cost of this cost-driving part of the full ERL.</a:t>
            </a:r>
          </a:p>
          <a:p>
            <a:pPr marL="0" indent="0">
              <a:buFontTx/>
              <a:buNone/>
              <a:defRPr/>
            </a:pPr>
            <a:endParaRPr lang="en-US" sz="2400" dirty="0" smtClean="0"/>
          </a:p>
        </p:txBody>
      </p:sp>
    </p:spTree>
    <p:extLst>
      <p:ext uri="{BB962C8B-B14F-4D97-AF65-F5344CB8AC3E}">
        <p14:creationId xmlns:p14="http://schemas.microsoft.com/office/powerpoint/2010/main" val="2205671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93812" y="9525"/>
            <a:ext cx="5943600" cy="762000"/>
          </a:xfrm>
        </p:spPr>
        <p:txBody>
          <a:bodyPr/>
          <a:lstStyle/>
          <a:p>
            <a:pPr algn="r"/>
            <a:r>
              <a:rPr lang="en-US" sz="2800" dirty="0" smtClean="0">
                <a:solidFill>
                  <a:schemeClr val="bg1"/>
                </a:solidFill>
              </a:rPr>
              <a:t>Why we will build a full </a:t>
            </a:r>
            <a:r>
              <a:rPr lang="en-US" sz="2800" dirty="0" err="1" smtClean="0">
                <a:solidFill>
                  <a:schemeClr val="bg1"/>
                </a:solidFill>
              </a:rPr>
              <a:t>linac</a:t>
            </a:r>
            <a:r>
              <a:rPr lang="en-US" sz="2800" dirty="0" smtClean="0">
                <a:solidFill>
                  <a:schemeClr val="bg1"/>
                </a:solidFill>
              </a:rPr>
              <a:t> module</a:t>
            </a:r>
            <a:endParaRPr lang="en-US" dirty="0" smtClean="0">
              <a:solidFill>
                <a:schemeClr val="bg1"/>
              </a:solidFill>
            </a:endParaRPr>
          </a:p>
        </p:txBody>
      </p:sp>
      <p:sp>
        <p:nvSpPr>
          <p:cNvPr id="13315" name="Content Placeholder 2"/>
          <p:cNvSpPr>
            <a:spLocks noGrp="1"/>
          </p:cNvSpPr>
          <p:nvPr>
            <p:ph idx="1"/>
          </p:nvPr>
        </p:nvSpPr>
        <p:spPr>
          <a:xfrm>
            <a:off x="533400" y="1066800"/>
            <a:ext cx="3886200" cy="5029200"/>
          </a:xfrm>
        </p:spPr>
        <p:txBody>
          <a:bodyPr/>
          <a:lstStyle/>
          <a:p>
            <a:r>
              <a:rPr lang="en-US" sz="2200" smtClean="0"/>
              <a:t>To verify cost of this cost-driving part of the full ERL.</a:t>
            </a:r>
          </a:p>
          <a:p>
            <a:r>
              <a:rPr lang="en-US" sz="2200" smtClean="0"/>
              <a:t>Check the x-ray background produced by its dark current (tunnel design and shielding of electronics)</a:t>
            </a:r>
          </a:p>
          <a:p>
            <a:endParaRPr lang="en-US" smtClean="0"/>
          </a:p>
          <a:p>
            <a:endParaRPr lang="en-US" smtClean="0"/>
          </a:p>
        </p:txBody>
      </p:sp>
      <p:pic>
        <p:nvPicPr>
          <p:cNvPr id="14340" name="Picture 2"/>
          <p:cNvPicPr>
            <a:picLocks noChangeAspect="1" noChangeArrowheads="1"/>
          </p:cNvPicPr>
          <p:nvPr/>
        </p:nvPicPr>
        <p:blipFill>
          <a:blip r:embed="rId2"/>
          <a:srcRect l="11359" t="22920" r="54564" b="27419"/>
          <a:stretch>
            <a:fillRect/>
          </a:stretch>
        </p:blipFill>
        <p:spPr bwMode="auto">
          <a:xfrm>
            <a:off x="5943600" y="971550"/>
            <a:ext cx="2716213"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41" name="Picture 2"/>
          <p:cNvPicPr>
            <a:picLocks noChangeAspect="1" noChangeArrowheads="1"/>
          </p:cNvPicPr>
          <p:nvPr/>
        </p:nvPicPr>
        <p:blipFill>
          <a:blip r:embed="rId3"/>
          <a:srcRect l="13536" t="16701" r="41531" b="10985"/>
          <a:stretch>
            <a:fillRect/>
          </a:stretch>
        </p:blipFill>
        <p:spPr bwMode="auto">
          <a:xfrm>
            <a:off x="5715000" y="3389313"/>
            <a:ext cx="3044825" cy="297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1469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19200" y="0"/>
            <a:ext cx="5943600" cy="762000"/>
          </a:xfrm>
        </p:spPr>
        <p:txBody>
          <a:bodyPr/>
          <a:lstStyle/>
          <a:p>
            <a:pPr algn="r"/>
            <a:r>
              <a:rPr lang="en-US" sz="2800" dirty="0" smtClean="0">
                <a:solidFill>
                  <a:schemeClr val="bg1"/>
                </a:solidFill>
              </a:rPr>
              <a:t>Why we will build a full </a:t>
            </a:r>
            <a:r>
              <a:rPr lang="en-US" sz="2800" dirty="0" err="1" smtClean="0">
                <a:solidFill>
                  <a:schemeClr val="bg1"/>
                </a:solidFill>
              </a:rPr>
              <a:t>linac</a:t>
            </a:r>
            <a:r>
              <a:rPr lang="en-US" sz="2800" dirty="0" smtClean="0">
                <a:solidFill>
                  <a:schemeClr val="bg1"/>
                </a:solidFill>
              </a:rPr>
              <a:t> module</a:t>
            </a:r>
            <a:endParaRPr lang="en-US" dirty="0" smtClean="0">
              <a:solidFill>
                <a:schemeClr val="bg1"/>
              </a:solidFill>
            </a:endParaRPr>
          </a:p>
        </p:txBody>
      </p:sp>
      <p:sp>
        <p:nvSpPr>
          <p:cNvPr id="14339" name="Content Placeholder 2"/>
          <p:cNvSpPr>
            <a:spLocks noGrp="1"/>
          </p:cNvSpPr>
          <p:nvPr>
            <p:ph idx="1"/>
          </p:nvPr>
        </p:nvSpPr>
        <p:spPr>
          <a:xfrm>
            <a:off x="533400" y="1066800"/>
            <a:ext cx="3886200" cy="5029200"/>
          </a:xfrm>
        </p:spPr>
        <p:txBody>
          <a:bodyPr/>
          <a:lstStyle/>
          <a:p>
            <a:r>
              <a:rPr lang="en-US" sz="2200" smtClean="0"/>
              <a:t>To verify cost of this cost-driving part of the full ERL.</a:t>
            </a:r>
          </a:p>
          <a:p>
            <a:r>
              <a:rPr lang="en-US" sz="2200" smtClean="0"/>
              <a:t>Check the x-ray background produced by its dark current (tunnel design and shielding of electronics)</a:t>
            </a:r>
          </a:p>
          <a:p>
            <a:r>
              <a:rPr lang="en-US" sz="2200" smtClean="0"/>
              <a:t>Study of HOMs in multi-cavity structure with imperfect cavities</a:t>
            </a:r>
          </a:p>
          <a:p>
            <a:endParaRPr lang="en-US" sz="2400" smtClean="0"/>
          </a:p>
          <a:p>
            <a:endParaRPr lang="en-US" smtClean="0"/>
          </a:p>
          <a:p>
            <a:endParaRPr lang="en-US" smtClean="0"/>
          </a:p>
        </p:txBody>
      </p:sp>
      <p:pic>
        <p:nvPicPr>
          <p:cNvPr id="14340" name="Picture 3" descr="spectrum_comparison.p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9625" y="762000"/>
            <a:ext cx="4524375"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19800" y="3962400"/>
            <a:ext cx="23812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1275587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43000" y="0"/>
            <a:ext cx="5943600" cy="762000"/>
          </a:xfrm>
        </p:spPr>
        <p:txBody>
          <a:bodyPr/>
          <a:lstStyle/>
          <a:p>
            <a:pPr algn="r"/>
            <a:r>
              <a:rPr lang="en-US" sz="2800" dirty="0" smtClean="0">
                <a:solidFill>
                  <a:schemeClr val="bg1"/>
                </a:solidFill>
              </a:rPr>
              <a:t>Why we will build a full </a:t>
            </a:r>
            <a:r>
              <a:rPr lang="en-US" sz="2800" dirty="0" err="1" smtClean="0">
                <a:solidFill>
                  <a:schemeClr val="bg1"/>
                </a:solidFill>
              </a:rPr>
              <a:t>linac</a:t>
            </a:r>
            <a:r>
              <a:rPr lang="en-US" sz="2800" dirty="0" smtClean="0">
                <a:solidFill>
                  <a:schemeClr val="bg1"/>
                </a:solidFill>
              </a:rPr>
              <a:t> module</a:t>
            </a:r>
            <a:endParaRPr lang="en-US" dirty="0" smtClean="0">
              <a:solidFill>
                <a:schemeClr val="bg1"/>
              </a:solidFill>
            </a:endParaRPr>
          </a:p>
        </p:txBody>
      </p:sp>
      <p:sp>
        <p:nvSpPr>
          <p:cNvPr id="15363" name="Content Placeholder 2"/>
          <p:cNvSpPr>
            <a:spLocks noGrp="1"/>
          </p:cNvSpPr>
          <p:nvPr>
            <p:ph idx="1"/>
          </p:nvPr>
        </p:nvSpPr>
        <p:spPr>
          <a:xfrm>
            <a:off x="533400" y="1066800"/>
            <a:ext cx="3886200" cy="5029200"/>
          </a:xfrm>
        </p:spPr>
        <p:txBody>
          <a:bodyPr/>
          <a:lstStyle/>
          <a:p>
            <a:r>
              <a:rPr lang="en-US" sz="2200" smtClean="0"/>
              <a:t>To verify cost of this cost-driving part of the full ERL.</a:t>
            </a:r>
          </a:p>
          <a:p>
            <a:r>
              <a:rPr lang="en-US" sz="2200" smtClean="0"/>
              <a:t>Check the x-ray background produced by its dark current (tunnel design and shielding of electronics)</a:t>
            </a:r>
          </a:p>
          <a:p>
            <a:r>
              <a:rPr lang="en-US" sz="2200" smtClean="0"/>
              <a:t>Study of HOMs in multi-cavity structure with imperfect cavities</a:t>
            </a:r>
          </a:p>
          <a:p>
            <a:r>
              <a:rPr lang="en-US" sz="2200" smtClean="0"/>
              <a:t>High Q performance studies with significant statistics (6 cavities)</a:t>
            </a:r>
          </a:p>
          <a:p>
            <a:endParaRPr lang="en-US" sz="2400" smtClean="0"/>
          </a:p>
          <a:p>
            <a:endParaRPr lang="en-US" sz="2400" smtClean="0"/>
          </a:p>
          <a:p>
            <a:endParaRPr lang="en-US" smtClean="0"/>
          </a:p>
          <a:p>
            <a:endParaRPr lang="en-US" smtClean="0"/>
          </a:p>
        </p:txBody>
      </p:sp>
      <p:pic>
        <p:nvPicPr>
          <p:cNvPr id="15364" name="Picture 2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914400"/>
            <a:ext cx="46863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6"/>
          <p:cNvPicPr>
            <a:picLocks noChangeAspect="1" noChangeArrowheads="1"/>
          </p:cNvPicPr>
          <p:nvPr/>
        </p:nvPicPr>
        <p:blipFill>
          <a:blip r:embed="rId3"/>
          <a:srcRect l="2995" r="922"/>
          <a:stretch>
            <a:fillRect/>
          </a:stretch>
        </p:blipFill>
        <p:spPr bwMode="auto">
          <a:xfrm>
            <a:off x="5181600" y="4191000"/>
            <a:ext cx="3482975" cy="2071688"/>
          </a:xfrm>
          <a:prstGeom prst="rect">
            <a:avLst/>
          </a:prstGeom>
          <a:noFill/>
          <a:ln w="254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71200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95400" y="28575"/>
            <a:ext cx="5943600" cy="762000"/>
          </a:xfrm>
        </p:spPr>
        <p:txBody>
          <a:bodyPr/>
          <a:lstStyle/>
          <a:p>
            <a:pPr algn="l" eaLnBrk="1" hangingPunct="1"/>
            <a:r>
              <a:rPr lang="en-US" sz="2800" dirty="0" smtClean="0">
                <a:solidFill>
                  <a:schemeClr val="bg1"/>
                </a:solidFill>
              </a:rPr>
              <a:t>MLC Milestones</a:t>
            </a:r>
          </a:p>
        </p:txBody>
      </p:sp>
      <p:sp>
        <p:nvSpPr>
          <p:cNvPr id="11267" name="Rectangle 3"/>
          <p:cNvSpPr>
            <a:spLocks noGrp="1" noChangeArrowheads="1"/>
          </p:cNvSpPr>
          <p:nvPr>
            <p:ph idx="1"/>
          </p:nvPr>
        </p:nvSpPr>
        <p:spPr/>
        <p:txBody>
          <a:bodyPr/>
          <a:lstStyle/>
          <a:p>
            <a:pPr>
              <a:defRPr/>
            </a:pPr>
            <a:r>
              <a:rPr lang="en-US" sz="2000" dirty="0" smtClean="0"/>
              <a:t>Oct ‘12 </a:t>
            </a:r>
            <a:r>
              <a:rPr lang="en-US" altLang="ja-JP" sz="2000" dirty="0" smtClean="0"/>
              <a:t>– External design review</a:t>
            </a:r>
            <a:endParaRPr lang="en-US" sz="2000" dirty="0" smtClean="0"/>
          </a:p>
          <a:p>
            <a:pPr eaLnBrk="1" hangingPunct="1">
              <a:defRPr/>
            </a:pPr>
            <a:r>
              <a:rPr lang="en-US" sz="2000" dirty="0" smtClean="0"/>
              <a:t>Nov </a:t>
            </a:r>
            <a:r>
              <a:rPr lang="ja-JP" altLang="en-US" sz="2000" dirty="0" smtClean="0"/>
              <a:t>‘</a:t>
            </a:r>
            <a:r>
              <a:rPr lang="en-US" altLang="ja-JP" sz="2000" dirty="0" smtClean="0"/>
              <a:t>12 – 3 unstiffened cavity vertical tests</a:t>
            </a:r>
          </a:p>
          <a:p>
            <a:pPr eaLnBrk="1" hangingPunct="1">
              <a:defRPr/>
            </a:pPr>
            <a:r>
              <a:rPr lang="en-US" sz="2000" dirty="0" smtClean="0"/>
              <a:t>Dec </a:t>
            </a:r>
            <a:r>
              <a:rPr lang="ja-JP" altLang="en-US" sz="2000" dirty="0" smtClean="0"/>
              <a:t>‘</a:t>
            </a:r>
            <a:r>
              <a:rPr lang="en-US" altLang="ja-JP" sz="2000" dirty="0" smtClean="0"/>
              <a:t>12 – Order 6 remaining input couplers (6 month fab)</a:t>
            </a:r>
          </a:p>
          <a:p>
            <a:pPr eaLnBrk="1" hangingPunct="1">
              <a:defRPr/>
            </a:pPr>
            <a:r>
              <a:rPr lang="en-US" sz="2000" dirty="0" smtClean="0"/>
              <a:t>Jan </a:t>
            </a:r>
            <a:r>
              <a:rPr lang="ja-JP" altLang="en-US" sz="2000" dirty="0" smtClean="0"/>
              <a:t>‘</a:t>
            </a:r>
            <a:r>
              <a:rPr lang="en-US" altLang="ja-JP" sz="2000" dirty="0" smtClean="0"/>
              <a:t>13 – 3 stiffened cavity vertical tests </a:t>
            </a:r>
            <a:endParaRPr lang="en-US" altLang="ja-JP" sz="2000" dirty="0"/>
          </a:p>
          <a:p>
            <a:pPr eaLnBrk="1" hangingPunct="1">
              <a:defRPr/>
            </a:pPr>
            <a:r>
              <a:rPr lang="en-US" sz="2000" dirty="0" smtClean="0"/>
              <a:t>Feb </a:t>
            </a:r>
            <a:r>
              <a:rPr lang="ja-JP" altLang="en-US" sz="2000" dirty="0" smtClean="0"/>
              <a:t>‘</a:t>
            </a:r>
            <a:r>
              <a:rPr lang="en-US" altLang="ja-JP" sz="2000" dirty="0" smtClean="0"/>
              <a:t>13 – Award vacuum vessel PO (11 month fab)</a:t>
            </a:r>
          </a:p>
          <a:p>
            <a:pPr eaLnBrk="1" hangingPunct="1">
              <a:defRPr/>
            </a:pPr>
            <a:r>
              <a:rPr lang="en-US" sz="2000" dirty="0" smtClean="0"/>
              <a:t>May </a:t>
            </a:r>
            <a:r>
              <a:rPr lang="ja-JP" altLang="en-US" sz="2000" dirty="0" smtClean="0"/>
              <a:t>‘</a:t>
            </a:r>
            <a:r>
              <a:rPr lang="en-US" altLang="ja-JP" sz="2000" dirty="0" smtClean="0"/>
              <a:t>13 – In-house fabrication of string components complete (tuners, HOMs, tapers…)</a:t>
            </a:r>
          </a:p>
          <a:p>
            <a:pPr eaLnBrk="1" hangingPunct="1">
              <a:defRPr/>
            </a:pPr>
            <a:r>
              <a:rPr lang="en-US" sz="2000" dirty="0" smtClean="0"/>
              <a:t>May </a:t>
            </a:r>
            <a:r>
              <a:rPr lang="ja-JP" altLang="en-US" sz="2000" dirty="0" smtClean="0"/>
              <a:t>‘</a:t>
            </a:r>
            <a:r>
              <a:rPr lang="en-US" altLang="ja-JP" sz="2000" dirty="0" smtClean="0"/>
              <a:t>13 - HGRP and 2 phase line fabrication complete (vendor)</a:t>
            </a:r>
          </a:p>
          <a:p>
            <a:pPr eaLnBrk="1" hangingPunct="1">
              <a:defRPr/>
            </a:pPr>
            <a:r>
              <a:rPr lang="en-US" sz="2000" dirty="0" smtClean="0"/>
              <a:t>Jun </a:t>
            </a:r>
            <a:r>
              <a:rPr lang="ja-JP" altLang="en-US" sz="2000" dirty="0" smtClean="0"/>
              <a:t>‘</a:t>
            </a:r>
            <a:r>
              <a:rPr lang="en-US" altLang="ja-JP" sz="2000" dirty="0" smtClean="0"/>
              <a:t>13 – Begin string assembly in clean room</a:t>
            </a:r>
          </a:p>
          <a:p>
            <a:pPr eaLnBrk="1" hangingPunct="1">
              <a:defRPr/>
            </a:pPr>
            <a:r>
              <a:rPr lang="en-US" sz="2000" dirty="0" smtClean="0"/>
              <a:t>Sep </a:t>
            </a:r>
            <a:r>
              <a:rPr lang="ja-JP" altLang="en-US" sz="2000" dirty="0" smtClean="0"/>
              <a:t>‘</a:t>
            </a:r>
            <a:r>
              <a:rPr lang="en-US" altLang="ja-JP" sz="2000" dirty="0" smtClean="0"/>
              <a:t>13 – Begin cold mass assembly and instrumentation (outside clean room)</a:t>
            </a:r>
          </a:p>
          <a:p>
            <a:pPr eaLnBrk="1" hangingPunct="1">
              <a:defRPr/>
            </a:pPr>
            <a:r>
              <a:rPr lang="en-US" sz="2000" b="1" dirty="0" smtClean="0">
                <a:solidFill>
                  <a:schemeClr val="accent6">
                    <a:lumMod val="60000"/>
                    <a:lumOff val="40000"/>
                  </a:schemeClr>
                </a:solidFill>
              </a:rPr>
              <a:t>May </a:t>
            </a:r>
            <a:r>
              <a:rPr lang="ja-JP" altLang="en-US" sz="2000" b="1" dirty="0" smtClean="0">
                <a:solidFill>
                  <a:schemeClr val="accent6">
                    <a:lumMod val="60000"/>
                    <a:lumOff val="40000"/>
                  </a:schemeClr>
                </a:solidFill>
              </a:rPr>
              <a:t>‘</a:t>
            </a:r>
            <a:r>
              <a:rPr lang="en-US" altLang="ja-JP" sz="2000" b="1" dirty="0" smtClean="0">
                <a:solidFill>
                  <a:schemeClr val="accent6">
                    <a:lumMod val="60000"/>
                    <a:lumOff val="40000"/>
                  </a:schemeClr>
                </a:solidFill>
              </a:rPr>
              <a:t>14 </a:t>
            </a:r>
            <a:r>
              <a:rPr lang="en-US" altLang="ja-JP" sz="2000" dirty="0" smtClean="0"/>
              <a:t>– Commence MLC testing</a:t>
            </a:r>
          </a:p>
          <a:p>
            <a:pPr eaLnBrk="1" hangingPunct="1">
              <a:defRPr/>
            </a:pPr>
            <a:endParaRPr lang="en-US" sz="2000"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2239475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ChangeArrowheads="1"/>
          </p:cNvSpPr>
          <p:nvPr/>
        </p:nvSpPr>
        <p:spPr bwMode="auto">
          <a:xfrm>
            <a:off x="152400" y="1219199"/>
            <a:ext cx="8902700" cy="180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rgbClr val="006600"/>
              </a:buClr>
              <a:buSzPct val="75000"/>
              <a:defRPr/>
            </a:pPr>
            <a:r>
              <a:rPr kumimoji="1" lang="en-US" sz="2400" dirty="0" smtClean="0">
                <a:latin typeface="Arial Unicode MS" charset="0"/>
                <a:ea typeface="ＭＳ Ｐゴシック" charset="0"/>
                <a:cs typeface="ＭＳ Ｐゴシック" charset="0"/>
              </a:rPr>
              <a:t>5 </a:t>
            </a:r>
            <a:r>
              <a:rPr kumimoji="1" lang="en-US" sz="2400" dirty="0" err="1">
                <a:latin typeface="Arial Unicode MS" charset="0"/>
                <a:ea typeface="ＭＳ Ｐゴシック" charset="0"/>
                <a:cs typeface="ＭＳ Ｐゴシック" charset="0"/>
              </a:rPr>
              <a:t>GeV</a:t>
            </a:r>
            <a:r>
              <a:rPr kumimoji="1" lang="en-US" sz="2400" dirty="0">
                <a:latin typeface="Arial Unicode MS" charset="0"/>
                <a:ea typeface="ＭＳ Ｐゴシック" charset="0"/>
                <a:cs typeface="ＭＳ Ｐゴシック" charset="0"/>
              </a:rPr>
              <a:t>, </a:t>
            </a:r>
            <a:r>
              <a:rPr kumimoji="1" lang="en-US" sz="2400" dirty="0" smtClean="0">
                <a:latin typeface="Arial Unicode MS" charset="0"/>
                <a:ea typeface="ＭＳ Ｐゴシック" charset="0"/>
                <a:cs typeface="ＭＳ Ｐゴシック" charset="0"/>
              </a:rPr>
              <a:t>100  mA</a:t>
            </a:r>
            <a:r>
              <a:rPr kumimoji="1" lang="en-US" sz="2400" dirty="0">
                <a:latin typeface="Arial Unicode MS" charset="0"/>
                <a:ea typeface="ＭＳ Ｐゴシック" charset="0"/>
                <a:cs typeface="ＭＳ Ｐゴシック" charset="0"/>
              </a:rPr>
              <a:t>, </a:t>
            </a:r>
            <a:r>
              <a:rPr kumimoji="1" lang="en-US" sz="2400" dirty="0" smtClean="0">
                <a:latin typeface="Arial Unicode MS" charset="0"/>
                <a:ea typeface="ＭＳ Ｐゴシック" charset="0"/>
                <a:cs typeface="ＭＳ Ｐゴシック" charset="0"/>
              </a:rPr>
              <a:t>8 pm </a:t>
            </a:r>
            <a:r>
              <a:rPr kumimoji="1" lang="en-US" sz="2400" dirty="0" err="1">
                <a:latin typeface="Arial Unicode MS" charset="0"/>
                <a:ea typeface="ＭＳ Ｐゴシック" charset="0"/>
                <a:cs typeface="ＭＳ Ｐゴシック" charset="0"/>
              </a:rPr>
              <a:t>emittances</a:t>
            </a:r>
            <a:r>
              <a:rPr kumimoji="1" lang="en-US" sz="2400" dirty="0">
                <a:latin typeface="Arial Unicode MS" charset="0"/>
                <a:ea typeface="ＭＳ Ｐゴシック" charset="0"/>
                <a:cs typeface="ＭＳ Ｐゴシック" charset="0"/>
              </a:rPr>
              <a:t>, </a:t>
            </a:r>
            <a:r>
              <a:rPr kumimoji="1" lang="en-US" sz="2400" dirty="0" smtClean="0">
                <a:latin typeface="Arial Unicode MS" charset="0"/>
                <a:ea typeface="ＭＳ Ｐゴシック" charset="0"/>
                <a:cs typeface="ＭＳ Ｐゴシック" charset="0"/>
              </a:rPr>
              <a:t>2 </a:t>
            </a:r>
            <a:r>
              <a:rPr kumimoji="1" lang="en-US" sz="2400" dirty="0" err="1" smtClean="0">
                <a:latin typeface="Arial Unicode MS" charset="0"/>
                <a:ea typeface="ＭＳ Ｐゴシック" charset="0"/>
                <a:cs typeface="ＭＳ Ｐゴシック" charset="0"/>
              </a:rPr>
              <a:t>ps</a:t>
            </a:r>
            <a:r>
              <a:rPr kumimoji="1" lang="en-US" sz="2400" dirty="0" smtClean="0">
                <a:latin typeface="Arial Unicode MS" charset="0"/>
                <a:ea typeface="ＭＳ Ｐゴシック" charset="0"/>
                <a:cs typeface="ＭＳ Ｐゴシック" charset="0"/>
              </a:rPr>
              <a:t> </a:t>
            </a:r>
            <a:r>
              <a:rPr kumimoji="1" lang="en-US" sz="2400" dirty="0">
                <a:latin typeface="Arial Unicode MS" charset="0"/>
                <a:ea typeface="ＭＳ Ｐゴシック" charset="0"/>
                <a:cs typeface="ＭＳ Ｐゴシック" charset="0"/>
              </a:rPr>
              <a:t>bunch </a:t>
            </a:r>
            <a:r>
              <a:rPr kumimoji="1" lang="en-US" sz="2400" dirty="0" smtClean="0">
                <a:latin typeface="Arial Unicode MS" charset="0"/>
                <a:ea typeface="ＭＳ Ｐゴシック" charset="0"/>
                <a:cs typeface="ＭＳ Ｐゴシック" charset="0"/>
              </a:rPr>
              <a:t>length, </a:t>
            </a:r>
          </a:p>
          <a:p>
            <a:pPr>
              <a:spcBef>
                <a:spcPct val="20000"/>
              </a:spcBef>
              <a:buClr>
                <a:srgbClr val="006600"/>
              </a:buClr>
              <a:buSzPct val="75000"/>
              <a:defRPr/>
            </a:pPr>
            <a:r>
              <a:rPr kumimoji="1" lang="en-US" sz="2400" dirty="0" smtClean="0">
                <a:latin typeface="Arial Unicode MS" charset="0"/>
                <a:ea typeface="ＭＳ Ｐゴシック" charset="0"/>
                <a:cs typeface="ＭＳ Ｐゴシック" charset="0"/>
              </a:rPr>
              <a:t>16 M/m </a:t>
            </a:r>
            <a:r>
              <a:rPr kumimoji="1" lang="en-US" sz="2400" dirty="0" err="1" smtClean="0">
                <a:latin typeface="Arial Unicode MS" charset="0"/>
                <a:ea typeface="ＭＳ Ｐゴシック" charset="0"/>
                <a:cs typeface="ＭＳ Ｐゴシック" charset="0"/>
              </a:rPr>
              <a:t>cw</a:t>
            </a:r>
            <a:r>
              <a:rPr kumimoji="1" lang="en-US" sz="2400" dirty="0" smtClean="0">
                <a:latin typeface="Arial Unicode MS" charset="0"/>
                <a:ea typeface="ＭＳ Ｐゴシック" charset="0"/>
                <a:cs typeface="ＭＳ Ｐゴシック" charset="0"/>
              </a:rPr>
              <a:t> , Q &gt; 2*10</a:t>
            </a:r>
            <a:r>
              <a:rPr kumimoji="1" lang="en-US" sz="2400" baseline="30000" dirty="0" smtClean="0">
                <a:latin typeface="Arial Unicode MS" charset="0"/>
                <a:ea typeface="ＭＳ Ｐゴシック" charset="0"/>
                <a:cs typeface="ＭＳ Ｐゴシック" charset="0"/>
              </a:rPr>
              <a:t>10</a:t>
            </a:r>
            <a:r>
              <a:rPr kumimoji="1" lang="en-US" sz="2400" dirty="0" smtClean="0">
                <a:latin typeface="Arial Unicode MS" charset="0"/>
                <a:ea typeface="ＭＳ Ｐゴシック" charset="0"/>
                <a:cs typeface="ＭＳ Ｐゴシック" charset="0"/>
              </a:rPr>
              <a:t>, 200 </a:t>
            </a:r>
            <a:r>
              <a:rPr kumimoji="1" lang="en-US" sz="2400" dirty="0">
                <a:latin typeface="Arial Unicode MS" charset="0"/>
                <a:ea typeface="ＭＳ Ｐゴシック" charset="0"/>
                <a:cs typeface="ＭＳ Ｐゴシック" charset="0"/>
              </a:rPr>
              <a:t>W HOM </a:t>
            </a:r>
            <a:r>
              <a:rPr kumimoji="1" lang="en-US" sz="2400" dirty="0" smtClean="0">
                <a:latin typeface="Arial Unicode MS" charset="0"/>
                <a:ea typeface="ＭＳ Ｐゴシック" charset="0"/>
                <a:cs typeface="ＭＳ Ｐゴシック" charset="0"/>
              </a:rPr>
              <a:t>power </a:t>
            </a:r>
            <a:r>
              <a:rPr kumimoji="1" lang="en-US" sz="2400" dirty="0">
                <a:latin typeface="Arial Unicode MS" charset="0"/>
                <a:ea typeface="ＭＳ Ｐゴシック" charset="0"/>
                <a:cs typeface="ＭＳ Ｐゴシック" charset="0"/>
              </a:rPr>
              <a:t>per cavity, </a:t>
            </a:r>
            <a:endParaRPr kumimoji="1" lang="en-US" sz="2400" baseline="30000" dirty="0">
              <a:latin typeface="Arial Unicode MS" charset="0"/>
              <a:ea typeface="ＭＳ Ｐゴシック" charset="0"/>
              <a:cs typeface="ＭＳ Ｐゴシック" charset="0"/>
            </a:endParaRPr>
          </a:p>
        </p:txBody>
      </p:sp>
      <p:pic>
        <p:nvPicPr>
          <p:cNvPr id="1331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 y="2362200"/>
            <a:ext cx="9055100"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Cornell ERL parameters</a:t>
            </a:r>
            <a:endParaRPr lang="en-US" dirty="0"/>
          </a:p>
        </p:txBody>
      </p:sp>
    </p:spTree>
    <p:extLst>
      <p:ext uri="{BB962C8B-B14F-4D97-AF65-F5344CB8AC3E}">
        <p14:creationId xmlns:p14="http://schemas.microsoft.com/office/powerpoint/2010/main" val="603917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descr="fg21.png"/>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275" y="2057400"/>
            <a:ext cx="8607425"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ctrTitle"/>
          </p:nvPr>
        </p:nvSpPr>
        <p:spPr>
          <a:xfrm>
            <a:off x="712788" y="1752600"/>
            <a:ext cx="7772400" cy="1470025"/>
          </a:xfrm>
        </p:spPr>
        <p:txBody>
          <a:bodyPr/>
          <a:lstStyle/>
          <a:p>
            <a:r>
              <a:rPr lang="en-US" smtClean="0"/>
              <a:t>Thank you!</a:t>
            </a:r>
          </a:p>
        </p:txBody>
      </p:sp>
    </p:spTree>
    <p:extLst>
      <p:ext uri="{BB962C8B-B14F-4D97-AF65-F5344CB8AC3E}">
        <p14:creationId xmlns:p14="http://schemas.microsoft.com/office/powerpoint/2010/main" val="3894424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ge39\AppData\Local\Microsoft\Windows\Temporary Internet Files\Content.Outlook\JN4TQUQF\beamlin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905" y="4267200"/>
            <a:ext cx="7774023" cy="1905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38200" y="1085545"/>
            <a:ext cx="4210430" cy="2497027"/>
            <a:chOff x="-8467" y="34737"/>
            <a:chExt cx="2751667" cy="1576238"/>
          </a:xfrm>
          <a:noFill/>
        </p:grpSpPr>
        <p:pic>
          <p:nvPicPr>
            <p:cNvPr id="8" name="Picture 38"/>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67" y="94825"/>
              <a:ext cx="2751667" cy="146304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446001" y="1319369"/>
              <a:ext cx="545403" cy="188442"/>
            </a:xfrm>
            <a:prstGeom prst="rect">
              <a:avLst/>
            </a:prstGeom>
            <a:grpFill/>
            <a:ln>
              <a:noFill/>
            </a:ln>
          </p:spPr>
          <p:txBody>
            <a:bodyPr>
              <a:spAutoFit/>
            </a:bodyPr>
            <a:lstStyle/>
            <a:p>
              <a:pPr algn="ctr">
                <a:defRPr/>
              </a:pPr>
              <a:r>
                <a:rPr lang="en-US" sz="1400" b="1" dirty="0"/>
                <a:t>cavity</a:t>
              </a:r>
            </a:p>
          </p:txBody>
        </p:sp>
        <p:sp>
          <p:nvSpPr>
            <p:cNvPr id="10" name="TextBox 9"/>
            <p:cNvSpPr txBox="1"/>
            <p:nvPr/>
          </p:nvSpPr>
          <p:spPr>
            <a:xfrm>
              <a:off x="2003755" y="1319369"/>
              <a:ext cx="663245" cy="188442"/>
            </a:xfrm>
            <a:prstGeom prst="rect">
              <a:avLst/>
            </a:prstGeom>
            <a:grpFill/>
            <a:ln>
              <a:noFill/>
            </a:ln>
          </p:spPr>
          <p:txBody>
            <a:bodyPr>
              <a:spAutoFit/>
            </a:bodyPr>
            <a:lstStyle/>
            <a:p>
              <a:pPr>
                <a:defRPr/>
              </a:pPr>
              <a:r>
                <a:rPr lang="en-US" sz="1400" b="1" dirty="0"/>
                <a:t>HOM load</a:t>
              </a:r>
            </a:p>
          </p:txBody>
        </p:sp>
        <p:sp>
          <p:nvSpPr>
            <p:cNvPr id="11" name="TextBox 10"/>
            <p:cNvSpPr txBox="1"/>
            <p:nvPr/>
          </p:nvSpPr>
          <p:spPr>
            <a:xfrm>
              <a:off x="774637" y="1384756"/>
              <a:ext cx="767486" cy="188442"/>
            </a:xfrm>
            <a:prstGeom prst="rect">
              <a:avLst/>
            </a:prstGeom>
            <a:grpFill/>
            <a:ln>
              <a:noFill/>
            </a:ln>
          </p:spPr>
          <p:txBody>
            <a:bodyPr>
              <a:spAutoFit/>
            </a:bodyPr>
            <a:lstStyle/>
            <a:p>
              <a:pPr algn="ctr">
                <a:defRPr/>
              </a:pPr>
              <a:r>
                <a:rPr lang="en-US" sz="1400" b="1" dirty="0"/>
                <a:t>HOM load</a:t>
              </a:r>
            </a:p>
          </p:txBody>
        </p:sp>
        <p:sp>
          <p:nvSpPr>
            <p:cNvPr id="12" name="TextBox 11"/>
            <p:cNvSpPr txBox="1"/>
            <p:nvPr/>
          </p:nvSpPr>
          <p:spPr>
            <a:xfrm>
              <a:off x="810686" y="34737"/>
              <a:ext cx="730719" cy="188442"/>
            </a:xfrm>
            <a:prstGeom prst="rect">
              <a:avLst/>
            </a:prstGeom>
            <a:grpFill/>
            <a:ln>
              <a:noFill/>
            </a:ln>
          </p:spPr>
          <p:txBody>
            <a:bodyPr>
              <a:spAutoFit/>
            </a:bodyPr>
            <a:lstStyle/>
            <a:p>
              <a:pPr algn="ctr">
                <a:defRPr/>
              </a:pPr>
              <a:r>
                <a:rPr lang="en-US" sz="1400" b="1" dirty="0"/>
                <a:t>HGRP</a:t>
              </a:r>
            </a:p>
          </p:txBody>
        </p:sp>
        <p:sp>
          <p:nvSpPr>
            <p:cNvPr id="13" name="TextBox 12"/>
            <p:cNvSpPr txBox="1"/>
            <p:nvPr/>
          </p:nvSpPr>
          <p:spPr>
            <a:xfrm>
              <a:off x="59592" y="82126"/>
              <a:ext cx="1030022" cy="188442"/>
            </a:xfrm>
            <a:prstGeom prst="rect">
              <a:avLst/>
            </a:prstGeom>
            <a:grpFill/>
            <a:ln>
              <a:noFill/>
            </a:ln>
          </p:spPr>
          <p:txBody>
            <a:bodyPr>
              <a:spAutoFit/>
            </a:bodyPr>
            <a:lstStyle/>
            <a:p>
              <a:pPr>
                <a:defRPr/>
              </a:pPr>
              <a:r>
                <a:rPr lang="en-US" sz="1400" b="1" dirty="0"/>
                <a:t>80K shield</a:t>
              </a:r>
            </a:p>
          </p:txBody>
        </p:sp>
        <p:sp>
          <p:nvSpPr>
            <p:cNvPr id="14" name="TextBox 13"/>
            <p:cNvSpPr txBox="1"/>
            <p:nvPr/>
          </p:nvSpPr>
          <p:spPr>
            <a:xfrm>
              <a:off x="305374" y="1422533"/>
              <a:ext cx="659828" cy="188442"/>
            </a:xfrm>
            <a:prstGeom prst="rect">
              <a:avLst/>
            </a:prstGeom>
            <a:grpFill/>
            <a:ln>
              <a:noFill/>
            </a:ln>
          </p:spPr>
          <p:txBody>
            <a:bodyPr>
              <a:spAutoFit/>
            </a:bodyPr>
            <a:lstStyle/>
            <a:p>
              <a:pPr algn="ctr">
                <a:defRPr/>
              </a:pPr>
              <a:r>
                <a:rPr lang="en-US" sz="1400" b="1" dirty="0"/>
                <a:t>Gate valve</a:t>
              </a:r>
            </a:p>
          </p:txBody>
        </p:sp>
        <p:cxnSp>
          <p:nvCxnSpPr>
            <p:cNvPr id="15" name="Straight Arrow Connector 14"/>
            <p:cNvCxnSpPr/>
            <p:nvPr/>
          </p:nvCxnSpPr>
          <p:spPr>
            <a:xfrm>
              <a:off x="406401" y="267939"/>
              <a:ext cx="129900" cy="386458"/>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06401" y="1270000"/>
              <a:ext cx="224654" cy="203329"/>
            </a:xfrm>
            <a:prstGeom prst="straightConnector1">
              <a:avLst/>
            </a:prstGeom>
            <a:grp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17346" y="1230847"/>
              <a:ext cx="373915" cy="175532"/>
            </a:xfrm>
            <a:prstGeom prst="straightConnector1">
              <a:avLst/>
            </a:prstGeom>
            <a:grp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481667" y="1104900"/>
              <a:ext cx="237036" cy="260228"/>
            </a:xfrm>
            <a:prstGeom prst="straightConnector1">
              <a:avLst/>
            </a:prstGeom>
            <a:grpFill/>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2072028" y="1016000"/>
              <a:ext cx="263350" cy="337233"/>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2" idx="2"/>
            </p:cNvCxnSpPr>
            <p:nvPr/>
          </p:nvCxnSpPr>
          <p:spPr>
            <a:xfrm flipH="1">
              <a:off x="1158381" y="223179"/>
              <a:ext cx="17665" cy="593932"/>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grpSp>
      <p:sp>
        <p:nvSpPr>
          <p:cNvPr id="22" name="Title 1"/>
          <p:cNvSpPr txBox="1">
            <a:spLocks/>
          </p:cNvSpPr>
          <p:nvPr/>
        </p:nvSpPr>
        <p:spPr>
          <a:xfrm>
            <a:off x="838200" y="0"/>
            <a:ext cx="6324600" cy="914400"/>
          </a:xfrm>
          <a:prstGeom prst="rect">
            <a:avLst/>
          </a:prstGeom>
        </p:spPr>
        <p:txBody>
          <a:bodyPr/>
          <a:lstStyle>
            <a:lvl1pPr algn="ctr" defTabSz="914400" rtl="0" eaLnBrk="1" latinLnBrk="0" hangingPunct="1">
              <a:spcBef>
                <a:spcPct val="0"/>
              </a:spcBef>
              <a:buNone/>
              <a:defRPr sz="4400" kern="1200">
                <a:ln>
                  <a:solidFill>
                    <a:schemeClr val="tx1">
                      <a:lumMod val="75000"/>
                      <a:lumOff val="25000"/>
                    </a:schemeClr>
                  </a:solidFill>
                </a:ln>
                <a:solidFill>
                  <a:schemeClr val="bg1"/>
                </a:solidFill>
                <a:latin typeface="+mj-lt"/>
                <a:ea typeface="+mj-ea"/>
                <a:cs typeface="+mj-cs"/>
              </a:defRPr>
            </a:lvl1pPr>
          </a:lstStyle>
          <a:p>
            <a:r>
              <a:rPr lang="en-US" dirty="0" smtClean="0"/>
              <a:t>Phase 1 R &amp; D</a:t>
            </a:r>
            <a:endParaRPr lang="en-US" dirty="0"/>
          </a:p>
        </p:txBody>
      </p:sp>
      <p:sp>
        <p:nvSpPr>
          <p:cNvPr id="23" name="Rectangle 5"/>
          <p:cNvSpPr>
            <a:spLocks noChangeArrowheads="1"/>
          </p:cNvSpPr>
          <p:nvPr/>
        </p:nvSpPr>
        <p:spPr bwMode="auto">
          <a:xfrm>
            <a:off x="5048631" y="952064"/>
            <a:ext cx="3866770" cy="270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rgbClr val="006600"/>
              </a:buClr>
              <a:buSzPct val="75000"/>
            </a:pPr>
            <a:r>
              <a:rPr kumimoji="1" lang="en-US" dirty="0" smtClean="0">
                <a:latin typeface="Arial Unicode MS" charset="0"/>
              </a:rPr>
              <a:t>Horizontal Test Cryostat:</a:t>
            </a:r>
          </a:p>
          <a:p>
            <a:pPr>
              <a:spcBef>
                <a:spcPct val="20000"/>
              </a:spcBef>
              <a:buClr>
                <a:srgbClr val="006600"/>
              </a:buClr>
              <a:buSzPct val="75000"/>
            </a:pPr>
            <a:r>
              <a:rPr kumimoji="1" lang="en-US" sz="1800" dirty="0" smtClean="0">
                <a:latin typeface="Arial Unicode MS" charset="0"/>
              </a:rPr>
              <a:t>16MV/m, 1.8K:  Q0 = 2.E10 </a:t>
            </a:r>
            <a:br>
              <a:rPr kumimoji="1" lang="en-US" sz="1800" dirty="0" smtClean="0">
                <a:latin typeface="Arial Unicode MS" charset="0"/>
              </a:rPr>
            </a:br>
            <a:r>
              <a:rPr kumimoji="1" lang="en-US" dirty="0">
                <a:latin typeface="Arial Unicode MS" charset="0"/>
              </a:rPr>
              <a:t>(</a:t>
            </a:r>
            <a:r>
              <a:rPr kumimoji="1" lang="en-US" sz="1800" dirty="0" smtClean="0">
                <a:latin typeface="Arial Unicode MS" charset="0"/>
              </a:rPr>
              <a:t>reached with coupler)</a:t>
            </a:r>
          </a:p>
          <a:p>
            <a:pPr>
              <a:spcBef>
                <a:spcPct val="20000"/>
              </a:spcBef>
              <a:buClr>
                <a:srgbClr val="006600"/>
              </a:buClr>
              <a:buSzPct val="75000"/>
            </a:pPr>
            <a:endParaRPr kumimoji="1" lang="en-US" sz="1800" dirty="0">
              <a:latin typeface="Arial Unicode MS" charset="0"/>
            </a:endParaRPr>
          </a:p>
          <a:p>
            <a:pPr>
              <a:spcBef>
                <a:spcPct val="20000"/>
              </a:spcBef>
              <a:buClr>
                <a:srgbClr val="006600"/>
              </a:buClr>
              <a:buSzPct val="75000"/>
            </a:pPr>
            <a:r>
              <a:rPr kumimoji="1" lang="en-US" sz="1800" dirty="0" smtClean="0">
                <a:latin typeface="Arial Unicode MS" charset="0"/>
              </a:rPr>
              <a:t>Q0 = 3.5E10 without coupler</a:t>
            </a:r>
          </a:p>
          <a:p>
            <a:pPr>
              <a:spcBef>
                <a:spcPct val="20000"/>
              </a:spcBef>
              <a:buClr>
                <a:srgbClr val="006600"/>
              </a:buClr>
              <a:buSzPct val="75000"/>
            </a:pPr>
            <a:endParaRPr kumimoji="1" lang="en-US" sz="1800" dirty="0">
              <a:latin typeface="Arial Unicode MS" charset="0"/>
            </a:endParaRPr>
          </a:p>
          <a:p>
            <a:pPr>
              <a:spcBef>
                <a:spcPct val="20000"/>
              </a:spcBef>
              <a:buClr>
                <a:srgbClr val="006600"/>
              </a:buClr>
              <a:buSzPct val="75000"/>
            </a:pPr>
            <a:r>
              <a:rPr kumimoji="1" lang="en-US" sz="1800" dirty="0" smtClean="0">
                <a:latin typeface="Arial Unicode MS" charset="0"/>
              </a:rPr>
              <a:t>Q0 with 2 HOM absorbers to be measured in January 2013.</a:t>
            </a:r>
            <a:endParaRPr kumimoji="1" lang="en-US" sz="1800" dirty="0">
              <a:latin typeface="Arial Unicode MS" charset="0"/>
            </a:endParaRPr>
          </a:p>
        </p:txBody>
      </p:sp>
    </p:spTree>
    <p:extLst>
      <p:ext uri="{BB962C8B-B14F-4D97-AF65-F5344CB8AC3E}">
        <p14:creationId xmlns:p14="http://schemas.microsoft.com/office/powerpoint/2010/main" val="1894834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143000"/>
            <a:ext cx="4419600" cy="3532094"/>
          </a:xfrm>
          <a:prstGeom prst="rect">
            <a:avLst/>
          </a:prstGeom>
        </p:spPr>
      </p:pic>
      <p:sp>
        <p:nvSpPr>
          <p:cNvPr id="4" name="TextBox 3"/>
          <p:cNvSpPr txBox="1"/>
          <p:nvPr/>
        </p:nvSpPr>
        <p:spPr>
          <a:xfrm>
            <a:off x="228600" y="1295400"/>
            <a:ext cx="4191000" cy="4379148"/>
          </a:xfrm>
          <a:prstGeom prst="rect">
            <a:avLst/>
          </a:prstGeom>
          <a:noFill/>
        </p:spPr>
        <p:txBody>
          <a:bodyPr wrap="square" rtlCol="0">
            <a:spAutoFit/>
          </a:bodyPr>
          <a:lstStyle/>
          <a:p>
            <a:pPr>
              <a:lnSpc>
                <a:spcPts val="2800"/>
              </a:lnSpc>
            </a:pPr>
            <a:r>
              <a:rPr lang="en-US" sz="2000" dirty="0" smtClean="0"/>
              <a:t>Using a CsK</a:t>
            </a:r>
            <a:r>
              <a:rPr lang="en-US" sz="2000" baseline="-25000" dirty="0" smtClean="0"/>
              <a:t>2</a:t>
            </a:r>
            <a:r>
              <a:rPr lang="en-US" sz="2000" dirty="0" smtClean="0"/>
              <a:t>Sb photocathode </a:t>
            </a:r>
          </a:p>
          <a:p>
            <a:pPr>
              <a:lnSpc>
                <a:spcPts val="2800"/>
              </a:lnSpc>
            </a:pPr>
            <a:r>
              <a:rPr lang="en-US" sz="2000" dirty="0" smtClean="0"/>
              <a:t>(QE of 6-8%)</a:t>
            </a:r>
          </a:p>
          <a:p>
            <a:pPr indent="-285750">
              <a:lnSpc>
                <a:spcPts val="2800"/>
              </a:lnSpc>
              <a:buFont typeface="Arial" pitchFamily="34" charset="0"/>
              <a:buChar char="•"/>
            </a:pPr>
            <a:r>
              <a:rPr lang="en-US" sz="2000" dirty="0" smtClean="0"/>
              <a:t>Maximum current of 65 mA </a:t>
            </a:r>
            <a:br>
              <a:rPr lang="en-US" sz="2000" dirty="0" smtClean="0"/>
            </a:br>
            <a:r>
              <a:rPr lang="en-US" sz="2000" dirty="0" smtClean="0"/>
              <a:t>    (1300 MHz CW, 4 MeV)</a:t>
            </a:r>
          </a:p>
          <a:p>
            <a:pPr indent="-285750">
              <a:lnSpc>
                <a:spcPts val="2800"/>
              </a:lnSpc>
              <a:buFont typeface="Arial" pitchFamily="34" charset="0"/>
              <a:buChar char="•"/>
            </a:pPr>
            <a:r>
              <a:rPr lang="en-US" sz="2000" dirty="0" smtClean="0"/>
              <a:t>Ran 60 mA (1300 MHz CW, 4 MeV)</a:t>
            </a:r>
            <a:br>
              <a:rPr lang="en-US" sz="2000" dirty="0" smtClean="0"/>
            </a:br>
            <a:r>
              <a:rPr lang="en-US" sz="2000" dirty="0" smtClean="0"/>
              <a:t>     for 20+ minutes without a trip</a:t>
            </a:r>
          </a:p>
          <a:p>
            <a:pPr indent="-285750">
              <a:lnSpc>
                <a:spcPts val="2800"/>
              </a:lnSpc>
              <a:buFont typeface="Arial" pitchFamily="34" charset="0"/>
              <a:buChar char="•"/>
            </a:pPr>
            <a:r>
              <a:rPr lang="en-US" sz="2000" dirty="0" smtClean="0"/>
              <a:t>Ran 50 mA for 8 hours, 40 minutes</a:t>
            </a:r>
            <a:br>
              <a:rPr lang="en-US" sz="2000" dirty="0" smtClean="0"/>
            </a:br>
            <a:r>
              <a:rPr lang="en-US" sz="2000" dirty="0" smtClean="0"/>
              <a:t>     max without a trip</a:t>
            </a:r>
          </a:p>
          <a:p>
            <a:pPr indent="-285750">
              <a:lnSpc>
                <a:spcPts val="2800"/>
              </a:lnSpc>
              <a:buFont typeface="Arial" pitchFamily="34" charset="0"/>
              <a:buChar char="•"/>
            </a:pPr>
            <a:r>
              <a:rPr lang="en-US" sz="2000" dirty="0" smtClean="0"/>
              <a:t>Ran 35 mA for 3 hours without </a:t>
            </a:r>
            <a:br>
              <a:rPr lang="en-US" sz="2000" dirty="0" smtClean="0"/>
            </a:br>
            <a:r>
              <a:rPr lang="en-US" sz="2000" dirty="0" smtClean="0"/>
              <a:t>     a trip</a:t>
            </a:r>
          </a:p>
          <a:p>
            <a:pPr indent="-285750">
              <a:lnSpc>
                <a:spcPts val="2800"/>
              </a:lnSpc>
              <a:buFont typeface="Arial" pitchFamily="34" charset="0"/>
              <a:buChar char="•"/>
            </a:pPr>
            <a:r>
              <a:rPr lang="en-US" sz="2000" dirty="0" smtClean="0"/>
              <a:t>Previous world record was 35 mA</a:t>
            </a:r>
            <a:br>
              <a:rPr lang="en-US" sz="2000" dirty="0" smtClean="0"/>
            </a:br>
            <a:r>
              <a:rPr lang="en-US" sz="2000" dirty="0" smtClean="0"/>
              <a:t>    </a:t>
            </a:r>
            <a:r>
              <a:rPr lang="en-US" sz="2000" dirty="0" smtClean="0"/>
              <a:t> (</a:t>
            </a:r>
            <a:r>
              <a:rPr lang="en-US" sz="2000" dirty="0" smtClean="0"/>
              <a:t>Boeing RF gun)</a:t>
            </a:r>
          </a:p>
        </p:txBody>
      </p:sp>
      <p:sp>
        <p:nvSpPr>
          <p:cNvPr id="5" name="Title 1"/>
          <p:cNvSpPr txBox="1">
            <a:spLocks/>
          </p:cNvSpPr>
          <p:nvPr/>
        </p:nvSpPr>
        <p:spPr>
          <a:xfrm>
            <a:off x="838200" y="76200"/>
            <a:ext cx="6324600" cy="838200"/>
          </a:xfrm>
          <a:prstGeom prst="rect">
            <a:avLst/>
          </a:prstGeom>
        </p:spPr>
        <p:txBody>
          <a:bodyPr/>
          <a:lstStyle>
            <a:lvl1pPr algn="ctr" defTabSz="914400" rtl="0" eaLnBrk="1" latinLnBrk="0" hangingPunct="1">
              <a:spcBef>
                <a:spcPct val="0"/>
              </a:spcBef>
              <a:buNone/>
              <a:defRPr sz="4400" kern="1200">
                <a:ln>
                  <a:solidFill>
                    <a:schemeClr val="tx1">
                      <a:lumMod val="75000"/>
                      <a:lumOff val="25000"/>
                    </a:schemeClr>
                  </a:solidFill>
                </a:ln>
                <a:solidFill>
                  <a:schemeClr val="bg1"/>
                </a:solidFill>
                <a:latin typeface="+mj-lt"/>
                <a:ea typeface="+mj-ea"/>
                <a:cs typeface="+mj-cs"/>
              </a:defRPr>
            </a:lvl1pPr>
          </a:lstStyle>
          <a:p>
            <a:r>
              <a:rPr lang="en-US" sz="3600" dirty="0" smtClean="0"/>
              <a:t>Injector High Current Operation</a:t>
            </a:r>
            <a:endParaRPr lang="en-US" sz="3600" dirty="0"/>
          </a:p>
        </p:txBody>
      </p:sp>
      <p:sp>
        <p:nvSpPr>
          <p:cNvPr id="6" name="TextBox 5"/>
          <p:cNvSpPr txBox="1"/>
          <p:nvPr/>
        </p:nvSpPr>
        <p:spPr>
          <a:xfrm>
            <a:off x="5410200" y="3733800"/>
            <a:ext cx="1066318" cy="369332"/>
          </a:xfrm>
          <a:prstGeom prst="rect">
            <a:avLst/>
          </a:prstGeom>
          <a:noFill/>
        </p:spPr>
        <p:txBody>
          <a:bodyPr wrap="none" rtlCol="0">
            <a:spAutoFit/>
          </a:bodyPr>
          <a:lstStyle/>
          <a:p>
            <a:r>
              <a:rPr lang="en-US" dirty="0" smtClean="0"/>
              <a:t>11/02/12</a:t>
            </a:r>
            <a:endParaRPr lang="en-US" dirty="0"/>
          </a:p>
        </p:txBody>
      </p:sp>
    </p:spTree>
    <p:extLst>
      <p:ext uri="{BB962C8B-B14F-4D97-AF65-F5344CB8AC3E}">
        <p14:creationId xmlns:p14="http://schemas.microsoft.com/office/powerpoint/2010/main" val="2729517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969" t="25159" r="10269" b="24159"/>
          <a:stretch>
            <a:fillRect/>
          </a:stretch>
        </p:blipFill>
        <p:spPr bwMode="auto">
          <a:xfrm>
            <a:off x="2114550" y="914400"/>
            <a:ext cx="68580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 name="Rectangle 18"/>
          <p:cNvSpPr/>
          <p:nvPr/>
        </p:nvSpPr>
        <p:spPr>
          <a:xfrm>
            <a:off x="247650" y="3057525"/>
            <a:ext cx="8748713" cy="1430338"/>
          </a:xfrm>
          <a:prstGeom prst="rect">
            <a:avLst/>
          </a:prstGeom>
        </p:spPr>
        <p:txBody>
          <a:bodyPr>
            <a:spAutoFit/>
          </a:bodyPr>
          <a:lstStyle/>
          <a:p>
            <a:pPr>
              <a:lnSpc>
                <a:spcPct val="150000"/>
              </a:lnSpc>
              <a:defRPr/>
            </a:pPr>
            <a:r>
              <a:rPr lang="en-US" sz="1600" dirty="0">
                <a:latin typeface="Arial" charset="0"/>
                <a:ea typeface="ＭＳ Ｐゴシック" pitchFamily="-84" charset="-128"/>
              </a:rPr>
              <a:t>Total 64 </a:t>
            </a:r>
            <a:r>
              <a:rPr lang="en-US" sz="1600" dirty="0" err="1">
                <a:latin typeface="Arial" charset="0"/>
                <a:ea typeface="ＭＳ Ｐゴシック" pitchFamily="-84" charset="-128"/>
              </a:rPr>
              <a:t>cryomodules</a:t>
            </a:r>
            <a:r>
              <a:rPr lang="en-US" sz="1600" dirty="0">
                <a:latin typeface="Arial" charset="0"/>
                <a:ea typeface="ＭＳ Ｐゴシック" pitchFamily="-84" charset="-128"/>
              </a:rPr>
              <a:t>, each:</a:t>
            </a:r>
          </a:p>
          <a:p>
            <a:pPr marL="285750" indent="-285750">
              <a:lnSpc>
                <a:spcPct val="150000"/>
              </a:lnSpc>
              <a:buFont typeface="Arial" pitchFamily="34" charset="0"/>
              <a:buChar char="•"/>
              <a:defRPr/>
            </a:pPr>
            <a:r>
              <a:rPr lang="en-US" sz="1400" dirty="0">
                <a:latin typeface="Arial" charset="0"/>
                <a:ea typeface="ＭＳ Ｐゴシック" pitchFamily="-84" charset="-128"/>
              </a:rPr>
              <a:t>six packages of 7-cell cavity/Coupler/tuner</a:t>
            </a:r>
          </a:p>
          <a:p>
            <a:pPr marL="285750" indent="-285750">
              <a:lnSpc>
                <a:spcPct val="150000"/>
              </a:lnSpc>
              <a:buFont typeface="Arial" pitchFamily="34" charset="0"/>
              <a:buChar char="•"/>
              <a:defRPr/>
            </a:pPr>
            <a:r>
              <a:rPr lang="en-US" sz="1400" dirty="0">
                <a:latin typeface="Arial" charset="0"/>
                <a:ea typeface="ＭＳ Ｐゴシック" pitchFamily="-84" charset="-128"/>
              </a:rPr>
              <a:t>a SC magnets/BPMs package</a:t>
            </a:r>
          </a:p>
          <a:p>
            <a:pPr marL="285750" indent="-285750">
              <a:lnSpc>
                <a:spcPct val="150000"/>
              </a:lnSpc>
              <a:buFont typeface="Arial" pitchFamily="34" charset="0"/>
              <a:buChar char="•"/>
              <a:defRPr/>
            </a:pPr>
            <a:r>
              <a:rPr lang="en-US" sz="1400" dirty="0">
                <a:latin typeface="Arial" charset="0"/>
                <a:ea typeface="ＭＳ Ｐゴシック" pitchFamily="-84" charset="-128"/>
              </a:rPr>
              <a:t>five regular HOMs/two taper HOMs</a:t>
            </a:r>
          </a:p>
        </p:txBody>
      </p:sp>
      <p:sp>
        <p:nvSpPr>
          <p:cNvPr id="3076" name="Title 1"/>
          <p:cNvSpPr>
            <a:spLocks noGrp="1"/>
          </p:cNvSpPr>
          <p:nvPr>
            <p:ph type="title"/>
          </p:nvPr>
        </p:nvSpPr>
        <p:spPr/>
        <p:txBody>
          <a:bodyPr>
            <a:normAutofit fontScale="90000"/>
          </a:bodyPr>
          <a:lstStyle/>
          <a:p>
            <a:pPr algn="r"/>
            <a:r>
              <a:rPr lang="en-US" dirty="0" err="1" smtClean="0">
                <a:solidFill>
                  <a:schemeClr val="bg1"/>
                </a:solidFill>
              </a:rPr>
              <a:t>Linac</a:t>
            </a:r>
            <a:r>
              <a:rPr lang="en-US" dirty="0" smtClean="0">
                <a:solidFill>
                  <a:schemeClr val="bg1"/>
                </a:solidFill>
              </a:rPr>
              <a:t> </a:t>
            </a:r>
            <a:r>
              <a:rPr lang="en-US" dirty="0" err="1" smtClean="0">
                <a:solidFill>
                  <a:schemeClr val="bg1"/>
                </a:solidFill>
              </a:rPr>
              <a:t>cryomodule</a:t>
            </a:r>
            <a:r>
              <a:rPr lang="en-US" dirty="0" smtClean="0">
                <a:solidFill>
                  <a:schemeClr val="bg1"/>
                </a:solidFill>
              </a:rPr>
              <a:t> for the ERL</a:t>
            </a:r>
          </a:p>
        </p:txBody>
      </p:sp>
      <p:sp>
        <p:nvSpPr>
          <p:cNvPr id="3077" name="TextBox 8"/>
          <p:cNvSpPr txBox="1">
            <a:spLocks noChangeArrowheads="1"/>
          </p:cNvSpPr>
          <p:nvPr/>
        </p:nvSpPr>
        <p:spPr bwMode="auto">
          <a:xfrm>
            <a:off x="5233988" y="1828800"/>
            <a:ext cx="2051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cs typeface="Arial" pitchFamily="34" charset="0"/>
              </a:rPr>
              <a:t>Linac A</a:t>
            </a:r>
          </a:p>
          <a:p>
            <a:r>
              <a:rPr lang="en-US" sz="1200">
                <a:cs typeface="Arial" pitchFamily="34" charset="0"/>
              </a:rPr>
              <a:t>344 m with 35 cryomodules</a:t>
            </a:r>
          </a:p>
        </p:txBody>
      </p:sp>
      <p:cxnSp>
        <p:nvCxnSpPr>
          <p:cNvPr id="11" name="Straight Arrow Connector 10"/>
          <p:cNvCxnSpPr/>
          <p:nvPr/>
        </p:nvCxnSpPr>
        <p:spPr>
          <a:xfrm>
            <a:off x="6216650" y="2336800"/>
            <a:ext cx="142875" cy="246063"/>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079" name="TextBox 8"/>
          <p:cNvSpPr txBox="1">
            <a:spLocks noChangeArrowheads="1"/>
          </p:cNvSpPr>
          <p:nvPr/>
        </p:nvSpPr>
        <p:spPr bwMode="auto">
          <a:xfrm>
            <a:off x="6642100" y="3363913"/>
            <a:ext cx="2051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400">
                <a:cs typeface="Arial" pitchFamily="34" charset="0"/>
              </a:rPr>
              <a:t>Linac B</a:t>
            </a:r>
          </a:p>
          <a:p>
            <a:r>
              <a:rPr lang="en-US" sz="1200">
                <a:cs typeface="Arial" pitchFamily="34" charset="0"/>
              </a:rPr>
              <a:t>285 m with 29 cryomodules</a:t>
            </a:r>
          </a:p>
        </p:txBody>
      </p:sp>
      <p:cxnSp>
        <p:nvCxnSpPr>
          <p:cNvPr id="13" name="Straight Arrow Connector 12"/>
          <p:cNvCxnSpPr/>
          <p:nvPr/>
        </p:nvCxnSpPr>
        <p:spPr>
          <a:xfrm flipH="1" flipV="1">
            <a:off x="6667500" y="3019425"/>
            <a:ext cx="419100" cy="342900"/>
          </a:xfrm>
          <a:prstGeom prst="straightConnector1">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081" name="Rectangle 8"/>
          <p:cNvSpPr>
            <a:spLocks noChangeArrowheads="1"/>
          </p:cNvSpPr>
          <p:nvPr/>
        </p:nvSpPr>
        <p:spPr bwMode="auto">
          <a:xfrm rot="-900000">
            <a:off x="5784850" y="2781300"/>
            <a:ext cx="84138" cy="114300"/>
          </a:xfrm>
          <a:prstGeom prst="rect">
            <a:avLst/>
          </a:prstGeom>
          <a:solidFill>
            <a:srgbClr val="FF0000"/>
          </a:solidFill>
          <a:ln w="9525">
            <a:solidFill>
              <a:srgbClr val="FF0000"/>
            </a:solidFill>
            <a:round/>
            <a:headEnd/>
            <a:tailEnd/>
          </a:ln>
        </p:spPr>
        <p:txBody>
          <a:bodyPr/>
          <a:lstStyle/>
          <a:p>
            <a:endParaRPr lang="en-US"/>
          </a:p>
        </p:txBody>
      </p:sp>
      <p:sp>
        <p:nvSpPr>
          <p:cNvPr id="3082" name="Rectangle 15"/>
          <p:cNvSpPr>
            <a:spLocks noChangeArrowheads="1"/>
          </p:cNvSpPr>
          <p:nvPr/>
        </p:nvSpPr>
        <p:spPr bwMode="auto">
          <a:xfrm rot="-900000">
            <a:off x="8283575" y="1938338"/>
            <a:ext cx="84138" cy="112712"/>
          </a:xfrm>
          <a:prstGeom prst="rect">
            <a:avLst/>
          </a:prstGeom>
          <a:solidFill>
            <a:srgbClr val="FF0000"/>
          </a:solidFill>
          <a:ln w="9525">
            <a:solidFill>
              <a:srgbClr val="FF0000"/>
            </a:solidFill>
            <a:round/>
            <a:headEnd/>
            <a:tailEnd/>
          </a:ln>
        </p:spPr>
        <p:txBody>
          <a:bodyPr/>
          <a:lstStyle/>
          <a:p>
            <a:endParaRPr lang="en-US"/>
          </a:p>
        </p:txBody>
      </p:sp>
      <p:sp>
        <p:nvSpPr>
          <p:cNvPr id="3083" name="Rectangle 16"/>
          <p:cNvSpPr>
            <a:spLocks noChangeArrowheads="1"/>
          </p:cNvSpPr>
          <p:nvPr/>
        </p:nvSpPr>
        <p:spPr bwMode="auto">
          <a:xfrm rot="-600000">
            <a:off x="6273800" y="2962275"/>
            <a:ext cx="84138" cy="114300"/>
          </a:xfrm>
          <a:prstGeom prst="rect">
            <a:avLst/>
          </a:prstGeom>
          <a:solidFill>
            <a:srgbClr val="FF0000"/>
          </a:solidFill>
          <a:ln w="9525">
            <a:solidFill>
              <a:srgbClr val="FF0000"/>
            </a:solidFill>
            <a:round/>
            <a:headEnd/>
            <a:tailEnd/>
          </a:ln>
        </p:spPr>
        <p:txBody>
          <a:bodyPr/>
          <a:lstStyle/>
          <a:p>
            <a:endParaRPr lang="en-US"/>
          </a:p>
        </p:txBody>
      </p:sp>
      <p:sp>
        <p:nvSpPr>
          <p:cNvPr id="3084" name="Rectangle 17"/>
          <p:cNvSpPr>
            <a:spLocks noChangeArrowheads="1"/>
          </p:cNvSpPr>
          <p:nvPr/>
        </p:nvSpPr>
        <p:spPr bwMode="auto">
          <a:xfrm rot="-600000">
            <a:off x="8450263" y="2568575"/>
            <a:ext cx="84137" cy="112713"/>
          </a:xfrm>
          <a:prstGeom prst="rect">
            <a:avLst/>
          </a:prstGeom>
          <a:solidFill>
            <a:srgbClr val="FF0000"/>
          </a:solidFill>
          <a:ln w="9525">
            <a:solidFill>
              <a:srgbClr val="FF0000"/>
            </a:solidFill>
            <a:round/>
            <a:headEnd/>
            <a:tailEnd/>
          </a:ln>
        </p:spPr>
        <p:txBody>
          <a:bodyPr/>
          <a:lstStyle/>
          <a:p>
            <a:endParaRPr lang="en-US"/>
          </a:p>
        </p:txBody>
      </p:sp>
      <p:pic>
        <p:nvPicPr>
          <p:cNvPr id="4109" name="Picture 21"/>
          <p:cNvPicPr>
            <a:picLocks noChangeAspect="1" noChangeArrowheads="1"/>
          </p:cNvPicPr>
          <p:nvPr/>
        </p:nvPicPr>
        <p:blipFill>
          <a:blip r:embed="rId3"/>
          <a:srcRect l="23363" t="47618" r="4475" b="34045"/>
          <a:stretch>
            <a:fillRect/>
          </a:stretch>
        </p:blipFill>
        <p:spPr bwMode="auto">
          <a:xfrm>
            <a:off x="195263" y="4521200"/>
            <a:ext cx="8453437" cy="130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22" name="Straight Arrow Connector 21"/>
          <p:cNvCxnSpPr/>
          <p:nvPr/>
        </p:nvCxnSpPr>
        <p:spPr>
          <a:xfrm>
            <a:off x="295275" y="6207125"/>
            <a:ext cx="8167688" cy="0"/>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92" name="Rectangle 15"/>
          <p:cNvSpPr>
            <a:spLocks noChangeArrowheads="1"/>
          </p:cNvSpPr>
          <p:nvPr/>
        </p:nvSpPr>
        <p:spPr bwMode="auto">
          <a:xfrm>
            <a:off x="3290888" y="5910263"/>
            <a:ext cx="165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1200" dirty="0">
                <a:solidFill>
                  <a:srgbClr val="CC00CC"/>
                </a:solidFill>
                <a:latin typeface="+mn-lt"/>
                <a:ea typeface="ＭＳ Ｐゴシック" pitchFamily="-84" charset="-128"/>
                <a:cs typeface="Times New Roman" pitchFamily="18" charset="0"/>
              </a:rPr>
              <a:t>nominal length: 9.8 m</a:t>
            </a:r>
          </a:p>
        </p:txBody>
      </p:sp>
      <p:sp>
        <p:nvSpPr>
          <p:cNvPr id="3088" name="TextBox 15"/>
          <p:cNvSpPr txBox="1">
            <a:spLocks noChangeArrowheads="1"/>
          </p:cNvSpPr>
          <p:nvPr/>
        </p:nvSpPr>
        <p:spPr bwMode="auto">
          <a:xfrm>
            <a:off x="3925888" y="5680075"/>
            <a:ext cx="17287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Beamline HOM absorber</a:t>
            </a:r>
          </a:p>
        </p:txBody>
      </p:sp>
      <p:cxnSp>
        <p:nvCxnSpPr>
          <p:cNvPr id="25" name="Straight Arrow Connector 24"/>
          <p:cNvCxnSpPr/>
          <p:nvPr/>
        </p:nvCxnSpPr>
        <p:spPr>
          <a:xfrm flipV="1">
            <a:off x="4705350" y="5441950"/>
            <a:ext cx="0" cy="2857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90" name="TextBox 16"/>
          <p:cNvSpPr txBox="1">
            <a:spLocks noChangeArrowheads="1"/>
          </p:cNvSpPr>
          <p:nvPr/>
        </p:nvSpPr>
        <p:spPr bwMode="auto">
          <a:xfrm>
            <a:off x="2401888" y="5659438"/>
            <a:ext cx="9858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7-cell cavity</a:t>
            </a:r>
          </a:p>
        </p:txBody>
      </p:sp>
      <p:sp>
        <p:nvSpPr>
          <p:cNvPr id="3091" name="TextBox 15"/>
          <p:cNvSpPr txBox="1">
            <a:spLocks noChangeArrowheads="1"/>
          </p:cNvSpPr>
          <p:nvPr/>
        </p:nvSpPr>
        <p:spPr bwMode="auto">
          <a:xfrm>
            <a:off x="169863" y="5648325"/>
            <a:ext cx="1628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SC magnets &amp; BPMs</a:t>
            </a:r>
          </a:p>
        </p:txBody>
      </p:sp>
      <p:sp>
        <p:nvSpPr>
          <p:cNvPr id="2" name="TextBox 15"/>
          <p:cNvSpPr txBox="1">
            <a:spLocks noChangeArrowheads="1"/>
          </p:cNvSpPr>
          <p:nvPr/>
        </p:nvSpPr>
        <p:spPr bwMode="auto">
          <a:xfrm>
            <a:off x="7408863" y="5799138"/>
            <a:ext cx="1284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a:t>Intermodule unit</a:t>
            </a:r>
          </a:p>
        </p:txBody>
      </p:sp>
      <p:cxnSp>
        <p:nvCxnSpPr>
          <p:cNvPr id="29" name="Straight Arrow Connector 28"/>
          <p:cNvCxnSpPr/>
          <p:nvPr/>
        </p:nvCxnSpPr>
        <p:spPr>
          <a:xfrm flipV="1">
            <a:off x="838200" y="5399088"/>
            <a:ext cx="0" cy="2873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894013" y="5441950"/>
            <a:ext cx="0" cy="2857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8324850" y="5537200"/>
            <a:ext cx="0" cy="2857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59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200" dirty="0"/>
              <a:t>ERL Linac Cryomodule Philosophy</a:t>
            </a:r>
          </a:p>
        </p:txBody>
      </p:sp>
      <p:sp>
        <p:nvSpPr>
          <p:cNvPr id="2" name="Content Placeholder 1"/>
          <p:cNvSpPr>
            <a:spLocks noGrp="1"/>
          </p:cNvSpPr>
          <p:nvPr>
            <p:ph idx="1"/>
          </p:nvPr>
        </p:nvSpPr>
        <p:spPr/>
        <p:txBody>
          <a:bodyPr>
            <a:normAutofit fontScale="92500" lnSpcReduction="10000"/>
          </a:bodyPr>
          <a:lstStyle/>
          <a:p>
            <a:r>
              <a:rPr lang="en-US" sz="3000" dirty="0"/>
              <a:t>Use the same cryomodule concept in the </a:t>
            </a:r>
            <a:r>
              <a:rPr lang="en-US" sz="3000" dirty="0" smtClean="0"/>
              <a:t>injector </a:t>
            </a:r>
            <a:r>
              <a:rPr lang="en-US" sz="3000" dirty="0"/>
              <a:t>and the main linac</a:t>
            </a:r>
            <a:r>
              <a:rPr lang="en-US" sz="3000" dirty="0" smtClean="0"/>
              <a:t>.</a:t>
            </a:r>
          </a:p>
          <a:p>
            <a:pPr lvl="1"/>
            <a:r>
              <a:rPr lang="en-US" sz="2600" dirty="0" smtClean="0"/>
              <a:t>Reduces risk</a:t>
            </a:r>
            <a:endParaRPr lang="en-US" sz="2600" dirty="0"/>
          </a:p>
          <a:p>
            <a:r>
              <a:rPr lang="en-US" sz="3000" dirty="0"/>
              <a:t>Rely on well established and tested performance of the TTF III technology to reduce </a:t>
            </a:r>
            <a:r>
              <a:rPr lang="en-US" sz="3000" dirty="0" smtClean="0"/>
              <a:t>risk, cost </a:t>
            </a:r>
            <a:r>
              <a:rPr lang="en-US" sz="3000" dirty="0"/>
              <a:t>and minimize development time</a:t>
            </a:r>
            <a:r>
              <a:rPr lang="en-US" sz="3000" dirty="0" smtClean="0"/>
              <a:t>.</a:t>
            </a:r>
          </a:p>
          <a:p>
            <a:pPr lvl="1"/>
            <a:r>
              <a:rPr lang="en-US" sz="2600" dirty="0" smtClean="0"/>
              <a:t>Some improvements</a:t>
            </a:r>
          </a:p>
          <a:p>
            <a:pPr lvl="1"/>
            <a:r>
              <a:rPr lang="en-US" sz="2600" dirty="0" smtClean="0"/>
              <a:t>Cavities </a:t>
            </a:r>
            <a:r>
              <a:rPr lang="en-US" sz="2600" dirty="0"/>
              <a:t>supported by large diameter Helium-gas return pipe (HGRP</a:t>
            </a:r>
            <a:r>
              <a:rPr lang="en-US" sz="2600" dirty="0" smtClean="0"/>
              <a:t>)</a:t>
            </a:r>
          </a:p>
          <a:p>
            <a:pPr lvl="1"/>
            <a:r>
              <a:rPr lang="en-US" sz="2600" dirty="0" smtClean="0"/>
              <a:t>All cryogenic piping inside of cryomodule</a:t>
            </a:r>
          </a:p>
          <a:p>
            <a:pPr lvl="1"/>
            <a:r>
              <a:rPr lang="en-US" sz="2600" dirty="0" smtClean="0"/>
              <a:t>Some changes needed</a:t>
            </a:r>
          </a:p>
          <a:p>
            <a:r>
              <a:rPr lang="en-US" sz="3000" dirty="0" smtClean="0"/>
              <a:t>Further simplify </a:t>
            </a:r>
            <a:r>
              <a:rPr lang="en-US" sz="3000" dirty="0"/>
              <a:t>and reduce cost.</a:t>
            </a:r>
          </a:p>
          <a:p>
            <a:endParaRPr lang="en-US" dirty="0"/>
          </a:p>
        </p:txBody>
      </p:sp>
    </p:spTree>
    <p:extLst>
      <p:ext uri="{BB962C8B-B14F-4D97-AF65-F5344CB8AC3E}">
        <p14:creationId xmlns:p14="http://schemas.microsoft.com/office/powerpoint/2010/main" val="1141762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Cryogenic </a:t>
            </a:r>
            <a:r>
              <a:rPr lang="en-US" dirty="0" smtClean="0"/>
              <a:t>manifolds: </a:t>
            </a:r>
            <a:r>
              <a:rPr lang="en-US" dirty="0"/>
              <a:t>six </a:t>
            </a:r>
            <a:r>
              <a:rPr lang="en-US" dirty="0" smtClean="0"/>
              <a:t>lines</a:t>
            </a:r>
            <a:endParaRPr lang="en-US" dirty="0"/>
          </a:p>
        </p:txBody>
      </p:sp>
      <p:pic>
        <p:nvPicPr>
          <p:cNvPr id="20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1082" t="15164" r="22444" b="6999"/>
          <a:stretch>
            <a:fillRect/>
          </a:stretch>
        </p:blipFill>
        <p:spPr bwMode="auto">
          <a:xfrm>
            <a:off x="2286000" y="2771776"/>
            <a:ext cx="3389313" cy="343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Box 9"/>
          <p:cNvSpPr txBox="1">
            <a:spLocks noChangeArrowheads="1"/>
          </p:cNvSpPr>
          <p:nvPr/>
        </p:nvSpPr>
        <p:spPr bwMode="auto">
          <a:xfrm>
            <a:off x="3581400" y="3748605"/>
            <a:ext cx="890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ctr"/>
            <a:r>
              <a:rPr lang="en-US" sz="1400" dirty="0"/>
              <a:t>HGRP</a:t>
            </a:r>
          </a:p>
          <a:p>
            <a:pPr algn="ctr"/>
            <a:r>
              <a:rPr lang="en-US" sz="1400" dirty="0"/>
              <a:t>1.8K gas</a:t>
            </a:r>
          </a:p>
        </p:txBody>
      </p:sp>
      <p:cxnSp>
        <p:nvCxnSpPr>
          <p:cNvPr id="13" name="Straight Arrow Connector 12"/>
          <p:cNvCxnSpPr/>
          <p:nvPr/>
        </p:nvCxnSpPr>
        <p:spPr>
          <a:xfrm flipH="1">
            <a:off x="4876800" y="3092450"/>
            <a:ext cx="609600" cy="7000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5" name="TextBox 22"/>
          <p:cNvSpPr txBox="1">
            <a:spLocks noChangeArrowheads="1"/>
          </p:cNvSpPr>
          <p:nvPr/>
        </p:nvSpPr>
        <p:spPr bwMode="auto">
          <a:xfrm>
            <a:off x="5486400" y="2903538"/>
            <a:ext cx="13192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400">
                <a:solidFill>
                  <a:srgbClr val="FF0000"/>
                </a:solidFill>
              </a:rPr>
              <a:t>6K return</a:t>
            </a:r>
          </a:p>
          <a:p>
            <a:r>
              <a:rPr lang="en-US" sz="1200"/>
              <a:t>Gas @3 bar</a:t>
            </a:r>
          </a:p>
        </p:txBody>
      </p:sp>
      <p:cxnSp>
        <p:nvCxnSpPr>
          <p:cNvPr id="15" name="Straight Arrow Connector 14"/>
          <p:cNvCxnSpPr/>
          <p:nvPr/>
        </p:nvCxnSpPr>
        <p:spPr>
          <a:xfrm flipH="1">
            <a:off x="5334777" y="3865562"/>
            <a:ext cx="434974" cy="1111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7" name="TextBox 21"/>
          <p:cNvSpPr txBox="1">
            <a:spLocks noChangeArrowheads="1"/>
          </p:cNvSpPr>
          <p:nvPr/>
        </p:nvSpPr>
        <p:spPr bwMode="auto">
          <a:xfrm>
            <a:off x="6351035" y="3635375"/>
            <a:ext cx="122078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400" dirty="0">
                <a:solidFill>
                  <a:srgbClr val="007635"/>
                </a:solidFill>
              </a:rPr>
              <a:t>80K return</a:t>
            </a:r>
          </a:p>
          <a:p>
            <a:r>
              <a:rPr lang="en-US" sz="1200" dirty="0"/>
              <a:t>Gas @18 bar</a:t>
            </a:r>
          </a:p>
        </p:txBody>
      </p:sp>
      <p:sp>
        <p:nvSpPr>
          <p:cNvPr id="2058" name="TextBox 25"/>
          <p:cNvSpPr txBox="1">
            <a:spLocks noChangeArrowheads="1"/>
          </p:cNvSpPr>
          <p:nvPr/>
        </p:nvSpPr>
        <p:spPr bwMode="auto">
          <a:xfrm>
            <a:off x="6129338" y="4572000"/>
            <a:ext cx="1447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400"/>
              <a:t>2K-2 Phase</a:t>
            </a:r>
          </a:p>
          <a:p>
            <a:r>
              <a:rPr lang="en-US" sz="1200"/>
              <a:t>1/3 full level</a:t>
            </a:r>
          </a:p>
        </p:txBody>
      </p:sp>
      <p:cxnSp>
        <p:nvCxnSpPr>
          <p:cNvPr id="18" name="Straight Arrow Connector 17"/>
          <p:cNvCxnSpPr/>
          <p:nvPr/>
        </p:nvCxnSpPr>
        <p:spPr>
          <a:xfrm flipV="1">
            <a:off x="1895475" y="4286250"/>
            <a:ext cx="1076325" cy="9826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0" name="TextBox 18"/>
          <p:cNvSpPr txBox="1">
            <a:spLocks noChangeArrowheads="1"/>
          </p:cNvSpPr>
          <p:nvPr/>
        </p:nvSpPr>
        <p:spPr bwMode="auto">
          <a:xfrm>
            <a:off x="725488" y="5181600"/>
            <a:ext cx="1179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400">
                <a:solidFill>
                  <a:srgbClr val="FF0000"/>
                </a:solidFill>
              </a:rPr>
              <a:t>4.5K supply</a:t>
            </a:r>
          </a:p>
          <a:p>
            <a:r>
              <a:rPr lang="en-US" sz="1200"/>
              <a:t>Fluid @3 bar</a:t>
            </a:r>
          </a:p>
        </p:txBody>
      </p:sp>
      <p:cxnSp>
        <p:nvCxnSpPr>
          <p:cNvPr id="21" name="Straight Arrow Connector 20"/>
          <p:cNvCxnSpPr/>
          <p:nvPr/>
        </p:nvCxnSpPr>
        <p:spPr>
          <a:xfrm flipV="1">
            <a:off x="1676400" y="4514296"/>
            <a:ext cx="665163" cy="1878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2" name="TextBox 17"/>
          <p:cNvSpPr txBox="1">
            <a:spLocks noChangeArrowheads="1"/>
          </p:cNvSpPr>
          <p:nvPr/>
        </p:nvSpPr>
        <p:spPr bwMode="auto">
          <a:xfrm>
            <a:off x="488950" y="4456113"/>
            <a:ext cx="1568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400">
                <a:solidFill>
                  <a:srgbClr val="007635"/>
                </a:solidFill>
              </a:rPr>
              <a:t>40K delivery</a:t>
            </a:r>
          </a:p>
          <a:p>
            <a:r>
              <a:rPr lang="en-US" sz="1200"/>
              <a:t>Gas @20 bar</a:t>
            </a:r>
          </a:p>
        </p:txBody>
      </p:sp>
      <p:cxnSp>
        <p:nvCxnSpPr>
          <p:cNvPr id="24" name="Straight Arrow Connector 23"/>
          <p:cNvCxnSpPr/>
          <p:nvPr/>
        </p:nvCxnSpPr>
        <p:spPr>
          <a:xfrm>
            <a:off x="1495425" y="3890963"/>
            <a:ext cx="1019175" cy="1484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19"/>
          <p:cNvSpPr txBox="1">
            <a:spLocks noChangeArrowheads="1"/>
          </p:cNvSpPr>
          <p:nvPr/>
        </p:nvSpPr>
        <p:spPr bwMode="auto">
          <a:xfrm>
            <a:off x="228600" y="3730625"/>
            <a:ext cx="14033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defRPr/>
            </a:pPr>
            <a:r>
              <a:rPr lang="en-US" sz="1400" dirty="0">
                <a:solidFill>
                  <a:srgbClr val="007635"/>
                </a:solidFill>
              </a:rPr>
              <a:t>40K </a:t>
            </a:r>
            <a:r>
              <a:rPr lang="en-US" sz="1400" dirty="0" smtClean="0">
                <a:solidFill>
                  <a:srgbClr val="007635"/>
                </a:solidFill>
              </a:rPr>
              <a:t>supply</a:t>
            </a:r>
          </a:p>
          <a:p>
            <a:pPr marL="171450" indent="-171450" eaLnBrk="0" hangingPunct="0">
              <a:buFont typeface="Arial" pitchFamily="34" charset="0"/>
              <a:buChar char="•"/>
              <a:defRPr/>
            </a:pPr>
            <a:r>
              <a:rPr lang="en-US" sz="1200" dirty="0" smtClean="0"/>
              <a:t>Gas @20 bar</a:t>
            </a:r>
            <a:endParaRPr lang="en-US" sz="1200" dirty="0"/>
          </a:p>
        </p:txBody>
      </p:sp>
      <p:cxnSp>
        <p:nvCxnSpPr>
          <p:cNvPr id="26" name="Straight Arrow Connector 25"/>
          <p:cNvCxnSpPr/>
          <p:nvPr/>
        </p:nvCxnSpPr>
        <p:spPr>
          <a:xfrm>
            <a:off x="2286000" y="3092450"/>
            <a:ext cx="685800" cy="5429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6" name="TextBox 24"/>
          <p:cNvSpPr txBox="1">
            <a:spLocks noChangeArrowheads="1"/>
          </p:cNvSpPr>
          <p:nvPr/>
        </p:nvSpPr>
        <p:spPr bwMode="auto">
          <a:xfrm>
            <a:off x="457200" y="2846388"/>
            <a:ext cx="2057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400">
                <a:solidFill>
                  <a:srgbClr val="0000CC"/>
                </a:solidFill>
              </a:rPr>
              <a:t>2K supply</a:t>
            </a:r>
          </a:p>
          <a:p>
            <a:r>
              <a:rPr lang="en-US" sz="1200"/>
              <a:t>subcooled liquid @1.2 bar</a:t>
            </a:r>
          </a:p>
        </p:txBody>
      </p:sp>
      <p:sp>
        <p:nvSpPr>
          <p:cNvPr id="2067" name="TextBox 24"/>
          <p:cNvSpPr txBox="1">
            <a:spLocks noChangeArrowheads="1"/>
          </p:cNvSpPr>
          <p:nvPr/>
        </p:nvSpPr>
        <p:spPr bwMode="auto">
          <a:xfrm>
            <a:off x="3679825" y="5286375"/>
            <a:ext cx="511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84" charset="-128"/>
              </a:defRPr>
            </a:lvl1pPr>
            <a:lvl2pPr marL="742950" indent="-285750" eaLnBrk="0" hangingPunct="0">
              <a:defRPr sz="2400">
                <a:solidFill>
                  <a:schemeClr val="tx1"/>
                </a:solidFill>
                <a:latin typeface="Arial" charset="0"/>
                <a:ea typeface="ＭＳ Ｐゴシック" pitchFamily="-84" charset="-128"/>
              </a:defRPr>
            </a:lvl2pPr>
            <a:lvl3pPr marL="1143000" indent="-228600" eaLnBrk="0" hangingPunct="0">
              <a:defRPr sz="2400">
                <a:solidFill>
                  <a:schemeClr val="tx1"/>
                </a:solidFill>
                <a:latin typeface="Arial" charset="0"/>
                <a:ea typeface="ＭＳ Ｐゴシック" pitchFamily="-84" charset="-128"/>
              </a:defRPr>
            </a:lvl3pPr>
            <a:lvl4pPr marL="1600200" indent="-228600" eaLnBrk="0" hangingPunct="0">
              <a:defRPr sz="2400">
                <a:solidFill>
                  <a:schemeClr val="tx1"/>
                </a:solidFill>
                <a:latin typeface="Arial" charset="0"/>
                <a:ea typeface="ＭＳ Ｐゴシック" pitchFamily="-84" charset="-128"/>
              </a:defRPr>
            </a:lvl4pPr>
            <a:lvl5pPr marL="2057400" indent="-228600" eaLnBrk="0" hangingPunct="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sz="1400"/>
              <a:t>2K</a:t>
            </a:r>
          </a:p>
        </p:txBody>
      </p:sp>
      <p:cxnSp>
        <p:nvCxnSpPr>
          <p:cNvPr id="30" name="Straight Arrow Connector 29"/>
          <p:cNvCxnSpPr/>
          <p:nvPr/>
        </p:nvCxnSpPr>
        <p:spPr>
          <a:xfrm flipH="1" flipV="1">
            <a:off x="4876800" y="4702175"/>
            <a:ext cx="871538" cy="1158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nvGraphicFramePr>
        <p:xfrm>
          <a:off x="407988" y="914400"/>
          <a:ext cx="8278812" cy="1737174"/>
        </p:xfrm>
        <a:graphic>
          <a:graphicData uri="http://schemas.openxmlformats.org/drawingml/2006/table">
            <a:tbl>
              <a:tblPr firstRow="1" bandRow="1">
                <a:tableStyleId>{5940675A-B579-460E-94D1-54222C63F5DA}</a:tableStyleId>
              </a:tblPr>
              <a:tblGrid>
                <a:gridCol w="1834237"/>
                <a:gridCol w="1504339"/>
                <a:gridCol w="4940236"/>
              </a:tblGrid>
              <a:tr h="63985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00CC"/>
                          </a:solidFill>
                        </a:rPr>
                        <a:t>1 line for 2K supply</a:t>
                      </a:r>
                    </a:p>
                  </a:txBody>
                  <a:tcPr marT="45689" marB="4568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smtClean="0"/>
                        <a:t>subcooled</a:t>
                      </a:r>
                      <a:r>
                        <a:rPr lang="en-US" sz="1200" dirty="0" smtClean="0"/>
                        <a:t> liquid @1.2 bar</a:t>
                      </a:r>
                    </a:p>
                  </a:txBody>
                  <a:tcPr marT="45689" marB="45689"/>
                </a:tc>
                <a:tc>
                  <a:txBody>
                    <a:bodyPr/>
                    <a:lstStyle/>
                    <a:p>
                      <a:pPr marL="1714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2K helium bath for cavities via 2K-2 phase line</a:t>
                      </a:r>
                    </a:p>
                    <a:p>
                      <a:pPr marL="1714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pre-cool gas for cool-down</a:t>
                      </a:r>
                    </a:p>
                    <a:p>
                      <a:pPr marL="171450" marR="0" lvl="1"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90% heat load from RF losses in the cavities</a:t>
                      </a:r>
                    </a:p>
                  </a:txBody>
                  <a:tcPr marT="45689" marB="45689"/>
                </a:tc>
              </a:tr>
              <a:tr h="457026">
                <a:tc>
                  <a:txBody>
                    <a:bodyPr/>
                    <a:lstStyle/>
                    <a:p>
                      <a:r>
                        <a:rPr lang="en-US" sz="1400" dirty="0" smtClean="0">
                          <a:solidFill>
                            <a:srgbClr val="FF0000"/>
                          </a:solidFill>
                        </a:rPr>
                        <a:t>2 lines for 4.5-6K</a:t>
                      </a:r>
                      <a:endParaRPr lang="en-US" sz="1400" dirty="0">
                        <a:solidFill>
                          <a:srgbClr val="FF0000"/>
                        </a:solidFill>
                      </a:endParaRPr>
                    </a:p>
                  </a:txBody>
                  <a:tcPr marT="45689" marB="45689"/>
                </a:tc>
                <a:tc>
                  <a:txBody>
                    <a:bodyPr/>
                    <a:lstStyle/>
                    <a:p>
                      <a:r>
                        <a:rPr lang="en-US" sz="1200" dirty="0" smtClean="0">
                          <a:solidFill>
                            <a:schemeClr val="tx1"/>
                          </a:solidFill>
                        </a:rPr>
                        <a:t>3.0 bar He liquid</a:t>
                      </a:r>
                    </a:p>
                    <a:p>
                      <a:r>
                        <a:rPr lang="en-US" sz="1200" dirty="0" smtClean="0">
                          <a:solidFill>
                            <a:schemeClr val="tx1"/>
                          </a:solidFill>
                        </a:rPr>
                        <a:t>Single phase flow </a:t>
                      </a:r>
                      <a:endParaRPr lang="en-US" sz="1200" dirty="0">
                        <a:solidFill>
                          <a:schemeClr val="tx1"/>
                        </a:solidFill>
                      </a:endParaRPr>
                    </a:p>
                  </a:txBody>
                  <a:tcPr marT="45689" marB="45689"/>
                </a:tc>
                <a:tc>
                  <a:txBody>
                    <a:bodyPr/>
                    <a:lstStyle/>
                    <a:p>
                      <a:pPr marL="171450" indent="-171450">
                        <a:buFont typeface="Arial" pitchFamily="34" charset="0"/>
                        <a:buChar char="•"/>
                      </a:pPr>
                      <a:r>
                        <a:rPr lang="en-US" sz="1200" dirty="0" smtClean="0"/>
                        <a:t>Thermal intercept for HOM absorbers and couplers</a:t>
                      </a:r>
                    </a:p>
                    <a:p>
                      <a:pPr marL="171450" indent="-171450">
                        <a:buFont typeface="Arial" pitchFamily="34" charset="0"/>
                        <a:buChar char="•"/>
                      </a:pPr>
                      <a:r>
                        <a:rPr lang="en-US" sz="1200" dirty="0" smtClean="0"/>
                        <a:t>2/3 dynamic heat load</a:t>
                      </a:r>
                      <a:endParaRPr lang="en-US" sz="1200" dirty="0"/>
                    </a:p>
                  </a:txBody>
                  <a:tcPr marT="45689" marB="45689"/>
                </a:tc>
              </a:tr>
              <a:tr h="639850">
                <a:tc>
                  <a:txBody>
                    <a:bodyPr/>
                    <a:lstStyle/>
                    <a:p>
                      <a:r>
                        <a:rPr lang="en-US" sz="1400" dirty="0" smtClean="0">
                          <a:solidFill>
                            <a:srgbClr val="00B050"/>
                          </a:solidFill>
                        </a:rPr>
                        <a:t>3 lines for 40-80K </a:t>
                      </a:r>
                      <a:endParaRPr lang="en-US" sz="1400" dirty="0">
                        <a:solidFill>
                          <a:srgbClr val="00B050"/>
                        </a:solidFill>
                      </a:endParaRPr>
                    </a:p>
                  </a:txBody>
                  <a:tcPr marT="45689" marB="45689"/>
                </a:tc>
                <a:tc>
                  <a:txBody>
                    <a:bodyPr/>
                    <a:lstStyle/>
                    <a:p>
                      <a:r>
                        <a:rPr lang="en-US" sz="1200" dirty="0" smtClean="0">
                          <a:solidFill>
                            <a:schemeClr val="tx1"/>
                          </a:solidFill>
                        </a:rPr>
                        <a:t>20 bar He gas</a:t>
                      </a:r>
                      <a:endParaRPr lang="en-US" sz="1200" dirty="0">
                        <a:solidFill>
                          <a:schemeClr val="tx1"/>
                        </a:solidFill>
                      </a:endParaRPr>
                    </a:p>
                  </a:txBody>
                  <a:tcPr marT="45689" marB="45689"/>
                </a:tc>
                <a:tc>
                  <a:txBody>
                    <a:bodyPr/>
                    <a:lstStyle/>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Thermal intercept for HOM absorbers and couplers</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40K</a:t>
                      </a:r>
                      <a:r>
                        <a:rPr lang="en-US" sz="1200" baseline="0" dirty="0" smtClean="0"/>
                        <a:t> t</a:t>
                      </a:r>
                      <a:r>
                        <a:rPr lang="en-US" sz="1200" dirty="0" smtClean="0"/>
                        <a:t>hermal shield, low thermal expansion rate over 40-120K range</a:t>
                      </a:r>
                    </a:p>
                    <a:p>
                      <a:pPr marL="171450" marR="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90% heat load from HOM</a:t>
                      </a:r>
                    </a:p>
                  </a:txBody>
                  <a:tcPr marT="45689" marB="45689"/>
                </a:tc>
              </a:tr>
            </a:tbl>
          </a:graphicData>
        </a:graphic>
      </p:graphicFrame>
      <p:pic>
        <p:nvPicPr>
          <p:cNvPr id="2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33369" t="15652" r="9483" b="12111"/>
          <a:stretch>
            <a:fillRect/>
          </a:stretch>
        </p:blipFill>
        <p:spPr bwMode="auto">
          <a:xfrm>
            <a:off x="6150751" y="3332342"/>
            <a:ext cx="2928162" cy="224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556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Cryomodule Design</a:t>
            </a:r>
            <a:endParaRPr lang="en-US" dirty="0"/>
          </a:p>
        </p:txBody>
      </p:sp>
      <p:sp>
        <p:nvSpPr>
          <p:cNvPr id="2" name="Content Placeholder 1"/>
          <p:cNvSpPr>
            <a:spLocks noGrp="1"/>
          </p:cNvSpPr>
          <p:nvPr>
            <p:ph idx="1"/>
          </p:nvPr>
        </p:nvSpPr>
        <p:spPr/>
        <p:txBody>
          <a:bodyPr>
            <a:normAutofit fontScale="85000" lnSpcReduction="10000"/>
          </a:bodyPr>
          <a:lstStyle/>
          <a:p>
            <a:r>
              <a:rPr lang="en-US" sz="3300" b="1" dirty="0"/>
              <a:t>C</a:t>
            </a:r>
            <a:r>
              <a:rPr lang="en-US" sz="3300" b="1" dirty="0" smtClean="0"/>
              <a:t>hanges </a:t>
            </a:r>
            <a:r>
              <a:rPr lang="en-US" sz="3300" b="1" dirty="0"/>
              <a:t>compared to a TTF cryomodule:</a:t>
            </a:r>
          </a:p>
          <a:p>
            <a:pPr lvl="1"/>
            <a:r>
              <a:rPr lang="en-US" dirty="0" smtClean="0"/>
              <a:t>Increase </a:t>
            </a:r>
            <a:r>
              <a:rPr lang="en-US" dirty="0"/>
              <a:t>the diameter of the cavity helium vessel </a:t>
            </a:r>
            <a:r>
              <a:rPr lang="en-US" dirty="0" smtClean="0"/>
              <a:t>chimney to </a:t>
            </a:r>
            <a:r>
              <a:rPr lang="en-US" dirty="0"/>
              <a:t>10 cm for the high CW heat load.</a:t>
            </a:r>
          </a:p>
          <a:p>
            <a:pPr lvl="1"/>
            <a:r>
              <a:rPr lang="en-US" dirty="0"/>
              <a:t>Include a JT valve in each cryomodule for the high CW heat load</a:t>
            </a:r>
            <a:r>
              <a:rPr lang="en-US" dirty="0" smtClean="0"/>
              <a:t>.</a:t>
            </a:r>
          </a:p>
          <a:p>
            <a:pPr lvl="1"/>
            <a:r>
              <a:rPr lang="en-US" dirty="0"/>
              <a:t>Increase the diameter of the 2-phase 2K He pipe to 10 cm for the high CW gas load</a:t>
            </a:r>
            <a:r>
              <a:rPr lang="en-US" dirty="0" smtClean="0"/>
              <a:t>.</a:t>
            </a:r>
          </a:p>
          <a:p>
            <a:pPr lvl="1"/>
            <a:r>
              <a:rPr lang="en-US" dirty="0"/>
              <a:t>Do not include a 5K shield.</a:t>
            </a:r>
          </a:p>
          <a:p>
            <a:pPr lvl="1"/>
            <a:r>
              <a:rPr lang="en-US" dirty="0"/>
              <a:t>Implement </a:t>
            </a:r>
            <a:r>
              <a:rPr lang="en-US" dirty="0" err="1"/>
              <a:t>beamline</a:t>
            </a:r>
            <a:r>
              <a:rPr lang="en-US" dirty="0"/>
              <a:t> HOM </a:t>
            </a:r>
            <a:r>
              <a:rPr lang="en-US" dirty="0" smtClean="0"/>
              <a:t>loads </a:t>
            </a:r>
            <a:r>
              <a:rPr lang="en-US" dirty="0"/>
              <a:t>for strong broadband damping of HOMs generated by the high current and short bunches</a:t>
            </a:r>
            <a:r>
              <a:rPr lang="en-US" dirty="0" smtClean="0"/>
              <a:t>.</a:t>
            </a:r>
            <a:endParaRPr lang="en-US" dirty="0" smtClean="0"/>
          </a:p>
          <a:p>
            <a:pPr lvl="1"/>
            <a:r>
              <a:rPr lang="en-US" dirty="0"/>
              <a:t>Use a low average power coax RF input coupler per cavity, with lateral flexibility for cool down and fixed coupling.</a:t>
            </a:r>
          </a:p>
          <a:p>
            <a:pPr lvl="1"/>
            <a:endParaRPr lang="en-US" dirty="0"/>
          </a:p>
          <a:p>
            <a:endParaRPr lang="en-US" dirty="0"/>
          </a:p>
          <a:p>
            <a:endParaRPr lang="en-US" dirty="0"/>
          </a:p>
        </p:txBody>
      </p:sp>
    </p:spTree>
    <p:extLst>
      <p:ext uri="{BB962C8B-B14F-4D97-AF65-F5344CB8AC3E}">
        <p14:creationId xmlns:p14="http://schemas.microsoft.com/office/powerpoint/2010/main" val="2759404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5"/>
          <p:cNvPicPr>
            <a:picLocks noChangeAspect="1"/>
          </p:cNvPicPr>
          <p:nvPr/>
        </p:nvPicPr>
        <p:blipFill>
          <a:blip r:embed="rId3">
            <a:extLst>
              <a:ext uri="{28A0092B-C50C-407E-A947-70E740481C1C}">
                <a14:useLocalDpi xmlns:a14="http://schemas.microsoft.com/office/drawing/2010/main" val="0"/>
              </a:ext>
            </a:extLst>
          </a:blip>
          <a:srcRect l="1039" t="23746" r="1427" b="21333"/>
          <a:stretch>
            <a:fillRect/>
          </a:stretch>
        </p:blipFill>
        <p:spPr bwMode="auto">
          <a:xfrm>
            <a:off x="254000" y="2779713"/>
            <a:ext cx="8123238" cy="34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srcRect l="19846" t="32884" r="15637" b="35197"/>
          <a:stretch>
            <a:fillRect/>
          </a:stretch>
        </p:blipFill>
        <p:spPr bwMode="auto">
          <a:xfrm>
            <a:off x="349250" y="1289050"/>
            <a:ext cx="3581400"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00" name="TextBox 14"/>
          <p:cNvSpPr txBox="1">
            <a:spLocks noChangeArrowheads="1"/>
          </p:cNvSpPr>
          <p:nvPr/>
        </p:nvSpPr>
        <p:spPr bwMode="auto">
          <a:xfrm>
            <a:off x="3541713" y="2524125"/>
            <a:ext cx="22066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b="1">
                <a:solidFill>
                  <a:srgbClr val="CC00CC"/>
                </a:solidFill>
              </a:rPr>
              <a:t>Inside each cryomodule</a:t>
            </a:r>
          </a:p>
        </p:txBody>
      </p:sp>
      <p:pic>
        <p:nvPicPr>
          <p:cNvPr id="5126" name="Picture 2"/>
          <p:cNvPicPr>
            <a:picLocks noChangeAspect="1" noChangeArrowheads="1"/>
          </p:cNvPicPr>
          <p:nvPr/>
        </p:nvPicPr>
        <p:blipFill>
          <a:blip r:embed="rId5"/>
          <a:srcRect l="32117" t="10387" r="23196" b="6952"/>
          <a:stretch>
            <a:fillRect/>
          </a:stretch>
        </p:blipFill>
        <p:spPr bwMode="auto">
          <a:xfrm>
            <a:off x="7162800" y="923925"/>
            <a:ext cx="1752600" cy="196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Rectangle 10"/>
          <p:cNvSpPr/>
          <p:nvPr/>
        </p:nvSpPr>
        <p:spPr>
          <a:xfrm>
            <a:off x="4114800" y="1381125"/>
            <a:ext cx="3973513" cy="1046163"/>
          </a:xfrm>
          <a:prstGeom prst="rect">
            <a:avLst/>
          </a:prstGeom>
        </p:spPr>
        <p:txBody>
          <a:bodyPr>
            <a:spAutoFit/>
          </a:bodyPr>
          <a:lstStyle/>
          <a:p>
            <a:pPr>
              <a:defRPr/>
            </a:pPr>
            <a:r>
              <a:rPr lang="en-US" sz="1400" dirty="0">
                <a:solidFill>
                  <a:srgbClr val="CC00CC"/>
                </a:solidFill>
                <a:latin typeface="Arial" charset="0"/>
                <a:ea typeface="ＭＳ Ｐゴシック" pitchFamily="-84" charset="-128"/>
              </a:rPr>
              <a:t>4 Valves control flow into local distribution lines: </a:t>
            </a:r>
          </a:p>
          <a:p>
            <a:pPr marL="285750" indent="-285750">
              <a:buFont typeface="Arial" pitchFamily="34" charset="0"/>
              <a:buChar char="•"/>
              <a:defRPr/>
            </a:pPr>
            <a:r>
              <a:rPr lang="en-US" sz="1200" dirty="0">
                <a:latin typeface="Arial" charset="0"/>
                <a:ea typeface="ＭＳ Ｐゴシック" pitchFamily="-84" charset="-128"/>
              </a:rPr>
              <a:t>1.8 K</a:t>
            </a:r>
          </a:p>
          <a:p>
            <a:pPr marL="285750" indent="-285750">
              <a:buFont typeface="Arial" pitchFamily="34" charset="0"/>
              <a:buChar char="•"/>
              <a:defRPr/>
            </a:pPr>
            <a:r>
              <a:rPr lang="en-US" sz="1200" dirty="0">
                <a:latin typeface="Arial" charset="0"/>
                <a:ea typeface="ＭＳ Ｐゴシック" pitchFamily="-84" charset="-128"/>
              </a:rPr>
              <a:t>Pre-cool</a:t>
            </a:r>
          </a:p>
          <a:p>
            <a:pPr marL="285750" indent="-285750">
              <a:buFont typeface="Arial" pitchFamily="34" charset="0"/>
              <a:buChar char="•"/>
              <a:defRPr/>
            </a:pPr>
            <a:r>
              <a:rPr lang="en-US" sz="1200" dirty="0">
                <a:latin typeface="Arial" charset="0"/>
                <a:ea typeface="ＭＳ Ｐゴシック" pitchFamily="-84" charset="-128"/>
              </a:rPr>
              <a:t>5 K</a:t>
            </a:r>
          </a:p>
          <a:p>
            <a:pPr marL="285750" indent="-285750">
              <a:buFont typeface="Arial" pitchFamily="34" charset="0"/>
              <a:buChar char="•"/>
              <a:defRPr/>
            </a:pPr>
            <a:r>
              <a:rPr lang="en-US" sz="1200" dirty="0" smtClean="0">
                <a:latin typeface="Arial" charset="0"/>
                <a:ea typeface="ＭＳ Ｐゴシック" pitchFamily="-84" charset="-128"/>
              </a:rPr>
              <a:t>40/80 </a:t>
            </a:r>
            <a:r>
              <a:rPr lang="en-US" sz="1200" dirty="0">
                <a:latin typeface="Arial" charset="0"/>
                <a:ea typeface="ＭＳ Ｐゴシック" pitchFamily="-84" charset="-128"/>
              </a:rPr>
              <a:t>K</a:t>
            </a:r>
          </a:p>
        </p:txBody>
      </p:sp>
      <p:sp>
        <p:nvSpPr>
          <p:cNvPr id="4104" name="Rectangle 13"/>
          <p:cNvSpPr>
            <a:spLocks noChangeArrowheads="1"/>
          </p:cNvSpPr>
          <p:nvPr/>
        </p:nvSpPr>
        <p:spPr bwMode="auto">
          <a:xfrm>
            <a:off x="1600200" y="889000"/>
            <a:ext cx="480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CC00CC"/>
                </a:solidFill>
              </a:rPr>
              <a:t>2K, 5K and 40K supply pipes run for the entire half linac</a:t>
            </a:r>
          </a:p>
        </p:txBody>
      </p:sp>
      <p:sp>
        <p:nvSpPr>
          <p:cNvPr id="2" name="Title 1"/>
          <p:cNvSpPr>
            <a:spLocks noGrp="1"/>
          </p:cNvSpPr>
          <p:nvPr>
            <p:ph type="title"/>
          </p:nvPr>
        </p:nvSpPr>
        <p:spPr/>
        <p:txBody>
          <a:bodyPr>
            <a:normAutofit/>
          </a:bodyPr>
          <a:lstStyle/>
          <a:p>
            <a:r>
              <a:rPr lang="en-US" sz="3600" dirty="0" smtClean="0"/>
              <a:t>Cryogenic sketch of one Module</a:t>
            </a:r>
            <a:endParaRPr lang="en-US" sz="3600" dirty="0"/>
          </a:p>
        </p:txBody>
      </p:sp>
    </p:spTree>
    <p:extLst>
      <p:ext uri="{BB962C8B-B14F-4D97-AF65-F5344CB8AC3E}">
        <p14:creationId xmlns:p14="http://schemas.microsoft.com/office/powerpoint/2010/main" val="534335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rnell">
      <a:dk1>
        <a:sysClr val="windowText" lastClr="000000"/>
      </a:dk1>
      <a:lt1>
        <a:sysClr val="window" lastClr="FFFFFF"/>
      </a:lt1>
      <a:dk2>
        <a:srgbClr val="3A3A3C"/>
      </a:dk2>
      <a:lt2>
        <a:srgbClr val="EEECE1"/>
      </a:lt2>
      <a:accent1>
        <a:srgbClr val="4F81BD"/>
      </a:accent1>
      <a:accent2>
        <a:srgbClr val="B31B1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1234</TotalTime>
  <Words>1225</Words>
  <Application>Microsoft Office PowerPoint</Application>
  <PresentationFormat>On-screen Show (4:3)</PresentationFormat>
  <Paragraphs>239</Paragraphs>
  <Slides>20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Photo Editor Photo</vt:lpstr>
      <vt:lpstr>Design and construction of a prototype Main Linac Cryomodule for Cornell's ERL </vt:lpstr>
      <vt:lpstr>Cornell ERL parameters</vt:lpstr>
      <vt:lpstr>PowerPoint Presentation</vt:lpstr>
      <vt:lpstr>PowerPoint Presentation</vt:lpstr>
      <vt:lpstr>Linac cryomodule for the ERL</vt:lpstr>
      <vt:lpstr>ERL Linac Cryomodule Philosophy</vt:lpstr>
      <vt:lpstr>Cryogenic manifolds: six lines</vt:lpstr>
      <vt:lpstr>Cryomodule Design</vt:lpstr>
      <vt:lpstr>Cryogenic sketch of one Module</vt:lpstr>
      <vt:lpstr>Design “Innovations”</vt:lpstr>
      <vt:lpstr>Cool-Down shrinkage</vt:lpstr>
      <vt:lpstr>Input Coupler</vt:lpstr>
      <vt:lpstr>Next Generation HOMs</vt:lpstr>
      <vt:lpstr>HOM Beamline Loads</vt:lpstr>
      <vt:lpstr>Why we will build a full linac module</vt:lpstr>
      <vt:lpstr>Why we will build a full linac module</vt:lpstr>
      <vt:lpstr>Why we will build a full linac module</vt:lpstr>
      <vt:lpstr>Why we will build a full linac module</vt:lpstr>
      <vt:lpstr>MLC Milestones</vt:lpstr>
      <vt:lpstr>Thank you!</vt:lpstr>
    </vt:vector>
  </TitlesOfParts>
  <Company>LEPP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nvalles</dc:creator>
  <cp:lastModifiedBy>Ralf G. Eichhorn</cp:lastModifiedBy>
  <cp:revision>32</cp:revision>
  <dcterms:created xsi:type="dcterms:W3CDTF">2012-11-01T15:44:13Z</dcterms:created>
  <dcterms:modified xsi:type="dcterms:W3CDTF">2012-11-07T13:42:25Z</dcterms:modified>
</cp:coreProperties>
</file>