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4" r:id="rId2"/>
  </p:sldMasterIdLst>
  <p:notesMasterIdLst>
    <p:notesMasterId r:id="rId18"/>
  </p:notesMasterIdLst>
  <p:sldIdLst>
    <p:sldId id="256" r:id="rId3"/>
    <p:sldId id="262" r:id="rId4"/>
    <p:sldId id="287" r:id="rId5"/>
    <p:sldId id="265" r:id="rId6"/>
    <p:sldId id="264" r:id="rId7"/>
    <p:sldId id="260" r:id="rId8"/>
    <p:sldId id="261" r:id="rId9"/>
    <p:sldId id="266" r:id="rId10"/>
    <p:sldId id="289" r:id="rId11"/>
    <p:sldId id="267" r:id="rId12"/>
    <p:sldId id="276" r:id="rId13"/>
    <p:sldId id="268" r:id="rId14"/>
    <p:sldId id="275" r:id="rId15"/>
    <p:sldId id="285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howGuides="1"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%20and%20Settings\pg45\DICC%208K%20tuner%20range%20adjust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99481681522577"/>
          <c:y val="2.6153549719858872E-2"/>
          <c:w val="0.81480659448819082"/>
          <c:h val="0.89137533583782069"/>
        </c:manualLayout>
      </c:layout>
      <c:scatterChart>
        <c:scatterStyle val="lineMarker"/>
        <c:varyColors val="0"/>
        <c:ser>
          <c:idx val="0"/>
          <c:order val="0"/>
          <c:tx>
            <c:v>f1 @8K (GHz)</c:v>
          </c:tx>
          <c:spPr>
            <a:ln w="28575">
              <a:noFill/>
            </a:ln>
          </c:spPr>
          <c:xVal>
            <c:numRef>
              <c:f>'Tuner range 8K'!$C$7:$C$91</c:f>
              <c:numCache>
                <c:formatCode>General</c:formatCode>
                <c:ptCount val="8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1500</c:v>
                </c:pt>
                <c:pt idx="17">
                  <c:v>1600</c:v>
                </c:pt>
                <c:pt idx="18">
                  <c:v>1700</c:v>
                </c:pt>
                <c:pt idx="19">
                  <c:v>1800</c:v>
                </c:pt>
                <c:pt idx="20">
                  <c:v>1900</c:v>
                </c:pt>
                <c:pt idx="21">
                  <c:v>2000</c:v>
                </c:pt>
                <c:pt idx="22">
                  <c:v>2100</c:v>
                </c:pt>
                <c:pt idx="23">
                  <c:v>2100</c:v>
                </c:pt>
                <c:pt idx="24">
                  <c:v>2200</c:v>
                </c:pt>
                <c:pt idx="25">
                  <c:v>2300</c:v>
                </c:pt>
                <c:pt idx="26">
                  <c:v>2400</c:v>
                </c:pt>
                <c:pt idx="27">
                  <c:v>2500</c:v>
                </c:pt>
                <c:pt idx="28">
                  <c:v>2600</c:v>
                </c:pt>
                <c:pt idx="29">
                  <c:v>2700</c:v>
                </c:pt>
                <c:pt idx="30">
                  <c:v>2800</c:v>
                </c:pt>
                <c:pt idx="31">
                  <c:v>2800</c:v>
                </c:pt>
                <c:pt idx="32">
                  <c:v>2700</c:v>
                </c:pt>
                <c:pt idx="33">
                  <c:v>2600</c:v>
                </c:pt>
                <c:pt idx="34">
                  <c:v>2500</c:v>
                </c:pt>
                <c:pt idx="35">
                  <c:v>2400</c:v>
                </c:pt>
                <c:pt idx="36">
                  <c:v>2300</c:v>
                </c:pt>
                <c:pt idx="37">
                  <c:v>2200</c:v>
                </c:pt>
                <c:pt idx="38">
                  <c:v>2100</c:v>
                </c:pt>
                <c:pt idx="39">
                  <c:v>2000</c:v>
                </c:pt>
                <c:pt idx="40">
                  <c:v>2000</c:v>
                </c:pt>
                <c:pt idx="41">
                  <c:v>1900</c:v>
                </c:pt>
                <c:pt idx="42">
                  <c:v>1800</c:v>
                </c:pt>
                <c:pt idx="43">
                  <c:v>1700</c:v>
                </c:pt>
                <c:pt idx="44">
                  <c:v>1400</c:v>
                </c:pt>
                <c:pt idx="45">
                  <c:v>1100</c:v>
                </c:pt>
                <c:pt idx="46">
                  <c:v>1100</c:v>
                </c:pt>
                <c:pt idx="47">
                  <c:v>800</c:v>
                </c:pt>
                <c:pt idx="48">
                  <c:v>500</c:v>
                </c:pt>
                <c:pt idx="49">
                  <c:v>500</c:v>
                </c:pt>
                <c:pt idx="50">
                  <c:v>200</c:v>
                </c:pt>
                <c:pt idx="51">
                  <c:v>-100</c:v>
                </c:pt>
                <c:pt idx="52">
                  <c:v>-400</c:v>
                </c:pt>
                <c:pt idx="53">
                  <c:v>-700</c:v>
                </c:pt>
                <c:pt idx="54">
                  <c:v>-1000</c:v>
                </c:pt>
                <c:pt idx="55">
                  <c:v>-1300</c:v>
                </c:pt>
                <c:pt idx="56">
                  <c:v>-1600</c:v>
                </c:pt>
                <c:pt idx="57">
                  <c:v>-1600</c:v>
                </c:pt>
                <c:pt idx="58">
                  <c:v>-1900</c:v>
                </c:pt>
                <c:pt idx="59">
                  <c:v>-1900</c:v>
                </c:pt>
                <c:pt idx="60">
                  <c:v>-2200</c:v>
                </c:pt>
                <c:pt idx="61">
                  <c:v>-2500</c:v>
                </c:pt>
                <c:pt idx="62">
                  <c:v>-2800</c:v>
                </c:pt>
                <c:pt idx="63">
                  <c:v>-3100</c:v>
                </c:pt>
                <c:pt idx="64">
                  <c:v>-3400</c:v>
                </c:pt>
                <c:pt idx="65">
                  <c:v>-3700</c:v>
                </c:pt>
                <c:pt idx="66">
                  <c:v>-4000</c:v>
                </c:pt>
                <c:pt idx="70">
                  <c:v>-3900</c:v>
                </c:pt>
                <c:pt idx="71">
                  <c:v>-3800</c:v>
                </c:pt>
                <c:pt idx="72">
                  <c:v>-3700</c:v>
                </c:pt>
                <c:pt idx="73">
                  <c:v>-3600</c:v>
                </c:pt>
              </c:numCache>
            </c:numRef>
          </c:xVal>
          <c:yVal>
            <c:numRef>
              <c:f>'Tuner range 8K'!$I$7:$I$91</c:f>
              <c:numCache>
                <c:formatCode>General</c:formatCode>
                <c:ptCount val="85"/>
                <c:pt idx="0">
                  <c:v>1.3002219389999998</c:v>
                </c:pt>
                <c:pt idx="1">
                  <c:v>1.3002141389999997</c:v>
                </c:pt>
                <c:pt idx="2">
                  <c:v>1.3002021390000027</c:v>
                </c:pt>
                <c:pt idx="3">
                  <c:v>1.3001885390000025</c:v>
                </c:pt>
                <c:pt idx="4">
                  <c:v>1.3001777390000022</c:v>
                </c:pt>
                <c:pt idx="5">
                  <c:v>1.3001667389999996</c:v>
                </c:pt>
                <c:pt idx="6">
                  <c:v>1.300157139000004</c:v>
                </c:pt>
                <c:pt idx="7">
                  <c:v>1.3001463889999998</c:v>
                </c:pt>
                <c:pt idx="8">
                  <c:v>1.3001370479999996</c:v>
                </c:pt>
                <c:pt idx="9">
                  <c:v>1.300124488999997</c:v>
                </c:pt>
                <c:pt idx="10">
                  <c:v>1.3001146389999996</c:v>
                </c:pt>
                <c:pt idx="11">
                  <c:v>1.3001047289999996</c:v>
                </c:pt>
                <c:pt idx="12">
                  <c:v>1.300093962</c:v>
                </c:pt>
                <c:pt idx="13">
                  <c:v>1.3000833959999978</c:v>
                </c:pt>
                <c:pt idx="14">
                  <c:v>1.3000736889999978</c:v>
                </c:pt>
                <c:pt idx="15">
                  <c:v>1.300066138999999</c:v>
                </c:pt>
                <c:pt idx="16">
                  <c:v>1.3000631389999993</c:v>
                </c:pt>
                <c:pt idx="17">
                  <c:v>1.3000551390000032</c:v>
                </c:pt>
                <c:pt idx="18">
                  <c:v>1.3000436389999994</c:v>
                </c:pt>
                <c:pt idx="19">
                  <c:v>1.3000340389999994</c:v>
                </c:pt>
                <c:pt idx="20">
                  <c:v>1.3000244389999978</c:v>
                </c:pt>
                <c:pt idx="21">
                  <c:v>1.3000167089999992</c:v>
                </c:pt>
                <c:pt idx="22">
                  <c:v>1.300009138999999</c:v>
                </c:pt>
                <c:pt idx="23">
                  <c:v>1.2999989389999966</c:v>
                </c:pt>
                <c:pt idx="24">
                  <c:v>1.2999905389999964</c:v>
                </c:pt>
                <c:pt idx="25">
                  <c:v>1.2999853889999962</c:v>
                </c:pt>
                <c:pt idx="26">
                  <c:v>1.2999837089999959</c:v>
                </c:pt>
                <c:pt idx="27">
                  <c:v>1.2999831389999978</c:v>
                </c:pt>
                <c:pt idx="28">
                  <c:v>1.2999825389999986</c:v>
                </c:pt>
                <c:pt idx="29">
                  <c:v>1.2999824389999979</c:v>
                </c:pt>
                <c:pt idx="30">
                  <c:v>1.2999819389999978</c:v>
                </c:pt>
                <c:pt idx="31">
                  <c:v>1.2999818839999961</c:v>
                </c:pt>
                <c:pt idx="32">
                  <c:v>1.2999869199999978</c:v>
                </c:pt>
                <c:pt idx="33">
                  <c:v>1.2999934389999954</c:v>
                </c:pt>
                <c:pt idx="34">
                  <c:v>1.3000020089999991</c:v>
                </c:pt>
                <c:pt idx="35">
                  <c:v>1.3000088309999989</c:v>
                </c:pt>
                <c:pt idx="36">
                  <c:v>1.3000174370000015</c:v>
                </c:pt>
                <c:pt idx="37">
                  <c:v>1.3000270019999989</c:v>
                </c:pt>
                <c:pt idx="38">
                  <c:v>1.3000347569999964</c:v>
                </c:pt>
                <c:pt idx="39">
                  <c:v>1.300044623999999</c:v>
                </c:pt>
                <c:pt idx="40">
                  <c:v>1.300044623999999</c:v>
                </c:pt>
                <c:pt idx="41">
                  <c:v>1.3000525810000021</c:v>
                </c:pt>
                <c:pt idx="42">
                  <c:v>1.3000619809999994</c:v>
                </c:pt>
                <c:pt idx="43">
                  <c:v>1.3000721409999993</c:v>
                </c:pt>
                <c:pt idx="44">
                  <c:v>1.300100480999999</c:v>
                </c:pt>
                <c:pt idx="45">
                  <c:v>1.3001300809999992</c:v>
                </c:pt>
                <c:pt idx="46">
                  <c:v>1.3001300809999978</c:v>
                </c:pt>
                <c:pt idx="47">
                  <c:v>1.3001561809999989</c:v>
                </c:pt>
                <c:pt idx="48">
                  <c:v>1.3001908809999978</c:v>
                </c:pt>
                <c:pt idx="49">
                  <c:v>1.3001908809999978</c:v>
                </c:pt>
                <c:pt idx="50">
                  <c:v>1.3002227709999978</c:v>
                </c:pt>
                <c:pt idx="51">
                  <c:v>1.3002548209999987</c:v>
                </c:pt>
                <c:pt idx="52">
                  <c:v>1.3002883809999979</c:v>
                </c:pt>
                <c:pt idx="53">
                  <c:v>1.300321680999994</c:v>
                </c:pt>
                <c:pt idx="54">
                  <c:v>1.3003534209999983</c:v>
                </c:pt>
                <c:pt idx="55">
                  <c:v>1.3003738579999962</c:v>
                </c:pt>
                <c:pt idx="56">
                  <c:v>1.3004023809999978</c:v>
                </c:pt>
                <c:pt idx="57">
                  <c:v>1.3004021270000001</c:v>
                </c:pt>
                <c:pt idx="58">
                  <c:v>1.3004413809999957</c:v>
                </c:pt>
                <c:pt idx="59">
                  <c:v>1.3004412899999978</c:v>
                </c:pt>
                <c:pt idx="60">
                  <c:v>1.3004742809999952</c:v>
                </c:pt>
                <c:pt idx="61">
                  <c:v>1.3005146649999979</c:v>
                </c:pt>
                <c:pt idx="62">
                  <c:v>1.3005578809999987</c:v>
                </c:pt>
                <c:pt idx="63">
                  <c:v>1.3006046809999952</c:v>
                </c:pt>
                <c:pt idx="64">
                  <c:v>1.3006548609999986</c:v>
                </c:pt>
                <c:pt idx="65">
                  <c:v>1.3006531809999988</c:v>
                </c:pt>
                <c:pt idx="66">
                  <c:v>1.3006490809999978</c:v>
                </c:pt>
                <c:pt idx="67">
                  <c:v>-6.9220000000000208E-5</c:v>
                </c:pt>
                <c:pt idx="68">
                  <c:v>-6.9220000000000208E-5</c:v>
                </c:pt>
                <c:pt idx="69">
                  <c:v>-6.9220000000000208E-5</c:v>
                </c:pt>
                <c:pt idx="70">
                  <c:v>1.3006372509999964</c:v>
                </c:pt>
                <c:pt idx="71">
                  <c:v>1.3006161979999966</c:v>
                </c:pt>
                <c:pt idx="72">
                  <c:v>1.3005993809999954</c:v>
                </c:pt>
                <c:pt idx="73">
                  <c:v>1.3005767809999966</c:v>
                </c:pt>
              </c:numCache>
            </c:numRef>
          </c:yVal>
          <c:smooth val="0"/>
        </c:ser>
        <c:ser>
          <c:idx val="1"/>
          <c:order val="1"/>
          <c:tx>
            <c:v>f2 @8K (GHz)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'Tuner range 8K'!$D$7:$D$80</c:f>
              <c:numCache>
                <c:formatCode>General</c:formatCode>
                <c:ptCount val="7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1450</c:v>
                </c:pt>
                <c:pt idx="16">
                  <c:v>1450</c:v>
                </c:pt>
                <c:pt idx="17">
                  <c:v>1550</c:v>
                </c:pt>
                <c:pt idx="18">
                  <c:v>1650</c:v>
                </c:pt>
                <c:pt idx="19">
                  <c:v>1750</c:v>
                </c:pt>
                <c:pt idx="20">
                  <c:v>1850</c:v>
                </c:pt>
                <c:pt idx="21">
                  <c:v>1950</c:v>
                </c:pt>
                <c:pt idx="22">
                  <c:v>2050</c:v>
                </c:pt>
                <c:pt idx="23">
                  <c:v>2050</c:v>
                </c:pt>
                <c:pt idx="24">
                  <c:v>2150</c:v>
                </c:pt>
                <c:pt idx="25">
                  <c:v>2250</c:v>
                </c:pt>
                <c:pt idx="26">
                  <c:v>2350</c:v>
                </c:pt>
                <c:pt idx="31">
                  <c:v>2350</c:v>
                </c:pt>
                <c:pt idx="32">
                  <c:v>2250</c:v>
                </c:pt>
                <c:pt idx="33">
                  <c:v>2150</c:v>
                </c:pt>
                <c:pt idx="34">
                  <c:v>2050</c:v>
                </c:pt>
                <c:pt idx="35">
                  <c:v>1950</c:v>
                </c:pt>
                <c:pt idx="36">
                  <c:v>1850</c:v>
                </c:pt>
                <c:pt idx="37">
                  <c:v>1750</c:v>
                </c:pt>
                <c:pt idx="38">
                  <c:v>1650</c:v>
                </c:pt>
                <c:pt idx="39">
                  <c:v>1550</c:v>
                </c:pt>
                <c:pt idx="40">
                  <c:v>1550</c:v>
                </c:pt>
                <c:pt idx="41">
                  <c:v>1450</c:v>
                </c:pt>
                <c:pt idx="42">
                  <c:v>1350</c:v>
                </c:pt>
                <c:pt idx="43">
                  <c:v>1250</c:v>
                </c:pt>
                <c:pt idx="44">
                  <c:v>950</c:v>
                </c:pt>
                <c:pt idx="45">
                  <c:v>800</c:v>
                </c:pt>
                <c:pt idx="46">
                  <c:v>800</c:v>
                </c:pt>
                <c:pt idx="47">
                  <c:v>500</c:v>
                </c:pt>
                <c:pt idx="48">
                  <c:v>350</c:v>
                </c:pt>
                <c:pt idx="49">
                  <c:v>350</c:v>
                </c:pt>
                <c:pt idx="50">
                  <c:v>50</c:v>
                </c:pt>
                <c:pt idx="51">
                  <c:v>-250</c:v>
                </c:pt>
                <c:pt idx="52">
                  <c:v>-550</c:v>
                </c:pt>
                <c:pt idx="53">
                  <c:v>-850</c:v>
                </c:pt>
                <c:pt idx="54">
                  <c:v>-1150</c:v>
                </c:pt>
                <c:pt idx="55">
                  <c:v>-1450</c:v>
                </c:pt>
                <c:pt idx="56">
                  <c:v>-1600</c:v>
                </c:pt>
                <c:pt idx="57">
                  <c:v>-1600</c:v>
                </c:pt>
                <c:pt idx="58">
                  <c:v>-1750</c:v>
                </c:pt>
                <c:pt idx="59">
                  <c:v>-1750</c:v>
                </c:pt>
                <c:pt idx="60">
                  <c:v>-1900</c:v>
                </c:pt>
                <c:pt idx="61">
                  <c:v>-2200</c:v>
                </c:pt>
                <c:pt idx="62">
                  <c:v>-2500</c:v>
                </c:pt>
                <c:pt idx="63">
                  <c:v>-2800</c:v>
                </c:pt>
                <c:pt idx="64">
                  <c:v>-3100</c:v>
                </c:pt>
                <c:pt idx="65">
                  <c:v>-3400</c:v>
                </c:pt>
                <c:pt idx="66">
                  <c:v>-3700</c:v>
                </c:pt>
                <c:pt idx="67">
                  <c:v>-4000</c:v>
                </c:pt>
                <c:pt idx="68">
                  <c:v>-4100</c:v>
                </c:pt>
                <c:pt idx="69">
                  <c:v>-4200</c:v>
                </c:pt>
                <c:pt idx="70">
                  <c:v>-4100</c:v>
                </c:pt>
                <c:pt idx="71">
                  <c:v>-4000</c:v>
                </c:pt>
                <c:pt idx="72">
                  <c:v>-3900</c:v>
                </c:pt>
                <c:pt idx="73">
                  <c:v>-3800</c:v>
                </c:pt>
              </c:numCache>
            </c:numRef>
          </c:xVal>
          <c:yVal>
            <c:numRef>
              <c:f>'Tuner range 8K'!$J$7:$J$80</c:f>
              <c:numCache>
                <c:formatCode>General</c:formatCode>
                <c:ptCount val="74"/>
                <c:pt idx="0">
                  <c:v>1.300483735</c:v>
                </c:pt>
                <c:pt idx="1">
                  <c:v>1.3004947149999972</c:v>
                </c:pt>
                <c:pt idx="2">
                  <c:v>1.3005066349999999</c:v>
                </c:pt>
                <c:pt idx="3">
                  <c:v>1.3005193350000002</c:v>
                </c:pt>
                <c:pt idx="4">
                  <c:v>1.3005314349999999</c:v>
                </c:pt>
                <c:pt idx="5">
                  <c:v>1.3005429350000028</c:v>
                </c:pt>
                <c:pt idx="6">
                  <c:v>1.3005522650000003</c:v>
                </c:pt>
                <c:pt idx="7">
                  <c:v>1.3005615460000002</c:v>
                </c:pt>
                <c:pt idx="8">
                  <c:v>1.3005721350000001</c:v>
                </c:pt>
                <c:pt idx="9">
                  <c:v>1.3005851850000003</c:v>
                </c:pt>
                <c:pt idx="10">
                  <c:v>1.3005985350000007</c:v>
                </c:pt>
                <c:pt idx="11">
                  <c:v>1.3006121450000021</c:v>
                </c:pt>
                <c:pt idx="12">
                  <c:v>1.3006258350000004</c:v>
                </c:pt>
                <c:pt idx="13">
                  <c:v>1.3006404600000001</c:v>
                </c:pt>
                <c:pt idx="14">
                  <c:v>1.3006548650000005</c:v>
                </c:pt>
                <c:pt idx="15">
                  <c:v>-5.8400000000000193E-5</c:v>
                </c:pt>
                <c:pt idx="16">
                  <c:v>1.3006548650000005</c:v>
                </c:pt>
                <c:pt idx="17">
                  <c:v>1.3006694179999974</c:v>
                </c:pt>
                <c:pt idx="18">
                  <c:v>1.3006849880000002</c:v>
                </c:pt>
                <c:pt idx="19">
                  <c:v>1.3007005180000004</c:v>
                </c:pt>
                <c:pt idx="20">
                  <c:v>1.3007165180000007</c:v>
                </c:pt>
                <c:pt idx="21">
                  <c:v>1.3007210079999969</c:v>
                </c:pt>
                <c:pt idx="22">
                  <c:v>1.3007207179999973</c:v>
                </c:pt>
                <c:pt idx="23">
                  <c:v>1.3007153180000006</c:v>
                </c:pt>
                <c:pt idx="24">
                  <c:v>1.3007149180000004</c:v>
                </c:pt>
                <c:pt idx="25">
                  <c:v>1.3007146179999962</c:v>
                </c:pt>
                <c:pt idx="26">
                  <c:v>1.3007142179999958</c:v>
                </c:pt>
                <c:pt idx="27">
                  <c:v>-5.8400000000000193E-5</c:v>
                </c:pt>
                <c:pt idx="28">
                  <c:v>-5.8400000000000193E-5</c:v>
                </c:pt>
                <c:pt idx="29">
                  <c:v>-5.8400000000000193E-5</c:v>
                </c:pt>
                <c:pt idx="30">
                  <c:v>-5.8400000000000193E-5</c:v>
                </c:pt>
                <c:pt idx="31">
                  <c:v>1.3007142179999958</c:v>
                </c:pt>
                <c:pt idx="32">
                  <c:v>1.300696645999996</c:v>
                </c:pt>
                <c:pt idx="33">
                  <c:v>1.300679927</c:v>
                </c:pt>
                <c:pt idx="34">
                  <c:v>1.3006633069999998</c:v>
                </c:pt>
                <c:pt idx="35">
                  <c:v>1.300647457</c:v>
                </c:pt>
                <c:pt idx="36">
                  <c:v>1.3006318749999999</c:v>
                </c:pt>
                <c:pt idx="37">
                  <c:v>1.300615745</c:v>
                </c:pt>
                <c:pt idx="38">
                  <c:v>1.3006015829999973</c:v>
                </c:pt>
                <c:pt idx="39">
                  <c:v>1.3005861390000024</c:v>
                </c:pt>
                <c:pt idx="40">
                  <c:v>1.3005861390000024</c:v>
                </c:pt>
                <c:pt idx="41">
                  <c:v>1.3005713959999956</c:v>
                </c:pt>
                <c:pt idx="42">
                  <c:v>1.3005573559999992</c:v>
                </c:pt>
                <c:pt idx="43">
                  <c:v>1.3005437959999964</c:v>
                </c:pt>
                <c:pt idx="44">
                  <c:v>1.3005126959999966</c:v>
                </c:pt>
                <c:pt idx="45">
                  <c:v>2.2329599999894347E-4</c:v>
                </c:pt>
                <c:pt idx="46">
                  <c:v>1.3004906959999949</c:v>
                </c:pt>
                <c:pt idx="47">
                  <c:v>1.3004543129999964</c:v>
                </c:pt>
                <c:pt idx="48">
                  <c:v>2.2329599999894347E-4</c:v>
                </c:pt>
                <c:pt idx="49">
                  <c:v>1.3004490959999964</c:v>
                </c:pt>
                <c:pt idx="50">
                  <c:v>1.3004125360000018</c:v>
                </c:pt>
                <c:pt idx="51">
                  <c:v>1.3003770359999991</c:v>
                </c:pt>
                <c:pt idx="52">
                  <c:v>1.3003434159999978</c:v>
                </c:pt>
                <c:pt idx="53">
                  <c:v>1.3003095959999964</c:v>
                </c:pt>
                <c:pt idx="54">
                  <c:v>1.3002762479999954</c:v>
                </c:pt>
                <c:pt idx="55">
                  <c:v>1.3002442159999954</c:v>
                </c:pt>
                <c:pt idx="56">
                  <c:v>2.2329599999872148E-4</c:v>
                </c:pt>
                <c:pt idx="57">
                  <c:v>1.3002333689999988</c:v>
                </c:pt>
                <c:pt idx="58">
                  <c:v>2.2329599999872148E-4</c:v>
                </c:pt>
                <c:pt idx="59">
                  <c:v>1.3002025959999988</c:v>
                </c:pt>
                <c:pt idx="60">
                  <c:v>2.2329599999872148E-4</c:v>
                </c:pt>
                <c:pt idx="61">
                  <c:v>1.3001743959999954</c:v>
                </c:pt>
                <c:pt idx="62">
                  <c:v>1.3001459459999989</c:v>
                </c:pt>
                <c:pt idx="63">
                  <c:v>1.3001189959999988</c:v>
                </c:pt>
                <c:pt idx="64">
                  <c:v>1.3000926959999957</c:v>
                </c:pt>
                <c:pt idx="65">
                  <c:v>1.3000666459999954</c:v>
                </c:pt>
                <c:pt idx="66">
                  <c:v>1.3000426859999978</c:v>
                </c:pt>
                <c:pt idx="67">
                  <c:v>1.3000204699999991</c:v>
                </c:pt>
                <c:pt idx="68">
                  <c:v>1.300020122999999</c:v>
                </c:pt>
                <c:pt idx="69">
                  <c:v>1.3000198220000001</c:v>
                </c:pt>
                <c:pt idx="70">
                  <c:v>1.3000261869999978</c:v>
                </c:pt>
                <c:pt idx="71">
                  <c:v>1.3000339039999986</c:v>
                </c:pt>
                <c:pt idx="72">
                  <c:v>1.300041095999996</c:v>
                </c:pt>
                <c:pt idx="73">
                  <c:v>1.3000492959999952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7296"/>
        <c:axId val="37689216"/>
      </c:scatterChart>
      <c:valAx>
        <c:axId val="3768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Motor Steps (x1000)</a:t>
                </a:r>
              </a:p>
            </c:rich>
          </c:tx>
          <c:layout>
            <c:manualLayout>
              <c:xMode val="edge"/>
              <c:yMode val="edge"/>
              <c:x val="0.38221127139719557"/>
              <c:y val="0.829433371392223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689216"/>
        <c:crossesAt val="1.2994999999999965"/>
        <c:crossBetween val="midCat"/>
      </c:valAx>
      <c:valAx>
        <c:axId val="37689216"/>
        <c:scaling>
          <c:orientation val="minMax"/>
          <c:max val="1.3008"/>
          <c:min val="1.2998999999999956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Cavity frequency (GHz</a:t>
                </a:r>
                <a:r>
                  <a:rPr lang="en-GB" dirty="0" smtClean="0"/>
                  <a:t>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16945784849901377"/>
              <c:y val="7.59050276465008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687296"/>
        <c:crossesAt val="-6000"/>
        <c:crossBetween val="midCat"/>
      </c:valAx>
    </c:plotArea>
    <c:legend>
      <c:legendPos val="r"/>
      <c:layout>
        <c:manualLayout>
          <c:xMode val="edge"/>
          <c:yMode val="edge"/>
          <c:x val="0.76961720439926762"/>
          <c:y val="0.24634443205424902"/>
          <c:w val="0.14870734908136568"/>
          <c:h val="7.122762535037637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624920-8B4C-4BA0-9F60-AFF241F9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6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E29FB-59D3-48AC-A467-9B76BA6C14D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1F48-10B0-4A5B-9283-88FA9215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626469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2262-BCD4-4D6F-BB2A-E082C9DD7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AFE2-EEFC-4F0A-BFD9-A7F38E1F2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6B52-C9C5-43B6-9C14-49C18870E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9D9A-A679-40C0-AE89-47E943683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AF4D-BF1C-4A9B-9D38-B8CAFD8A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8400"/>
            <a:ext cx="626469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B632-91D8-4923-B669-12DEE1E3B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9D59-698C-469E-A766-A5DD34A26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83B3D-A5B9-4C91-9CA6-6CC291E0B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139705-018B-451A-AFC6-5DA01DEE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TTC  Nov 5-8,   J-Lab          Shrikant Pattalwar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0F9F56-F553-4B11-AA47-007C5D9E7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hyperlink" Target="http://www.hzdr.de/" TargetMode="External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hyperlink" Target="http://zms.desy.de/index_ger.html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triumf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8.jpeg"/><Relationship Id="rId3" Type="http://schemas.openxmlformats.org/officeDocument/2006/relationships/image" Target="../media/image23.jpeg"/><Relationship Id="rId7" Type="http://schemas.openxmlformats.org/officeDocument/2006/relationships/image" Target="../media/image11.jpeg"/><Relationship Id="rId12" Type="http://schemas.openxmlformats.org/officeDocument/2006/relationships/hyperlink" Target="http://www.hzdr.de/" TargetMode="External"/><Relationship Id="rId17" Type="http://schemas.openxmlformats.org/officeDocument/2006/relationships/image" Target="../media/image39.jpeg"/><Relationship Id="rId2" Type="http://schemas.openxmlformats.org/officeDocument/2006/relationships/image" Target="../media/image36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11" Type="http://schemas.openxmlformats.org/officeDocument/2006/relationships/image" Target="../media/image5.png"/><Relationship Id="rId5" Type="http://schemas.openxmlformats.org/officeDocument/2006/relationships/image" Target="../media/image37.jpeg"/><Relationship Id="rId15" Type="http://schemas.openxmlformats.org/officeDocument/2006/relationships/image" Target="../media/image7.gif"/><Relationship Id="rId10" Type="http://schemas.openxmlformats.org/officeDocument/2006/relationships/hyperlink" Target="http://zms.desy.de/index_ger.html" TargetMode="External"/><Relationship Id="rId19" Type="http://schemas.openxmlformats.org/officeDocument/2006/relationships/image" Target="../media/image40.jpeg"/><Relationship Id="rId4" Type="http://schemas.openxmlformats.org/officeDocument/2006/relationships/image" Target="../media/image17.jpeg"/><Relationship Id="rId9" Type="http://schemas.openxmlformats.org/officeDocument/2006/relationships/image" Target="../media/image4.png"/><Relationship Id="rId14" Type="http://schemas.openxmlformats.org/officeDocument/2006/relationships/hyperlink" Target="http://www.triumf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980728"/>
            <a:ext cx="7272808" cy="5616624"/>
          </a:xfrm>
          <a:prstGeom prst="rect">
            <a:avLst/>
          </a:prstGeom>
          <a:solidFill>
            <a:srgbClr val="99CCFF">
              <a:alpha val="4470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5656" y="1052736"/>
            <a:ext cx="66967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Integration and Cold Testing of the CW ERL Cryomodule at Daresbury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1619672" y="4005064"/>
            <a:ext cx="640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Shrikant Pattalwar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ASTeC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STFC, Daresbury Laboratory (UK)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behalf of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ERL Cryomodule Collaboration</a:t>
            </a:r>
          </a:p>
        </p:txBody>
      </p:sp>
      <p:pic>
        <p:nvPicPr>
          <p:cNvPr id="8" name="Picture 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796" y="5877272"/>
            <a:ext cx="45988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997" y="5877272"/>
            <a:ext cx="64461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41" descr="Logo von DESY">
            <a:hlinkClick r:id="rId5" tooltip="Startseit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7" y="5877272"/>
            <a:ext cx="442123" cy="432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588392" y="5877272"/>
            <a:ext cx="1512000" cy="432000"/>
            <a:chOff x="7452488" y="6309320"/>
            <a:chExt cx="1512000" cy="432000"/>
          </a:xfrm>
        </p:grpSpPr>
        <p:sp>
          <p:nvSpPr>
            <p:cNvPr id="12" name="Rectangle 11"/>
            <p:cNvSpPr/>
            <p:nvPr/>
          </p:nvSpPr>
          <p:spPr>
            <a:xfrm>
              <a:off x="7452488" y="6309320"/>
              <a:ext cx="1512000" cy="4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Helmholtz-Zentrum Dresden Rossendor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41812" y="6406271"/>
              <a:ext cx="1333352" cy="238099"/>
            </a:xfrm>
            <a:prstGeom prst="rect">
              <a:avLst/>
            </a:prstGeom>
            <a:noFill/>
          </p:spPr>
        </p:pic>
      </p:grpSp>
      <p:pic>
        <p:nvPicPr>
          <p:cNvPr id="14" name="Picture 10" descr="Hom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6693" y="5877272"/>
            <a:ext cx="1321410" cy="432000"/>
          </a:xfrm>
          <a:prstGeom prst="rect">
            <a:avLst/>
          </a:prstGeom>
          <a:solidFill>
            <a:srgbClr val="990000"/>
          </a:solidFill>
        </p:spPr>
      </p:pic>
      <p:pic>
        <p:nvPicPr>
          <p:cNvPr id="15" name="Picture 14" descr="C:\Documents and Settings\sp56\Desktop\ScreenHunter_01 Mar. 21 15.1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7769" y="5877272"/>
            <a:ext cx="1296144" cy="45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1691680" y="5661248"/>
            <a:ext cx="6264696" cy="79208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New Image.TIF"/>
          <p:cNvPicPr>
            <a:picLocks noChangeAspect="1"/>
          </p:cNvPicPr>
          <p:nvPr/>
        </p:nvPicPr>
        <p:blipFill>
          <a:blip r:embed="rId12" cstate="print"/>
          <a:srcRect t="806" b="35028"/>
          <a:stretch>
            <a:fillRect/>
          </a:stretch>
        </p:blipFill>
        <p:spPr>
          <a:xfrm>
            <a:off x="3203848" y="2204864"/>
            <a:ext cx="3168352" cy="1497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Rounded Rectangle 18"/>
          <p:cNvSpPr/>
          <p:nvPr/>
        </p:nvSpPr>
        <p:spPr bwMode="auto">
          <a:xfrm>
            <a:off x="1403648" y="5085184"/>
            <a:ext cx="6840760" cy="136815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028" name="Picture 4" descr="http://t0.gstatic.com/images?q=tbn:ANd9GcSgSRBaIEYuJ4FKojk6KwQzTL1H1B7L71SVoMK5kPNGXUoiWfnBq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12" y="5898302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95536" y="260648"/>
            <a:ext cx="842493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30724" name="Picture 4" descr="V:\Astec\RF\SMP\projects\DICC\Tests\Tuner-tests\Photos\WP_000164.jpg"/>
          <p:cNvPicPr>
            <a:picLocks noChangeAspect="1" noChangeArrowheads="1"/>
          </p:cNvPicPr>
          <p:nvPr/>
        </p:nvPicPr>
        <p:blipFill>
          <a:blip r:embed="rId2" cstate="print"/>
          <a:srcRect l="29761" t="58318" r="54327" b="4833"/>
          <a:stretch>
            <a:fillRect/>
          </a:stretch>
        </p:blipFill>
        <p:spPr bwMode="auto">
          <a:xfrm>
            <a:off x="5364088" y="1556792"/>
            <a:ext cx="2736304" cy="43204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1"/>
            <a:ext cx="3168352" cy="436768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2" name="Picture 2" descr="V:\Astec\RF\SMP\projects\DICC\Tests\Tuner-tests\Photos\WP_000152.jpg"/>
          <p:cNvPicPr>
            <a:picLocks noChangeAspect="1" noChangeArrowheads="1"/>
          </p:cNvPicPr>
          <p:nvPr/>
        </p:nvPicPr>
        <p:blipFill>
          <a:blip r:embed="rId4" cstate="print"/>
          <a:srcRect l="13333" r="15556"/>
          <a:stretch>
            <a:fillRect/>
          </a:stretch>
        </p:blipFill>
        <p:spPr bwMode="auto">
          <a:xfrm>
            <a:off x="3131840" y="1556792"/>
            <a:ext cx="2304256" cy="43204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2915816" y="5949280"/>
            <a:ext cx="288032" cy="72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051720" y="476672"/>
            <a:ext cx="547260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Independent  Cold Tests on Tuner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10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95536" y="260648"/>
            <a:ext cx="842493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4208" y="188640"/>
            <a:ext cx="3728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Results   </a:t>
            </a:r>
          </a:p>
          <a:p>
            <a:pPr algn="ctr"/>
            <a:r>
              <a:rPr lang="en-GB" sz="2000" dirty="0" smtClean="0"/>
              <a:t>Phase -2  Cool down with LHe</a:t>
            </a:r>
            <a:r>
              <a:rPr lang="en-GB" sz="2000" baseline="30000" dirty="0" smtClean="0"/>
              <a:t>4</a:t>
            </a:r>
            <a:endParaRPr lang="en-GB" sz="2000" baseline="30000" dirty="0"/>
          </a:p>
        </p:txBody>
      </p:sp>
      <p:pic>
        <p:nvPicPr>
          <p:cNvPr id="3" name="Picture 2" descr="\\dlfiles03\Apsv4\Astec\RF\PG\DICC\161012\C2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240360" cy="2623369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/>
          <p:nvPr/>
        </p:nvGraphicFramePr>
        <p:xfrm>
          <a:off x="539552" y="980728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691680" y="2132856"/>
            <a:ext cx="20162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707904" y="1988840"/>
            <a:ext cx="43204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</a:t>
            </a:r>
            <a:endParaRPr lang="en-GB" sz="16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63688" y="3212976"/>
            <a:ext cx="20162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07904" y="2996952"/>
            <a:ext cx="43204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 </a:t>
            </a:r>
            <a:endParaRPr lang="en-GB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836712"/>
            <a:ext cx="3888432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Lowest temperature    ~ 8K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L1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=9x10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L2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=12x10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Resonant frequencies slightly out of range  by  ~400 KHz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A  is expected to be at  Line B  (need to be adjusted manually)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kern="0" dirty="0" smtClean="0">
                <a:solidFill>
                  <a:srgbClr val="FF0000"/>
                </a:solidFill>
                <a:latin typeface="+mn-lt"/>
                <a:ea typeface="+mn-ea"/>
              </a:rPr>
              <a:t>One motor wired in the opposite direction</a:t>
            </a: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Chart 5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990568" cy="239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1259632" y="4293096"/>
            <a:ext cx="576064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79712" y="4437112"/>
            <a:ext cx="216024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915816" y="1412776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11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:\Astec\RF\SMP\projects\DICC\Tests\Sept-2012\Screenshots-oct-2012\oct17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134479" cy="5978708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6500191" y="4999383"/>
            <a:ext cx="9939" cy="715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440557" y="4134679"/>
            <a:ext cx="29818" cy="576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937513" y="4725144"/>
            <a:ext cx="10751" cy="96003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0272" y="4941168"/>
            <a:ext cx="9123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</a:rPr>
              <a:t>dT</a:t>
            </a:r>
            <a:r>
              <a:rPr lang="en-GB" sz="1400" dirty="0" smtClean="0">
                <a:solidFill>
                  <a:srgbClr val="FF0000"/>
                </a:solidFill>
              </a:rPr>
              <a:t> ~ 60K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908720"/>
            <a:ext cx="604867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    Lowest temperature ~ 8K 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    Large Temperature gradient between the two cavities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    Helium Reservoirs do not fill together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 .......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   Most of the issues can be attributed to high  static heat load</a:t>
            </a:r>
          </a:p>
          <a:p>
            <a:r>
              <a:rPr lang="en-GB" sz="1600" dirty="0" smtClean="0"/>
              <a:t>     ( ~ 50W ) present during the tests</a:t>
            </a:r>
          </a:p>
          <a:p>
            <a:r>
              <a:rPr lang="en-GB" sz="1600" dirty="0" smtClean="0"/>
              <a:t>     due to n</a:t>
            </a:r>
            <a:r>
              <a:rPr lang="en-GB" sz="1600" i="1" dirty="0" smtClean="0"/>
              <a:t>on ideal conditions and floating components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B050"/>
                </a:solidFill>
              </a:rPr>
              <a:t>    </a:t>
            </a:r>
            <a:r>
              <a:rPr lang="en-GB" sz="1600" b="1" dirty="0" smtClean="0">
                <a:solidFill>
                  <a:srgbClr val="00B050"/>
                </a:solidFill>
              </a:rPr>
              <a:t>Heat leak will be much lower (&lt; 5W) during  actual 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     operation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88640"/>
            <a:ext cx="82809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COOL Down to  ~ 4K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581128"/>
            <a:ext cx="3545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844824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150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140968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100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733256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0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4293096"/>
            <a:ext cx="5597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T_C1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5157192"/>
            <a:ext cx="5597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T_C2</a:t>
            </a:r>
            <a:endParaRPr lang="en-GB" sz="12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508104" y="544522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516216" y="458112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12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95536" y="260648"/>
            <a:ext cx="842493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332656"/>
            <a:ext cx="356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Cold Tests - Conclusions</a:t>
            </a:r>
            <a:endParaRPr lang="en-GB" dirty="0"/>
          </a:p>
        </p:txBody>
      </p:sp>
      <p:pic>
        <p:nvPicPr>
          <p:cNvPr id="32771" name="Picture 3" descr="V:\Astec\RF\SMP\projects\DICC\Tests\Photos\September-2012\WP_00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8862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908720"/>
            <a:ext cx="45365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  Off Line Cold tests have proved to be important</a:t>
            </a:r>
          </a:p>
          <a:p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  Sufficient data has been collected that  will help to reduce the </a:t>
            </a:r>
            <a:r>
              <a:rPr lang="en-GB" sz="1800" dirty="0" err="1" smtClean="0"/>
              <a:t>cryomodule</a:t>
            </a:r>
            <a:r>
              <a:rPr lang="en-GB" sz="1800" dirty="0" smtClean="0"/>
              <a:t> installation and commissioning period  with an increased level of confidence</a:t>
            </a:r>
          </a:p>
          <a:p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  Most of the difficulties in the cryogenic tests can be  attributed to non ideal conditions which  will not be present during actual operation on ALICE.</a:t>
            </a:r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 The major issue with the operation of the tuner has been understood and resolved</a:t>
            </a:r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   Few minor problems relating  mainly to  errors in the sensor calibration or incorrect wiring, which  have been identified  and will be resolved before installation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611779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13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395536" y="188640"/>
            <a:ext cx="8424936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GB" sz="2400" dirty="0" smtClean="0"/>
              <a:t>ALICE </a:t>
            </a:r>
            <a:r>
              <a:rPr lang="en-GB" sz="2400" dirty="0" err="1" smtClean="0"/>
              <a:t>Cryomodule</a:t>
            </a:r>
            <a:r>
              <a:rPr lang="en-GB" sz="2400" dirty="0" smtClean="0"/>
              <a:t> Integration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Scheduled in </a:t>
            </a:r>
            <a:r>
              <a:rPr lang="en-GB" sz="1800" b="1" dirty="0" smtClean="0"/>
              <a:t>January 2013</a:t>
            </a:r>
            <a:endParaRPr lang="en-GB" sz="1800" b="1" dirty="0"/>
          </a:p>
        </p:txBody>
      </p:sp>
      <p:pic>
        <p:nvPicPr>
          <p:cNvPr id="4" name="Picture 3" descr="ERLPlayout18010080E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046" y="1666081"/>
            <a:ext cx="6503988" cy="4403725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416921" y="3190081"/>
            <a:ext cx="411163" cy="347663"/>
          </a:xfrm>
          <a:prstGeom prst="ellipse">
            <a:avLst/>
          </a:prstGeom>
          <a:noFill/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27971" y="3226594"/>
            <a:ext cx="411163" cy="347662"/>
          </a:xfrm>
          <a:prstGeom prst="ellipse">
            <a:avLst/>
          </a:prstGeom>
          <a:noFill/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16809" y="3164681"/>
            <a:ext cx="371475" cy="347663"/>
          </a:xfrm>
          <a:prstGeom prst="ellipse">
            <a:avLst/>
          </a:prstGeom>
          <a:noFill/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75760" y="1124744"/>
            <a:ext cx="1008384" cy="4191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i="1"/>
              <a:t>TCF 50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41526" y="1124744"/>
            <a:ext cx="1154112" cy="4191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i="1"/>
              <a:t>2K BOX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55430" y="1124744"/>
            <a:ext cx="1760538" cy="4191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i="1"/>
              <a:t>1500 L Dewar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43935" y="1124744"/>
            <a:ext cx="1512441" cy="419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i="1" dirty="0" smtClean="0"/>
              <a:t>NEW LINAC</a:t>
            </a:r>
            <a:endParaRPr lang="en-GB" sz="1400" i="1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7584" y="1124744"/>
            <a:ext cx="1454150" cy="4191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i="1" dirty="0"/>
              <a:t>BOOSTER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4985244" y="1556792"/>
            <a:ext cx="1530971" cy="1406277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651870" y="1556792"/>
            <a:ext cx="1144265" cy="183172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81971" y="1520031"/>
            <a:ext cx="0" cy="188753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045321" y="1539081"/>
            <a:ext cx="706438" cy="184943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403648" y="1556791"/>
            <a:ext cx="995561" cy="1906339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499471" y="2804319"/>
            <a:ext cx="1008063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003775" y="3164681"/>
            <a:ext cx="216073" cy="216024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147171" y="3020219"/>
            <a:ext cx="73025" cy="1444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4212134" y="3236119"/>
            <a:ext cx="935037" cy="1444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>
            <a:off x="5220195" y="2948657"/>
            <a:ext cx="863699" cy="287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3" name="Picture 5" descr="\\Apsv4\astec\RF\SMP\projects\COOL-IT\Photos\Installation\19112009703.jpg"/>
          <p:cNvPicPr>
            <a:picLocks noChangeAspect="1" noChangeArrowheads="1"/>
          </p:cNvPicPr>
          <p:nvPr/>
        </p:nvPicPr>
        <p:blipFill>
          <a:blip r:embed="rId3" cstate="print"/>
          <a:srcRect l="28947" r="28947"/>
          <a:stretch>
            <a:fillRect/>
          </a:stretch>
        </p:blipFill>
        <p:spPr bwMode="auto">
          <a:xfrm>
            <a:off x="6083895" y="1868537"/>
            <a:ext cx="1584176" cy="2564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371926" y="3956769"/>
            <a:ext cx="1008385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i="1" dirty="0"/>
              <a:t>COOL-IT </a:t>
            </a:r>
            <a:r>
              <a:rPr lang="en-GB" i="1" dirty="0" smtClean="0"/>
              <a:t> </a:t>
            </a:r>
            <a:endParaRPr lang="en-GB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6611779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14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611560" y="1628800"/>
            <a:ext cx="4968552" cy="3456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441290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7" idx="1"/>
          </p:cNvCxnSpPr>
          <p:nvPr/>
        </p:nvCxnSpPr>
        <p:spPr bwMode="auto">
          <a:xfrm>
            <a:off x="611560" y="584684"/>
            <a:ext cx="0" cy="1044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87624" y="1268760"/>
            <a:ext cx="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nobackground.JPG"/>
          <p:cNvPicPr>
            <a:picLocks noChangeAspect="1"/>
          </p:cNvPicPr>
          <p:nvPr/>
        </p:nvPicPr>
        <p:blipFill>
          <a:blip r:embed="rId3" cstate="print"/>
          <a:srcRect l="4878" r="14452" b="16625"/>
          <a:stretch>
            <a:fillRect/>
          </a:stretch>
        </p:blipFill>
        <p:spPr>
          <a:xfrm>
            <a:off x="1187624" y="692696"/>
            <a:ext cx="1368152" cy="9426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5" name="Straight Connector 24"/>
          <p:cNvCxnSpPr/>
          <p:nvPr/>
        </p:nvCxnSpPr>
        <p:spPr bwMode="auto">
          <a:xfrm>
            <a:off x="1835696" y="1556792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4" descr="\\Engserve\projects\210 SCRF Cryomodule collaboration\ph1-Phase 1\MENG\Pictures\2010_10_11 HOMs assembly\HOM 13\IMG_0209.JPG"/>
          <p:cNvPicPr>
            <a:picLocks noChangeAspect="1" noChangeArrowheads="1"/>
          </p:cNvPicPr>
          <p:nvPr/>
        </p:nvPicPr>
        <p:blipFill>
          <a:blip r:embed="rId4" cstate="print"/>
          <a:srcRect l="10484"/>
          <a:stretch>
            <a:fillRect/>
          </a:stretch>
        </p:blipFill>
        <p:spPr bwMode="auto">
          <a:xfrm>
            <a:off x="3275856" y="1844824"/>
            <a:ext cx="1832080" cy="12241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6" name="Picture 35" descr="03_cavities_being_leakchecked.JPG"/>
          <p:cNvPicPr>
            <a:picLocks noChangeAspect="1"/>
          </p:cNvPicPr>
          <p:nvPr/>
        </p:nvPicPr>
        <p:blipFill>
          <a:blip r:embed="rId5" cstate="print"/>
          <a:srcRect l="7603" t="2381" r="8791" b="1684"/>
          <a:stretch>
            <a:fillRect/>
          </a:stretch>
        </p:blipFill>
        <p:spPr>
          <a:xfrm>
            <a:off x="3995936" y="2132856"/>
            <a:ext cx="1800200" cy="154925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 bwMode="auto">
          <a:xfrm>
            <a:off x="2483768" y="2060848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275856" y="29249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995936" y="3356992"/>
            <a:ext cx="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Picture 49" descr="W:\Astec\RF\SMP\projects\DICC\Tests\Photos\Jan-2012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492896"/>
            <a:ext cx="2433186" cy="1793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53" name="Straight Connector 52"/>
          <p:cNvCxnSpPr/>
          <p:nvPr/>
        </p:nvCxnSpPr>
        <p:spPr bwMode="auto">
          <a:xfrm>
            <a:off x="4860032" y="3933056"/>
            <a:ext cx="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7057" y="148478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2007</a:t>
            </a:r>
            <a:endParaRPr lang="en-GB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283968" y="450912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2012</a:t>
            </a:r>
            <a:endParaRPr lang="en-GB" sz="1200" dirty="0"/>
          </a:p>
        </p:txBody>
      </p:sp>
      <p:pic>
        <p:nvPicPr>
          <p:cNvPr id="59" name="Picture 58" descr="alice"/>
          <p:cNvPicPr>
            <a:picLocks noChangeAspect="1" noChangeArrowheads="1"/>
          </p:cNvPicPr>
          <p:nvPr/>
        </p:nvPicPr>
        <p:blipFill>
          <a:blip r:embed="rId7" cstate="print"/>
          <a:srcRect r="49906"/>
          <a:stretch>
            <a:fillRect/>
          </a:stretch>
        </p:blipFill>
        <p:spPr bwMode="auto">
          <a:xfrm>
            <a:off x="5580111" y="3717032"/>
            <a:ext cx="2951591" cy="19744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5652120" y="508518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2013</a:t>
            </a:r>
            <a:endParaRPr lang="en-GB" sz="1200" dirty="0"/>
          </a:p>
        </p:txBody>
      </p:sp>
      <p:pic>
        <p:nvPicPr>
          <p:cNvPr id="64" name="Picture 8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780928"/>
            <a:ext cx="61325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645024"/>
            <a:ext cx="864096" cy="5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841" descr="Logo von DESY">
            <a:hlinkClick r:id="rId10" tooltip="Startseit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3573016"/>
            <a:ext cx="648072" cy="633234"/>
          </a:xfrm>
          <a:prstGeom prst="rect">
            <a:avLst/>
          </a:prstGeom>
          <a:noFill/>
        </p:spPr>
      </p:pic>
      <p:grpSp>
        <p:nvGrpSpPr>
          <p:cNvPr id="5" name="Group 10"/>
          <p:cNvGrpSpPr/>
          <p:nvPr/>
        </p:nvGrpSpPr>
        <p:grpSpPr>
          <a:xfrm>
            <a:off x="3203848" y="5517232"/>
            <a:ext cx="1872208" cy="720032"/>
            <a:chOff x="7452488" y="6309320"/>
            <a:chExt cx="1512000" cy="432000"/>
          </a:xfrm>
        </p:grpSpPr>
        <p:sp>
          <p:nvSpPr>
            <p:cNvPr id="71" name="Rectangle 70"/>
            <p:cNvSpPr/>
            <p:nvPr/>
          </p:nvSpPr>
          <p:spPr>
            <a:xfrm>
              <a:off x="7452488" y="6309320"/>
              <a:ext cx="1512000" cy="4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2" name="Picture 71" descr="Helmholtz-Zentrum Dresden Rossendorf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41812" y="6406271"/>
              <a:ext cx="1333352" cy="238099"/>
            </a:xfrm>
            <a:prstGeom prst="rect">
              <a:avLst/>
            </a:prstGeom>
            <a:noFill/>
          </p:spPr>
        </p:pic>
      </p:grpSp>
      <p:pic>
        <p:nvPicPr>
          <p:cNvPr id="68" name="Picture 10" descr="Hom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5517232"/>
            <a:ext cx="2232249" cy="729775"/>
          </a:xfrm>
          <a:prstGeom prst="rect">
            <a:avLst/>
          </a:prstGeom>
          <a:solidFill>
            <a:srgbClr val="990000"/>
          </a:solidFill>
        </p:spPr>
      </p:pic>
      <p:sp>
        <p:nvSpPr>
          <p:cNvPr id="70" name="Rounded Rectangle 69"/>
          <p:cNvSpPr/>
          <p:nvPr/>
        </p:nvSpPr>
        <p:spPr>
          <a:xfrm>
            <a:off x="323528" y="6065912"/>
            <a:ext cx="6264696" cy="79208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259632" y="242088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2010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9552" y="198884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2009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835696" y="285293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2010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699792" y="34290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2010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419872" y="3933056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2011</a:t>
            </a:r>
            <a:endParaRPr lang="en-GB" sz="1200" dirty="0"/>
          </a:p>
        </p:txBody>
      </p:sp>
      <p:pic>
        <p:nvPicPr>
          <p:cNvPr id="10" name="Picture 9" descr="dscn967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35696" y="908720"/>
            <a:ext cx="864096" cy="11521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5" descr="DSC03211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3768" y="1412776"/>
            <a:ext cx="1368152" cy="10267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54" descr="C:\Documents and Settings\sp56\Desktop\ScreenHunter_01 Mar. 21 15.14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552" y="4365104"/>
            <a:ext cx="29523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15                   Shrikant Pattalwar           TTC meeting     Nov 5-8, 2012                       J-Lab </a:t>
            </a:r>
            <a:endParaRPr lang="en-GB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5220072" y="908720"/>
            <a:ext cx="164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38" name="Picture 4" descr="http://t0.gstatic.com/images?q=tbn:ANd9GcSgSRBaIEYuJ4FKojk6KwQzTL1H1B7L71SVoMK5kPNGXUoiWfnBq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95536" y="260648"/>
            <a:ext cx="842493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2" name="Picture 1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825793" cy="19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260648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Introduction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aim – To build and test the ERL </a:t>
            </a:r>
            <a:r>
              <a:rPr lang="en-GB" sz="2000" dirty="0" err="1" smtClean="0"/>
              <a:t>Cryomodule</a:t>
            </a:r>
            <a:endParaRPr lang="en-GB" sz="2000" dirty="0" smtClean="0"/>
          </a:p>
          <a:p>
            <a:pPr algn="ctr"/>
            <a:r>
              <a:rPr lang="en-GB" sz="2000" dirty="0" smtClean="0"/>
              <a:t>with beam on  </a:t>
            </a:r>
            <a:r>
              <a:rPr lang="en-GB" sz="2000" dirty="0" smtClean="0">
                <a:solidFill>
                  <a:srgbClr val="FF0000"/>
                </a:solidFill>
              </a:rPr>
              <a:t>ALICE</a:t>
            </a:r>
            <a:r>
              <a:rPr lang="en-GB" sz="2000" dirty="0" smtClean="0"/>
              <a:t>   </a:t>
            </a:r>
            <a:endParaRPr lang="en-GB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2659507" cy="1961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4499992" y="2492896"/>
            <a:ext cx="792088" cy="8640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99592" y="2492896"/>
            <a:ext cx="360040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563888" y="3356992"/>
            <a:ext cx="1728192" cy="230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563888" y="2564904"/>
            <a:ext cx="1728192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0" y="2060848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A</a:t>
            </a:r>
            <a:r>
              <a:rPr lang="en-GB" sz="1800" dirty="0" smtClean="0"/>
              <a:t>ccelerator and </a:t>
            </a:r>
            <a:r>
              <a:rPr lang="en-GB" sz="1800" b="1" dirty="0" smtClean="0">
                <a:solidFill>
                  <a:srgbClr val="FF0000"/>
                </a:solidFill>
              </a:rPr>
              <a:t>L</a:t>
            </a:r>
            <a:r>
              <a:rPr lang="en-GB" sz="1800" dirty="0" smtClean="0"/>
              <a:t>asers</a:t>
            </a:r>
          </a:p>
          <a:p>
            <a:pPr algn="ctr"/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i</a:t>
            </a:r>
            <a:r>
              <a:rPr lang="en-GB" sz="1800" dirty="0" smtClean="0"/>
              <a:t>n </a:t>
            </a:r>
            <a:r>
              <a:rPr lang="en-GB" sz="1800" b="1" dirty="0" smtClean="0">
                <a:solidFill>
                  <a:srgbClr val="FF0000"/>
                </a:solidFill>
              </a:rPr>
              <a:t>C</a:t>
            </a:r>
            <a:r>
              <a:rPr lang="en-GB" sz="1800" dirty="0" smtClean="0"/>
              <a:t>ombined </a:t>
            </a:r>
            <a:r>
              <a:rPr lang="en-GB" sz="1800" b="1" dirty="0" smtClean="0">
                <a:solidFill>
                  <a:srgbClr val="FF0000"/>
                </a:solidFill>
              </a:rPr>
              <a:t>E</a:t>
            </a:r>
            <a:r>
              <a:rPr lang="en-GB" sz="1800" dirty="0" smtClean="0"/>
              <a:t>xperiment</a:t>
            </a:r>
            <a:endParaRPr lang="en-GB" sz="1800" dirty="0"/>
          </a:p>
        </p:txBody>
      </p:sp>
      <p:sp>
        <p:nvSpPr>
          <p:cNvPr id="20" name="Rectangle 19"/>
          <p:cNvSpPr/>
          <p:nvPr/>
        </p:nvSpPr>
        <p:spPr>
          <a:xfrm>
            <a:off x="4427984" y="3861048"/>
            <a:ext cx="432048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GB" sz="2000" kern="0" dirty="0" smtClean="0"/>
              <a:t>     Dimensioned to fit on the ALICE ERL facility at </a:t>
            </a:r>
            <a:r>
              <a:rPr lang="en-GB" sz="2000" kern="0" dirty="0" err="1" smtClean="0"/>
              <a:t>Daresbury</a:t>
            </a:r>
            <a:r>
              <a:rPr lang="en-GB" sz="2000" kern="0" dirty="0" smtClean="0"/>
              <a:t>: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000" kern="0" dirty="0" smtClean="0"/>
              <a:t>Same </a:t>
            </a:r>
            <a:r>
              <a:rPr lang="en-GB" sz="2000" kern="0" dirty="0" err="1" smtClean="0"/>
              <a:t>cryomodule</a:t>
            </a:r>
            <a:r>
              <a:rPr lang="en-GB" sz="2000" kern="0" dirty="0" smtClean="0"/>
              <a:t> footprint.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000" kern="0" dirty="0" smtClean="0"/>
              <a:t>Same </a:t>
            </a:r>
            <a:r>
              <a:rPr lang="en-GB" sz="2000" kern="0" dirty="0" err="1" smtClean="0"/>
              <a:t>cryo</a:t>
            </a:r>
            <a:r>
              <a:rPr lang="en-GB" sz="2000" kern="0" dirty="0" smtClean="0"/>
              <a:t>/RF interconnects.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000" kern="0" dirty="0" smtClean="0"/>
              <a:t>‘Plug Compatible’ with existing </a:t>
            </a:r>
            <a:r>
              <a:rPr lang="en-GB" sz="2000" kern="0" dirty="0" err="1" smtClean="0"/>
              <a:t>cryomodule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2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32732"/>
          <a:stretch>
            <a:fillRect/>
          </a:stretch>
        </p:blipFill>
        <p:spPr bwMode="auto">
          <a:xfrm>
            <a:off x="467544" y="1268760"/>
            <a:ext cx="3964501" cy="19683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908510" cy="19442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3356992"/>
            <a:ext cx="2635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Existing </a:t>
            </a:r>
            <a:r>
              <a:rPr lang="en-GB" sz="1400" dirty="0" err="1" smtClean="0"/>
              <a:t>Cryomodule</a:t>
            </a:r>
            <a:r>
              <a:rPr lang="en-GB" sz="1400" dirty="0" smtClean="0"/>
              <a:t> on ALICE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805264"/>
            <a:ext cx="2218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ERL  (New) </a:t>
            </a:r>
            <a:r>
              <a:rPr lang="en-GB" sz="1400" dirty="0" err="1" smtClean="0"/>
              <a:t>Cryomodule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0" y="1628800"/>
          <a:ext cx="393446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755"/>
                <a:gridCol w="1322705"/>
              </a:tblGrid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Frequency (GHz)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Number of Cavities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Number of Cells per Cavity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Cavity Length (m)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0.807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Cryomodule</a:t>
                      </a:r>
                      <a:r>
                        <a:rPr lang="en-GB" sz="1400" dirty="0" smtClean="0"/>
                        <a:t> Length (m)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R/Q (</a:t>
                      </a:r>
                      <a:r>
                        <a:rPr lang="en-GB" sz="1400" dirty="0" smtClean="0">
                          <a:sym typeface="Symbol"/>
                        </a:rPr>
                        <a:t>)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762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E</a:t>
                      </a:r>
                      <a:r>
                        <a:rPr lang="en-GB" sz="1400" baseline="-25000" dirty="0" err="1" smtClean="0"/>
                        <a:t>acc</a:t>
                      </a:r>
                      <a:r>
                        <a:rPr lang="en-GB" sz="1400" dirty="0" smtClean="0"/>
                        <a:t> (MV/m)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&gt;20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E</a:t>
                      </a:r>
                      <a:r>
                        <a:rPr lang="en-GB" sz="1400" baseline="-25000" dirty="0" err="1" smtClean="0"/>
                        <a:t>pk</a:t>
                      </a:r>
                      <a:r>
                        <a:rPr lang="en-GB" sz="1400" dirty="0" smtClean="0"/>
                        <a:t>/</a:t>
                      </a:r>
                      <a:r>
                        <a:rPr lang="en-GB" sz="1400" dirty="0" err="1" smtClean="0"/>
                        <a:t>E</a:t>
                      </a:r>
                      <a:r>
                        <a:rPr lang="en-GB" sz="1400" baseline="-25000" dirty="0" err="1" smtClean="0"/>
                        <a:t>acc</a:t>
                      </a:r>
                      <a:endParaRPr lang="en-GB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2.23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H</a:t>
                      </a:r>
                      <a:r>
                        <a:rPr lang="en-GB" sz="1400" baseline="-25000" dirty="0" err="1" smtClean="0"/>
                        <a:t>pk</a:t>
                      </a:r>
                      <a:r>
                        <a:rPr lang="en-GB" sz="1400" dirty="0" smtClean="0"/>
                        <a:t>/</a:t>
                      </a:r>
                      <a:r>
                        <a:rPr lang="en-GB" sz="1400" dirty="0" err="1" smtClean="0"/>
                        <a:t>E</a:t>
                      </a:r>
                      <a:r>
                        <a:rPr lang="en-GB" sz="1400" baseline="-25000" dirty="0" err="1" smtClean="0"/>
                        <a:t>acc</a:t>
                      </a:r>
                      <a:endParaRPr lang="en-GB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46.9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CM Energy Gain (</a:t>
                      </a:r>
                      <a:r>
                        <a:rPr lang="en-GB" sz="1400" dirty="0" err="1" smtClean="0"/>
                        <a:t>MeV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&gt;32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Q</a:t>
                      </a:r>
                      <a:r>
                        <a:rPr lang="en-GB" sz="1400" baseline="-25000" dirty="0" err="1" smtClean="0"/>
                        <a:t>o</a:t>
                      </a:r>
                      <a:endParaRPr lang="en-GB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&gt;10</a:t>
                      </a:r>
                      <a:r>
                        <a:rPr lang="en-GB" sz="1400" baseline="30000" smtClean="0"/>
                        <a:t>10</a:t>
                      </a:r>
                      <a:endParaRPr lang="en-GB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Q</a:t>
                      </a:r>
                      <a:r>
                        <a:rPr lang="en-GB" sz="1400" baseline="-25000" dirty="0" err="1" smtClean="0"/>
                        <a:t>ext</a:t>
                      </a:r>
                      <a:endParaRPr lang="en-GB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 x 10</a:t>
                      </a:r>
                      <a:r>
                        <a:rPr lang="en-GB" sz="1400" baseline="30000" dirty="0" smtClean="0"/>
                        <a:t>6</a:t>
                      </a:r>
                      <a:r>
                        <a:rPr lang="en-GB" sz="1400" dirty="0" smtClean="0"/>
                        <a:t> - 10</a:t>
                      </a:r>
                      <a:r>
                        <a:rPr lang="en-GB" sz="1400" baseline="30000" dirty="0" smtClean="0"/>
                        <a:t>8</a:t>
                      </a:r>
                      <a:endParaRPr lang="en-GB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0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Max Cavity FWD Power (kW)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 SW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95536" y="260648"/>
            <a:ext cx="842493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15816" y="188640"/>
            <a:ext cx="33123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The ERL</a:t>
            </a:r>
            <a:r>
              <a:rPr kumimoji="0" lang="en-GB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28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Cryomodule</a:t>
            </a:r>
            <a:endParaRPr kumimoji="0" lang="en-GB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3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95536" y="260648"/>
            <a:ext cx="842493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17008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High Power Input couplers</a:t>
            </a:r>
          </a:p>
          <a:p>
            <a:pPr marL="457200" indent="-457200"/>
            <a:endParaRPr lang="en-GB" sz="2000" dirty="0" smtClean="0"/>
          </a:p>
          <a:p>
            <a:pPr marL="457200" indent="-457200">
              <a:buAutoNum type="arabicPeriod" startAt="2"/>
            </a:pPr>
            <a:r>
              <a:rPr lang="en-GB" sz="2000" dirty="0" err="1" smtClean="0"/>
              <a:t>Saclay</a:t>
            </a:r>
            <a:r>
              <a:rPr lang="en-GB" sz="2000" dirty="0" smtClean="0"/>
              <a:t> II tuners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sz="2000" dirty="0" smtClean="0"/>
              <a:t>3.    HOM absorbers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sz="2000" dirty="0" smtClean="0"/>
              <a:t>4.    Several thermal transitions</a:t>
            </a:r>
          </a:p>
          <a:p>
            <a:pPr marL="457200" indent="-457200"/>
            <a:endParaRPr lang="en-GB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39752" y="332656"/>
            <a:ext cx="427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Major Variations in the Design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1672412" cy="14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56"/>
          <a:stretch>
            <a:fillRect/>
          </a:stretch>
        </p:blipFill>
        <p:spPr bwMode="auto">
          <a:xfrm>
            <a:off x="0" y="836712"/>
            <a:ext cx="2267744" cy="32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\\Engserve\projects\210 SCRF Cryomodule collaboration\ph1-Phase 1\MENG\Pictures\2010_10_11 HOMs assembly\HOM 13\IMG_0209.JPG"/>
          <p:cNvPicPr>
            <a:picLocks noChangeAspect="1" noChangeArrowheads="1"/>
          </p:cNvPicPr>
          <p:nvPr/>
        </p:nvPicPr>
        <p:blipFill>
          <a:blip r:embed="rId4" cstate="print"/>
          <a:srcRect l="10484"/>
          <a:stretch>
            <a:fillRect/>
          </a:stretch>
        </p:blipFill>
        <p:spPr bwMode="auto">
          <a:xfrm>
            <a:off x="2627784" y="2348880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39552" y="4221088"/>
            <a:ext cx="4324350" cy="2203574"/>
            <a:chOff x="539552" y="1556792"/>
            <a:chExt cx="4324350" cy="2203574"/>
          </a:xfrm>
        </p:grpSpPr>
        <p:pic>
          <p:nvPicPr>
            <p:cNvPr id="11" name="Picture 843" descr="Fig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772816"/>
              <a:ext cx="4324350" cy="19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27584" y="1556792"/>
              <a:ext cx="777777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80-5-2</a:t>
              </a:r>
              <a:endParaRPr lang="en-GB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3928" y="1556792"/>
              <a:ext cx="777777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2-5-80</a:t>
              </a:r>
              <a:endParaRPr lang="en-GB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736" y="1556792"/>
              <a:ext cx="1143262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2-5-80-5-2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3768" y="2564904"/>
              <a:ext cx="412292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2</a:t>
              </a:r>
            </a:p>
            <a:p>
              <a:pPr algn="ctr"/>
              <a:r>
                <a:rPr lang="en-GB" sz="1600" dirty="0" smtClean="0"/>
                <a:t>5</a:t>
              </a:r>
            </a:p>
            <a:p>
              <a:pPr algn="ctr"/>
              <a:r>
                <a:rPr lang="en-GB" sz="1600" dirty="0" smtClean="0"/>
                <a:t>80</a:t>
              </a:r>
              <a:endParaRPr lang="en-GB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4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95536" y="260648"/>
            <a:ext cx="842493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2" name="Picture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312368" cy="19450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" name="Picture 2" descr="C:\Transit\2012\TTC-2012\Insytrumenation poster\Slide1.JPG"/>
          <p:cNvPicPr>
            <a:picLocks noChangeAspect="1" noChangeArrowheads="1"/>
          </p:cNvPicPr>
          <p:nvPr/>
        </p:nvPicPr>
        <p:blipFill>
          <a:blip r:embed="rId3" cstate="print"/>
          <a:srcRect l="5901" t="2751" r="9838" b="44750"/>
          <a:stretch>
            <a:fillRect/>
          </a:stretch>
        </p:blipFill>
        <p:spPr bwMode="auto">
          <a:xfrm>
            <a:off x="683568" y="3284984"/>
            <a:ext cx="6840760" cy="31966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1052736"/>
            <a:ext cx="3851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GB" sz="2000" dirty="0" smtClean="0"/>
              <a:t>Radiation Shield, HOMs and thermal intercepts cooled with </a:t>
            </a:r>
            <a:r>
              <a:rPr lang="en-GB" sz="2000" dirty="0" err="1" smtClean="0"/>
              <a:t>GHe</a:t>
            </a:r>
            <a:endParaRPr lang="en-GB" sz="2000" dirty="0" smtClean="0"/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sz="2000" dirty="0" smtClean="0"/>
              <a:t>6.    Additional thermal management scheme</a:t>
            </a:r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/>
            <a:r>
              <a:rPr lang="en-GB" sz="2000" dirty="0" smtClean="0"/>
              <a:t>7.    Additional Instrumentation</a:t>
            </a:r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32656"/>
            <a:ext cx="427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Major Variations in the Design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5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Astec\RF\SMP\projects\DICC\Tests\Photos\Jan-2012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271"/>
            <a:ext cx="5976664" cy="39884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6013176" cy="2677656"/>
          </a:xfrm>
          <a:prstGeom prst="rect">
            <a:avLst/>
          </a:prstGeom>
          <a:solidFill>
            <a:srgbClr val="FFFFCC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sz="2000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   Check the cryogenic performance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GB" sz="2000" dirty="0" smtClean="0"/>
              <a:t>Understand the processes and establish  commissioning and operating procedures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Validate instrumentation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</a:t>
            </a:r>
            <a:r>
              <a:rPr lang="en-GB" sz="2000" dirty="0" smtClean="0"/>
              <a:t>  Make the task of integration with ALICE easier</a:t>
            </a:r>
          </a:p>
          <a:p>
            <a:pPr indent="263525">
              <a:buFont typeface="Arial" pitchFamily="34" charset="0"/>
              <a:buChar char="•"/>
            </a:pPr>
            <a:r>
              <a:rPr lang="en-GB" sz="2000" dirty="0" smtClean="0"/>
              <a:t> Identify and resolve any unknown issues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4969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Off - line cold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6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467544" y="260648"/>
            <a:ext cx="84249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3" name="Picture 2" descr="W:\Astec\RF\SMP\projects\DICC\Tests\Sept-2012\Screenshots-oct-2012\dicc_24012012.png"/>
          <p:cNvPicPr>
            <a:picLocks noChangeAspect="1" noChangeArrowheads="1"/>
          </p:cNvPicPr>
          <p:nvPr/>
        </p:nvPicPr>
        <p:blipFill>
          <a:blip r:embed="rId2" cstate="print"/>
          <a:srcRect t="21702" r="36274" b="24874"/>
          <a:stretch>
            <a:fillRect/>
          </a:stretch>
        </p:blipFill>
        <p:spPr bwMode="auto">
          <a:xfrm>
            <a:off x="395536" y="1052736"/>
            <a:ext cx="6984776" cy="5267208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16016" y="2924944"/>
          <a:ext cx="4104456" cy="3096344"/>
        </p:xfrm>
        <a:graphic>
          <a:graphicData uri="http://schemas.openxmlformats.org/drawingml/2006/table">
            <a:tbl>
              <a:tblPr/>
              <a:tblGrid>
                <a:gridCol w="1848950"/>
                <a:gridCol w="1065002"/>
                <a:gridCol w="1190504"/>
              </a:tblGrid>
              <a:tr h="24474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GB" sz="14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  <a:cs typeface="Times New Roman"/>
                        </a:rPr>
                        <a:t>Measured*</a:t>
                      </a:r>
                      <a:endParaRPr lang="en-GB" sz="14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  <a:cs typeface="Times New Roman"/>
                        </a:rPr>
                        <a:t>Specification </a:t>
                      </a:r>
                      <a:endParaRPr lang="en-GB" sz="1400" b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423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Static Heat Load at 80K (HOMs, Thermal shield and intercepts.)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~ 7 W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20W 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948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Static heat losses for the cavities at 80K  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~ 3.5 W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15 W  at 4K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948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Delta T across thermal shield at equillibrium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&lt; 5K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&lt;10K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3839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Delta T across the two cavities during </a:t>
                      </a:r>
                      <a:r>
                        <a:rPr lang="en-GB" sz="1400" dirty="0" err="1">
                          <a:latin typeface="Times New Roman"/>
                          <a:ea typeface="Times New Roman"/>
                          <a:cs typeface="Times New Roman"/>
                        </a:rPr>
                        <a:t>cooldown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&lt; 5K</a:t>
                      </a:r>
                      <a:endParaRPr lang="en-GB" sz="1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&lt; 5K</a:t>
                      </a:r>
                      <a:endParaRPr lang="en-GB" sz="1400" dirty="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Currently 50K to 60K for ALICE</a:t>
                      </a:r>
                      <a:endParaRPr lang="en-GB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H="1">
            <a:off x="2771800" y="1700808"/>
            <a:ext cx="43204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2483768" y="1556792"/>
            <a:ext cx="72008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03848" y="1556792"/>
            <a:ext cx="182223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Cavity Temperatures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864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Results  </a:t>
            </a:r>
          </a:p>
          <a:p>
            <a:pPr algn="ctr"/>
            <a:r>
              <a:rPr lang="en-GB" sz="1800" dirty="0" smtClean="0"/>
              <a:t>Phase -1  Cool down to  80K  (</a:t>
            </a:r>
            <a:r>
              <a:rPr lang="en-GB" sz="1800" b="1" dirty="0" smtClean="0"/>
              <a:t>Cryogenics)</a:t>
            </a:r>
            <a:endParaRPr lang="en-GB" sz="18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547664" y="4869160"/>
            <a:ext cx="21602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195736" y="4725144"/>
            <a:ext cx="792088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 hrs</a:t>
            </a:r>
            <a:endParaRPr lang="en-GB" sz="1400" dirty="0"/>
          </a:p>
        </p:txBody>
      </p:sp>
      <p:sp>
        <p:nvSpPr>
          <p:cNvPr id="15" name="Oval 14"/>
          <p:cNvSpPr/>
          <p:nvPr/>
        </p:nvSpPr>
        <p:spPr bwMode="auto">
          <a:xfrm>
            <a:off x="1979712" y="1412776"/>
            <a:ext cx="1440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980728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Calibration error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stCxn id="16" idx="2"/>
            <a:endCxn id="15" idx="0"/>
          </p:cNvCxnSpPr>
          <p:nvPr/>
        </p:nvCxnSpPr>
        <p:spPr bwMode="auto">
          <a:xfrm>
            <a:off x="1705134" y="1288505"/>
            <a:ext cx="346586" cy="124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7 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Results  </a:t>
            </a:r>
            <a:endParaRPr lang="en-GB" sz="1600" dirty="0" smtClean="0"/>
          </a:p>
          <a:p>
            <a:pPr algn="ctr"/>
            <a:r>
              <a:rPr lang="en-GB" sz="2000" dirty="0" smtClean="0"/>
              <a:t>Phase -1  Cool down to 80K  (RF)</a:t>
            </a:r>
            <a:r>
              <a:rPr lang="en-GB" sz="1800" b="1" dirty="0" smtClean="0"/>
              <a:t> </a:t>
            </a:r>
            <a:endParaRPr lang="en-GB" sz="18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024336" cy="236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background.JPG"/>
          <p:cNvPicPr>
            <a:picLocks noChangeAspect="1"/>
          </p:cNvPicPr>
          <p:nvPr/>
        </p:nvPicPr>
        <p:blipFill>
          <a:blip r:embed="rId3" cstate="print"/>
          <a:srcRect l="4878" r="14452" b="16625"/>
          <a:stretch>
            <a:fillRect/>
          </a:stretch>
        </p:blipFill>
        <p:spPr>
          <a:xfrm>
            <a:off x="251521" y="4005065"/>
            <a:ext cx="3036465" cy="2160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1763688" y="5229200"/>
            <a:ext cx="792088" cy="72008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412776"/>
            <a:ext cx="54006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</a:t>
            </a:r>
            <a:r>
              <a:rPr lang="en-GB" sz="2000" dirty="0" smtClean="0"/>
              <a:t>Tuner for cavity -2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freeze</a:t>
            </a:r>
            <a:r>
              <a:rPr lang="en-GB" sz="2000" dirty="0" smtClean="0">
                <a:solidFill>
                  <a:srgbClr val="FF0000"/>
                </a:solidFill>
              </a:rPr>
              <a:t>s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for</a:t>
            </a:r>
            <a:r>
              <a:rPr lang="en-GB" sz="2000" dirty="0" smtClean="0"/>
              <a:t> T&lt; 220K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Additional thermometry </a:t>
            </a:r>
            <a:r>
              <a:rPr lang="en-GB" sz="2000" dirty="0" smtClean="0">
                <a:solidFill>
                  <a:srgbClr val="FF0000"/>
                </a:solidFill>
              </a:rPr>
              <a:t>was</a:t>
            </a:r>
            <a:r>
              <a:rPr lang="en-GB" sz="2000" dirty="0" smtClean="0"/>
              <a:t> added to </a:t>
            </a:r>
          </a:p>
          <a:p>
            <a:r>
              <a:rPr lang="en-GB" sz="2000" dirty="0" smtClean="0"/>
              <a:t>     various locations on tuner assembly 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Camera was inserted inside the isolation</a:t>
            </a:r>
          </a:p>
          <a:p>
            <a:r>
              <a:rPr lang="en-GB" sz="2000" dirty="0" smtClean="0"/>
              <a:t>     chamber to observe the </a:t>
            </a:r>
            <a:r>
              <a:rPr lang="en-GB" sz="2000" dirty="0" smtClean="0">
                <a:solidFill>
                  <a:srgbClr val="FF0000"/>
                </a:solidFill>
              </a:rPr>
              <a:t>physical 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     movement </a:t>
            </a:r>
            <a:r>
              <a:rPr lang="en-GB" sz="2000" dirty="0" smtClean="0"/>
              <a:t>of the motor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Cold tests were repeated but were </a:t>
            </a:r>
          </a:p>
          <a:p>
            <a:r>
              <a:rPr lang="en-GB" sz="2000" dirty="0" smtClean="0"/>
              <a:t>      inconclusive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 We decided to  dismantle the </a:t>
            </a:r>
            <a:r>
              <a:rPr lang="en-GB" sz="2000" dirty="0" err="1" smtClean="0"/>
              <a:t>cryomodule</a:t>
            </a:r>
            <a:endParaRPr lang="en-GB" sz="2000" dirty="0" smtClean="0"/>
          </a:p>
          <a:p>
            <a:r>
              <a:rPr lang="en-GB" sz="2000" dirty="0" smtClean="0"/>
              <a:t>      (Clean room  operation)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 One of the shafts on the tuner assembly</a:t>
            </a:r>
          </a:p>
          <a:p>
            <a:r>
              <a:rPr lang="en-GB" sz="2000" dirty="0" smtClean="0"/>
              <a:t>      was found to be misaligned 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8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ransit\2012\TTC-2012\IMG_3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128792" cy="47525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2555776" y="2564904"/>
            <a:ext cx="720080" cy="432048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275856" y="1412776"/>
            <a:ext cx="72008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75856" y="3068960"/>
            <a:ext cx="1008112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432" t="19133" r="18234" b="4591"/>
          <a:stretch>
            <a:fillRect/>
          </a:stretch>
        </p:blipFill>
        <p:spPr bwMode="auto">
          <a:xfrm>
            <a:off x="539552" y="3861048"/>
            <a:ext cx="2952328" cy="23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7627" t="10854" r="3215" b="3381"/>
          <a:stretch>
            <a:fillRect/>
          </a:stretch>
        </p:blipFill>
        <p:spPr bwMode="auto">
          <a:xfrm>
            <a:off x="3851920" y="3861048"/>
            <a:ext cx="3418139" cy="230425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3131840" y="5301208"/>
            <a:ext cx="216024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67544" y="5229200"/>
            <a:ext cx="43204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347864" y="4869160"/>
            <a:ext cx="2088232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987824" y="5733256"/>
            <a:ext cx="3600400" cy="700088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Bearing spacer installed rotated out of position. Shaft not correctly seated. And so 2.5mm high.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699792" y="4869160"/>
            <a:ext cx="576064" cy="57606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6453336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9                  Shrikant Pattalwar           TTC meeting     Nov 5-8, 2012                       J-Lab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869</Words>
  <Application>Microsoft Office PowerPoint</Application>
  <PresentationFormat>On-screen Show (4:3)</PresentationFormat>
  <Paragraphs>187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ALICE Cryomodule Integration Scheduled in January 2013</vt:lpstr>
      <vt:lpstr>PowerPoint Presentation</vt:lpstr>
    </vt:vector>
  </TitlesOfParts>
  <Company>BMB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Willington</dc:creator>
  <cp:lastModifiedBy>user</cp:lastModifiedBy>
  <cp:revision>48</cp:revision>
  <dcterms:created xsi:type="dcterms:W3CDTF">2007-03-15T09:55:48Z</dcterms:created>
  <dcterms:modified xsi:type="dcterms:W3CDTF">2012-11-07T19:35:50Z</dcterms:modified>
</cp:coreProperties>
</file>