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embeddings/Microsoft_Equation1.bin" ContentType="application/vnd.openxmlformats-officedocument.oleObject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charts/chart1.xml" ContentType="application/vnd.openxmlformats-officedocument.drawingml.chart+xml"/>
  <Override PartName="/ppt/embeddings/oleObject5.bin" ContentType="application/vnd.openxmlformats-officedocument.oleObject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sldIdLst>
    <p:sldId id="258" r:id="rId2"/>
    <p:sldId id="268" r:id="rId3"/>
    <p:sldId id="267" r:id="rId4"/>
    <p:sldId id="260" r:id="rId5"/>
    <p:sldId id="261" r:id="rId6"/>
    <p:sldId id="262" r:id="rId7"/>
    <p:sldId id="269" r:id="rId8"/>
    <p:sldId id="272" r:id="rId9"/>
    <p:sldId id="282" r:id="rId10"/>
    <p:sldId id="280" r:id="rId11"/>
    <p:sldId id="281" r:id="rId12"/>
    <p:sldId id="271" r:id="rId13"/>
    <p:sldId id="264" r:id="rId14"/>
    <p:sldId id="283" r:id="rId15"/>
    <p:sldId id="273" r:id="rId16"/>
    <p:sldId id="278" r:id="rId17"/>
    <p:sldId id="274" r:id="rId18"/>
    <p:sldId id="284" r:id="rId19"/>
    <p:sldId id="279" r:id="rId20"/>
    <p:sldId id="275" r:id="rId21"/>
    <p:sldId id="266" r:id="rId22"/>
    <p:sldId id="265" r:id="rId23"/>
    <p:sldId id="28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8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nnag:Documents:nitrided-caviti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nnag:Documents:nitrided-cavities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0625931049159"/>
          <c:y val="0.0374862183020948"/>
          <c:w val="0.645496382208981"/>
          <c:h val="0.866167081926226"/>
        </c:manualLayout>
      </c:layout>
      <c:scatterChart>
        <c:scatterStyle val="lineMarker"/>
        <c:varyColors val="0"/>
        <c:ser>
          <c:idx val="0"/>
          <c:order val="0"/>
          <c:tx>
            <c:v>before quench</c:v>
          </c:tx>
          <c:spPr>
            <a:ln w="47625">
              <a:noFill/>
            </a:ln>
          </c:spPr>
          <c:errBars>
            <c:errDir val="y"/>
            <c:errBarType val="both"/>
            <c:errValType val="cust"/>
            <c:noEndCap val="1"/>
            <c:plus>
              <c:numRef>
                <c:f>TE1AES003!$D$32:$D$44</c:f>
                <c:numCache>
                  <c:formatCode>General</c:formatCode>
                  <c:ptCount val="13"/>
                  <c:pt idx="0">
                    <c:v>4.64409518E9</c:v>
                  </c:pt>
                  <c:pt idx="1">
                    <c:v>5.22645155E9</c:v>
                  </c:pt>
                  <c:pt idx="2">
                    <c:v>1.32297927E10</c:v>
                  </c:pt>
                  <c:pt idx="3">
                    <c:v>1.31788119E10</c:v>
                  </c:pt>
                  <c:pt idx="4">
                    <c:v>7.06721292E9</c:v>
                  </c:pt>
                  <c:pt idx="5">
                    <c:v>2.88717978E10</c:v>
                  </c:pt>
                  <c:pt idx="6">
                    <c:v>3.7844312E10</c:v>
                  </c:pt>
                  <c:pt idx="7">
                    <c:v>4.69847902E10</c:v>
                  </c:pt>
                  <c:pt idx="8">
                    <c:v>5.30553244E10</c:v>
                  </c:pt>
                  <c:pt idx="9">
                    <c:v>5.2782545E10</c:v>
                  </c:pt>
                  <c:pt idx="10">
                    <c:v>4.58407521E10</c:v>
                  </c:pt>
                  <c:pt idx="11">
                    <c:v>1.39954398E10</c:v>
                  </c:pt>
                  <c:pt idx="12">
                    <c:v>1.99470972E10</c:v>
                  </c:pt>
                </c:numCache>
              </c:numRef>
            </c:plus>
            <c:minus>
              <c:numRef>
                <c:f>TE1AES003!$D$32:$D$44</c:f>
                <c:numCache>
                  <c:formatCode>General</c:formatCode>
                  <c:ptCount val="13"/>
                  <c:pt idx="0">
                    <c:v>4.64409518E9</c:v>
                  </c:pt>
                  <c:pt idx="1">
                    <c:v>5.22645155E9</c:v>
                  </c:pt>
                  <c:pt idx="2">
                    <c:v>1.32297927E10</c:v>
                  </c:pt>
                  <c:pt idx="3">
                    <c:v>1.31788119E10</c:v>
                  </c:pt>
                  <c:pt idx="4">
                    <c:v>7.06721292E9</c:v>
                  </c:pt>
                  <c:pt idx="5">
                    <c:v>2.88717978E10</c:v>
                  </c:pt>
                  <c:pt idx="6">
                    <c:v>3.7844312E10</c:v>
                  </c:pt>
                  <c:pt idx="7">
                    <c:v>4.69847902E10</c:v>
                  </c:pt>
                  <c:pt idx="8">
                    <c:v>5.30553244E10</c:v>
                  </c:pt>
                  <c:pt idx="9">
                    <c:v>5.2782545E10</c:v>
                  </c:pt>
                  <c:pt idx="10">
                    <c:v>4.58407521E10</c:v>
                  </c:pt>
                  <c:pt idx="11">
                    <c:v>1.39954398E10</c:v>
                  </c:pt>
                  <c:pt idx="12">
                    <c:v>1.99470972E10</c:v>
                  </c:pt>
                </c:numCache>
              </c:numRef>
            </c:minus>
          </c:errBars>
          <c:errBars>
            <c:errDir val="x"/>
            <c:errBarType val="both"/>
            <c:errValType val="cust"/>
            <c:noEndCap val="1"/>
            <c:plus>
              <c:numRef>
                <c:f>TE1AES003!$B$32:$B$44</c:f>
                <c:numCache>
                  <c:formatCode>General</c:formatCode>
                  <c:ptCount val="13"/>
                  <c:pt idx="0">
                    <c:v>0.45363499</c:v>
                  </c:pt>
                  <c:pt idx="1">
                    <c:v>0.59885566</c:v>
                  </c:pt>
                  <c:pt idx="2">
                    <c:v>1.22719693</c:v>
                  </c:pt>
                  <c:pt idx="3">
                    <c:v>1.22341704</c:v>
                  </c:pt>
                  <c:pt idx="4">
                    <c:v>0.773285573</c:v>
                  </c:pt>
                  <c:pt idx="5">
                    <c:v>2.2782987</c:v>
                  </c:pt>
                  <c:pt idx="6">
                    <c:v>2.81664583</c:v>
                  </c:pt>
                  <c:pt idx="7">
                    <c:v>3.33081392</c:v>
                  </c:pt>
                  <c:pt idx="8">
                    <c:v>3.70114556</c:v>
                  </c:pt>
                  <c:pt idx="9">
                    <c:v>3.61724954</c:v>
                  </c:pt>
                  <c:pt idx="10">
                    <c:v>3.19548927</c:v>
                  </c:pt>
                  <c:pt idx="11">
                    <c:v>1.24898302</c:v>
                  </c:pt>
                  <c:pt idx="12">
                    <c:v>1.64847802</c:v>
                  </c:pt>
                </c:numCache>
              </c:numRef>
            </c:plus>
            <c:minus>
              <c:numRef>
                <c:f>TE1AES003!$B$32:$B$44</c:f>
                <c:numCache>
                  <c:formatCode>General</c:formatCode>
                  <c:ptCount val="13"/>
                  <c:pt idx="0">
                    <c:v>0.45363499</c:v>
                  </c:pt>
                  <c:pt idx="1">
                    <c:v>0.59885566</c:v>
                  </c:pt>
                  <c:pt idx="2">
                    <c:v>1.22719693</c:v>
                  </c:pt>
                  <c:pt idx="3">
                    <c:v>1.22341704</c:v>
                  </c:pt>
                  <c:pt idx="4">
                    <c:v>0.773285573</c:v>
                  </c:pt>
                  <c:pt idx="5">
                    <c:v>2.2782987</c:v>
                  </c:pt>
                  <c:pt idx="6">
                    <c:v>2.81664583</c:v>
                  </c:pt>
                  <c:pt idx="7">
                    <c:v>3.33081392</c:v>
                  </c:pt>
                  <c:pt idx="8">
                    <c:v>3.70114556</c:v>
                  </c:pt>
                  <c:pt idx="9">
                    <c:v>3.61724954</c:v>
                  </c:pt>
                  <c:pt idx="10">
                    <c:v>3.19548927</c:v>
                  </c:pt>
                  <c:pt idx="11">
                    <c:v>1.24898302</c:v>
                  </c:pt>
                  <c:pt idx="12">
                    <c:v>1.64847802</c:v>
                  </c:pt>
                </c:numCache>
              </c:numRef>
            </c:minus>
          </c:errBars>
          <c:xVal>
            <c:numRef>
              <c:f>TE1AES003!$A$32:$A$44</c:f>
              <c:numCache>
                <c:formatCode>0.00E+00</c:formatCode>
                <c:ptCount val="13"/>
                <c:pt idx="0">
                  <c:v>3.98414683</c:v>
                </c:pt>
                <c:pt idx="1">
                  <c:v>5.07520259</c:v>
                </c:pt>
                <c:pt idx="2">
                  <c:v>6.71630418</c:v>
                </c:pt>
                <c:pt idx="3">
                  <c:v>6.70666153</c:v>
                </c:pt>
                <c:pt idx="4">
                  <c:v>5.72054769</c:v>
                </c:pt>
                <c:pt idx="5">
                  <c:v>8.46775664</c:v>
                </c:pt>
                <c:pt idx="6">
                  <c:v>9.14832382</c:v>
                </c:pt>
                <c:pt idx="7">
                  <c:v>9.70651687</c:v>
                </c:pt>
                <c:pt idx="8">
                  <c:v>10.1631852</c:v>
                </c:pt>
                <c:pt idx="9">
                  <c:v>9.9408766</c:v>
                </c:pt>
                <c:pt idx="10">
                  <c:v>9.438205760000001</c:v>
                </c:pt>
                <c:pt idx="11">
                  <c:v>6.63611311</c:v>
                </c:pt>
                <c:pt idx="12">
                  <c:v>7.38401844</c:v>
                </c:pt>
              </c:numCache>
            </c:numRef>
          </c:xVal>
          <c:yVal>
            <c:numRef>
              <c:f>TE1AES003!$C$32:$C$44</c:f>
              <c:numCache>
                <c:formatCode>0.00E+00</c:formatCode>
                <c:ptCount val="13"/>
                <c:pt idx="0">
                  <c:v>3.63185393E10</c:v>
                </c:pt>
                <c:pt idx="1">
                  <c:v>3.8789944E10</c:v>
                </c:pt>
                <c:pt idx="2">
                  <c:v>5.82214339E10</c:v>
                </c:pt>
                <c:pt idx="3">
                  <c:v>5.81065303E10</c:v>
                </c:pt>
                <c:pt idx="4">
                  <c:v>4.43027584E10</c:v>
                </c:pt>
                <c:pt idx="5">
                  <c:v>8.26173382E10</c:v>
                </c:pt>
                <c:pt idx="6">
                  <c:v>9.36138618E10</c:v>
                </c:pt>
                <c:pt idx="7">
                  <c:v>1.03502013E11</c:v>
                </c:pt>
                <c:pt idx="8">
                  <c:v>1.09708972E11</c:v>
                </c:pt>
                <c:pt idx="9">
                  <c:v>1.09259142E11</c:v>
                </c:pt>
                <c:pt idx="10">
                  <c:v>1.02461566E11</c:v>
                </c:pt>
                <c:pt idx="11">
                  <c:v>5.95731505E10</c:v>
                </c:pt>
                <c:pt idx="12">
                  <c:v>7.00900263E10</c:v>
                </c:pt>
              </c:numCache>
            </c:numRef>
          </c:yVal>
          <c:smooth val="0"/>
        </c:ser>
        <c:ser>
          <c:idx val="1"/>
          <c:order val="1"/>
          <c:tx>
            <c:v>after quench</c:v>
          </c:tx>
          <c:spPr>
            <a:ln w="47625">
              <a:noFill/>
            </a:ln>
          </c:spPr>
          <c:errBars>
            <c:errDir val="y"/>
            <c:errBarType val="both"/>
            <c:errValType val="cust"/>
            <c:noEndCap val="1"/>
            <c:plus>
              <c:numRef>
                <c:f>TE1AES003!$C$50:$C$73</c:f>
                <c:numCache>
                  <c:formatCode>General</c:formatCode>
                  <c:ptCount val="24"/>
                  <c:pt idx="0">
                    <c:v>8.62650861E9</c:v>
                  </c:pt>
                  <c:pt idx="1">
                    <c:v>8.66095302E9</c:v>
                  </c:pt>
                  <c:pt idx="2">
                    <c:v>8.93191153E9</c:v>
                  </c:pt>
                  <c:pt idx="3">
                    <c:v>9.1084361E9</c:v>
                  </c:pt>
                  <c:pt idx="4">
                    <c:v>9.72076101E9</c:v>
                  </c:pt>
                  <c:pt idx="5">
                    <c:v>9.74868212E9</c:v>
                  </c:pt>
                  <c:pt idx="6">
                    <c:v>9.77926287E9</c:v>
                  </c:pt>
                  <c:pt idx="7">
                    <c:v>9.55697779E9</c:v>
                  </c:pt>
                  <c:pt idx="8">
                    <c:v>9.47157865E9</c:v>
                  </c:pt>
                  <c:pt idx="9">
                    <c:v>9.6389552E9</c:v>
                  </c:pt>
                  <c:pt idx="10">
                    <c:v>9.23951568E9</c:v>
                  </c:pt>
                  <c:pt idx="11">
                    <c:v>8.8937265E9</c:v>
                  </c:pt>
                  <c:pt idx="12">
                    <c:v>8.76166742E9</c:v>
                  </c:pt>
                  <c:pt idx="13">
                    <c:v>8.85863393E9</c:v>
                  </c:pt>
                  <c:pt idx="14">
                    <c:v>8.99491621E9</c:v>
                  </c:pt>
                  <c:pt idx="15">
                    <c:v>8.99054809E9</c:v>
                  </c:pt>
                  <c:pt idx="16">
                    <c:v>8.90777983E9</c:v>
                  </c:pt>
                  <c:pt idx="17">
                    <c:v>8.14695212E9</c:v>
                  </c:pt>
                  <c:pt idx="18">
                    <c:v>8.0795993E9</c:v>
                  </c:pt>
                  <c:pt idx="19">
                    <c:v>7.73991465E9</c:v>
                  </c:pt>
                  <c:pt idx="20">
                    <c:v>6.92152471E9</c:v>
                  </c:pt>
                  <c:pt idx="21">
                    <c:v>6.93686636E9</c:v>
                  </c:pt>
                  <c:pt idx="22">
                    <c:v>6.54636281E9</c:v>
                  </c:pt>
                  <c:pt idx="23">
                    <c:v>6.35E9</c:v>
                  </c:pt>
                </c:numCache>
              </c:numRef>
            </c:plus>
            <c:minus>
              <c:numRef>
                <c:f>TE1AES003!$C$50:$C$73</c:f>
                <c:numCache>
                  <c:formatCode>General</c:formatCode>
                  <c:ptCount val="24"/>
                  <c:pt idx="0">
                    <c:v>8.62650861E9</c:v>
                  </c:pt>
                  <c:pt idx="1">
                    <c:v>8.66095302E9</c:v>
                  </c:pt>
                  <c:pt idx="2">
                    <c:v>8.93191153E9</c:v>
                  </c:pt>
                  <c:pt idx="3">
                    <c:v>9.1084361E9</c:v>
                  </c:pt>
                  <c:pt idx="4">
                    <c:v>9.72076101E9</c:v>
                  </c:pt>
                  <c:pt idx="5">
                    <c:v>9.74868212E9</c:v>
                  </c:pt>
                  <c:pt idx="6">
                    <c:v>9.77926287E9</c:v>
                  </c:pt>
                  <c:pt idx="7">
                    <c:v>9.55697779E9</c:v>
                  </c:pt>
                  <c:pt idx="8">
                    <c:v>9.47157865E9</c:v>
                  </c:pt>
                  <c:pt idx="9">
                    <c:v>9.6389552E9</c:v>
                  </c:pt>
                  <c:pt idx="10">
                    <c:v>9.23951568E9</c:v>
                  </c:pt>
                  <c:pt idx="11">
                    <c:v>8.8937265E9</c:v>
                  </c:pt>
                  <c:pt idx="12">
                    <c:v>8.76166742E9</c:v>
                  </c:pt>
                  <c:pt idx="13">
                    <c:v>8.85863393E9</c:v>
                  </c:pt>
                  <c:pt idx="14">
                    <c:v>8.99491621E9</c:v>
                  </c:pt>
                  <c:pt idx="15">
                    <c:v>8.99054809E9</c:v>
                  </c:pt>
                  <c:pt idx="16">
                    <c:v>8.90777983E9</c:v>
                  </c:pt>
                  <c:pt idx="17">
                    <c:v>8.14695212E9</c:v>
                  </c:pt>
                  <c:pt idx="18">
                    <c:v>8.0795993E9</c:v>
                  </c:pt>
                  <c:pt idx="19">
                    <c:v>7.73991465E9</c:v>
                  </c:pt>
                  <c:pt idx="20">
                    <c:v>6.92152471E9</c:v>
                  </c:pt>
                  <c:pt idx="21">
                    <c:v>6.93686636E9</c:v>
                  </c:pt>
                  <c:pt idx="22">
                    <c:v>6.54636281E9</c:v>
                  </c:pt>
                  <c:pt idx="23">
                    <c:v>6.35E9</c:v>
                  </c:pt>
                </c:numCache>
              </c:numRef>
            </c:minus>
          </c:errBars>
          <c:xVal>
            <c:numRef>
              <c:f>TE1AES003!$A$50:$A$73</c:f>
              <c:numCache>
                <c:formatCode>0.00E+00</c:formatCode>
                <c:ptCount val="24"/>
                <c:pt idx="0">
                  <c:v>2.44</c:v>
                </c:pt>
                <c:pt idx="1">
                  <c:v>3.14</c:v>
                </c:pt>
                <c:pt idx="2">
                  <c:v>4.16</c:v>
                </c:pt>
                <c:pt idx="3">
                  <c:v>5.39</c:v>
                </c:pt>
                <c:pt idx="4">
                  <c:v>7.17</c:v>
                </c:pt>
                <c:pt idx="5">
                  <c:v>8.140000000000001</c:v>
                </c:pt>
                <c:pt idx="6">
                  <c:v>9.15</c:v>
                </c:pt>
                <c:pt idx="7">
                  <c:v>10.1</c:v>
                </c:pt>
                <c:pt idx="8">
                  <c:v>11.0</c:v>
                </c:pt>
                <c:pt idx="9">
                  <c:v>10.1</c:v>
                </c:pt>
                <c:pt idx="10">
                  <c:v>11.7</c:v>
                </c:pt>
                <c:pt idx="11">
                  <c:v>12.9</c:v>
                </c:pt>
                <c:pt idx="12">
                  <c:v>13.7</c:v>
                </c:pt>
                <c:pt idx="13">
                  <c:v>13.7</c:v>
                </c:pt>
                <c:pt idx="14">
                  <c:v>14.7</c:v>
                </c:pt>
                <c:pt idx="15">
                  <c:v>14.7</c:v>
                </c:pt>
                <c:pt idx="16">
                  <c:v>14.7</c:v>
                </c:pt>
                <c:pt idx="17">
                  <c:v>15.6</c:v>
                </c:pt>
                <c:pt idx="18">
                  <c:v>15.8</c:v>
                </c:pt>
                <c:pt idx="19">
                  <c:v>16.5</c:v>
                </c:pt>
                <c:pt idx="20">
                  <c:v>17.5</c:v>
                </c:pt>
                <c:pt idx="21">
                  <c:v>17.9</c:v>
                </c:pt>
                <c:pt idx="22">
                  <c:v>18.3</c:v>
                </c:pt>
                <c:pt idx="23">
                  <c:v>19.6</c:v>
                </c:pt>
              </c:numCache>
            </c:numRef>
          </c:xVal>
          <c:yVal>
            <c:numRef>
              <c:f>TE1AES003!$B$50:$B$73</c:f>
              <c:numCache>
                <c:formatCode>0.00E+00</c:formatCode>
                <c:ptCount val="24"/>
                <c:pt idx="0">
                  <c:v>3.76E10</c:v>
                </c:pt>
                <c:pt idx="1">
                  <c:v>3.82E10</c:v>
                </c:pt>
                <c:pt idx="2">
                  <c:v>3.93E10</c:v>
                </c:pt>
                <c:pt idx="3">
                  <c:v>4.0E10</c:v>
                </c:pt>
                <c:pt idx="4">
                  <c:v>4.16E10</c:v>
                </c:pt>
                <c:pt idx="5">
                  <c:v>4.19E10</c:v>
                </c:pt>
                <c:pt idx="6">
                  <c:v>4.19E10</c:v>
                </c:pt>
                <c:pt idx="7">
                  <c:v>4.14E10</c:v>
                </c:pt>
                <c:pt idx="8">
                  <c:v>4.1E10</c:v>
                </c:pt>
                <c:pt idx="9">
                  <c:v>4.15E10</c:v>
                </c:pt>
                <c:pt idx="10">
                  <c:v>4.05E10</c:v>
                </c:pt>
                <c:pt idx="11">
                  <c:v>3.95E10</c:v>
                </c:pt>
                <c:pt idx="12">
                  <c:v>3.9E10</c:v>
                </c:pt>
                <c:pt idx="13">
                  <c:v>3.93E10</c:v>
                </c:pt>
                <c:pt idx="14">
                  <c:v>3.97E10</c:v>
                </c:pt>
                <c:pt idx="15">
                  <c:v>3.97E10</c:v>
                </c:pt>
                <c:pt idx="16">
                  <c:v>3.96E10</c:v>
                </c:pt>
                <c:pt idx="17">
                  <c:v>3.76E10</c:v>
                </c:pt>
                <c:pt idx="18">
                  <c:v>3.75E10</c:v>
                </c:pt>
                <c:pt idx="19">
                  <c:v>3.64E10</c:v>
                </c:pt>
                <c:pt idx="20">
                  <c:v>3.4E10</c:v>
                </c:pt>
                <c:pt idx="21">
                  <c:v>3.39E10</c:v>
                </c:pt>
                <c:pt idx="22">
                  <c:v>3.29E10</c:v>
                </c:pt>
                <c:pt idx="23">
                  <c:v>3.09E10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8123304"/>
        <c:axId val="-2040249496"/>
      </c:scatterChart>
      <c:valAx>
        <c:axId val="-2128123304"/>
        <c:scaling>
          <c:orientation val="minMax"/>
        </c:scaling>
        <c:delete val="0"/>
        <c:axPos val="b"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-2040249496"/>
        <c:crosses val="autoZero"/>
        <c:crossBetween val="midCat"/>
      </c:valAx>
      <c:valAx>
        <c:axId val="-2040249496"/>
        <c:scaling>
          <c:orientation val="minMax"/>
          <c:max val="1.4E11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-21281233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5368176153951"/>
          <c:y val="0.0847397887091241"/>
          <c:w val="0.185748430517131"/>
          <c:h val="0.335902212884911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72667608856585"/>
          <c:y val="0.14739970282318"/>
          <c:w val="0.620002288175516"/>
          <c:h val="0.722754150530589"/>
        </c:manualLayout>
      </c:layout>
      <c:scatterChart>
        <c:scatterStyle val="lineMarker"/>
        <c:varyColors val="0"/>
        <c:ser>
          <c:idx val="0"/>
          <c:order val="0"/>
          <c:tx>
            <c:v>TE1AES005 - nitridization plus 20 micron EP</c:v>
          </c:tx>
          <c:spPr>
            <a:ln w="47625">
              <a:noFill/>
            </a:ln>
          </c:spPr>
          <c:errBars>
            <c:errDir val="x"/>
            <c:errBarType val="both"/>
            <c:errValType val="cust"/>
            <c:noEndCap val="1"/>
            <c:plus>
              <c:numRef>
                <c:f>TE1AES005!$B$6:$B$31</c:f>
                <c:numCache>
                  <c:formatCode>General</c:formatCode>
                  <c:ptCount val="26"/>
                  <c:pt idx="0">
                    <c:v>0.434</c:v>
                  </c:pt>
                  <c:pt idx="1">
                    <c:v>0.532</c:v>
                  </c:pt>
                  <c:pt idx="2">
                    <c:v>0.661</c:v>
                  </c:pt>
                  <c:pt idx="3">
                    <c:v>0.66</c:v>
                  </c:pt>
                  <c:pt idx="4">
                    <c:v>0.798</c:v>
                  </c:pt>
                  <c:pt idx="5">
                    <c:v>0.8</c:v>
                  </c:pt>
                  <c:pt idx="6">
                    <c:v>0.652</c:v>
                  </c:pt>
                  <c:pt idx="7">
                    <c:v>0.737</c:v>
                  </c:pt>
                  <c:pt idx="8">
                    <c:v>0.828</c:v>
                  </c:pt>
                  <c:pt idx="9">
                    <c:v>0.934</c:v>
                  </c:pt>
                  <c:pt idx="10">
                    <c:v>1.05</c:v>
                  </c:pt>
                  <c:pt idx="11">
                    <c:v>1.17</c:v>
                  </c:pt>
                  <c:pt idx="12">
                    <c:v>1.17</c:v>
                  </c:pt>
                  <c:pt idx="13">
                    <c:v>1.19</c:v>
                  </c:pt>
                  <c:pt idx="14">
                    <c:v>1.27</c:v>
                  </c:pt>
                  <c:pt idx="15">
                    <c:v>1.29</c:v>
                  </c:pt>
                  <c:pt idx="16">
                    <c:v>1.31</c:v>
                  </c:pt>
                  <c:pt idx="17">
                    <c:v>1.39</c:v>
                  </c:pt>
                  <c:pt idx="18">
                    <c:v>1.61</c:v>
                  </c:pt>
                  <c:pt idx="19">
                    <c:v>1.57</c:v>
                  </c:pt>
                  <c:pt idx="20">
                    <c:v>1.54</c:v>
                  </c:pt>
                  <c:pt idx="21">
                    <c:v>1.46</c:v>
                  </c:pt>
                  <c:pt idx="22">
                    <c:v>1.68</c:v>
                  </c:pt>
                  <c:pt idx="23">
                    <c:v>1.7</c:v>
                  </c:pt>
                  <c:pt idx="24">
                    <c:v>1.74</c:v>
                  </c:pt>
                  <c:pt idx="25">
                    <c:v>1.66</c:v>
                  </c:pt>
                </c:numCache>
              </c:numRef>
            </c:plus>
            <c:minus>
              <c:numRef>
                <c:f>TE1AES005!$B$6:$B$31</c:f>
                <c:numCache>
                  <c:formatCode>General</c:formatCode>
                  <c:ptCount val="26"/>
                  <c:pt idx="0">
                    <c:v>0.434</c:v>
                  </c:pt>
                  <c:pt idx="1">
                    <c:v>0.532</c:v>
                  </c:pt>
                  <c:pt idx="2">
                    <c:v>0.661</c:v>
                  </c:pt>
                  <c:pt idx="3">
                    <c:v>0.66</c:v>
                  </c:pt>
                  <c:pt idx="4">
                    <c:v>0.798</c:v>
                  </c:pt>
                  <c:pt idx="5">
                    <c:v>0.8</c:v>
                  </c:pt>
                  <c:pt idx="6">
                    <c:v>0.652</c:v>
                  </c:pt>
                  <c:pt idx="7">
                    <c:v>0.737</c:v>
                  </c:pt>
                  <c:pt idx="8">
                    <c:v>0.828</c:v>
                  </c:pt>
                  <c:pt idx="9">
                    <c:v>0.934</c:v>
                  </c:pt>
                  <c:pt idx="10">
                    <c:v>1.05</c:v>
                  </c:pt>
                  <c:pt idx="11">
                    <c:v>1.17</c:v>
                  </c:pt>
                  <c:pt idx="12">
                    <c:v>1.17</c:v>
                  </c:pt>
                  <c:pt idx="13">
                    <c:v>1.19</c:v>
                  </c:pt>
                  <c:pt idx="14">
                    <c:v>1.27</c:v>
                  </c:pt>
                  <c:pt idx="15">
                    <c:v>1.29</c:v>
                  </c:pt>
                  <c:pt idx="16">
                    <c:v>1.31</c:v>
                  </c:pt>
                  <c:pt idx="17">
                    <c:v>1.39</c:v>
                  </c:pt>
                  <c:pt idx="18">
                    <c:v>1.61</c:v>
                  </c:pt>
                  <c:pt idx="19">
                    <c:v>1.57</c:v>
                  </c:pt>
                  <c:pt idx="20">
                    <c:v>1.54</c:v>
                  </c:pt>
                  <c:pt idx="21">
                    <c:v>1.46</c:v>
                  </c:pt>
                  <c:pt idx="22">
                    <c:v>1.68</c:v>
                  </c:pt>
                  <c:pt idx="23">
                    <c:v>1.7</c:v>
                  </c:pt>
                  <c:pt idx="24">
                    <c:v>1.74</c:v>
                  </c:pt>
                  <c:pt idx="25">
                    <c:v>1.66</c:v>
                  </c:pt>
                </c:numCache>
              </c:numRef>
            </c:minus>
          </c:errBars>
          <c:errBars>
            <c:errDir val="y"/>
            <c:errBarType val="both"/>
            <c:errValType val="cust"/>
            <c:noEndCap val="1"/>
            <c:plus>
              <c:numRef>
                <c:f>TE1AES005!$D$6:$D$31</c:f>
                <c:numCache>
                  <c:formatCode>General</c:formatCode>
                  <c:ptCount val="26"/>
                  <c:pt idx="0">
                    <c:v>5.93E9</c:v>
                  </c:pt>
                  <c:pt idx="1">
                    <c:v>6.17E9</c:v>
                  </c:pt>
                  <c:pt idx="2">
                    <c:v>5.87E9</c:v>
                  </c:pt>
                  <c:pt idx="3">
                    <c:v>5.83E9</c:v>
                  </c:pt>
                  <c:pt idx="4">
                    <c:v>6.28E9</c:v>
                  </c:pt>
                  <c:pt idx="5">
                    <c:v>6.31E9</c:v>
                  </c:pt>
                  <c:pt idx="6">
                    <c:v>7.17E9</c:v>
                  </c:pt>
                  <c:pt idx="7">
                    <c:v>6.98E9</c:v>
                  </c:pt>
                  <c:pt idx="8">
                    <c:v>6.31E9</c:v>
                  </c:pt>
                  <c:pt idx="9">
                    <c:v>5.6E9</c:v>
                  </c:pt>
                  <c:pt idx="10">
                    <c:v>4.92E9</c:v>
                  </c:pt>
                  <c:pt idx="11">
                    <c:v>4.34E9</c:v>
                  </c:pt>
                  <c:pt idx="12">
                    <c:v>4.28E9</c:v>
                  </c:pt>
                  <c:pt idx="13">
                    <c:v>4.18E9</c:v>
                  </c:pt>
                  <c:pt idx="14">
                    <c:v>3.85E9</c:v>
                  </c:pt>
                  <c:pt idx="15">
                    <c:v>3.75E9</c:v>
                  </c:pt>
                  <c:pt idx="16">
                    <c:v>3.66E9</c:v>
                  </c:pt>
                  <c:pt idx="17">
                    <c:v>3.33E9</c:v>
                  </c:pt>
                  <c:pt idx="18">
                    <c:v>3.8E9</c:v>
                  </c:pt>
                  <c:pt idx="19">
                    <c:v>3.93E9</c:v>
                  </c:pt>
                  <c:pt idx="20">
                    <c:v>4.04E9</c:v>
                  </c:pt>
                  <c:pt idx="21">
                    <c:v>4.41E9</c:v>
                  </c:pt>
                  <c:pt idx="22">
                    <c:v>3.62E9</c:v>
                  </c:pt>
                  <c:pt idx="23">
                    <c:v>3.55E9</c:v>
                  </c:pt>
                  <c:pt idx="24">
                    <c:v>3.43E9</c:v>
                  </c:pt>
                  <c:pt idx="25">
                    <c:v>3.74E9</c:v>
                  </c:pt>
                </c:numCache>
              </c:numRef>
            </c:plus>
            <c:minus>
              <c:numRef>
                <c:f>TE1AES005!$D$6:$D$31</c:f>
                <c:numCache>
                  <c:formatCode>General</c:formatCode>
                  <c:ptCount val="26"/>
                  <c:pt idx="0">
                    <c:v>5.93E9</c:v>
                  </c:pt>
                  <c:pt idx="1">
                    <c:v>6.17E9</c:v>
                  </c:pt>
                  <c:pt idx="2">
                    <c:v>5.87E9</c:v>
                  </c:pt>
                  <c:pt idx="3">
                    <c:v>5.83E9</c:v>
                  </c:pt>
                  <c:pt idx="4">
                    <c:v>6.28E9</c:v>
                  </c:pt>
                  <c:pt idx="5">
                    <c:v>6.31E9</c:v>
                  </c:pt>
                  <c:pt idx="6">
                    <c:v>7.17E9</c:v>
                  </c:pt>
                  <c:pt idx="7">
                    <c:v>6.98E9</c:v>
                  </c:pt>
                  <c:pt idx="8">
                    <c:v>6.31E9</c:v>
                  </c:pt>
                  <c:pt idx="9">
                    <c:v>5.6E9</c:v>
                  </c:pt>
                  <c:pt idx="10">
                    <c:v>4.92E9</c:v>
                  </c:pt>
                  <c:pt idx="11">
                    <c:v>4.34E9</c:v>
                  </c:pt>
                  <c:pt idx="12">
                    <c:v>4.28E9</c:v>
                  </c:pt>
                  <c:pt idx="13">
                    <c:v>4.18E9</c:v>
                  </c:pt>
                  <c:pt idx="14">
                    <c:v>3.85E9</c:v>
                  </c:pt>
                  <c:pt idx="15">
                    <c:v>3.75E9</c:v>
                  </c:pt>
                  <c:pt idx="16">
                    <c:v>3.66E9</c:v>
                  </c:pt>
                  <c:pt idx="17">
                    <c:v>3.33E9</c:v>
                  </c:pt>
                  <c:pt idx="18">
                    <c:v>3.8E9</c:v>
                  </c:pt>
                  <c:pt idx="19">
                    <c:v>3.93E9</c:v>
                  </c:pt>
                  <c:pt idx="20">
                    <c:v>4.04E9</c:v>
                  </c:pt>
                  <c:pt idx="21">
                    <c:v>4.41E9</c:v>
                  </c:pt>
                  <c:pt idx="22">
                    <c:v>3.62E9</c:v>
                  </c:pt>
                  <c:pt idx="23">
                    <c:v>3.55E9</c:v>
                  </c:pt>
                  <c:pt idx="24">
                    <c:v>3.43E9</c:v>
                  </c:pt>
                  <c:pt idx="25">
                    <c:v>3.74E9</c:v>
                  </c:pt>
                </c:numCache>
              </c:numRef>
            </c:minus>
          </c:errBars>
          <c:xVal>
            <c:numRef>
              <c:f>TE1AES005!$A$6:$A$31</c:f>
              <c:numCache>
                <c:formatCode>0.00E+00</c:formatCode>
                <c:ptCount val="26"/>
                <c:pt idx="0">
                  <c:v>3.05</c:v>
                </c:pt>
                <c:pt idx="1">
                  <c:v>3.72</c:v>
                </c:pt>
                <c:pt idx="2">
                  <c:v>4.84</c:v>
                </c:pt>
                <c:pt idx="3">
                  <c:v>4.84</c:v>
                </c:pt>
                <c:pt idx="4">
                  <c:v>5.6</c:v>
                </c:pt>
                <c:pt idx="5">
                  <c:v>5.6</c:v>
                </c:pt>
                <c:pt idx="6">
                  <c:v>6.66</c:v>
                </c:pt>
                <c:pt idx="7">
                  <c:v>7.52</c:v>
                </c:pt>
                <c:pt idx="8">
                  <c:v>8.45</c:v>
                </c:pt>
                <c:pt idx="9">
                  <c:v>9.53</c:v>
                </c:pt>
                <c:pt idx="10">
                  <c:v>10.7</c:v>
                </c:pt>
                <c:pt idx="11">
                  <c:v>11.9</c:v>
                </c:pt>
                <c:pt idx="12">
                  <c:v>11.9</c:v>
                </c:pt>
                <c:pt idx="13">
                  <c:v>12.2</c:v>
                </c:pt>
                <c:pt idx="14">
                  <c:v>12.9</c:v>
                </c:pt>
                <c:pt idx="15">
                  <c:v>13.2</c:v>
                </c:pt>
                <c:pt idx="16">
                  <c:v>13.4</c:v>
                </c:pt>
                <c:pt idx="17">
                  <c:v>14.2</c:v>
                </c:pt>
                <c:pt idx="18">
                  <c:v>16.4</c:v>
                </c:pt>
                <c:pt idx="19">
                  <c:v>16.1</c:v>
                </c:pt>
                <c:pt idx="20">
                  <c:v>15.7</c:v>
                </c:pt>
                <c:pt idx="21">
                  <c:v>14.9</c:v>
                </c:pt>
                <c:pt idx="22">
                  <c:v>17.1</c:v>
                </c:pt>
                <c:pt idx="23">
                  <c:v>17.4</c:v>
                </c:pt>
                <c:pt idx="24">
                  <c:v>17.7</c:v>
                </c:pt>
                <c:pt idx="25">
                  <c:v>17.0</c:v>
                </c:pt>
              </c:numCache>
            </c:numRef>
          </c:xVal>
          <c:yVal>
            <c:numRef>
              <c:f>TE1AES005!$C$6:$C$31</c:f>
              <c:numCache>
                <c:formatCode>0.00E+00</c:formatCode>
                <c:ptCount val="26"/>
                <c:pt idx="0">
                  <c:v>3.56E10</c:v>
                </c:pt>
                <c:pt idx="1">
                  <c:v>3.65E10</c:v>
                </c:pt>
                <c:pt idx="2">
                  <c:v>3.63E10</c:v>
                </c:pt>
                <c:pt idx="3">
                  <c:v>3.62E10</c:v>
                </c:pt>
                <c:pt idx="4">
                  <c:v>3.69E10</c:v>
                </c:pt>
                <c:pt idx="5">
                  <c:v>3.7E10</c:v>
                </c:pt>
                <c:pt idx="6">
                  <c:v>3.66E10</c:v>
                </c:pt>
                <c:pt idx="7">
                  <c:v>3.61E10</c:v>
                </c:pt>
                <c:pt idx="8">
                  <c:v>3.39E10</c:v>
                </c:pt>
                <c:pt idx="9">
                  <c:v>3.18E10</c:v>
                </c:pt>
                <c:pt idx="10">
                  <c:v>2.94E10</c:v>
                </c:pt>
                <c:pt idx="11">
                  <c:v>2.73E10</c:v>
                </c:pt>
                <c:pt idx="12">
                  <c:v>2.71E10</c:v>
                </c:pt>
                <c:pt idx="13">
                  <c:v>2.67E10</c:v>
                </c:pt>
                <c:pt idx="14">
                  <c:v>2.55E10</c:v>
                </c:pt>
                <c:pt idx="15">
                  <c:v>2.5E10</c:v>
                </c:pt>
                <c:pt idx="16">
                  <c:v>2.47E10</c:v>
                </c:pt>
                <c:pt idx="17">
                  <c:v>2.33E10</c:v>
                </c:pt>
                <c:pt idx="18">
                  <c:v>2.0E10</c:v>
                </c:pt>
                <c:pt idx="19">
                  <c:v>2.05E10</c:v>
                </c:pt>
                <c:pt idx="20">
                  <c:v>2.1E10</c:v>
                </c:pt>
                <c:pt idx="21">
                  <c:v>2.25E10</c:v>
                </c:pt>
                <c:pt idx="22">
                  <c:v>1.92E10</c:v>
                </c:pt>
                <c:pt idx="23">
                  <c:v>1.9E10</c:v>
                </c:pt>
                <c:pt idx="24">
                  <c:v>1.84E10</c:v>
                </c:pt>
                <c:pt idx="25">
                  <c:v>1.97E10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3323464"/>
        <c:axId val="-2112321080"/>
      </c:scatterChart>
      <c:valAx>
        <c:axId val="1933323464"/>
        <c:scaling>
          <c:orientation val="minMax"/>
          <c:max val="20.0"/>
        </c:scaling>
        <c:delete val="0"/>
        <c:axPos val="b"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-2112321080"/>
        <c:crosses val="autoZero"/>
        <c:crossBetween val="midCat"/>
      </c:valAx>
      <c:valAx>
        <c:axId val="-2112321080"/>
        <c:scaling>
          <c:orientation val="minMax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93332346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5146052897234"/>
          <c:y val="0.227365539188731"/>
          <c:w val="0.234864257352446"/>
          <c:h val="0.484644616302606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0.14726</cdr:x>
      <cdr:y>0.22707</cdr:y>
    </cdr:from>
    <cdr:to>
      <cdr:x>0.78764</cdr:x>
      <cdr:y>0.23312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1094064" y="970375"/>
          <a:ext cx="4757680" cy="2589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0.14262</cdr:x>
      <cdr:y>0.12222</cdr:y>
    </cdr:from>
    <cdr:to>
      <cdr:x>1</cdr:x>
      <cdr:y>0.21585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59607" y="522324"/>
          <a:ext cx="6369893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 err="1" smtClean="0">
              <a:solidFill>
                <a:srgbClr val="FF0000"/>
              </a:solidFill>
            </a:rPr>
            <a:t>Nb</a:t>
          </a:r>
          <a:r>
            <a:rPr lang="en-US" sz="2000" dirty="0" smtClean="0">
              <a:solidFill>
                <a:srgbClr val="FF0000"/>
              </a:solidFill>
            </a:rPr>
            <a:t> typical BCS limit with zero </a:t>
          </a:r>
          <a:r>
            <a:rPr lang="en-US" sz="2000" dirty="0" smtClean="0">
              <a:solidFill>
                <a:srgbClr val="FF0000"/>
              </a:solidFill>
            </a:rPr>
            <a:t>residual and </a:t>
          </a:r>
          <a:r>
            <a:rPr lang="en-US" sz="2000" dirty="0" smtClean="0">
              <a:solidFill>
                <a:srgbClr val="FF0000"/>
              </a:solidFill>
            </a:rPr>
            <a:t>slope</a:t>
          </a:r>
          <a:endParaRPr lang="en-US" sz="2000" dirty="0">
            <a:solidFill>
              <a:srgbClr val="FF0000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04D-BE57-694A-B9FF-4ACBDBBFC29B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C85-8B90-AF42-AE9A-F059214F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33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04D-BE57-694A-B9FF-4ACBDBBFC29B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C85-8B90-AF42-AE9A-F059214F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15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04D-BE57-694A-B9FF-4ACBDBBFC29B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C85-8B90-AF42-AE9A-F059214F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79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837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04D-BE57-694A-B9FF-4ACBDBBFC29B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C85-8B90-AF42-AE9A-F059214F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57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04D-BE57-694A-B9FF-4ACBDBBFC29B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C85-8B90-AF42-AE9A-F059214F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15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04D-BE57-694A-B9FF-4ACBDBBFC29B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C85-8B90-AF42-AE9A-F059214F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68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04D-BE57-694A-B9FF-4ACBDBBFC29B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C85-8B90-AF42-AE9A-F059214F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1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04D-BE57-694A-B9FF-4ACBDBBFC29B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C85-8B90-AF42-AE9A-F059214F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2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04D-BE57-694A-B9FF-4ACBDBBFC29B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C85-8B90-AF42-AE9A-F059214F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39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04D-BE57-694A-B9FF-4ACBDBBFC29B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C85-8B90-AF42-AE9A-F059214F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47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04D-BE57-694A-B9FF-4ACBDBBFC29B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C85-8B90-AF42-AE9A-F059214F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53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0104D-BE57-694A-B9FF-4ACBDBBFC29B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15C85-8B90-AF42-AE9A-F059214F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2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4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5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9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5" Type="http://schemas.openxmlformats.org/officeDocument/2006/relationships/image" Target="../media/image35.tiff"/><Relationship Id="rId6" Type="http://schemas.openxmlformats.org/officeDocument/2006/relationships/image" Target="../media/image36.tiff"/><Relationship Id="rId7" Type="http://schemas.openxmlformats.org/officeDocument/2006/relationships/image" Target="../media/image37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emf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-47034" y="1119237"/>
            <a:ext cx="9089615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Update on cavity processing R&amp;D at FNAL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“The hunt for higher Q</a:t>
            </a:r>
            <a:r>
              <a:rPr lang="en-US" baseline="-25000" dirty="0" smtClean="0">
                <a:solidFill>
                  <a:srgbClr val="FFFFFF"/>
                </a:solidFill>
              </a:rPr>
              <a:t>0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23419" y="3192463"/>
            <a:ext cx="8689814" cy="1752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Anna Grassellino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TTC Meeting 2012, Jefferson Lab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0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31" y="1"/>
            <a:ext cx="8783883" cy="634946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>
                <a:solidFill>
                  <a:srgbClr val="FFFFFF"/>
                </a:solidFill>
              </a:rPr>
              <a:t>Nitrided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surfaces </a:t>
            </a:r>
            <a:r>
              <a:rPr lang="en-US" sz="2400" dirty="0">
                <a:solidFill>
                  <a:srgbClr val="FFFFFF"/>
                </a:solidFill>
              </a:rPr>
              <a:t>(LG EP)</a:t>
            </a:r>
            <a:r>
              <a:rPr lang="en-US" sz="2400" dirty="0" smtClean="0">
                <a:solidFill>
                  <a:srgbClr val="FFFFFF"/>
                </a:solidFill>
              </a:rPr>
              <a:t>: </a:t>
            </a:r>
            <a:r>
              <a:rPr lang="en-US" sz="2400" dirty="0">
                <a:solidFill>
                  <a:srgbClr val="FFFFFF"/>
                </a:solidFill>
              </a:rPr>
              <a:t>optical </a:t>
            </a:r>
            <a:r>
              <a:rPr lang="en-US" sz="2400" dirty="0" smtClean="0">
                <a:solidFill>
                  <a:srgbClr val="FFFFFF"/>
                </a:solidFill>
              </a:rPr>
              <a:t>inspection- right after </a:t>
            </a:r>
            <a:r>
              <a:rPr lang="en-US" sz="2400" dirty="0" err="1" smtClean="0">
                <a:solidFill>
                  <a:srgbClr val="FFFFFF"/>
                </a:solidFill>
              </a:rPr>
              <a:t>nitridization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24" y="844053"/>
            <a:ext cx="7331228" cy="521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9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31" y="73975"/>
            <a:ext cx="8783883" cy="6349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err="1">
                <a:solidFill>
                  <a:srgbClr val="FFFFFF"/>
                </a:solidFill>
              </a:rPr>
              <a:t>Nitrided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surfaces (LG EP): </a:t>
            </a:r>
            <a:r>
              <a:rPr lang="en-US" sz="2400" dirty="0">
                <a:solidFill>
                  <a:srgbClr val="FFFFFF"/>
                </a:solidFill>
              </a:rPr>
              <a:t>optical </a:t>
            </a:r>
            <a:r>
              <a:rPr lang="en-US" sz="2400" dirty="0" smtClean="0">
                <a:solidFill>
                  <a:srgbClr val="FFFFFF"/>
                </a:solidFill>
              </a:rPr>
              <a:t>inspection – after </a:t>
            </a:r>
            <a:r>
              <a:rPr lang="en-US" sz="2400" dirty="0" err="1" smtClean="0">
                <a:solidFill>
                  <a:srgbClr val="FFFFFF"/>
                </a:solidFill>
              </a:rPr>
              <a:t>nitridization</a:t>
            </a:r>
            <a:r>
              <a:rPr lang="en-US" sz="2400" dirty="0" smtClean="0">
                <a:solidFill>
                  <a:srgbClr val="FFFFFF"/>
                </a:solidFill>
              </a:rPr>
              <a:t> plus chemistry (~ 70micron)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058" y="999451"/>
            <a:ext cx="7065531" cy="508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77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837" y="658996"/>
            <a:ext cx="8514951" cy="61035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Niobium Nitride studies – first test results (before chemistry)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1" y="1195132"/>
            <a:ext cx="8819161" cy="48368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>
                <a:solidFill>
                  <a:srgbClr val="FFFFFF"/>
                </a:solidFill>
              </a:rPr>
              <a:t>TE1AES016 (large grain) – 1 </a:t>
            </a:r>
            <a:r>
              <a:rPr lang="en-US" dirty="0" err="1" smtClean="0">
                <a:solidFill>
                  <a:srgbClr val="FFFFFF"/>
                </a:solidFill>
              </a:rPr>
              <a:t>hr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nitridization</a:t>
            </a:r>
            <a:r>
              <a:rPr lang="en-US" dirty="0" smtClean="0">
                <a:solidFill>
                  <a:srgbClr val="FFFFFF"/>
                </a:solidFill>
              </a:rPr>
              <a:t> @ 1000C, </a:t>
            </a:r>
            <a:r>
              <a:rPr lang="en-US" dirty="0" err="1" smtClean="0">
                <a:solidFill>
                  <a:srgbClr val="FFFFFF"/>
                </a:solidFill>
              </a:rPr>
              <a:t>pp</a:t>
            </a:r>
            <a:r>
              <a:rPr lang="en-US" dirty="0" smtClean="0">
                <a:solidFill>
                  <a:srgbClr val="FFFFFF"/>
                </a:solidFill>
              </a:rPr>
              <a:t> ~ 1e-2 </a:t>
            </a:r>
            <a:r>
              <a:rPr lang="en-US" dirty="0" err="1" smtClean="0">
                <a:solidFill>
                  <a:srgbClr val="FFFFFF"/>
                </a:solidFill>
              </a:rPr>
              <a:t>Torr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 </a:t>
            </a:r>
            <a:r>
              <a:rPr lang="en-US" u="sng" dirty="0" smtClean="0">
                <a:solidFill>
                  <a:srgbClr val="FFFFFF"/>
                </a:solidFill>
                <a:sym typeface="Wingdings"/>
              </a:rPr>
              <a:t>Q ~ 1e7</a:t>
            </a:r>
            <a:endParaRPr lang="en-US" u="sng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TE1AES003 (fine grain) -10 minutes @ 1000C, </a:t>
            </a:r>
            <a:r>
              <a:rPr lang="en-US" dirty="0" err="1">
                <a:solidFill>
                  <a:srgbClr val="FFFFFF"/>
                </a:solidFill>
              </a:rPr>
              <a:t>pp</a:t>
            </a:r>
            <a:r>
              <a:rPr lang="en-US" dirty="0">
                <a:solidFill>
                  <a:srgbClr val="FFFFFF"/>
                </a:solidFill>
              </a:rPr>
              <a:t> ~ 1e-2 </a:t>
            </a:r>
            <a:r>
              <a:rPr lang="en-US" dirty="0" err="1" smtClean="0">
                <a:solidFill>
                  <a:srgbClr val="FFFFFF"/>
                </a:solidFill>
              </a:rPr>
              <a:t>Torr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  <a:sym typeface="Wingdings"/>
              </a:rPr>
              <a:t> </a:t>
            </a:r>
            <a:r>
              <a:rPr lang="en-US" u="sng" dirty="0">
                <a:solidFill>
                  <a:srgbClr val="FFFFFF"/>
                </a:solidFill>
                <a:sym typeface="Wingdings"/>
              </a:rPr>
              <a:t>Q ~ 1e7</a:t>
            </a:r>
            <a:endParaRPr lang="en-US" u="sng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TE1AES005 (fine grain) – 1 hour @ 1000C, </a:t>
            </a:r>
            <a:r>
              <a:rPr lang="en-US" dirty="0" err="1">
                <a:solidFill>
                  <a:srgbClr val="FFFFFF"/>
                </a:solidFill>
              </a:rPr>
              <a:t>pp</a:t>
            </a:r>
            <a:r>
              <a:rPr lang="en-US" dirty="0">
                <a:solidFill>
                  <a:srgbClr val="FFFFFF"/>
                </a:solidFill>
              </a:rPr>
              <a:t> ~ 1e-2 </a:t>
            </a:r>
            <a:r>
              <a:rPr lang="en-US" dirty="0" err="1" smtClean="0">
                <a:solidFill>
                  <a:srgbClr val="FFFFFF"/>
                </a:solidFill>
              </a:rPr>
              <a:t>Torr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  <a:sym typeface="Wingdings"/>
              </a:rPr>
              <a:t> </a:t>
            </a:r>
            <a:r>
              <a:rPr lang="en-US" u="sng" dirty="0">
                <a:solidFill>
                  <a:srgbClr val="FFFFFF"/>
                </a:solidFill>
                <a:sym typeface="Wingdings"/>
              </a:rPr>
              <a:t>Q ~ 1e7</a:t>
            </a:r>
            <a:endParaRPr lang="en-US" u="sng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TE1NR005 (fine grain) – 10 minutes @ 800C, </a:t>
            </a:r>
            <a:r>
              <a:rPr lang="en-US" dirty="0" err="1">
                <a:solidFill>
                  <a:srgbClr val="FFFFFF"/>
                </a:solidFill>
              </a:rPr>
              <a:t>pp</a:t>
            </a:r>
            <a:r>
              <a:rPr lang="en-US" dirty="0">
                <a:solidFill>
                  <a:srgbClr val="FFFFFF"/>
                </a:solidFill>
              </a:rPr>
              <a:t> ~ 1e-2 </a:t>
            </a:r>
            <a:r>
              <a:rPr lang="en-US" dirty="0" err="1" smtClean="0">
                <a:solidFill>
                  <a:srgbClr val="FFFFFF"/>
                </a:solidFill>
              </a:rPr>
              <a:t>Torr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  <a:sym typeface="Wingdings"/>
              </a:rPr>
              <a:t> </a:t>
            </a:r>
            <a:r>
              <a:rPr lang="en-US" u="sng" dirty="0">
                <a:solidFill>
                  <a:srgbClr val="FFFFFF"/>
                </a:solidFill>
                <a:sym typeface="Wingdings"/>
              </a:rPr>
              <a:t>Q ~ </a:t>
            </a:r>
            <a:r>
              <a:rPr lang="en-US" u="sng" dirty="0" smtClean="0">
                <a:solidFill>
                  <a:srgbClr val="FFFFFF"/>
                </a:solidFill>
                <a:sym typeface="Wingdings"/>
              </a:rPr>
              <a:t>1e8</a:t>
            </a:r>
          </a:p>
          <a:p>
            <a:pPr marL="457200" lvl="1" indent="0">
              <a:buNone/>
            </a:pPr>
            <a:endParaRPr lang="en-US" u="sng" dirty="0" smtClean="0">
              <a:solidFill>
                <a:srgbClr val="FFFFFF"/>
              </a:solidFill>
              <a:sym typeface="Wingdings"/>
            </a:endParaRPr>
          </a:p>
          <a:p>
            <a:pPr marL="457200" lvl="1" indent="0">
              <a:buNone/>
            </a:pPr>
            <a:r>
              <a:rPr lang="en-US" sz="2400" u="sng" dirty="0" smtClean="0">
                <a:solidFill>
                  <a:srgbClr val="FFFFFF"/>
                </a:solidFill>
                <a:sym typeface="Wingdings"/>
              </a:rPr>
              <a:t>Note that AES016 and AES003 had previously received 36 hours 1000C treatment</a:t>
            </a:r>
            <a:endParaRPr lang="en-US" sz="2400" u="sng" dirty="0">
              <a:solidFill>
                <a:srgbClr val="FFFFFF"/>
              </a:solidFill>
            </a:endParaRPr>
          </a:p>
          <a:p>
            <a:pPr lvl="2"/>
            <a:endParaRPr lang="en-US" sz="2000" dirty="0" smtClean="0">
              <a:solidFill>
                <a:srgbClr val="FFFFFF"/>
              </a:solidFill>
            </a:endParaRPr>
          </a:p>
          <a:p>
            <a:pPr lvl="2"/>
            <a:endParaRPr lang="en-US" sz="2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65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865" y="105367"/>
            <a:ext cx="9086849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TE1AES016 (LG)- 1 </a:t>
            </a:r>
            <a:r>
              <a:rPr lang="en-US" sz="2800" dirty="0" err="1" smtClean="0">
                <a:solidFill>
                  <a:srgbClr val="FFFFFF"/>
                </a:solidFill>
              </a:rPr>
              <a:t>hr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nitridization</a:t>
            </a:r>
            <a:r>
              <a:rPr lang="en-US" sz="2800" dirty="0" smtClean="0">
                <a:solidFill>
                  <a:srgbClr val="FFFFFF"/>
                </a:solidFill>
              </a:rPr>
              <a:t> plus ~ 70 micron removal</a:t>
            </a:r>
            <a:br>
              <a:rPr lang="en-US" sz="2800" dirty="0" smtClean="0">
                <a:solidFill>
                  <a:srgbClr val="FFFFFF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8781584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1" y="52578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Anti Q-slope, Q</a:t>
            </a:r>
            <a:r>
              <a:rPr lang="en-US" sz="2400" baseline="-25000" dirty="0" smtClean="0">
                <a:solidFill>
                  <a:srgbClr val="FFFFFF"/>
                </a:solidFill>
              </a:rPr>
              <a:t>0</a:t>
            </a:r>
            <a:r>
              <a:rPr lang="en-US" sz="2400" dirty="0" smtClean="0">
                <a:solidFill>
                  <a:srgbClr val="FFFFFF"/>
                </a:solidFill>
              </a:rPr>
              <a:t> ~ 7e10 at 2K, 1.3GHz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Extremely low residual (fraction of </a:t>
            </a:r>
            <a:r>
              <a:rPr lang="en-US" sz="2400" dirty="0" err="1" smtClean="0">
                <a:solidFill>
                  <a:srgbClr val="FFFFFF"/>
                </a:solidFill>
              </a:rPr>
              <a:t>nanoOhm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  <a:endParaRPr lang="en-US" sz="2400" baseline="30000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" y="3124200"/>
            <a:ext cx="4038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5800" y="36576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Nb</a:t>
            </a:r>
            <a:r>
              <a:rPr lang="en-US" sz="2000" dirty="0" smtClean="0">
                <a:solidFill>
                  <a:srgbClr val="FF0000"/>
                </a:solidFill>
              </a:rPr>
              <a:t> typical BCS limit with zero residual</a:t>
            </a:r>
          </a:p>
          <a:p>
            <a:r>
              <a:rPr lang="en-US" sz="2000" dirty="0">
                <a:solidFill>
                  <a:srgbClr val="FF0000"/>
                </a:solidFill>
              </a:rPr>
              <a:t>a</a:t>
            </a:r>
            <a:r>
              <a:rPr lang="en-US" sz="2000" dirty="0" smtClean="0">
                <a:solidFill>
                  <a:srgbClr val="FF0000"/>
                </a:solidFill>
              </a:rPr>
              <a:t>nd slope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667000" y="3276600"/>
            <a:ext cx="3810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5800" y="1664951"/>
            <a:ext cx="726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 10</a:t>
            </a:r>
            <a:r>
              <a:rPr lang="en-US" baseline="30000" dirty="0" smtClean="0"/>
              <a:t>10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4968641" y="1686722"/>
            <a:ext cx="726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 10</a:t>
            </a:r>
            <a:r>
              <a:rPr lang="en-US" baseline="30000" dirty="0" smtClean="0"/>
              <a:t>10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12426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451435" y="1523538"/>
            <a:ext cx="5808885" cy="416013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865" y="-128884"/>
            <a:ext cx="9086849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TE1AES016, (LG, 1.3GHz, 2K)- treatments evolution</a:t>
            </a:r>
            <a:endParaRPr lang="en-US" sz="2800" dirty="0">
              <a:solidFill>
                <a:srgbClr val="FFFFFF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013395"/>
              </p:ext>
            </p:extLst>
          </p:nvPr>
        </p:nvGraphicFramePr>
        <p:xfrm>
          <a:off x="1451435" y="1384786"/>
          <a:ext cx="5808885" cy="4488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1435" y="1384786"/>
                        <a:ext cx="5808885" cy="4488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4081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125098" y="1234616"/>
            <a:ext cx="5808885" cy="416013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865" y="-128884"/>
            <a:ext cx="9086849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TE1AES016- </a:t>
            </a:r>
            <a:r>
              <a:rPr lang="en-US" sz="2800" dirty="0" err="1" smtClean="0">
                <a:solidFill>
                  <a:srgbClr val="FFFFFF"/>
                </a:solidFill>
              </a:rPr>
              <a:t>nitridization</a:t>
            </a:r>
            <a:r>
              <a:rPr lang="en-US" sz="2800" dirty="0" smtClean="0">
                <a:solidFill>
                  <a:srgbClr val="FFFFFF"/>
                </a:solidFill>
              </a:rPr>
              <a:t> plus ~ 70 micron removal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Q </a:t>
            </a:r>
            <a:r>
              <a:rPr lang="en-US" sz="2800" dirty="0" err="1" smtClean="0">
                <a:solidFill>
                  <a:srgbClr val="FFFFFF"/>
                </a:solidFill>
              </a:rPr>
              <a:t>vs</a:t>
            </a:r>
            <a:r>
              <a:rPr lang="en-US" sz="2800" dirty="0" smtClean="0">
                <a:solidFill>
                  <a:srgbClr val="FFFFFF"/>
                </a:solidFill>
              </a:rPr>
              <a:t> T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-244138" y="1489640"/>
            <a:ext cx="3054511" cy="5029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Residual resistance ~ half </a:t>
            </a:r>
            <a:r>
              <a:rPr lang="en-US" sz="2400" dirty="0" err="1" smtClean="0">
                <a:solidFill>
                  <a:srgbClr val="FFFFFF"/>
                </a:solidFill>
              </a:rPr>
              <a:t>nanoOhm</a:t>
            </a:r>
            <a:endParaRPr lang="en-US" sz="2400" dirty="0" smtClean="0">
              <a:solidFill>
                <a:srgbClr val="FFFFFF"/>
              </a:solidFill>
            </a:endParaRP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Coupling factor ~2.6 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FFFF"/>
                </a:solidFill>
              </a:rPr>
              <a:t>1.4 times larger than regular </a:t>
            </a:r>
            <a:r>
              <a:rPr lang="en-US" sz="2400" dirty="0" err="1" smtClean="0">
                <a:solidFill>
                  <a:srgbClr val="FFFFFF"/>
                </a:solidFill>
              </a:rPr>
              <a:t>Nb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(or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Tc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~13K)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4760453"/>
              </p:ext>
            </p:extLst>
          </p:nvPr>
        </p:nvGraphicFramePr>
        <p:xfrm>
          <a:off x="3302000" y="1335520"/>
          <a:ext cx="5394475" cy="4131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Graph" r:id="rId3" imgW="3904920" imgH="2990520" progId="Origin50.Graph">
                  <p:embed/>
                </p:oleObj>
              </mc:Choice>
              <mc:Fallback>
                <p:oleObj name="Graph" r:id="rId3" imgW="3904920" imgH="29905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02000" y="1335520"/>
                        <a:ext cx="5394475" cy="4131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628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865" y="129798"/>
            <a:ext cx="9086849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TE1AES016 (LG, 1.3GHz)- </a:t>
            </a:r>
            <a:r>
              <a:rPr lang="en-US" sz="2800" dirty="0" err="1" smtClean="0">
                <a:solidFill>
                  <a:srgbClr val="FFFFFF"/>
                </a:solidFill>
              </a:rPr>
              <a:t>nitridization</a:t>
            </a:r>
            <a:r>
              <a:rPr lang="en-US" sz="2800" dirty="0" smtClean="0">
                <a:solidFill>
                  <a:srgbClr val="FFFFFF"/>
                </a:solidFill>
              </a:rPr>
              <a:t> plus ~ 70 micron removal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Gap 2.2 and </a:t>
            </a:r>
            <a:r>
              <a:rPr lang="en-US" sz="2800" dirty="0" err="1" smtClean="0">
                <a:solidFill>
                  <a:srgbClr val="FFFFFF"/>
                </a:solidFill>
              </a:rPr>
              <a:t>Tc</a:t>
            </a:r>
            <a:r>
              <a:rPr lang="en-US" sz="2800" dirty="0" smtClean="0">
                <a:solidFill>
                  <a:srgbClr val="FFFFFF"/>
                </a:solidFill>
              </a:rPr>
              <a:t>…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41" y="1751979"/>
            <a:ext cx="4033413" cy="2763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923" y="1751979"/>
            <a:ext cx="4075251" cy="27631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1817" y="5161872"/>
            <a:ext cx="731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Tc</a:t>
            </a:r>
            <a:r>
              <a:rPr lang="en-US" sz="2400" dirty="0" smtClean="0">
                <a:solidFill>
                  <a:srgbClr val="FFFFFF"/>
                </a:solidFill>
              </a:rPr>
              <a:t> measurement: 9.2K! But strange ripple around 14-16K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3524" y="208600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</a:t>
            </a:r>
            <a:r>
              <a:rPr lang="en-US" dirty="0" err="1" smtClean="0"/>
              <a:t>vs</a:t>
            </a:r>
            <a:r>
              <a:rPr lang="en-US" dirty="0" smtClean="0"/>
              <a:t> T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73237" y="2742382"/>
            <a:ext cx="596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9.2K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81817" y="3111714"/>
            <a:ext cx="357516" cy="5894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721048" y="2939144"/>
            <a:ext cx="217714" cy="761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22622" y="3701143"/>
            <a:ext cx="84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14-16K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1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2568" y="1305165"/>
            <a:ext cx="7055329" cy="48443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56" y="700137"/>
            <a:ext cx="9236365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TE1AES003 (FG, 1.3GHz, 2K)</a:t>
            </a:r>
            <a:r>
              <a:rPr lang="en-US" sz="2800" dirty="0">
                <a:solidFill>
                  <a:srgbClr val="FFFFFF"/>
                </a:solidFill>
              </a:rPr>
              <a:t/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 10 min </a:t>
            </a:r>
            <a:r>
              <a:rPr lang="en-US" sz="2800" dirty="0" err="1" smtClean="0">
                <a:solidFill>
                  <a:srgbClr val="FFFFFF"/>
                </a:solidFill>
              </a:rPr>
              <a:t>nitridization</a:t>
            </a:r>
            <a:r>
              <a:rPr lang="en-US" sz="2800" dirty="0" smtClean="0">
                <a:solidFill>
                  <a:srgbClr val="FFFFFF"/>
                </a:solidFill>
              </a:rPr>
              <a:t> plus 10 micron removal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endParaRPr lang="en-US" sz="2200" dirty="0">
              <a:solidFill>
                <a:srgbClr val="FFFFFF"/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861544"/>
              </p:ext>
            </p:extLst>
          </p:nvPr>
        </p:nvGraphicFramePr>
        <p:xfrm>
          <a:off x="1505136" y="1458023"/>
          <a:ext cx="5937579" cy="4130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40711" y="3057145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50717" y="5588916"/>
            <a:ext cx="1803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Eacc</a:t>
            </a:r>
            <a:r>
              <a:rPr lang="en-US" sz="2400" dirty="0" smtClean="0"/>
              <a:t> [MV/m]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40711" y="3970795"/>
            <a:ext cx="517263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2304" y="3540024"/>
            <a:ext cx="1694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 smtClean="0">
                <a:solidFill>
                  <a:srgbClr val="FF0000"/>
                </a:solidFill>
              </a:rPr>
              <a:t>Nb</a:t>
            </a:r>
            <a:r>
              <a:rPr lang="en-US" sz="1600" dirty="0" smtClean="0">
                <a:solidFill>
                  <a:srgbClr val="FF0000"/>
                </a:solidFill>
              </a:rPr>
              <a:t> typical BCS limit with zero residual</a:t>
            </a:r>
          </a:p>
          <a:p>
            <a:pPr algn="just"/>
            <a:r>
              <a:rPr lang="en-US" sz="1600" dirty="0">
                <a:solidFill>
                  <a:srgbClr val="FF0000"/>
                </a:solidFill>
              </a:rPr>
              <a:t>a</a:t>
            </a:r>
            <a:r>
              <a:rPr lang="en-US" sz="1600" dirty="0" smtClean="0">
                <a:solidFill>
                  <a:srgbClr val="FF0000"/>
                </a:solidFill>
              </a:rPr>
              <a:t>nd slope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108906" y="4581767"/>
            <a:ext cx="1841583" cy="22735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63340" y="4726814"/>
            <a:ext cx="377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Typical Q of this cavity with EP surface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97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0286" y="979715"/>
            <a:ext cx="8637813" cy="51698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54000" y="-89642"/>
            <a:ext cx="9603618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TE1AES003 (FG, 1.3GHz, 2K)</a:t>
            </a:r>
            <a:r>
              <a:rPr lang="en-US" sz="2800" dirty="0">
                <a:solidFill>
                  <a:srgbClr val="FFFFFF"/>
                </a:solidFill>
              </a:rPr>
              <a:t/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 10 min </a:t>
            </a:r>
            <a:r>
              <a:rPr lang="en-US" sz="2800" dirty="0" err="1" smtClean="0">
                <a:solidFill>
                  <a:srgbClr val="FFFFFF"/>
                </a:solidFill>
              </a:rPr>
              <a:t>nitridization</a:t>
            </a:r>
            <a:r>
              <a:rPr lang="en-US" sz="2800" dirty="0" smtClean="0">
                <a:solidFill>
                  <a:srgbClr val="FFFFFF"/>
                </a:solidFill>
              </a:rPr>
              <a:t> plus 10 micron removal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877766" y="2237272"/>
            <a:ext cx="517263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09499" y="1160054"/>
            <a:ext cx="1694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 smtClean="0">
                <a:solidFill>
                  <a:srgbClr val="FF0000"/>
                </a:solidFill>
              </a:rPr>
              <a:t>Nb</a:t>
            </a:r>
            <a:r>
              <a:rPr lang="en-US" sz="1600" dirty="0" smtClean="0">
                <a:solidFill>
                  <a:srgbClr val="FF0000"/>
                </a:solidFill>
              </a:rPr>
              <a:t> typical BCS limit with zero residual</a:t>
            </a:r>
          </a:p>
          <a:p>
            <a:pPr algn="just"/>
            <a:r>
              <a:rPr lang="en-US" sz="1600" dirty="0">
                <a:solidFill>
                  <a:srgbClr val="FF0000"/>
                </a:solidFill>
              </a:rPr>
              <a:t>a</a:t>
            </a:r>
            <a:r>
              <a:rPr lang="en-US" sz="1600" dirty="0" smtClean="0">
                <a:solidFill>
                  <a:srgbClr val="FF0000"/>
                </a:solidFill>
              </a:rPr>
              <a:t>nd slope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03" y="1190761"/>
            <a:ext cx="7873749" cy="488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4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9169" y="1128792"/>
            <a:ext cx="5470645" cy="407782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865" y="-128884"/>
            <a:ext cx="9086849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TE1AES003 (FG, 1.3GHz)- </a:t>
            </a:r>
            <a:r>
              <a:rPr lang="en-US" sz="2800" dirty="0" err="1" smtClean="0">
                <a:solidFill>
                  <a:srgbClr val="FFFFFF"/>
                </a:solidFill>
              </a:rPr>
              <a:t>nitridization</a:t>
            </a:r>
            <a:r>
              <a:rPr lang="en-US" sz="2800" dirty="0" smtClean="0">
                <a:solidFill>
                  <a:srgbClr val="FFFFFF"/>
                </a:solidFill>
              </a:rPr>
              <a:t> plus ~ 10 micron removal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Q </a:t>
            </a:r>
            <a:r>
              <a:rPr lang="en-US" sz="2800" dirty="0" err="1" smtClean="0">
                <a:solidFill>
                  <a:srgbClr val="FFFFFF"/>
                </a:solidFill>
              </a:rPr>
              <a:t>vs</a:t>
            </a:r>
            <a:r>
              <a:rPr lang="en-US" sz="2800" dirty="0" smtClean="0">
                <a:solidFill>
                  <a:srgbClr val="FFFFFF"/>
                </a:solidFill>
              </a:rPr>
              <a:t> T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244138" y="1489640"/>
            <a:ext cx="3054511" cy="5029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Residual resistance ~ 3.8 </a:t>
            </a:r>
            <a:r>
              <a:rPr lang="en-US" sz="2400" dirty="0" err="1" smtClean="0">
                <a:solidFill>
                  <a:srgbClr val="FFFFFF"/>
                </a:solidFill>
              </a:rPr>
              <a:t>nanoOhm</a:t>
            </a:r>
            <a:r>
              <a:rPr lang="en-US" sz="2400" dirty="0" smtClean="0">
                <a:solidFill>
                  <a:srgbClr val="FFFFFF"/>
                </a:solidFill>
              </a:rPr>
              <a:t> (~ 2 </a:t>
            </a:r>
            <a:r>
              <a:rPr lang="en-US" sz="2400" dirty="0" err="1" smtClean="0">
                <a:solidFill>
                  <a:srgbClr val="FFFFFF"/>
                </a:solidFill>
              </a:rPr>
              <a:t>nanoOhm</a:t>
            </a:r>
            <a:r>
              <a:rPr lang="en-US" sz="2400" dirty="0" smtClean="0">
                <a:solidFill>
                  <a:srgbClr val="FFFFFF"/>
                </a:solidFill>
              </a:rPr>
              <a:t> of trapped flux after quench)</a:t>
            </a: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Coupling factor ~2.9 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FFFF"/>
                </a:solidFill>
              </a:rPr>
              <a:t>1.6 times larger than regular </a:t>
            </a:r>
            <a:r>
              <a:rPr lang="en-US" sz="2400" dirty="0" err="1" smtClean="0">
                <a:solidFill>
                  <a:srgbClr val="FFFFFF"/>
                </a:solidFill>
              </a:rPr>
              <a:t>Nb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(or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Tc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~15K)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56611"/>
              </p:ext>
            </p:extLst>
          </p:nvPr>
        </p:nvGraphicFramePr>
        <p:xfrm>
          <a:off x="3606871" y="1489640"/>
          <a:ext cx="4580942" cy="3508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Graph" r:id="rId3" imgW="3904920" imgH="2990520" progId="Origin50.Graph">
                  <p:embed/>
                </p:oleObj>
              </mc:Choice>
              <mc:Fallback>
                <p:oleObj name="Graph" r:id="rId3" imgW="3904920" imgH="29905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06871" y="1489640"/>
                        <a:ext cx="4580942" cy="3508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236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435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64228" y="1600200"/>
            <a:ext cx="7090606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Intro to the ‘high Q’ problem: what matters and why?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Some interesting high Q results: niobium nitride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Chemistry free processing: tumbling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Hydrides formation studies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76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2114" y="1070003"/>
            <a:ext cx="7804636" cy="503253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0481" y="678094"/>
            <a:ext cx="9284746" cy="5718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TE1AES005 (FG, 1.3GHz, 2K)- 1 hour </a:t>
            </a:r>
            <a:r>
              <a:rPr lang="en-US" sz="2800" dirty="0" err="1" smtClean="0">
                <a:solidFill>
                  <a:srgbClr val="FFFFFF"/>
                </a:solidFill>
              </a:rPr>
              <a:t>nitridization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plus 20 micron removal</a:t>
            </a:r>
            <a:br>
              <a:rPr lang="en-US" sz="2800" dirty="0" smtClean="0">
                <a:solidFill>
                  <a:srgbClr val="FFFFFF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830828"/>
              </p:ext>
            </p:extLst>
          </p:nvPr>
        </p:nvGraphicFramePr>
        <p:xfrm>
          <a:off x="857250" y="1292225"/>
          <a:ext cx="7429500" cy="4273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2760" y="3287977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50717" y="5588916"/>
            <a:ext cx="1803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Eacc</a:t>
            </a:r>
            <a:r>
              <a:rPr lang="en-US" sz="2400" dirty="0" smtClean="0"/>
              <a:t> [MV/m]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9997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583921"/>
            <a:ext cx="5219591" cy="289608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297540"/>
            <a:ext cx="92202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Cost saving processing?  Chemistry free processing R&amp;D at FNAL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914400"/>
            <a:ext cx="3410343" cy="292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650820"/>
            <a:ext cx="48755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rgbClr val="FFFFFF"/>
                </a:solidFill>
              </a:rPr>
              <a:t>Nb</a:t>
            </a:r>
            <a:r>
              <a:rPr lang="en-US" sz="2000" dirty="0" smtClean="0">
                <a:solidFill>
                  <a:srgbClr val="FFFFFF"/>
                </a:solidFill>
              </a:rPr>
              <a:t> Large grain 1.3GHz cavity tumbled to mirror finish at FNAL (Charlie Cooper)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Heat treated 800C, no chemistry following the tumbling and bake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Very encouraging results show that the problem to overcome is removal of residual hydrogen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Impact on cost to be carefully determined (is there a real advantage </a:t>
            </a:r>
            <a:r>
              <a:rPr lang="en-US" sz="2000" dirty="0" err="1" smtClean="0">
                <a:solidFill>
                  <a:srgbClr val="FFFFFF"/>
                </a:solidFill>
              </a:rPr>
              <a:t>vs</a:t>
            </a:r>
            <a:r>
              <a:rPr lang="en-US" sz="2000" dirty="0" smtClean="0">
                <a:solidFill>
                  <a:srgbClr val="FFFFFF"/>
                </a:solidFill>
              </a:rPr>
              <a:t> EP?)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1447800"/>
            <a:ext cx="120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1.3GHz, 2K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60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11430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228600"/>
            <a:ext cx="8843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 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</a:rPr>
              <a:t>Hydride </a:t>
            </a:r>
            <a:r>
              <a:rPr lang="en-US" sz="2400" b="1" dirty="0" smtClean="0">
                <a:solidFill>
                  <a:srgbClr val="FFFFFF"/>
                </a:solidFill>
              </a:rPr>
              <a:t>formation studies- </a:t>
            </a:r>
            <a:r>
              <a:rPr lang="en-US" sz="2400" b="1" dirty="0" smtClean="0">
                <a:solidFill>
                  <a:srgbClr val="FFFFFF"/>
                </a:solidFill>
              </a:rPr>
              <a:t>mechanically polished sample at 160 K </a:t>
            </a:r>
            <a:endParaRPr lang="en-US" sz="2400" b="1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4800" y="990600"/>
            <a:ext cx="2768724" cy="2059745"/>
            <a:chOff x="304800" y="609600"/>
            <a:chExt cx="2768724" cy="2059745"/>
          </a:xfrm>
        </p:grpSpPr>
        <p:pic>
          <p:nvPicPr>
            <p:cNvPr id="11" name="Picture 10" descr="160K_start.T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914400"/>
              <a:ext cx="2768724" cy="175494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0600" y="609600"/>
              <a:ext cx="1676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     </a:t>
              </a:r>
              <a:r>
                <a:rPr lang="en-US" sz="1400" dirty="0" smtClean="0">
                  <a:solidFill>
                    <a:srgbClr val="FFFFFF"/>
                  </a:solidFill>
                </a:rPr>
                <a:t>    start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00400" y="990600"/>
            <a:ext cx="2743200" cy="2043567"/>
            <a:chOff x="304800" y="2819400"/>
            <a:chExt cx="2743200" cy="2043567"/>
          </a:xfrm>
        </p:grpSpPr>
        <p:pic>
          <p:nvPicPr>
            <p:cNvPr id="14" name="Picture 13" descr="160K_1min.T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3124200"/>
              <a:ext cx="2743200" cy="173876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14400" y="2819400"/>
              <a:ext cx="1676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     </a:t>
              </a:r>
              <a:r>
                <a:rPr lang="en-US" sz="1400" dirty="0" smtClean="0">
                  <a:solidFill>
                    <a:srgbClr val="FFFFFF"/>
                  </a:solidFill>
                </a:rPr>
                <a:t>  1 minute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19800" y="990600"/>
            <a:ext cx="2774474" cy="2057400"/>
            <a:chOff x="3276601" y="609600"/>
            <a:chExt cx="2774474" cy="2057400"/>
          </a:xfrm>
        </p:grpSpPr>
        <p:pic>
          <p:nvPicPr>
            <p:cNvPr id="17" name="Picture 16" descr="160K_3min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6601" y="914400"/>
              <a:ext cx="2774474" cy="17526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962400" y="609600"/>
              <a:ext cx="1676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     </a:t>
              </a:r>
              <a:r>
                <a:rPr lang="en-US" sz="1400" dirty="0" smtClean="0">
                  <a:solidFill>
                    <a:srgbClr val="FFFFFF"/>
                  </a:solidFill>
                </a:rPr>
                <a:t>3 minutes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2400" y="3429000"/>
            <a:ext cx="2787578" cy="2133600"/>
            <a:chOff x="1219200" y="3505200"/>
            <a:chExt cx="2787578" cy="2133600"/>
          </a:xfrm>
        </p:grpSpPr>
        <p:pic>
          <p:nvPicPr>
            <p:cNvPr id="20" name="Picture 19" descr="160K_5min.T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9200" y="3886200"/>
              <a:ext cx="2787578" cy="1752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905000" y="3505200"/>
              <a:ext cx="1676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   </a:t>
              </a:r>
              <a:r>
                <a:rPr lang="en-US" sz="1400" dirty="0" smtClean="0">
                  <a:solidFill>
                    <a:srgbClr val="FFFFFF"/>
                  </a:solidFill>
                </a:rPr>
                <a:t> 5 minutes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124200" y="3429000"/>
            <a:ext cx="2819778" cy="2133600"/>
            <a:chOff x="3276600" y="3429000"/>
            <a:chExt cx="2819778" cy="2133600"/>
          </a:xfrm>
        </p:grpSpPr>
        <p:pic>
          <p:nvPicPr>
            <p:cNvPr id="23" name="Picture 22" descr="160K_10min.T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6600" y="3810000"/>
              <a:ext cx="2819778" cy="1752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810000" y="3429000"/>
              <a:ext cx="1676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   </a:t>
              </a:r>
              <a:r>
                <a:rPr lang="en-US" sz="1400" dirty="0" smtClean="0">
                  <a:solidFill>
                    <a:srgbClr val="FFFFFF"/>
                  </a:solidFill>
                </a:rPr>
                <a:t> 10 minutes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362200" y="579120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Courtesy of F</a:t>
            </a:r>
            <a:r>
              <a:rPr lang="en-US" sz="1400" dirty="0" smtClean="0">
                <a:solidFill>
                  <a:srgbClr val="FFFFFF"/>
                </a:solidFill>
              </a:rPr>
              <a:t>. </a:t>
            </a:r>
            <a:r>
              <a:rPr lang="en-US" sz="1400" dirty="0" err="1" smtClean="0">
                <a:solidFill>
                  <a:srgbClr val="FFFFFF"/>
                </a:solidFill>
              </a:rPr>
              <a:t>Barkov</a:t>
            </a:r>
            <a:r>
              <a:rPr lang="en-US" sz="1400" dirty="0" smtClean="0">
                <a:solidFill>
                  <a:srgbClr val="FFFFFF"/>
                </a:solidFill>
              </a:rPr>
              <a:t>, </a:t>
            </a:r>
            <a:r>
              <a:rPr lang="en-US" sz="1400" dirty="0" err="1" smtClean="0">
                <a:solidFill>
                  <a:srgbClr val="FFFFFF"/>
                </a:solidFill>
              </a:rPr>
              <a:t>A.Romanenko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26" name="Picture 25" descr="50K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3733800"/>
            <a:ext cx="2667000" cy="183518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43599" y="3200400"/>
            <a:ext cx="320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   Small hydrides  (probably  another phase) appear at ~100 K  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18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9105" y="-313266"/>
            <a:ext cx="77724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Acknowledgements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83" y="1265739"/>
            <a:ext cx="881940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-Processing: Allan Rowe, </a:t>
            </a:r>
            <a:r>
              <a:rPr lang="en-US" sz="2400" dirty="0" err="1" smtClean="0">
                <a:solidFill>
                  <a:srgbClr val="FFFFFF"/>
                </a:solidFill>
              </a:rPr>
              <a:t>Mayling</a:t>
            </a:r>
            <a:r>
              <a:rPr lang="en-US" sz="2400" dirty="0" smtClean="0">
                <a:solidFill>
                  <a:srgbClr val="FFFFFF"/>
                </a:solidFill>
              </a:rPr>
              <a:t> Wong, Damon </a:t>
            </a:r>
            <a:r>
              <a:rPr lang="en-US" sz="2400" dirty="0" err="1" smtClean="0">
                <a:solidFill>
                  <a:srgbClr val="FFFFFF"/>
                </a:solidFill>
              </a:rPr>
              <a:t>Bice</a:t>
            </a:r>
            <a:r>
              <a:rPr lang="en-US" sz="2400" dirty="0" smtClean="0">
                <a:solidFill>
                  <a:srgbClr val="FFFFFF"/>
                </a:solidFill>
              </a:rPr>
              <a:t>, Curtis Crawford, Charlie Cooper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-Testing: Dmitri </a:t>
            </a:r>
            <a:r>
              <a:rPr lang="en-US" sz="2400" dirty="0" err="1" smtClean="0">
                <a:solidFill>
                  <a:srgbClr val="FFFFFF"/>
                </a:solidFill>
              </a:rPr>
              <a:t>Sergatskov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</a:rPr>
              <a:t>Timergali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Khabiboulline</a:t>
            </a:r>
            <a:r>
              <a:rPr lang="en-US" sz="2400" dirty="0" smtClean="0">
                <a:solidFill>
                  <a:srgbClr val="FFFFFF"/>
                </a:solidFill>
              </a:rPr>
              <a:t>, Alexander </a:t>
            </a:r>
            <a:r>
              <a:rPr lang="en-US" sz="2400" dirty="0" err="1" smtClean="0">
                <a:solidFill>
                  <a:srgbClr val="FFFFFF"/>
                </a:solidFill>
              </a:rPr>
              <a:t>Melnitchouk</a:t>
            </a:r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-Samples measurements: Alexander </a:t>
            </a:r>
            <a:r>
              <a:rPr lang="en-US" sz="2400" dirty="0" err="1" smtClean="0">
                <a:solidFill>
                  <a:srgbClr val="FFFFFF"/>
                </a:solidFill>
              </a:rPr>
              <a:t>Romanenko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F</a:t>
            </a:r>
            <a:r>
              <a:rPr lang="en-US" sz="2400" dirty="0" err="1" smtClean="0">
                <a:solidFill>
                  <a:srgbClr val="FFFFFF"/>
                </a:solidFill>
              </a:rPr>
              <a:t>edor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Barkov</a:t>
            </a:r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-Feedback on this talk: Camille Ginsburg, Alexander </a:t>
            </a:r>
            <a:r>
              <a:rPr lang="en-US" sz="2400" dirty="0" err="1" smtClean="0">
                <a:solidFill>
                  <a:srgbClr val="FFFFFF"/>
                </a:solidFill>
              </a:rPr>
              <a:t>Sukhanov</a:t>
            </a:r>
            <a:r>
              <a:rPr lang="en-US" sz="2400" dirty="0" smtClean="0">
                <a:solidFill>
                  <a:srgbClr val="FFFFFF"/>
                </a:solidFill>
              </a:rPr>
              <a:t>, Lance Cooley, Bob Orr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Special thanks to </a:t>
            </a:r>
            <a:r>
              <a:rPr lang="en-US" sz="2400" dirty="0" err="1" smtClean="0">
                <a:solidFill>
                  <a:srgbClr val="FFFFFF"/>
                </a:solidFill>
              </a:rPr>
              <a:t>Enzo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Palmieri</a:t>
            </a:r>
            <a:r>
              <a:rPr lang="en-US" sz="2400" dirty="0" smtClean="0">
                <a:solidFill>
                  <a:srgbClr val="FFFFFF"/>
                </a:solidFill>
              </a:rPr>
              <a:t> for discussions about the </a:t>
            </a:r>
            <a:r>
              <a:rPr lang="en-US" sz="2400" dirty="0" err="1" smtClean="0">
                <a:solidFill>
                  <a:srgbClr val="FFFFFF"/>
                </a:solidFill>
              </a:rPr>
              <a:t>NbN</a:t>
            </a:r>
            <a:r>
              <a:rPr lang="en-US" sz="2400" dirty="0" smtClean="0">
                <a:solidFill>
                  <a:srgbClr val="FFFFFF"/>
                </a:solidFill>
              </a:rPr>
              <a:t> results</a:t>
            </a:r>
          </a:p>
          <a:p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43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6200" y="4371892"/>
            <a:ext cx="4267200" cy="609600"/>
          </a:xfrm>
        </p:spPr>
        <p:txBody>
          <a:bodyPr>
            <a:noAutofit/>
          </a:bodyPr>
          <a:lstStyle/>
          <a:p>
            <a:pPr algn="ctr"/>
            <a:r>
              <a:rPr lang="en-US" sz="2400" u="sng" dirty="0">
                <a:solidFill>
                  <a:srgbClr val="FFFFFF"/>
                </a:solidFill>
              </a:rPr>
              <a:t>CW machines: </a:t>
            </a:r>
            <a:r>
              <a:rPr lang="en-US" sz="2400" u="sng" dirty="0" smtClean="0">
                <a:solidFill>
                  <a:srgbClr val="FFFFFF"/>
                </a:solidFill>
              </a:rPr>
              <a:t>high Q</a:t>
            </a:r>
            <a:r>
              <a:rPr lang="en-US" sz="2400" u="sng" baseline="-25000" dirty="0" smtClean="0">
                <a:solidFill>
                  <a:srgbClr val="FFFFFF"/>
                </a:solidFill>
              </a:rPr>
              <a:t>0</a:t>
            </a:r>
            <a:r>
              <a:rPr lang="en-US" sz="2400" u="sng" dirty="0" smtClean="0">
                <a:solidFill>
                  <a:srgbClr val="FFFFFF"/>
                </a:solidFill>
                <a:sym typeface="Wingdings"/>
              </a:rPr>
              <a:t> low surface resistance</a:t>
            </a:r>
            <a:r>
              <a:rPr lang="en-US" sz="2400" u="sng" dirty="0" smtClean="0">
                <a:solidFill>
                  <a:srgbClr val="FFFFFF"/>
                </a:solidFill>
              </a:rPr>
              <a:t> </a:t>
            </a:r>
            <a:r>
              <a:rPr lang="en-US" sz="2400" u="sng" dirty="0">
                <a:solidFill>
                  <a:srgbClr val="FFFFFF"/>
                </a:solidFill>
              </a:rPr>
              <a:t>is crucial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-70962"/>
            <a:ext cx="86106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Motivation for pushing for higher Qs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FFFFFF"/>
                </a:solidFill>
              </a:rPr>
              <a:t>RF load in CW regime determines </a:t>
            </a:r>
            <a:r>
              <a:rPr lang="en-US" sz="2400" dirty="0" smtClean="0">
                <a:solidFill>
                  <a:srgbClr val="FFFFFF"/>
                </a:solidFill>
              </a:rPr>
              <a:t>the </a:t>
            </a:r>
            <a:r>
              <a:rPr lang="en-US" sz="2400" dirty="0">
                <a:solidFill>
                  <a:srgbClr val="FFFFFF"/>
                </a:solidFill>
              </a:rPr>
              <a:t>power consumption of </a:t>
            </a:r>
            <a:r>
              <a:rPr lang="en-US" sz="2400" dirty="0" smtClean="0">
                <a:solidFill>
                  <a:srgbClr val="FFFFFF"/>
                </a:solidFill>
              </a:rPr>
              <a:t>a </a:t>
            </a:r>
            <a:r>
              <a:rPr lang="en-US" sz="2400" dirty="0">
                <a:solidFill>
                  <a:srgbClr val="FFFFFF"/>
                </a:solidFill>
              </a:rPr>
              <a:t>cryogenic system and thus: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FFFF"/>
                </a:solidFill>
              </a:rPr>
              <a:t>Capital </a:t>
            </a:r>
            <a:r>
              <a:rPr lang="en-US" sz="2400" dirty="0" smtClean="0">
                <a:solidFill>
                  <a:srgbClr val="FFFFFF"/>
                </a:solidFill>
              </a:rPr>
              <a:t>cost of the cryogenic </a:t>
            </a:r>
            <a:r>
              <a:rPr lang="en-US" sz="2400" dirty="0" smtClean="0">
                <a:solidFill>
                  <a:srgbClr val="FFFFFF"/>
                </a:solidFill>
              </a:rPr>
              <a:t>system (significant impact on project)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FFFF"/>
                </a:solidFill>
              </a:rPr>
              <a:t>Operational </a:t>
            </a:r>
            <a:r>
              <a:rPr lang="en-US" sz="2400" dirty="0" smtClean="0">
                <a:solidFill>
                  <a:srgbClr val="FFFFFF"/>
                </a:solidFill>
              </a:rPr>
              <a:t>cost  ~ RF load ~ Q</a:t>
            </a:r>
            <a:r>
              <a:rPr lang="en-US" sz="2400" baseline="-25000" dirty="0" smtClean="0">
                <a:solidFill>
                  <a:srgbClr val="FFFFFF"/>
                </a:solidFill>
              </a:rPr>
              <a:t>0</a:t>
            </a:r>
            <a:r>
              <a:rPr lang="en-US" sz="2400" baseline="30000" dirty="0" smtClean="0">
                <a:solidFill>
                  <a:srgbClr val="FFFFFF"/>
                </a:solidFill>
              </a:rPr>
              <a:t>-1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endParaRPr lang="en-US" sz="2400" dirty="0" smtClean="0">
              <a:solidFill>
                <a:srgbClr val="FFFFFF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FFFF"/>
                </a:solidFill>
              </a:rPr>
              <a:t>High </a:t>
            </a:r>
            <a:r>
              <a:rPr lang="en-US" sz="2400" dirty="0" smtClean="0">
                <a:solidFill>
                  <a:srgbClr val="FFFFFF"/>
                </a:solidFill>
              </a:rPr>
              <a:t>Q</a:t>
            </a:r>
            <a:r>
              <a:rPr lang="en-US" sz="2400" baseline="-25000" dirty="0" smtClean="0">
                <a:solidFill>
                  <a:srgbClr val="FFFFFF"/>
                </a:solidFill>
              </a:rPr>
              <a:t>0</a:t>
            </a:r>
            <a:r>
              <a:rPr lang="en-US" sz="2400" dirty="0" smtClean="0">
                <a:solidFill>
                  <a:srgbClr val="FFFFFF"/>
                </a:solidFill>
              </a:rPr>
              <a:t> allows higher gradient at CW and, thus, allows lower capital cost of the </a:t>
            </a:r>
            <a:r>
              <a:rPr lang="en-US" sz="2400" dirty="0" err="1" smtClean="0">
                <a:solidFill>
                  <a:srgbClr val="FFFFFF"/>
                </a:solidFill>
              </a:rPr>
              <a:t>linac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  <a:endParaRPr lang="en-US" sz="2400" dirty="0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557" y="3038149"/>
            <a:ext cx="4264536" cy="35038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8" name="TextBox 7"/>
          <p:cNvSpPr txBox="1"/>
          <p:nvPr/>
        </p:nvSpPr>
        <p:spPr>
          <a:xfrm>
            <a:off x="381000" y="3539798"/>
            <a:ext cx="3733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Q</a:t>
            </a:r>
            <a:r>
              <a:rPr lang="en-US" sz="3200" baseline="-25000" dirty="0" smtClean="0">
                <a:solidFill>
                  <a:schemeClr val="bg1"/>
                </a:solidFill>
              </a:rPr>
              <a:t>0</a:t>
            </a:r>
            <a:r>
              <a:rPr lang="en-US" sz="3200" dirty="0" smtClean="0">
                <a:solidFill>
                  <a:schemeClr val="bg1"/>
                </a:solidFill>
              </a:rPr>
              <a:t> = </a:t>
            </a:r>
            <a:r>
              <a:rPr lang="en-US" sz="3200" dirty="0" err="1" smtClean="0">
                <a:solidFill>
                  <a:schemeClr val="bg1"/>
                </a:solidFill>
                <a:latin typeface="Symbol" pitchFamily="18" charset="2"/>
              </a:rPr>
              <a:t>w</a:t>
            </a:r>
            <a:r>
              <a:rPr lang="en-US" sz="3200" dirty="0" err="1" smtClean="0">
                <a:solidFill>
                  <a:schemeClr val="bg1"/>
                </a:solidFill>
              </a:rPr>
              <a:t>U</a:t>
            </a:r>
            <a:r>
              <a:rPr lang="en-US" sz="3200" dirty="0" smtClean="0">
                <a:solidFill>
                  <a:schemeClr val="bg1"/>
                </a:solidFill>
              </a:rPr>
              <a:t>/</a:t>
            </a:r>
            <a:r>
              <a:rPr lang="en-US" sz="3200" dirty="0" err="1" smtClean="0">
                <a:solidFill>
                  <a:schemeClr val="bg1"/>
                </a:solidFill>
              </a:rPr>
              <a:t>P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diss</a:t>
            </a:r>
            <a:r>
              <a:rPr lang="en-US" sz="3200" dirty="0" smtClean="0">
                <a:solidFill>
                  <a:schemeClr val="bg1"/>
                </a:solidFill>
              </a:rPr>
              <a:t> = G/</a:t>
            </a:r>
            <a:r>
              <a:rPr lang="en-US" sz="3200" dirty="0" err="1" smtClean="0">
                <a:solidFill>
                  <a:schemeClr val="bg1"/>
                </a:solidFill>
              </a:rPr>
              <a:t>R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s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5181913"/>
            <a:ext cx="3184979" cy="61471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504792"/>
              </p:ext>
            </p:extLst>
          </p:nvPr>
        </p:nvGraphicFramePr>
        <p:xfrm>
          <a:off x="503417" y="5181913"/>
          <a:ext cx="2921454" cy="584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Equation" r:id="rId4" imgW="1079500" imgH="215900" progId="Equation.3">
                  <p:embed/>
                </p:oleObj>
              </mc:Choice>
              <mc:Fallback>
                <p:oleObj name="Equation" r:id="rId4" imgW="1079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417" y="5181913"/>
                        <a:ext cx="2921454" cy="5845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367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 txBox="1">
            <a:spLocks/>
          </p:cNvSpPr>
          <p:nvPr/>
        </p:nvSpPr>
        <p:spPr>
          <a:xfrm>
            <a:off x="7239000" y="685800"/>
            <a:ext cx="1655064" cy="533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 smtClean="0">
                <a:solidFill>
                  <a:srgbClr val="FFFFFF"/>
                </a:solidFill>
              </a:rPr>
              <a:t>A.Klebaner</a:t>
            </a:r>
            <a:r>
              <a:rPr lang="en-US" sz="1400" dirty="0" smtClean="0">
                <a:solidFill>
                  <a:srgbClr val="FFFFFF"/>
                </a:solidFill>
              </a:rPr>
              <a:t>, NGLS workshop, FNAL, Sept 2012</a:t>
            </a:r>
            <a:endParaRPr lang="en-US" sz="1400" baseline="-25000" dirty="0">
              <a:solidFill>
                <a:srgbClr val="FFFFFF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0"/>
            <a:ext cx="4762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4" r="1639"/>
          <a:stretch/>
        </p:blipFill>
        <p:spPr bwMode="auto">
          <a:xfrm>
            <a:off x="1219200" y="1653464"/>
            <a:ext cx="663562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530467" y="2308720"/>
            <a:ext cx="381000" cy="1205822"/>
            <a:chOff x="6530467" y="2788856"/>
            <a:chExt cx="381000" cy="1205822"/>
          </a:xfrm>
        </p:grpSpPr>
        <p:sp>
          <p:nvSpPr>
            <p:cNvPr id="7" name="Left-Right Arrow 6"/>
            <p:cNvSpPr/>
            <p:nvPr/>
          </p:nvSpPr>
          <p:spPr>
            <a:xfrm rot="18760858">
              <a:off x="6118056" y="3201267"/>
              <a:ext cx="1205822" cy="381000"/>
            </a:xfrm>
            <a:prstGeom prst="leftRightArrow">
              <a:avLst/>
            </a:prstGeom>
            <a:solidFill>
              <a:schemeClr val="bg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8780000">
              <a:off x="6470987" y="3199929"/>
              <a:ext cx="499957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0" cap="none" spc="0" dirty="0" smtClean="0">
                  <a:ln w="18415" cmpd="sng">
                    <a:solidFill>
                      <a:schemeClr val="tx1"/>
                    </a:solidFill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BCS</a:t>
              </a:r>
              <a:endParaRPr lang="en-US" sz="1600" b="0" cap="none" spc="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48000" y="4777664"/>
            <a:ext cx="3771900" cy="381000"/>
            <a:chOff x="3048000" y="5257800"/>
            <a:chExt cx="3771900" cy="381000"/>
          </a:xfrm>
        </p:grpSpPr>
        <p:sp>
          <p:nvSpPr>
            <p:cNvPr id="10" name="Left-Right Arrow 9"/>
            <p:cNvSpPr/>
            <p:nvPr/>
          </p:nvSpPr>
          <p:spPr>
            <a:xfrm>
              <a:off x="3048000" y="5257800"/>
              <a:ext cx="3771900" cy="381000"/>
            </a:xfrm>
            <a:prstGeom prst="leftRightArrow">
              <a:avLst/>
            </a:prstGeom>
            <a:solidFill>
              <a:schemeClr val="bg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13304" y="5276088"/>
              <a:ext cx="1031051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dirty="0" smtClean="0">
                  <a:ln w="17780" cmpd="sng">
                    <a:solidFill>
                      <a:schemeClr val="tx1"/>
                    </a:solidFill>
                    <a:prstDash val="solid"/>
                    <a:miter lim="800000"/>
                  </a:ln>
                </a:rPr>
                <a:t>RESIDUAL</a:t>
              </a:r>
              <a:endParaRPr lang="en-US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59925" y="3378998"/>
            <a:ext cx="5036026" cy="396575"/>
            <a:chOff x="2359925" y="3799226"/>
            <a:chExt cx="5036026" cy="396575"/>
          </a:xfrm>
        </p:grpSpPr>
        <p:sp>
          <p:nvSpPr>
            <p:cNvPr id="13" name="Left-Right Arrow 12"/>
            <p:cNvSpPr/>
            <p:nvPr/>
          </p:nvSpPr>
          <p:spPr>
            <a:xfrm rot="20102830">
              <a:off x="2359925" y="3799226"/>
              <a:ext cx="5036026" cy="381000"/>
            </a:xfrm>
            <a:prstGeom prst="leftRightArrow">
              <a:avLst/>
            </a:prstGeom>
            <a:solidFill>
              <a:schemeClr val="bg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20100000">
              <a:off x="4040833" y="3857247"/>
              <a:ext cx="1515359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dirty="0" smtClean="0">
                  <a:ln w="18415" cmpd="sng">
                    <a:solidFill>
                      <a:schemeClr val="tx1"/>
                    </a:solidFill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RESIDUAL + BCS</a:t>
              </a:r>
              <a:endParaRPr lang="en-US" sz="1600" b="0" cap="none" spc="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2791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85835"/>
            <a:ext cx="87630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Typical and new values                                                                     (FNAL measured values 1.3GHz, 2K, 5MV/m)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11430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" y="11430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448597"/>
              </p:ext>
            </p:extLst>
          </p:nvPr>
        </p:nvGraphicFramePr>
        <p:xfrm>
          <a:off x="533400" y="1482076"/>
          <a:ext cx="6629400" cy="4206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368"/>
                <a:gridCol w="1465596"/>
                <a:gridCol w="1688715"/>
                <a:gridCol w="1122721"/>
              </a:tblGrid>
              <a:tr h="5102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Q(T=2K)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Rbcs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nOhm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 (</a:t>
                      </a:r>
                      <a:r>
                        <a:rPr lang="en-US" dirty="0" err="1" smtClean="0"/>
                        <a:t>nOhm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291548">
                <a:tc>
                  <a:txBody>
                    <a:bodyPr/>
                    <a:lstStyle/>
                    <a:p>
                      <a:r>
                        <a:rPr lang="en-US" dirty="0" smtClean="0"/>
                        <a:t>BCP (unbaked)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1.8e10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291548">
                <a:tc>
                  <a:txBody>
                    <a:bodyPr/>
                    <a:lstStyle/>
                    <a:p>
                      <a:r>
                        <a:rPr lang="en-US" dirty="0" smtClean="0"/>
                        <a:t>BCP (120C baked)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2.6e10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/>
                </a:tc>
              </a:tr>
              <a:tr h="291548">
                <a:tc>
                  <a:txBody>
                    <a:bodyPr/>
                    <a:lstStyle/>
                    <a:p>
                      <a:r>
                        <a:rPr lang="en-US" dirty="0" smtClean="0"/>
                        <a:t>EP (120C baked)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2.7e10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4.4</a:t>
                      </a:r>
                      <a:endParaRPr lang="en-US" dirty="0"/>
                    </a:p>
                  </a:txBody>
                  <a:tcPr/>
                </a:tc>
              </a:tr>
              <a:tr h="728870">
                <a:tc>
                  <a:txBody>
                    <a:bodyPr/>
                    <a:lstStyle/>
                    <a:p>
                      <a:r>
                        <a:rPr lang="en-US" dirty="0" smtClean="0"/>
                        <a:t>EP</a:t>
                      </a:r>
                      <a:r>
                        <a:rPr lang="en-US" baseline="0" dirty="0" smtClean="0"/>
                        <a:t> (800C baked, no chemistry) – Large Grain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3.6e10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</a:tr>
              <a:tr h="510209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Tumble</a:t>
                      </a:r>
                      <a:r>
                        <a:rPr lang="en-US" baseline="0" dirty="0" err="1" smtClean="0"/>
                        <a:t>+EP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+</a:t>
                      </a:r>
                      <a:r>
                        <a:rPr lang="en-US" baseline="0" dirty="0" smtClean="0"/>
                        <a:t>120C+</a:t>
                      </a:r>
                      <a:r>
                        <a:rPr lang="en-US" baseline="0" dirty="0" smtClean="0"/>
                        <a:t>HF rinse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4.3e10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</a:t>
                      </a:r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</a:tr>
              <a:tr h="728870">
                <a:tc>
                  <a:txBody>
                    <a:bodyPr/>
                    <a:lstStyle/>
                    <a:p>
                      <a:r>
                        <a:rPr lang="en-US" dirty="0" smtClean="0"/>
                        <a:t>EP</a:t>
                      </a:r>
                      <a:r>
                        <a:rPr lang="en-US" baseline="0" dirty="0" smtClean="0"/>
                        <a:t> + prolonged high T treatment + </a:t>
                      </a:r>
                      <a:r>
                        <a:rPr lang="en-US" baseline="0" dirty="0" err="1" smtClean="0"/>
                        <a:t>nitridization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7e10   (~10MV/m)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&lt;0.5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304800" y="3235476"/>
            <a:ext cx="830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349067" y="3326115"/>
            <a:ext cx="0" cy="2362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43800" y="3750733"/>
            <a:ext cx="144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High Q research starts at FNAL (late 2011)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7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450" y="1162050"/>
            <a:ext cx="3886200" cy="2667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76800" y="1162050"/>
            <a:ext cx="3886200" cy="2667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46010"/>
            <a:ext cx="8610600" cy="6096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Field dependence of…?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 R</a:t>
            </a:r>
            <a:r>
              <a:rPr lang="en-US" sz="2800" baseline="-25000" dirty="0" smtClean="0">
                <a:solidFill>
                  <a:schemeClr val="bg1"/>
                </a:solidFill>
              </a:rPr>
              <a:t>0</a:t>
            </a:r>
            <a:r>
              <a:rPr lang="en-US" sz="2800" dirty="0" smtClean="0">
                <a:solidFill>
                  <a:schemeClr val="bg1"/>
                </a:solidFill>
              </a:rPr>
              <a:t> at operating gradient is what mostly matters!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11430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884808"/>
              </p:ext>
            </p:extLst>
          </p:nvPr>
        </p:nvGraphicFramePr>
        <p:xfrm>
          <a:off x="533400" y="990600"/>
          <a:ext cx="3905250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Graph" r:id="rId3" imgW="3904920" imgH="2990520" progId="Origin50.Graph">
                  <p:embed/>
                </p:oleObj>
              </mc:Choice>
              <mc:Fallback>
                <p:oleObj name="Graph" r:id="rId3" imgW="3904920" imgH="29905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990600"/>
                        <a:ext cx="3905250" cy="299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655693"/>
              </p:ext>
            </p:extLst>
          </p:nvPr>
        </p:nvGraphicFramePr>
        <p:xfrm>
          <a:off x="4932581" y="990613"/>
          <a:ext cx="3905250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Graph" r:id="rId5" imgW="3904920" imgH="2990520" progId="Origin50.Graph">
                  <p:embed/>
                </p:oleObj>
              </mc:Choice>
              <mc:Fallback>
                <p:oleObj name="Graph" r:id="rId5" imgW="3904920" imgH="29905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2581" y="990613"/>
                        <a:ext cx="3905250" cy="299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/>
          <p:cNvSpPr txBox="1">
            <a:spLocks/>
          </p:cNvSpPr>
          <p:nvPr/>
        </p:nvSpPr>
        <p:spPr>
          <a:xfrm>
            <a:off x="228600" y="5202833"/>
            <a:ext cx="86106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smtClean="0">
                <a:solidFill>
                  <a:schemeClr val="bg1"/>
                </a:solidFill>
              </a:rPr>
              <a:t>As we switch interest from high achievable gradients to Qs, we need to change the way we test cavities: Q </a:t>
            </a:r>
            <a:r>
              <a:rPr lang="en-US" sz="2400" dirty="0" err="1" smtClean="0">
                <a:solidFill>
                  <a:schemeClr val="bg1"/>
                </a:solidFill>
              </a:rPr>
              <a:t>vs</a:t>
            </a:r>
            <a:r>
              <a:rPr lang="en-US" sz="2400" dirty="0" smtClean="0">
                <a:solidFill>
                  <a:schemeClr val="bg1"/>
                </a:solidFill>
              </a:rPr>
              <a:t> E at fixed T does not carry the information we need. Test should be extended to Q </a:t>
            </a:r>
            <a:r>
              <a:rPr lang="en-US" sz="2400" dirty="0" err="1" smtClean="0">
                <a:solidFill>
                  <a:schemeClr val="bg1"/>
                </a:solidFill>
              </a:rPr>
              <a:t>vs</a:t>
            </a:r>
            <a:r>
              <a:rPr lang="en-US" sz="2400" dirty="0" smtClean="0">
                <a:solidFill>
                  <a:schemeClr val="bg1"/>
                </a:solidFill>
              </a:rPr>
              <a:t> E at many different T (or Q </a:t>
            </a:r>
            <a:r>
              <a:rPr lang="en-US" sz="2400" dirty="0" err="1" smtClean="0">
                <a:solidFill>
                  <a:schemeClr val="bg1"/>
                </a:solidFill>
              </a:rPr>
              <a:t>vs</a:t>
            </a:r>
            <a:r>
              <a:rPr lang="en-US" sz="2400" dirty="0" smtClean="0">
                <a:solidFill>
                  <a:schemeClr val="bg1"/>
                </a:solidFill>
              </a:rPr>
              <a:t> T at several field levels)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4629" y="792718"/>
            <a:ext cx="3156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Rs</a:t>
            </a:r>
            <a:r>
              <a:rPr lang="en-US" dirty="0" smtClean="0">
                <a:solidFill>
                  <a:srgbClr val="FFFFFF"/>
                </a:solidFill>
              </a:rPr>
              <a:t> (H) studies by A. </a:t>
            </a:r>
            <a:r>
              <a:rPr lang="en-US" dirty="0" err="1" smtClean="0">
                <a:solidFill>
                  <a:srgbClr val="FFFFFF"/>
                </a:solidFill>
              </a:rPr>
              <a:t>Romanenko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04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937" y="118661"/>
            <a:ext cx="8897063" cy="610351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Niobium Nitride studies – very preliminary results/thoughts 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72" y="4045427"/>
            <a:ext cx="4516539" cy="276921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-244138" y="889969"/>
            <a:ext cx="5257800" cy="5029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SC with larger gap, try to form it via bulk diffusion</a:t>
            </a: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Potential for extremely low surface resistance with no additional cost</a:t>
            </a: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Optimal surface ‘passivation’? </a:t>
            </a:r>
            <a:endParaRPr lang="en-US" sz="2400" dirty="0">
              <a:solidFill>
                <a:srgbClr val="FFFFFF"/>
              </a:solidFill>
            </a:endParaRP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Different ‘recipes’ tried so far on 4 cavities</a:t>
            </a:r>
          </a:p>
          <a:p>
            <a:pPr lvl="2"/>
            <a:endParaRPr lang="en-US" sz="2000" dirty="0" smtClean="0">
              <a:solidFill>
                <a:srgbClr val="FFFFFF"/>
              </a:solidFill>
            </a:endParaRPr>
          </a:p>
          <a:p>
            <a:pPr lvl="2"/>
            <a:endParaRPr lang="en-US" sz="2000" dirty="0" smtClean="0">
              <a:solidFill>
                <a:srgbClr val="FFFFFF"/>
              </a:solidFill>
            </a:endParaRPr>
          </a:p>
        </p:txBody>
      </p:sp>
      <p:pic>
        <p:nvPicPr>
          <p:cNvPr id="6" name="Content Placeholder 15"/>
          <p:cNvPicPr>
            <a:picLocks noChangeAspect="1"/>
          </p:cNvPicPr>
          <p:nvPr/>
        </p:nvPicPr>
        <p:blipFill rotWithShape="1">
          <a:blip r:embed="rId3"/>
          <a:srcRect l="-223" r="73"/>
          <a:stretch/>
        </p:blipFill>
        <p:spPr>
          <a:xfrm>
            <a:off x="5068077" y="597002"/>
            <a:ext cx="3893711" cy="3110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763" y="3668571"/>
            <a:ext cx="3701064" cy="3073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383" y="2269618"/>
            <a:ext cx="1701214" cy="7843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0191" y="5747431"/>
            <a:ext cx="1753809" cy="3434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59641" y="4426376"/>
            <a:ext cx="246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RGA data from FNAL IB4 </a:t>
            </a:r>
          </a:p>
          <a:p>
            <a:r>
              <a:rPr lang="en-US" dirty="0" smtClean="0"/>
              <a:t>High T furnace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4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475"/>
            <a:ext cx="9046952" cy="6349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err="1" smtClean="0">
                <a:solidFill>
                  <a:srgbClr val="FFFFFF"/>
                </a:solidFill>
              </a:rPr>
              <a:t>Nitrided</a:t>
            </a:r>
            <a:r>
              <a:rPr lang="en-US" sz="2400" dirty="0" smtClean="0">
                <a:solidFill>
                  <a:srgbClr val="FFFFFF"/>
                </a:solidFill>
              </a:rPr>
              <a:t> surfaces: laser microscopy, SEM – 10 min </a:t>
            </a:r>
            <a:r>
              <a:rPr lang="en-US" sz="2400" dirty="0" err="1" smtClean="0">
                <a:solidFill>
                  <a:srgbClr val="FFFFFF"/>
                </a:solidFill>
              </a:rPr>
              <a:t>nitridization</a:t>
            </a: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EBSD showing possible </a:t>
            </a:r>
            <a:r>
              <a:rPr lang="en-US" sz="2400" dirty="0" err="1" smtClean="0">
                <a:solidFill>
                  <a:srgbClr val="FFFFFF"/>
                </a:solidFill>
              </a:rPr>
              <a:t>NbN</a:t>
            </a:r>
            <a:r>
              <a:rPr lang="en-US" sz="2400" dirty="0" smtClean="0">
                <a:solidFill>
                  <a:srgbClr val="FFFFFF"/>
                </a:solidFill>
              </a:rPr>
              <a:t> and Nb</a:t>
            </a:r>
            <a:r>
              <a:rPr lang="en-US" sz="2400" baseline="-25000" dirty="0" smtClean="0">
                <a:solidFill>
                  <a:srgbClr val="FFFFFF"/>
                </a:solidFill>
              </a:rPr>
              <a:t>5</a:t>
            </a:r>
            <a:r>
              <a:rPr lang="en-US" sz="2400" dirty="0" smtClean="0">
                <a:solidFill>
                  <a:srgbClr val="FFFFFF"/>
                </a:solidFill>
              </a:rPr>
              <a:t>N</a:t>
            </a:r>
            <a:r>
              <a:rPr lang="en-US" sz="2400" baseline="-25000" dirty="0" smtClean="0">
                <a:solidFill>
                  <a:srgbClr val="FFFFFF"/>
                </a:solidFill>
              </a:rPr>
              <a:t>6 </a:t>
            </a:r>
            <a:r>
              <a:rPr lang="en-US" sz="2400" dirty="0" smtClean="0">
                <a:solidFill>
                  <a:srgbClr val="FFFFFF"/>
                </a:solidFill>
              </a:rPr>
              <a:t>(not conclusive), XPS in progress</a:t>
            </a:r>
            <a:endParaRPr lang="en-US" sz="2400" baseline="-250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240" y="3786774"/>
            <a:ext cx="4098196" cy="2881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15" y="778644"/>
            <a:ext cx="3699638" cy="2822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470" y="785938"/>
            <a:ext cx="4211002" cy="2815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15" y="3795592"/>
            <a:ext cx="3736610" cy="28024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7379" y="3865369"/>
            <a:ext cx="3817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Cross section, 10 minutes </a:t>
            </a:r>
            <a:r>
              <a:rPr lang="en-US" dirty="0" err="1" smtClean="0">
                <a:solidFill>
                  <a:srgbClr val="FFFFFF"/>
                </a:solidFill>
              </a:rPr>
              <a:t>nitridization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~ 10-20 microns columnar layer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61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31" y="73975"/>
            <a:ext cx="8783883" cy="6349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err="1" smtClean="0">
                <a:solidFill>
                  <a:srgbClr val="FFFFFF"/>
                </a:solidFill>
              </a:rPr>
              <a:t>Nitrided</a:t>
            </a:r>
            <a:r>
              <a:rPr lang="en-US" sz="2400" dirty="0" smtClean="0">
                <a:solidFill>
                  <a:srgbClr val="FFFFFF"/>
                </a:solidFill>
              </a:rPr>
              <a:t> surfaces: laser microscopy – post chemistry</a:t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(10 minutes </a:t>
            </a:r>
            <a:r>
              <a:rPr lang="en-US" sz="2400" dirty="0" err="1" smtClean="0">
                <a:solidFill>
                  <a:srgbClr val="FFFFFF"/>
                </a:solidFill>
              </a:rPr>
              <a:t>nitridization</a:t>
            </a:r>
            <a:r>
              <a:rPr lang="en-US" sz="2400" dirty="0" smtClean="0">
                <a:solidFill>
                  <a:srgbClr val="FFFFFF"/>
                </a:solidFill>
              </a:rPr>
              <a:t> plus 10 microns BCP)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8" y="729862"/>
            <a:ext cx="3965251" cy="2988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119" y="706833"/>
            <a:ext cx="4007118" cy="3008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58" y="3887681"/>
            <a:ext cx="3941291" cy="2945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4119" y="3882774"/>
            <a:ext cx="4007118" cy="29752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3496" y="761834"/>
            <a:ext cx="713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10x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44538" y="761834"/>
            <a:ext cx="713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0x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3496" y="4046438"/>
            <a:ext cx="713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</a:rPr>
              <a:t>0x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44538" y="4046438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100x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56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21453</TotalTime>
  <Words>938</Words>
  <Application>Microsoft Macintosh PowerPoint</Application>
  <PresentationFormat>On-screen Show (4:3)</PresentationFormat>
  <Paragraphs>140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Graph</vt:lpstr>
      <vt:lpstr>Microsoft Equation</vt:lpstr>
      <vt:lpstr>Update on cavity processing R&amp;D at FNAL “The hunt for higher Q0”</vt:lpstr>
      <vt:lpstr>PowerPoint Presentation</vt:lpstr>
      <vt:lpstr>CW machines: high Q0 low surface resistance is crucial</vt:lpstr>
      <vt:lpstr>PowerPoint Presentation</vt:lpstr>
      <vt:lpstr>Typical and new values                                                                     (FNAL measured values 1.3GHz, 2K, 5MV/m)</vt:lpstr>
      <vt:lpstr>Field dependence of…?  R0 at operating gradient is what mostly matters!</vt:lpstr>
      <vt:lpstr>Niobium Nitride studies – very preliminary results/thoughts </vt:lpstr>
      <vt:lpstr>Nitrided surfaces: laser microscopy, SEM – 10 min nitridization EBSD showing possible NbN and Nb5N6 (not conclusive), XPS in progress</vt:lpstr>
      <vt:lpstr>Nitrided surfaces: laser microscopy – post chemistry (10 minutes nitridization plus 10 microns BCP) </vt:lpstr>
      <vt:lpstr>Nitrided surfaces (LG EP): optical inspection- right after nitridization</vt:lpstr>
      <vt:lpstr>Nitrided surfaces (LG EP): optical inspection – after nitridization plus chemistry (~ 70micron)</vt:lpstr>
      <vt:lpstr>Niobium Nitride studies – first test results (before chemistry)</vt:lpstr>
      <vt:lpstr>TE1AES016 (LG)- 1 hr nitridization plus ~ 70 micron removal </vt:lpstr>
      <vt:lpstr>TE1AES016, (LG, 1.3GHz, 2K)- treatments evolution</vt:lpstr>
      <vt:lpstr> TE1AES016- nitridization plus ~ 70 micron removal Q vs T</vt:lpstr>
      <vt:lpstr> TE1AES016 (LG, 1.3GHz)- nitridization plus ~ 70 micron removal Gap 2.2 and Tc…</vt:lpstr>
      <vt:lpstr> TE1AES003 (FG, 1.3GHz, 2K)  10 min nitridization plus 10 micron removal  </vt:lpstr>
      <vt:lpstr> TE1AES003 (FG, 1.3GHz, 2K)  10 min nitridization plus 10 micron removal</vt:lpstr>
      <vt:lpstr> TE1AES003 (FG, 1.3GHz)- nitridization plus ~ 10 micron removal Q vs T</vt:lpstr>
      <vt:lpstr>TE1AES005 (FG, 1.3GHz, 2K)- 1 hour nitridization  plus 20 micron removal </vt:lpstr>
      <vt:lpstr>PowerPoint Presentation</vt:lpstr>
      <vt:lpstr>PowerPoint Presentation</vt:lpstr>
      <vt:lpstr>Acknowledgements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cavity processing R&amp;D at FNAL “The hunt for higher Q0”</dc:title>
  <dc:creator>Anna Grassellino</dc:creator>
  <cp:lastModifiedBy>Anna Grassellino</cp:lastModifiedBy>
  <cp:revision>49</cp:revision>
  <dcterms:created xsi:type="dcterms:W3CDTF">2012-10-23T17:35:22Z</dcterms:created>
  <dcterms:modified xsi:type="dcterms:W3CDTF">2012-11-07T15:08:35Z</dcterms:modified>
</cp:coreProperties>
</file>