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19"/>
  </p:notesMasterIdLst>
  <p:handoutMasterIdLst>
    <p:handoutMasterId r:id="rId20"/>
  </p:handoutMasterIdLst>
  <p:sldIdLst>
    <p:sldId id="392" r:id="rId3"/>
    <p:sldId id="620" r:id="rId4"/>
    <p:sldId id="596" r:id="rId5"/>
    <p:sldId id="605" r:id="rId6"/>
    <p:sldId id="613" r:id="rId7"/>
    <p:sldId id="621" r:id="rId8"/>
    <p:sldId id="619" r:id="rId9"/>
    <p:sldId id="622" r:id="rId10"/>
    <p:sldId id="617" r:id="rId11"/>
    <p:sldId id="618" r:id="rId12"/>
    <p:sldId id="598" r:id="rId13"/>
    <p:sldId id="602" r:id="rId14"/>
    <p:sldId id="603" r:id="rId15"/>
    <p:sldId id="604" r:id="rId16"/>
    <p:sldId id="599" r:id="rId17"/>
    <p:sldId id="623" r:id="rId18"/>
  </p:sldIdLst>
  <p:sldSz cx="9144000" cy="6858000" type="screen4x3"/>
  <p:notesSz cx="69469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E6E6E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3" autoAdjust="0"/>
    <p:restoredTop sz="99196" autoAdjust="0"/>
  </p:normalViewPr>
  <p:slideViewPr>
    <p:cSldViewPr snapToGrid="0" snapToObjects="1" showGuides="1">
      <p:cViewPr varScale="1">
        <p:scale>
          <a:sx n="116" d="100"/>
          <a:sy n="116" d="100"/>
        </p:scale>
        <p:origin x="88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299034654566483"/>
          <c:y val="2.7314814814814816E-2"/>
          <c:w val="0.58925819653899181"/>
          <c:h val="0.9035804899387579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Recordable Case (TRC) Rate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 (YTD)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0.96</c:v>
                </c:pt>
                <c:pt idx="1">
                  <c:v>0.84</c:v>
                </c:pt>
                <c:pt idx="2">
                  <c:v>1.3</c:v>
                </c:pt>
                <c:pt idx="3">
                  <c:v>0.95</c:v>
                </c:pt>
                <c:pt idx="4">
                  <c:v>0.38</c:v>
                </c:pt>
                <c:pt idx="5">
                  <c:v>0.32</c:v>
                </c:pt>
                <c:pt idx="6">
                  <c:v>0.74</c:v>
                </c:pt>
                <c:pt idx="7" formatCode="0.00">
                  <c:v>0.27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AC-48FD-A673-88833533F07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Days Away, Restricted or Transferred (DART) Case Rate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 (YTD)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0.43</c:v>
                </c:pt>
                <c:pt idx="1">
                  <c:v>0.27</c:v>
                </c:pt>
                <c:pt idx="2">
                  <c:v>0.69</c:v>
                </c:pt>
                <c:pt idx="3">
                  <c:v>0.74</c:v>
                </c:pt>
                <c:pt idx="4">
                  <c:v>0.38</c:v>
                </c:pt>
                <c:pt idx="5">
                  <c:v>0.16</c:v>
                </c:pt>
                <c:pt idx="6">
                  <c:v>0.49</c:v>
                </c:pt>
                <c:pt idx="7" formatCode="0.00">
                  <c:v>0.14000000000000001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BAC-48FD-A673-88833533F0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822274672"/>
        <c:axId val="-1840992960"/>
      </c:lineChart>
      <c:catAx>
        <c:axId val="-1822274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1840992960"/>
        <c:crosses val="autoZero"/>
        <c:auto val="1"/>
        <c:lblAlgn val="ctr"/>
        <c:lblOffset val="100"/>
        <c:noMultiLvlLbl val="0"/>
      </c:catAx>
      <c:valAx>
        <c:axId val="-1840992960"/>
        <c:scaling>
          <c:orientation val="minMax"/>
          <c:max val="6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# Cases/200,000 Hours Worked</a:t>
                </a:r>
                <a:endParaRPr lang="en-US" sz="1400" dirty="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18222746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33605776595668124"/>
          <c:y val="0.18904801858784046"/>
          <c:w val="0.47114272466223683"/>
          <c:h val="0.31709199259928572"/>
        </c:manualLayout>
      </c:layout>
      <c:overlay val="0"/>
      <c:txPr>
        <a:bodyPr/>
        <a:lstStyle/>
        <a:p>
          <a:pPr>
            <a:defRPr sz="1200" b="1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EE06AD-69EB-4F91-9008-DFDBA2A5D013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D3AEAFF0-72F8-4DEC-AE58-C1BF9CB9E61B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Enable Community to Deliver Science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F7C55F-26BF-44DD-BE7E-75D8EA5310AE}" type="parTrans" cxnId="{856E51FA-19BE-4A30-9791-4AD6659E024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EDE174-CA4B-40A0-BB4A-034794BB23CB}" type="sibTrans" cxnId="{856E51FA-19BE-4A30-9791-4AD6659E024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5C10B4-F507-4DDE-A7FE-9F987019E4B6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Support Larger DOE Mission and Societal Needs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B9E26D-0905-4E77-936E-5E4110F4B677}" type="parTrans" cxnId="{CE382A97-2511-4A77-9DEA-14173E293BB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2D47CB-4F78-412D-A4D5-6B3111CB8C9F}" type="sibTrans" cxnId="{CE382A97-2511-4A77-9DEA-14173E293BB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C835CB-49E0-4348-BF7F-68B55A17A25A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Develop a Path to the Future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C2312D-532E-4B5A-B12B-6E26051D7BFE}" type="parTrans" cxnId="{AB4677B7-B7EA-4BD2-8C32-BEEDF663790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E605FF-E30E-4D6B-990D-7DBBC0ABD513}" type="sibTrans" cxnId="{AB4677B7-B7EA-4BD2-8C32-BEEDF663790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98CAC2-D7DF-4250-84E7-4AABFB8067AB}" type="pres">
      <dgm:prSet presAssocID="{C5EE06AD-69EB-4F91-9008-DFDBA2A5D013}" presName="compositeShape" presStyleCnt="0">
        <dgm:presLayoutVars>
          <dgm:chMax val="7"/>
          <dgm:dir/>
          <dgm:resizeHandles val="exact"/>
        </dgm:presLayoutVars>
      </dgm:prSet>
      <dgm:spPr/>
    </dgm:pt>
    <dgm:pt modelId="{72D750CD-D94A-4F08-A09B-C926CEF5239C}" type="pres">
      <dgm:prSet presAssocID="{D3AEAFF0-72F8-4DEC-AE58-C1BF9CB9E61B}" presName="circ1" presStyleLbl="vennNode1" presStyleIdx="0" presStyleCnt="3"/>
      <dgm:spPr/>
      <dgm:t>
        <a:bodyPr/>
        <a:lstStyle/>
        <a:p>
          <a:endParaRPr lang="en-US"/>
        </a:p>
      </dgm:t>
    </dgm:pt>
    <dgm:pt modelId="{7D989B4F-4491-49AB-9822-A1CD2B4D5FB3}" type="pres">
      <dgm:prSet presAssocID="{D3AEAFF0-72F8-4DEC-AE58-C1BF9CB9E61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BF30E7-F576-46CD-82AD-261683892CB7}" type="pres">
      <dgm:prSet presAssocID="{5F5C10B4-F507-4DDE-A7FE-9F987019E4B6}" presName="circ2" presStyleLbl="vennNode1" presStyleIdx="1" presStyleCnt="3"/>
      <dgm:spPr/>
      <dgm:t>
        <a:bodyPr/>
        <a:lstStyle/>
        <a:p>
          <a:endParaRPr lang="en-US"/>
        </a:p>
      </dgm:t>
    </dgm:pt>
    <dgm:pt modelId="{8DC253E3-F625-4686-8451-15A8520DC830}" type="pres">
      <dgm:prSet presAssocID="{5F5C10B4-F507-4DDE-A7FE-9F987019E4B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739BBE-A74E-460A-A734-9C6B6E824D26}" type="pres">
      <dgm:prSet presAssocID="{37C835CB-49E0-4348-BF7F-68B55A17A25A}" presName="circ3" presStyleLbl="vennNode1" presStyleIdx="2" presStyleCnt="3"/>
      <dgm:spPr/>
      <dgm:t>
        <a:bodyPr/>
        <a:lstStyle/>
        <a:p>
          <a:endParaRPr lang="en-US"/>
        </a:p>
      </dgm:t>
    </dgm:pt>
    <dgm:pt modelId="{3502AAE2-2E97-4FD5-A75F-59C57B723A4E}" type="pres">
      <dgm:prSet presAssocID="{37C835CB-49E0-4348-BF7F-68B55A17A25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586D4A-D526-4BD8-9479-89DCA6E562A6}" type="presOf" srcId="{D3AEAFF0-72F8-4DEC-AE58-C1BF9CB9E61B}" destId="{7D989B4F-4491-49AB-9822-A1CD2B4D5FB3}" srcOrd="1" destOrd="0" presId="urn:microsoft.com/office/officeart/2005/8/layout/venn1"/>
    <dgm:cxn modelId="{8D97D5BA-5F28-4E2D-BCDC-1B0E5CA2E9B6}" type="presOf" srcId="{37C835CB-49E0-4348-BF7F-68B55A17A25A}" destId="{3502AAE2-2E97-4FD5-A75F-59C57B723A4E}" srcOrd="1" destOrd="0" presId="urn:microsoft.com/office/officeart/2005/8/layout/venn1"/>
    <dgm:cxn modelId="{09A10DC9-C43E-4F7D-938F-AF251F31D167}" type="presOf" srcId="{37C835CB-49E0-4348-BF7F-68B55A17A25A}" destId="{78739BBE-A74E-460A-A734-9C6B6E824D26}" srcOrd="0" destOrd="0" presId="urn:microsoft.com/office/officeart/2005/8/layout/venn1"/>
    <dgm:cxn modelId="{AB4677B7-B7EA-4BD2-8C32-BEEDF663790E}" srcId="{C5EE06AD-69EB-4F91-9008-DFDBA2A5D013}" destId="{37C835CB-49E0-4348-BF7F-68B55A17A25A}" srcOrd="2" destOrd="0" parTransId="{3DC2312D-532E-4B5A-B12B-6E26051D7BFE}" sibTransId="{C7E605FF-E30E-4D6B-990D-7DBBC0ABD513}"/>
    <dgm:cxn modelId="{CE382A97-2511-4A77-9DEA-14173E293BBD}" srcId="{C5EE06AD-69EB-4F91-9008-DFDBA2A5D013}" destId="{5F5C10B4-F507-4DDE-A7FE-9F987019E4B6}" srcOrd="1" destOrd="0" parTransId="{03B9E26D-0905-4E77-936E-5E4110F4B677}" sibTransId="{5B2D47CB-4F78-412D-A4D5-6B3111CB8C9F}"/>
    <dgm:cxn modelId="{856E51FA-19BE-4A30-9791-4AD6659E024B}" srcId="{C5EE06AD-69EB-4F91-9008-DFDBA2A5D013}" destId="{D3AEAFF0-72F8-4DEC-AE58-C1BF9CB9E61B}" srcOrd="0" destOrd="0" parTransId="{B2F7C55F-26BF-44DD-BE7E-75D8EA5310AE}" sibTransId="{DEEDE174-CA4B-40A0-BB4A-034794BB23CB}"/>
    <dgm:cxn modelId="{1B505C13-4FDF-4E1A-B3BA-1C9657180C65}" type="presOf" srcId="{5F5C10B4-F507-4DDE-A7FE-9F987019E4B6}" destId="{8DC253E3-F625-4686-8451-15A8520DC830}" srcOrd="1" destOrd="0" presId="urn:microsoft.com/office/officeart/2005/8/layout/venn1"/>
    <dgm:cxn modelId="{D8242760-1493-4986-9AA3-6CB59C9589A2}" type="presOf" srcId="{D3AEAFF0-72F8-4DEC-AE58-C1BF9CB9E61B}" destId="{72D750CD-D94A-4F08-A09B-C926CEF5239C}" srcOrd="0" destOrd="0" presId="urn:microsoft.com/office/officeart/2005/8/layout/venn1"/>
    <dgm:cxn modelId="{0E00938D-6F3B-42AB-8C15-6E9AE8DE3269}" type="presOf" srcId="{C5EE06AD-69EB-4F91-9008-DFDBA2A5D013}" destId="{5398CAC2-D7DF-4250-84E7-4AABFB8067AB}" srcOrd="0" destOrd="0" presId="urn:microsoft.com/office/officeart/2005/8/layout/venn1"/>
    <dgm:cxn modelId="{AD27693B-25DD-4E50-94B9-5538618F7E50}" type="presOf" srcId="{5F5C10B4-F507-4DDE-A7FE-9F987019E4B6}" destId="{16BF30E7-F576-46CD-82AD-261683892CB7}" srcOrd="0" destOrd="0" presId="urn:microsoft.com/office/officeart/2005/8/layout/venn1"/>
    <dgm:cxn modelId="{C2640E28-0ACF-4573-ACFD-D027F1A885D1}" type="presParOf" srcId="{5398CAC2-D7DF-4250-84E7-4AABFB8067AB}" destId="{72D750CD-D94A-4F08-A09B-C926CEF5239C}" srcOrd="0" destOrd="0" presId="urn:microsoft.com/office/officeart/2005/8/layout/venn1"/>
    <dgm:cxn modelId="{2F38F8B7-1CC7-4532-BC5F-F3485E4105CE}" type="presParOf" srcId="{5398CAC2-D7DF-4250-84E7-4AABFB8067AB}" destId="{7D989B4F-4491-49AB-9822-A1CD2B4D5FB3}" srcOrd="1" destOrd="0" presId="urn:microsoft.com/office/officeart/2005/8/layout/venn1"/>
    <dgm:cxn modelId="{908B8C0F-AABC-431D-B383-55B3C2D1405C}" type="presParOf" srcId="{5398CAC2-D7DF-4250-84E7-4AABFB8067AB}" destId="{16BF30E7-F576-46CD-82AD-261683892CB7}" srcOrd="2" destOrd="0" presId="urn:microsoft.com/office/officeart/2005/8/layout/venn1"/>
    <dgm:cxn modelId="{E57EC951-E941-47B4-A364-B69EBB763A5F}" type="presParOf" srcId="{5398CAC2-D7DF-4250-84E7-4AABFB8067AB}" destId="{8DC253E3-F625-4686-8451-15A8520DC830}" srcOrd="3" destOrd="0" presId="urn:microsoft.com/office/officeart/2005/8/layout/venn1"/>
    <dgm:cxn modelId="{54F99325-FFE3-44FD-859B-F6E8789EC68C}" type="presParOf" srcId="{5398CAC2-D7DF-4250-84E7-4AABFB8067AB}" destId="{78739BBE-A74E-460A-A734-9C6B6E824D26}" srcOrd="4" destOrd="0" presId="urn:microsoft.com/office/officeart/2005/8/layout/venn1"/>
    <dgm:cxn modelId="{9934E9C9-0BE6-4B7F-AA1C-338F7E162959}" type="presParOf" srcId="{5398CAC2-D7DF-4250-84E7-4AABFB8067AB}" destId="{3502AAE2-2E97-4FD5-A75F-59C57B723A4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D750CD-D94A-4F08-A09B-C926CEF5239C}">
      <dsp:nvSpPr>
        <dsp:cNvPr id="0" name=""/>
        <dsp:cNvSpPr/>
      </dsp:nvSpPr>
      <dsp:spPr>
        <a:xfrm>
          <a:off x="2576453" y="42434"/>
          <a:ext cx="2036880" cy="20368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Enable Community to Deliver Science</a:t>
          </a:r>
          <a:endParaRPr lang="en-US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48037" y="398888"/>
        <a:ext cx="1493712" cy="916596"/>
      </dsp:txXfrm>
    </dsp:sp>
    <dsp:sp modelId="{16BF30E7-F576-46CD-82AD-261683892CB7}">
      <dsp:nvSpPr>
        <dsp:cNvPr id="0" name=""/>
        <dsp:cNvSpPr/>
      </dsp:nvSpPr>
      <dsp:spPr>
        <a:xfrm>
          <a:off x="3311427" y="1315485"/>
          <a:ext cx="2036880" cy="20368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Support Larger DOE Mission and Societal Needs</a:t>
          </a:r>
          <a:endParaRPr lang="en-US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34373" y="1841678"/>
        <a:ext cx="1222128" cy="1120284"/>
      </dsp:txXfrm>
    </dsp:sp>
    <dsp:sp modelId="{78739BBE-A74E-460A-A734-9C6B6E824D26}">
      <dsp:nvSpPr>
        <dsp:cNvPr id="0" name=""/>
        <dsp:cNvSpPr/>
      </dsp:nvSpPr>
      <dsp:spPr>
        <a:xfrm>
          <a:off x="1841479" y="1315485"/>
          <a:ext cx="2036880" cy="20368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Develop a Path to the Future</a:t>
          </a:r>
          <a:endParaRPr lang="en-US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33285" y="1841678"/>
        <a:ext cx="1222128" cy="11202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03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4603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F4A41-6AAD-4E05-BD56-388310816083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9"/>
            <a:ext cx="3009900" cy="4603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413" y="8758239"/>
            <a:ext cx="3009900" cy="4603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7AAFA-9540-4D60-919F-318B8DE97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70" y="1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7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30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4634A-01E5-4FED-8407-CA857BFC3AD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1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5DF9A8-A8E8-41EA-B260-D01AD0AE4FE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19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528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9523E-340A-48C4-92C8-64E29C526E3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35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37376"/>
            <a:ext cx="9143999" cy="42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1219200" y="6496822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3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1219200" y="6496822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2200275" y="6545343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 userDrawn="1"/>
        </p:nvSpPr>
        <p:spPr bwMode="auto">
          <a:xfrm>
            <a:off x="1219200" y="6496822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3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10/3/2017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88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6" name="Slide Number Placeholder 4"/>
          <p:cNvSpPr txBox="1">
            <a:spLocks/>
          </p:cNvSpPr>
          <p:nvPr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10/3/2017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60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25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2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14.emf"/><Relationship Id="rId10" Type="http://schemas.microsoft.com/office/2007/relationships/diagramDrawing" Target="../diagrams/drawing1.xml"/><Relationship Id="rId4" Type="http://schemas.openxmlformats.org/officeDocument/2006/relationships/image" Target="../media/image13.pn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6200" y="6096000"/>
            <a:ext cx="8001000" cy="8592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Stuart Henderson, Laboratory Director</a:t>
            </a:r>
            <a:endParaRPr lang="en-US" sz="2200" b="1" dirty="0">
              <a:solidFill>
                <a:srgbClr val="FFFFFF"/>
              </a:solidFill>
              <a:cs typeface="Arial" charset="0"/>
            </a:endParaRPr>
          </a:p>
          <a:p>
            <a:pPr eaLnBrk="0" hangingPunct="0"/>
            <a:r>
              <a:rPr lang="en-US" sz="1400" b="1" dirty="0" smtClean="0">
                <a:solidFill>
                  <a:srgbClr val="FFFFFF"/>
                </a:solidFill>
                <a:cs typeface="Arial" charset="0"/>
              </a:rPr>
              <a:t>CLAS Collaboration Meeting, Oct. 4, 2017</a:t>
            </a:r>
          </a:p>
          <a:p>
            <a:pPr eaLnBrk="0" hangingPunct="0"/>
            <a:endParaRPr lang="en-US" sz="1400" b="1" dirty="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66800" y="-1524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News from the Lab</a:t>
            </a:r>
            <a:endParaRPr lang="en-US" sz="3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stewartm\Desktop\aerial March2015-aerialTweak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1"/>
            <a:ext cx="9144000" cy="537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29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Organization</a:t>
            </a:r>
            <a:endParaRPr lang="en-US" sz="32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722244" y="922542"/>
            <a:ext cx="8273021" cy="5386209"/>
            <a:chOff x="762000" y="654189"/>
            <a:chExt cx="8273021" cy="5386209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7391624" y="2783508"/>
              <a:ext cx="1220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022027" y="1566642"/>
              <a:ext cx="266520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3322544" y="5266765"/>
              <a:ext cx="0" cy="2465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4492439" y="5257800"/>
              <a:ext cx="0" cy="2465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5653368" y="5257800"/>
              <a:ext cx="0" cy="2465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6861362" y="5266765"/>
              <a:ext cx="0" cy="2151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7162800" y="4137214"/>
              <a:ext cx="0" cy="11295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2507876" y="4235824"/>
              <a:ext cx="0" cy="2465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3805517" y="4235823"/>
              <a:ext cx="0" cy="2465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5103158" y="4251512"/>
              <a:ext cx="0" cy="2465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6382615" y="4252986"/>
              <a:ext cx="0" cy="2465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endCxn id="103" idx="2"/>
            </p:cNvCxnSpPr>
            <p:nvPr/>
          </p:nvCxnSpPr>
          <p:spPr>
            <a:xfrm flipV="1">
              <a:off x="4449348" y="1362075"/>
              <a:ext cx="8352" cy="6953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2012576" y="3119387"/>
              <a:ext cx="3496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507876" y="4235823"/>
              <a:ext cx="3879477" cy="156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4412876" y="3968876"/>
              <a:ext cx="0" cy="2744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2148168" y="5257800"/>
              <a:ext cx="5014632" cy="89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5641724" y="3973024"/>
              <a:ext cx="0" cy="1597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5636558" y="4132730"/>
              <a:ext cx="15262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1866900" y="2749340"/>
              <a:ext cx="14567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1860176" y="3455310"/>
              <a:ext cx="152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2012576" y="2749340"/>
              <a:ext cx="0" cy="7059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7388599" y="2778770"/>
              <a:ext cx="6163" cy="12397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2362200" y="2057400"/>
              <a:ext cx="4114800" cy="19139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886200" y="2245660"/>
              <a:ext cx="1119468" cy="55399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 Narrow" panose="020B0606020202030204" pitchFamily="34" charset="0"/>
                </a:rPr>
                <a:t>Laboratory Director</a:t>
              </a:r>
            </a:p>
            <a:p>
              <a:pPr algn="ctr"/>
              <a:endParaRPr lang="en-US" sz="1000" dirty="0">
                <a:latin typeface="Arial Narrow" panose="020B0606020202030204" pitchFamily="34" charset="0"/>
              </a:endParaRPr>
            </a:p>
            <a:p>
              <a:pPr algn="ctr"/>
              <a:r>
                <a:rPr lang="en-US" sz="1000" b="1" i="1" dirty="0" smtClean="0">
                  <a:latin typeface="Arial Narrow" panose="020B0606020202030204" pitchFamily="34" charset="0"/>
                </a:rPr>
                <a:t>Stuart Henderson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886200" y="3236260"/>
              <a:ext cx="1119468" cy="55399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 Narrow" panose="020B0606020202030204" pitchFamily="34" charset="0"/>
                </a:rPr>
                <a:t>Deputy Director for Science and Tech</a:t>
              </a:r>
            </a:p>
            <a:p>
              <a:pPr algn="ctr"/>
              <a:r>
                <a:rPr lang="en-US" sz="1000" b="1" i="1" dirty="0" smtClean="0">
                  <a:latin typeface="Arial Narrow" panose="020B0606020202030204" pitchFamily="34" charset="0"/>
                </a:rPr>
                <a:t>Bob McKeown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653554" y="3236260"/>
              <a:ext cx="1066800" cy="55399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 Narrow" panose="020B0606020202030204" pitchFamily="34" charset="0"/>
                </a:rPr>
                <a:t>Planning</a:t>
              </a:r>
            </a:p>
            <a:p>
              <a:pPr algn="ctr"/>
              <a:endParaRPr lang="en-US" sz="1000" dirty="0" smtClean="0">
                <a:latin typeface="Arial Narrow" panose="020B0606020202030204" pitchFamily="34" charset="0"/>
              </a:endParaRPr>
            </a:p>
            <a:p>
              <a:pPr algn="ctr"/>
              <a:r>
                <a:rPr lang="en-US" sz="1000" b="1" i="1" dirty="0" smtClean="0">
                  <a:latin typeface="Arial Narrow" panose="020B0606020202030204" pitchFamily="34" charset="0"/>
                </a:rPr>
                <a:t>Allison Lung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123882" y="3236260"/>
              <a:ext cx="1106036" cy="55399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 Narrow" panose="020B0606020202030204" pitchFamily="34" charset="0"/>
                </a:rPr>
                <a:t>Operations</a:t>
              </a:r>
            </a:p>
            <a:p>
              <a:pPr algn="ctr"/>
              <a:endParaRPr lang="en-US" sz="1000" dirty="0" smtClean="0">
                <a:latin typeface="Arial Narrow" panose="020B0606020202030204" pitchFamily="34" charset="0"/>
              </a:endParaRPr>
            </a:p>
            <a:p>
              <a:pPr algn="ctr"/>
              <a:r>
                <a:rPr lang="en-US" sz="1000" b="1" i="1" dirty="0" smtClean="0">
                  <a:latin typeface="Arial Narrow" panose="020B0606020202030204" pitchFamily="34" charset="0"/>
                </a:rPr>
                <a:t>Mike Maier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990164" y="4488518"/>
              <a:ext cx="1066800" cy="55399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 Narrow" panose="020B0606020202030204" pitchFamily="34" charset="0"/>
                </a:rPr>
                <a:t>Experimental Physics</a:t>
              </a:r>
            </a:p>
            <a:p>
              <a:pPr algn="ctr"/>
              <a:r>
                <a:rPr lang="en-US" sz="1000" b="1" i="1" dirty="0" smtClean="0">
                  <a:latin typeface="Arial Narrow" panose="020B0606020202030204" pitchFamily="34" charset="0"/>
                </a:rPr>
                <a:t>Rolf Ent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72117" y="4488518"/>
              <a:ext cx="1066800" cy="55399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 Narrow" panose="020B0606020202030204" pitchFamily="34" charset="0"/>
                </a:rPr>
                <a:t>Accelerator</a:t>
              </a:r>
            </a:p>
            <a:p>
              <a:pPr algn="ctr"/>
              <a:endParaRPr lang="en-US" sz="1000" b="1" i="1" dirty="0">
                <a:latin typeface="Arial Narrow" panose="020B0606020202030204" pitchFamily="34" charset="0"/>
              </a:endParaRPr>
            </a:p>
            <a:p>
              <a:pPr algn="ctr"/>
              <a:r>
                <a:rPr lang="en-US" sz="1000" b="1" i="1" dirty="0" err="1" smtClean="0">
                  <a:latin typeface="Arial Narrow" panose="020B0606020202030204" pitchFamily="34" charset="0"/>
                </a:rPr>
                <a:t>Fulvia</a:t>
              </a:r>
              <a:r>
                <a:rPr lang="en-US" sz="1000" b="1" i="1" dirty="0" smtClean="0">
                  <a:latin typeface="Arial Narrow" panose="020B0606020202030204" pitchFamily="34" charset="0"/>
                </a:rPr>
                <a:t> </a:t>
              </a:r>
              <a:r>
                <a:rPr lang="en-US" sz="1000" b="1" i="1" dirty="0" err="1" smtClean="0">
                  <a:latin typeface="Arial Narrow" panose="020B0606020202030204" pitchFamily="34" charset="0"/>
                </a:rPr>
                <a:t>Pilat</a:t>
              </a:r>
              <a:r>
                <a:rPr lang="en-US" sz="1000" b="1" i="1" dirty="0">
                  <a:latin typeface="Arial Narrow" panose="020B0606020202030204" pitchFamily="34" charset="0"/>
                </a:rPr>
                <a:t> </a:t>
              </a:r>
              <a:r>
                <a:rPr lang="en-US" sz="1000" b="1" i="1" dirty="0" smtClean="0">
                  <a:latin typeface="Arial Narrow" panose="020B0606020202030204" pitchFamily="34" charset="0"/>
                </a:rPr>
                <a:t>(Act)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579277" y="4488518"/>
              <a:ext cx="1066800" cy="55399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 Narrow" panose="020B0606020202030204" pitchFamily="34" charset="0"/>
                </a:rPr>
                <a:t>Theoretical and Comp Physics</a:t>
              </a:r>
            </a:p>
            <a:p>
              <a:pPr algn="ctr"/>
              <a:r>
                <a:rPr lang="en-US" sz="1000" b="1" i="1" dirty="0" err="1" smtClean="0">
                  <a:latin typeface="Arial Narrow" panose="020B0606020202030204" pitchFamily="34" charset="0"/>
                </a:rPr>
                <a:t>Jianwei</a:t>
              </a:r>
              <a:r>
                <a:rPr lang="en-US" sz="1000" b="1" i="1" dirty="0" smtClean="0">
                  <a:latin typeface="Arial Narrow" panose="020B0606020202030204" pitchFamily="34" charset="0"/>
                </a:rPr>
                <a:t> </a:t>
              </a:r>
              <a:r>
                <a:rPr lang="en-US" sz="1000" b="1" i="1" dirty="0" err="1" smtClean="0">
                  <a:latin typeface="Arial Narrow" panose="020B0606020202030204" pitchFamily="34" charset="0"/>
                </a:rPr>
                <a:t>Qiu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853953" y="4488518"/>
              <a:ext cx="1066800" cy="55399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 Narrow" panose="020B0606020202030204" pitchFamily="34" charset="0"/>
                </a:rPr>
                <a:t>Engineering</a:t>
              </a:r>
            </a:p>
            <a:p>
              <a:pPr algn="ctr"/>
              <a:endParaRPr lang="en-US" sz="1000" dirty="0" smtClean="0">
                <a:latin typeface="Arial Narrow" panose="020B0606020202030204" pitchFamily="34" charset="0"/>
              </a:endParaRPr>
            </a:p>
            <a:p>
              <a:pPr algn="ctr"/>
              <a:r>
                <a:rPr lang="en-US" sz="1000" b="1" i="1" dirty="0" smtClean="0">
                  <a:latin typeface="Arial Narrow" panose="020B0606020202030204" pitchFamily="34" charset="0"/>
                </a:rPr>
                <a:t>Will Oren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62000" y="2500569"/>
              <a:ext cx="1098176" cy="55399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 Narrow" panose="020B0606020202030204" pitchFamily="34" charset="0"/>
                </a:rPr>
                <a:t>12 GeV Upgrade Project Office</a:t>
              </a:r>
            </a:p>
            <a:p>
              <a:pPr algn="ctr"/>
              <a:r>
                <a:rPr lang="en-US" sz="1000" b="1" i="1" dirty="0" smtClean="0">
                  <a:latin typeface="Arial Narrow" panose="020B0606020202030204" pitchFamily="34" charset="0"/>
                </a:rPr>
                <a:t>Allison Lung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62000" y="3207504"/>
              <a:ext cx="1098176" cy="55399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 Narrow" panose="020B0606020202030204" pitchFamily="34" charset="0"/>
                </a:rPr>
                <a:t>LCLS II </a:t>
              </a:r>
            </a:p>
            <a:p>
              <a:pPr algn="ctr"/>
              <a:r>
                <a:rPr lang="en-US" sz="1000" dirty="0" smtClean="0">
                  <a:latin typeface="Arial Narrow" panose="020B0606020202030204" pitchFamily="34" charset="0"/>
                </a:rPr>
                <a:t>Project Office</a:t>
              </a:r>
            </a:p>
            <a:p>
              <a:pPr algn="ctr"/>
              <a:r>
                <a:rPr lang="en-US" sz="1000" b="1" i="1" dirty="0" smtClean="0">
                  <a:latin typeface="Arial Narrow" panose="020B0606020202030204" pitchFamily="34" charset="0"/>
                </a:rPr>
                <a:t>J. Preble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339168" y="5486400"/>
              <a:ext cx="1098176" cy="5539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 Narrow" panose="020B0606020202030204" pitchFamily="34" charset="0"/>
                </a:rPr>
                <a:t>ESH&amp;Q</a:t>
              </a:r>
            </a:p>
            <a:p>
              <a:pPr algn="ctr"/>
              <a:endParaRPr lang="en-US" sz="1000" dirty="0" smtClean="0">
                <a:latin typeface="Arial Narrow" panose="020B0606020202030204" pitchFamily="34" charset="0"/>
              </a:endParaRPr>
            </a:p>
            <a:p>
              <a:pPr algn="ctr"/>
              <a:r>
                <a:rPr lang="en-US" sz="1000" b="1" i="1" dirty="0" smtClean="0">
                  <a:latin typeface="Arial Narrow" panose="020B0606020202030204" pitchFamily="34" charset="0"/>
                </a:rPr>
                <a:t>Mary Logue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151898" y="5486400"/>
              <a:ext cx="1098176" cy="5539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 Narrow" panose="020B0606020202030204" pitchFamily="34" charset="0"/>
                </a:rPr>
                <a:t>Finance and Business Services</a:t>
              </a:r>
            </a:p>
            <a:p>
              <a:pPr algn="ctr"/>
              <a:r>
                <a:rPr lang="en-US" sz="1000" b="1" i="1" dirty="0" smtClean="0">
                  <a:latin typeface="Arial Narrow" panose="020B0606020202030204" pitchFamily="34" charset="0"/>
                </a:rPr>
                <a:t>Joe </a:t>
              </a:r>
              <a:r>
                <a:rPr lang="en-US" sz="1000" b="1" i="1" dirty="0" err="1" smtClean="0">
                  <a:latin typeface="Arial Narrow" panose="020B0606020202030204" pitchFamily="34" charset="0"/>
                </a:rPr>
                <a:t>Scarcello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969124" y="5486400"/>
              <a:ext cx="1098176" cy="5539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 Narrow" panose="020B0606020202030204" pitchFamily="34" charset="0"/>
                </a:rPr>
                <a:t>Human Resources</a:t>
              </a:r>
            </a:p>
            <a:p>
              <a:pPr algn="ctr"/>
              <a:endParaRPr lang="en-US" sz="1000" dirty="0" smtClean="0">
                <a:latin typeface="Arial Narrow" panose="020B0606020202030204" pitchFamily="34" charset="0"/>
              </a:endParaRPr>
            </a:p>
            <a:p>
              <a:pPr algn="ctr"/>
              <a:r>
                <a:rPr lang="en-US" sz="1000" b="1" i="1" dirty="0" smtClean="0">
                  <a:latin typeface="Arial Narrow" panose="020B0606020202030204" pitchFamily="34" charset="0"/>
                </a:rPr>
                <a:t>Rhonda Barbosa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792507" y="5486400"/>
              <a:ext cx="1098176" cy="5539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 Narrow" panose="020B0606020202030204" pitchFamily="34" charset="0"/>
                </a:rPr>
                <a:t>Information Technology</a:t>
              </a:r>
            </a:p>
            <a:p>
              <a:pPr algn="ctr"/>
              <a:r>
                <a:rPr lang="en-US" sz="1000" b="1" i="1" dirty="0" smtClean="0">
                  <a:latin typeface="Arial Narrow" panose="020B0606020202030204" pitchFamily="34" charset="0"/>
                </a:rPr>
                <a:t>Amber </a:t>
              </a:r>
              <a:r>
                <a:rPr lang="en-US" sz="1000" b="1" i="1" dirty="0" err="1" smtClean="0">
                  <a:latin typeface="Arial Narrow" panose="020B0606020202030204" pitchFamily="34" charset="0"/>
                </a:rPr>
                <a:t>Boehnlein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600200" y="5486400"/>
              <a:ext cx="1098176" cy="5539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 Narrow" panose="020B0606020202030204" pitchFamily="34" charset="0"/>
                </a:rPr>
                <a:t>Facilities and Logistics</a:t>
              </a:r>
            </a:p>
            <a:p>
              <a:pPr algn="ctr"/>
              <a:r>
                <a:rPr lang="en-US" sz="1000" b="1" i="1" dirty="0" smtClean="0">
                  <a:latin typeface="Arial Narrow" panose="020B0606020202030204" pitchFamily="34" charset="0"/>
                </a:rPr>
                <a:t>Rusty </a:t>
              </a:r>
              <a:r>
                <a:rPr lang="en-US" sz="1000" b="1" i="1" dirty="0" err="1" smtClean="0">
                  <a:latin typeface="Arial Narrow" panose="020B0606020202030204" pitchFamily="34" charset="0"/>
                </a:rPr>
                <a:t>Sprouse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512423" y="2501771"/>
              <a:ext cx="1159635" cy="55399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 Narrow" panose="020B0606020202030204" pitchFamily="34" charset="0"/>
                </a:rPr>
                <a:t>Communications</a:t>
              </a:r>
            </a:p>
            <a:p>
              <a:pPr algn="ctr"/>
              <a:endParaRPr lang="en-US" sz="1000" dirty="0" smtClean="0">
                <a:latin typeface="Arial Narrow" panose="020B0606020202030204" pitchFamily="34" charset="0"/>
              </a:endParaRPr>
            </a:p>
            <a:p>
              <a:pPr algn="ctr"/>
              <a:r>
                <a:rPr lang="en-US" sz="1000" b="1" i="1" dirty="0" smtClean="0">
                  <a:latin typeface="Arial Narrow" panose="020B0606020202030204" pitchFamily="34" charset="0"/>
                </a:rPr>
                <a:t>Lauren Hansen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334000" y="1955884"/>
              <a:ext cx="1037463" cy="2539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latin typeface="Arial Narrow" panose="020B0606020202030204" pitchFamily="34" charset="0"/>
                </a:rPr>
                <a:t>Director’s Office</a:t>
              </a:r>
              <a:endParaRPr lang="en-US" sz="1050" b="1" dirty="0">
                <a:latin typeface="Arial Narrow" panose="020B0606020202030204" pitchFamily="34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429000" y="654189"/>
              <a:ext cx="2057400" cy="707886"/>
            </a:xfrm>
            <a:prstGeom prst="rect">
              <a:avLst/>
            </a:prstGeom>
            <a:solidFill>
              <a:srgbClr val="DCDCDC"/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Jefferson Science Associates LLC</a:t>
              </a:r>
            </a:p>
            <a:p>
              <a:pPr algn="ctr"/>
              <a:r>
                <a:rPr lang="en-US" sz="1000" dirty="0" smtClean="0"/>
                <a:t>Taylor </a:t>
              </a:r>
              <a:r>
                <a:rPr lang="en-US" sz="1000" dirty="0" err="1" smtClean="0"/>
                <a:t>Reveley</a:t>
              </a:r>
              <a:r>
                <a:rPr lang="en-US" sz="1000" dirty="0" smtClean="0"/>
                <a:t>, W&amp;M (Board Chair)</a:t>
              </a:r>
            </a:p>
            <a:p>
              <a:pPr algn="ctr"/>
              <a:r>
                <a:rPr lang="en-US" sz="1000" dirty="0" smtClean="0"/>
                <a:t>Jerry Draayer,  Chief Exec. SURA</a:t>
              </a:r>
            </a:p>
            <a:p>
              <a:pPr algn="ctr"/>
              <a:r>
                <a:rPr lang="en-US" sz="1000" dirty="0" smtClean="0"/>
                <a:t>Karl Williams, President PAE</a:t>
              </a:r>
              <a:endParaRPr lang="en-US" sz="1000" dirty="0"/>
            </a:p>
          </p:txBody>
        </p:sp>
        <p:cxnSp>
          <p:nvCxnSpPr>
            <p:cNvPr id="104" name="Straight Connector 103"/>
            <p:cNvCxnSpPr/>
            <p:nvPr/>
          </p:nvCxnSpPr>
          <p:spPr>
            <a:xfrm flipV="1">
              <a:off x="2148168" y="5258947"/>
              <a:ext cx="0" cy="2465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7512423" y="3120336"/>
              <a:ext cx="1161609" cy="55399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 Narrow" panose="020B0606020202030204" pitchFamily="34" charset="0"/>
                </a:rPr>
                <a:t>Tech Transfer and Commercialization</a:t>
              </a:r>
            </a:p>
            <a:p>
              <a:pPr algn="ctr"/>
              <a:r>
                <a:rPr lang="en-US" sz="1000" b="1" i="1" dirty="0" smtClean="0">
                  <a:latin typeface="Arial Narrow" panose="020B0606020202030204" pitchFamily="34" charset="0"/>
                </a:rPr>
                <a:t>Drew Weisenberger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7512424" y="3741569"/>
              <a:ext cx="1159634" cy="55399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 Narrow" panose="020B0606020202030204" pitchFamily="34" charset="0"/>
                </a:rPr>
                <a:t>Legal Counsel</a:t>
              </a:r>
            </a:p>
            <a:p>
              <a:pPr algn="ctr"/>
              <a:endParaRPr lang="en-US" sz="1000" dirty="0" smtClean="0">
                <a:latin typeface="Arial Narrow" panose="020B0606020202030204" pitchFamily="34" charset="0"/>
              </a:endParaRPr>
            </a:p>
            <a:p>
              <a:pPr algn="ctr"/>
              <a:r>
                <a:rPr lang="en-US" sz="1000" b="1" i="1" dirty="0" smtClean="0">
                  <a:latin typeface="Arial Narrow" panose="020B0606020202030204" pitchFamily="34" charset="0"/>
                </a:rPr>
                <a:t>Rhonda Scales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7512424" y="1351002"/>
              <a:ext cx="1098176" cy="55399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 Narrow" panose="020B0606020202030204" pitchFamily="34" charset="0"/>
                </a:rPr>
                <a:t>Internal Audit</a:t>
              </a:r>
            </a:p>
            <a:p>
              <a:pPr algn="ctr"/>
              <a:endParaRPr lang="en-US" sz="1000" dirty="0" smtClean="0">
                <a:latin typeface="Arial Narrow" panose="020B0606020202030204" pitchFamily="34" charset="0"/>
              </a:endParaRPr>
            </a:p>
            <a:p>
              <a:pPr algn="ctr"/>
              <a:r>
                <a:rPr lang="en-US" sz="1000" b="1" i="1" dirty="0" smtClean="0">
                  <a:latin typeface="Arial Narrow" panose="020B0606020202030204" pitchFamily="34" charset="0"/>
                </a:rPr>
                <a:t>Gail </a:t>
              </a:r>
              <a:r>
                <a:rPr lang="en-US" sz="1000" b="1" i="1" dirty="0" err="1" smtClean="0">
                  <a:latin typeface="Arial Narrow" panose="020B0606020202030204" pitchFamily="34" charset="0"/>
                </a:rPr>
                <a:t>Lucento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cxnSp>
          <p:nvCxnSpPr>
            <p:cNvPr id="108" name="Straight Connector 107"/>
            <p:cNvCxnSpPr/>
            <p:nvPr/>
          </p:nvCxnSpPr>
          <p:spPr>
            <a:xfrm flipV="1">
              <a:off x="7391400" y="3398825"/>
              <a:ext cx="121024" cy="12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7397652" y="4012989"/>
              <a:ext cx="121024" cy="12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3384884" y="3035770"/>
              <a:ext cx="42511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i="1" dirty="0" smtClean="0">
                  <a:latin typeface="Arial Narrow" panose="020B0606020202030204" pitchFamily="34" charset="0"/>
                </a:rPr>
                <a:t>CPO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635772" y="3035770"/>
              <a:ext cx="43152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i="1" dirty="0" smtClean="0">
                  <a:latin typeface="Arial Narrow" panose="020B0606020202030204" pitchFamily="34" charset="0"/>
                </a:rPr>
                <a:t>CRO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871781" y="3035770"/>
              <a:ext cx="43794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i="1" dirty="0" smtClean="0">
                  <a:latin typeface="Arial Narrow" panose="020B0606020202030204" pitchFamily="34" charset="0"/>
                </a:rPr>
                <a:t>COO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899484" y="5299159"/>
              <a:ext cx="4058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i="1" dirty="0" smtClean="0">
                  <a:latin typeface="Arial Narrow" panose="020B0606020202030204" pitchFamily="34" charset="0"/>
                </a:rPr>
                <a:t>CFO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4648200" y="5299159"/>
              <a:ext cx="51167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i="1" dirty="0" smtClean="0">
                  <a:latin typeface="Arial Narrow" panose="020B0606020202030204" pitchFamily="34" charset="0"/>
                </a:rPr>
                <a:t>CHRO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533113" y="5299159"/>
              <a:ext cx="3818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i="1" dirty="0" smtClean="0">
                  <a:latin typeface="Arial Narrow" panose="020B0606020202030204" pitchFamily="34" charset="0"/>
                </a:rPr>
                <a:t>CIO</a:t>
              </a:r>
              <a:endParaRPr lang="en-US" sz="10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603493" y="2539524"/>
              <a:ext cx="43152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i="1" dirty="0" smtClean="0">
                  <a:latin typeface="Arial Narrow" panose="020B0606020202030204" pitchFamily="34" charset="0"/>
                </a:rPr>
                <a:t>CCO</a:t>
              </a:r>
              <a:endParaRPr lang="en-US" sz="105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602505" y="3184320"/>
              <a:ext cx="42511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i="1" dirty="0" smtClean="0">
                  <a:latin typeface="Arial Narrow" panose="020B0606020202030204" pitchFamily="34" charset="0"/>
                </a:rPr>
                <a:t>CTO</a:t>
              </a:r>
              <a:endParaRPr lang="en-US" sz="1050" b="1" i="1" dirty="0">
                <a:latin typeface="Arial Narrow" panose="020B0606020202030204" pitchFamily="34" charset="0"/>
              </a:endParaRPr>
            </a:p>
          </p:txBody>
        </p:sp>
        <p:cxnSp>
          <p:nvCxnSpPr>
            <p:cNvPr id="118" name="Straight Connector 117"/>
            <p:cNvCxnSpPr/>
            <p:nvPr/>
          </p:nvCxnSpPr>
          <p:spPr>
            <a:xfrm>
              <a:off x="6477000" y="3083174"/>
              <a:ext cx="91159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5014741" y="1349338"/>
              <a:ext cx="0" cy="217696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253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5914"/>
            <a:ext cx="8229600" cy="558437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Andrew Hutton (Assoc. Dir. for Accelerator) stepped down April 28, after 25 years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Fulvia Pilat is serving as Acting Accelerator AD</a:t>
            </a:r>
          </a:p>
          <a:p>
            <a:pPr marL="914400" lvl="1" indent="-457200">
              <a:lnSpc>
                <a:spcPct val="110000"/>
              </a:lnSpc>
            </a:pPr>
            <a:r>
              <a:rPr lang="en-US" dirty="0"/>
              <a:t>Fulvia has accepted position at ORNL, effective in </a:t>
            </a:r>
            <a:r>
              <a:rPr lang="en-US" dirty="0" smtClean="0"/>
              <a:t>late </a:t>
            </a:r>
            <a:r>
              <a:rPr lang="en-US" dirty="0"/>
              <a:t>Fall</a:t>
            </a:r>
          </a:p>
          <a:p>
            <a:pPr marL="347472" indent="-347472">
              <a:lnSpc>
                <a:spcPct val="110000"/>
              </a:lnSpc>
            </a:pPr>
            <a:r>
              <a:rPr lang="en-US" sz="2000" dirty="0" smtClean="0"/>
              <a:t>Search </a:t>
            </a:r>
            <a:r>
              <a:rPr lang="en-US" sz="2000" dirty="0"/>
              <a:t>Committee </a:t>
            </a:r>
            <a:r>
              <a:rPr lang="en-US" sz="2000" dirty="0" smtClean="0"/>
              <a:t>was formed: </a:t>
            </a:r>
          </a:p>
          <a:p>
            <a:pPr marL="747522" lvl="1" indent="-347472">
              <a:lnSpc>
                <a:spcPct val="110000"/>
              </a:lnSpc>
            </a:pPr>
            <a:r>
              <a:rPr lang="en-US" dirty="0" smtClean="0"/>
              <a:t>S</a:t>
            </a:r>
            <a:r>
              <a:rPr lang="en-US" dirty="0"/>
              <a:t>. Henderson (Chair), </a:t>
            </a:r>
            <a:endParaRPr lang="en-US" dirty="0" smtClean="0"/>
          </a:p>
          <a:p>
            <a:pPr marL="747522" lvl="1" indent="-347472">
              <a:lnSpc>
                <a:spcPct val="110000"/>
              </a:lnSpc>
            </a:pPr>
            <a:r>
              <a:rPr lang="en-US" dirty="0" smtClean="0"/>
              <a:t>S</a:t>
            </a:r>
            <a:r>
              <a:rPr lang="en-US" dirty="0"/>
              <a:t>. Holmes (FNAL), </a:t>
            </a:r>
            <a:endParaRPr lang="en-US" dirty="0" smtClean="0"/>
          </a:p>
          <a:p>
            <a:pPr marL="747522" lvl="1" indent="-347472">
              <a:lnSpc>
                <a:spcPct val="110000"/>
              </a:lnSpc>
            </a:pPr>
            <a:r>
              <a:rPr lang="en-US" dirty="0" smtClean="0"/>
              <a:t>K</a:t>
            </a:r>
            <a:r>
              <a:rPr lang="en-US" dirty="0"/>
              <a:t>. Kumar (Stony Brook), </a:t>
            </a:r>
            <a:endParaRPr lang="en-US" dirty="0" smtClean="0"/>
          </a:p>
          <a:p>
            <a:pPr marL="747522" lvl="1" indent="-347472">
              <a:lnSpc>
                <a:spcPct val="110000"/>
              </a:lnSpc>
            </a:pPr>
            <a:r>
              <a:rPr lang="en-US" dirty="0" smtClean="0"/>
              <a:t>P</a:t>
            </a:r>
            <a:r>
              <a:rPr lang="en-US" dirty="0"/>
              <a:t>. Rossi (Expt. </a:t>
            </a:r>
            <a:r>
              <a:rPr lang="en-US" dirty="0" smtClean="0"/>
              <a:t>Phys.), </a:t>
            </a:r>
          </a:p>
          <a:p>
            <a:pPr marL="747522" lvl="1" indent="-347472">
              <a:lnSpc>
                <a:spcPct val="110000"/>
              </a:lnSpc>
            </a:pPr>
            <a:r>
              <a:rPr lang="en-US" dirty="0" smtClean="0"/>
              <a:t>R</a:t>
            </a:r>
            <a:r>
              <a:rPr lang="en-US" dirty="0"/>
              <a:t>. Yoshida (Expt. Phys.), </a:t>
            </a:r>
            <a:endParaRPr lang="en-US" dirty="0" smtClean="0"/>
          </a:p>
          <a:p>
            <a:pPr marL="747522" lvl="1" indent="-347472">
              <a:lnSpc>
                <a:spcPct val="110000"/>
              </a:lnSpc>
            </a:pPr>
            <a:r>
              <a:rPr lang="en-US" dirty="0" smtClean="0"/>
              <a:t>G</a:t>
            </a:r>
            <a:r>
              <a:rPr lang="en-US" dirty="0"/>
              <a:t>. Neil (AD), </a:t>
            </a:r>
            <a:endParaRPr lang="en-US" dirty="0" smtClean="0"/>
          </a:p>
          <a:p>
            <a:pPr marL="747522" lvl="1" indent="-347472">
              <a:lnSpc>
                <a:spcPct val="110000"/>
              </a:lnSpc>
            </a:pPr>
            <a:r>
              <a:rPr lang="en-US" dirty="0" smtClean="0"/>
              <a:t>M</a:t>
            </a:r>
            <a:r>
              <a:rPr lang="en-US" dirty="0"/>
              <a:t>. Logue (ESH&amp;Q), </a:t>
            </a:r>
            <a:endParaRPr lang="en-US" dirty="0" smtClean="0"/>
          </a:p>
          <a:p>
            <a:pPr marL="747522" lvl="1" indent="-347472">
              <a:lnSpc>
                <a:spcPct val="110000"/>
              </a:lnSpc>
            </a:pPr>
            <a:r>
              <a:rPr lang="en-US" dirty="0" smtClean="0"/>
              <a:t>R</a:t>
            </a:r>
            <a:r>
              <a:rPr lang="en-US" dirty="0"/>
              <a:t>. Barbosa (HR)</a:t>
            </a:r>
          </a:p>
          <a:p>
            <a:r>
              <a:rPr lang="en-US" sz="2000" dirty="0" smtClean="0"/>
              <a:t>Search is well underway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521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0" y="838200"/>
          <a:ext cx="9144000" cy="55626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54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4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4200">
                <a:tc grid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20143" y="2274585"/>
            <a:ext cx="1670657" cy="392415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defTabSz="457200"/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Andrew Hutton</a:t>
            </a:r>
          </a:p>
          <a:p>
            <a:pPr defTabSz="457200"/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(Jefferson Lab)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409" y="1272570"/>
            <a:ext cx="14185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…for extensive technical contributions to accelerators world-wide as designer and adviser…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97" y="2152072"/>
            <a:ext cx="549867" cy="52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b="33310"/>
          <a:stretch/>
        </p:blipFill>
        <p:spPr bwMode="auto">
          <a:xfrm>
            <a:off x="1485288" y="1092401"/>
            <a:ext cx="1105512" cy="11935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" name="Group 62"/>
          <p:cNvGrpSpPr/>
          <p:nvPr/>
        </p:nvGrpSpPr>
        <p:grpSpPr>
          <a:xfrm>
            <a:off x="-76200" y="863684"/>
            <a:ext cx="8089183" cy="5137245"/>
            <a:chOff x="-76200" y="863684"/>
            <a:chExt cx="8089183" cy="5137245"/>
          </a:xfrm>
        </p:grpSpPr>
        <p:sp>
          <p:nvSpPr>
            <p:cNvPr id="7" name="Rectangle 6"/>
            <p:cNvSpPr/>
            <p:nvPr/>
          </p:nvSpPr>
          <p:spPr>
            <a:xfrm>
              <a:off x="4071634" y="2259305"/>
              <a:ext cx="1670657" cy="39241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Peter Bosted</a:t>
              </a:r>
            </a:p>
            <a:p>
              <a:pPr defTabSz="457200"/>
              <a:r>
                <a:rPr lang="en-US" sz="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(Jefferson Lab/W&amp;M)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4933" y="2161308"/>
              <a:ext cx="549867" cy="527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1103495"/>
              <a:ext cx="1122085" cy="118250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971800" y="1227535"/>
              <a:ext cx="14478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9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…for invaluable contributions to unraveling the structure of the proton and neutron …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24200" y="863684"/>
              <a:ext cx="14127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000" b="1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APS FELLOW</a:t>
              </a:r>
            </a:p>
          </p:txBody>
        </p:sp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2156690"/>
              <a:ext cx="549867" cy="527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6" name="TextBox 75"/>
            <p:cNvSpPr txBox="1"/>
            <p:nvPr/>
          </p:nvSpPr>
          <p:spPr>
            <a:xfrm>
              <a:off x="5638800" y="1134070"/>
              <a:ext cx="23741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9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…For innovative developments and applications of lattice QCD algorithms and techniques that provide unique insight into low-energy QCD, ranging from nucleon structure to charmed hadron spectroscopy to multi-nucleon systems.…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-76200" y="4800600"/>
              <a:ext cx="18255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9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…For sustained and transformative work on the development of polarized electron beams, opening new vistas in their application to nuclear and particle physics experiments at the frontiers of knowledge.…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865029"/>
            <a:ext cx="14127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 FELLOW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800" y="2719416"/>
            <a:ext cx="3810000" cy="1737131"/>
            <a:chOff x="2590754" y="4612784"/>
            <a:chExt cx="3810000" cy="1737131"/>
          </a:xfrm>
        </p:grpSpPr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36625" y="4625408"/>
              <a:ext cx="1087929" cy="1154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4959304" y="5931968"/>
              <a:ext cx="1441450" cy="39241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Charles Perdrisat</a:t>
              </a:r>
            </a:p>
            <a:p>
              <a:pPr defTabSz="457200"/>
              <a:r>
                <a:rPr lang="en-US" sz="9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(The College </a:t>
              </a:r>
              <a:r>
                <a:rPr lang="en-US" sz="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W&amp;M)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183243" y="4953000"/>
              <a:ext cx="134869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9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…for groundbreaking measurements of nucleon structure…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590754" y="4612784"/>
              <a:ext cx="23622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000" b="1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2017 TOM W. BONNER PRIZE  IN NUCLEAR PHYSICS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77582" y="5842084"/>
              <a:ext cx="164960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9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…for his pioneering implementation of polarization transfer …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2666954" y="5486400"/>
              <a:ext cx="2362201" cy="400110"/>
              <a:chOff x="4391923" y="3094940"/>
              <a:chExt cx="2362201" cy="400110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391923" y="3094940"/>
                <a:ext cx="23622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950" b="1" dirty="0">
                    <a:solidFill>
                      <a:srgbClr val="0033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</a:t>
                </a:r>
                <a:r>
                  <a:rPr lang="en-US" sz="1000" b="1" dirty="0">
                    <a:solidFill>
                      <a:srgbClr val="0033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2017  OUTSTANDING  </a:t>
                </a:r>
              </a:p>
              <a:p>
                <a:pPr algn="r" defTabSz="457200"/>
                <a:r>
                  <a:rPr lang="en-US" sz="1000" b="1" dirty="0">
                    <a:solidFill>
                      <a:srgbClr val="0033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NUCLEAR PHYSICIST PRIZE </a:t>
                </a:r>
              </a:p>
            </p:txBody>
          </p:sp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1202" y="3142889"/>
                <a:ext cx="474121" cy="318421"/>
              </a:xfrm>
              <a:prstGeom prst="rect">
                <a:avLst/>
              </a:prstGeom>
            </p:spPr>
          </p:pic>
        </p:grpSp>
      </p:grpSp>
      <p:cxnSp>
        <p:nvCxnSpPr>
          <p:cNvPr id="56" name="Straight Connector 55"/>
          <p:cNvCxnSpPr/>
          <p:nvPr/>
        </p:nvCxnSpPr>
        <p:spPr>
          <a:xfrm>
            <a:off x="2819400" y="4563291"/>
            <a:ext cx="0" cy="18288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715000" y="4563291"/>
            <a:ext cx="0" cy="18288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2713183" y="854296"/>
            <a:ext cx="0" cy="18288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5638800" y="854296"/>
            <a:ext cx="0" cy="18288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itle 1"/>
          <p:cNvSpPr txBox="1">
            <a:spLocks/>
          </p:cNvSpPr>
          <p:nvPr/>
        </p:nvSpPr>
        <p:spPr bwMode="auto">
          <a:xfrm>
            <a:off x="0" y="-3332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457200">
              <a:lnSpc>
                <a:spcPts val="2800"/>
              </a:lnSpc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Jefferson Lab Staff and Users Continue to be Recognized for their Accomplishments</a:t>
            </a:r>
            <a:endParaRPr lang="en-US" sz="2800" kern="0" dirty="0">
              <a:solidFill>
                <a:srgbClr val="000000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970813" y="854296"/>
            <a:ext cx="2944587" cy="1797424"/>
            <a:chOff x="-958476" y="1820219"/>
            <a:chExt cx="2944587" cy="1797424"/>
          </a:xfrm>
        </p:grpSpPr>
        <p:sp>
          <p:nvSpPr>
            <p:cNvPr id="67" name="Rectangle 66"/>
            <p:cNvSpPr/>
            <p:nvPr/>
          </p:nvSpPr>
          <p:spPr>
            <a:xfrm>
              <a:off x="358359" y="3225228"/>
              <a:ext cx="1450671" cy="39241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Kostas </a:t>
              </a:r>
              <a:r>
                <a:rPr lang="en-US" sz="105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Orginos</a:t>
              </a:r>
              <a:endPara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457200"/>
              <a:r>
                <a:rPr lang="en-US" sz="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(Jefferson Lab &amp; W&amp;M)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-958476" y="1820219"/>
              <a:ext cx="14127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000" b="1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APS FELLOW</a:t>
              </a:r>
            </a:p>
          </p:txBody>
        </p:sp>
        <p:pic>
          <p:nvPicPr>
            <p:cNvPr id="69" name="Picture 2" descr="APS Fellow: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3" t="-565" r="56928" b="32917"/>
            <a:stretch/>
          </p:blipFill>
          <p:spPr bwMode="auto">
            <a:xfrm>
              <a:off x="1047030" y="2079828"/>
              <a:ext cx="939081" cy="106722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/>
          <p:cNvGrpSpPr/>
          <p:nvPr/>
        </p:nvGrpSpPr>
        <p:grpSpPr>
          <a:xfrm>
            <a:off x="49566" y="4553276"/>
            <a:ext cx="2769834" cy="1869083"/>
            <a:chOff x="2487966" y="1737701"/>
            <a:chExt cx="2769834" cy="1869083"/>
          </a:xfrm>
        </p:grpSpPr>
        <p:sp>
          <p:nvSpPr>
            <p:cNvPr id="72" name="Rectangle 71"/>
            <p:cNvSpPr/>
            <p:nvPr/>
          </p:nvSpPr>
          <p:spPr>
            <a:xfrm>
              <a:off x="3888205" y="3209463"/>
              <a:ext cx="1369595" cy="39241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Matt </a:t>
              </a:r>
              <a:r>
                <a:rPr lang="en-US" sz="105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Poelker</a:t>
              </a:r>
              <a:endPara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457200"/>
              <a:r>
                <a:rPr lang="en-US" sz="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(Jefferson Lab/W&amp;M)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2533" y="3079533"/>
              <a:ext cx="549867" cy="527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>
              <a:off x="2487966" y="1737701"/>
              <a:ext cx="14127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000" b="1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APS FELLOW</a:t>
              </a: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 t="13425" r="16615" b="50073"/>
            <a:stretch/>
          </p:blipFill>
          <p:spPr>
            <a:xfrm>
              <a:off x="4191000" y="1985025"/>
              <a:ext cx="995250" cy="113105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8" name="Group 57"/>
          <p:cNvGrpSpPr/>
          <p:nvPr/>
        </p:nvGrpSpPr>
        <p:grpSpPr>
          <a:xfrm>
            <a:off x="4841969" y="2728713"/>
            <a:ext cx="4010294" cy="1788213"/>
            <a:chOff x="1681152" y="2773833"/>
            <a:chExt cx="4010294" cy="1788213"/>
          </a:xfrm>
        </p:grpSpPr>
        <p:sp>
          <p:nvSpPr>
            <p:cNvPr id="22" name="Rectangle 21"/>
            <p:cNvSpPr/>
            <p:nvPr/>
          </p:nvSpPr>
          <p:spPr>
            <a:xfrm>
              <a:off x="4126099" y="3839911"/>
              <a:ext cx="1565347" cy="39241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Hugh Montgomery</a:t>
              </a:r>
            </a:p>
            <a:p>
              <a:pPr defTabSz="457200"/>
              <a:r>
                <a:rPr lang="en-US" sz="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(as Jefferson Lab Director)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81152" y="3136806"/>
              <a:ext cx="244174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9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…in recognition of over three  decades of leadership, distinguished service, and exceptional contributions to research…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08303" y="2773833"/>
              <a:ext cx="24185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000" b="1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 SECRETARIAL DISTINGUISHED SERVICE AWARD</a:t>
              </a:r>
            </a:p>
          </p:txBody>
        </p:sp>
        <p:pic>
          <p:nvPicPr>
            <p:cNvPr id="25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138" y="2802211"/>
              <a:ext cx="968375" cy="1098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7" name="TextBox 76"/>
            <p:cNvSpPr txBox="1"/>
            <p:nvPr/>
          </p:nvSpPr>
          <p:spPr>
            <a:xfrm>
              <a:off x="1746146" y="3708681"/>
              <a:ext cx="23784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000" b="1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GLAZEBROOK MEDAL OF THE INSTITUTE OF PHYSICS FOR 2016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681152" y="4054215"/>
              <a:ext cx="260185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9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…for  </a:t>
              </a:r>
              <a:r>
                <a:rPr lang="en-US" sz="900" i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leadership </a:t>
              </a:r>
              <a:r>
                <a:rPr lang="en-US" sz="9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the Thomas Jefferson National Accelerator Facility and distinguished research in high-energy </a:t>
              </a:r>
              <a:r>
                <a:rPr lang="en-US" sz="900" i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physics…</a:t>
              </a:r>
              <a:endParaRPr lang="en-US" sz="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819400" y="4572000"/>
            <a:ext cx="4953000" cy="1784410"/>
            <a:chOff x="6253584" y="876584"/>
            <a:chExt cx="4953000" cy="1784410"/>
          </a:xfrm>
        </p:grpSpPr>
        <p:pic>
          <p:nvPicPr>
            <p:cNvPr id="79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9022" y="2222500"/>
              <a:ext cx="438494" cy="438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" name="Rectangle 79"/>
            <p:cNvSpPr/>
            <p:nvPr/>
          </p:nvSpPr>
          <p:spPr>
            <a:xfrm>
              <a:off x="7025184" y="2223459"/>
              <a:ext cx="1670657" cy="39241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Jerry Draayer</a:t>
              </a:r>
            </a:p>
            <a:p>
              <a:pPr defTabSz="457200"/>
              <a:r>
                <a:rPr lang="en-US" sz="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(President, SURA)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53584" y="1363740"/>
              <a:ext cx="16339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9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…for his distinguished contributions to the field of Nuclear Theory and Computational Physics…</a:t>
              </a:r>
            </a:p>
          </p:txBody>
        </p:sp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5690" y="1127294"/>
              <a:ext cx="1024844" cy="1128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3" name="TextBox 82"/>
            <p:cNvSpPr txBox="1"/>
            <p:nvPr/>
          </p:nvSpPr>
          <p:spPr>
            <a:xfrm>
              <a:off x="6405984" y="876584"/>
              <a:ext cx="141279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000" b="1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AAAS FELLOWSHIP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9149184" y="1310954"/>
              <a:ext cx="20574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9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…for the fundamental discovery and exploration of neutrino oscillations, revealing a new frontier beyond, and possibly far beyond, the standard model of particle physics…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070702" y="4572000"/>
            <a:ext cx="2915037" cy="1808539"/>
            <a:chOff x="-596248" y="2998551"/>
            <a:chExt cx="2915037" cy="1808539"/>
          </a:xfrm>
        </p:grpSpPr>
        <p:pic>
          <p:nvPicPr>
            <p:cNvPr id="85" name="Picture 3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90" t="4295" r="2438" b="4313"/>
            <a:stretch/>
          </p:blipFill>
          <p:spPr bwMode="auto">
            <a:xfrm>
              <a:off x="1105450" y="3460019"/>
              <a:ext cx="1213339" cy="13315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TextBox 85"/>
            <p:cNvSpPr txBox="1"/>
            <p:nvPr/>
          </p:nvSpPr>
          <p:spPr>
            <a:xfrm>
              <a:off x="-570950" y="2998551"/>
              <a:ext cx="24677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000" b="1" dirty="0">
                  <a:solidFill>
                    <a:srgbClr val="313E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2016 BREAKTHROUGH PRIZE IN FUNDAMENTAL PHYSICS 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-596248" y="4276175"/>
              <a:ext cx="2426032" cy="53091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Robert McKeown</a:t>
              </a:r>
            </a:p>
            <a:p>
              <a:pPr defTabSz="457200"/>
              <a:r>
                <a:rPr lang="en-US" sz="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(Jefferson Lab </a:t>
              </a:r>
            </a:p>
            <a:p>
              <a:pPr defTabSz="457200"/>
              <a:r>
                <a:rPr lang="en-US" sz="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Deputy Director for Science)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958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0" y="838200"/>
          <a:ext cx="9144000" cy="55626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54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4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4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4" name="TextBox 83"/>
          <p:cNvSpPr txBox="1"/>
          <p:nvPr/>
        </p:nvSpPr>
        <p:spPr>
          <a:xfrm>
            <a:off x="625022" y="4593635"/>
            <a:ext cx="21581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 DNP MENTORING AWARD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3124200" y="2743200"/>
            <a:ext cx="2362201" cy="1752600"/>
            <a:chOff x="4217964" y="2795247"/>
            <a:chExt cx="2362201" cy="1752600"/>
          </a:xfrm>
        </p:grpSpPr>
        <p:sp>
          <p:nvSpPr>
            <p:cNvPr id="18" name="Rectangle 17"/>
            <p:cNvSpPr/>
            <p:nvPr/>
          </p:nvSpPr>
          <p:spPr>
            <a:xfrm>
              <a:off x="4369366" y="4155432"/>
              <a:ext cx="1885950" cy="39241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en-US" sz="105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Grigory</a:t>
              </a:r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Eremeev</a:t>
              </a:r>
              <a:endPara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457200"/>
              <a:r>
                <a:rPr lang="en-US" sz="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(Jefferson Lab Staff Scientist)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17964" y="2795247"/>
              <a:ext cx="23622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000" b="1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 EARLY CAREER AWARD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867399" y="877367"/>
            <a:ext cx="2286001" cy="1763529"/>
            <a:chOff x="2285999" y="4572000"/>
            <a:chExt cx="2286001" cy="1763529"/>
          </a:xfrm>
        </p:grpSpPr>
        <p:sp>
          <p:nvSpPr>
            <p:cNvPr id="41" name="Rectangle 40"/>
            <p:cNvSpPr/>
            <p:nvPr/>
          </p:nvSpPr>
          <p:spPr>
            <a:xfrm>
              <a:off x="2285999" y="5943114"/>
              <a:ext cx="1981201" cy="39241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Anatoly </a:t>
              </a:r>
              <a:r>
                <a:rPr lang="en-US" sz="105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Radyushkin</a:t>
              </a:r>
              <a:endPara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457200"/>
              <a:r>
                <a:rPr lang="en-US" sz="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(Jefferson Lab &amp; ODU )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799904" y="4572000"/>
              <a:ext cx="1772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000" b="1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JESSE W. BEAMS RESEARCH PRIZE</a:t>
              </a:r>
            </a:p>
          </p:txBody>
        </p:sp>
        <p:pic>
          <p:nvPicPr>
            <p:cNvPr id="44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3912" y="4572000"/>
              <a:ext cx="505992" cy="291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64" name="Straight Connector 63"/>
          <p:cNvCxnSpPr/>
          <p:nvPr/>
        </p:nvCxnSpPr>
        <p:spPr>
          <a:xfrm>
            <a:off x="3048000" y="844732"/>
            <a:ext cx="0" cy="18288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5791200" y="839191"/>
            <a:ext cx="0" cy="18288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itle 1"/>
          <p:cNvSpPr txBox="1">
            <a:spLocks/>
          </p:cNvSpPr>
          <p:nvPr/>
        </p:nvSpPr>
        <p:spPr bwMode="auto">
          <a:xfrm>
            <a:off x="0" y="-3332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457200">
              <a:lnSpc>
                <a:spcPts val="2800"/>
              </a:lnSpc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Jefferson Lab Staff and Users Continue to be Recognized for their Accomplishments</a:t>
            </a:r>
            <a:endParaRPr lang="en-US" sz="2800" kern="0" dirty="0">
              <a:solidFill>
                <a:srgbClr val="000000"/>
              </a:solidFill>
            </a:endParaRPr>
          </a:p>
        </p:txBody>
      </p:sp>
      <p:pic>
        <p:nvPicPr>
          <p:cNvPr id="7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6" r="9319"/>
          <a:stretch/>
        </p:blipFill>
        <p:spPr bwMode="auto">
          <a:xfrm>
            <a:off x="5082297" y="3032744"/>
            <a:ext cx="985188" cy="12199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1" name="Rectangle 80"/>
          <p:cNvSpPr/>
          <p:nvPr/>
        </p:nvSpPr>
        <p:spPr>
          <a:xfrm>
            <a:off x="2627219" y="5867400"/>
            <a:ext cx="1792381" cy="715581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defTabSz="457200"/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Dirk </a:t>
            </a:r>
            <a:r>
              <a:rPr lang="en-US" sz="105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Walecka</a:t>
            </a:r>
            <a:endParaRPr lang="en-US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(Jefferson Lab Emeritus</a:t>
            </a:r>
          </a:p>
          <a:p>
            <a:pPr defTabSz="457200"/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College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 W&amp;M)</a:t>
            </a:r>
          </a:p>
          <a:p>
            <a:pPr defTabSz="457200"/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2" t="2557" r="20100" b="46449"/>
          <a:stretch/>
        </p:blipFill>
        <p:spPr>
          <a:xfrm>
            <a:off x="2734926" y="4800600"/>
            <a:ext cx="998874" cy="1126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1" y="1210800"/>
            <a:ext cx="956920" cy="10855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3" name="Group 32"/>
          <p:cNvGrpSpPr/>
          <p:nvPr/>
        </p:nvGrpSpPr>
        <p:grpSpPr>
          <a:xfrm>
            <a:off x="286295" y="877367"/>
            <a:ext cx="7790903" cy="5137462"/>
            <a:chOff x="-628106" y="4572000"/>
            <a:chExt cx="7790903" cy="5137462"/>
          </a:xfrm>
        </p:grpSpPr>
        <p:sp>
          <p:nvSpPr>
            <p:cNvPr id="34" name="Rectangle 33"/>
            <p:cNvSpPr/>
            <p:nvPr/>
          </p:nvSpPr>
          <p:spPr>
            <a:xfrm>
              <a:off x="2285999" y="5943114"/>
              <a:ext cx="1981201" cy="39241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Cynthia Keppel</a:t>
              </a:r>
            </a:p>
            <a:p>
              <a:pPr defTabSz="457200"/>
              <a:r>
                <a:rPr lang="en-US" sz="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(Jefferson Lab )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13656" y="5144869"/>
              <a:ext cx="1443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9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…for her excellence in service to Physics…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362198" y="4572000"/>
              <a:ext cx="23622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/>
              <a:r>
                <a:rPr lang="en-US" sz="1000" b="1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FRANCES G. SLACK AWARD</a:t>
              </a:r>
            </a:p>
          </p:txBody>
        </p:sp>
        <p:pic>
          <p:nvPicPr>
            <p:cNvPr id="37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3912" y="4572000"/>
              <a:ext cx="505992" cy="291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8550" y="4897252"/>
              <a:ext cx="955019" cy="1198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4876799" y="4981103"/>
              <a:ext cx="22859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9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…For the development of generalized </a:t>
              </a:r>
              <a:r>
                <a:rPr lang="en-US" sz="9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parton</a:t>
              </a:r>
              <a:r>
                <a:rPr lang="en-US" sz="9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distributions within the framework of quantum chromodynamics, enabling for the first time experimental measurements of the three-dimensional structure of the nucleons…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120135" y="6809903"/>
              <a:ext cx="21470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9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…to double the efficiency of some of the most efficient particle accelerators being used for </a:t>
              </a:r>
              <a:r>
                <a:rPr lang="en-US" sz="900" i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research by </a:t>
              </a:r>
              <a:r>
                <a:rPr lang="en-US" sz="9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looking at ways to optimize the preparation of niobium cavities - to coax improved performance from them…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628106" y="8647633"/>
              <a:ext cx="226510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9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…In recognition of his sustained excellence in mentoring at all levels, from one-on-one mentoring of more than thirty-five graduate students to his inspired teaching of graduate and undergraduate students in the classroom…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334000" y="4602020"/>
            <a:ext cx="3657600" cy="1733995"/>
            <a:chOff x="1643062" y="2758978"/>
            <a:chExt cx="3657600" cy="1733995"/>
          </a:xfrm>
        </p:grpSpPr>
        <p:grpSp>
          <p:nvGrpSpPr>
            <p:cNvPr id="40" name="Group 39"/>
            <p:cNvGrpSpPr/>
            <p:nvPr/>
          </p:nvGrpSpPr>
          <p:grpSpPr>
            <a:xfrm>
              <a:off x="1643062" y="2758978"/>
              <a:ext cx="3657600" cy="1733995"/>
              <a:chOff x="1643062" y="2758978"/>
              <a:chExt cx="3657600" cy="1733995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3630005" y="4100558"/>
                <a:ext cx="1670657" cy="392415"/>
              </a:xfrm>
              <a:prstGeom prst="rect">
                <a:avLst/>
              </a:prstGeom>
              <a:ln w="3175">
                <a:noFill/>
              </a:ln>
            </p:spPr>
            <p:txBody>
              <a:bodyPr wrap="square">
                <a:spAutoFit/>
              </a:bodyPr>
              <a:lstStyle/>
              <a:p>
                <a:pPr defTabSz="457200"/>
                <a:r>
                  <a:rPr lang="en-US" sz="10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Phiala Shanahan</a:t>
                </a:r>
              </a:p>
              <a:p>
                <a:pPr defTabSz="457200"/>
                <a:r>
                  <a:rPr lang="en-US" sz="9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(Jefferson Lab/W&amp;M)</a:t>
                </a:r>
                <a:endParaRPr lang="en-US" sz="105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643062" y="3301827"/>
                <a:ext cx="19779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900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‘One of top 30 under 30’  - she investigates gluons, fundamental particles of matter, found in neutrons and protons.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719261" y="2758978"/>
                <a:ext cx="236220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000" b="1" dirty="0">
                    <a:solidFill>
                      <a:srgbClr val="0033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FORBES ’30 Under 30’ in SCIENCE </a:t>
                </a:r>
              </a:p>
            </p:txBody>
          </p:sp>
        </p:grpSp>
        <p:pic>
          <p:nvPicPr>
            <p:cNvPr id="42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668"/>
            <a:stretch/>
          </p:blipFill>
          <p:spPr bwMode="auto">
            <a:xfrm>
              <a:off x="3700462" y="3033758"/>
              <a:ext cx="1109663" cy="109305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>
            <a:off x="7818" y="2733273"/>
            <a:ext cx="3085423" cy="1720237"/>
            <a:chOff x="4175147" y="4631570"/>
            <a:chExt cx="3085423" cy="1720237"/>
          </a:xfrm>
        </p:grpSpPr>
        <p:pic>
          <p:nvPicPr>
            <p:cNvPr id="49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8421" y="4953000"/>
              <a:ext cx="1005779" cy="113927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" name="Rectangle 49"/>
            <p:cNvSpPr/>
            <p:nvPr/>
          </p:nvSpPr>
          <p:spPr>
            <a:xfrm>
              <a:off x="5943600" y="5959392"/>
              <a:ext cx="1316970" cy="39241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Raul Briceno</a:t>
              </a:r>
            </a:p>
            <a:p>
              <a:pPr defTabSz="457200"/>
              <a:r>
                <a:rPr lang="en-US" sz="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(Jefferson Lab)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175147" y="4631570"/>
              <a:ext cx="25435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000" b="1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2017 KENNETH G. WILSON AWARD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117107" y="3137765"/>
            <a:ext cx="1586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…for Excellence in Lattice Field Theory: For groundbreaking contributions to the study of resonances using lattice QCD…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128309" y="2743200"/>
            <a:ext cx="2939491" cy="1828800"/>
            <a:chOff x="3963595" y="2781068"/>
            <a:chExt cx="2939491" cy="1828800"/>
          </a:xfrm>
        </p:grpSpPr>
        <p:sp>
          <p:nvSpPr>
            <p:cNvPr id="55" name="Rectangle 54"/>
            <p:cNvSpPr/>
            <p:nvPr/>
          </p:nvSpPr>
          <p:spPr>
            <a:xfrm>
              <a:off x="5719114" y="4217453"/>
              <a:ext cx="1183972" cy="39241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Bill Rainey</a:t>
              </a:r>
            </a:p>
            <a:p>
              <a:pPr defTabSz="457200"/>
              <a:r>
                <a:rPr lang="en-US" sz="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(Jefferson Lab)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045515" y="3394354"/>
              <a:ext cx="16411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9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…for his role in the LOB General Purpose Infrastructure Crosscut Committee…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963595" y="2781068"/>
              <a:ext cx="29213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000" b="1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 SECRETARY’S ACHIEVEMENT AWARD</a:t>
              </a:r>
            </a:p>
          </p:txBody>
        </p:sp>
        <p:pic>
          <p:nvPicPr>
            <p:cNvPr id="5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686" y="3053465"/>
              <a:ext cx="1057275" cy="12171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74" name="Straight Connector 73"/>
          <p:cNvCxnSpPr/>
          <p:nvPr/>
        </p:nvCxnSpPr>
        <p:spPr>
          <a:xfrm>
            <a:off x="3048000" y="2724807"/>
            <a:ext cx="0" cy="18288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724400" y="4545061"/>
            <a:ext cx="0" cy="18288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6090303" y="2682077"/>
            <a:ext cx="5697" cy="186298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351357" y="2257392"/>
            <a:ext cx="1981201" cy="392415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defTabSz="457200"/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Charles Sinclair</a:t>
            </a:r>
          </a:p>
          <a:p>
            <a:pPr defTabSz="457200"/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(Jefferson Lab/Cornell – Retired )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79014" y="1459147"/>
            <a:ext cx="1443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…for his crucial development of polarized electron beam technology…</a:t>
            </a:r>
          </a:p>
        </p:txBody>
      </p:sp>
      <p:pic>
        <p:nvPicPr>
          <p:cNvPr id="6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703" y="1254968"/>
            <a:ext cx="1028701" cy="115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231267" y="886278"/>
            <a:ext cx="2588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95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n-US" sz="1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 OUTSTANDING  </a:t>
            </a:r>
          </a:p>
          <a:p>
            <a:pPr defTabSz="457200"/>
            <a:r>
              <a:rPr lang="en-US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NUCLEAR </a:t>
            </a:r>
            <a:r>
              <a:rPr lang="en-US" sz="1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PHYSICIST PRIZE 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4" y="934227"/>
            <a:ext cx="474121" cy="31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7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6"/>
          <p:cNvSpPr>
            <a:spLocks noChangeArrowheads="1"/>
          </p:cNvSpPr>
          <p:nvPr/>
        </p:nvSpPr>
        <p:spPr bwMode="auto">
          <a:xfrm>
            <a:off x="0" y="0"/>
            <a:ext cx="9175805" cy="69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latin typeface="Arial" pitchFamily="34" charset="0"/>
                <a:cs typeface="Arial" pitchFamily="34" charset="0"/>
              </a:rPr>
              <a:t>Getting Work Done Safely is Our Highest Priority</a:t>
            </a:r>
            <a:endParaRPr lang="en-US" sz="3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0" y="803973"/>
            <a:ext cx="9144000" cy="732219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168275" indent="-168275">
              <a:spcBef>
                <a:spcPts val="0"/>
              </a:spcBef>
              <a:spcAft>
                <a:spcPts val="0"/>
              </a:spcAft>
              <a:buSzPct val="120000"/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chemeClr val="bg1"/>
                </a:solidFill>
              </a:rPr>
              <a:t>Low Injury rates attributable to effective work planning &amp; control</a:t>
            </a:r>
          </a:p>
          <a:p>
            <a:pPr marL="168275" indent="-168275">
              <a:spcBef>
                <a:spcPts val="0"/>
              </a:spcBef>
              <a:spcAft>
                <a:spcPts val="0"/>
              </a:spcAft>
              <a:buSzPct val="120000"/>
              <a:buFont typeface="Wingdings" panose="05000000000000000000" pitchFamily="2" charset="2"/>
              <a:buChar char="§"/>
            </a:pPr>
            <a:r>
              <a:rPr lang="en-US" sz="1100" b="1" dirty="0" smtClean="0">
                <a:solidFill>
                  <a:schemeClr val="bg1"/>
                </a:solidFill>
              </a:rPr>
              <a:t>Focus on student safety has been a priority</a:t>
            </a:r>
          </a:p>
          <a:p>
            <a:pPr marL="168275" indent="-168275">
              <a:spcBef>
                <a:spcPts val="0"/>
              </a:spcBef>
              <a:spcAft>
                <a:spcPts val="0"/>
              </a:spcAft>
              <a:buSzPct val="120000"/>
              <a:buFont typeface="Wingdings" panose="05000000000000000000" pitchFamily="2" charset="2"/>
              <a:buChar char="§"/>
            </a:pPr>
            <a:r>
              <a:rPr lang="en-US" sz="1100" b="1" dirty="0" smtClean="0">
                <a:solidFill>
                  <a:schemeClr val="bg1"/>
                </a:solidFill>
              </a:rPr>
              <a:t>Last </a:t>
            </a:r>
            <a:r>
              <a:rPr lang="en-US" sz="1100" b="1" dirty="0">
                <a:solidFill>
                  <a:schemeClr val="bg1"/>
                </a:solidFill>
              </a:rPr>
              <a:t>DART - December 2016; last subcontractor TRC – 2012</a:t>
            </a:r>
          </a:p>
          <a:p>
            <a:pPr marL="168275" indent="-168275">
              <a:spcBef>
                <a:spcPts val="0"/>
              </a:spcBef>
              <a:spcAft>
                <a:spcPts val="0"/>
              </a:spcAft>
              <a:buSzPct val="120000"/>
              <a:buFont typeface="Wingdings" panose="05000000000000000000" pitchFamily="2" charset="2"/>
              <a:buChar char="§"/>
            </a:pPr>
            <a:r>
              <a:rPr lang="en-US" sz="1100" b="1" dirty="0" smtClean="0">
                <a:solidFill>
                  <a:schemeClr val="bg1"/>
                </a:solidFill>
              </a:rPr>
              <a:t>Recent </a:t>
            </a:r>
            <a:r>
              <a:rPr lang="en-US" sz="1100" b="1" dirty="0">
                <a:solidFill>
                  <a:schemeClr val="bg1"/>
                </a:solidFill>
              </a:rPr>
              <a:t>events point to need for continued vigilance on balanced </a:t>
            </a:r>
            <a:r>
              <a:rPr lang="en-US" sz="1100" b="1" dirty="0" smtClean="0">
                <a:solidFill>
                  <a:schemeClr val="bg1"/>
                </a:solidFill>
              </a:rPr>
              <a:t>priorities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8" name="Picture 7" descr="C:\Users\gperry\Documents\DOE - ESHQ Bldg\2016\071216\DSCF850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1"/>
          <a:stretch/>
        </p:blipFill>
        <p:spPr bwMode="auto">
          <a:xfrm>
            <a:off x="-108911" y="1536192"/>
            <a:ext cx="2003007" cy="18557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jennifer\Pictures\IMG_1241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736" b="8007"/>
          <a:stretch/>
        </p:blipFill>
        <p:spPr bwMode="auto">
          <a:xfrm>
            <a:off x="-13084" y="3883418"/>
            <a:ext cx="1805307" cy="260421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SAM_0353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43" t="1" r="3264" b="-857"/>
          <a:stretch/>
        </p:blipFill>
        <p:spPr bwMode="auto">
          <a:xfrm>
            <a:off x="7237277" y="1536192"/>
            <a:ext cx="1938528" cy="19289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:\Users\jennifer\Pictures\lead hall c\moving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82" t="7372" r="13462" b="26068"/>
          <a:stretch/>
        </p:blipFill>
        <p:spPr bwMode="auto">
          <a:xfrm>
            <a:off x="7237276" y="4652467"/>
            <a:ext cx="1906723" cy="175564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3206518"/>
              </p:ext>
            </p:extLst>
          </p:nvPr>
        </p:nvGraphicFramePr>
        <p:xfrm>
          <a:off x="404446" y="1661534"/>
          <a:ext cx="7781192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5567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738" y="817125"/>
            <a:ext cx="8784077" cy="5595707"/>
          </a:xfrm>
        </p:spPr>
        <p:txBody>
          <a:bodyPr>
            <a:noAutofit/>
          </a:bodyPr>
          <a:lstStyle/>
          <a:p>
            <a:r>
              <a:rPr lang="en-US" sz="1600" dirty="0" smtClean="0"/>
              <a:t>DOE Nuclear Physics Budget</a:t>
            </a:r>
          </a:p>
          <a:p>
            <a:pPr marL="690563" lvl="1"/>
            <a:r>
              <a:rPr lang="en-US" sz="1600" dirty="0" smtClean="0"/>
              <a:t>FY17 enacted $622M </a:t>
            </a:r>
          </a:p>
          <a:p>
            <a:pPr marL="690563" lvl="1"/>
            <a:r>
              <a:rPr lang="en-US" sz="1600" dirty="0" smtClean="0"/>
              <a:t>FY18 President’s Budget Request: $503M (-19%)</a:t>
            </a:r>
          </a:p>
          <a:p>
            <a:pPr marL="690563" lvl="1"/>
            <a:r>
              <a:rPr lang="en-US" sz="1600" dirty="0" smtClean="0"/>
              <a:t>FY18 House $619M (-0.5%)</a:t>
            </a:r>
          </a:p>
          <a:p>
            <a:pPr marL="690563" lvl="1"/>
            <a:r>
              <a:rPr lang="en-US" sz="1600" dirty="0" smtClean="0"/>
              <a:t>FY18 Senate $639M (+3%)</a:t>
            </a:r>
            <a:endParaRPr lang="en-US" sz="1600" dirty="0"/>
          </a:p>
          <a:p>
            <a:endParaRPr lang="en-US" sz="600" dirty="0" smtClean="0"/>
          </a:p>
          <a:p>
            <a:r>
              <a:rPr lang="en-US" sz="1600" dirty="0" smtClean="0"/>
              <a:t>Appropriations Language:</a:t>
            </a:r>
          </a:p>
          <a:p>
            <a:pPr marL="690563" lvl="1"/>
            <a:r>
              <a:rPr lang="en-US" sz="1600" dirty="0" smtClean="0"/>
              <a:t>House: “Within available funds, the Department is </a:t>
            </a:r>
            <a:r>
              <a:rPr lang="en-US" sz="1600" b="1" dirty="0" smtClean="0"/>
              <a:t>encouraged to fund optimal operations at Thomas Jefferson National Accelerator Facility to support runtime at the 12 GeV Continuous Electron Beam Accelerator Facility</a:t>
            </a:r>
            <a:r>
              <a:rPr lang="en-US" sz="1600" dirty="0" smtClean="0"/>
              <a:t> and at Brookhaven National Laboratory to support runtime at the Relativistic Heavy Ion Collider</a:t>
            </a:r>
          </a:p>
          <a:p>
            <a:pPr marL="690563" lvl="1"/>
            <a:r>
              <a:rPr lang="en-US" sz="1600" dirty="0" smtClean="0"/>
              <a:t>Senate: “The Committee further recommends $174,600,000 for operations at the Relativistic Heavy Ion Collider, and </a:t>
            </a:r>
            <a:r>
              <a:rPr lang="en-US" sz="1600" b="1" dirty="0" smtClean="0"/>
              <a:t>optimal operations for the Continuous Electron Beam Accelerator Facility, </a:t>
            </a:r>
            <a:r>
              <a:rPr lang="en-US" sz="1600" dirty="0" smtClean="0"/>
              <a:t>the Argonne Tandem </a:t>
            </a:r>
            <a:r>
              <a:rPr lang="en-US" sz="1600" dirty="0" err="1" smtClean="0"/>
              <a:t>Linac</a:t>
            </a:r>
            <a:r>
              <a:rPr lang="en-US" sz="1600" dirty="0" smtClean="0"/>
              <a:t> Accelerator System, and the Brookhaven </a:t>
            </a:r>
            <a:r>
              <a:rPr lang="en-US" sz="1600" dirty="0" err="1" smtClean="0"/>
              <a:t>Linac</a:t>
            </a:r>
            <a:r>
              <a:rPr lang="en-US" sz="1600" dirty="0" smtClean="0"/>
              <a:t> Isotope Producer Facility</a:t>
            </a:r>
          </a:p>
          <a:p>
            <a:endParaRPr lang="en-US" sz="600" dirty="0" smtClean="0"/>
          </a:p>
          <a:p>
            <a:r>
              <a:rPr lang="en-US" sz="1600" dirty="0" smtClean="0"/>
              <a:t>Jefferson Lab Nuclear Physics Budget (w/o 12 GeV):</a:t>
            </a:r>
          </a:p>
          <a:p>
            <a:pPr marL="690563" lvl="1"/>
            <a:r>
              <a:rPr lang="en-US" sz="1600" dirty="0" smtClean="0"/>
              <a:t>FY16: $107.6M</a:t>
            </a:r>
          </a:p>
          <a:p>
            <a:pPr marL="690563" lvl="1"/>
            <a:r>
              <a:rPr lang="en-US" sz="1600" dirty="0" smtClean="0"/>
              <a:t>FY17: $111.2M</a:t>
            </a:r>
          </a:p>
          <a:p>
            <a:pPr marL="0" indent="0">
              <a:buNone/>
            </a:pPr>
            <a:endParaRPr lang="en-US" sz="600" dirty="0" smtClean="0"/>
          </a:p>
          <a:p>
            <a:r>
              <a:rPr lang="en-US" sz="1600" dirty="0" smtClean="0"/>
              <a:t>Presently operating under a Continuing Resolution (funding at FY17 levels) through early December</a:t>
            </a:r>
          </a:p>
        </p:txBody>
      </p:sp>
    </p:spTree>
    <p:extLst>
      <p:ext uri="{BB962C8B-B14F-4D97-AF65-F5344CB8AC3E}">
        <p14:creationId xmlns:p14="http://schemas.microsoft.com/office/powerpoint/2010/main" val="2351639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Finally…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13" y="893518"/>
            <a:ext cx="8671302" cy="540843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We look forward to continuing to work with the Collaboration and larger user community to do all we can so that you are successful</a:t>
            </a:r>
          </a:p>
          <a:p>
            <a:endParaRPr lang="en-US" sz="2000" dirty="0"/>
          </a:p>
          <a:p>
            <a:r>
              <a:rPr lang="en-US" sz="2000" dirty="0" smtClean="0"/>
              <a:t>What I would ask is that you keep in mind the competitive environment in which we are operating: </a:t>
            </a:r>
          </a:p>
          <a:p>
            <a:pPr marL="914400" lvl="1" indent="-457200"/>
            <a:r>
              <a:rPr lang="en-US" sz="2000" dirty="0"/>
              <a:t>K</a:t>
            </a:r>
            <a:r>
              <a:rPr lang="en-US" sz="2000" dirty="0" smtClean="0"/>
              <a:t>eep up the good work and proceed with an appropriate sense of urgency</a:t>
            </a:r>
          </a:p>
          <a:p>
            <a:pPr marL="914400" lvl="1" indent="-457200"/>
            <a:r>
              <a:rPr lang="en-US" sz="2000" dirty="0" smtClean="0"/>
              <a:t>Let your voice be heard.  Decision-makers need to hear from you about the importance of your work, the importance of training the next generation and the importance of Jefferson Lab for achieving your goals</a:t>
            </a:r>
          </a:p>
          <a:p>
            <a:pPr lvl="1"/>
            <a:endParaRPr lang="en-US" sz="2000" dirty="0" smtClean="0"/>
          </a:p>
          <a:p>
            <a:pPr marL="457200" lvl="1" indent="-457200" algn="ctr">
              <a:buNone/>
            </a:pPr>
            <a:r>
              <a:rPr lang="en-US" sz="2400" b="1" i="1" dirty="0" smtClean="0"/>
              <a:t>Thank you for your continued enthusiasm and support for Jefferson Lab and its future</a:t>
            </a:r>
          </a:p>
        </p:txBody>
      </p:sp>
    </p:spTree>
    <p:extLst>
      <p:ext uri="{BB962C8B-B14F-4D97-AF65-F5344CB8AC3E}">
        <p14:creationId xmlns:p14="http://schemas.microsoft.com/office/powerpoint/2010/main" val="399553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44244"/>
            <a:ext cx="9144000" cy="914400"/>
          </a:xfrm>
        </p:spPr>
        <p:txBody>
          <a:bodyPr/>
          <a:lstStyle/>
          <a:p>
            <a:r>
              <a:rPr lang="en-US" b="1" dirty="0" smtClean="0"/>
              <a:t>12 GeV CEBAF Upgrade Project is Complete!</a:t>
            </a:r>
            <a:endParaRPr lang="en-US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22" y="909031"/>
            <a:ext cx="3982830" cy="270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24809" y="890950"/>
            <a:ext cx="4767176" cy="190821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30188" indent="-23018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</a:t>
            </a:r>
            <a:r>
              <a:rPr lang="en-US" sz="1400" b="1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Accelerator energy to 12 GeV and add 10</a:t>
            </a:r>
            <a:r>
              <a:rPr lang="en-US" sz="1400" b="1" baseline="30000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400" b="1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arc – </a:t>
            </a:r>
            <a:r>
              <a:rPr lang="en-US" sz="14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</a:p>
          <a:p>
            <a:pPr marL="230188" indent="-230188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9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188" indent="-230188"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new experimental </a:t>
            </a:r>
            <a:r>
              <a:rPr lang="en-US" sz="1400" b="1" dirty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</a:t>
            </a:r>
            <a:r>
              <a:rPr lang="en-US" sz="1400" b="1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US" sz="1400" b="1" dirty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4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</a:p>
          <a:p>
            <a:pPr marL="230188" indent="-230188"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construction including utilities –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</a:p>
          <a:p>
            <a:pPr marL="230188" indent="-230188"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experimental equipment in Hall C – </a:t>
            </a:r>
            <a:r>
              <a:rPr lang="en-US" sz="14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</a:p>
          <a:p>
            <a:pPr marL="230188" indent="-230188"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experimental equipment in Hall B – </a:t>
            </a:r>
            <a:r>
              <a:rPr lang="en-US" sz="14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  <a:endParaRPr lang="en-US" sz="14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8"/>
          <p:cNvSpPr txBox="1">
            <a:spLocks/>
          </p:cNvSpPr>
          <p:nvPr/>
        </p:nvSpPr>
        <p:spPr>
          <a:xfrm>
            <a:off x="121339" y="3933959"/>
            <a:ext cx="4925137" cy="235807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smtClean="0"/>
              <a:t>Project Status:</a:t>
            </a:r>
          </a:p>
          <a:p>
            <a:pPr marL="228600" indent="-228600"/>
            <a:r>
              <a:rPr lang="en-US" sz="1400" b="1" dirty="0" smtClean="0"/>
              <a:t>Complete!</a:t>
            </a:r>
          </a:p>
          <a:p>
            <a:pPr marL="228600" indent="-228600"/>
            <a:r>
              <a:rPr lang="en-US" sz="1400" dirty="0" smtClean="0"/>
              <a:t>Total Project Cost = $338M</a:t>
            </a:r>
          </a:p>
          <a:p>
            <a:pPr marL="228600" indent="-228600"/>
            <a:r>
              <a:rPr lang="en-US" sz="1400" dirty="0" smtClean="0"/>
              <a:t>All Key Performance Parameters demonstrated</a:t>
            </a:r>
          </a:p>
          <a:p>
            <a:pPr marL="228600" indent="-228600"/>
            <a:r>
              <a:rPr lang="en-US" sz="1400" dirty="0" smtClean="0"/>
              <a:t>All Level 2 milestones complete</a:t>
            </a:r>
          </a:p>
          <a:p>
            <a:pPr marL="228600" indent="-228600"/>
            <a:r>
              <a:rPr lang="en-US" sz="1400" dirty="0" smtClean="0"/>
              <a:t>All project scope has been delivered</a:t>
            </a:r>
          </a:p>
          <a:p>
            <a:pPr marL="228600" indent="-228600"/>
            <a:r>
              <a:rPr lang="en-US" sz="1400" dirty="0" smtClean="0"/>
              <a:t>Final task completed: cool down of last superconducting magnet with energization test</a:t>
            </a:r>
          </a:p>
          <a:p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20913" r="32019" b="2379"/>
          <a:stretch/>
        </p:blipFill>
        <p:spPr>
          <a:xfrm>
            <a:off x="7059019" y="2920430"/>
            <a:ext cx="1657280" cy="14779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/>
          <a:stretch/>
        </p:blipFill>
        <p:spPr>
          <a:xfrm>
            <a:off x="4913891" y="4333059"/>
            <a:ext cx="1694152" cy="11770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15" y="2954465"/>
            <a:ext cx="1883786" cy="12548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C:\Users\stewartm\Desktop\DSC_407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b="4149"/>
          <a:stretch/>
        </p:blipFill>
        <p:spPr bwMode="auto">
          <a:xfrm>
            <a:off x="6854344" y="4519650"/>
            <a:ext cx="2059148" cy="13598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013556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Completion Approved September 27, 2017</a:t>
            </a:r>
            <a:endParaRPr lang="en-US" sz="2400" b="1" i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93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1850" y="1709058"/>
            <a:ext cx="8094950" cy="4116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CD-4 Approval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08" y="1819876"/>
            <a:ext cx="7960299" cy="39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11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sz="2700" dirty="0" smtClean="0"/>
              <a:t>Planning for Sustainable Long-term CEBAF Operation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320" y="921001"/>
            <a:ext cx="8994680" cy="5330282"/>
          </a:xfrm>
        </p:spPr>
        <p:txBody>
          <a:bodyPr>
            <a:noAutofit/>
          </a:bodyPr>
          <a:lstStyle/>
          <a:p>
            <a:r>
              <a:rPr lang="en-US" sz="1600" dirty="0" smtClean="0"/>
              <a:t>12 GeV Upgrade Project provides important capabilities for the future</a:t>
            </a:r>
          </a:p>
          <a:p>
            <a:endParaRPr lang="en-US" sz="1100" dirty="0" smtClean="0"/>
          </a:p>
          <a:p>
            <a:r>
              <a:rPr lang="en-US" sz="1600" dirty="0" smtClean="0"/>
              <a:t>However, many components and systems are “original equipment”</a:t>
            </a:r>
          </a:p>
          <a:p>
            <a:pPr marL="914400" lvl="1" indent="-457200"/>
            <a:r>
              <a:rPr lang="en-US" sz="1600" dirty="0" smtClean="0"/>
              <a:t>Some are difficult to maintain, require adequate spare parts, will reach obsolescence</a:t>
            </a:r>
          </a:p>
          <a:p>
            <a:endParaRPr lang="en-US" sz="1100" dirty="0" smtClean="0"/>
          </a:p>
          <a:p>
            <a:r>
              <a:rPr lang="en-US" sz="1600" dirty="0" smtClean="0"/>
              <a:t>We have initiated an activity to develop a Reference CEBAF Operations Plan to:</a:t>
            </a:r>
          </a:p>
          <a:p>
            <a:pPr marL="914400" lvl="1" indent="-457200"/>
            <a:r>
              <a:rPr lang="en-US" sz="1600" dirty="0" smtClean="0"/>
              <a:t>Define set of performance goals (e.g. reliability, energy, …), informed by scientific objectives, vs. time</a:t>
            </a:r>
          </a:p>
          <a:p>
            <a:pPr marL="914400" lvl="1" indent="-457200"/>
            <a:r>
              <a:rPr lang="en-US" sz="1600" dirty="0" smtClean="0"/>
              <a:t>Analyze what </a:t>
            </a:r>
            <a:r>
              <a:rPr lang="en-US" sz="1600" dirty="0"/>
              <a:t>it takes </a:t>
            </a:r>
            <a:r>
              <a:rPr lang="en-US" sz="1600" dirty="0" smtClean="0"/>
              <a:t>to ramp up performance, operate </a:t>
            </a:r>
            <a:r>
              <a:rPr lang="en-US" sz="1600" dirty="0"/>
              <a:t>and maintain the facility to serve the </a:t>
            </a:r>
            <a:r>
              <a:rPr lang="en-US" sz="1600" dirty="0" smtClean="0"/>
              <a:t>needs of the community </a:t>
            </a:r>
            <a:r>
              <a:rPr lang="en-US" sz="1600" dirty="0"/>
              <a:t>in </a:t>
            </a:r>
            <a:r>
              <a:rPr lang="en-US" sz="1600" dirty="0" smtClean="0"/>
              <a:t>both the near </a:t>
            </a:r>
            <a:r>
              <a:rPr lang="en-US" sz="1600" dirty="0"/>
              <a:t>and long term</a:t>
            </a:r>
            <a:r>
              <a:rPr lang="en-US" sz="1600" dirty="0" smtClean="0"/>
              <a:t>.</a:t>
            </a:r>
          </a:p>
          <a:p>
            <a:pPr marL="914400" lvl="1" indent="-457200"/>
            <a:r>
              <a:rPr lang="en-US" sz="1600" dirty="0" smtClean="0"/>
              <a:t>Assess, in particular, single-point failures, spares planning, …</a:t>
            </a:r>
          </a:p>
          <a:p>
            <a:pPr marL="914400" lvl="1" indent="-457200"/>
            <a:r>
              <a:rPr lang="en-US" sz="1600" dirty="0" smtClean="0"/>
              <a:t>Scope includes accelerator, experimental and site operations </a:t>
            </a:r>
          </a:p>
          <a:p>
            <a:pPr lvl="1"/>
            <a:endParaRPr lang="en-US" sz="1100" dirty="0"/>
          </a:p>
          <a:p>
            <a:pPr marL="349250" indent="-349250"/>
            <a:r>
              <a:rPr lang="en-US" sz="1600" dirty="0" smtClean="0"/>
              <a:t>FY17 appropriations includes funding for a new 2K cold-box to remedy this severe long-term vulnerability</a:t>
            </a:r>
          </a:p>
          <a:p>
            <a:pPr marL="514350" indent="-457200"/>
            <a:endParaRPr lang="en-US" sz="1100" dirty="0"/>
          </a:p>
          <a:p>
            <a:r>
              <a:rPr lang="en-US" sz="1600" dirty="0" smtClean="0"/>
              <a:t>We have augmented the Accelerator Advisory Committee membership and held a meeting Sept. 13-15, 2017</a:t>
            </a:r>
          </a:p>
          <a:p>
            <a:endParaRPr lang="en-US" sz="1100" dirty="0" smtClean="0"/>
          </a:p>
          <a:p>
            <a:r>
              <a:rPr lang="en-US" sz="1600" dirty="0" smtClean="0"/>
              <a:t>FY18 Planning includes concerted effort, enabled by budget, to address reliability and energy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560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84"/>
          <a:stretch/>
        </p:blipFill>
        <p:spPr bwMode="auto">
          <a:xfrm>
            <a:off x="1687195" y="906401"/>
            <a:ext cx="5290548" cy="4937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CEBAF Weeks of Operation Delivered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934560" y="1824789"/>
            <a:ext cx="4765178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74037" y="1494801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Optimal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4611681" y="4036115"/>
            <a:ext cx="1728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Accelerator  Shutdown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61883" y="2529871"/>
            <a:ext cx="5407851" cy="3006991"/>
            <a:chOff x="-41259" y="3385202"/>
            <a:chExt cx="6181628" cy="3006991"/>
          </a:xfrm>
        </p:grpSpPr>
        <p:sp>
          <p:nvSpPr>
            <p:cNvPr id="3" name="TextBox 2"/>
            <p:cNvSpPr txBox="1"/>
            <p:nvPr/>
          </p:nvSpPr>
          <p:spPr>
            <a:xfrm rot="16200000">
              <a:off x="-395683" y="3739626"/>
              <a:ext cx="1078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# Weeks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12103" y="6158830"/>
              <a:ext cx="1728266" cy="233363"/>
            </a:xfrm>
            <a:prstGeom prst="rect">
              <a:avLst/>
            </a:prstGeom>
            <a:solidFill>
              <a:srgbClr val="DAE9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301263" y="5939183"/>
            <a:ext cx="6326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FY18 Run Schedule posted: 12 weeks of physics running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7690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7442"/>
            <a:ext cx="9144000" cy="842373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Long-Term Vision for Jefferson Lab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43" y="913083"/>
            <a:ext cx="8839200" cy="1042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Jefferson Lab </a:t>
            </a:r>
            <a:r>
              <a:rPr lang="en-US" sz="2000" b="1" dirty="0" smtClean="0"/>
              <a:t>is a world-leading center for fundamental nuclear science and associated technologies, serving the nuclear physics user community, in support of DOE Office of Science Mission</a:t>
            </a:r>
            <a:endParaRPr lang="en-US" sz="2000" b="1" dirty="0"/>
          </a:p>
          <a:p>
            <a:pPr lvl="1"/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20831" y="2505105"/>
            <a:ext cx="3605080" cy="11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363" indent="-233363">
              <a:buFontTx/>
              <a:buNone/>
              <a:defRPr/>
            </a:pPr>
            <a:r>
              <a:rPr lang="en-US" sz="1800" b="1" kern="0" dirty="0" smtClean="0">
                <a:solidFill>
                  <a:srgbClr val="000000"/>
                </a:solidFill>
              </a:rPr>
              <a:t>1. Deliver on 12 GeV Science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820830" y="3756088"/>
            <a:ext cx="3330041" cy="109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363" indent="-233363">
              <a:buFontTx/>
              <a:buNone/>
              <a:defRPr/>
            </a:pPr>
            <a:r>
              <a:rPr lang="en-US" sz="1800" b="1" kern="0" dirty="0" smtClean="0">
                <a:solidFill>
                  <a:srgbClr val="000000"/>
                </a:solidFill>
              </a:rPr>
              <a:t>2. Provide a long-term path for the field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820831" y="4928556"/>
            <a:ext cx="3133188" cy="101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363" indent="-233363">
              <a:buFontTx/>
              <a:buNone/>
              <a:defRPr/>
            </a:pPr>
            <a:r>
              <a:rPr lang="en-US" sz="1800" b="1" kern="0" dirty="0" smtClean="0">
                <a:solidFill>
                  <a:srgbClr val="000000"/>
                </a:solidFill>
              </a:rPr>
              <a:t>3. Provide technology solutions supporting DOE mission</a:t>
            </a:r>
            <a:endParaRPr lang="en-US" sz="1800" b="1" kern="0" dirty="0">
              <a:solidFill>
                <a:srgbClr val="00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t="9974" r="17039" b="16184"/>
          <a:stretch/>
        </p:blipFill>
        <p:spPr bwMode="auto">
          <a:xfrm>
            <a:off x="155528" y="2217235"/>
            <a:ext cx="1233716" cy="12954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89" y="3820524"/>
            <a:ext cx="1498958" cy="6848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>
          <a:blip r:embed="rId5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" y="4813293"/>
            <a:ext cx="1454495" cy="10799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val 15"/>
          <p:cNvSpPr/>
          <p:nvPr/>
        </p:nvSpPr>
        <p:spPr>
          <a:xfrm>
            <a:off x="5133101" y="2103874"/>
            <a:ext cx="3933984" cy="39319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ontent Placeholder 3"/>
          <p:cNvGraphicFramePr>
            <a:graphicFrameLocks/>
          </p:cNvGraphicFramePr>
          <p:nvPr>
            <p:extLst/>
          </p:nvPr>
        </p:nvGraphicFramePr>
        <p:xfrm>
          <a:off x="3505200" y="2103874"/>
          <a:ext cx="7189787" cy="339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678617" y="5387144"/>
            <a:ext cx="2842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Laboratory Operations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60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6" grpId="0" animBg="1"/>
      <p:bldGraphic spid="17" grpId="0">
        <p:bldAsOne/>
      </p:bldGraphic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FOREMA~1.JLA\AppData\Local\Temp\DSC_00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0" r="6089" b="13866"/>
          <a:stretch/>
        </p:blipFill>
        <p:spPr bwMode="auto">
          <a:xfrm>
            <a:off x="5459900" y="2649748"/>
            <a:ext cx="3488635" cy="17103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OREMA~1.JLA\AppData\Local\Temp\DSC_206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" t="8827" r="8529" b="24549"/>
          <a:stretch/>
        </p:blipFill>
        <p:spPr bwMode="auto">
          <a:xfrm>
            <a:off x="5309596" y="914400"/>
            <a:ext cx="3733800" cy="1961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OREMA~1.JLA\AppData\Local\Temp\DSC_14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7" t="18809" r="10940" b="23763"/>
          <a:stretch/>
        </p:blipFill>
        <p:spPr bwMode="auto">
          <a:xfrm>
            <a:off x="5277640" y="4191000"/>
            <a:ext cx="3765756" cy="18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00608"/>
            <a:ext cx="5288839" cy="534591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b="1" dirty="0" smtClean="0"/>
              <a:t>Deliver on the promise of the 12 GeV Upgrade </a:t>
            </a:r>
            <a:endParaRPr lang="en-US" sz="900" b="1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900" b="1" dirty="0" smtClean="0"/>
          </a:p>
          <a:p>
            <a:pPr indent="-223838">
              <a:spcBef>
                <a:spcPts val="0"/>
              </a:spcBef>
            </a:pPr>
            <a:r>
              <a:rPr lang="en-US" sz="1600" dirty="0"/>
              <a:t>Successful, efficient and safe operation of the </a:t>
            </a:r>
            <a:r>
              <a:rPr lang="en-US" sz="1600" dirty="0" smtClean="0"/>
              <a:t>facility</a:t>
            </a:r>
          </a:p>
          <a:p>
            <a:pPr marL="800100" lvl="3" indent="-265113">
              <a:spcBef>
                <a:spcPts val="0"/>
              </a:spcBef>
              <a:buFont typeface="Arial" panose="020B0604020202020204" pitchFamily="34" charset="0"/>
              <a:buChar char="̶"/>
            </a:pPr>
            <a:r>
              <a:rPr lang="en-US" sz="1600" dirty="0" smtClean="0"/>
              <a:t>12 GeV must work as promised and deliver results</a:t>
            </a:r>
            <a:endParaRPr lang="en-US" sz="1100" dirty="0" smtClean="0"/>
          </a:p>
          <a:p>
            <a:pPr>
              <a:spcBef>
                <a:spcPts val="0"/>
              </a:spcBef>
            </a:pPr>
            <a:endParaRPr lang="en-US" sz="1200" dirty="0" smtClean="0"/>
          </a:p>
          <a:p>
            <a:pPr indent="-223838">
              <a:spcBef>
                <a:spcPts val="0"/>
              </a:spcBef>
            </a:pPr>
            <a:r>
              <a:rPr lang="en-US" sz="1600" dirty="0" smtClean="0"/>
              <a:t>Ensure </a:t>
            </a:r>
            <a:r>
              <a:rPr lang="en-US" sz="1600" dirty="0"/>
              <a:t>that experimental measurements translate into </a:t>
            </a:r>
            <a:r>
              <a:rPr lang="en-US" sz="1600" dirty="0" smtClean="0"/>
              <a:t>scientific knowledge</a:t>
            </a:r>
          </a:p>
          <a:p>
            <a:pPr marL="800100" lvl="3" indent="-265113">
              <a:spcBef>
                <a:spcPts val="0"/>
              </a:spcBef>
              <a:buFont typeface="Arial" panose="020B0604020202020204" pitchFamily="34" charset="0"/>
              <a:buChar char="̶"/>
            </a:pPr>
            <a:r>
              <a:rPr lang="en-US" sz="1600" dirty="0"/>
              <a:t>Provide the community the tools needed to </a:t>
            </a:r>
            <a:r>
              <a:rPr lang="en-US" sz="1600" dirty="0" smtClean="0"/>
              <a:t>   be </a:t>
            </a:r>
            <a:r>
              <a:rPr lang="en-US" sz="1600" dirty="0"/>
              <a:t>successful</a:t>
            </a:r>
          </a:p>
          <a:p>
            <a:pPr marL="800100" lvl="3" indent="-265113">
              <a:spcBef>
                <a:spcPts val="0"/>
              </a:spcBef>
              <a:buFont typeface="Arial" panose="020B0604020202020204" pitchFamily="34" charset="0"/>
              <a:buChar char="̶"/>
            </a:pPr>
            <a:r>
              <a:rPr lang="en-US" sz="1600" dirty="0"/>
              <a:t>Vibrant theory </a:t>
            </a:r>
            <a:r>
              <a:rPr lang="en-US" sz="1600" dirty="0" smtClean="0"/>
              <a:t>capabilities</a:t>
            </a:r>
          </a:p>
          <a:p>
            <a:pPr marL="800100" lvl="3" indent="-265113">
              <a:spcBef>
                <a:spcPts val="0"/>
              </a:spcBef>
              <a:buFont typeface="Arial" panose="020B0604020202020204" pitchFamily="34" charset="0"/>
              <a:buChar char="̶"/>
            </a:pPr>
            <a:r>
              <a:rPr lang="en-US" sz="1600" dirty="0" smtClean="0"/>
              <a:t>Computational </a:t>
            </a:r>
            <a:r>
              <a:rPr lang="en-US" sz="1600" dirty="0"/>
              <a:t>sciences </a:t>
            </a:r>
            <a:r>
              <a:rPr lang="en-US" sz="1600" dirty="0" smtClean="0"/>
              <a:t>capabilities </a:t>
            </a:r>
            <a:endParaRPr lang="en-US" sz="1000" dirty="0"/>
          </a:p>
          <a:p>
            <a:pPr>
              <a:spcBef>
                <a:spcPts val="0"/>
              </a:spcBef>
            </a:pPr>
            <a:endParaRPr lang="en-US" sz="12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indent="-223838">
              <a:spcBef>
                <a:spcPts val="0"/>
              </a:spcBef>
            </a:pP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Serve as an 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indispensable partner to the 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international scientific community</a:t>
            </a:r>
            <a:endParaRPr lang="en-US" sz="105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spcBef>
                <a:spcPts val="0"/>
              </a:spcBef>
            </a:pPr>
            <a:endParaRPr lang="en-US" sz="12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indent="-223838">
              <a:spcBef>
                <a:spcPts val="0"/>
              </a:spcBef>
            </a:pP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Get the most out of 12 GeV investment through future initiatives: MOLLER and </a:t>
            </a:r>
            <a:r>
              <a:rPr lang="en-US" sz="160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SoLID</a:t>
            </a:r>
            <a:endParaRPr lang="en-US" sz="16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-93452"/>
            <a:ext cx="9144000" cy="914400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Strategic Objective 1: Enabling </a:t>
            </a:r>
            <a:r>
              <a:rPr lang="en-US" sz="2400" dirty="0">
                <a:solidFill>
                  <a:srgbClr val="000000"/>
                </a:solidFill>
              </a:rPr>
              <a:t>the Scientific Community to be Successful in Delivering Results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58027" y="6013091"/>
            <a:ext cx="6227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Delivering the 12 GeV Science Program is Job 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One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95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632" y="37903"/>
            <a:ext cx="8079581" cy="685800"/>
          </a:xfrm>
        </p:spPr>
        <p:txBody>
          <a:bodyPr>
            <a:noAutofit/>
          </a:bodyPr>
          <a:lstStyle/>
          <a:p>
            <a:r>
              <a:rPr lang="en-US" sz="2400" dirty="0"/>
              <a:t>Strategic Objective 2:  Providing a Path that Allows the Field to Realize its Long-term Scientific Ambitions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48" y="1101360"/>
            <a:ext cx="5208796" cy="452628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2600" b="1" dirty="0" smtClean="0"/>
              <a:t>The NSAC Long-Range Plan presents a vision for a future Electron-Ion Collider in  the U.S.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2600" b="1" dirty="0" smtClean="0"/>
              <a:t>Jefferson Lab provides leadership to build a plan and the support to carry it out: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400" b="1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Strong </a:t>
            </a:r>
            <a:r>
              <a:rPr lang="en-US" sz="2600" dirty="0" smtClean="0"/>
              <a:t>community-driven scientific vision and support</a:t>
            </a:r>
          </a:p>
          <a:p>
            <a:pPr>
              <a:lnSpc>
                <a:spcPct val="120000"/>
              </a:lnSpc>
            </a:pPr>
            <a:endParaRPr lang="en-US" sz="1300" dirty="0" smtClean="0"/>
          </a:p>
          <a:p>
            <a:pPr>
              <a:lnSpc>
                <a:spcPct val="120000"/>
              </a:lnSpc>
            </a:pPr>
            <a:r>
              <a:rPr lang="en-US" sz="2600" dirty="0"/>
              <a:t>C</a:t>
            </a:r>
            <a:r>
              <a:rPr lang="en-US" sz="2600" dirty="0" smtClean="0"/>
              <a:t>redible, cost-effective technical and project plan</a:t>
            </a:r>
          </a:p>
          <a:p>
            <a:pPr>
              <a:lnSpc>
                <a:spcPct val="120000"/>
              </a:lnSpc>
            </a:pPr>
            <a:endParaRPr lang="en-US" sz="1300" dirty="0"/>
          </a:p>
          <a:p>
            <a:pPr>
              <a:lnSpc>
                <a:spcPct val="120000"/>
              </a:lnSpc>
            </a:pPr>
            <a:r>
              <a:rPr lang="en-US" sz="2600" dirty="0" smtClean="0"/>
              <a:t>A team capable of delivering the vision</a:t>
            </a:r>
          </a:p>
          <a:p>
            <a:pPr>
              <a:lnSpc>
                <a:spcPct val="120000"/>
              </a:lnSpc>
            </a:pPr>
            <a:endParaRPr lang="en-US" sz="1300" dirty="0" smtClean="0"/>
          </a:p>
          <a:p>
            <a:pPr>
              <a:lnSpc>
                <a:spcPct val="120000"/>
              </a:lnSpc>
            </a:pPr>
            <a:r>
              <a:rPr lang="en-US" sz="2600" dirty="0" smtClean="0"/>
              <a:t>Working with the nuclear physics community and our national laboratory partners</a:t>
            </a:r>
          </a:p>
          <a:p>
            <a:pPr>
              <a:lnSpc>
                <a:spcPct val="110000"/>
              </a:lnSpc>
            </a:pPr>
            <a:endParaRPr lang="en-US" sz="2600" dirty="0" smtClean="0"/>
          </a:p>
          <a:p>
            <a:pPr marL="0" indent="0">
              <a:lnSpc>
                <a:spcPct val="110000"/>
              </a:lnSpc>
              <a:buClr>
                <a:schemeClr val="accent1"/>
              </a:buClr>
              <a:buNone/>
            </a:pPr>
            <a:endParaRPr lang="en-US" sz="2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635" y="837565"/>
            <a:ext cx="2500477" cy="277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800779"/>
            <a:ext cx="9143999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200"/>
              </a:lnSpc>
              <a:spcBef>
                <a:spcPts val="1000"/>
              </a:spcBef>
            </a:pPr>
            <a:r>
              <a:rPr lang="en-US" sz="20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in lockstep with ONP, the nuclear physics community and our national laboratory partners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385" y="3562055"/>
            <a:ext cx="3504015" cy="21869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89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95" y="1219200"/>
            <a:ext cx="5422906" cy="3061047"/>
          </a:xfrm>
        </p:spPr>
        <p:txBody>
          <a:bodyPr>
            <a:noAutofit/>
          </a:bodyPr>
          <a:lstStyle/>
          <a:p>
            <a:r>
              <a:rPr lang="en-US" sz="2000" dirty="0" smtClean="0"/>
              <a:t>Build upon TJNAF position as the “go to” lab for Superconducting RF technology, cryogenics and sources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000" dirty="0" smtClean="0"/>
          </a:p>
          <a:p>
            <a:pPr>
              <a:lnSpc>
                <a:spcPct val="120000"/>
              </a:lnSpc>
            </a:pPr>
            <a:r>
              <a:rPr lang="en-US" sz="2000" dirty="0" smtClean="0"/>
              <a:t>Deliver on Jefferson Lab’s commitment to LCLS-II and FRIB and lay the groundwork for future SRF projects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5595" y="4198763"/>
            <a:ext cx="6533805" cy="1272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lnSpc>
                <a:spcPct val="110000"/>
              </a:lnSpc>
            </a:pPr>
            <a:r>
              <a:rPr lang="en-US" sz="2000" dirty="0" smtClean="0"/>
              <a:t>Aggressively explore opportunities to make a difference in society, partnering with federal and industry partners where appropriate</a:t>
            </a:r>
            <a:endParaRPr lang="en-US" sz="2200" b="1" i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583375" y="1017796"/>
            <a:ext cx="2289384" cy="2031050"/>
            <a:chOff x="5152931" y="1340060"/>
            <a:chExt cx="2033192" cy="1803768"/>
          </a:xfrm>
        </p:grpSpPr>
        <p:pic>
          <p:nvPicPr>
            <p:cNvPr id="7" name="Picture 6"/>
            <p:cNvPicPr/>
            <p:nvPr/>
          </p:nvPicPr>
          <p:blipFill>
            <a:blip r:embed="rId2" cstate="print">
              <a:lum bright="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2937" y="1340060"/>
              <a:ext cx="1933180" cy="127746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5152931" y="2682163"/>
              <a:ext cx="2033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  <a:sym typeface="Symbol" panose="05050102010706020507" pitchFamily="18" charset="2"/>
                </a:rPr>
                <a:t>LCLS-II Prototype </a:t>
              </a:r>
              <a:r>
                <a:rPr lang="en-US" sz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  <a:sym typeface="Symbol" panose="05050102010706020507" pitchFamily="18" charset="2"/>
                </a:rPr>
                <a:t>Cryomodule</a:t>
              </a:r>
              <a:endPara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 bwMode="auto">
          <a:xfrm>
            <a:off x="95595" y="-103512"/>
            <a:ext cx="904840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sz="2400" dirty="0">
                <a:solidFill>
                  <a:schemeClr val="tx1"/>
                </a:solidFill>
              </a:rPr>
              <a:t>Strategic Objective 3:  Technology Solutions Supporting the NP Community, Larger DOE Mission and Societal Needs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5562600"/>
            <a:ext cx="8534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2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Lab strives to be an indispensable partner to Office of Science while pursuing opportunities beyond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553899" y="2949129"/>
            <a:ext cx="2225976" cy="2265715"/>
            <a:chOff x="6868648" y="1029442"/>
            <a:chExt cx="1885071" cy="1918725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/>
            <a:stretch/>
          </p:blipFill>
          <p:spPr bwMode="auto">
            <a:xfrm>
              <a:off x="6890132" y="1029442"/>
              <a:ext cx="1850997" cy="1402699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868648" y="2486502"/>
              <a:ext cx="18850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  <a:sym typeface="Symbol" panose="05050102010706020507" pitchFamily="18" charset="2"/>
                </a:rPr>
                <a:t>FRIB Refrigerator Installation</a:t>
              </a:r>
              <a:endPara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801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40175</TotalTime>
  <Words>1820</Words>
  <Application>Microsoft Office PowerPoint</Application>
  <PresentationFormat>On-screen Show (4:3)</PresentationFormat>
  <Paragraphs>272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Narrow</vt:lpstr>
      <vt:lpstr>Calibri</vt:lpstr>
      <vt:lpstr>Minion Pro</vt:lpstr>
      <vt:lpstr>Symbol</vt:lpstr>
      <vt:lpstr>Wingdings</vt:lpstr>
      <vt:lpstr>JLabPowerpointMain</vt:lpstr>
      <vt:lpstr>2_JLabPowerpointMain</vt:lpstr>
      <vt:lpstr>PowerPoint Presentation</vt:lpstr>
      <vt:lpstr>12 GeV CEBAF Upgrade Project is Complete!</vt:lpstr>
      <vt:lpstr>CD-4 Approval</vt:lpstr>
      <vt:lpstr>Planning for Sustainable Long-term CEBAF Operation</vt:lpstr>
      <vt:lpstr>PowerPoint Presentation</vt:lpstr>
      <vt:lpstr>Long-Term Vision for Jefferson Lab</vt:lpstr>
      <vt:lpstr>Strategic Objective 1: Enabling the Scientific Community to be Successful in Delivering Results</vt:lpstr>
      <vt:lpstr>Strategic Objective 2:  Providing a Path that Allows the Field to Realize its Long-term Scientific Ambitions </vt:lpstr>
      <vt:lpstr>Strategic Objective 3:  Technology Solutions Supporting the NP Community, Larger DOE Mission and Societal Needs</vt:lpstr>
      <vt:lpstr>PowerPoint Presentation</vt:lpstr>
      <vt:lpstr>Transitions</vt:lpstr>
      <vt:lpstr>PowerPoint Presentation</vt:lpstr>
      <vt:lpstr>PowerPoint Presentation</vt:lpstr>
      <vt:lpstr>PowerPoint Presentation</vt:lpstr>
      <vt:lpstr>Budget</vt:lpstr>
      <vt:lpstr>Finally…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Samantha Amell</cp:lastModifiedBy>
  <cp:revision>518</cp:revision>
  <cp:lastPrinted>2017-06-17T16:30:40Z</cp:lastPrinted>
  <dcterms:created xsi:type="dcterms:W3CDTF">2013-08-22T19:51:08Z</dcterms:created>
  <dcterms:modified xsi:type="dcterms:W3CDTF">2017-10-03T18:59:00Z</dcterms:modified>
</cp:coreProperties>
</file>