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xml" ContentType="application/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charts/chart5.xml" ContentType="application/vnd.openxmlformats-officedocument.drawingml.chart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charts/chart4.xml" ContentType="application/vnd.openxmlformats-officedocument.drawingml.chart+xml"/>
  <Override PartName="/ppt/slides/slide20.xml" ContentType="application/vnd.openxmlformats-officedocument.presentationml.slide+xml"/>
  <Override PartName="/ppt/slides/slide36.xml" ContentType="application/vnd.openxmlformats-officedocument.presentationml.slide+xml"/>
  <Default Extension="emf" ContentType="image/x-emf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theme/theme5.xml" ContentType="application/vnd.openxmlformats-officedocument.theme+xml"/>
  <Override PartName="/ppt/slides/slide26.xml" ContentType="application/vnd.openxmlformats-officedocument.presentationml.slide+xml"/>
  <Override PartName="/ppt/charts/chart3.xml" ContentType="application/vnd.openxmlformats-officedocument.drawingml.char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5.xml" ContentType="application/vnd.openxmlformats-officedocument.presentationml.notesSlide+xml"/>
  <Override PartName="/ppt/theme/theme4.xml" ContentType="application/vnd.openxmlformats-officedocument.theme+xml"/>
  <Override PartName="/ppt/slides/slide25.xml" ContentType="application/vnd.openxmlformats-officedocument.presentationml.slide+xml"/>
  <Override PartName="/ppt/charts/chart2.xml" ContentType="application/vnd.openxmlformats-officedocument.drawingml.chart+xml"/>
  <Override PartName="/ppt/slides/slide9.xml" ContentType="application/vnd.openxmlformats-officedocument.presentationml.slide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drawings/drawing3.xml" ContentType="application/vnd.openxmlformats-officedocument.drawingml.chartshapes+xml"/>
  <Override PartName="/docProps/app.xml" ContentType="application/vnd.openxmlformats-officedocument.extended-properties+xml"/>
  <Override PartName="/ppt/notesSlides/notesSlide4.xml" ContentType="application/vnd.openxmlformats-officedocument.presentationml.notesSlide+xml"/>
  <Override PartName="/ppt/theme/theme3.xml" ContentType="application/vnd.openxmlformats-officedocument.theme+xml"/>
  <Override PartName="/ppt/slides/slide24.xml" ContentType="application/vnd.openxmlformats-officedocument.presentationml.slide+xml"/>
  <Override PartName="/ppt/charts/chart1.xml" ContentType="application/vnd.openxmlformats-officedocument.drawingml.chart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drawings/drawing2.xml" ContentType="application/vnd.openxmlformats-officedocument.drawingml.chartshapes+xml"/>
  <Override PartName="/ppt/viewProps.xml" ContentType="application/vnd.openxmlformats-officedocument.presentationml.viewProps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2.xml" ContentType="application/vnd.openxmlformats-officedocument.them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drawings/drawing1.xml" ContentType="application/vnd.openxmlformats-officedocument.drawingml.chartshapes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charts/chart6.xml" ContentType="application/vnd.openxmlformats-officedocument.drawingml.chart+xml"/>
  <Override PartName="/ppt/theme/theme1.xml" ContentType="application/vnd.openxmlformats-officedocument.theme+xml"/>
  <Override PartName="/ppt/slides/slide22.xml" ContentType="application/vnd.openxmlformats-officedocument.presentationml.slide+xml"/>
  <Default Extension="gif" ContentType="image/gif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841" r:id="rId1"/>
    <p:sldMasterId id="2147483843" r:id="rId2"/>
    <p:sldMasterId id="2147483880" r:id="rId3"/>
  </p:sldMasterIdLst>
  <p:notesMasterIdLst>
    <p:notesMasterId r:id="rId41"/>
  </p:notesMasterIdLst>
  <p:handoutMasterIdLst>
    <p:handoutMasterId r:id="rId42"/>
  </p:handoutMasterIdLst>
  <p:sldIdLst>
    <p:sldId id="2361" r:id="rId4"/>
    <p:sldId id="2407" r:id="rId5"/>
    <p:sldId id="2318" r:id="rId6"/>
    <p:sldId id="2387" r:id="rId7"/>
    <p:sldId id="2409" r:id="rId8"/>
    <p:sldId id="2420" r:id="rId9"/>
    <p:sldId id="2358" r:id="rId10"/>
    <p:sldId id="1753" r:id="rId11"/>
    <p:sldId id="2411" r:id="rId12"/>
    <p:sldId id="2410" r:id="rId13"/>
    <p:sldId id="2405" r:id="rId14"/>
    <p:sldId id="2412" r:id="rId15"/>
    <p:sldId id="2413" r:id="rId16"/>
    <p:sldId id="2360" r:id="rId17"/>
    <p:sldId id="2370" r:id="rId18"/>
    <p:sldId id="2418" r:id="rId19"/>
    <p:sldId id="2364" r:id="rId20"/>
    <p:sldId id="2367" r:id="rId21"/>
    <p:sldId id="2368" r:id="rId22"/>
    <p:sldId id="2366" r:id="rId23"/>
    <p:sldId id="2421" r:id="rId24"/>
    <p:sldId id="2401" r:id="rId25"/>
    <p:sldId id="2390" r:id="rId26"/>
    <p:sldId id="2396" r:id="rId27"/>
    <p:sldId id="2392" r:id="rId28"/>
    <p:sldId id="2350" r:id="rId29"/>
    <p:sldId id="2422" r:id="rId30"/>
    <p:sldId id="2423" r:id="rId31"/>
    <p:sldId id="2402" r:id="rId32"/>
    <p:sldId id="2404" r:id="rId33"/>
    <p:sldId id="2424" r:id="rId34"/>
    <p:sldId id="2316" r:id="rId35"/>
    <p:sldId id="2425" r:id="rId36"/>
    <p:sldId id="2363" r:id="rId37"/>
    <p:sldId id="2233" r:id="rId38"/>
    <p:sldId id="2362" r:id="rId39"/>
    <p:sldId id="2403" r:id="rId40"/>
  </p:sldIdLst>
  <p:sldSz cx="9144000" cy="6858000" type="screen4x3"/>
  <p:notesSz cx="7010400" cy="93964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5pPr>
    <a:lvl6pPr marL="22860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6pPr>
    <a:lvl7pPr marL="27432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7pPr>
    <a:lvl8pPr marL="32004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8pPr>
    <a:lvl9pPr marL="3657600" algn="l" defTabSz="457200" rtl="0" eaLnBrk="1" latinLnBrk="0" hangingPunct="1">
      <a:defRPr b="1" kern="1200">
        <a:solidFill>
          <a:schemeClr val="tx1"/>
        </a:solidFill>
        <a:latin typeface="Times New Roman" pitchFamily="-110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E7DE40"/>
    <a:srgbClr val="0000E1"/>
    <a:srgbClr val="007100"/>
    <a:srgbClr val="007F00"/>
    <a:srgbClr val="008D00"/>
    <a:srgbClr val="009F00"/>
    <a:srgbClr val="00A600"/>
    <a:srgbClr val="39C44F"/>
    <a:srgbClr val="F3EB45"/>
    <a:srgbClr val="F4FF28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Comments="0">
  <p:normalViewPr>
    <p:restoredLeft sz="20498" autoAdjust="0"/>
    <p:restoredTop sz="99302" autoAdjust="0"/>
  </p:normalViewPr>
  <p:slideViewPr>
    <p:cSldViewPr>
      <p:cViewPr>
        <p:scale>
          <a:sx n="100" d="100"/>
          <a:sy n="100" d="100"/>
        </p:scale>
        <p:origin x="-88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28" y="942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1262" y="-58"/>
      </p:cViewPr>
      <p:guideLst>
        <p:guide orient="horz" pos="2960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doc\upgrade\magfield\torus-mapping-data\sector-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doc\upgrade\magfield\torus-mapping-data\sector-comparison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doc\upgrade\magfield\torus-mapping-data\sector-comparison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doc\upgrade\magfield\torus-mapping-data\sector-comparison.xlsx" TargetMode="External"/><Relationship Id="rId2" Type="http://schemas.openxmlformats.org/officeDocument/2006/relationships/chartUserShapes" Target="../drawings/drawing2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solenoid-map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solenoid-map.xlsx" TargetMode="External"/><Relationship Id="rId2" Type="http://schemas.openxmlformats.org/officeDocument/2006/relationships/chartUserShapes" Target="../drawings/drawing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jlabhome\home\mestayer\solenoid-map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By</a:t>
            </a:r>
            <a:r>
              <a:rPr lang="en-US" baseline="0"/>
              <a:t> - midplane outer - all sectors</a:t>
            </a:r>
            <a:endParaRPr 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'By-C'!$A$1</c:f>
              <c:strCache>
                <c:ptCount val="1"/>
                <c:pt idx="0">
                  <c:v>By-sec5</c:v>
                </c:pt>
              </c:strCache>
            </c:strRef>
          </c:tx>
          <c:val>
            <c:numRef>
              <c:f>'By-C'!$A$2:$A$41</c:f>
              <c:numCache>
                <c:formatCode>General</c:formatCode>
                <c:ptCount val="40"/>
                <c:pt idx="0">
                  <c:v>572.0499999999994</c:v>
                </c:pt>
                <c:pt idx="1">
                  <c:v>943.51</c:v>
                </c:pt>
                <c:pt idx="2">
                  <c:v>1529.34</c:v>
                </c:pt>
                <c:pt idx="3">
                  <c:v>2398.21</c:v>
                </c:pt>
                <c:pt idx="4">
                  <c:v>3585.35</c:v>
                </c:pt>
                <c:pt idx="5">
                  <c:v>5061.93</c:v>
                </c:pt>
                <c:pt idx="6">
                  <c:v>6730.25</c:v>
                </c:pt>
                <c:pt idx="7">
                  <c:v>8460.24</c:v>
                </c:pt>
                <c:pt idx="8">
                  <c:v>10126.27</c:v>
                </c:pt>
                <c:pt idx="9">
                  <c:v>11621.11</c:v>
                </c:pt>
                <c:pt idx="10">
                  <c:v>12869.54</c:v>
                </c:pt>
                <c:pt idx="11">
                  <c:v>13846.16</c:v>
                </c:pt>
                <c:pt idx="12">
                  <c:v>14555.01</c:v>
                </c:pt>
                <c:pt idx="13">
                  <c:v>15036.42</c:v>
                </c:pt>
                <c:pt idx="14">
                  <c:v>15347.89</c:v>
                </c:pt>
                <c:pt idx="15">
                  <c:v>15538.59</c:v>
                </c:pt>
                <c:pt idx="16">
                  <c:v>15654.06</c:v>
                </c:pt>
                <c:pt idx="17">
                  <c:v>15720.6</c:v>
                </c:pt>
                <c:pt idx="18">
                  <c:v>15759.95</c:v>
                </c:pt>
                <c:pt idx="19">
                  <c:v>15780.56</c:v>
                </c:pt>
                <c:pt idx="20">
                  <c:v>15794.7</c:v>
                </c:pt>
                <c:pt idx="21">
                  <c:v>15804.21</c:v>
                </c:pt>
                <c:pt idx="22">
                  <c:v>15808.5</c:v>
                </c:pt>
                <c:pt idx="23">
                  <c:v>15808.29</c:v>
                </c:pt>
                <c:pt idx="24">
                  <c:v>15806.77</c:v>
                </c:pt>
                <c:pt idx="25">
                  <c:v>15802.31</c:v>
                </c:pt>
                <c:pt idx="26">
                  <c:v>15793.76</c:v>
                </c:pt>
                <c:pt idx="27">
                  <c:v>15774.56</c:v>
                </c:pt>
                <c:pt idx="28">
                  <c:v>15738.49</c:v>
                </c:pt>
                <c:pt idx="29">
                  <c:v>15671.96</c:v>
                </c:pt>
                <c:pt idx="30">
                  <c:v>15553.96</c:v>
                </c:pt>
                <c:pt idx="31">
                  <c:v>15351.54</c:v>
                </c:pt>
                <c:pt idx="32">
                  <c:v>15024.67</c:v>
                </c:pt>
                <c:pt idx="33">
                  <c:v>14518.04</c:v>
                </c:pt>
                <c:pt idx="34">
                  <c:v>13778.69</c:v>
                </c:pt>
                <c:pt idx="35">
                  <c:v>12774.36</c:v>
                </c:pt>
                <c:pt idx="36">
                  <c:v>11503.94</c:v>
                </c:pt>
                <c:pt idx="37">
                  <c:v>10007.59</c:v>
                </c:pt>
                <c:pt idx="38">
                  <c:v>8364.26</c:v>
                </c:pt>
                <c:pt idx="39">
                  <c:v>6681.71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80D-48D8-A6B8-8B1884EF099D}"/>
            </c:ext>
          </c:extLst>
        </c:ser>
        <c:ser>
          <c:idx val="1"/>
          <c:order val="1"/>
          <c:tx>
            <c:strRef>
              <c:f>'By-C'!$B$1</c:f>
              <c:strCache>
                <c:ptCount val="1"/>
                <c:pt idx="0">
                  <c:v>By-sec4</c:v>
                </c:pt>
              </c:strCache>
            </c:strRef>
          </c:tx>
          <c:val>
            <c:numRef>
              <c:f>'By-C'!$B$2:$B$41</c:f>
              <c:numCache>
                <c:formatCode>General</c:formatCode>
                <c:ptCount val="40"/>
                <c:pt idx="0">
                  <c:v>570.91</c:v>
                </c:pt>
                <c:pt idx="1">
                  <c:v>943.09</c:v>
                </c:pt>
                <c:pt idx="2">
                  <c:v>1531.4</c:v>
                </c:pt>
                <c:pt idx="3">
                  <c:v>2405.77</c:v>
                </c:pt>
                <c:pt idx="4">
                  <c:v>3595.5</c:v>
                </c:pt>
                <c:pt idx="5">
                  <c:v>5078.36</c:v>
                </c:pt>
                <c:pt idx="6">
                  <c:v>6750.0</c:v>
                </c:pt>
                <c:pt idx="7">
                  <c:v>8479.0</c:v>
                </c:pt>
                <c:pt idx="8">
                  <c:v>10139.93</c:v>
                </c:pt>
                <c:pt idx="9">
                  <c:v>11627.31</c:v>
                </c:pt>
                <c:pt idx="10">
                  <c:v>12869.33</c:v>
                </c:pt>
                <c:pt idx="11">
                  <c:v>13839.89</c:v>
                </c:pt>
                <c:pt idx="12">
                  <c:v>14547.55</c:v>
                </c:pt>
                <c:pt idx="13">
                  <c:v>15031.41</c:v>
                </c:pt>
                <c:pt idx="14">
                  <c:v>15345.79</c:v>
                </c:pt>
                <c:pt idx="15">
                  <c:v>15539.48</c:v>
                </c:pt>
                <c:pt idx="16">
                  <c:v>15657.2</c:v>
                </c:pt>
                <c:pt idx="17">
                  <c:v>15724.54</c:v>
                </c:pt>
                <c:pt idx="18">
                  <c:v>15764.85</c:v>
                </c:pt>
                <c:pt idx="19">
                  <c:v>15785.79</c:v>
                </c:pt>
                <c:pt idx="20">
                  <c:v>15799.54</c:v>
                </c:pt>
                <c:pt idx="21">
                  <c:v>15808.32</c:v>
                </c:pt>
                <c:pt idx="22">
                  <c:v>15815.2</c:v>
                </c:pt>
                <c:pt idx="23">
                  <c:v>15815.33</c:v>
                </c:pt>
                <c:pt idx="24">
                  <c:v>15814.7</c:v>
                </c:pt>
                <c:pt idx="25">
                  <c:v>15811.4</c:v>
                </c:pt>
                <c:pt idx="26">
                  <c:v>15804.06</c:v>
                </c:pt>
                <c:pt idx="27">
                  <c:v>15786.76</c:v>
                </c:pt>
                <c:pt idx="28">
                  <c:v>15752.48</c:v>
                </c:pt>
                <c:pt idx="29">
                  <c:v>15686.18</c:v>
                </c:pt>
                <c:pt idx="30">
                  <c:v>15567.59</c:v>
                </c:pt>
                <c:pt idx="31">
                  <c:v>15363.79</c:v>
                </c:pt>
                <c:pt idx="32">
                  <c:v>15033.15</c:v>
                </c:pt>
                <c:pt idx="33">
                  <c:v>14523.29</c:v>
                </c:pt>
                <c:pt idx="34">
                  <c:v>13780.97</c:v>
                </c:pt>
                <c:pt idx="35">
                  <c:v>12773.81</c:v>
                </c:pt>
                <c:pt idx="36">
                  <c:v>11502.31</c:v>
                </c:pt>
                <c:pt idx="37">
                  <c:v>10005.73</c:v>
                </c:pt>
                <c:pt idx="38">
                  <c:v>8365.219999999988</c:v>
                </c:pt>
                <c:pt idx="39">
                  <c:v>6686.73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80D-48D8-A6B8-8B1884EF099D}"/>
            </c:ext>
          </c:extLst>
        </c:ser>
        <c:ser>
          <c:idx val="2"/>
          <c:order val="2"/>
          <c:tx>
            <c:strRef>
              <c:f>'By-C'!$C$1</c:f>
              <c:strCache>
                <c:ptCount val="1"/>
                <c:pt idx="0">
                  <c:v>By-sec3</c:v>
                </c:pt>
              </c:strCache>
            </c:strRef>
          </c:tx>
          <c:val>
            <c:numRef>
              <c:f>'By-C'!$C$2:$C$41</c:f>
              <c:numCache>
                <c:formatCode>General</c:formatCode>
                <c:ptCount val="40"/>
                <c:pt idx="0">
                  <c:v>557.48</c:v>
                </c:pt>
                <c:pt idx="1">
                  <c:v>921.13</c:v>
                </c:pt>
                <c:pt idx="2">
                  <c:v>1497.28</c:v>
                </c:pt>
                <c:pt idx="3">
                  <c:v>2355.41</c:v>
                </c:pt>
                <c:pt idx="4">
                  <c:v>3536.81</c:v>
                </c:pt>
                <c:pt idx="5">
                  <c:v>5013.53</c:v>
                </c:pt>
                <c:pt idx="6">
                  <c:v>6692.3</c:v>
                </c:pt>
                <c:pt idx="7">
                  <c:v>8434.379999999981</c:v>
                </c:pt>
                <c:pt idx="8">
                  <c:v>10115.06</c:v>
                </c:pt>
                <c:pt idx="9">
                  <c:v>11619.69</c:v>
                </c:pt>
                <c:pt idx="10">
                  <c:v>12881.0</c:v>
                </c:pt>
                <c:pt idx="11">
                  <c:v>13863.21</c:v>
                </c:pt>
                <c:pt idx="12">
                  <c:v>14580.08</c:v>
                </c:pt>
                <c:pt idx="13">
                  <c:v>15069.87</c:v>
                </c:pt>
                <c:pt idx="14">
                  <c:v>15386.46</c:v>
                </c:pt>
                <c:pt idx="15">
                  <c:v>15581.38</c:v>
                </c:pt>
                <c:pt idx="16">
                  <c:v>15699.5</c:v>
                </c:pt>
                <c:pt idx="17">
                  <c:v>15762.69</c:v>
                </c:pt>
                <c:pt idx="18">
                  <c:v>15800.26</c:v>
                </c:pt>
                <c:pt idx="19">
                  <c:v>15821.23</c:v>
                </c:pt>
                <c:pt idx="20">
                  <c:v>15833.28</c:v>
                </c:pt>
                <c:pt idx="21">
                  <c:v>15839.95</c:v>
                </c:pt>
                <c:pt idx="22">
                  <c:v>15842.05</c:v>
                </c:pt>
                <c:pt idx="23">
                  <c:v>15841.72</c:v>
                </c:pt>
                <c:pt idx="24">
                  <c:v>15841.46</c:v>
                </c:pt>
                <c:pt idx="25">
                  <c:v>15836.5</c:v>
                </c:pt>
                <c:pt idx="26">
                  <c:v>15826.79</c:v>
                </c:pt>
                <c:pt idx="27">
                  <c:v>15809.07</c:v>
                </c:pt>
                <c:pt idx="28">
                  <c:v>15773.42</c:v>
                </c:pt>
                <c:pt idx="29">
                  <c:v>15704.83</c:v>
                </c:pt>
                <c:pt idx="30">
                  <c:v>15582.97</c:v>
                </c:pt>
                <c:pt idx="31">
                  <c:v>15377.11</c:v>
                </c:pt>
                <c:pt idx="32">
                  <c:v>15043.62</c:v>
                </c:pt>
                <c:pt idx="33">
                  <c:v>14531.79</c:v>
                </c:pt>
                <c:pt idx="34">
                  <c:v>13785.49</c:v>
                </c:pt>
                <c:pt idx="35">
                  <c:v>12773.55</c:v>
                </c:pt>
                <c:pt idx="36">
                  <c:v>11493.89</c:v>
                </c:pt>
                <c:pt idx="37">
                  <c:v>9988.83</c:v>
                </c:pt>
                <c:pt idx="38">
                  <c:v>8339.869999999981</c:v>
                </c:pt>
                <c:pt idx="39">
                  <c:v>6654.92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80D-48D8-A6B8-8B1884EF099D}"/>
            </c:ext>
          </c:extLst>
        </c:ser>
        <c:ser>
          <c:idx val="3"/>
          <c:order val="3"/>
          <c:tx>
            <c:strRef>
              <c:f>'By-C'!$D$1</c:f>
              <c:strCache>
                <c:ptCount val="1"/>
                <c:pt idx="0">
                  <c:v>By-sec2</c:v>
                </c:pt>
              </c:strCache>
            </c:strRef>
          </c:tx>
          <c:val>
            <c:numRef>
              <c:f>'By-C'!$D$2:$D$41</c:f>
              <c:numCache>
                <c:formatCode>General</c:formatCode>
                <c:ptCount val="40"/>
                <c:pt idx="0">
                  <c:v>552.27</c:v>
                </c:pt>
                <c:pt idx="1">
                  <c:v>909.14</c:v>
                </c:pt>
                <c:pt idx="2">
                  <c:v>1474.51</c:v>
                </c:pt>
                <c:pt idx="3">
                  <c:v>2318.07</c:v>
                </c:pt>
                <c:pt idx="4">
                  <c:v>3485.19</c:v>
                </c:pt>
                <c:pt idx="5">
                  <c:v>4949.85</c:v>
                </c:pt>
                <c:pt idx="6">
                  <c:v>6623.87</c:v>
                </c:pt>
                <c:pt idx="7">
                  <c:v>8373.889999999985</c:v>
                </c:pt>
                <c:pt idx="8">
                  <c:v>10062.54</c:v>
                </c:pt>
                <c:pt idx="9">
                  <c:v>11583.46</c:v>
                </c:pt>
                <c:pt idx="10">
                  <c:v>12859.18</c:v>
                </c:pt>
                <c:pt idx="11">
                  <c:v>13854.7</c:v>
                </c:pt>
                <c:pt idx="12">
                  <c:v>14580.37</c:v>
                </c:pt>
                <c:pt idx="13">
                  <c:v>15076.29</c:v>
                </c:pt>
                <c:pt idx="14">
                  <c:v>15397.35</c:v>
                </c:pt>
                <c:pt idx="15">
                  <c:v>15596.67</c:v>
                </c:pt>
                <c:pt idx="16">
                  <c:v>15717.42</c:v>
                </c:pt>
                <c:pt idx="17">
                  <c:v>15787.57</c:v>
                </c:pt>
                <c:pt idx="18">
                  <c:v>15824.4</c:v>
                </c:pt>
                <c:pt idx="19">
                  <c:v>15845.29</c:v>
                </c:pt>
                <c:pt idx="20">
                  <c:v>15857.77</c:v>
                </c:pt>
                <c:pt idx="21">
                  <c:v>15864.19</c:v>
                </c:pt>
                <c:pt idx="22">
                  <c:v>15866.84</c:v>
                </c:pt>
                <c:pt idx="23">
                  <c:v>15866.05</c:v>
                </c:pt>
                <c:pt idx="24">
                  <c:v>15865.52</c:v>
                </c:pt>
                <c:pt idx="25">
                  <c:v>15861.15</c:v>
                </c:pt>
                <c:pt idx="26">
                  <c:v>15852.07</c:v>
                </c:pt>
                <c:pt idx="27">
                  <c:v>15830.73</c:v>
                </c:pt>
                <c:pt idx="28">
                  <c:v>15792.19</c:v>
                </c:pt>
                <c:pt idx="29">
                  <c:v>15722.11</c:v>
                </c:pt>
                <c:pt idx="30">
                  <c:v>15598.74</c:v>
                </c:pt>
                <c:pt idx="31">
                  <c:v>15392.19</c:v>
                </c:pt>
                <c:pt idx="32">
                  <c:v>15059.01</c:v>
                </c:pt>
                <c:pt idx="33">
                  <c:v>14547.76</c:v>
                </c:pt>
                <c:pt idx="34">
                  <c:v>13802.16</c:v>
                </c:pt>
                <c:pt idx="35">
                  <c:v>12788.52</c:v>
                </c:pt>
                <c:pt idx="36">
                  <c:v>11505.36</c:v>
                </c:pt>
                <c:pt idx="37">
                  <c:v>9994.73</c:v>
                </c:pt>
                <c:pt idx="38">
                  <c:v>8338.43</c:v>
                </c:pt>
                <c:pt idx="39">
                  <c:v>6647.51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80D-48D8-A6B8-8B1884EF099D}"/>
            </c:ext>
          </c:extLst>
        </c:ser>
        <c:ser>
          <c:idx val="4"/>
          <c:order val="4"/>
          <c:tx>
            <c:strRef>
              <c:f>'By-C'!$E$1</c:f>
              <c:strCache>
                <c:ptCount val="1"/>
                <c:pt idx="0">
                  <c:v>By-sec6</c:v>
                </c:pt>
              </c:strCache>
            </c:strRef>
          </c:tx>
          <c:val>
            <c:numRef>
              <c:f>'By-C'!$E$2:$E$41</c:f>
              <c:numCache>
                <c:formatCode>General</c:formatCode>
                <c:ptCount val="40"/>
                <c:pt idx="0">
                  <c:v>575.51</c:v>
                </c:pt>
                <c:pt idx="1">
                  <c:v>944.22</c:v>
                </c:pt>
                <c:pt idx="2">
                  <c:v>1526.82</c:v>
                </c:pt>
                <c:pt idx="3">
                  <c:v>2390.04</c:v>
                </c:pt>
                <c:pt idx="4">
                  <c:v>3570.01</c:v>
                </c:pt>
                <c:pt idx="5">
                  <c:v>5039.74</c:v>
                </c:pt>
                <c:pt idx="6">
                  <c:v>6702.03</c:v>
                </c:pt>
                <c:pt idx="7">
                  <c:v>8430.62</c:v>
                </c:pt>
                <c:pt idx="8">
                  <c:v>10097.43</c:v>
                </c:pt>
                <c:pt idx="9">
                  <c:v>11596.05</c:v>
                </c:pt>
                <c:pt idx="10">
                  <c:v>12850.85</c:v>
                </c:pt>
                <c:pt idx="11">
                  <c:v>13828.73</c:v>
                </c:pt>
                <c:pt idx="12">
                  <c:v>14538.75</c:v>
                </c:pt>
                <c:pt idx="13">
                  <c:v>15021.59</c:v>
                </c:pt>
                <c:pt idx="14">
                  <c:v>15332.58</c:v>
                </c:pt>
                <c:pt idx="15">
                  <c:v>15523.94</c:v>
                </c:pt>
                <c:pt idx="16">
                  <c:v>15641.15</c:v>
                </c:pt>
                <c:pt idx="17">
                  <c:v>15709.58</c:v>
                </c:pt>
                <c:pt idx="18">
                  <c:v>15750.74</c:v>
                </c:pt>
                <c:pt idx="19">
                  <c:v>15773.99</c:v>
                </c:pt>
                <c:pt idx="20">
                  <c:v>15788.89</c:v>
                </c:pt>
                <c:pt idx="21">
                  <c:v>15797.71</c:v>
                </c:pt>
                <c:pt idx="22">
                  <c:v>15802.34</c:v>
                </c:pt>
                <c:pt idx="23">
                  <c:v>15801.69</c:v>
                </c:pt>
                <c:pt idx="24">
                  <c:v>15800.17</c:v>
                </c:pt>
                <c:pt idx="25">
                  <c:v>15795.15</c:v>
                </c:pt>
                <c:pt idx="26">
                  <c:v>15785.85</c:v>
                </c:pt>
                <c:pt idx="27">
                  <c:v>15764.63</c:v>
                </c:pt>
                <c:pt idx="28">
                  <c:v>15726.38</c:v>
                </c:pt>
                <c:pt idx="29">
                  <c:v>15657.51</c:v>
                </c:pt>
                <c:pt idx="30">
                  <c:v>15538.24</c:v>
                </c:pt>
                <c:pt idx="31">
                  <c:v>15335.58</c:v>
                </c:pt>
                <c:pt idx="32">
                  <c:v>15009.46</c:v>
                </c:pt>
                <c:pt idx="33">
                  <c:v>14505.73</c:v>
                </c:pt>
                <c:pt idx="34">
                  <c:v>13770.39</c:v>
                </c:pt>
                <c:pt idx="35">
                  <c:v>12769.35</c:v>
                </c:pt>
                <c:pt idx="36">
                  <c:v>11503.81</c:v>
                </c:pt>
                <c:pt idx="37">
                  <c:v>10008.32</c:v>
                </c:pt>
                <c:pt idx="38">
                  <c:v>8366.849999999989</c:v>
                </c:pt>
                <c:pt idx="39">
                  <c:v>6687.36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80D-48D8-A6B8-8B1884EF099D}"/>
            </c:ext>
          </c:extLst>
        </c:ser>
        <c:ser>
          <c:idx val="5"/>
          <c:order val="5"/>
          <c:tx>
            <c:strRef>
              <c:f>'By-C'!$F$1</c:f>
              <c:strCache>
                <c:ptCount val="1"/>
                <c:pt idx="0">
                  <c:v>By-sec1</c:v>
                </c:pt>
              </c:strCache>
            </c:strRef>
          </c:tx>
          <c:val>
            <c:numRef>
              <c:f>'By-C'!$F$2:$F$41</c:f>
              <c:numCache>
                <c:formatCode>General</c:formatCode>
                <c:ptCount val="40"/>
                <c:pt idx="0">
                  <c:v>566.39</c:v>
                </c:pt>
                <c:pt idx="1">
                  <c:v>931.3099999999994</c:v>
                </c:pt>
                <c:pt idx="2">
                  <c:v>1507.32</c:v>
                </c:pt>
                <c:pt idx="3">
                  <c:v>2361.21</c:v>
                </c:pt>
                <c:pt idx="4">
                  <c:v>3535.69</c:v>
                </c:pt>
                <c:pt idx="5">
                  <c:v>5002.98</c:v>
                </c:pt>
                <c:pt idx="6">
                  <c:v>6667.09</c:v>
                </c:pt>
                <c:pt idx="7">
                  <c:v>8405.79</c:v>
                </c:pt>
                <c:pt idx="8">
                  <c:v>10081.2</c:v>
                </c:pt>
                <c:pt idx="9">
                  <c:v>11586.42</c:v>
                </c:pt>
                <c:pt idx="10">
                  <c:v>12848.69</c:v>
                </c:pt>
                <c:pt idx="11">
                  <c:v>13831.35</c:v>
                </c:pt>
                <c:pt idx="12">
                  <c:v>14547.76</c:v>
                </c:pt>
                <c:pt idx="13">
                  <c:v>15035.63</c:v>
                </c:pt>
                <c:pt idx="14">
                  <c:v>15350.79</c:v>
                </c:pt>
                <c:pt idx="15">
                  <c:v>15546.79</c:v>
                </c:pt>
                <c:pt idx="16">
                  <c:v>15666.26</c:v>
                </c:pt>
                <c:pt idx="17">
                  <c:v>15735.81</c:v>
                </c:pt>
                <c:pt idx="18">
                  <c:v>15773.6</c:v>
                </c:pt>
                <c:pt idx="19">
                  <c:v>15796.4</c:v>
                </c:pt>
                <c:pt idx="20">
                  <c:v>15810.12</c:v>
                </c:pt>
                <c:pt idx="21">
                  <c:v>15817.77</c:v>
                </c:pt>
                <c:pt idx="22">
                  <c:v>15821.53</c:v>
                </c:pt>
                <c:pt idx="23">
                  <c:v>15821.24</c:v>
                </c:pt>
                <c:pt idx="24">
                  <c:v>15819.63</c:v>
                </c:pt>
                <c:pt idx="25">
                  <c:v>15814.16</c:v>
                </c:pt>
                <c:pt idx="26">
                  <c:v>15803.88</c:v>
                </c:pt>
                <c:pt idx="27">
                  <c:v>15782.14</c:v>
                </c:pt>
                <c:pt idx="28">
                  <c:v>15742.41</c:v>
                </c:pt>
                <c:pt idx="29">
                  <c:v>15672.67</c:v>
                </c:pt>
                <c:pt idx="30">
                  <c:v>15550.38</c:v>
                </c:pt>
                <c:pt idx="31">
                  <c:v>15347.14</c:v>
                </c:pt>
                <c:pt idx="32">
                  <c:v>15018.08</c:v>
                </c:pt>
                <c:pt idx="33">
                  <c:v>14512.55</c:v>
                </c:pt>
                <c:pt idx="34">
                  <c:v>13774.77</c:v>
                </c:pt>
                <c:pt idx="35">
                  <c:v>12771.03</c:v>
                </c:pt>
                <c:pt idx="36">
                  <c:v>11499.07</c:v>
                </c:pt>
                <c:pt idx="37">
                  <c:v>10000.48</c:v>
                </c:pt>
                <c:pt idx="38">
                  <c:v>8355.53</c:v>
                </c:pt>
                <c:pt idx="39">
                  <c:v>6672.03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80D-48D8-A6B8-8B1884EF099D}"/>
            </c:ext>
          </c:extLst>
        </c:ser>
        <c:marker val="1"/>
        <c:axId val="409326072"/>
        <c:axId val="409064168"/>
      </c:lineChart>
      <c:catAx>
        <c:axId val="409326072"/>
        <c:scaling>
          <c:orientation val="minMax"/>
        </c:scaling>
        <c:axPos val="b"/>
        <c:majorTickMark val="none"/>
        <c:tickLblPos val="nextTo"/>
        <c:crossAx val="409064168"/>
        <c:crosses val="autoZero"/>
        <c:auto val="1"/>
        <c:lblAlgn val="ctr"/>
        <c:lblOffset val="100"/>
      </c:catAx>
      <c:valAx>
        <c:axId val="409064168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Gauss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409326072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By</a:t>
            </a:r>
            <a:r>
              <a:rPr lang="en-US" baseline="0"/>
              <a:t> - midplane outer - all sectors</a:t>
            </a:r>
            <a:endParaRPr lang="en-US"/>
          </a:p>
        </c:rich>
      </c:tx>
      <c:layout/>
    </c:title>
    <c:plotArea>
      <c:layout>
        <c:manualLayout>
          <c:layoutTarget val="inner"/>
          <c:xMode val="edge"/>
          <c:yMode val="edge"/>
          <c:x val="0.181474628171479"/>
          <c:y val="0.194803514144065"/>
          <c:w val="0.605344050743657"/>
          <c:h val="0.689216608340624"/>
        </c:manualLayout>
      </c:layout>
      <c:lineChart>
        <c:grouping val="standard"/>
        <c:ser>
          <c:idx val="0"/>
          <c:order val="0"/>
          <c:tx>
            <c:strRef>
              <c:f>'By-C'!$A$1</c:f>
              <c:strCache>
                <c:ptCount val="1"/>
                <c:pt idx="0">
                  <c:v>By-sec5</c:v>
                </c:pt>
              </c:strCache>
            </c:strRef>
          </c:tx>
          <c:val>
            <c:numRef>
              <c:f>'By-C'!$A$2:$A$41</c:f>
              <c:numCache>
                <c:formatCode>General</c:formatCode>
                <c:ptCount val="40"/>
                <c:pt idx="0">
                  <c:v>572.0499999999994</c:v>
                </c:pt>
                <c:pt idx="1">
                  <c:v>943.51</c:v>
                </c:pt>
                <c:pt idx="2">
                  <c:v>1529.34</c:v>
                </c:pt>
                <c:pt idx="3">
                  <c:v>2398.21</c:v>
                </c:pt>
                <c:pt idx="4">
                  <c:v>3585.35</c:v>
                </c:pt>
                <c:pt idx="5">
                  <c:v>5061.93</c:v>
                </c:pt>
                <c:pt idx="6">
                  <c:v>6730.25</c:v>
                </c:pt>
                <c:pt idx="7">
                  <c:v>8460.24</c:v>
                </c:pt>
                <c:pt idx="8">
                  <c:v>10126.27</c:v>
                </c:pt>
                <c:pt idx="9">
                  <c:v>11621.11</c:v>
                </c:pt>
                <c:pt idx="10">
                  <c:v>12869.54</c:v>
                </c:pt>
                <c:pt idx="11">
                  <c:v>13846.16</c:v>
                </c:pt>
                <c:pt idx="12">
                  <c:v>14555.01</c:v>
                </c:pt>
                <c:pt idx="13">
                  <c:v>15036.42</c:v>
                </c:pt>
                <c:pt idx="14">
                  <c:v>15347.89</c:v>
                </c:pt>
                <c:pt idx="15">
                  <c:v>15538.59</c:v>
                </c:pt>
                <c:pt idx="16">
                  <c:v>15654.06</c:v>
                </c:pt>
                <c:pt idx="17">
                  <c:v>15720.6</c:v>
                </c:pt>
                <c:pt idx="18">
                  <c:v>15759.95</c:v>
                </c:pt>
                <c:pt idx="19">
                  <c:v>15780.56</c:v>
                </c:pt>
                <c:pt idx="20">
                  <c:v>15794.7</c:v>
                </c:pt>
                <c:pt idx="21">
                  <c:v>15804.21</c:v>
                </c:pt>
                <c:pt idx="22">
                  <c:v>15808.5</c:v>
                </c:pt>
                <c:pt idx="23">
                  <c:v>15808.29</c:v>
                </c:pt>
                <c:pt idx="24">
                  <c:v>15806.77</c:v>
                </c:pt>
                <c:pt idx="25">
                  <c:v>15802.31</c:v>
                </c:pt>
                <c:pt idx="26">
                  <c:v>15793.76</c:v>
                </c:pt>
                <c:pt idx="27">
                  <c:v>15774.56</c:v>
                </c:pt>
                <c:pt idx="28">
                  <c:v>15738.49</c:v>
                </c:pt>
                <c:pt idx="29">
                  <c:v>15671.96</c:v>
                </c:pt>
                <c:pt idx="30">
                  <c:v>15553.96</c:v>
                </c:pt>
                <c:pt idx="31">
                  <c:v>15351.54</c:v>
                </c:pt>
                <c:pt idx="32">
                  <c:v>15024.67</c:v>
                </c:pt>
                <c:pt idx="33">
                  <c:v>14518.04</c:v>
                </c:pt>
                <c:pt idx="34">
                  <c:v>13778.69</c:v>
                </c:pt>
                <c:pt idx="35">
                  <c:v>12774.36</c:v>
                </c:pt>
                <c:pt idx="36">
                  <c:v>11503.94</c:v>
                </c:pt>
                <c:pt idx="37">
                  <c:v>10007.59</c:v>
                </c:pt>
                <c:pt idx="38">
                  <c:v>8364.26</c:v>
                </c:pt>
                <c:pt idx="39">
                  <c:v>6681.71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D72-4395-9A5D-635F03493053}"/>
            </c:ext>
          </c:extLst>
        </c:ser>
        <c:ser>
          <c:idx val="1"/>
          <c:order val="1"/>
          <c:tx>
            <c:strRef>
              <c:f>'By-C'!$B$1</c:f>
              <c:strCache>
                <c:ptCount val="1"/>
                <c:pt idx="0">
                  <c:v>By-sec4</c:v>
                </c:pt>
              </c:strCache>
            </c:strRef>
          </c:tx>
          <c:val>
            <c:numRef>
              <c:f>'By-C'!$B$2:$B$41</c:f>
              <c:numCache>
                <c:formatCode>General</c:formatCode>
                <c:ptCount val="40"/>
                <c:pt idx="0">
                  <c:v>570.91</c:v>
                </c:pt>
                <c:pt idx="1">
                  <c:v>943.09</c:v>
                </c:pt>
                <c:pt idx="2">
                  <c:v>1531.4</c:v>
                </c:pt>
                <c:pt idx="3">
                  <c:v>2405.77</c:v>
                </c:pt>
                <c:pt idx="4">
                  <c:v>3595.5</c:v>
                </c:pt>
                <c:pt idx="5">
                  <c:v>5078.36</c:v>
                </c:pt>
                <c:pt idx="6">
                  <c:v>6750.0</c:v>
                </c:pt>
                <c:pt idx="7">
                  <c:v>8479.0</c:v>
                </c:pt>
                <c:pt idx="8">
                  <c:v>10139.93</c:v>
                </c:pt>
                <c:pt idx="9">
                  <c:v>11627.31</c:v>
                </c:pt>
                <c:pt idx="10">
                  <c:v>12869.33</c:v>
                </c:pt>
                <c:pt idx="11">
                  <c:v>13839.89</c:v>
                </c:pt>
                <c:pt idx="12">
                  <c:v>14547.55</c:v>
                </c:pt>
                <c:pt idx="13">
                  <c:v>15031.41</c:v>
                </c:pt>
                <c:pt idx="14">
                  <c:v>15345.79</c:v>
                </c:pt>
                <c:pt idx="15">
                  <c:v>15539.48</c:v>
                </c:pt>
                <c:pt idx="16">
                  <c:v>15657.2</c:v>
                </c:pt>
                <c:pt idx="17">
                  <c:v>15724.54</c:v>
                </c:pt>
                <c:pt idx="18">
                  <c:v>15764.85</c:v>
                </c:pt>
                <c:pt idx="19">
                  <c:v>15785.79</c:v>
                </c:pt>
                <c:pt idx="20">
                  <c:v>15799.54</c:v>
                </c:pt>
                <c:pt idx="21">
                  <c:v>15808.32</c:v>
                </c:pt>
                <c:pt idx="22">
                  <c:v>15815.2</c:v>
                </c:pt>
                <c:pt idx="23">
                  <c:v>15815.33</c:v>
                </c:pt>
                <c:pt idx="24">
                  <c:v>15814.7</c:v>
                </c:pt>
                <c:pt idx="25">
                  <c:v>15811.4</c:v>
                </c:pt>
                <c:pt idx="26">
                  <c:v>15804.06</c:v>
                </c:pt>
                <c:pt idx="27">
                  <c:v>15786.76</c:v>
                </c:pt>
                <c:pt idx="28">
                  <c:v>15752.48</c:v>
                </c:pt>
                <c:pt idx="29">
                  <c:v>15686.18</c:v>
                </c:pt>
                <c:pt idx="30">
                  <c:v>15567.59</c:v>
                </c:pt>
                <c:pt idx="31">
                  <c:v>15363.79</c:v>
                </c:pt>
                <c:pt idx="32">
                  <c:v>15033.15</c:v>
                </c:pt>
                <c:pt idx="33">
                  <c:v>14523.29</c:v>
                </c:pt>
                <c:pt idx="34">
                  <c:v>13780.97</c:v>
                </c:pt>
                <c:pt idx="35">
                  <c:v>12773.81</c:v>
                </c:pt>
                <c:pt idx="36">
                  <c:v>11502.31</c:v>
                </c:pt>
                <c:pt idx="37">
                  <c:v>10005.73</c:v>
                </c:pt>
                <c:pt idx="38">
                  <c:v>8365.219999999988</c:v>
                </c:pt>
                <c:pt idx="39">
                  <c:v>6686.73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D72-4395-9A5D-635F03493053}"/>
            </c:ext>
          </c:extLst>
        </c:ser>
        <c:ser>
          <c:idx val="2"/>
          <c:order val="2"/>
          <c:tx>
            <c:strRef>
              <c:f>'By-C'!$C$1</c:f>
              <c:strCache>
                <c:ptCount val="1"/>
                <c:pt idx="0">
                  <c:v>By-sec3</c:v>
                </c:pt>
              </c:strCache>
            </c:strRef>
          </c:tx>
          <c:val>
            <c:numRef>
              <c:f>'By-C'!$C$2:$C$41</c:f>
              <c:numCache>
                <c:formatCode>General</c:formatCode>
                <c:ptCount val="40"/>
                <c:pt idx="0">
                  <c:v>557.48</c:v>
                </c:pt>
                <c:pt idx="1">
                  <c:v>921.13</c:v>
                </c:pt>
                <c:pt idx="2">
                  <c:v>1497.28</c:v>
                </c:pt>
                <c:pt idx="3">
                  <c:v>2355.41</c:v>
                </c:pt>
                <c:pt idx="4">
                  <c:v>3536.81</c:v>
                </c:pt>
                <c:pt idx="5">
                  <c:v>5013.53</c:v>
                </c:pt>
                <c:pt idx="6">
                  <c:v>6692.3</c:v>
                </c:pt>
                <c:pt idx="7">
                  <c:v>8434.379999999981</c:v>
                </c:pt>
                <c:pt idx="8">
                  <c:v>10115.06</c:v>
                </c:pt>
                <c:pt idx="9">
                  <c:v>11619.69</c:v>
                </c:pt>
                <c:pt idx="10">
                  <c:v>12881.0</c:v>
                </c:pt>
                <c:pt idx="11">
                  <c:v>13863.21</c:v>
                </c:pt>
                <c:pt idx="12">
                  <c:v>14580.08</c:v>
                </c:pt>
                <c:pt idx="13">
                  <c:v>15069.87</c:v>
                </c:pt>
                <c:pt idx="14">
                  <c:v>15386.46</c:v>
                </c:pt>
                <c:pt idx="15">
                  <c:v>15581.38</c:v>
                </c:pt>
                <c:pt idx="16">
                  <c:v>15699.5</c:v>
                </c:pt>
                <c:pt idx="17">
                  <c:v>15762.69</c:v>
                </c:pt>
                <c:pt idx="18">
                  <c:v>15800.26</c:v>
                </c:pt>
                <c:pt idx="19">
                  <c:v>15821.23</c:v>
                </c:pt>
                <c:pt idx="20">
                  <c:v>15833.28</c:v>
                </c:pt>
                <c:pt idx="21">
                  <c:v>15839.95</c:v>
                </c:pt>
                <c:pt idx="22">
                  <c:v>15842.05</c:v>
                </c:pt>
                <c:pt idx="23">
                  <c:v>15841.72</c:v>
                </c:pt>
                <c:pt idx="24">
                  <c:v>15841.46</c:v>
                </c:pt>
                <c:pt idx="25">
                  <c:v>15836.5</c:v>
                </c:pt>
                <c:pt idx="26">
                  <c:v>15826.79</c:v>
                </c:pt>
                <c:pt idx="27">
                  <c:v>15809.07</c:v>
                </c:pt>
                <c:pt idx="28">
                  <c:v>15773.42</c:v>
                </c:pt>
                <c:pt idx="29">
                  <c:v>15704.83</c:v>
                </c:pt>
                <c:pt idx="30">
                  <c:v>15582.97</c:v>
                </c:pt>
                <c:pt idx="31">
                  <c:v>15377.11</c:v>
                </c:pt>
                <c:pt idx="32">
                  <c:v>15043.62</c:v>
                </c:pt>
                <c:pt idx="33">
                  <c:v>14531.79</c:v>
                </c:pt>
                <c:pt idx="34">
                  <c:v>13785.49</c:v>
                </c:pt>
                <c:pt idx="35">
                  <c:v>12773.55</c:v>
                </c:pt>
                <c:pt idx="36">
                  <c:v>11493.89</c:v>
                </c:pt>
                <c:pt idx="37">
                  <c:v>9988.83</c:v>
                </c:pt>
                <c:pt idx="38">
                  <c:v>8339.869999999981</c:v>
                </c:pt>
                <c:pt idx="39">
                  <c:v>6654.92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D72-4395-9A5D-635F03493053}"/>
            </c:ext>
          </c:extLst>
        </c:ser>
        <c:ser>
          <c:idx val="3"/>
          <c:order val="3"/>
          <c:tx>
            <c:strRef>
              <c:f>'By-C'!$D$1</c:f>
              <c:strCache>
                <c:ptCount val="1"/>
                <c:pt idx="0">
                  <c:v>By-sec2</c:v>
                </c:pt>
              </c:strCache>
            </c:strRef>
          </c:tx>
          <c:val>
            <c:numRef>
              <c:f>'By-C'!$D$2:$D$41</c:f>
              <c:numCache>
                <c:formatCode>General</c:formatCode>
                <c:ptCount val="40"/>
                <c:pt idx="0">
                  <c:v>552.27</c:v>
                </c:pt>
                <c:pt idx="1">
                  <c:v>909.14</c:v>
                </c:pt>
                <c:pt idx="2">
                  <c:v>1474.51</c:v>
                </c:pt>
                <c:pt idx="3">
                  <c:v>2318.07</c:v>
                </c:pt>
                <c:pt idx="4">
                  <c:v>3485.19</c:v>
                </c:pt>
                <c:pt idx="5">
                  <c:v>4949.85</c:v>
                </c:pt>
                <c:pt idx="6">
                  <c:v>6623.87</c:v>
                </c:pt>
                <c:pt idx="7">
                  <c:v>8373.889999999985</c:v>
                </c:pt>
                <c:pt idx="8">
                  <c:v>10062.54</c:v>
                </c:pt>
                <c:pt idx="9">
                  <c:v>11583.46</c:v>
                </c:pt>
                <c:pt idx="10">
                  <c:v>12859.18</c:v>
                </c:pt>
                <c:pt idx="11">
                  <c:v>13854.7</c:v>
                </c:pt>
                <c:pt idx="12">
                  <c:v>14580.37</c:v>
                </c:pt>
                <c:pt idx="13">
                  <c:v>15076.29</c:v>
                </c:pt>
                <c:pt idx="14">
                  <c:v>15397.35</c:v>
                </c:pt>
                <c:pt idx="15">
                  <c:v>15596.67</c:v>
                </c:pt>
                <c:pt idx="16">
                  <c:v>15717.42</c:v>
                </c:pt>
                <c:pt idx="17">
                  <c:v>15787.57</c:v>
                </c:pt>
                <c:pt idx="18">
                  <c:v>15824.4</c:v>
                </c:pt>
                <c:pt idx="19">
                  <c:v>15845.29</c:v>
                </c:pt>
                <c:pt idx="20">
                  <c:v>15857.77</c:v>
                </c:pt>
                <c:pt idx="21">
                  <c:v>15864.19</c:v>
                </c:pt>
                <c:pt idx="22">
                  <c:v>15866.84</c:v>
                </c:pt>
                <c:pt idx="23">
                  <c:v>15866.05</c:v>
                </c:pt>
                <c:pt idx="24">
                  <c:v>15865.52</c:v>
                </c:pt>
                <c:pt idx="25">
                  <c:v>15861.15</c:v>
                </c:pt>
                <c:pt idx="26">
                  <c:v>15852.07</c:v>
                </c:pt>
                <c:pt idx="27">
                  <c:v>15830.73</c:v>
                </c:pt>
                <c:pt idx="28">
                  <c:v>15792.19</c:v>
                </c:pt>
                <c:pt idx="29">
                  <c:v>15722.11</c:v>
                </c:pt>
                <c:pt idx="30">
                  <c:v>15598.74</c:v>
                </c:pt>
                <c:pt idx="31">
                  <c:v>15392.19</c:v>
                </c:pt>
                <c:pt idx="32">
                  <c:v>15059.01</c:v>
                </c:pt>
                <c:pt idx="33">
                  <c:v>14547.76</c:v>
                </c:pt>
                <c:pt idx="34">
                  <c:v>13802.16</c:v>
                </c:pt>
                <c:pt idx="35">
                  <c:v>12788.52</c:v>
                </c:pt>
                <c:pt idx="36">
                  <c:v>11505.36</c:v>
                </c:pt>
                <c:pt idx="37">
                  <c:v>9994.73</c:v>
                </c:pt>
                <c:pt idx="38">
                  <c:v>8338.43</c:v>
                </c:pt>
                <c:pt idx="39">
                  <c:v>6647.51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72-4395-9A5D-635F03493053}"/>
            </c:ext>
          </c:extLst>
        </c:ser>
        <c:ser>
          <c:idx val="4"/>
          <c:order val="4"/>
          <c:tx>
            <c:strRef>
              <c:f>'By-C'!$E$1</c:f>
              <c:strCache>
                <c:ptCount val="1"/>
                <c:pt idx="0">
                  <c:v>By-sec6</c:v>
                </c:pt>
              </c:strCache>
            </c:strRef>
          </c:tx>
          <c:val>
            <c:numRef>
              <c:f>'By-C'!$E$2:$E$41</c:f>
              <c:numCache>
                <c:formatCode>General</c:formatCode>
                <c:ptCount val="40"/>
                <c:pt idx="0">
                  <c:v>575.51</c:v>
                </c:pt>
                <c:pt idx="1">
                  <c:v>944.22</c:v>
                </c:pt>
                <c:pt idx="2">
                  <c:v>1526.82</c:v>
                </c:pt>
                <c:pt idx="3">
                  <c:v>2390.04</c:v>
                </c:pt>
                <c:pt idx="4">
                  <c:v>3570.01</c:v>
                </c:pt>
                <c:pt idx="5">
                  <c:v>5039.74</c:v>
                </c:pt>
                <c:pt idx="6">
                  <c:v>6702.03</c:v>
                </c:pt>
                <c:pt idx="7">
                  <c:v>8430.62</c:v>
                </c:pt>
                <c:pt idx="8">
                  <c:v>10097.43</c:v>
                </c:pt>
                <c:pt idx="9">
                  <c:v>11596.05</c:v>
                </c:pt>
                <c:pt idx="10">
                  <c:v>12850.85</c:v>
                </c:pt>
                <c:pt idx="11">
                  <c:v>13828.73</c:v>
                </c:pt>
                <c:pt idx="12">
                  <c:v>14538.75</c:v>
                </c:pt>
                <c:pt idx="13">
                  <c:v>15021.59</c:v>
                </c:pt>
                <c:pt idx="14">
                  <c:v>15332.58</c:v>
                </c:pt>
                <c:pt idx="15">
                  <c:v>15523.94</c:v>
                </c:pt>
                <c:pt idx="16">
                  <c:v>15641.15</c:v>
                </c:pt>
                <c:pt idx="17">
                  <c:v>15709.58</c:v>
                </c:pt>
                <c:pt idx="18">
                  <c:v>15750.74</c:v>
                </c:pt>
                <c:pt idx="19">
                  <c:v>15773.99</c:v>
                </c:pt>
                <c:pt idx="20">
                  <c:v>15788.89</c:v>
                </c:pt>
                <c:pt idx="21">
                  <c:v>15797.71</c:v>
                </c:pt>
                <c:pt idx="22">
                  <c:v>15802.34</c:v>
                </c:pt>
                <c:pt idx="23">
                  <c:v>15801.69</c:v>
                </c:pt>
                <c:pt idx="24">
                  <c:v>15800.17</c:v>
                </c:pt>
                <c:pt idx="25">
                  <c:v>15795.15</c:v>
                </c:pt>
                <c:pt idx="26">
                  <c:v>15785.85</c:v>
                </c:pt>
                <c:pt idx="27">
                  <c:v>15764.63</c:v>
                </c:pt>
                <c:pt idx="28">
                  <c:v>15726.38</c:v>
                </c:pt>
                <c:pt idx="29">
                  <c:v>15657.51</c:v>
                </c:pt>
                <c:pt idx="30">
                  <c:v>15538.24</c:v>
                </c:pt>
                <c:pt idx="31">
                  <c:v>15335.58</c:v>
                </c:pt>
                <c:pt idx="32">
                  <c:v>15009.46</c:v>
                </c:pt>
                <c:pt idx="33">
                  <c:v>14505.73</c:v>
                </c:pt>
                <c:pt idx="34">
                  <c:v>13770.39</c:v>
                </c:pt>
                <c:pt idx="35">
                  <c:v>12769.35</c:v>
                </c:pt>
                <c:pt idx="36">
                  <c:v>11503.81</c:v>
                </c:pt>
                <c:pt idx="37">
                  <c:v>10008.32</c:v>
                </c:pt>
                <c:pt idx="38">
                  <c:v>8366.849999999989</c:v>
                </c:pt>
                <c:pt idx="39">
                  <c:v>6687.36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D72-4395-9A5D-635F03493053}"/>
            </c:ext>
          </c:extLst>
        </c:ser>
        <c:ser>
          <c:idx val="5"/>
          <c:order val="5"/>
          <c:tx>
            <c:strRef>
              <c:f>'By-C'!$F$1</c:f>
              <c:strCache>
                <c:ptCount val="1"/>
                <c:pt idx="0">
                  <c:v>By-sec1</c:v>
                </c:pt>
              </c:strCache>
            </c:strRef>
          </c:tx>
          <c:val>
            <c:numRef>
              <c:f>'By-C'!$F$2:$F$41</c:f>
              <c:numCache>
                <c:formatCode>General</c:formatCode>
                <c:ptCount val="40"/>
                <c:pt idx="0">
                  <c:v>566.39</c:v>
                </c:pt>
                <c:pt idx="1">
                  <c:v>931.3099999999994</c:v>
                </c:pt>
                <c:pt idx="2">
                  <c:v>1507.32</c:v>
                </c:pt>
                <c:pt idx="3">
                  <c:v>2361.21</c:v>
                </c:pt>
                <c:pt idx="4">
                  <c:v>3535.69</c:v>
                </c:pt>
                <c:pt idx="5">
                  <c:v>5002.98</c:v>
                </c:pt>
                <c:pt idx="6">
                  <c:v>6667.09</c:v>
                </c:pt>
                <c:pt idx="7">
                  <c:v>8405.79</c:v>
                </c:pt>
                <c:pt idx="8">
                  <c:v>10081.2</c:v>
                </c:pt>
                <c:pt idx="9">
                  <c:v>11586.42</c:v>
                </c:pt>
                <c:pt idx="10">
                  <c:v>12848.69</c:v>
                </c:pt>
                <c:pt idx="11">
                  <c:v>13831.35</c:v>
                </c:pt>
                <c:pt idx="12">
                  <c:v>14547.76</c:v>
                </c:pt>
                <c:pt idx="13">
                  <c:v>15035.63</c:v>
                </c:pt>
                <c:pt idx="14">
                  <c:v>15350.79</c:v>
                </c:pt>
                <c:pt idx="15">
                  <c:v>15546.79</c:v>
                </c:pt>
                <c:pt idx="16">
                  <c:v>15666.26</c:v>
                </c:pt>
                <c:pt idx="17">
                  <c:v>15735.81</c:v>
                </c:pt>
                <c:pt idx="18">
                  <c:v>15773.6</c:v>
                </c:pt>
                <c:pt idx="19">
                  <c:v>15796.4</c:v>
                </c:pt>
                <c:pt idx="20">
                  <c:v>15810.12</c:v>
                </c:pt>
                <c:pt idx="21">
                  <c:v>15817.77</c:v>
                </c:pt>
                <c:pt idx="22">
                  <c:v>15821.53</c:v>
                </c:pt>
                <c:pt idx="23">
                  <c:v>15821.24</c:v>
                </c:pt>
                <c:pt idx="24">
                  <c:v>15819.63</c:v>
                </c:pt>
                <c:pt idx="25">
                  <c:v>15814.16</c:v>
                </c:pt>
                <c:pt idx="26">
                  <c:v>15803.88</c:v>
                </c:pt>
                <c:pt idx="27">
                  <c:v>15782.14</c:v>
                </c:pt>
                <c:pt idx="28">
                  <c:v>15742.41</c:v>
                </c:pt>
                <c:pt idx="29">
                  <c:v>15672.67</c:v>
                </c:pt>
                <c:pt idx="30">
                  <c:v>15550.38</c:v>
                </c:pt>
                <c:pt idx="31">
                  <c:v>15347.14</c:v>
                </c:pt>
                <c:pt idx="32">
                  <c:v>15018.08</c:v>
                </c:pt>
                <c:pt idx="33">
                  <c:v>14512.55</c:v>
                </c:pt>
                <c:pt idx="34">
                  <c:v>13774.77</c:v>
                </c:pt>
                <c:pt idx="35">
                  <c:v>12771.03</c:v>
                </c:pt>
                <c:pt idx="36">
                  <c:v>11499.07</c:v>
                </c:pt>
                <c:pt idx="37">
                  <c:v>10000.48</c:v>
                </c:pt>
                <c:pt idx="38">
                  <c:v>8355.53</c:v>
                </c:pt>
                <c:pt idx="39">
                  <c:v>6672.03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D72-4395-9A5D-635F03493053}"/>
            </c:ext>
          </c:extLst>
        </c:ser>
        <c:marker val="1"/>
        <c:axId val="1017542600"/>
        <c:axId val="1017714680"/>
      </c:lineChart>
      <c:catAx>
        <c:axId val="1017542600"/>
        <c:scaling>
          <c:orientation val="minMax"/>
        </c:scaling>
        <c:axPos val="b"/>
        <c:majorTickMark val="none"/>
        <c:tickLblPos val="nextTo"/>
        <c:crossAx val="1017714680"/>
        <c:crosses val="autoZero"/>
        <c:auto val="1"/>
        <c:lblAlgn val="ctr"/>
        <c:lblOffset val="100"/>
      </c:catAx>
      <c:valAx>
        <c:axId val="1017714680"/>
        <c:scaling>
          <c:orientation val="minMax"/>
          <c:min val="15600.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Gauss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101754260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By</a:t>
            </a:r>
            <a:r>
              <a:rPr lang="en-US" baseline="0"/>
              <a:t> (+ 15 deg) - all sectors</a:t>
            </a:r>
            <a:endParaRPr 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'By-B'!$A$1</c:f>
              <c:strCache>
                <c:ptCount val="1"/>
                <c:pt idx="0">
                  <c:v>By-sec5</c:v>
                </c:pt>
              </c:strCache>
            </c:strRef>
          </c:tx>
          <c:val>
            <c:numRef>
              <c:f>'By-B'!$A$2:$A$41</c:f>
              <c:numCache>
                <c:formatCode>General</c:formatCode>
                <c:ptCount val="40"/>
                <c:pt idx="0">
                  <c:v>138.89</c:v>
                </c:pt>
                <c:pt idx="1">
                  <c:v>290.95</c:v>
                </c:pt>
                <c:pt idx="2">
                  <c:v>655.75</c:v>
                </c:pt>
                <c:pt idx="3">
                  <c:v>1506.86</c:v>
                </c:pt>
                <c:pt idx="4">
                  <c:v>3062.82</c:v>
                </c:pt>
                <c:pt idx="5">
                  <c:v>5171.44</c:v>
                </c:pt>
                <c:pt idx="6">
                  <c:v>7466.57</c:v>
                </c:pt>
                <c:pt idx="7">
                  <c:v>9728.49</c:v>
                </c:pt>
                <c:pt idx="8">
                  <c:v>11832.08</c:v>
                </c:pt>
                <c:pt idx="9">
                  <c:v>13671.07</c:v>
                </c:pt>
                <c:pt idx="10">
                  <c:v>15108.93</c:v>
                </c:pt>
                <c:pt idx="11">
                  <c:v>16085.31</c:v>
                </c:pt>
                <c:pt idx="12">
                  <c:v>16641.56</c:v>
                </c:pt>
                <c:pt idx="13">
                  <c:v>16912.91</c:v>
                </c:pt>
                <c:pt idx="14">
                  <c:v>17029.98</c:v>
                </c:pt>
                <c:pt idx="15">
                  <c:v>17090.23</c:v>
                </c:pt>
                <c:pt idx="16">
                  <c:v>17111.97</c:v>
                </c:pt>
                <c:pt idx="17">
                  <c:v>17118.9</c:v>
                </c:pt>
                <c:pt idx="18">
                  <c:v>17116.36</c:v>
                </c:pt>
                <c:pt idx="19">
                  <c:v>17116.15</c:v>
                </c:pt>
                <c:pt idx="20">
                  <c:v>17112.13</c:v>
                </c:pt>
                <c:pt idx="21">
                  <c:v>17107.74000000001</c:v>
                </c:pt>
                <c:pt idx="22">
                  <c:v>17104.75999999999</c:v>
                </c:pt>
                <c:pt idx="23">
                  <c:v>17108.41999999999</c:v>
                </c:pt>
                <c:pt idx="24">
                  <c:v>17111.06</c:v>
                </c:pt>
                <c:pt idx="25">
                  <c:v>17115.08000000001</c:v>
                </c:pt>
                <c:pt idx="26">
                  <c:v>17113.31</c:v>
                </c:pt>
                <c:pt idx="27">
                  <c:v>17117.91</c:v>
                </c:pt>
                <c:pt idx="28">
                  <c:v>17113.28</c:v>
                </c:pt>
                <c:pt idx="29">
                  <c:v>17095.34999999999</c:v>
                </c:pt>
                <c:pt idx="30">
                  <c:v>17061.07</c:v>
                </c:pt>
                <c:pt idx="31">
                  <c:v>16992.54</c:v>
                </c:pt>
                <c:pt idx="32">
                  <c:v>16842.73</c:v>
                </c:pt>
                <c:pt idx="33">
                  <c:v>16515.32</c:v>
                </c:pt>
                <c:pt idx="34">
                  <c:v>15865.62</c:v>
                </c:pt>
                <c:pt idx="35">
                  <c:v>14791.47</c:v>
                </c:pt>
                <c:pt idx="36">
                  <c:v>13266.27</c:v>
                </c:pt>
                <c:pt idx="37">
                  <c:v>11390.03</c:v>
                </c:pt>
                <c:pt idx="38">
                  <c:v>9289.19</c:v>
                </c:pt>
                <c:pt idx="39">
                  <c:v>7074.71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1F6-4042-9E07-4D1DA3BCD3AA}"/>
            </c:ext>
          </c:extLst>
        </c:ser>
        <c:ser>
          <c:idx val="1"/>
          <c:order val="1"/>
          <c:tx>
            <c:strRef>
              <c:f>'By-B'!$B$1</c:f>
              <c:strCache>
                <c:ptCount val="1"/>
                <c:pt idx="0">
                  <c:v>By-sec4</c:v>
                </c:pt>
              </c:strCache>
            </c:strRef>
          </c:tx>
          <c:val>
            <c:numRef>
              <c:f>'By-B'!$B$2:$B$41</c:f>
              <c:numCache>
                <c:formatCode>General</c:formatCode>
                <c:ptCount val="40"/>
                <c:pt idx="0">
                  <c:v>121.78</c:v>
                </c:pt>
                <c:pt idx="1">
                  <c:v>270.02</c:v>
                </c:pt>
                <c:pt idx="2">
                  <c:v>642.9399999999994</c:v>
                </c:pt>
                <c:pt idx="3">
                  <c:v>1529.43</c:v>
                </c:pt>
                <c:pt idx="4">
                  <c:v>3137.52</c:v>
                </c:pt>
                <c:pt idx="5">
                  <c:v>5286.51</c:v>
                </c:pt>
                <c:pt idx="6">
                  <c:v>7599.8</c:v>
                </c:pt>
                <c:pt idx="7">
                  <c:v>9871.79</c:v>
                </c:pt>
                <c:pt idx="8">
                  <c:v>11964.87</c:v>
                </c:pt>
                <c:pt idx="9">
                  <c:v>13775.44</c:v>
                </c:pt>
                <c:pt idx="10">
                  <c:v>15177.76</c:v>
                </c:pt>
                <c:pt idx="11">
                  <c:v>16122.13</c:v>
                </c:pt>
                <c:pt idx="12">
                  <c:v>16665.56</c:v>
                </c:pt>
                <c:pt idx="13">
                  <c:v>16939.66999999999</c:v>
                </c:pt>
                <c:pt idx="14">
                  <c:v>17071.48</c:v>
                </c:pt>
                <c:pt idx="15">
                  <c:v>17127.8</c:v>
                </c:pt>
                <c:pt idx="16">
                  <c:v>17153.7</c:v>
                </c:pt>
                <c:pt idx="17">
                  <c:v>17157.61</c:v>
                </c:pt>
                <c:pt idx="18">
                  <c:v>17157.9</c:v>
                </c:pt>
                <c:pt idx="19">
                  <c:v>17156.38</c:v>
                </c:pt>
                <c:pt idx="20">
                  <c:v>17152.00999999999</c:v>
                </c:pt>
                <c:pt idx="21">
                  <c:v>17150.34999999999</c:v>
                </c:pt>
                <c:pt idx="22">
                  <c:v>17151.68</c:v>
                </c:pt>
                <c:pt idx="23">
                  <c:v>17151.88</c:v>
                </c:pt>
                <c:pt idx="24">
                  <c:v>17152.28</c:v>
                </c:pt>
                <c:pt idx="25">
                  <c:v>17156.41999999999</c:v>
                </c:pt>
                <c:pt idx="26">
                  <c:v>17157.52</c:v>
                </c:pt>
                <c:pt idx="27">
                  <c:v>17158.89</c:v>
                </c:pt>
                <c:pt idx="28">
                  <c:v>17158.62</c:v>
                </c:pt>
                <c:pt idx="29">
                  <c:v>17143.78</c:v>
                </c:pt>
                <c:pt idx="30">
                  <c:v>17115.53</c:v>
                </c:pt>
                <c:pt idx="31">
                  <c:v>17045.97</c:v>
                </c:pt>
                <c:pt idx="32">
                  <c:v>16884.38</c:v>
                </c:pt>
                <c:pt idx="33">
                  <c:v>16550.29</c:v>
                </c:pt>
                <c:pt idx="34">
                  <c:v>15901.35</c:v>
                </c:pt>
                <c:pt idx="35">
                  <c:v>14819.53</c:v>
                </c:pt>
                <c:pt idx="36">
                  <c:v>13284.43</c:v>
                </c:pt>
                <c:pt idx="37">
                  <c:v>11410.03</c:v>
                </c:pt>
                <c:pt idx="38">
                  <c:v>9297.67</c:v>
                </c:pt>
                <c:pt idx="39">
                  <c:v>7095.25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1F6-4042-9E07-4D1DA3BCD3AA}"/>
            </c:ext>
          </c:extLst>
        </c:ser>
        <c:ser>
          <c:idx val="2"/>
          <c:order val="2"/>
          <c:tx>
            <c:strRef>
              <c:f>'By-B'!$C$1</c:f>
              <c:strCache>
                <c:ptCount val="1"/>
                <c:pt idx="0">
                  <c:v>By-sec3</c:v>
                </c:pt>
              </c:strCache>
            </c:strRef>
          </c:tx>
          <c:val>
            <c:numRef>
              <c:f>'By-B'!$C$2:$C$41</c:f>
              <c:numCache>
                <c:formatCode>General</c:formatCode>
                <c:ptCount val="40"/>
                <c:pt idx="0">
                  <c:v>110.97</c:v>
                </c:pt>
                <c:pt idx="1">
                  <c:v>253.96</c:v>
                </c:pt>
                <c:pt idx="2">
                  <c:v>612.8199999999994</c:v>
                </c:pt>
                <c:pt idx="3">
                  <c:v>1476.61</c:v>
                </c:pt>
                <c:pt idx="4">
                  <c:v>3063.99</c:v>
                </c:pt>
                <c:pt idx="5">
                  <c:v>5218.6</c:v>
                </c:pt>
                <c:pt idx="6">
                  <c:v>7545.44</c:v>
                </c:pt>
                <c:pt idx="7">
                  <c:v>9833.65</c:v>
                </c:pt>
                <c:pt idx="8">
                  <c:v>11942.8</c:v>
                </c:pt>
                <c:pt idx="9">
                  <c:v>13772.87</c:v>
                </c:pt>
                <c:pt idx="10">
                  <c:v>15196.86</c:v>
                </c:pt>
                <c:pt idx="11">
                  <c:v>16158.63</c:v>
                </c:pt>
                <c:pt idx="12">
                  <c:v>16712.3</c:v>
                </c:pt>
                <c:pt idx="13">
                  <c:v>16988.18</c:v>
                </c:pt>
                <c:pt idx="14">
                  <c:v>17121.46</c:v>
                </c:pt>
                <c:pt idx="15">
                  <c:v>17174.97</c:v>
                </c:pt>
                <c:pt idx="16">
                  <c:v>17197.39</c:v>
                </c:pt>
                <c:pt idx="17">
                  <c:v>17201.59999999999</c:v>
                </c:pt>
                <c:pt idx="18">
                  <c:v>17198.0</c:v>
                </c:pt>
                <c:pt idx="19">
                  <c:v>17194.05</c:v>
                </c:pt>
                <c:pt idx="20">
                  <c:v>17189.50999999999</c:v>
                </c:pt>
                <c:pt idx="21">
                  <c:v>17183.91</c:v>
                </c:pt>
                <c:pt idx="22">
                  <c:v>17185.03</c:v>
                </c:pt>
                <c:pt idx="23">
                  <c:v>17180.16</c:v>
                </c:pt>
                <c:pt idx="24">
                  <c:v>17185.75</c:v>
                </c:pt>
                <c:pt idx="25">
                  <c:v>17192.00999999999</c:v>
                </c:pt>
                <c:pt idx="26">
                  <c:v>17193.87</c:v>
                </c:pt>
                <c:pt idx="27">
                  <c:v>17191.29</c:v>
                </c:pt>
                <c:pt idx="28">
                  <c:v>17189.82</c:v>
                </c:pt>
                <c:pt idx="29">
                  <c:v>17178.4</c:v>
                </c:pt>
                <c:pt idx="30">
                  <c:v>17144.11</c:v>
                </c:pt>
                <c:pt idx="31">
                  <c:v>17065.3</c:v>
                </c:pt>
                <c:pt idx="32">
                  <c:v>16901.14</c:v>
                </c:pt>
                <c:pt idx="33">
                  <c:v>16557.4</c:v>
                </c:pt>
                <c:pt idx="34">
                  <c:v>15899.47</c:v>
                </c:pt>
                <c:pt idx="35">
                  <c:v>14803.85</c:v>
                </c:pt>
                <c:pt idx="36">
                  <c:v>13265.42</c:v>
                </c:pt>
                <c:pt idx="37">
                  <c:v>11380.89</c:v>
                </c:pt>
                <c:pt idx="38">
                  <c:v>9271.309999999976</c:v>
                </c:pt>
                <c:pt idx="39">
                  <c:v>7055.24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1F6-4042-9E07-4D1DA3BCD3AA}"/>
            </c:ext>
          </c:extLst>
        </c:ser>
        <c:ser>
          <c:idx val="3"/>
          <c:order val="3"/>
          <c:tx>
            <c:strRef>
              <c:f>'By-B'!$D$1</c:f>
              <c:strCache>
                <c:ptCount val="1"/>
                <c:pt idx="0">
                  <c:v>By-sec2</c:v>
                </c:pt>
              </c:strCache>
            </c:strRef>
          </c:tx>
          <c:val>
            <c:numRef>
              <c:f>'By-B'!$D$2:$D$41</c:f>
              <c:numCache>
                <c:formatCode>General</c:formatCode>
                <c:ptCount val="40"/>
                <c:pt idx="0">
                  <c:v>139.25</c:v>
                </c:pt>
                <c:pt idx="1">
                  <c:v>285.18</c:v>
                </c:pt>
                <c:pt idx="2">
                  <c:v>639.3199999999994</c:v>
                </c:pt>
                <c:pt idx="3">
                  <c:v>1452.65</c:v>
                </c:pt>
                <c:pt idx="4">
                  <c:v>2969.54</c:v>
                </c:pt>
                <c:pt idx="5">
                  <c:v>5059.42</c:v>
                </c:pt>
                <c:pt idx="6">
                  <c:v>7374.44</c:v>
                </c:pt>
                <c:pt idx="7">
                  <c:v>9670.57</c:v>
                </c:pt>
                <c:pt idx="8">
                  <c:v>11807.93</c:v>
                </c:pt>
                <c:pt idx="9">
                  <c:v>13666.4</c:v>
                </c:pt>
                <c:pt idx="10">
                  <c:v>15123.75</c:v>
                </c:pt>
                <c:pt idx="11">
                  <c:v>16114.87</c:v>
                </c:pt>
                <c:pt idx="12">
                  <c:v>16687.99000000001</c:v>
                </c:pt>
                <c:pt idx="13">
                  <c:v>16978.11</c:v>
                </c:pt>
                <c:pt idx="14">
                  <c:v>17113.3</c:v>
                </c:pt>
                <c:pt idx="15">
                  <c:v>17178.23</c:v>
                </c:pt>
                <c:pt idx="16">
                  <c:v>17206.05</c:v>
                </c:pt>
                <c:pt idx="17">
                  <c:v>17216.23</c:v>
                </c:pt>
                <c:pt idx="18">
                  <c:v>17215.12</c:v>
                </c:pt>
                <c:pt idx="19">
                  <c:v>17208.69</c:v>
                </c:pt>
                <c:pt idx="20">
                  <c:v>17204.27</c:v>
                </c:pt>
                <c:pt idx="21">
                  <c:v>17197.66999999999</c:v>
                </c:pt>
                <c:pt idx="22">
                  <c:v>17194.22</c:v>
                </c:pt>
                <c:pt idx="23">
                  <c:v>17195.14</c:v>
                </c:pt>
                <c:pt idx="24">
                  <c:v>17200.87</c:v>
                </c:pt>
                <c:pt idx="25">
                  <c:v>17206.96</c:v>
                </c:pt>
                <c:pt idx="26">
                  <c:v>17210.29</c:v>
                </c:pt>
                <c:pt idx="27">
                  <c:v>17213.89</c:v>
                </c:pt>
                <c:pt idx="28">
                  <c:v>17211.57</c:v>
                </c:pt>
                <c:pt idx="29">
                  <c:v>17192.34</c:v>
                </c:pt>
                <c:pt idx="30">
                  <c:v>17149.27</c:v>
                </c:pt>
                <c:pt idx="31">
                  <c:v>17069.12</c:v>
                </c:pt>
                <c:pt idx="32">
                  <c:v>16900.39</c:v>
                </c:pt>
                <c:pt idx="33">
                  <c:v>16549.78</c:v>
                </c:pt>
                <c:pt idx="34">
                  <c:v>15883.58</c:v>
                </c:pt>
                <c:pt idx="35">
                  <c:v>14776.51</c:v>
                </c:pt>
                <c:pt idx="36">
                  <c:v>13227.73</c:v>
                </c:pt>
                <c:pt idx="37">
                  <c:v>11323.28</c:v>
                </c:pt>
                <c:pt idx="38">
                  <c:v>9202.04</c:v>
                </c:pt>
                <c:pt idx="39">
                  <c:v>6973.81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1F6-4042-9E07-4D1DA3BCD3AA}"/>
            </c:ext>
          </c:extLst>
        </c:ser>
        <c:ser>
          <c:idx val="4"/>
          <c:order val="4"/>
          <c:tx>
            <c:strRef>
              <c:f>'By-B'!$E$1</c:f>
              <c:strCache>
                <c:ptCount val="1"/>
                <c:pt idx="0">
                  <c:v>By-sec6</c:v>
                </c:pt>
              </c:strCache>
            </c:strRef>
          </c:tx>
          <c:val>
            <c:numRef>
              <c:f>'By-B'!$E$2:$E$41</c:f>
              <c:numCache>
                <c:formatCode>General</c:formatCode>
                <c:ptCount val="40"/>
                <c:pt idx="0">
                  <c:v>144.71</c:v>
                </c:pt>
                <c:pt idx="1">
                  <c:v>305.41</c:v>
                </c:pt>
                <c:pt idx="2">
                  <c:v>691.4599999999994</c:v>
                </c:pt>
                <c:pt idx="3">
                  <c:v>1564.56</c:v>
                </c:pt>
                <c:pt idx="4">
                  <c:v>3129.05</c:v>
                </c:pt>
                <c:pt idx="5">
                  <c:v>5223.0</c:v>
                </c:pt>
                <c:pt idx="6">
                  <c:v>7504.23</c:v>
                </c:pt>
                <c:pt idx="7">
                  <c:v>9751.43</c:v>
                </c:pt>
                <c:pt idx="8">
                  <c:v>11843.71</c:v>
                </c:pt>
                <c:pt idx="9">
                  <c:v>13658.05</c:v>
                </c:pt>
                <c:pt idx="10">
                  <c:v>15071.85</c:v>
                </c:pt>
                <c:pt idx="11">
                  <c:v>16020.23</c:v>
                </c:pt>
                <c:pt idx="12">
                  <c:v>16568.82</c:v>
                </c:pt>
                <c:pt idx="13">
                  <c:v>16841.93</c:v>
                </c:pt>
                <c:pt idx="14">
                  <c:v>16969.8</c:v>
                </c:pt>
                <c:pt idx="15">
                  <c:v>17035.15</c:v>
                </c:pt>
                <c:pt idx="16">
                  <c:v>17067.2</c:v>
                </c:pt>
                <c:pt idx="17">
                  <c:v>17080.66</c:v>
                </c:pt>
                <c:pt idx="18">
                  <c:v>17085.29</c:v>
                </c:pt>
                <c:pt idx="19">
                  <c:v>17085.32</c:v>
                </c:pt>
                <c:pt idx="20">
                  <c:v>17082.71</c:v>
                </c:pt>
                <c:pt idx="21">
                  <c:v>17080.44</c:v>
                </c:pt>
                <c:pt idx="22">
                  <c:v>17080.34999999999</c:v>
                </c:pt>
                <c:pt idx="23">
                  <c:v>17082.86</c:v>
                </c:pt>
                <c:pt idx="24">
                  <c:v>17087.15</c:v>
                </c:pt>
                <c:pt idx="25">
                  <c:v>17092.05</c:v>
                </c:pt>
                <c:pt idx="26">
                  <c:v>17090.09999999999</c:v>
                </c:pt>
                <c:pt idx="27">
                  <c:v>17093.58000000001</c:v>
                </c:pt>
                <c:pt idx="28">
                  <c:v>17086.94</c:v>
                </c:pt>
                <c:pt idx="29">
                  <c:v>17067.88</c:v>
                </c:pt>
                <c:pt idx="30">
                  <c:v>17030.25999999999</c:v>
                </c:pt>
                <c:pt idx="31">
                  <c:v>16954.43</c:v>
                </c:pt>
                <c:pt idx="32">
                  <c:v>16795.82</c:v>
                </c:pt>
                <c:pt idx="33">
                  <c:v>16460.75999999999</c:v>
                </c:pt>
                <c:pt idx="34">
                  <c:v>15809.05</c:v>
                </c:pt>
                <c:pt idx="35">
                  <c:v>14725.56</c:v>
                </c:pt>
                <c:pt idx="36">
                  <c:v>13200.42</c:v>
                </c:pt>
                <c:pt idx="37">
                  <c:v>11324.59</c:v>
                </c:pt>
                <c:pt idx="38">
                  <c:v>9229.04</c:v>
                </c:pt>
                <c:pt idx="39">
                  <c:v>7037.03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01F6-4042-9E07-4D1DA3BCD3AA}"/>
            </c:ext>
          </c:extLst>
        </c:ser>
        <c:ser>
          <c:idx val="5"/>
          <c:order val="5"/>
          <c:tx>
            <c:strRef>
              <c:f>'By-B'!$F$1</c:f>
              <c:strCache>
                <c:ptCount val="1"/>
                <c:pt idx="0">
                  <c:v>By-sec1</c:v>
                </c:pt>
              </c:strCache>
            </c:strRef>
          </c:tx>
          <c:val>
            <c:numRef>
              <c:f>'By-B'!$F$2:$F$41</c:f>
              <c:numCache>
                <c:formatCode>General</c:formatCode>
                <c:ptCount val="40"/>
                <c:pt idx="0">
                  <c:v>158.58</c:v>
                </c:pt>
                <c:pt idx="1">
                  <c:v>317.83</c:v>
                </c:pt>
                <c:pt idx="2">
                  <c:v>691.37</c:v>
                </c:pt>
                <c:pt idx="3">
                  <c:v>1521.39</c:v>
                </c:pt>
                <c:pt idx="4">
                  <c:v>3036.93</c:v>
                </c:pt>
                <c:pt idx="5">
                  <c:v>5105.92</c:v>
                </c:pt>
                <c:pt idx="6">
                  <c:v>7371.29</c:v>
                </c:pt>
                <c:pt idx="7">
                  <c:v>9639.549999999987</c:v>
                </c:pt>
                <c:pt idx="8">
                  <c:v>11748.15</c:v>
                </c:pt>
                <c:pt idx="9">
                  <c:v>13588.0</c:v>
                </c:pt>
                <c:pt idx="10">
                  <c:v>15025.99</c:v>
                </c:pt>
                <c:pt idx="11">
                  <c:v>16005.36</c:v>
                </c:pt>
                <c:pt idx="12">
                  <c:v>16581.5</c:v>
                </c:pt>
                <c:pt idx="13">
                  <c:v>16865.66999999999</c:v>
                </c:pt>
                <c:pt idx="14">
                  <c:v>17006.58000000001</c:v>
                </c:pt>
                <c:pt idx="15">
                  <c:v>17067.86</c:v>
                </c:pt>
                <c:pt idx="16">
                  <c:v>17100.64</c:v>
                </c:pt>
                <c:pt idx="17">
                  <c:v>17112.34999999999</c:v>
                </c:pt>
                <c:pt idx="18">
                  <c:v>17113.71</c:v>
                </c:pt>
                <c:pt idx="19">
                  <c:v>17109.66999999999</c:v>
                </c:pt>
                <c:pt idx="20">
                  <c:v>17105.62</c:v>
                </c:pt>
                <c:pt idx="21">
                  <c:v>17101.75</c:v>
                </c:pt>
                <c:pt idx="22">
                  <c:v>17097.97</c:v>
                </c:pt>
                <c:pt idx="23">
                  <c:v>17098.55</c:v>
                </c:pt>
                <c:pt idx="24">
                  <c:v>17105.56</c:v>
                </c:pt>
                <c:pt idx="25">
                  <c:v>17111.25999999999</c:v>
                </c:pt>
                <c:pt idx="26">
                  <c:v>17114.64</c:v>
                </c:pt>
                <c:pt idx="27">
                  <c:v>17115.11</c:v>
                </c:pt>
                <c:pt idx="28">
                  <c:v>17110.88</c:v>
                </c:pt>
                <c:pt idx="29">
                  <c:v>17094.0</c:v>
                </c:pt>
                <c:pt idx="30">
                  <c:v>17048.84</c:v>
                </c:pt>
                <c:pt idx="31">
                  <c:v>16967.66999999999</c:v>
                </c:pt>
                <c:pt idx="32">
                  <c:v>16799.34999999999</c:v>
                </c:pt>
                <c:pt idx="33">
                  <c:v>16451.83</c:v>
                </c:pt>
                <c:pt idx="34">
                  <c:v>15787.92</c:v>
                </c:pt>
                <c:pt idx="35">
                  <c:v>14697.97</c:v>
                </c:pt>
                <c:pt idx="36">
                  <c:v>13166.3</c:v>
                </c:pt>
                <c:pt idx="37">
                  <c:v>11286.19</c:v>
                </c:pt>
                <c:pt idx="38">
                  <c:v>9185.69</c:v>
                </c:pt>
                <c:pt idx="39">
                  <c:v>6986.76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01F6-4042-9E07-4D1DA3BCD3AA}"/>
            </c:ext>
          </c:extLst>
        </c:ser>
        <c:marker val="1"/>
        <c:axId val="411846600"/>
        <c:axId val="380261304"/>
      </c:lineChart>
      <c:catAx>
        <c:axId val="411846600"/>
        <c:scaling>
          <c:orientation val="minMax"/>
        </c:scaling>
        <c:axPos val="b"/>
        <c:majorTickMark val="none"/>
        <c:tickLblPos val="nextTo"/>
        <c:crossAx val="380261304"/>
        <c:crosses val="autoZero"/>
        <c:auto val="1"/>
        <c:lblAlgn val="ctr"/>
        <c:lblOffset val="100"/>
      </c:catAx>
      <c:valAx>
        <c:axId val="380261304"/>
        <c:scaling>
          <c:orientation val="minMax"/>
        </c:scaling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Gauss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41184660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/>
          <a:lstStyle/>
          <a:p>
            <a:pPr>
              <a:defRPr/>
            </a:pPr>
            <a:r>
              <a:rPr lang="en-US"/>
              <a:t>By</a:t>
            </a:r>
            <a:r>
              <a:rPr lang="en-US" baseline="0"/>
              <a:t> (+ 15 deg) - all sectors</a:t>
            </a:r>
            <a:endParaRPr lang="en-US"/>
          </a:p>
        </c:rich>
      </c:tx>
      <c:layout/>
    </c:title>
    <c:plotArea>
      <c:layout/>
      <c:lineChart>
        <c:grouping val="standard"/>
        <c:ser>
          <c:idx val="0"/>
          <c:order val="0"/>
          <c:tx>
            <c:strRef>
              <c:f>'By-B'!$A$1</c:f>
              <c:strCache>
                <c:ptCount val="1"/>
                <c:pt idx="0">
                  <c:v>By-sec5</c:v>
                </c:pt>
              </c:strCache>
            </c:strRef>
          </c:tx>
          <c:val>
            <c:numRef>
              <c:f>'By-B'!$A$2:$A$41</c:f>
              <c:numCache>
                <c:formatCode>General</c:formatCode>
                <c:ptCount val="40"/>
                <c:pt idx="0">
                  <c:v>138.89</c:v>
                </c:pt>
                <c:pt idx="1">
                  <c:v>290.95</c:v>
                </c:pt>
                <c:pt idx="2">
                  <c:v>655.75</c:v>
                </c:pt>
                <c:pt idx="3">
                  <c:v>1506.86</c:v>
                </c:pt>
                <c:pt idx="4">
                  <c:v>3062.82</c:v>
                </c:pt>
                <c:pt idx="5">
                  <c:v>5171.44</c:v>
                </c:pt>
                <c:pt idx="6">
                  <c:v>7466.57</c:v>
                </c:pt>
                <c:pt idx="7">
                  <c:v>9728.49</c:v>
                </c:pt>
                <c:pt idx="8">
                  <c:v>11832.08</c:v>
                </c:pt>
                <c:pt idx="9">
                  <c:v>13671.07</c:v>
                </c:pt>
                <c:pt idx="10">
                  <c:v>15108.93</c:v>
                </c:pt>
                <c:pt idx="11">
                  <c:v>16085.31</c:v>
                </c:pt>
                <c:pt idx="12">
                  <c:v>16641.56</c:v>
                </c:pt>
                <c:pt idx="13">
                  <c:v>16912.91</c:v>
                </c:pt>
                <c:pt idx="14">
                  <c:v>17029.98</c:v>
                </c:pt>
                <c:pt idx="15">
                  <c:v>17090.23</c:v>
                </c:pt>
                <c:pt idx="16">
                  <c:v>17111.97</c:v>
                </c:pt>
                <c:pt idx="17">
                  <c:v>17118.9</c:v>
                </c:pt>
                <c:pt idx="18">
                  <c:v>17116.36</c:v>
                </c:pt>
                <c:pt idx="19">
                  <c:v>17116.15</c:v>
                </c:pt>
                <c:pt idx="20">
                  <c:v>17112.13</c:v>
                </c:pt>
                <c:pt idx="21">
                  <c:v>17107.74000000001</c:v>
                </c:pt>
                <c:pt idx="22">
                  <c:v>17104.75999999999</c:v>
                </c:pt>
                <c:pt idx="23">
                  <c:v>17108.41999999999</c:v>
                </c:pt>
                <c:pt idx="24">
                  <c:v>17111.06</c:v>
                </c:pt>
                <c:pt idx="25">
                  <c:v>17115.08000000001</c:v>
                </c:pt>
                <c:pt idx="26">
                  <c:v>17113.31</c:v>
                </c:pt>
                <c:pt idx="27">
                  <c:v>17117.91</c:v>
                </c:pt>
                <c:pt idx="28">
                  <c:v>17113.28</c:v>
                </c:pt>
                <c:pt idx="29">
                  <c:v>17095.34999999999</c:v>
                </c:pt>
                <c:pt idx="30">
                  <c:v>17061.07</c:v>
                </c:pt>
                <c:pt idx="31">
                  <c:v>16992.54</c:v>
                </c:pt>
                <c:pt idx="32">
                  <c:v>16842.73</c:v>
                </c:pt>
                <c:pt idx="33">
                  <c:v>16515.32</c:v>
                </c:pt>
                <c:pt idx="34">
                  <c:v>15865.62</c:v>
                </c:pt>
                <c:pt idx="35">
                  <c:v>14791.47</c:v>
                </c:pt>
                <c:pt idx="36">
                  <c:v>13266.27</c:v>
                </c:pt>
                <c:pt idx="37">
                  <c:v>11390.03</c:v>
                </c:pt>
                <c:pt idx="38">
                  <c:v>9289.19</c:v>
                </c:pt>
                <c:pt idx="39">
                  <c:v>7074.71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F3-4365-8FD8-FEA2D487923F}"/>
            </c:ext>
          </c:extLst>
        </c:ser>
        <c:ser>
          <c:idx val="1"/>
          <c:order val="1"/>
          <c:tx>
            <c:strRef>
              <c:f>'By-B'!$B$1</c:f>
              <c:strCache>
                <c:ptCount val="1"/>
                <c:pt idx="0">
                  <c:v>By-sec4</c:v>
                </c:pt>
              </c:strCache>
            </c:strRef>
          </c:tx>
          <c:val>
            <c:numRef>
              <c:f>'By-B'!$B$2:$B$41</c:f>
              <c:numCache>
                <c:formatCode>General</c:formatCode>
                <c:ptCount val="40"/>
                <c:pt idx="0">
                  <c:v>121.78</c:v>
                </c:pt>
                <c:pt idx="1">
                  <c:v>270.02</c:v>
                </c:pt>
                <c:pt idx="2">
                  <c:v>642.9399999999994</c:v>
                </c:pt>
                <c:pt idx="3">
                  <c:v>1529.43</c:v>
                </c:pt>
                <c:pt idx="4">
                  <c:v>3137.52</c:v>
                </c:pt>
                <c:pt idx="5">
                  <c:v>5286.51</c:v>
                </c:pt>
                <c:pt idx="6">
                  <c:v>7599.8</c:v>
                </c:pt>
                <c:pt idx="7">
                  <c:v>9871.79</c:v>
                </c:pt>
                <c:pt idx="8">
                  <c:v>11964.87</c:v>
                </c:pt>
                <c:pt idx="9">
                  <c:v>13775.44</c:v>
                </c:pt>
                <c:pt idx="10">
                  <c:v>15177.76</c:v>
                </c:pt>
                <c:pt idx="11">
                  <c:v>16122.13</c:v>
                </c:pt>
                <c:pt idx="12">
                  <c:v>16665.56</c:v>
                </c:pt>
                <c:pt idx="13">
                  <c:v>16939.66999999999</c:v>
                </c:pt>
                <c:pt idx="14">
                  <c:v>17071.48</c:v>
                </c:pt>
                <c:pt idx="15">
                  <c:v>17127.8</c:v>
                </c:pt>
                <c:pt idx="16">
                  <c:v>17153.7</c:v>
                </c:pt>
                <c:pt idx="17">
                  <c:v>17157.61</c:v>
                </c:pt>
                <c:pt idx="18">
                  <c:v>17157.9</c:v>
                </c:pt>
                <c:pt idx="19">
                  <c:v>17156.38</c:v>
                </c:pt>
                <c:pt idx="20">
                  <c:v>17152.00999999999</c:v>
                </c:pt>
                <c:pt idx="21">
                  <c:v>17150.34999999999</c:v>
                </c:pt>
                <c:pt idx="22">
                  <c:v>17151.68</c:v>
                </c:pt>
                <c:pt idx="23">
                  <c:v>17151.88</c:v>
                </c:pt>
                <c:pt idx="24">
                  <c:v>17152.28</c:v>
                </c:pt>
                <c:pt idx="25">
                  <c:v>17156.41999999999</c:v>
                </c:pt>
                <c:pt idx="26">
                  <c:v>17157.52</c:v>
                </c:pt>
                <c:pt idx="27">
                  <c:v>17158.89</c:v>
                </c:pt>
                <c:pt idx="28">
                  <c:v>17158.62</c:v>
                </c:pt>
                <c:pt idx="29">
                  <c:v>17143.78</c:v>
                </c:pt>
                <c:pt idx="30">
                  <c:v>17115.53</c:v>
                </c:pt>
                <c:pt idx="31">
                  <c:v>17045.97</c:v>
                </c:pt>
                <c:pt idx="32">
                  <c:v>16884.38</c:v>
                </c:pt>
                <c:pt idx="33">
                  <c:v>16550.29</c:v>
                </c:pt>
                <c:pt idx="34">
                  <c:v>15901.35</c:v>
                </c:pt>
                <c:pt idx="35">
                  <c:v>14819.53</c:v>
                </c:pt>
                <c:pt idx="36">
                  <c:v>13284.43</c:v>
                </c:pt>
                <c:pt idx="37">
                  <c:v>11410.03</c:v>
                </c:pt>
                <c:pt idx="38">
                  <c:v>9297.67</c:v>
                </c:pt>
                <c:pt idx="39">
                  <c:v>7095.25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F3-4365-8FD8-FEA2D487923F}"/>
            </c:ext>
          </c:extLst>
        </c:ser>
        <c:ser>
          <c:idx val="2"/>
          <c:order val="2"/>
          <c:tx>
            <c:strRef>
              <c:f>'By-B'!$C$1</c:f>
              <c:strCache>
                <c:ptCount val="1"/>
                <c:pt idx="0">
                  <c:v>By-sec3</c:v>
                </c:pt>
              </c:strCache>
            </c:strRef>
          </c:tx>
          <c:val>
            <c:numRef>
              <c:f>'By-B'!$C$2:$C$41</c:f>
              <c:numCache>
                <c:formatCode>General</c:formatCode>
                <c:ptCount val="40"/>
                <c:pt idx="0">
                  <c:v>110.97</c:v>
                </c:pt>
                <c:pt idx="1">
                  <c:v>253.96</c:v>
                </c:pt>
                <c:pt idx="2">
                  <c:v>612.8199999999994</c:v>
                </c:pt>
                <c:pt idx="3">
                  <c:v>1476.61</c:v>
                </c:pt>
                <c:pt idx="4">
                  <c:v>3063.99</c:v>
                </c:pt>
                <c:pt idx="5">
                  <c:v>5218.6</c:v>
                </c:pt>
                <c:pt idx="6">
                  <c:v>7545.44</c:v>
                </c:pt>
                <c:pt idx="7">
                  <c:v>9833.65</c:v>
                </c:pt>
                <c:pt idx="8">
                  <c:v>11942.8</c:v>
                </c:pt>
                <c:pt idx="9">
                  <c:v>13772.87</c:v>
                </c:pt>
                <c:pt idx="10">
                  <c:v>15196.86</c:v>
                </c:pt>
                <c:pt idx="11">
                  <c:v>16158.63</c:v>
                </c:pt>
                <c:pt idx="12">
                  <c:v>16712.3</c:v>
                </c:pt>
                <c:pt idx="13">
                  <c:v>16988.18</c:v>
                </c:pt>
                <c:pt idx="14">
                  <c:v>17121.46</c:v>
                </c:pt>
                <c:pt idx="15">
                  <c:v>17174.97</c:v>
                </c:pt>
                <c:pt idx="16">
                  <c:v>17197.39</c:v>
                </c:pt>
                <c:pt idx="17">
                  <c:v>17201.59999999999</c:v>
                </c:pt>
                <c:pt idx="18">
                  <c:v>17198.0</c:v>
                </c:pt>
                <c:pt idx="19">
                  <c:v>17194.05</c:v>
                </c:pt>
                <c:pt idx="20">
                  <c:v>17189.50999999999</c:v>
                </c:pt>
                <c:pt idx="21">
                  <c:v>17183.91</c:v>
                </c:pt>
                <c:pt idx="22">
                  <c:v>17185.03</c:v>
                </c:pt>
                <c:pt idx="23">
                  <c:v>17180.16</c:v>
                </c:pt>
                <c:pt idx="24">
                  <c:v>17185.75</c:v>
                </c:pt>
                <c:pt idx="25">
                  <c:v>17192.00999999999</c:v>
                </c:pt>
                <c:pt idx="26">
                  <c:v>17193.87</c:v>
                </c:pt>
                <c:pt idx="27">
                  <c:v>17191.29</c:v>
                </c:pt>
                <c:pt idx="28">
                  <c:v>17189.82</c:v>
                </c:pt>
                <c:pt idx="29">
                  <c:v>17178.4</c:v>
                </c:pt>
                <c:pt idx="30">
                  <c:v>17144.11</c:v>
                </c:pt>
                <c:pt idx="31">
                  <c:v>17065.3</c:v>
                </c:pt>
                <c:pt idx="32">
                  <c:v>16901.14</c:v>
                </c:pt>
                <c:pt idx="33">
                  <c:v>16557.4</c:v>
                </c:pt>
                <c:pt idx="34">
                  <c:v>15899.47</c:v>
                </c:pt>
                <c:pt idx="35">
                  <c:v>14803.85</c:v>
                </c:pt>
                <c:pt idx="36">
                  <c:v>13265.42</c:v>
                </c:pt>
                <c:pt idx="37">
                  <c:v>11380.89</c:v>
                </c:pt>
                <c:pt idx="38">
                  <c:v>9271.309999999976</c:v>
                </c:pt>
                <c:pt idx="39">
                  <c:v>7055.24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AF3-4365-8FD8-FEA2D487923F}"/>
            </c:ext>
          </c:extLst>
        </c:ser>
        <c:ser>
          <c:idx val="3"/>
          <c:order val="3"/>
          <c:tx>
            <c:strRef>
              <c:f>'By-B'!$D$1</c:f>
              <c:strCache>
                <c:ptCount val="1"/>
                <c:pt idx="0">
                  <c:v>By-sec2</c:v>
                </c:pt>
              </c:strCache>
            </c:strRef>
          </c:tx>
          <c:val>
            <c:numRef>
              <c:f>'By-B'!$D$2:$D$41</c:f>
              <c:numCache>
                <c:formatCode>General</c:formatCode>
                <c:ptCount val="40"/>
                <c:pt idx="0">
                  <c:v>139.25</c:v>
                </c:pt>
                <c:pt idx="1">
                  <c:v>285.18</c:v>
                </c:pt>
                <c:pt idx="2">
                  <c:v>639.3199999999994</c:v>
                </c:pt>
                <c:pt idx="3">
                  <c:v>1452.65</c:v>
                </c:pt>
                <c:pt idx="4">
                  <c:v>2969.54</c:v>
                </c:pt>
                <c:pt idx="5">
                  <c:v>5059.42</c:v>
                </c:pt>
                <c:pt idx="6">
                  <c:v>7374.44</c:v>
                </c:pt>
                <c:pt idx="7">
                  <c:v>9670.57</c:v>
                </c:pt>
                <c:pt idx="8">
                  <c:v>11807.93</c:v>
                </c:pt>
                <c:pt idx="9">
                  <c:v>13666.4</c:v>
                </c:pt>
                <c:pt idx="10">
                  <c:v>15123.75</c:v>
                </c:pt>
                <c:pt idx="11">
                  <c:v>16114.87</c:v>
                </c:pt>
                <c:pt idx="12">
                  <c:v>16687.99000000001</c:v>
                </c:pt>
                <c:pt idx="13">
                  <c:v>16978.11</c:v>
                </c:pt>
                <c:pt idx="14">
                  <c:v>17113.3</c:v>
                </c:pt>
                <c:pt idx="15">
                  <c:v>17178.23</c:v>
                </c:pt>
                <c:pt idx="16">
                  <c:v>17206.05</c:v>
                </c:pt>
                <c:pt idx="17">
                  <c:v>17216.23</c:v>
                </c:pt>
                <c:pt idx="18">
                  <c:v>17215.12</c:v>
                </c:pt>
                <c:pt idx="19">
                  <c:v>17208.69</c:v>
                </c:pt>
                <c:pt idx="20">
                  <c:v>17204.27</c:v>
                </c:pt>
                <c:pt idx="21">
                  <c:v>17197.66999999999</c:v>
                </c:pt>
                <c:pt idx="22">
                  <c:v>17194.22</c:v>
                </c:pt>
                <c:pt idx="23">
                  <c:v>17195.14</c:v>
                </c:pt>
                <c:pt idx="24">
                  <c:v>17200.87</c:v>
                </c:pt>
                <c:pt idx="25">
                  <c:v>17206.96</c:v>
                </c:pt>
                <c:pt idx="26">
                  <c:v>17210.29</c:v>
                </c:pt>
                <c:pt idx="27">
                  <c:v>17213.89</c:v>
                </c:pt>
                <c:pt idx="28">
                  <c:v>17211.57</c:v>
                </c:pt>
                <c:pt idx="29">
                  <c:v>17192.34</c:v>
                </c:pt>
                <c:pt idx="30">
                  <c:v>17149.27</c:v>
                </c:pt>
                <c:pt idx="31">
                  <c:v>17069.12</c:v>
                </c:pt>
                <c:pt idx="32">
                  <c:v>16900.39</c:v>
                </c:pt>
                <c:pt idx="33">
                  <c:v>16549.78</c:v>
                </c:pt>
                <c:pt idx="34">
                  <c:v>15883.58</c:v>
                </c:pt>
                <c:pt idx="35">
                  <c:v>14776.51</c:v>
                </c:pt>
                <c:pt idx="36">
                  <c:v>13227.73</c:v>
                </c:pt>
                <c:pt idx="37">
                  <c:v>11323.28</c:v>
                </c:pt>
                <c:pt idx="38">
                  <c:v>9202.04</c:v>
                </c:pt>
                <c:pt idx="39">
                  <c:v>6973.81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AF3-4365-8FD8-FEA2D487923F}"/>
            </c:ext>
          </c:extLst>
        </c:ser>
        <c:ser>
          <c:idx val="4"/>
          <c:order val="4"/>
          <c:tx>
            <c:strRef>
              <c:f>'By-B'!$E$1</c:f>
              <c:strCache>
                <c:ptCount val="1"/>
                <c:pt idx="0">
                  <c:v>By-sec6</c:v>
                </c:pt>
              </c:strCache>
            </c:strRef>
          </c:tx>
          <c:val>
            <c:numRef>
              <c:f>'By-B'!$E$2:$E$41</c:f>
              <c:numCache>
                <c:formatCode>General</c:formatCode>
                <c:ptCount val="40"/>
                <c:pt idx="0">
                  <c:v>144.71</c:v>
                </c:pt>
                <c:pt idx="1">
                  <c:v>305.41</c:v>
                </c:pt>
                <c:pt idx="2">
                  <c:v>691.4599999999994</c:v>
                </c:pt>
                <c:pt idx="3">
                  <c:v>1564.56</c:v>
                </c:pt>
                <c:pt idx="4">
                  <c:v>3129.05</c:v>
                </c:pt>
                <c:pt idx="5">
                  <c:v>5223.0</c:v>
                </c:pt>
                <c:pt idx="6">
                  <c:v>7504.23</c:v>
                </c:pt>
                <c:pt idx="7">
                  <c:v>9751.43</c:v>
                </c:pt>
                <c:pt idx="8">
                  <c:v>11843.71</c:v>
                </c:pt>
                <c:pt idx="9">
                  <c:v>13658.05</c:v>
                </c:pt>
                <c:pt idx="10">
                  <c:v>15071.85</c:v>
                </c:pt>
                <c:pt idx="11">
                  <c:v>16020.23</c:v>
                </c:pt>
                <c:pt idx="12">
                  <c:v>16568.82</c:v>
                </c:pt>
                <c:pt idx="13">
                  <c:v>16841.93</c:v>
                </c:pt>
                <c:pt idx="14">
                  <c:v>16969.8</c:v>
                </c:pt>
                <c:pt idx="15">
                  <c:v>17035.15</c:v>
                </c:pt>
                <c:pt idx="16">
                  <c:v>17067.2</c:v>
                </c:pt>
                <c:pt idx="17">
                  <c:v>17080.66</c:v>
                </c:pt>
                <c:pt idx="18">
                  <c:v>17085.29</c:v>
                </c:pt>
                <c:pt idx="19">
                  <c:v>17085.32</c:v>
                </c:pt>
                <c:pt idx="20">
                  <c:v>17082.71</c:v>
                </c:pt>
                <c:pt idx="21">
                  <c:v>17080.44</c:v>
                </c:pt>
                <c:pt idx="22">
                  <c:v>17080.34999999999</c:v>
                </c:pt>
                <c:pt idx="23">
                  <c:v>17082.86</c:v>
                </c:pt>
                <c:pt idx="24">
                  <c:v>17087.15</c:v>
                </c:pt>
                <c:pt idx="25">
                  <c:v>17092.05</c:v>
                </c:pt>
                <c:pt idx="26">
                  <c:v>17090.09999999999</c:v>
                </c:pt>
                <c:pt idx="27">
                  <c:v>17093.58000000001</c:v>
                </c:pt>
                <c:pt idx="28">
                  <c:v>17086.94</c:v>
                </c:pt>
                <c:pt idx="29">
                  <c:v>17067.88</c:v>
                </c:pt>
                <c:pt idx="30">
                  <c:v>17030.25999999999</c:v>
                </c:pt>
                <c:pt idx="31">
                  <c:v>16954.43</c:v>
                </c:pt>
                <c:pt idx="32">
                  <c:v>16795.82</c:v>
                </c:pt>
                <c:pt idx="33">
                  <c:v>16460.75999999999</c:v>
                </c:pt>
                <c:pt idx="34">
                  <c:v>15809.05</c:v>
                </c:pt>
                <c:pt idx="35">
                  <c:v>14725.56</c:v>
                </c:pt>
                <c:pt idx="36">
                  <c:v>13200.42</c:v>
                </c:pt>
                <c:pt idx="37">
                  <c:v>11324.59</c:v>
                </c:pt>
                <c:pt idx="38">
                  <c:v>9229.04</c:v>
                </c:pt>
                <c:pt idx="39">
                  <c:v>7037.03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7AF3-4365-8FD8-FEA2D487923F}"/>
            </c:ext>
          </c:extLst>
        </c:ser>
        <c:ser>
          <c:idx val="5"/>
          <c:order val="5"/>
          <c:tx>
            <c:strRef>
              <c:f>'By-B'!$F$1</c:f>
              <c:strCache>
                <c:ptCount val="1"/>
                <c:pt idx="0">
                  <c:v>By-sec1</c:v>
                </c:pt>
              </c:strCache>
            </c:strRef>
          </c:tx>
          <c:val>
            <c:numRef>
              <c:f>'By-B'!$F$2:$F$41</c:f>
              <c:numCache>
                <c:formatCode>General</c:formatCode>
                <c:ptCount val="40"/>
                <c:pt idx="0">
                  <c:v>158.58</c:v>
                </c:pt>
                <c:pt idx="1">
                  <c:v>317.83</c:v>
                </c:pt>
                <c:pt idx="2">
                  <c:v>691.37</c:v>
                </c:pt>
                <c:pt idx="3">
                  <c:v>1521.39</c:v>
                </c:pt>
                <c:pt idx="4">
                  <c:v>3036.93</c:v>
                </c:pt>
                <c:pt idx="5">
                  <c:v>5105.92</c:v>
                </c:pt>
                <c:pt idx="6">
                  <c:v>7371.29</c:v>
                </c:pt>
                <c:pt idx="7">
                  <c:v>9639.549999999987</c:v>
                </c:pt>
                <c:pt idx="8">
                  <c:v>11748.15</c:v>
                </c:pt>
                <c:pt idx="9">
                  <c:v>13588.0</c:v>
                </c:pt>
                <c:pt idx="10">
                  <c:v>15025.99</c:v>
                </c:pt>
                <c:pt idx="11">
                  <c:v>16005.36</c:v>
                </c:pt>
                <c:pt idx="12">
                  <c:v>16581.5</c:v>
                </c:pt>
                <c:pt idx="13">
                  <c:v>16865.66999999999</c:v>
                </c:pt>
                <c:pt idx="14">
                  <c:v>17006.58000000001</c:v>
                </c:pt>
                <c:pt idx="15">
                  <c:v>17067.86</c:v>
                </c:pt>
                <c:pt idx="16">
                  <c:v>17100.64</c:v>
                </c:pt>
                <c:pt idx="17">
                  <c:v>17112.34999999999</c:v>
                </c:pt>
                <c:pt idx="18">
                  <c:v>17113.71</c:v>
                </c:pt>
                <c:pt idx="19">
                  <c:v>17109.66999999999</c:v>
                </c:pt>
                <c:pt idx="20">
                  <c:v>17105.62</c:v>
                </c:pt>
                <c:pt idx="21">
                  <c:v>17101.75</c:v>
                </c:pt>
                <c:pt idx="22">
                  <c:v>17097.97</c:v>
                </c:pt>
                <c:pt idx="23">
                  <c:v>17098.55</c:v>
                </c:pt>
                <c:pt idx="24">
                  <c:v>17105.56</c:v>
                </c:pt>
                <c:pt idx="25">
                  <c:v>17111.25999999999</c:v>
                </c:pt>
                <c:pt idx="26">
                  <c:v>17114.64</c:v>
                </c:pt>
                <c:pt idx="27">
                  <c:v>17115.11</c:v>
                </c:pt>
                <c:pt idx="28">
                  <c:v>17110.88</c:v>
                </c:pt>
                <c:pt idx="29">
                  <c:v>17094.0</c:v>
                </c:pt>
                <c:pt idx="30">
                  <c:v>17048.84</c:v>
                </c:pt>
                <c:pt idx="31">
                  <c:v>16967.66999999999</c:v>
                </c:pt>
                <c:pt idx="32">
                  <c:v>16799.34999999999</c:v>
                </c:pt>
                <c:pt idx="33">
                  <c:v>16451.83</c:v>
                </c:pt>
                <c:pt idx="34">
                  <c:v>15787.92</c:v>
                </c:pt>
                <c:pt idx="35">
                  <c:v>14697.97</c:v>
                </c:pt>
                <c:pt idx="36">
                  <c:v>13166.3</c:v>
                </c:pt>
                <c:pt idx="37">
                  <c:v>11286.19</c:v>
                </c:pt>
                <c:pt idx="38">
                  <c:v>9185.69</c:v>
                </c:pt>
                <c:pt idx="39">
                  <c:v>6986.76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7AF3-4365-8FD8-FEA2D487923F}"/>
            </c:ext>
          </c:extLst>
        </c:ser>
        <c:marker val="1"/>
        <c:axId val="379750264"/>
        <c:axId val="379617784"/>
      </c:lineChart>
      <c:catAx>
        <c:axId val="379750264"/>
        <c:scaling>
          <c:orientation val="minMax"/>
        </c:scaling>
        <c:axPos val="b"/>
        <c:majorTickMark val="none"/>
        <c:tickLblPos val="nextTo"/>
        <c:crossAx val="379617784"/>
        <c:crosses val="autoZero"/>
        <c:auto val="1"/>
        <c:lblAlgn val="ctr"/>
        <c:lblOffset val="100"/>
      </c:catAx>
      <c:valAx>
        <c:axId val="379617784"/>
        <c:scaling>
          <c:orientation val="minMax"/>
          <c:min val="16800.0"/>
        </c:scaling>
        <c:axPos val="l"/>
        <c:majorGridlines>
          <c:spPr>
            <a:ln>
              <a:noFill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Gauss</a:t>
                </a:r>
              </a:p>
            </c:rich>
          </c:tx>
          <c:layout/>
        </c:title>
        <c:numFmt formatCode="General" sourceLinked="1"/>
        <c:majorTickMark val="none"/>
        <c:tickLblPos val="nextTo"/>
        <c:crossAx val="379750264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Bz</a:t>
            </a:r>
            <a:r>
              <a:rPr lang="en-US" baseline="0"/>
              <a:t> vs. Z</a:t>
            </a:r>
            <a:endParaRPr lang="en-US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Sheet1!$A$1</c:f>
              <c:strCache>
                <c:ptCount val="1"/>
                <c:pt idx="0">
                  <c:v>Bz -offbore -0 deg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Sheet1!$A$2:$A$201</c:f>
              <c:numCache>
                <c:formatCode>General</c:formatCode>
                <c:ptCount val="200"/>
                <c:pt idx="0">
                  <c:v>6643.930810909528</c:v>
                </c:pt>
                <c:pt idx="1">
                  <c:v>6870.572129941581</c:v>
                </c:pt>
                <c:pt idx="2">
                  <c:v>7104.411825083411</c:v>
                </c:pt>
                <c:pt idx="3">
                  <c:v>7345.433251088529</c:v>
                </c:pt>
                <c:pt idx="4">
                  <c:v>7593.32123180503</c:v>
                </c:pt>
                <c:pt idx="5">
                  <c:v>7848.385812593313</c:v>
                </c:pt>
                <c:pt idx="6">
                  <c:v>8110.464716710129</c:v>
                </c:pt>
                <c:pt idx="7">
                  <c:v>8379.962321883067</c:v>
                </c:pt>
                <c:pt idx="8">
                  <c:v>8656.840642286308</c:v>
                </c:pt>
                <c:pt idx="9">
                  <c:v>8940.900219240782</c:v>
                </c:pt>
                <c:pt idx="10">
                  <c:v>9232.730988280875</c:v>
                </c:pt>
                <c:pt idx="11">
                  <c:v>9532.400868890113</c:v>
                </c:pt>
                <c:pt idx="12">
                  <c:v>9839.36146165878</c:v>
                </c:pt>
                <c:pt idx="13">
                  <c:v>10153.36091815848</c:v>
                </c:pt>
                <c:pt idx="14">
                  <c:v>10474.15358216715</c:v>
                </c:pt>
                <c:pt idx="15">
                  <c:v>10802.60680117836</c:v>
                </c:pt>
                <c:pt idx="16">
                  <c:v>11138.77089733854</c:v>
                </c:pt>
                <c:pt idx="17">
                  <c:v>11482.50527259909</c:v>
                </c:pt>
                <c:pt idx="18">
                  <c:v>11833.00747039551</c:v>
                </c:pt>
                <c:pt idx="19">
                  <c:v>12190.8637165488</c:v>
                </c:pt>
                <c:pt idx="20">
                  <c:v>12555.2018443528</c:v>
                </c:pt>
                <c:pt idx="21">
                  <c:v>12925.31158594364</c:v>
                </c:pt>
                <c:pt idx="22">
                  <c:v>13302.07860266255</c:v>
                </c:pt>
                <c:pt idx="23">
                  <c:v>13685.08753239777</c:v>
                </c:pt>
                <c:pt idx="24">
                  <c:v>14074.80691968028</c:v>
                </c:pt>
                <c:pt idx="25">
                  <c:v>14470.66974617613</c:v>
                </c:pt>
                <c:pt idx="26">
                  <c:v>14871.82493910471</c:v>
                </c:pt>
                <c:pt idx="27">
                  <c:v>15277.73073155631</c:v>
                </c:pt>
                <c:pt idx="28">
                  <c:v>15688.2083742966</c:v>
                </c:pt>
                <c:pt idx="29">
                  <c:v>16102.3135373351</c:v>
                </c:pt>
                <c:pt idx="30">
                  <c:v>16520.52482606591</c:v>
                </c:pt>
                <c:pt idx="31">
                  <c:v>16942.3258467485</c:v>
                </c:pt>
                <c:pt idx="32">
                  <c:v>17366.75248349282</c:v>
                </c:pt>
                <c:pt idx="33">
                  <c:v>17793.11191757329</c:v>
                </c:pt>
                <c:pt idx="34">
                  <c:v>18220.83075072904</c:v>
                </c:pt>
                <c:pt idx="35">
                  <c:v>18649.41309168278</c:v>
                </c:pt>
                <c:pt idx="36">
                  <c:v>19078.28382284416</c:v>
                </c:pt>
                <c:pt idx="37">
                  <c:v>19506.61867506745</c:v>
                </c:pt>
                <c:pt idx="38">
                  <c:v>19931.11471155221</c:v>
                </c:pt>
                <c:pt idx="39">
                  <c:v>20355.83024785211</c:v>
                </c:pt>
                <c:pt idx="40">
                  <c:v>20780.7195763486</c:v>
                </c:pt>
                <c:pt idx="41">
                  <c:v>21204.58247497576</c:v>
                </c:pt>
                <c:pt idx="42">
                  <c:v>21627.0288338899</c:v>
                </c:pt>
                <c:pt idx="43">
                  <c:v>22039.97065722762</c:v>
                </c:pt>
                <c:pt idx="44">
                  <c:v>22447.58648403292</c:v>
                </c:pt>
                <c:pt idx="45">
                  <c:v>22851.85896604832</c:v>
                </c:pt>
                <c:pt idx="46">
                  <c:v>23249.56479335926</c:v>
                </c:pt>
                <c:pt idx="47">
                  <c:v>23640.39830121596</c:v>
                </c:pt>
                <c:pt idx="48">
                  <c:v>24024.10833365726</c:v>
                </c:pt>
                <c:pt idx="49">
                  <c:v>24399.60633073134</c:v>
                </c:pt>
                <c:pt idx="50">
                  <c:v>24768.82244844476</c:v>
                </c:pt>
                <c:pt idx="51">
                  <c:v>25130.93157584515</c:v>
                </c:pt>
                <c:pt idx="52">
                  <c:v>25486.42118745786</c:v>
                </c:pt>
                <c:pt idx="53">
                  <c:v>25832.38661665816</c:v>
                </c:pt>
                <c:pt idx="54">
                  <c:v>26167.67385948466</c:v>
                </c:pt>
                <c:pt idx="55">
                  <c:v>26490.61428221358</c:v>
                </c:pt>
                <c:pt idx="56">
                  <c:v>26802.44582946126</c:v>
                </c:pt>
                <c:pt idx="57">
                  <c:v>27102.09492969534</c:v>
                </c:pt>
                <c:pt idx="58">
                  <c:v>27389.20530643943</c:v>
                </c:pt>
                <c:pt idx="59">
                  <c:v>27663.74758448157</c:v>
                </c:pt>
                <c:pt idx="60">
                  <c:v>27925.29829045968</c:v>
                </c:pt>
                <c:pt idx="61">
                  <c:v>28173.0694272848</c:v>
                </c:pt>
                <c:pt idx="62">
                  <c:v>28407.05279491418</c:v>
                </c:pt>
                <c:pt idx="63">
                  <c:v>28627.32329185921</c:v>
                </c:pt>
                <c:pt idx="64">
                  <c:v>28834.12121762575</c:v>
                </c:pt>
                <c:pt idx="65">
                  <c:v>29026.07523580137</c:v>
                </c:pt>
                <c:pt idx="66">
                  <c:v>29203.8763367278</c:v>
                </c:pt>
                <c:pt idx="67">
                  <c:v>29367.96750300613</c:v>
                </c:pt>
                <c:pt idx="68">
                  <c:v>29518.69175435466</c:v>
                </c:pt>
                <c:pt idx="69">
                  <c:v>29656.04022966815</c:v>
                </c:pt>
                <c:pt idx="70">
                  <c:v>29780.91277209629</c:v>
                </c:pt>
                <c:pt idx="71">
                  <c:v>29893.38479638251</c:v>
                </c:pt>
                <c:pt idx="72">
                  <c:v>29994.28797930866</c:v>
                </c:pt>
                <c:pt idx="73">
                  <c:v>30083.4488040891</c:v>
                </c:pt>
                <c:pt idx="74">
                  <c:v>30162.27636464268</c:v>
                </c:pt>
                <c:pt idx="75">
                  <c:v>30232.34713938236</c:v>
                </c:pt>
                <c:pt idx="76">
                  <c:v>30292.66791526368</c:v>
                </c:pt>
                <c:pt idx="77">
                  <c:v>30344.27295536748</c:v>
                </c:pt>
                <c:pt idx="78">
                  <c:v>30387.73011234595</c:v>
                </c:pt>
                <c:pt idx="79">
                  <c:v>30424.49219555853</c:v>
                </c:pt>
                <c:pt idx="80">
                  <c:v>30454.97900611197</c:v>
                </c:pt>
                <c:pt idx="81">
                  <c:v>30479.97355358595</c:v>
                </c:pt>
                <c:pt idx="82">
                  <c:v>30499.99363879141</c:v>
                </c:pt>
                <c:pt idx="83">
                  <c:v>30516.5398398809</c:v>
                </c:pt>
                <c:pt idx="84">
                  <c:v>30529.26126283094</c:v>
                </c:pt>
                <c:pt idx="85">
                  <c:v>30539.33351425065</c:v>
                </c:pt>
                <c:pt idx="86">
                  <c:v>30546.81855686441</c:v>
                </c:pt>
                <c:pt idx="87">
                  <c:v>30552.25978878238</c:v>
                </c:pt>
                <c:pt idx="88">
                  <c:v>30555.85854340835</c:v>
                </c:pt>
                <c:pt idx="89">
                  <c:v>30558.49765003223</c:v>
                </c:pt>
                <c:pt idx="90">
                  <c:v>30560.0719946751</c:v>
                </c:pt>
                <c:pt idx="91">
                  <c:v>30559.41154674862</c:v>
                </c:pt>
                <c:pt idx="92">
                  <c:v>30557.81061628995</c:v>
                </c:pt>
                <c:pt idx="93">
                  <c:v>30554.62068389833</c:v>
                </c:pt>
                <c:pt idx="94">
                  <c:v>30550.19983101605</c:v>
                </c:pt>
                <c:pt idx="95">
                  <c:v>30544.40848164564</c:v>
                </c:pt>
                <c:pt idx="96">
                  <c:v>30536.34922710945</c:v>
                </c:pt>
                <c:pt idx="97">
                  <c:v>30525.52943291722</c:v>
                </c:pt>
                <c:pt idx="98">
                  <c:v>30511.5689705795</c:v>
                </c:pt>
                <c:pt idx="99">
                  <c:v>30494.0485585241</c:v>
                </c:pt>
                <c:pt idx="100">
                  <c:v>30471.77879937325</c:v>
                </c:pt>
                <c:pt idx="101">
                  <c:v>30444.28046025362</c:v>
                </c:pt>
                <c:pt idx="102">
                  <c:v>30412.14143903123</c:v>
                </c:pt>
                <c:pt idx="103">
                  <c:v>30373.46736996593</c:v>
                </c:pt>
                <c:pt idx="104">
                  <c:v>30327.26807113304</c:v>
                </c:pt>
                <c:pt idx="105">
                  <c:v>30273.24593720627</c:v>
                </c:pt>
                <c:pt idx="106">
                  <c:v>30209.63365271742</c:v>
                </c:pt>
                <c:pt idx="107">
                  <c:v>30136.9073492587</c:v>
                </c:pt>
                <c:pt idx="108">
                  <c:v>30053.51181701594</c:v>
                </c:pt>
                <c:pt idx="109">
                  <c:v>29959.30802361416</c:v>
                </c:pt>
                <c:pt idx="110">
                  <c:v>29853.29570600559</c:v>
                </c:pt>
                <c:pt idx="111">
                  <c:v>29735.5128420394</c:v>
                </c:pt>
                <c:pt idx="112">
                  <c:v>29604.67576727831</c:v>
                </c:pt>
                <c:pt idx="113">
                  <c:v>29461.01432333842</c:v>
                </c:pt>
                <c:pt idx="114">
                  <c:v>29303.76027683255</c:v>
                </c:pt>
                <c:pt idx="115">
                  <c:v>29132.87771832218</c:v>
                </c:pt>
                <c:pt idx="116">
                  <c:v>28948.04393873384</c:v>
                </c:pt>
                <c:pt idx="117">
                  <c:v>28749.61159866054</c:v>
                </c:pt>
                <c:pt idx="118">
                  <c:v>28536.65476486731</c:v>
                </c:pt>
                <c:pt idx="119">
                  <c:v>28309.82462592977</c:v>
                </c:pt>
                <c:pt idx="120">
                  <c:v>28069.15976785565</c:v>
                </c:pt>
                <c:pt idx="121">
                  <c:v>27814.81202527877</c:v>
                </c:pt>
                <c:pt idx="122">
                  <c:v>27547.01827864847</c:v>
                </c:pt>
                <c:pt idx="123">
                  <c:v>27266.61154119681</c:v>
                </c:pt>
                <c:pt idx="124">
                  <c:v>26973.54725774578</c:v>
                </c:pt>
                <c:pt idx="125">
                  <c:v>26669.11224927281</c:v>
                </c:pt>
                <c:pt idx="126">
                  <c:v>26352.65009668098</c:v>
                </c:pt>
                <c:pt idx="127">
                  <c:v>26025.79314051222</c:v>
                </c:pt>
                <c:pt idx="128">
                  <c:v>25687.8513332592</c:v>
                </c:pt>
                <c:pt idx="129">
                  <c:v>25340.45064763659</c:v>
                </c:pt>
                <c:pt idx="130">
                  <c:v>24983.67755121541</c:v>
                </c:pt>
                <c:pt idx="131">
                  <c:v>24618.68882307782</c:v>
                </c:pt>
                <c:pt idx="132">
                  <c:v>24245.33673960387</c:v>
                </c:pt>
                <c:pt idx="133">
                  <c:v>23864.786370884</c:v>
                </c:pt>
                <c:pt idx="134">
                  <c:v>23477.10126315387</c:v>
                </c:pt>
                <c:pt idx="135">
                  <c:v>23083.06004761892</c:v>
                </c:pt>
                <c:pt idx="136">
                  <c:v>22682.59065833951</c:v>
                </c:pt>
                <c:pt idx="137">
                  <c:v>22277.31256092521</c:v>
                </c:pt>
                <c:pt idx="138">
                  <c:v>21866.61680909621</c:v>
                </c:pt>
                <c:pt idx="139">
                  <c:v>21451.83739182795</c:v>
                </c:pt>
                <c:pt idx="140">
                  <c:v>21032.35248900835</c:v>
                </c:pt>
                <c:pt idx="141">
                  <c:v>20609.50657508738</c:v>
                </c:pt>
                <c:pt idx="142">
                  <c:v>20183.35157869929</c:v>
                </c:pt>
                <c:pt idx="143">
                  <c:v>19755.4847841687</c:v>
                </c:pt>
                <c:pt idx="144">
                  <c:v>19326.09145156312</c:v>
                </c:pt>
                <c:pt idx="145">
                  <c:v>18896.50521774913</c:v>
                </c:pt>
                <c:pt idx="146">
                  <c:v>18467.004630748</c:v>
                </c:pt>
                <c:pt idx="147">
                  <c:v>18038.51755272468</c:v>
                </c:pt>
                <c:pt idx="148">
                  <c:v>17611.22714178617</c:v>
                </c:pt>
                <c:pt idx="149">
                  <c:v>17185.8178456032</c:v>
                </c:pt>
                <c:pt idx="150">
                  <c:v>16762.63169079835</c:v>
                </c:pt>
                <c:pt idx="151">
                  <c:v>16342.56836626875</c:v>
                </c:pt>
                <c:pt idx="152">
                  <c:v>15925.714082779</c:v>
                </c:pt>
                <c:pt idx="153">
                  <c:v>15513.28458814606</c:v>
                </c:pt>
                <c:pt idx="154">
                  <c:v>15105.03874767017</c:v>
                </c:pt>
                <c:pt idx="155">
                  <c:v>14701.71402689091</c:v>
                </c:pt>
                <c:pt idx="156">
                  <c:v>14303.41783160731</c:v>
                </c:pt>
                <c:pt idx="157">
                  <c:v>13910.91715402219</c:v>
                </c:pt>
                <c:pt idx="158">
                  <c:v>13523.8861810572</c:v>
                </c:pt>
                <c:pt idx="159">
                  <c:v>13143.28510828134</c:v>
                </c:pt>
                <c:pt idx="160">
                  <c:v>12768.83830336264</c:v>
                </c:pt>
                <c:pt idx="161">
                  <c:v>12401.27175481322</c:v>
                </c:pt>
                <c:pt idx="162">
                  <c:v>12040.57675925522</c:v>
                </c:pt>
                <c:pt idx="163">
                  <c:v>11686.57597093528</c:v>
                </c:pt>
                <c:pt idx="164">
                  <c:v>11339.29357550946</c:v>
                </c:pt>
                <c:pt idx="165">
                  <c:v>10999.20463576785</c:v>
                </c:pt>
                <c:pt idx="166">
                  <c:v>10666.19737553572</c:v>
                </c:pt>
                <c:pt idx="167">
                  <c:v>10340.5146745369</c:v>
                </c:pt>
                <c:pt idx="168">
                  <c:v>10022.41271350776</c:v>
                </c:pt>
                <c:pt idx="169">
                  <c:v>9711.781481453648</c:v>
                </c:pt>
                <c:pt idx="170">
                  <c:v>9408.374819901246</c:v>
                </c:pt>
                <c:pt idx="171">
                  <c:v>9112.501606777581</c:v>
                </c:pt>
                <c:pt idx="172">
                  <c:v>8823.988739642453</c:v>
                </c:pt>
                <c:pt idx="173">
                  <c:v>8542.73965913266</c:v>
                </c:pt>
                <c:pt idx="174">
                  <c:v>8268.772395585935</c:v>
                </c:pt>
                <c:pt idx="175">
                  <c:v>8002.083270438518</c:v>
                </c:pt>
                <c:pt idx="176">
                  <c:v>7742.815792814971</c:v>
                </c:pt>
                <c:pt idx="177">
                  <c:v>7490.87142153328</c:v>
                </c:pt>
                <c:pt idx="178">
                  <c:v>7245.670834229292</c:v>
                </c:pt>
                <c:pt idx="179">
                  <c:v>7007.753255653342</c:v>
                </c:pt>
                <c:pt idx="180">
                  <c:v>6776.65487778454</c:v>
                </c:pt>
                <c:pt idx="181">
                  <c:v>6552.402799599625</c:v>
                </c:pt>
                <c:pt idx="182">
                  <c:v>6334.736697019142</c:v>
                </c:pt>
                <c:pt idx="183">
                  <c:v>6123.484148944612</c:v>
                </c:pt>
                <c:pt idx="184">
                  <c:v>5918.877222130051</c:v>
                </c:pt>
                <c:pt idx="185">
                  <c:v>5720.34622095254</c:v>
                </c:pt>
                <c:pt idx="186">
                  <c:v>5528.30683436593</c:v>
                </c:pt>
                <c:pt idx="187">
                  <c:v>5342.137201694654</c:v>
                </c:pt>
                <c:pt idx="188">
                  <c:v>5162.13295966745</c:v>
                </c:pt>
                <c:pt idx="189">
                  <c:v>4987.711743212913</c:v>
                </c:pt>
                <c:pt idx="190">
                  <c:v>4818.988473623069</c:v>
                </c:pt>
                <c:pt idx="191">
                  <c:v>4655.794254850615</c:v>
                </c:pt>
                <c:pt idx="192">
                  <c:v>4497.771774296468</c:v>
                </c:pt>
                <c:pt idx="193">
                  <c:v>4344.999558555674</c:v>
                </c:pt>
                <c:pt idx="194">
                  <c:v>4197.437034965742</c:v>
                </c:pt>
                <c:pt idx="195">
                  <c:v>4054.637657135345</c:v>
                </c:pt>
                <c:pt idx="196">
                  <c:v>3916.903324636952</c:v>
                </c:pt>
                <c:pt idx="197">
                  <c:v>3783.694270941034</c:v>
                </c:pt>
                <c:pt idx="198">
                  <c:v>3654.951058541551</c:v>
                </c:pt>
                <c:pt idx="199">
                  <c:v>3530.701800195111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030-45D3-916A-F41287A85491}"/>
            </c:ext>
          </c:extLst>
        </c:ser>
        <c:ser>
          <c:idx val="1"/>
          <c:order val="1"/>
          <c:tx>
            <c:strRef>
              <c:f>Sheet1!$B$1</c:f>
              <c:strCache>
                <c:ptCount val="1"/>
                <c:pt idx="0">
                  <c:v>Bz-offbore-90 deg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Sheet1!$B$2:$B$201</c:f>
              <c:numCache>
                <c:formatCode>General</c:formatCode>
                <c:ptCount val="200"/>
                <c:pt idx="0">
                  <c:v>6672.453331811921</c:v>
                </c:pt>
                <c:pt idx="1">
                  <c:v>6898.891172252248</c:v>
                </c:pt>
                <c:pt idx="2">
                  <c:v>7133.203160320119</c:v>
                </c:pt>
                <c:pt idx="3">
                  <c:v>7374.680806615294</c:v>
                </c:pt>
                <c:pt idx="4">
                  <c:v>7623.213872952861</c:v>
                </c:pt>
                <c:pt idx="5">
                  <c:v>7878.72292646144</c:v>
                </c:pt>
                <c:pt idx="6">
                  <c:v>8140.892592236309</c:v>
                </c:pt>
                <c:pt idx="7">
                  <c:v>8411.422433569307</c:v>
                </c:pt>
                <c:pt idx="8">
                  <c:v>8689.589973327209</c:v>
                </c:pt>
                <c:pt idx="9">
                  <c:v>8974.690795368551</c:v>
                </c:pt>
                <c:pt idx="10">
                  <c:v>9267.378732715147</c:v>
                </c:pt>
                <c:pt idx="11">
                  <c:v>9567.552652651253</c:v>
                </c:pt>
                <c:pt idx="12">
                  <c:v>9875.098529713207</c:v>
                </c:pt>
                <c:pt idx="13">
                  <c:v>10190.35029422669</c:v>
                </c:pt>
                <c:pt idx="14">
                  <c:v>10512.08731366121</c:v>
                </c:pt>
                <c:pt idx="15">
                  <c:v>10841.31585422766</c:v>
                </c:pt>
                <c:pt idx="16">
                  <c:v>11178.42299358921</c:v>
                </c:pt>
                <c:pt idx="17">
                  <c:v>11522.56187919336</c:v>
                </c:pt>
                <c:pt idx="18">
                  <c:v>11873.81002816472</c:v>
                </c:pt>
                <c:pt idx="19">
                  <c:v>12231.67889666582</c:v>
                </c:pt>
                <c:pt idx="20">
                  <c:v>12596.13591062116</c:v>
                </c:pt>
                <c:pt idx="21">
                  <c:v>12966.64300425866</c:v>
                </c:pt>
                <c:pt idx="22">
                  <c:v>13344.61253092996</c:v>
                </c:pt>
                <c:pt idx="23">
                  <c:v>13729.08809552069</c:v>
                </c:pt>
                <c:pt idx="24">
                  <c:v>14119.25820603512</c:v>
                </c:pt>
                <c:pt idx="25">
                  <c:v>14515.81692848811</c:v>
                </c:pt>
                <c:pt idx="26">
                  <c:v>14917.2599844214</c:v>
                </c:pt>
                <c:pt idx="27">
                  <c:v>15323.6446958456</c:v>
                </c:pt>
                <c:pt idx="28">
                  <c:v>15734.45075106754</c:v>
                </c:pt>
                <c:pt idx="29">
                  <c:v>16149.23663477395</c:v>
                </c:pt>
                <c:pt idx="30">
                  <c:v>16567.59350775317</c:v>
                </c:pt>
                <c:pt idx="31">
                  <c:v>16989.96575824054</c:v>
                </c:pt>
                <c:pt idx="32">
                  <c:v>17415.07882417878</c:v>
                </c:pt>
                <c:pt idx="33">
                  <c:v>17841.93596740244</c:v>
                </c:pt>
                <c:pt idx="34">
                  <c:v>18270.37077256031</c:v>
                </c:pt>
                <c:pt idx="35">
                  <c:v>18699.30835745702</c:v>
                </c:pt>
                <c:pt idx="36">
                  <c:v>19127.9914004654</c:v>
                </c:pt>
                <c:pt idx="37">
                  <c:v>19555.06524617549</c:v>
                </c:pt>
                <c:pt idx="38">
                  <c:v>19980.08511031985</c:v>
                </c:pt>
                <c:pt idx="39">
                  <c:v>20405.26115797992</c:v>
                </c:pt>
                <c:pt idx="40">
                  <c:v>20830.54563502546</c:v>
                </c:pt>
                <c:pt idx="41">
                  <c:v>21254.23324652284</c:v>
                </c:pt>
                <c:pt idx="42">
                  <c:v>21674.31272291179</c:v>
                </c:pt>
                <c:pt idx="43">
                  <c:v>22087.58907700631</c:v>
                </c:pt>
                <c:pt idx="44">
                  <c:v>22495.61604108855</c:v>
                </c:pt>
                <c:pt idx="45">
                  <c:v>22897.63557379366</c:v>
                </c:pt>
                <c:pt idx="46">
                  <c:v>23293.89648430948</c:v>
                </c:pt>
                <c:pt idx="47">
                  <c:v>23683.85545311162</c:v>
                </c:pt>
                <c:pt idx="48">
                  <c:v>24067.38795786666</c:v>
                </c:pt>
                <c:pt idx="49">
                  <c:v>24442.59233410206</c:v>
                </c:pt>
                <c:pt idx="50">
                  <c:v>24810.90309270795</c:v>
                </c:pt>
                <c:pt idx="51">
                  <c:v>25173.25331741549</c:v>
                </c:pt>
                <c:pt idx="52">
                  <c:v>25528.15826585101</c:v>
                </c:pt>
                <c:pt idx="53">
                  <c:v>25872.01008482758</c:v>
                </c:pt>
                <c:pt idx="54">
                  <c:v>26205.8811294659</c:v>
                </c:pt>
                <c:pt idx="55">
                  <c:v>26528.16246035492</c:v>
                </c:pt>
                <c:pt idx="56">
                  <c:v>26838.48585248445</c:v>
                </c:pt>
                <c:pt idx="57">
                  <c:v>27136.72015789214</c:v>
                </c:pt>
                <c:pt idx="58">
                  <c:v>27422.6789931767</c:v>
                </c:pt>
                <c:pt idx="59">
                  <c:v>27695.70414849057</c:v>
                </c:pt>
                <c:pt idx="60">
                  <c:v>27956.02258504686</c:v>
                </c:pt>
                <c:pt idx="61">
                  <c:v>28202.68656022947</c:v>
                </c:pt>
                <c:pt idx="62">
                  <c:v>28435.76527758993</c:v>
                </c:pt>
                <c:pt idx="63">
                  <c:v>28653.7871120404</c:v>
                </c:pt>
                <c:pt idx="64">
                  <c:v>28858.0933271611</c:v>
                </c:pt>
                <c:pt idx="65">
                  <c:v>29048.31026640576</c:v>
                </c:pt>
                <c:pt idx="66">
                  <c:v>29224.43190058784</c:v>
                </c:pt>
                <c:pt idx="67">
                  <c:v>29387.04981873186</c:v>
                </c:pt>
                <c:pt idx="68">
                  <c:v>29536.09157181906</c:v>
                </c:pt>
                <c:pt idx="69">
                  <c:v>29672.16415638715</c:v>
                </c:pt>
                <c:pt idx="70">
                  <c:v>29795.65465095326</c:v>
                </c:pt>
                <c:pt idx="71">
                  <c:v>29906.98115614781</c:v>
                </c:pt>
                <c:pt idx="72">
                  <c:v>30006.10424641925</c:v>
                </c:pt>
                <c:pt idx="73">
                  <c:v>30093.72813564603</c:v>
                </c:pt>
                <c:pt idx="74">
                  <c:v>30171.8890044108</c:v>
                </c:pt>
                <c:pt idx="75">
                  <c:v>30239.80382478652</c:v>
                </c:pt>
                <c:pt idx="76">
                  <c:v>30298.3948802676</c:v>
                </c:pt>
                <c:pt idx="77">
                  <c:v>30348.7723020326</c:v>
                </c:pt>
                <c:pt idx="78">
                  <c:v>30391.37533662421</c:v>
                </c:pt>
                <c:pt idx="79">
                  <c:v>30426.86700066572</c:v>
                </c:pt>
                <c:pt idx="80">
                  <c:v>30456.59525067346</c:v>
                </c:pt>
                <c:pt idx="81">
                  <c:v>30481.0212249976</c:v>
                </c:pt>
                <c:pt idx="82">
                  <c:v>30501.16568375934</c:v>
                </c:pt>
                <c:pt idx="83">
                  <c:v>30517.3160835855</c:v>
                </c:pt>
                <c:pt idx="84">
                  <c:v>30530.55884439898</c:v>
                </c:pt>
                <c:pt idx="85">
                  <c:v>30540.31366541735</c:v>
                </c:pt>
                <c:pt idx="86">
                  <c:v>30547.45336263364</c:v>
                </c:pt>
                <c:pt idx="87">
                  <c:v>30552.4536436499</c:v>
                </c:pt>
                <c:pt idx="88">
                  <c:v>30555.14117939605</c:v>
                </c:pt>
                <c:pt idx="89">
                  <c:v>30556.48049366434</c:v>
                </c:pt>
                <c:pt idx="90">
                  <c:v>30556.64256961569</c:v>
                </c:pt>
                <c:pt idx="91">
                  <c:v>30555.79024902965</c:v>
                </c:pt>
                <c:pt idx="92">
                  <c:v>30554.24775776313</c:v>
                </c:pt>
                <c:pt idx="93">
                  <c:v>30551.78322823976</c:v>
                </c:pt>
                <c:pt idx="94">
                  <c:v>30547.8431613014</c:v>
                </c:pt>
                <c:pt idx="95">
                  <c:v>30541.9090827498</c:v>
                </c:pt>
                <c:pt idx="96">
                  <c:v>30533.58827502705</c:v>
                </c:pt>
                <c:pt idx="97">
                  <c:v>30522.66388162983</c:v>
                </c:pt>
                <c:pt idx="98">
                  <c:v>30508.75494549038</c:v>
                </c:pt>
                <c:pt idx="99">
                  <c:v>30490.8599552037</c:v>
                </c:pt>
                <c:pt idx="100">
                  <c:v>30468.42922198452</c:v>
                </c:pt>
                <c:pt idx="101">
                  <c:v>30441.12022752392</c:v>
                </c:pt>
                <c:pt idx="102">
                  <c:v>30408.13752207247</c:v>
                </c:pt>
                <c:pt idx="103">
                  <c:v>30368.74234312157</c:v>
                </c:pt>
                <c:pt idx="104">
                  <c:v>30321.81666562835</c:v>
                </c:pt>
                <c:pt idx="105">
                  <c:v>30266.27294066116</c:v>
                </c:pt>
                <c:pt idx="106">
                  <c:v>30201.56750161852</c:v>
                </c:pt>
                <c:pt idx="107">
                  <c:v>30127.58594399991</c:v>
                </c:pt>
                <c:pt idx="108">
                  <c:v>30042.9097648523</c:v>
                </c:pt>
                <c:pt idx="109">
                  <c:v>29947.43168448967</c:v>
                </c:pt>
                <c:pt idx="110">
                  <c:v>29840.16855049229</c:v>
                </c:pt>
                <c:pt idx="111">
                  <c:v>29720.82808418534</c:v>
                </c:pt>
                <c:pt idx="112">
                  <c:v>29588.92425536744</c:v>
                </c:pt>
                <c:pt idx="113">
                  <c:v>29443.88952388423</c:v>
                </c:pt>
                <c:pt idx="114">
                  <c:v>29285.07332836057</c:v>
                </c:pt>
                <c:pt idx="115">
                  <c:v>29113.16085726723</c:v>
                </c:pt>
                <c:pt idx="116">
                  <c:v>28926.80080782301</c:v>
                </c:pt>
                <c:pt idx="117">
                  <c:v>28726.86972395478</c:v>
                </c:pt>
                <c:pt idx="118">
                  <c:v>28512.203419299</c:v>
                </c:pt>
                <c:pt idx="119">
                  <c:v>28283.97935652524</c:v>
                </c:pt>
                <c:pt idx="120">
                  <c:v>28042.05426415904</c:v>
                </c:pt>
                <c:pt idx="121">
                  <c:v>27786.18867679037</c:v>
                </c:pt>
                <c:pt idx="122">
                  <c:v>27517.12885845841</c:v>
                </c:pt>
                <c:pt idx="123">
                  <c:v>27235.63382333791</c:v>
                </c:pt>
                <c:pt idx="124">
                  <c:v>26941.13687571845</c:v>
                </c:pt>
                <c:pt idx="125">
                  <c:v>26635.49482115487</c:v>
                </c:pt>
                <c:pt idx="126">
                  <c:v>26317.48914854892</c:v>
                </c:pt>
                <c:pt idx="127">
                  <c:v>25988.96916563366</c:v>
                </c:pt>
                <c:pt idx="128">
                  <c:v>25649.75462175535</c:v>
                </c:pt>
                <c:pt idx="129">
                  <c:v>25301.65868016186</c:v>
                </c:pt>
                <c:pt idx="130">
                  <c:v>24943.76483766134</c:v>
                </c:pt>
                <c:pt idx="131">
                  <c:v>24577.63145317855</c:v>
                </c:pt>
                <c:pt idx="132">
                  <c:v>24203.28777976904</c:v>
                </c:pt>
                <c:pt idx="133">
                  <c:v>23822.01795616337</c:v>
                </c:pt>
                <c:pt idx="134">
                  <c:v>23433.21380290875</c:v>
                </c:pt>
                <c:pt idx="135">
                  <c:v>23038.18174196245</c:v>
                </c:pt>
                <c:pt idx="136">
                  <c:v>22637.31958630341</c:v>
                </c:pt>
                <c:pt idx="137">
                  <c:v>22231.39554151952</c:v>
                </c:pt>
                <c:pt idx="138">
                  <c:v>21820.0810518493</c:v>
                </c:pt>
                <c:pt idx="139">
                  <c:v>21404.81196569611</c:v>
                </c:pt>
                <c:pt idx="140">
                  <c:v>20984.54154000926</c:v>
                </c:pt>
                <c:pt idx="141">
                  <c:v>20561.30788345955</c:v>
                </c:pt>
                <c:pt idx="142">
                  <c:v>20134.68167617411</c:v>
                </c:pt>
                <c:pt idx="143">
                  <c:v>19706.70307129412</c:v>
                </c:pt>
                <c:pt idx="144">
                  <c:v>19277.20435271715</c:v>
                </c:pt>
                <c:pt idx="145">
                  <c:v>18847.45665287771</c:v>
                </c:pt>
                <c:pt idx="146">
                  <c:v>18417.6976025873</c:v>
                </c:pt>
                <c:pt idx="147">
                  <c:v>17989.12976326784</c:v>
                </c:pt>
                <c:pt idx="148">
                  <c:v>17561.6815741719</c:v>
                </c:pt>
                <c:pt idx="149">
                  <c:v>17136.80292238366</c:v>
                </c:pt>
                <c:pt idx="150">
                  <c:v>16713.98100907886</c:v>
                </c:pt>
                <c:pt idx="151">
                  <c:v>16294.24736308692</c:v>
                </c:pt>
                <c:pt idx="152">
                  <c:v>15877.81385604423</c:v>
                </c:pt>
                <c:pt idx="153">
                  <c:v>15465.64094541542</c:v>
                </c:pt>
                <c:pt idx="154">
                  <c:v>15057.88444008759</c:v>
                </c:pt>
                <c:pt idx="155">
                  <c:v>14655.19544783341</c:v>
                </c:pt>
                <c:pt idx="156">
                  <c:v>14257.38227317343</c:v>
                </c:pt>
                <c:pt idx="157">
                  <c:v>13865.53363712905</c:v>
                </c:pt>
                <c:pt idx="158">
                  <c:v>13479.29818829089</c:v>
                </c:pt>
                <c:pt idx="159">
                  <c:v>13099.30177071057</c:v>
                </c:pt>
                <c:pt idx="160">
                  <c:v>12725.13773490523</c:v>
                </c:pt>
                <c:pt idx="161">
                  <c:v>12358.32476000113</c:v>
                </c:pt>
                <c:pt idx="162">
                  <c:v>11998.22969593319</c:v>
                </c:pt>
                <c:pt idx="163">
                  <c:v>11645.55527900752</c:v>
                </c:pt>
                <c:pt idx="164">
                  <c:v>11299.70785587261</c:v>
                </c:pt>
                <c:pt idx="165">
                  <c:v>10960.73489236123</c:v>
                </c:pt>
                <c:pt idx="166">
                  <c:v>10628.6597919885</c:v>
                </c:pt>
                <c:pt idx="167">
                  <c:v>10303.95416835464</c:v>
                </c:pt>
                <c:pt idx="168">
                  <c:v>9986.361191673959</c:v>
                </c:pt>
                <c:pt idx="169">
                  <c:v>9676.626488223311</c:v>
                </c:pt>
                <c:pt idx="170">
                  <c:v>9374.081030251445</c:v>
                </c:pt>
                <c:pt idx="171">
                  <c:v>9078.981520521173</c:v>
                </c:pt>
                <c:pt idx="172">
                  <c:v>8791.216532185975</c:v>
                </c:pt>
                <c:pt idx="173">
                  <c:v>8510.935917730429</c:v>
                </c:pt>
                <c:pt idx="174">
                  <c:v>8237.954167846104</c:v>
                </c:pt>
                <c:pt idx="175">
                  <c:v>7972.045187883596</c:v>
                </c:pt>
                <c:pt idx="176">
                  <c:v>7713.549141060164</c:v>
                </c:pt>
                <c:pt idx="177">
                  <c:v>7462.44818614005</c:v>
                </c:pt>
                <c:pt idx="178">
                  <c:v>7218.207015489163</c:v>
                </c:pt>
                <c:pt idx="179">
                  <c:v>6980.78221317819</c:v>
                </c:pt>
                <c:pt idx="180">
                  <c:v>6750.39193046078</c:v>
                </c:pt>
                <c:pt idx="181">
                  <c:v>6526.886834925591</c:v>
                </c:pt>
                <c:pt idx="182">
                  <c:v>6310.11227801606</c:v>
                </c:pt>
                <c:pt idx="183">
                  <c:v>6099.452196959413</c:v>
                </c:pt>
                <c:pt idx="184">
                  <c:v>5895.40194524088</c:v>
                </c:pt>
                <c:pt idx="185">
                  <c:v>5697.84772088523</c:v>
                </c:pt>
                <c:pt idx="186">
                  <c:v>5506.315053989647</c:v>
                </c:pt>
                <c:pt idx="187">
                  <c:v>5321.023338394974</c:v>
                </c:pt>
                <c:pt idx="188">
                  <c:v>5141.702490897932</c:v>
                </c:pt>
                <c:pt idx="189">
                  <c:v>4968.49040321444</c:v>
                </c:pt>
                <c:pt idx="190">
                  <c:v>4800.283431482874</c:v>
                </c:pt>
                <c:pt idx="191">
                  <c:v>4637.408076817263</c:v>
                </c:pt>
                <c:pt idx="192">
                  <c:v>4480.239602619931</c:v>
                </c:pt>
                <c:pt idx="193">
                  <c:v>4327.80504496737</c:v>
                </c:pt>
                <c:pt idx="194">
                  <c:v>4180.625692432413</c:v>
                </c:pt>
                <c:pt idx="195">
                  <c:v>4038.72515674501</c:v>
                </c:pt>
                <c:pt idx="196">
                  <c:v>3901.248152985145</c:v>
                </c:pt>
                <c:pt idx="197">
                  <c:v>3768.656610564168</c:v>
                </c:pt>
                <c:pt idx="198">
                  <c:v>3640.36655970151</c:v>
                </c:pt>
                <c:pt idx="199">
                  <c:v>3516.564085356329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030-45D3-916A-F41287A85491}"/>
            </c:ext>
          </c:extLst>
        </c:ser>
        <c:ser>
          <c:idx val="2"/>
          <c:order val="2"/>
          <c:tx>
            <c:strRef>
              <c:f>Sheet1!$C$1</c:f>
              <c:strCache>
                <c:ptCount val="1"/>
                <c:pt idx="0">
                  <c:v>Bz-offbore-180 deg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Sheet1!$C$2:$C$201</c:f>
              <c:numCache>
                <c:formatCode>General</c:formatCode>
                <c:ptCount val="200"/>
                <c:pt idx="0">
                  <c:v>6657.704145851256</c:v>
                </c:pt>
                <c:pt idx="1">
                  <c:v>6883.687236223985</c:v>
                </c:pt>
                <c:pt idx="2">
                  <c:v>7117.482886024522</c:v>
                </c:pt>
                <c:pt idx="3">
                  <c:v>7358.414341547845</c:v>
                </c:pt>
                <c:pt idx="4">
                  <c:v>7606.720413255242</c:v>
                </c:pt>
                <c:pt idx="5">
                  <c:v>7862.286140408144</c:v>
                </c:pt>
                <c:pt idx="6">
                  <c:v>8125.23278188096</c:v>
                </c:pt>
                <c:pt idx="7">
                  <c:v>8395.23088752919</c:v>
                </c:pt>
                <c:pt idx="8">
                  <c:v>8672.589554419371</c:v>
                </c:pt>
                <c:pt idx="9">
                  <c:v>8957.29360473693</c:v>
                </c:pt>
                <c:pt idx="10">
                  <c:v>9249.367197662375</c:v>
                </c:pt>
                <c:pt idx="11">
                  <c:v>9549.170918429201</c:v>
                </c:pt>
                <c:pt idx="12">
                  <c:v>9855.692800619346</c:v>
                </c:pt>
                <c:pt idx="13">
                  <c:v>10169.89060363857</c:v>
                </c:pt>
                <c:pt idx="14">
                  <c:v>10491.14470001482</c:v>
                </c:pt>
                <c:pt idx="15">
                  <c:v>10819.68344494857</c:v>
                </c:pt>
                <c:pt idx="16">
                  <c:v>11156.12641466786</c:v>
                </c:pt>
                <c:pt idx="17">
                  <c:v>11500.09669984214</c:v>
                </c:pt>
                <c:pt idx="18">
                  <c:v>11850.86749767965</c:v>
                </c:pt>
                <c:pt idx="19">
                  <c:v>12209.18573940465</c:v>
                </c:pt>
                <c:pt idx="20">
                  <c:v>12573.44898127598</c:v>
                </c:pt>
                <c:pt idx="21">
                  <c:v>12944.48570078506</c:v>
                </c:pt>
                <c:pt idx="22">
                  <c:v>13322.04669208996</c:v>
                </c:pt>
                <c:pt idx="23">
                  <c:v>13705.94304936468</c:v>
                </c:pt>
                <c:pt idx="24">
                  <c:v>14095.70330592709</c:v>
                </c:pt>
                <c:pt idx="25">
                  <c:v>14491.41208260772</c:v>
                </c:pt>
                <c:pt idx="26">
                  <c:v>14892.42770332648</c:v>
                </c:pt>
                <c:pt idx="27">
                  <c:v>15298.7293476647</c:v>
                </c:pt>
                <c:pt idx="28">
                  <c:v>15708.98469465194</c:v>
                </c:pt>
                <c:pt idx="29">
                  <c:v>16123.89521124982</c:v>
                </c:pt>
                <c:pt idx="30">
                  <c:v>16542.32343884208</c:v>
                </c:pt>
                <c:pt idx="31">
                  <c:v>16964.62496607985</c:v>
                </c:pt>
                <c:pt idx="32">
                  <c:v>17389.63165415314</c:v>
                </c:pt>
                <c:pt idx="33">
                  <c:v>17816.5044497741</c:v>
                </c:pt>
                <c:pt idx="34">
                  <c:v>18245.00806130841</c:v>
                </c:pt>
                <c:pt idx="35">
                  <c:v>18674.08428543124</c:v>
                </c:pt>
                <c:pt idx="36">
                  <c:v>19102.4894075195</c:v>
                </c:pt>
                <c:pt idx="37">
                  <c:v>19529.59315262436</c:v>
                </c:pt>
                <c:pt idx="38">
                  <c:v>19955.5677481053</c:v>
                </c:pt>
                <c:pt idx="39">
                  <c:v>20381.586807102</c:v>
                </c:pt>
                <c:pt idx="40">
                  <c:v>20806.63782804172</c:v>
                </c:pt>
                <c:pt idx="41">
                  <c:v>21230.39340689204</c:v>
                </c:pt>
                <c:pt idx="42">
                  <c:v>21648.04904562534</c:v>
                </c:pt>
                <c:pt idx="43">
                  <c:v>22061.423017793</c:v>
                </c:pt>
                <c:pt idx="44">
                  <c:v>22470.2230791734</c:v>
                </c:pt>
                <c:pt idx="45">
                  <c:v>22873.16595636311</c:v>
                </c:pt>
                <c:pt idx="46">
                  <c:v>23270.19934728461</c:v>
                </c:pt>
                <c:pt idx="47">
                  <c:v>23661.24285114662</c:v>
                </c:pt>
                <c:pt idx="48">
                  <c:v>24045.40217931896</c:v>
                </c:pt>
                <c:pt idx="49">
                  <c:v>24422.55766995074</c:v>
                </c:pt>
                <c:pt idx="50">
                  <c:v>24792.2448878504</c:v>
                </c:pt>
                <c:pt idx="51">
                  <c:v>25155.12885401077</c:v>
                </c:pt>
                <c:pt idx="52">
                  <c:v>25509.57462212285</c:v>
                </c:pt>
                <c:pt idx="53">
                  <c:v>25854.37568097176</c:v>
                </c:pt>
                <c:pt idx="54">
                  <c:v>26188.71673984177</c:v>
                </c:pt>
                <c:pt idx="55">
                  <c:v>26511.19658807608</c:v>
                </c:pt>
                <c:pt idx="56">
                  <c:v>26821.90855437221</c:v>
                </c:pt>
                <c:pt idx="57">
                  <c:v>27121.28717561357</c:v>
                </c:pt>
                <c:pt idx="58">
                  <c:v>27407.89313934903</c:v>
                </c:pt>
                <c:pt idx="59">
                  <c:v>27682.18016083511</c:v>
                </c:pt>
                <c:pt idx="60">
                  <c:v>27942.91340727917</c:v>
                </c:pt>
                <c:pt idx="61">
                  <c:v>28190.69391966315</c:v>
                </c:pt>
                <c:pt idx="62">
                  <c:v>28424.12116440851</c:v>
                </c:pt>
                <c:pt idx="63">
                  <c:v>28643.3864631643</c:v>
                </c:pt>
                <c:pt idx="64">
                  <c:v>28848.61820588162</c:v>
                </c:pt>
                <c:pt idx="65">
                  <c:v>29039.95742206096</c:v>
                </c:pt>
                <c:pt idx="66">
                  <c:v>29217.03729358844</c:v>
                </c:pt>
                <c:pt idx="67">
                  <c:v>29380.74192561021</c:v>
                </c:pt>
                <c:pt idx="68">
                  <c:v>29530.5757197645</c:v>
                </c:pt>
                <c:pt idx="69">
                  <c:v>29667.35938852112</c:v>
                </c:pt>
                <c:pt idx="70">
                  <c:v>29791.57412467582</c:v>
                </c:pt>
                <c:pt idx="71">
                  <c:v>29903.86345769493</c:v>
                </c:pt>
                <c:pt idx="72">
                  <c:v>30003.79506613343</c:v>
                </c:pt>
                <c:pt idx="73">
                  <c:v>30092.68622805406</c:v>
                </c:pt>
                <c:pt idx="74">
                  <c:v>30170.8847341577</c:v>
                </c:pt>
                <c:pt idx="75">
                  <c:v>30239.09339675101</c:v>
                </c:pt>
                <c:pt idx="76">
                  <c:v>30298.40442099744</c:v>
                </c:pt>
                <c:pt idx="77">
                  <c:v>30349.25476486946</c:v>
                </c:pt>
                <c:pt idx="78">
                  <c:v>30392.37079884522</c:v>
                </c:pt>
                <c:pt idx="79">
                  <c:v>30428.51807290335</c:v>
                </c:pt>
                <c:pt idx="80">
                  <c:v>30458.35655646745</c:v>
                </c:pt>
                <c:pt idx="81">
                  <c:v>30483.16750401941</c:v>
                </c:pt>
                <c:pt idx="82">
                  <c:v>30503.54467026158</c:v>
                </c:pt>
                <c:pt idx="83">
                  <c:v>30520.0521109335</c:v>
                </c:pt>
                <c:pt idx="84">
                  <c:v>30533.3861251839</c:v>
                </c:pt>
                <c:pt idx="85">
                  <c:v>30543.9159782068</c:v>
                </c:pt>
                <c:pt idx="86">
                  <c:v>30551.85656558055</c:v>
                </c:pt>
                <c:pt idx="87">
                  <c:v>30556.64660639055</c:v>
                </c:pt>
                <c:pt idx="88">
                  <c:v>30559.0380223348</c:v>
                </c:pt>
                <c:pt idx="89">
                  <c:v>30561.46663818085</c:v>
                </c:pt>
                <c:pt idx="90">
                  <c:v>30562.67750989505</c:v>
                </c:pt>
                <c:pt idx="91">
                  <c:v>30562.66410437076</c:v>
                </c:pt>
                <c:pt idx="92">
                  <c:v>30561.4117450224</c:v>
                </c:pt>
                <c:pt idx="93">
                  <c:v>30558.63270735351</c:v>
                </c:pt>
                <c:pt idx="94">
                  <c:v>30554.21138834</c:v>
                </c:pt>
                <c:pt idx="95">
                  <c:v>30548.18445006704</c:v>
                </c:pt>
                <c:pt idx="96">
                  <c:v>30540.27160148956</c:v>
                </c:pt>
                <c:pt idx="97">
                  <c:v>30529.68242441387</c:v>
                </c:pt>
                <c:pt idx="98">
                  <c:v>30515.92213108634</c:v>
                </c:pt>
                <c:pt idx="99">
                  <c:v>30497.93573384038</c:v>
                </c:pt>
                <c:pt idx="100">
                  <c:v>30475.86543663126</c:v>
                </c:pt>
                <c:pt idx="101">
                  <c:v>30448.79340142912</c:v>
                </c:pt>
                <c:pt idx="102">
                  <c:v>30415.84750234938</c:v>
                </c:pt>
                <c:pt idx="103">
                  <c:v>30375.55649044944</c:v>
                </c:pt>
                <c:pt idx="104">
                  <c:v>30329.08544405843</c:v>
                </c:pt>
                <c:pt idx="105">
                  <c:v>30274.47709635588</c:v>
                </c:pt>
                <c:pt idx="106">
                  <c:v>30210.4658269718</c:v>
                </c:pt>
                <c:pt idx="107">
                  <c:v>30137.11440386994</c:v>
                </c:pt>
                <c:pt idx="108">
                  <c:v>30053.13240603044</c:v>
                </c:pt>
                <c:pt idx="109">
                  <c:v>29958.19667144319</c:v>
                </c:pt>
                <c:pt idx="110">
                  <c:v>29851.74170718823</c:v>
                </c:pt>
                <c:pt idx="111">
                  <c:v>29733.15081723237</c:v>
                </c:pt>
                <c:pt idx="112">
                  <c:v>29601.9671610335</c:v>
                </c:pt>
                <c:pt idx="113">
                  <c:v>29457.70953519158</c:v>
                </c:pt>
                <c:pt idx="114">
                  <c:v>29300.00708839368</c:v>
                </c:pt>
                <c:pt idx="115">
                  <c:v>29128.68703462105</c:v>
                </c:pt>
                <c:pt idx="116">
                  <c:v>28943.61103378452</c:v>
                </c:pt>
                <c:pt idx="117">
                  <c:v>28744.06569167607</c:v>
                </c:pt>
                <c:pt idx="118">
                  <c:v>28530.48356651232</c:v>
                </c:pt>
                <c:pt idx="119">
                  <c:v>28302.71571052945</c:v>
                </c:pt>
                <c:pt idx="120">
                  <c:v>28061.2171288632</c:v>
                </c:pt>
                <c:pt idx="121">
                  <c:v>27806.15967368469</c:v>
                </c:pt>
                <c:pt idx="122">
                  <c:v>27538.12110910011</c:v>
                </c:pt>
                <c:pt idx="123">
                  <c:v>27257.11058187081</c:v>
                </c:pt>
                <c:pt idx="124">
                  <c:v>26963.89894914235</c:v>
                </c:pt>
                <c:pt idx="125">
                  <c:v>26658.47808269043</c:v>
                </c:pt>
                <c:pt idx="126">
                  <c:v>26341.05425950875</c:v>
                </c:pt>
                <c:pt idx="127">
                  <c:v>26013.15209226998</c:v>
                </c:pt>
                <c:pt idx="128">
                  <c:v>25674.97080509392</c:v>
                </c:pt>
                <c:pt idx="129">
                  <c:v>25326.81444173715</c:v>
                </c:pt>
                <c:pt idx="130">
                  <c:v>24969.71598584736</c:v>
                </c:pt>
                <c:pt idx="131">
                  <c:v>24603.68563738923</c:v>
                </c:pt>
                <c:pt idx="132">
                  <c:v>24230.01318504208</c:v>
                </c:pt>
                <c:pt idx="133">
                  <c:v>23848.74374788379</c:v>
                </c:pt>
                <c:pt idx="134">
                  <c:v>23460.79089023951</c:v>
                </c:pt>
                <c:pt idx="135">
                  <c:v>23066.0710077227</c:v>
                </c:pt>
                <c:pt idx="136">
                  <c:v>22665.82027313278</c:v>
                </c:pt>
                <c:pt idx="137">
                  <c:v>22259.85201753491</c:v>
                </c:pt>
                <c:pt idx="138">
                  <c:v>21849.1936464418</c:v>
                </c:pt>
                <c:pt idx="139">
                  <c:v>21433.52755949706</c:v>
                </c:pt>
                <c:pt idx="140">
                  <c:v>21014.38807327152</c:v>
                </c:pt>
                <c:pt idx="141">
                  <c:v>20590.71363567236</c:v>
                </c:pt>
                <c:pt idx="142">
                  <c:v>20165.26928457215</c:v>
                </c:pt>
                <c:pt idx="143">
                  <c:v>19737.62097190095</c:v>
                </c:pt>
                <c:pt idx="144">
                  <c:v>19308.07654262568</c:v>
                </c:pt>
                <c:pt idx="145">
                  <c:v>18878.09248772855</c:v>
                </c:pt>
                <c:pt idx="146">
                  <c:v>18448.53746964859</c:v>
                </c:pt>
                <c:pt idx="147">
                  <c:v>18019.47454244304</c:v>
                </c:pt>
                <c:pt idx="148">
                  <c:v>17591.85942342347</c:v>
                </c:pt>
                <c:pt idx="149">
                  <c:v>17166.26622387131</c:v>
                </c:pt>
                <c:pt idx="150">
                  <c:v>16743.4348757416</c:v>
                </c:pt>
                <c:pt idx="151">
                  <c:v>16323.41766748011</c:v>
                </c:pt>
                <c:pt idx="152">
                  <c:v>15907.0224700035</c:v>
                </c:pt>
                <c:pt idx="153">
                  <c:v>15494.30816699774</c:v>
                </c:pt>
                <c:pt idx="154">
                  <c:v>15086.49460201902</c:v>
                </c:pt>
                <c:pt idx="155">
                  <c:v>14683.20416111773</c:v>
                </c:pt>
                <c:pt idx="156">
                  <c:v>14285.13803369309</c:v>
                </c:pt>
                <c:pt idx="157">
                  <c:v>13892.78071738196</c:v>
                </c:pt>
                <c:pt idx="158">
                  <c:v>13506.39318427051</c:v>
                </c:pt>
                <c:pt idx="159">
                  <c:v>13125.79439353977</c:v>
                </c:pt>
                <c:pt idx="160">
                  <c:v>12751.83389237662</c:v>
                </c:pt>
                <c:pt idx="161">
                  <c:v>12383.82200099585</c:v>
                </c:pt>
                <c:pt idx="162">
                  <c:v>12023.01261526245</c:v>
                </c:pt>
                <c:pt idx="163">
                  <c:v>11669.13988020882</c:v>
                </c:pt>
                <c:pt idx="164">
                  <c:v>11322.17642111542</c:v>
                </c:pt>
                <c:pt idx="165">
                  <c:v>10982.39119065465</c:v>
                </c:pt>
                <c:pt idx="166">
                  <c:v>10649.90177491253</c:v>
                </c:pt>
                <c:pt idx="167">
                  <c:v>10324.47752650201</c:v>
                </c:pt>
                <c:pt idx="168">
                  <c:v>10006.7149907009</c:v>
                </c:pt>
                <c:pt idx="169">
                  <c:v>9695.831673639805</c:v>
                </c:pt>
                <c:pt idx="170">
                  <c:v>9393.061228380873</c:v>
                </c:pt>
                <c:pt idx="171">
                  <c:v>9097.380856859022</c:v>
                </c:pt>
                <c:pt idx="172">
                  <c:v>8809.120362307012</c:v>
                </c:pt>
                <c:pt idx="173">
                  <c:v>8528.11558886827</c:v>
                </c:pt>
                <c:pt idx="174">
                  <c:v>8254.855525236029</c:v>
                </c:pt>
                <c:pt idx="175">
                  <c:v>7988.457554254201</c:v>
                </c:pt>
                <c:pt idx="176">
                  <c:v>7729.531786765936</c:v>
                </c:pt>
                <c:pt idx="177">
                  <c:v>7477.842155478077</c:v>
                </c:pt>
                <c:pt idx="178">
                  <c:v>7233.12089591298</c:v>
                </c:pt>
                <c:pt idx="179">
                  <c:v>6995.485378841987</c:v>
                </c:pt>
                <c:pt idx="180">
                  <c:v>6764.453953286839</c:v>
                </c:pt>
                <c:pt idx="181">
                  <c:v>6540.307187871301</c:v>
                </c:pt>
                <c:pt idx="182">
                  <c:v>6323.01613364619</c:v>
                </c:pt>
                <c:pt idx="183">
                  <c:v>6112.04861666594</c:v>
                </c:pt>
                <c:pt idx="184">
                  <c:v>5907.600350193978</c:v>
                </c:pt>
                <c:pt idx="185">
                  <c:v>5709.63438246487</c:v>
                </c:pt>
                <c:pt idx="186">
                  <c:v>5517.59106298283</c:v>
                </c:pt>
                <c:pt idx="187">
                  <c:v>5331.743037374264</c:v>
                </c:pt>
                <c:pt idx="188">
                  <c:v>5151.81867167683</c:v>
                </c:pt>
                <c:pt idx="189">
                  <c:v>4977.932618176747</c:v>
                </c:pt>
                <c:pt idx="190">
                  <c:v>4809.415673165504</c:v>
                </c:pt>
                <c:pt idx="191">
                  <c:v>4646.373736977795</c:v>
                </c:pt>
                <c:pt idx="192">
                  <c:v>4488.575467451561</c:v>
                </c:pt>
                <c:pt idx="193">
                  <c:v>4336.281925720813</c:v>
                </c:pt>
                <c:pt idx="194">
                  <c:v>4188.943462076441</c:v>
                </c:pt>
                <c:pt idx="195">
                  <c:v>4046.785328598492</c:v>
                </c:pt>
                <c:pt idx="196">
                  <c:v>3909.195228711404</c:v>
                </c:pt>
                <c:pt idx="197">
                  <c:v>3776.059206915061</c:v>
                </c:pt>
                <c:pt idx="198">
                  <c:v>3647.917203072597</c:v>
                </c:pt>
                <c:pt idx="199">
                  <c:v>3523.906584725254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030-45D3-916A-F41287A85491}"/>
            </c:ext>
          </c:extLst>
        </c:ser>
        <c:ser>
          <c:idx val="3"/>
          <c:order val="3"/>
          <c:tx>
            <c:strRef>
              <c:f>Sheet1!$D$1</c:f>
              <c:strCache>
                <c:ptCount val="1"/>
                <c:pt idx="0">
                  <c:v>Bz-offbore-270 deg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Sheet1!$D$2:$D$201</c:f>
              <c:numCache>
                <c:formatCode>General</c:formatCode>
                <c:ptCount val="200"/>
                <c:pt idx="0">
                  <c:v>6652.778041265544</c:v>
                </c:pt>
                <c:pt idx="1">
                  <c:v>6879.006980538397</c:v>
                </c:pt>
                <c:pt idx="2">
                  <c:v>7112.96527568693</c:v>
                </c:pt>
                <c:pt idx="3">
                  <c:v>7353.788386264457</c:v>
                </c:pt>
                <c:pt idx="4">
                  <c:v>7601.779777503752</c:v>
                </c:pt>
                <c:pt idx="5">
                  <c:v>7856.81169389785</c:v>
                </c:pt>
                <c:pt idx="6">
                  <c:v>8119.278100066102</c:v>
                </c:pt>
                <c:pt idx="7">
                  <c:v>8389.193943108717</c:v>
                </c:pt>
                <c:pt idx="8">
                  <c:v>8666.271824167527</c:v>
                </c:pt>
                <c:pt idx="9">
                  <c:v>8950.922890856618</c:v>
                </c:pt>
                <c:pt idx="10">
                  <c:v>9243.2328522623</c:v>
                </c:pt>
                <c:pt idx="11">
                  <c:v>9543.196209109662</c:v>
                </c:pt>
                <c:pt idx="12">
                  <c:v>9850.23017772204</c:v>
                </c:pt>
                <c:pt idx="13">
                  <c:v>10164.74615260607</c:v>
                </c:pt>
                <c:pt idx="14">
                  <c:v>10486.5261660877</c:v>
                </c:pt>
                <c:pt idx="15">
                  <c:v>10815.76398177405</c:v>
                </c:pt>
                <c:pt idx="16">
                  <c:v>11152.4317521395</c:v>
                </c:pt>
                <c:pt idx="17">
                  <c:v>11496.2867604724</c:v>
                </c:pt>
                <c:pt idx="18">
                  <c:v>11847.42566532207</c:v>
                </c:pt>
                <c:pt idx="19">
                  <c:v>12204.93054039117</c:v>
                </c:pt>
                <c:pt idx="20">
                  <c:v>12569.19398204379</c:v>
                </c:pt>
                <c:pt idx="21">
                  <c:v>12939.97449342254</c:v>
                </c:pt>
                <c:pt idx="22">
                  <c:v>13317.22135712977</c:v>
                </c:pt>
                <c:pt idx="23">
                  <c:v>13700.66941190236</c:v>
                </c:pt>
                <c:pt idx="24">
                  <c:v>14090.5147783449</c:v>
                </c:pt>
                <c:pt idx="25">
                  <c:v>14486.28477257403</c:v>
                </c:pt>
                <c:pt idx="26">
                  <c:v>14887.21781919913</c:v>
                </c:pt>
                <c:pt idx="27">
                  <c:v>15293.33814367239</c:v>
                </c:pt>
                <c:pt idx="28">
                  <c:v>15703.99998450029</c:v>
                </c:pt>
                <c:pt idx="29">
                  <c:v>16118.1149462946</c:v>
                </c:pt>
                <c:pt idx="30">
                  <c:v>16536.46497333227</c:v>
                </c:pt>
                <c:pt idx="31">
                  <c:v>16958.84823505998</c:v>
                </c:pt>
                <c:pt idx="32">
                  <c:v>17384.19099169476</c:v>
                </c:pt>
                <c:pt idx="33">
                  <c:v>17811.18875129872</c:v>
                </c:pt>
                <c:pt idx="34">
                  <c:v>18239.04738314916</c:v>
                </c:pt>
                <c:pt idx="35">
                  <c:v>18667.80586316378</c:v>
                </c:pt>
                <c:pt idx="36">
                  <c:v>19096.52409609675</c:v>
                </c:pt>
                <c:pt idx="37">
                  <c:v>19524.60582306268</c:v>
                </c:pt>
                <c:pt idx="38">
                  <c:v>19949.18801450295</c:v>
                </c:pt>
                <c:pt idx="39">
                  <c:v>20373.86849226148</c:v>
                </c:pt>
                <c:pt idx="40">
                  <c:v>20799.05680025941</c:v>
                </c:pt>
                <c:pt idx="41">
                  <c:v>21222.91082906935</c:v>
                </c:pt>
                <c:pt idx="42">
                  <c:v>21644.2651889295</c:v>
                </c:pt>
                <c:pt idx="43">
                  <c:v>22056.99893920014</c:v>
                </c:pt>
                <c:pt idx="44">
                  <c:v>22465.38660413458</c:v>
                </c:pt>
                <c:pt idx="45">
                  <c:v>22869.11267953293</c:v>
                </c:pt>
                <c:pt idx="46">
                  <c:v>23266.17028945298</c:v>
                </c:pt>
                <c:pt idx="47">
                  <c:v>23657.1433180811</c:v>
                </c:pt>
                <c:pt idx="48">
                  <c:v>24041.32813026415</c:v>
                </c:pt>
                <c:pt idx="49">
                  <c:v>24417.01383962113</c:v>
                </c:pt>
                <c:pt idx="50">
                  <c:v>24785.61432687587</c:v>
                </c:pt>
                <c:pt idx="51">
                  <c:v>25147.91175509967</c:v>
                </c:pt>
                <c:pt idx="52">
                  <c:v>25503.55413505257</c:v>
                </c:pt>
                <c:pt idx="53">
                  <c:v>25848.63543621181</c:v>
                </c:pt>
                <c:pt idx="54">
                  <c:v>26183.44172037841</c:v>
                </c:pt>
                <c:pt idx="55">
                  <c:v>26506.16861383346</c:v>
                </c:pt>
                <c:pt idx="56">
                  <c:v>26817.64546071942</c:v>
                </c:pt>
                <c:pt idx="57">
                  <c:v>27117.0611690613</c:v>
                </c:pt>
                <c:pt idx="58">
                  <c:v>27404.09108801846</c:v>
                </c:pt>
                <c:pt idx="59">
                  <c:v>27678.05282653266</c:v>
                </c:pt>
                <c:pt idx="60">
                  <c:v>27939.25793849439</c:v>
                </c:pt>
                <c:pt idx="61">
                  <c:v>28186.37958903009</c:v>
                </c:pt>
                <c:pt idx="62">
                  <c:v>28419.9717432638</c:v>
                </c:pt>
                <c:pt idx="63">
                  <c:v>28639.31362597059</c:v>
                </c:pt>
                <c:pt idx="64">
                  <c:v>28845.09127444579</c:v>
                </c:pt>
                <c:pt idx="65">
                  <c:v>29035.9902353047</c:v>
                </c:pt>
                <c:pt idx="66">
                  <c:v>29213.33438537336</c:v>
                </c:pt>
                <c:pt idx="67">
                  <c:v>29376.79876151968</c:v>
                </c:pt>
                <c:pt idx="68">
                  <c:v>29527.12674605511</c:v>
                </c:pt>
                <c:pt idx="69">
                  <c:v>29664.09418933214</c:v>
                </c:pt>
                <c:pt idx="70">
                  <c:v>29788.92146245651</c:v>
                </c:pt>
                <c:pt idx="71">
                  <c:v>29900.9057378046</c:v>
                </c:pt>
                <c:pt idx="72">
                  <c:v>30001.2236802642</c:v>
                </c:pt>
                <c:pt idx="73">
                  <c:v>30090.08590720228</c:v>
                </c:pt>
                <c:pt idx="74">
                  <c:v>30168.58944964383</c:v>
                </c:pt>
                <c:pt idx="75">
                  <c:v>30238.38018659076</c:v>
                </c:pt>
                <c:pt idx="76">
                  <c:v>30297.98611830472</c:v>
                </c:pt>
                <c:pt idx="77">
                  <c:v>30349.05668608301</c:v>
                </c:pt>
                <c:pt idx="78">
                  <c:v>30392.24556043111</c:v>
                </c:pt>
                <c:pt idx="79">
                  <c:v>30428.96672135063</c:v>
                </c:pt>
                <c:pt idx="80">
                  <c:v>30459.29355920292</c:v>
                </c:pt>
                <c:pt idx="81">
                  <c:v>30484.33338789682</c:v>
                </c:pt>
                <c:pt idx="82">
                  <c:v>30504.32507468508</c:v>
                </c:pt>
                <c:pt idx="83">
                  <c:v>30520.4843785859</c:v>
                </c:pt>
                <c:pt idx="84">
                  <c:v>30533.47717689056</c:v>
                </c:pt>
                <c:pt idx="85">
                  <c:v>30543.48126388395</c:v>
                </c:pt>
                <c:pt idx="86">
                  <c:v>30551.46283771961</c:v>
                </c:pt>
                <c:pt idx="87">
                  <c:v>30557.62666915711</c:v>
                </c:pt>
                <c:pt idx="88">
                  <c:v>30561.32094174925</c:v>
                </c:pt>
                <c:pt idx="89">
                  <c:v>30563.0461167912</c:v>
                </c:pt>
                <c:pt idx="90">
                  <c:v>30564.06536697397</c:v>
                </c:pt>
                <c:pt idx="91">
                  <c:v>30563.24178332078</c:v>
                </c:pt>
                <c:pt idx="92">
                  <c:v>30561.51268769276</c:v>
                </c:pt>
                <c:pt idx="93">
                  <c:v>30558.25154387601</c:v>
                </c:pt>
                <c:pt idx="94">
                  <c:v>30553.73791869826</c:v>
                </c:pt>
                <c:pt idx="95">
                  <c:v>30547.64272900436</c:v>
                </c:pt>
                <c:pt idx="96">
                  <c:v>30539.42698002987</c:v>
                </c:pt>
                <c:pt idx="97">
                  <c:v>30528.47065507442</c:v>
                </c:pt>
                <c:pt idx="98">
                  <c:v>30514.48044647223</c:v>
                </c:pt>
                <c:pt idx="99">
                  <c:v>30496.56807352001</c:v>
                </c:pt>
                <c:pt idx="100">
                  <c:v>30474.23951695503</c:v>
                </c:pt>
                <c:pt idx="101">
                  <c:v>30447.34289347098</c:v>
                </c:pt>
                <c:pt idx="102">
                  <c:v>30414.8760149172</c:v>
                </c:pt>
                <c:pt idx="103">
                  <c:v>30375.9258234159</c:v>
                </c:pt>
                <c:pt idx="104">
                  <c:v>30329.51967290584</c:v>
                </c:pt>
                <c:pt idx="105">
                  <c:v>30274.88669717925</c:v>
                </c:pt>
                <c:pt idx="106">
                  <c:v>30210.88108069525</c:v>
                </c:pt>
                <c:pt idx="107">
                  <c:v>30137.67771196887</c:v>
                </c:pt>
                <c:pt idx="108">
                  <c:v>30054.05521947101</c:v>
                </c:pt>
                <c:pt idx="109">
                  <c:v>29959.19077134495</c:v>
                </c:pt>
                <c:pt idx="110">
                  <c:v>29852.60526902724</c:v>
                </c:pt>
                <c:pt idx="111">
                  <c:v>29734.43642833496</c:v>
                </c:pt>
                <c:pt idx="112">
                  <c:v>29602.9066132392</c:v>
                </c:pt>
                <c:pt idx="113">
                  <c:v>29458.75642352831</c:v>
                </c:pt>
                <c:pt idx="114">
                  <c:v>29301.08617676441</c:v>
                </c:pt>
                <c:pt idx="115">
                  <c:v>29129.77030905786</c:v>
                </c:pt>
                <c:pt idx="116">
                  <c:v>28944.38132658172</c:v>
                </c:pt>
                <c:pt idx="117">
                  <c:v>28745.08452590794</c:v>
                </c:pt>
                <c:pt idx="118">
                  <c:v>28531.39326388644</c:v>
                </c:pt>
                <c:pt idx="119">
                  <c:v>28304.08981223686</c:v>
                </c:pt>
                <c:pt idx="120">
                  <c:v>28062.73192456502</c:v>
                </c:pt>
                <c:pt idx="121">
                  <c:v>27807.96339257165</c:v>
                </c:pt>
                <c:pt idx="122">
                  <c:v>27539.51132329551</c:v>
                </c:pt>
                <c:pt idx="123">
                  <c:v>27258.83579695723</c:v>
                </c:pt>
                <c:pt idx="124">
                  <c:v>26964.99384777631</c:v>
                </c:pt>
                <c:pt idx="125">
                  <c:v>26659.90592546561</c:v>
                </c:pt>
                <c:pt idx="126">
                  <c:v>26342.80427708295</c:v>
                </c:pt>
                <c:pt idx="127">
                  <c:v>26015.09609194872</c:v>
                </c:pt>
                <c:pt idx="128">
                  <c:v>25676.48821946736</c:v>
                </c:pt>
                <c:pt idx="129">
                  <c:v>25328.795181917</c:v>
                </c:pt>
                <c:pt idx="130">
                  <c:v>24971.74229369421</c:v>
                </c:pt>
                <c:pt idx="131">
                  <c:v>24606.44557893452</c:v>
                </c:pt>
                <c:pt idx="132">
                  <c:v>24232.82078057893</c:v>
                </c:pt>
                <c:pt idx="133">
                  <c:v>23851.87496543198</c:v>
                </c:pt>
                <c:pt idx="134">
                  <c:v>23463.65993349809</c:v>
                </c:pt>
                <c:pt idx="135">
                  <c:v>23069.33322609526</c:v>
                </c:pt>
                <c:pt idx="136">
                  <c:v>22668.7037120845</c:v>
                </c:pt>
                <c:pt idx="137">
                  <c:v>22262.86395376366</c:v>
                </c:pt>
                <c:pt idx="138">
                  <c:v>21852.03707044883</c:v>
                </c:pt>
                <c:pt idx="139">
                  <c:v>21437.10324595506</c:v>
                </c:pt>
                <c:pt idx="140">
                  <c:v>21017.26592547866</c:v>
                </c:pt>
                <c:pt idx="141">
                  <c:v>20594.28999899593</c:v>
                </c:pt>
                <c:pt idx="142">
                  <c:v>20167.9985572468</c:v>
                </c:pt>
                <c:pt idx="143">
                  <c:v>19739.95514467703</c:v>
                </c:pt>
                <c:pt idx="144">
                  <c:v>19310.62943321434</c:v>
                </c:pt>
                <c:pt idx="145">
                  <c:v>18881.25229035172</c:v>
                </c:pt>
                <c:pt idx="146">
                  <c:v>18451.61690527897</c:v>
                </c:pt>
                <c:pt idx="147">
                  <c:v>18022.92804548042</c:v>
                </c:pt>
                <c:pt idx="148">
                  <c:v>17595.4168883671</c:v>
                </c:pt>
                <c:pt idx="149">
                  <c:v>17170.28353978804</c:v>
                </c:pt>
                <c:pt idx="150">
                  <c:v>16746.89879511861</c:v>
                </c:pt>
                <c:pt idx="151">
                  <c:v>16327.04254962447</c:v>
                </c:pt>
                <c:pt idx="152">
                  <c:v>15910.36397736305</c:v>
                </c:pt>
                <c:pt idx="153">
                  <c:v>15497.95374321404</c:v>
                </c:pt>
                <c:pt idx="154">
                  <c:v>15089.68441305215</c:v>
                </c:pt>
                <c:pt idx="155">
                  <c:v>14686.49924084637</c:v>
                </c:pt>
                <c:pt idx="156">
                  <c:v>14288.47766709753</c:v>
                </c:pt>
                <c:pt idx="157">
                  <c:v>13896.12667228566</c:v>
                </c:pt>
                <c:pt idx="158">
                  <c:v>13509.2435614094</c:v>
                </c:pt>
                <c:pt idx="159">
                  <c:v>13128.70038270967</c:v>
                </c:pt>
                <c:pt idx="160">
                  <c:v>12754.17892195044</c:v>
                </c:pt>
                <c:pt idx="161">
                  <c:v>12386.56706422586</c:v>
                </c:pt>
                <c:pt idx="162">
                  <c:v>12025.65712725359</c:v>
                </c:pt>
                <c:pt idx="163">
                  <c:v>11672.08021393582</c:v>
                </c:pt>
                <c:pt idx="164">
                  <c:v>11325.23752367737</c:v>
                </c:pt>
                <c:pt idx="165">
                  <c:v>10985.7436663119</c:v>
                </c:pt>
                <c:pt idx="166">
                  <c:v>10653.18873821942</c:v>
                </c:pt>
                <c:pt idx="167">
                  <c:v>10328.07202706449</c:v>
                </c:pt>
                <c:pt idx="168">
                  <c:v>10010.08717302641</c:v>
                </c:pt>
                <c:pt idx="169">
                  <c:v>9699.546602144762</c:v>
                </c:pt>
                <c:pt idx="170">
                  <c:v>9396.330543830394</c:v>
                </c:pt>
                <c:pt idx="171">
                  <c:v>9100.972309028351</c:v>
                </c:pt>
                <c:pt idx="172">
                  <c:v>8812.58564423609</c:v>
                </c:pt>
                <c:pt idx="173">
                  <c:v>8531.686913147585</c:v>
                </c:pt>
                <c:pt idx="174">
                  <c:v>8257.980875462708</c:v>
                </c:pt>
                <c:pt idx="175">
                  <c:v>7991.785162196242</c:v>
                </c:pt>
                <c:pt idx="176">
                  <c:v>7732.549686084792</c:v>
                </c:pt>
                <c:pt idx="177">
                  <c:v>7480.852775026722</c:v>
                </c:pt>
                <c:pt idx="178">
                  <c:v>7236.005832398489</c:v>
                </c:pt>
                <c:pt idx="179">
                  <c:v>6998.370131245204</c:v>
                </c:pt>
                <c:pt idx="180">
                  <c:v>6767.262048002131</c:v>
                </c:pt>
                <c:pt idx="181">
                  <c:v>6543.294542415312</c:v>
                </c:pt>
                <c:pt idx="182">
                  <c:v>6325.798324884615</c:v>
                </c:pt>
                <c:pt idx="183">
                  <c:v>6114.981341831306</c:v>
                </c:pt>
                <c:pt idx="184">
                  <c:v>5910.425672308214</c:v>
                </c:pt>
                <c:pt idx="185">
                  <c:v>5712.24807846832</c:v>
                </c:pt>
                <c:pt idx="186">
                  <c:v>5520.380919591058</c:v>
                </c:pt>
                <c:pt idx="187">
                  <c:v>5334.394717523723</c:v>
                </c:pt>
                <c:pt idx="188">
                  <c:v>5154.501403800177</c:v>
                </c:pt>
                <c:pt idx="189">
                  <c:v>4980.39512985466</c:v>
                </c:pt>
                <c:pt idx="190">
                  <c:v>4811.70216126622</c:v>
                </c:pt>
                <c:pt idx="191">
                  <c:v>4648.712048917313</c:v>
                </c:pt>
                <c:pt idx="192">
                  <c:v>4491.013546340848</c:v>
                </c:pt>
                <c:pt idx="193">
                  <c:v>4338.674038176296</c:v>
                </c:pt>
                <c:pt idx="194">
                  <c:v>4191.35964988332</c:v>
                </c:pt>
                <c:pt idx="195">
                  <c:v>4048.93259223218</c:v>
                </c:pt>
                <c:pt idx="196">
                  <c:v>3911.263355104205</c:v>
                </c:pt>
                <c:pt idx="197">
                  <c:v>3778.350224335616</c:v>
                </c:pt>
                <c:pt idx="198">
                  <c:v>3649.955294041285</c:v>
                </c:pt>
                <c:pt idx="199">
                  <c:v>3525.766988741736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2030-45D3-916A-F41287A85491}"/>
            </c:ext>
          </c:extLst>
        </c:ser>
        <c:ser>
          <c:idx val="4"/>
          <c:order val="4"/>
          <c:tx>
            <c:strRef>
              <c:f>Sheet1!$E$1</c:f>
              <c:strCache>
                <c:ptCount val="1"/>
                <c:pt idx="0">
                  <c:v>Bz-onbore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Sheet1!$E$2:$E$201</c:f>
              <c:numCache>
                <c:formatCode>General</c:formatCode>
                <c:ptCount val="200"/>
                <c:pt idx="0">
                  <c:v>6658.554485485945</c:v>
                </c:pt>
                <c:pt idx="1">
                  <c:v>6885.51613477828</c:v>
                </c:pt>
                <c:pt idx="2">
                  <c:v>7119.62915436163</c:v>
                </c:pt>
                <c:pt idx="3">
                  <c:v>7360.759904544775</c:v>
                </c:pt>
                <c:pt idx="4">
                  <c:v>7608.99636625758</c:v>
                </c:pt>
                <c:pt idx="5">
                  <c:v>7864.362332023112</c:v>
                </c:pt>
                <c:pt idx="6">
                  <c:v>8126.740404462665</c:v>
                </c:pt>
                <c:pt idx="7">
                  <c:v>8396.566555960229</c:v>
                </c:pt>
                <c:pt idx="8">
                  <c:v>8673.665852396494</c:v>
                </c:pt>
                <c:pt idx="9">
                  <c:v>8958.186731384027</c:v>
                </c:pt>
                <c:pt idx="10">
                  <c:v>9250.397120345961</c:v>
                </c:pt>
                <c:pt idx="11">
                  <c:v>9550.496625483547</c:v>
                </c:pt>
                <c:pt idx="12">
                  <c:v>9857.74047697879</c:v>
                </c:pt>
                <c:pt idx="13">
                  <c:v>10172.05022606416</c:v>
                </c:pt>
                <c:pt idx="14">
                  <c:v>10493.2477166537</c:v>
                </c:pt>
                <c:pt idx="15">
                  <c:v>10822.30587593425</c:v>
                </c:pt>
                <c:pt idx="16">
                  <c:v>11158.85690005235</c:v>
                </c:pt>
                <c:pt idx="17">
                  <c:v>11502.4274170688</c:v>
                </c:pt>
                <c:pt idx="18">
                  <c:v>11853.34798788705</c:v>
                </c:pt>
                <c:pt idx="19">
                  <c:v>12211.17284875905</c:v>
                </c:pt>
                <c:pt idx="20">
                  <c:v>12575.60818510779</c:v>
                </c:pt>
                <c:pt idx="21">
                  <c:v>12946.19814819231</c:v>
                </c:pt>
                <c:pt idx="22">
                  <c:v>13323.44488406861</c:v>
                </c:pt>
                <c:pt idx="23">
                  <c:v>13706.69073540196</c:v>
                </c:pt>
                <c:pt idx="24">
                  <c:v>14096.56746805282</c:v>
                </c:pt>
                <c:pt idx="25">
                  <c:v>14492.5441664609</c:v>
                </c:pt>
                <c:pt idx="26">
                  <c:v>14893.68024282682</c:v>
                </c:pt>
                <c:pt idx="27">
                  <c:v>15299.7586914486</c:v>
                </c:pt>
                <c:pt idx="28">
                  <c:v>15710.12916676868</c:v>
                </c:pt>
                <c:pt idx="29">
                  <c:v>16124.40962386645</c:v>
                </c:pt>
                <c:pt idx="30">
                  <c:v>16542.66959066405</c:v>
                </c:pt>
                <c:pt idx="31">
                  <c:v>16964.4997643807</c:v>
                </c:pt>
                <c:pt idx="32">
                  <c:v>17388.64290261091</c:v>
                </c:pt>
                <c:pt idx="33">
                  <c:v>17814.7933041121</c:v>
                </c:pt>
                <c:pt idx="34">
                  <c:v>18242.3931129411</c:v>
                </c:pt>
                <c:pt idx="35">
                  <c:v>18671.02291241238</c:v>
                </c:pt>
                <c:pt idx="36">
                  <c:v>19099.33384441282</c:v>
                </c:pt>
                <c:pt idx="37">
                  <c:v>19527.7626598872</c:v>
                </c:pt>
                <c:pt idx="38">
                  <c:v>19953.28519518531</c:v>
                </c:pt>
                <c:pt idx="39">
                  <c:v>20377.89784363993</c:v>
                </c:pt>
                <c:pt idx="40">
                  <c:v>20802.21147535583</c:v>
                </c:pt>
                <c:pt idx="41">
                  <c:v>21226.04826068086</c:v>
                </c:pt>
                <c:pt idx="42">
                  <c:v>21645.59982753131</c:v>
                </c:pt>
                <c:pt idx="43">
                  <c:v>22058.16919794066</c:v>
                </c:pt>
                <c:pt idx="44">
                  <c:v>22465.32164153635</c:v>
                </c:pt>
                <c:pt idx="45">
                  <c:v>22869.53877930055</c:v>
                </c:pt>
                <c:pt idx="46">
                  <c:v>23266.33702056544</c:v>
                </c:pt>
                <c:pt idx="47">
                  <c:v>23656.50642386075</c:v>
                </c:pt>
                <c:pt idx="48">
                  <c:v>24039.70947937563</c:v>
                </c:pt>
                <c:pt idx="49">
                  <c:v>24415.685478727</c:v>
                </c:pt>
                <c:pt idx="50">
                  <c:v>24784.05659429443</c:v>
                </c:pt>
                <c:pt idx="51">
                  <c:v>25146.27133339394</c:v>
                </c:pt>
                <c:pt idx="52">
                  <c:v>25500.43807729468</c:v>
                </c:pt>
                <c:pt idx="53">
                  <c:v>25845.51031179117</c:v>
                </c:pt>
                <c:pt idx="54">
                  <c:v>26179.44164708502</c:v>
                </c:pt>
                <c:pt idx="55">
                  <c:v>26501.74371863202</c:v>
                </c:pt>
                <c:pt idx="56">
                  <c:v>26812.75020807251</c:v>
                </c:pt>
                <c:pt idx="57">
                  <c:v>27111.76170477585</c:v>
                </c:pt>
                <c:pt idx="58">
                  <c:v>27398.03445299259</c:v>
                </c:pt>
                <c:pt idx="59">
                  <c:v>27672.03161327458</c:v>
                </c:pt>
                <c:pt idx="60">
                  <c:v>27932.44002923363</c:v>
                </c:pt>
                <c:pt idx="61">
                  <c:v>28179.55401742562</c:v>
                </c:pt>
                <c:pt idx="62">
                  <c:v>28412.73124269157</c:v>
                </c:pt>
                <c:pt idx="63">
                  <c:v>28632.76836673262</c:v>
                </c:pt>
                <c:pt idx="64">
                  <c:v>28838.88905724119</c:v>
                </c:pt>
                <c:pt idx="65">
                  <c:v>29030.36350903179</c:v>
                </c:pt>
                <c:pt idx="66">
                  <c:v>29207.54834400205</c:v>
                </c:pt>
                <c:pt idx="67">
                  <c:v>29371.35862070364</c:v>
                </c:pt>
                <c:pt idx="68">
                  <c:v>29521.07549172371</c:v>
                </c:pt>
                <c:pt idx="69">
                  <c:v>29657.83686897865</c:v>
                </c:pt>
                <c:pt idx="70">
                  <c:v>29781.67017254835</c:v>
                </c:pt>
                <c:pt idx="71">
                  <c:v>29893.48292485647</c:v>
                </c:pt>
                <c:pt idx="72">
                  <c:v>29993.9809348835</c:v>
                </c:pt>
                <c:pt idx="73">
                  <c:v>30083.01447522506</c:v>
                </c:pt>
                <c:pt idx="74">
                  <c:v>30161.34433955584</c:v>
                </c:pt>
                <c:pt idx="75">
                  <c:v>30230.13958238637</c:v>
                </c:pt>
                <c:pt idx="76">
                  <c:v>30290.46952026166</c:v>
                </c:pt>
                <c:pt idx="77">
                  <c:v>30341.9731820705</c:v>
                </c:pt>
                <c:pt idx="78">
                  <c:v>30385.65320615613</c:v>
                </c:pt>
                <c:pt idx="79">
                  <c:v>30422.40133111307</c:v>
                </c:pt>
                <c:pt idx="80">
                  <c:v>30453.02414339282</c:v>
                </c:pt>
                <c:pt idx="81">
                  <c:v>30478.41788052367</c:v>
                </c:pt>
                <c:pt idx="82">
                  <c:v>30499.07717136752</c:v>
                </c:pt>
                <c:pt idx="83">
                  <c:v>30514.823412931</c:v>
                </c:pt>
                <c:pt idx="84">
                  <c:v>30527.46447559968</c:v>
                </c:pt>
                <c:pt idx="85">
                  <c:v>30537.43702974363</c:v>
                </c:pt>
                <c:pt idx="86">
                  <c:v>30544.85547017966</c:v>
                </c:pt>
                <c:pt idx="87">
                  <c:v>30550.75659305892</c:v>
                </c:pt>
                <c:pt idx="88">
                  <c:v>30554.9780066176</c:v>
                </c:pt>
                <c:pt idx="89">
                  <c:v>30557.50759539268</c:v>
                </c:pt>
                <c:pt idx="90">
                  <c:v>30559.04768906402</c:v>
                </c:pt>
                <c:pt idx="91">
                  <c:v>30558.66384965956</c:v>
                </c:pt>
                <c:pt idx="92">
                  <c:v>30556.73864850815</c:v>
                </c:pt>
                <c:pt idx="93">
                  <c:v>30553.72053144775</c:v>
                </c:pt>
                <c:pt idx="94">
                  <c:v>30549.3657688103</c:v>
                </c:pt>
                <c:pt idx="95">
                  <c:v>30543.14997586605</c:v>
                </c:pt>
                <c:pt idx="96">
                  <c:v>30534.85856063528</c:v>
                </c:pt>
                <c:pt idx="97">
                  <c:v>30523.91421762407</c:v>
                </c:pt>
                <c:pt idx="98">
                  <c:v>30509.8407749301</c:v>
                </c:pt>
                <c:pt idx="99">
                  <c:v>30491.53526021438</c:v>
                </c:pt>
                <c:pt idx="100">
                  <c:v>30468.8602245507</c:v>
                </c:pt>
                <c:pt idx="101">
                  <c:v>30441.15949086599</c:v>
                </c:pt>
                <c:pt idx="102">
                  <c:v>30408.660547561</c:v>
                </c:pt>
                <c:pt idx="103">
                  <c:v>30369.07005696723</c:v>
                </c:pt>
                <c:pt idx="104">
                  <c:v>30322.64173478146</c:v>
                </c:pt>
                <c:pt idx="105">
                  <c:v>30267.51121568704</c:v>
                </c:pt>
                <c:pt idx="106">
                  <c:v>30203.63189471478</c:v>
                </c:pt>
                <c:pt idx="107">
                  <c:v>30129.78714646464</c:v>
                </c:pt>
                <c:pt idx="108">
                  <c:v>30045.82880474886</c:v>
                </c:pt>
                <c:pt idx="109">
                  <c:v>29950.77232520907</c:v>
                </c:pt>
                <c:pt idx="110">
                  <c:v>29844.06509164341</c:v>
                </c:pt>
                <c:pt idx="111">
                  <c:v>29725.39001102601</c:v>
                </c:pt>
                <c:pt idx="112">
                  <c:v>29593.8068908635</c:v>
                </c:pt>
                <c:pt idx="113">
                  <c:v>29448.98097922148</c:v>
                </c:pt>
                <c:pt idx="114">
                  <c:v>29291.03770628788</c:v>
                </c:pt>
                <c:pt idx="115">
                  <c:v>29119.07336669335</c:v>
                </c:pt>
                <c:pt idx="116">
                  <c:v>28933.7954247894</c:v>
                </c:pt>
                <c:pt idx="117">
                  <c:v>28734.1512865753</c:v>
                </c:pt>
                <c:pt idx="118">
                  <c:v>28520.52007189353</c:v>
                </c:pt>
                <c:pt idx="119">
                  <c:v>28292.6623897191</c:v>
                </c:pt>
                <c:pt idx="120">
                  <c:v>28051.19497008155</c:v>
                </c:pt>
                <c:pt idx="121">
                  <c:v>27795.95875563136</c:v>
                </c:pt>
                <c:pt idx="122">
                  <c:v>27527.50348264704</c:v>
                </c:pt>
                <c:pt idx="123">
                  <c:v>27246.29731923947</c:v>
                </c:pt>
                <c:pt idx="124">
                  <c:v>26952.76485513054</c:v>
                </c:pt>
                <c:pt idx="125">
                  <c:v>26647.64901725458</c:v>
                </c:pt>
                <c:pt idx="126">
                  <c:v>26330.69989056201</c:v>
                </c:pt>
                <c:pt idx="127">
                  <c:v>26002.82484240205</c:v>
                </c:pt>
                <c:pt idx="128">
                  <c:v>25664.74904805842</c:v>
                </c:pt>
                <c:pt idx="129">
                  <c:v>25316.79003482787</c:v>
                </c:pt>
                <c:pt idx="130">
                  <c:v>24960.11587526304</c:v>
                </c:pt>
                <c:pt idx="131">
                  <c:v>24594.52572991277</c:v>
                </c:pt>
                <c:pt idx="132">
                  <c:v>24220.96247829828</c:v>
                </c:pt>
                <c:pt idx="133">
                  <c:v>23839.94806421541</c:v>
                </c:pt>
                <c:pt idx="134">
                  <c:v>23452.1870004173</c:v>
                </c:pt>
                <c:pt idx="135">
                  <c:v>23057.7438203728</c:v>
                </c:pt>
                <c:pt idx="136">
                  <c:v>22657.50233387795</c:v>
                </c:pt>
                <c:pt idx="137">
                  <c:v>22251.45046342833</c:v>
                </c:pt>
                <c:pt idx="138">
                  <c:v>21840.90525997704</c:v>
                </c:pt>
                <c:pt idx="139">
                  <c:v>21425.61493471198</c:v>
                </c:pt>
                <c:pt idx="140">
                  <c:v>21006.49263712543</c:v>
                </c:pt>
                <c:pt idx="141">
                  <c:v>20583.27133729096</c:v>
                </c:pt>
                <c:pt idx="142">
                  <c:v>20157.34779350431</c:v>
                </c:pt>
                <c:pt idx="143">
                  <c:v>19729.33755094326</c:v>
                </c:pt>
                <c:pt idx="144">
                  <c:v>19300.21335194898</c:v>
                </c:pt>
                <c:pt idx="145">
                  <c:v>18870.42240792824</c:v>
                </c:pt>
                <c:pt idx="146">
                  <c:v>18441.24211907294</c:v>
                </c:pt>
                <c:pt idx="147">
                  <c:v>18012.61830461582</c:v>
                </c:pt>
                <c:pt idx="148">
                  <c:v>17585.71766893171</c:v>
                </c:pt>
                <c:pt idx="149">
                  <c:v>17160.40336343653</c:v>
                </c:pt>
                <c:pt idx="150">
                  <c:v>16737.61463235641</c:v>
                </c:pt>
                <c:pt idx="151">
                  <c:v>16317.87210134707</c:v>
                </c:pt>
                <c:pt idx="152">
                  <c:v>15901.5207025117</c:v>
                </c:pt>
                <c:pt idx="153">
                  <c:v>15489.0611921622</c:v>
                </c:pt>
                <c:pt idx="154">
                  <c:v>15081.09903109747</c:v>
                </c:pt>
                <c:pt idx="155">
                  <c:v>14677.88828079315</c:v>
                </c:pt>
                <c:pt idx="156">
                  <c:v>14280.23186466414</c:v>
                </c:pt>
                <c:pt idx="157">
                  <c:v>13887.86714910194</c:v>
                </c:pt>
                <c:pt idx="158">
                  <c:v>13501.481065534</c:v>
                </c:pt>
                <c:pt idx="159">
                  <c:v>13120.88906918845</c:v>
                </c:pt>
                <c:pt idx="160">
                  <c:v>12746.91048238137</c:v>
                </c:pt>
                <c:pt idx="161">
                  <c:v>12379.16675782345</c:v>
                </c:pt>
                <c:pt idx="162">
                  <c:v>12018.60979728521</c:v>
                </c:pt>
                <c:pt idx="163">
                  <c:v>11664.23699547454</c:v>
                </c:pt>
                <c:pt idx="164">
                  <c:v>11317.65484322565</c:v>
                </c:pt>
                <c:pt idx="165">
                  <c:v>10977.68447944871</c:v>
                </c:pt>
                <c:pt idx="166">
                  <c:v>10645.50269562509</c:v>
                </c:pt>
                <c:pt idx="167">
                  <c:v>10320.26880039759</c:v>
                </c:pt>
                <c:pt idx="168">
                  <c:v>10002.631542735</c:v>
                </c:pt>
                <c:pt idx="169">
                  <c:v>9692.20114441699</c:v>
                </c:pt>
                <c:pt idx="170">
                  <c:v>9389.267934215581</c:v>
                </c:pt>
                <c:pt idx="171">
                  <c:v>9093.934965593551</c:v>
                </c:pt>
                <c:pt idx="172">
                  <c:v>8805.753881777131</c:v>
                </c:pt>
                <c:pt idx="173">
                  <c:v>8524.879339599644</c:v>
                </c:pt>
                <c:pt idx="174">
                  <c:v>8251.497129035424</c:v>
                </c:pt>
                <c:pt idx="175">
                  <c:v>7985.351747663343</c:v>
                </c:pt>
                <c:pt idx="176">
                  <c:v>7726.60593324501</c:v>
                </c:pt>
                <c:pt idx="177">
                  <c:v>7475.007744627694</c:v>
                </c:pt>
                <c:pt idx="178">
                  <c:v>7230.56195100727</c:v>
                </c:pt>
                <c:pt idx="179">
                  <c:v>6992.857950919638</c:v>
                </c:pt>
                <c:pt idx="180">
                  <c:v>6762.25265508891</c:v>
                </c:pt>
                <c:pt idx="181">
                  <c:v>6538.153917240319</c:v>
                </c:pt>
                <c:pt idx="182">
                  <c:v>6320.978770414436</c:v>
                </c:pt>
                <c:pt idx="183">
                  <c:v>6110.37867612982</c:v>
                </c:pt>
                <c:pt idx="184">
                  <c:v>5905.913542463012</c:v>
                </c:pt>
                <c:pt idx="185">
                  <c:v>5708.099445133117</c:v>
                </c:pt>
                <c:pt idx="186">
                  <c:v>5516.196495591234</c:v>
                </c:pt>
                <c:pt idx="187">
                  <c:v>5330.723203004448</c:v>
                </c:pt>
                <c:pt idx="188">
                  <c:v>5150.905615343087</c:v>
                </c:pt>
                <c:pt idx="189">
                  <c:v>4976.727329786313</c:v>
                </c:pt>
                <c:pt idx="190">
                  <c:v>4808.323352031767</c:v>
                </c:pt>
                <c:pt idx="191">
                  <c:v>4645.46256053076</c:v>
                </c:pt>
                <c:pt idx="192">
                  <c:v>4487.705001749224</c:v>
                </c:pt>
                <c:pt idx="193">
                  <c:v>4335.139287493425</c:v>
                </c:pt>
                <c:pt idx="194">
                  <c:v>4188.043736197128</c:v>
                </c:pt>
                <c:pt idx="195">
                  <c:v>4045.702502794045</c:v>
                </c:pt>
                <c:pt idx="196">
                  <c:v>3908.263740845544</c:v>
                </c:pt>
                <c:pt idx="197">
                  <c:v>3775.294715651482</c:v>
                </c:pt>
                <c:pt idx="198">
                  <c:v>3646.835910684768</c:v>
                </c:pt>
                <c:pt idx="199">
                  <c:v>3522.903601196746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030-45D3-916A-F41287A85491}"/>
            </c:ext>
          </c:extLst>
        </c:ser>
        <c:marker val="1"/>
        <c:axId val="411541992"/>
        <c:axId val="379740872"/>
      </c:lineChart>
      <c:catAx>
        <c:axId val="411541992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740872"/>
        <c:crosses val="autoZero"/>
        <c:auto val="1"/>
        <c:lblAlgn val="ctr"/>
        <c:lblOffset val="100"/>
      </c:catAx>
      <c:valAx>
        <c:axId val="379740872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541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B</a:t>
            </a:r>
            <a:r>
              <a:rPr lang="en-US" baseline="-25000" dirty="0" smtClean="0"/>
              <a:t>Z</a:t>
            </a:r>
            <a:r>
              <a:rPr lang="en-US" baseline="0" dirty="0" smtClean="0"/>
              <a:t> Uniformity   (40 mm X 25 mm)</a:t>
            </a:r>
            <a:endParaRPr lang="en-US" dirty="0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Sheet3!$B$1</c:f>
              <c:strCache>
                <c:ptCount val="1"/>
                <c:pt idx="0">
                  <c:v>Bz -offbore -0 deg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Sheet3!$B$2:$B$6</c:f>
              <c:numCache>
                <c:formatCode>General</c:formatCode>
                <c:ptCount val="5"/>
                <c:pt idx="0">
                  <c:v>30555.85854340835</c:v>
                </c:pt>
                <c:pt idx="1">
                  <c:v>30558.49765003223</c:v>
                </c:pt>
                <c:pt idx="2">
                  <c:v>30560.0719946751</c:v>
                </c:pt>
                <c:pt idx="3">
                  <c:v>30559.41154674862</c:v>
                </c:pt>
                <c:pt idx="4">
                  <c:v>30557.81061628995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CB-42E6-991E-17620CB652D9}"/>
            </c:ext>
          </c:extLst>
        </c:ser>
        <c:ser>
          <c:idx val="1"/>
          <c:order val="1"/>
          <c:tx>
            <c:strRef>
              <c:f>Sheet3!$C$1</c:f>
              <c:strCache>
                <c:ptCount val="1"/>
                <c:pt idx="0">
                  <c:v>Bz-offbore-90 deg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val>
            <c:numRef>
              <c:f>Sheet3!$C$2:$C$6</c:f>
              <c:numCache>
                <c:formatCode>General</c:formatCode>
                <c:ptCount val="5"/>
                <c:pt idx="0">
                  <c:v>30555.14117939605</c:v>
                </c:pt>
                <c:pt idx="1">
                  <c:v>30556.48049366434</c:v>
                </c:pt>
                <c:pt idx="2">
                  <c:v>30556.64256961569</c:v>
                </c:pt>
                <c:pt idx="3">
                  <c:v>30555.79024902965</c:v>
                </c:pt>
                <c:pt idx="4">
                  <c:v>30554.24775776313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3CB-42E6-991E-17620CB652D9}"/>
            </c:ext>
          </c:extLst>
        </c:ser>
        <c:ser>
          <c:idx val="2"/>
          <c:order val="2"/>
          <c:tx>
            <c:strRef>
              <c:f>Sheet3!$D$1</c:f>
              <c:strCache>
                <c:ptCount val="1"/>
                <c:pt idx="0">
                  <c:v>Bz-offbore-180 deg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val>
            <c:numRef>
              <c:f>Sheet3!$D$2:$D$6</c:f>
              <c:numCache>
                <c:formatCode>General</c:formatCode>
                <c:ptCount val="5"/>
                <c:pt idx="0">
                  <c:v>30559.0380223348</c:v>
                </c:pt>
                <c:pt idx="1">
                  <c:v>30561.46663818085</c:v>
                </c:pt>
                <c:pt idx="2">
                  <c:v>30562.67750989505</c:v>
                </c:pt>
                <c:pt idx="3">
                  <c:v>30562.66410437076</c:v>
                </c:pt>
                <c:pt idx="4">
                  <c:v>30561.4117450224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3CB-42E6-991E-17620CB652D9}"/>
            </c:ext>
          </c:extLst>
        </c:ser>
        <c:ser>
          <c:idx val="3"/>
          <c:order val="3"/>
          <c:tx>
            <c:strRef>
              <c:f>Sheet3!$E$1</c:f>
              <c:strCache>
                <c:ptCount val="1"/>
                <c:pt idx="0">
                  <c:v>Bz-offbore-270 deg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Sheet3!$E$2:$E$6</c:f>
              <c:numCache>
                <c:formatCode>General</c:formatCode>
                <c:ptCount val="5"/>
                <c:pt idx="0">
                  <c:v>30561.32094174925</c:v>
                </c:pt>
                <c:pt idx="1">
                  <c:v>30563.0461167912</c:v>
                </c:pt>
                <c:pt idx="2">
                  <c:v>30564.06536697397</c:v>
                </c:pt>
                <c:pt idx="3">
                  <c:v>30563.24178332078</c:v>
                </c:pt>
                <c:pt idx="4">
                  <c:v>30561.51268769276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3CB-42E6-991E-17620CB652D9}"/>
            </c:ext>
          </c:extLst>
        </c:ser>
        <c:ser>
          <c:idx val="4"/>
          <c:order val="4"/>
          <c:tx>
            <c:strRef>
              <c:f>Sheet3!$F$1</c:f>
              <c:strCache>
                <c:ptCount val="1"/>
                <c:pt idx="0">
                  <c:v>Bz-onbore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val>
            <c:numRef>
              <c:f>Sheet3!$F$2:$F$6</c:f>
              <c:numCache>
                <c:formatCode>General</c:formatCode>
                <c:ptCount val="5"/>
                <c:pt idx="0">
                  <c:v>30554.9780066176</c:v>
                </c:pt>
                <c:pt idx="1">
                  <c:v>30557.50759539268</c:v>
                </c:pt>
                <c:pt idx="2">
                  <c:v>30559.04768906402</c:v>
                </c:pt>
                <c:pt idx="3">
                  <c:v>30558.66384965956</c:v>
                </c:pt>
                <c:pt idx="4">
                  <c:v>30556.73864850815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D3CB-42E6-991E-17620CB652D9}"/>
            </c:ext>
          </c:extLst>
        </c:ser>
        <c:marker val="1"/>
        <c:axId val="411977896"/>
        <c:axId val="379806248"/>
      </c:lineChart>
      <c:catAx>
        <c:axId val="411977896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9806248"/>
        <c:crosses val="autoZero"/>
        <c:auto val="1"/>
        <c:lblAlgn val="ctr"/>
        <c:lblOffset val="100"/>
      </c:catAx>
      <c:valAx>
        <c:axId val="379806248"/>
        <c:scaling>
          <c:orientation val="minMax"/>
          <c:max val="30568.0"/>
          <c:min val="30552.0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11977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2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Bradial</a:t>
            </a:r>
            <a:r>
              <a:rPr lang="en-US"/>
              <a:t>(corrected)</a:t>
            </a:r>
            <a:r>
              <a:rPr lang="en-US" baseline="0"/>
              <a:t> vs. </a:t>
            </a:r>
            <a:r>
              <a:rPr lang="en-US" b="1" baseline="0"/>
              <a:t>Z</a:t>
            </a:r>
            <a:r>
              <a:rPr lang="en-US" baseline="0"/>
              <a:t> - 0, 90, 180 deg</a:t>
            </a:r>
            <a:endParaRPr lang="en-US"/>
          </a:p>
        </c:rich>
      </c:tx>
      <c:layout/>
      <c:spPr>
        <a:noFill/>
        <a:ln>
          <a:noFill/>
        </a:ln>
        <a:effectLst/>
      </c:spPr>
    </c:title>
    <c:plotArea>
      <c:layout/>
      <c:lineChart>
        <c:grouping val="standard"/>
        <c:ser>
          <c:idx val="0"/>
          <c:order val="0"/>
          <c:tx>
            <c:strRef>
              <c:f>'data comparison'!$C$2</c:f>
              <c:strCache>
                <c:ptCount val="1"/>
                <c:pt idx="0">
                  <c:v>off-on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'data comparison'!$C$3:$C$202</c:f>
              <c:numCache>
                <c:formatCode>General</c:formatCode>
                <c:ptCount val="200"/>
                <c:pt idx="0">
                  <c:v>123.142</c:v>
                </c:pt>
                <c:pt idx="1">
                  <c:v>127.452</c:v>
                </c:pt>
                <c:pt idx="2">
                  <c:v>131.031</c:v>
                </c:pt>
                <c:pt idx="3">
                  <c:v>136.364</c:v>
                </c:pt>
                <c:pt idx="4">
                  <c:v>141.91</c:v>
                </c:pt>
                <c:pt idx="5">
                  <c:v>149.295</c:v>
                </c:pt>
                <c:pt idx="6">
                  <c:v>163.158</c:v>
                </c:pt>
                <c:pt idx="7">
                  <c:v>165.458</c:v>
                </c:pt>
                <c:pt idx="8">
                  <c:v>167.307</c:v>
                </c:pt>
                <c:pt idx="9">
                  <c:v>172.673</c:v>
                </c:pt>
                <c:pt idx="10">
                  <c:v>178.8260000000001</c:v>
                </c:pt>
                <c:pt idx="11">
                  <c:v>180.817</c:v>
                </c:pt>
                <c:pt idx="12">
                  <c:v>181.72</c:v>
                </c:pt>
                <c:pt idx="13">
                  <c:v>181.401</c:v>
                </c:pt>
                <c:pt idx="14">
                  <c:v>183.939</c:v>
                </c:pt>
                <c:pt idx="15">
                  <c:v>189.968</c:v>
                </c:pt>
                <c:pt idx="16">
                  <c:v>196.57</c:v>
                </c:pt>
                <c:pt idx="17">
                  <c:v>202.652</c:v>
                </c:pt>
                <c:pt idx="18">
                  <c:v>209.444</c:v>
                </c:pt>
                <c:pt idx="19">
                  <c:v>216.366</c:v>
                </c:pt>
                <c:pt idx="20">
                  <c:v>221.374</c:v>
                </c:pt>
                <c:pt idx="21">
                  <c:v>225.861</c:v>
                </c:pt>
                <c:pt idx="22">
                  <c:v>229.273</c:v>
                </c:pt>
                <c:pt idx="23">
                  <c:v>232.802</c:v>
                </c:pt>
                <c:pt idx="24">
                  <c:v>237.083</c:v>
                </c:pt>
                <c:pt idx="25">
                  <c:v>242.439</c:v>
                </c:pt>
                <c:pt idx="26">
                  <c:v>246.574</c:v>
                </c:pt>
                <c:pt idx="27">
                  <c:v>251.691</c:v>
                </c:pt>
                <c:pt idx="28">
                  <c:v>257.051</c:v>
                </c:pt>
                <c:pt idx="29">
                  <c:v>258.4299999999996</c:v>
                </c:pt>
                <c:pt idx="30">
                  <c:v>259.741</c:v>
                </c:pt>
                <c:pt idx="31">
                  <c:v>262.439</c:v>
                </c:pt>
                <c:pt idx="32">
                  <c:v>263.5919999999993</c:v>
                </c:pt>
                <c:pt idx="33">
                  <c:v>262.675</c:v>
                </c:pt>
                <c:pt idx="34">
                  <c:v>260.115</c:v>
                </c:pt>
                <c:pt idx="35">
                  <c:v>260.6089999999999</c:v>
                </c:pt>
                <c:pt idx="36">
                  <c:v>277.897</c:v>
                </c:pt>
                <c:pt idx="37">
                  <c:v>288.0599999999999</c:v>
                </c:pt>
                <c:pt idx="38">
                  <c:v>300.505</c:v>
                </c:pt>
                <c:pt idx="39">
                  <c:v>306.51</c:v>
                </c:pt>
                <c:pt idx="40">
                  <c:v>309.8329999999999</c:v>
                </c:pt>
                <c:pt idx="41">
                  <c:v>314.444</c:v>
                </c:pt>
                <c:pt idx="42">
                  <c:v>318.08</c:v>
                </c:pt>
                <c:pt idx="43">
                  <c:v>313.648</c:v>
                </c:pt>
                <c:pt idx="44">
                  <c:v>311.805</c:v>
                </c:pt>
                <c:pt idx="45">
                  <c:v>302.25</c:v>
                </c:pt>
                <c:pt idx="46">
                  <c:v>301.718</c:v>
                </c:pt>
                <c:pt idx="47">
                  <c:v>304.378</c:v>
                </c:pt>
                <c:pt idx="48">
                  <c:v>306.456</c:v>
                </c:pt>
                <c:pt idx="49">
                  <c:v>302.091</c:v>
                </c:pt>
                <c:pt idx="50">
                  <c:v>288.204</c:v>
                </c:pt>
                <c:pt idx="51">
                  <c:v>258.383</c:v>
                </c:pt>
                <c:pt idx="52">
                  <c:v>232.594</c:v>
                </c:pt>
                <c:pt idx="53">
                  <c:v>218.846</c:v>
                </c:pt>
                <c:pt idx="54">
                  <c:v>209.271</c:v>
                </c:pt>
                <c:pt idx="55">
                  <c:v>200.752</c:v>
                </c:pt>
                <c:pt idx="56">
                  <c:v>193.948</c:v>
                </c:pt>
                <c:pt idx="57">
                  <c:v>187.389</c:v>
                </c:pt>
                <c:pt idx="58">
                  <c:v>183.125</c:v>
                </c:pt>
                <c:pt idx="59">
                  <c:v>173.353</c:v>
                </c:pt>
                <c:pt idx="60">
                  <c:v>156.875</c:v>
                </c:pt>
                <c:pt idx="61">
                  <c:v>140.992</c:v>
                </c:pt>
                <c:pt idx="62">
                  <c:v>122.375</c:v>
                </c:pt>
                <c:pt idx="63">
                  <c:v>129.216</c:v>
                </c:pt>
                <c:pt idx="64">
                  <c:v>139.226</c:v>
                </c:pt>
                <c:pt idx="65">
                  <c:v>143.899</c:v>
                </c:pt>
                <c:pt idx="66">
                  <c:v>144.8560000000001</c:v>
                </c:pt>
                <c:pt idx="67">
                  <c:v>144.302</c:v>
                </c:pt>
                <c:pt idx="68">
                  <c:v>143.06</c:v>
                </c:pt>
                <c:pt idx="69">
                  <c:v>139.318</c:v>
                </c:pt>
                <c:pt idx="70">
                  <c:v>131.438</c:v>
                </c:pt>
                <c:pt idx="71">
                  <c:v>124.988</c:v>
                </c:pt>
                <c:pt idx="72">
                  <c:v>132.756</c:v>
                </c:pt>
                <c:pt idx="73">
                  <c:v>135.018</c:v>
                </c:pt>
                <c:pt idx="74">
                  <c:v>109.801</c:v>
                </c:pt>
                <c:pt idx="75">
                  <c:v>93.548</c:v>
                </c:pt>
                <c:pt idx="76">
                  <c:v>88.394</c:v>
                </c:pt>
                <c:pt idx="77">
                  <c:v>86.21600000000002</c:v>
                </c:pt>
                <c:pt idx="78">
                  <c:v>80.25900000000001</c:v>
                </c:pt>
                <c:pt idx="79">
                  <c:v>74.76400000000002</c:v>
                </c:pt>
                <c:pt idx="80">
                  <c:v>66.338</c:v>
                </c:pt>
                <c:pt idx="81">
                  <c:v>53.157</c:v>
                </c:pt>
                <c:pt idx="82">
                  <c:v>34.917</c:v>
                </c:pt>
                <c:pt idx="83">
                  <c:v>11.79500000000002</c:v>
                </c:pt>
                <c:pt idx="84">
                  <c:v>-13.49000000000001</c:v>
                </c:pt>
                <c:pt idx="85">
                  <c:v>-22.27700000000002</c:v>
                </c:pt>
                <c:pt idx="86">
                  <c:v>-25.04900000000001</c:v>
                </c:pt>
                <c:pt idx="87">
                  <c:v>-17.836</c:v>
                </c:pt>
                <c:pt idx="88">
                  <c:v>6.021000000000001</c:v>
                </c:pt>
                <c:pt idx="89">
                  <c:v>17.73999999999998</c:v>
                </c:pt>
                <c:pt idx="90">
                  <c:v>35.53300000000002</c:v>
                </c:pt>
                <c:pt idx="91">
                  <c:v>40.93</c:v>
                </c:pt>
                <c:pt idx="92">
                  <c:v>36.377</c:v>
                </c:pt>
                <c:pt idx="93">
                  <c:v>19.03399999999999</c:v>
                </c:pt>
                <c:pt idx="94">
                  <c:v>20.257</c:v>
                </c:pt>
                <c:pt idx="95">
                  <c:v>19.71700000000002</c:v>
                </c:pt>
                <c:pt idx="96">
                  <c:v>19.81999999999999</c:v>
                </c:pt>
                <c:pt idx="97">
                  <c:v>11.723</c:v>
                </c:pt>
                <c:pt idx="98">
                  <c:v>5.63000000000001</c:v>
                </c:pt>
                <c:pt idx="99">
                  <c:v>1.042000000000002</c:v>
                </c:pt>
                <c:pt idx="100">
                  <c:v>-9.494000000000001</c:v>
                </c:pt>
                <c:pt idx="101">
                  <c:v>-21.709</c:v>
                </c:pt>
                <c:pt idx="102">
                  <c:v>-41.27600000000001</c:v>
                </c:pt>
                <c:pt idx="103">
                  <c:v>-62.868</c:v>
                </c:pt>
                <c:pt idx="104">
                  <c:v>-87.206</c:v>
                </c:pt>
                <c:pt idx="105">
                  <c:v>-95.977</c:v>
                </c:pt>
                <c:pt idx="106">
                  <c:v>-93.95400000000002</c:v>
                </c:pt>
                <c:pt idx="107">
                  <c:v>-86.89</c:v>
                </c:pt>
                <c:pt idx="108">
                  <c:v>-81.774</c:v>
                </c:pt>
                <c:pt idx="109">
                  <c:v>-78.24600000000002</c:v>
                </c:pt>
                <c:pt idx="110">
                  <c:v>-75.1</c:v>
                </c:pt>
                <c:pt idx="111">
                  <c:v>-79.34</c:v>
                </c:pt>
                <c:pt idx="112">
                  <c:v>-84.956</c:v>
                </c:pt>
                <c:pt idx="113">
                  <c:v>-92.934</c:v>
                </c:pt>
                <c:pt idx="114">
                  <c:v>-103.18</c:v>
                </c:pt>
                <c:pt idx="115">
                  <c:v>-113.036</c:v>
                </c:pt>
                <c:pt idx="116">
                  <c:v>-118.187</c:v>
                </c:pt>
                <c:pt idx="117">
                  <c:v>-118.621</c:v>
                </c:pt>
                <c:pt idx="118">
                  <c:v>-117.536</c:v>
                </c:pt>
                <c:pt idx="119">
                  <c:v>-118.691</c:v>
                </c:pt>
                <c:pt idx="120">
                  <c:v>-127.206</c:v>
                </c:pt>
                <c:pt idx="121">
                  <c:v>-146.047</c:v>
                </c:pt>
                <c:pt idx="122">
                  <c:v>-160.824</c:v>
                </c:pt>
                <c:pt idx="123">
                  <c:v>-177.127</c:v>
                </c:pt>
                <c:pt idx="124">
                  <c:v>-188.09</c:v>
                </c:pt>
                <c:pt idx="125">
                  <c:v>-198.402</c:v>
                </c:pt>
                <c:pt idx="126">
                  <c:v>-203.357</c:v>
                </c:pt>
                <c:pt idx="127">
                  <c:v>-193.379</c:v>
                </c:pt>
                <c:pt idx="128">
                  <c:v>-184.744</c:v>
                </c:pt>
                <c:pt idx="129">
                  <c:v>-192.283</c:v>
                </c:pt>
                <c:pt idx="130">
                  <c:v>-205.541</c:v>
                </c:pt>
                <c:pt idx="131">
                  <c:v>-205.602</c:v>
                </c:pt>
                <c:pt idx="132">
                  <c:v>-213.801</c:v>
                </c:pt>
                <c:pt idx="133">
                  <c:v>-224.527</c:v>
                </c:pt>
                <c:pt idx="134">
                  <c:v>-237.997</c:v>
                </c:pt>
                <c:pt idx="135">
                  <c:v>-254.696</c:v>
                </c:pt>
                <c:pt idx="136">
                  <c:v>-264.31</c:v>
                </c:pt>
                <c:pt idx="137">
                  <c:v>-269.235</c:v>
                </c:pt>
                <c:pt idx="138">
                  <c:v>-279.142</c:v>
                </c:pt>
                <c:pt idx="139">
                  <c:v>-283.408</c:v>
                </c:pt>
                <c:pt idx="140">
                  <c:v>-283.145</c:v>
                </c:pt>
                <c:pt idx="141">
                  <c:v>-291.0399999999996</c:v>
                </c:pt>
                <c:pt idx="142">
                  <c:v>-289.209</c:v>
                </c:pt>
                <c:pt idx="143">
                  <c:v>-289.048</c:v>
                </c:pt>
                <c:pt idx="144">
                  <c:v>-289.7939999999993</c:v>
                </c:pt>
                <c:pt idx="145">
                  <c:v>-282.346</c:v>
                </c:pt>
                <c:pt idx="146">
                  <c:v>-274.899</c:v>
                </c:pt>
                <c:pt idx="147">
                  <c:v>-266.863</c:v>
                </c:pt>
                <c:pt idx="148">
                  <c:v>-264.512</c:v>
                </c:pt>
                <c:pt idx="149">
                  <c:v>-263.1140000000001</c:v>
                </c:pt>
                <c:pt idx="150">
                  <c:v>-262.605</c:v>
                </c:pt>
                <c:pt idx="151">
                  <c:v>-259.964</c:v>
                </c:pt>
                <c:pt idx="152">
                  <c:v>-257.6089999999999</c:v>
                </c:pt>
                <c:pt idx="153">
                  <c:v>-264.417</c:v>
                </c:pt>
                <c:pt idx="154">
                  <c:v>-270.7359999999993</c:v>
                </c:pt>
                <c:pt idx="155">
                  <c:v>-272.4189999999993</c:v>
                </c:pt>
                <c:pt idx="156">
                  <c:v>-274.21</c:v>
                </c:pt>
                <c:pt idx="157">
                  <c:v>-275.789</c:v>
                </c:pt>
                <c:pt idx="158">
                  <c:v>-275.641</c:v>
                </c:pt>
                <c:pt idx="159">
                  <c:v>-272.8349999999999</c:v>
                </c:pt>
                <c:pt idx="160">
                  <c:v>-267.01</c:v>
                </c:pt>
                <c:pt idx="161">
                  <c:v>-261.2459999999999</c:v>
                </c:pt>
                <c:pt idx="162">
                  <c:v>-257.7269999999993</c:v>
                </c:pt>
                <c:pt idx="163">
                  <c:v>-253.904</c:v>
                </c:pt>
                <c:pt idx="164">
                  <c:v>-250.262</c:v>
                </c:pt>
                <c:pt idx="165">
                  <c:v>-247.849</c:v>
                </c:pt>
                <c:pt idx="166">
                  <c:v>-245.418</c:v>
                </c:pt>
                <c:pt idx="167">
                  <c:v>-241.212</c:v>
                </c:pt>
                <c:pt idx="168">
                  <c:v>-235.536</c:v>
                </c:pt>
                <c:pt idx="169">
                  <c:v>-229.176</c:v>
                </c:pt>
                <c:pt idx="170">
                  <c:v>-222.626</c:v>
                </c:pt>
                <c:pt idx="171">
                  <c:v>-216.758</c:v>
                </c:pt>
                <c:pt idx="172">
                  <c:v>-212.728</c:v>
                </c:pt>
                <c:pt idx="173">
                  <c:v>-208.643</c:v>
                </c:pt>
                <c:pt idx="174">
                  <c:v>-204.257</c:v>
                </c:pt>
                <c:pt idx="175">
                  <c:v>-200.117</c:v>
                </c:pt>
                <c:pt idx="176">
                  <c:v>-194.807</c:v>
                </c:pt>
                <c:pt idx="177">
                  <c:v>-187.162</c:v>
                </c:pt>
                <c:pt idx="178">
                  <c:v>-178.976</c:v>
                </c:pt>
                <c:pt idx="179">
                  <c:v>-171.009</c:v>
                </c:pt>
                <c:pt idx="180">
                  <c:v>-161.951</c:v>
                </c:pt>
                <c:pt idx="181">
                  <c:v>-153.108</c:v>
                </c:pt>
                <c:pt idx="182">
                  <c:v>-146.408</c:v>
                </c:pt>
                <c:pt idx="183">
                  <c:v>-140.938</c:v>
                </c:pt>
                <c:pt idx="184">
                  <c:v>-135.859</c:v>
                </c:pt>
                <c:pt idx="185">
                  <c:v>-131.986</c:v>
                </c:pt>
                <c:pt idx="186">
                  <c:v>-129.043</c:v>
                </c:pt>
                <c:pt idx="187">
                  <c:v>-125.73</c:v>
                </c:pt>
                <c:pt idx="188">
                  <c:v>-126.209</c:v>
                </c:pt>
                <c:pt idx="189">
                  <c:v>-125.065</c:v>
                </c:pt>
                <c:pt idx="190">
                  <c:v>-121.87</c:v>
                </c:pt>
                <c:pt idx="191">
                  <c:v>-117.331</c:v>
                </c:pt>
                <c:pt idx="192">
                  <c:v>-112.458</c:v>
                </c:pt>
                <c:pt idx="193">
                  <c:v>-109.806</c:v>
                </c:pt>
                <c:pt idx="194">
                  <c:v>-106.275</c:v>
                </c:pt>
                <c:pt idx="195">
                  <c:v>-104.465</c:v>
                </c:pt>
                <c:pt idx="196">
                  <c:v>-105.399</c:v>
                </c:pt>
                <c:pt idx="197">
                  <c:v>-105.523</c:v>
                </c:pt>
                <c:pt idx="198">
                  <c:v>-103.677</c:v>
                </c:pt>
                <c:pt idx="199">
                  <c:v>-103.563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99-4947-90AC-D298E77BD181}"/>
            </c:ext>
          </c:extLst>
        </c:ser>
        <c:ser>
          <c:idx val="3"/>
          <c:order val="1"/>
          <c:tx>
            <c:strRef>
              <c:f>'data comparison'!$F$2</c:f>
              <c:strCache>
                <c:ptCount val="1"/>
                <c:pt idx="0">
                  <c:v>off - on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val>
            <c:numRef>
              <c:f>'data comparison'!$F$3:$F$202</c:f>
              <c:numCache>
                <c:formatCode>General</c:formatCode>
                <c:ptCount val="200"/>
                <c:pt idx="0">
                  <c:v>125.927</c:v>
                </c:pt>
                <c:pt idx="1">
                  <c:v>129.361</c:v>
                </c:pt>
                <c:pt idx="2">
                  <c:v>133.817</c:v>
                </c:pt>
                <c:pt idx="3">
                  <c:v>137.694</c:v>
                </c:pt>
                <c:pt idx="4">
                  <c:v>141.92</c:v>
                </c:pt>
                <c:pt idx="5">
                  <c:v>146.37</c:v>
                </c:pt>
                <c:pt idx="6">
                  <c:v>150.896</c:v>
                </c:pt>
                <c:pt idx="7">
                  <c:v>155.944</c:v>
                </c:pt>
                <c:pt idx="8">
                  <c:v>160.824</c:v>
                </c:pt>
                <c:pt idx="9">
                  <c:v>165.828</c:v>
                </c:pt>
                <c:pt idx="10">
                  <c:v>169.539</c:v>
                </c:pt>
                <c:pt idx="11">
                  <c:v>173.774</c:v>
                </c:pt>
                <c:pt idx="12">
                  <c:v>178.63</c:v>
                </c:pt>
                <c:pt idx="13">
                  <c:v>184.228</c:v>
                </c:pt>
                <c:pt idx="14">
                  <c:v>189.119</c:v>
                </c:pt>
                <c:pt idx="15">
                  <c:v>194.163</c:v>
                </c:pt>
                <c:pt idx="16">
                  <c:v>199.29</c:v>
                </c:pt>
                <c:pt idx="17">
                  <c:v>204.725</c:v>
                </c:pt>
                <c:pt idx="18">
                  <c:v>210.226</c:v>
                </c:pt>
                <c:pt idx="19">
                  <c:v>215.601</c:v>
                </c:pt>
                <c:pt idx="20">
                  <c:v>220.666</c:v>
                </c:pt>
                <c:pt idx="21">
                  <c:v>226.857</c:v>
                </c:pt>
                <c:pt idx="22">
                  <c:v>232.812</c:v>
                </c:pt>
                <c:pt idx="23">
                  <c:v>238.525</c:v>
                </c:pt>
                <c:pt idx="24">
                  <c:v>243.666</c:v>
                </c:pt>
                <c:pt idx="25">
                  <c:v>248.759</c:v>
                </c:pt>
                <c:pt idx="26">
                  <c:v>253.906</c:v>
                </c:pt>
                <c:pt idx="27">
                  <c:v>258.4139999999993</c:v>
                </c:pt>
                <c:pt idx="28">
                  <c:v>262.0849999999999</c:v>
                </c:pt>
                <c:pt idx="29">
                  <c:v>266.663</c:v>
                </c:pt>
                <c:pt idx="30">
                  <c:v>270.9459999999999</c:v>
                </c:pt>
                <c:pt idx="31">
                  <c:v>274.8690000000001</c:v>
                </c:pt>
                <c:pt idx="32">
                  <c:v>278.508</c:v>
                </c:pt>
                <c:pt idx="33">
                  <c:v>282.045</c:v>
                </c:pt>
                <c:pt idx="34">
                  <c:v>285.187</c:v>
                </c:pt>
                <c:pt idx="35">
                  <c:v>288.017</c:v>
                </c:pt>
                <c:pt idx="36">
                  <c:v>290.941</c:v>
                </c:pt>
                <c:pt idx="37">
                  <c:v>293.9869999999993</c:v>
                </c:pt>
                <c:pt idx="38">
                  <c:v>295.9219999999993</c:v>
                </c:pt>
                <c:pt idx="39">
                  <c:v>297.4729999999996</c:v>
                </c:pt>
                <c:pt idx="40">
                  <c:v>298.6239999999999</c:v>
                </c:pt>
                <c:pt idx="41">
                  <c:v>299.363</c:v>
                </c:pt>
                <c:pt idx="42">
                  <c:v>299.9859999999993</c:v>
                </c:pt>
                <c:pt idx="43">
                  <c:v>299.875</c:v>
                </c:pt>
                <c:pt idx="44">
                  <c:v>298.6939999999996</c:v>
                </c:pt>
                <c:pt idx="45">
                  <c:v>295.9229999999993</c:v>
                </c:pt>
                <c:pt idx="46">
                  <c:v>295.4569999999993</c:v>
                </c:pt>
                <c:pt idx="47">
                  <c:v>293.155</c:v>
                </c:pt>
                <c:pt idx="48">
                  <c:v>290.2279999999996</c:v>
                </c:pt>
                <c:pt idx="49">
                  <c:v>287.3139999999999</c:v>
                </c:pt>
                <c:pt idx="50">
                  <c:v>283.439</c:v>
                </c:pt>
                <c:pt idx="51">
                  <c:v>279.3319999999993</c:v>
                </c:pt>
                <c:pt idx="52">
                  <c:v>273.166</c:v>
                </c:pt>
                <c:pt idx="53">
                  <c:v>266.67</c:v>
                </c:pt>
                <c:pt idx="54">
                  <c:v>260.384</c:v>
                </c:pt>
                <c:pt idx="55">
                  <c:v>254.143</c:v>
                </c:pt>
                <c:pt idx="56">
                  <c:v>246.961</c:v>
                </c:pt>
                <c:pt idx="57">
                  <c:v>239.167</c:v>
                </c:pt>
                <c:pt idx="58">
                  <c:v>230.879</c:v>
                </c:pt>
                <c:pt idx="59">
                  <c:v>221.377</c:v>
                </c:pt>
                <c:pt idx="60">
                  <c:v>212.865</c:v>
                </c:pt>
                <c:pt idx="61">
                  <c:v>204.965</c:v>
                </c:pt>
                <c:pt idx="62">
                  <c:v>195.72</c:v>
                </c:pt>
                <c:pt idx="63">
                  <c:v>189.745</c:v>
                </c:pt>
                <c:pt idx="64">
                  <c:v>178.441</c:v>
                </c:pt>
                <c:pt idx="65">
                  <c:v>170.901</c:v>
                </c:pt>
                <c:pt idx="66">
                  <c:v>162.243</c:v>
                </c:pt>
                <c:pt idx="67">
                  <c:v>153.552</c:v>
                </c:pt>
                <c:pt idx="68">
                  <c:v>144.325</c:v>
                </c:pt>
                <c:pt idx="69">
                  <c:v>132.73</c:v>
                </c:pt>
                <c:pt idx="70">
                  <c:v>121.712</c:v>
                </c:pt>
                <c:pt idx="71">
                  <c:v>115.147</c:v>
                </c:pt>
                <c:pt idx="72">
                  <c:v>101.716</c:v>
                </c:pt>
                <c:pt idx="73">
                  <c:v>92.37</c:v>
                </c:pt>
                <c:pt idx="74">
                  <c:v>80.261</c:v>
                </c:pt>
                <c:pt idx="75">
                  <c:v>59.665</c:v>
                </c:pt>
                <c:pt idx="76">
                  <c:v>52.07600000000001</c:v>
                </c:pt>
                <c:pt idx="77">
                  <c:v>45.489</c:v>
                </c:pt>
                <c:pt idx="78">
                  <c:v>41.23900000000001</c:v>
                </c:pt>
                <c:pt idx="79">
                  <c:v>39.769</c:v>
                </c:pt>
                <c:pt idx="80">
                  <c:v>40.19900000000001</c:v>
                </c:pt>
                <c:pt idx="81">
                  <c:v>36.27200000000001</c:v>
                </c:pt>
                <c:pt idx="82">
                  <c:v>28.44400000000002</c:v>
                </c:pt>
                <c:pt idx="83">
                  <c:v>21.78100000000001</c:v>
                </c:pt>
                <c:pt idx="84">
                  <c:v>14.24300000000001</c:v>
                </c:pt>
                <c:pt idx="85">
                  <c:v>7.272000000000006</c:v>
                </c:pt>
                <c:pt idx="86">
                  <c:v>4.064000000000004</c:v>
                </c:pt>
                <c:pt idx="87">
                  <c:v>4.288000000000011</c:v>
                </c:pt>
                <c:pt idx="88">
                  <c:v>10.039</c:v>
                </c:pt>
                <c:pt idx="89">
                  <c:v>10.86</c:v>
                </c:pt>
                <c:pt idx="90">
                  <c:v>9.095000000000002</c:v>
                </c:pt>
                <c:pt idx="91">
                  <c:v>6.137</c:v>
                </c:pt>
                <c:pt idx="92">
                  <c:v>11.443</c:v>
                </c:pt>
                <c:pt idx="93">
                  <c:v>10.05200000000001</c:v>
                </c:pt>
                <c:pt idx="94">
                  <c:v>7.581999999999994</c:v>
                </c:pt>
                <c:pt idx="95">
                  <c:v>4.859000000000009</c:v>
                </c:pt>
                <c:pt idx="96">
                  <c:v>1.75</c:v>
                </c:pt>
                <c:pt idx="97">
                  <c:v>1.483999999999994</c:v>
                </c:pt>
                <c:pt idx="98">
                  <c:v>0.519000000000006</c:v>
                </c:pt>
                <c:pt idx="99">
                  <c:v>-0.673000000000002</c:v>
                </c:pt>
                <c:pt idx="100">
                  <c:v>-1.233000000000004</c:v>
                </c:pt>
                <c:pt idx="101">
                  <c:v>0.326000000000008</c:v>
                </c:pt>
                <c:pt idx="102">
                  <c:v>-3.394000000000004</c:v>
                </c:pt>
                <c:pt idx="103">
                  <c:v>-7.861000000000004</c:v>
                </c:pt>
                <c:pt idx="104">
                  <c:v>-10.494</c:v>
                </c:pt>
                <c:pt idx="105">
                  <c:v>-13.756</c:v>
                </c:pt>
                <c:pt idx="106">
                  <c:v>-16.921</c:v>
                </c:pt>
                <c:pt idx="107">
                  <c:v>-19.049</c:v>
                </c:pt>
                <c:pt idx="108">
                  <c:v>-23.919</c:v>
                </c:pt>
                <c:pt idx="109">
                  <c:v>-30.046</c:v>
                </c:pt>
                <c:pt idx="110">
                  <c:v>-36.654</c:v>
                </c:pt>
                <c:pt idx="111">
                  <c:v>-41.773</c:v>
                </c:pt>
                <c:pt idx="112">
                  <c:v>-47.03400000000001</c:v>
                </c:pt>
                <c:pt idx="113">
                  <c:v>-54.274</c:v>
                </c:pt>
                <c:pt idx="114">
                  <c:v>-61.16300000000001</c:v>
                </c:pt>
                <c:pt idx="115">
                  <c:v>-68.758</c:v>
                </c:pt>
                <c:pt idx="116">
                  <c:v>-76.56200000000001</c:v>
                </c:pt>
                <c:pt idx="117">
                  <c:v>-84.491</c:v>
                </c:pt>
                <c:pt idx="118">
                  <c:v>-93.285</c:v>
                </c:pt>
                <c:pt idx="119">
                  <c:v>-102.33</c:v>
                </c:pt>
                <c:pt idx="120">
                  <c:v>-111.872</c:v>
                </c:pt>
                <c:pt idx="121">
                  <c:v>-121.407</c:v>
                </c:pt>
                <c:pt idx="122">
                  <c:v>-129.048</c:v>
                </c:pt>
                <c:pt idx="123">
                  <c:v>-138.268</c:v>
                </c:pt>
                <c:pt idx="124">
                  <c:v>-145.267</c:v>
                </c:pt>
                <c:pt idx="125">
                  <c:v>-168.473</c:v>
                </c:pt>
                <c:pt idx="126">
                  <c:v>-177.04</c:v>
                </c:pt>
                <c:pt idx="127">
                  <c:v>-179.383</c:v>
                </c:pt>
                <c:pt idx="128">
                  <c:v>-187.101</c:v>
                </c:pt>
                <c:pt idx="129">
                  <c:v>-195.965</c:v>
                </c:pt>
                <c:pt idx="130">
                  <c:v>-205.513</c:v>
                </c:pt>
                <c:pt idx="131">
                  <c:v>-214.414</c:v>
                </c:pt>
                <c:pt idx="132">
                  <c:v>-222.254</c:v>
                </c:pt>
                <c:pt idx="133">
                  <c:v>-230.199</c:v>
                </c:pt>
                <c:pt idx="134">
                  <c:v>-237.469</c:v>
                </c:pt>
                <c:pt idx="135">
                  <c:v>-244.39</c:v>
                </c:pt>
                <c:pt idx="136">
                  <c:v>-250.693</c:v>
                </c:pt>
                <c:pt idx="137">
                  <c:v>-256.5539999999999</c:v>
                </c:pt>
                <c:pt idx="138">
                  <c:v>-260.16</c:v>
                </c:pt>
                <c:pt idx="139">
                  <c:v>-261.8179999999999</c:v>
                </c:pt>
                <c:pt idx="140">
                  <c:v>-265.07</c:v>
                </c:pt>
                <c:pt idx="141">
                  <c:v>-274.7769999999993</c:v>
                </c:pt>
                <c:pt idx="142">
                  <c:v>-281.392</c:v>
                </c:pt>
                <c:pt idx="143">
                  <c:v>-284.9489999999996</c:v>
                </c:pt>
                <c:pt idx="144">
                  <c:v>-287.2309999999993</c:v>
                </c:pt>
                <c:pt idx="145">
                  <c:v>-289.108</c:v>
                </c:pt>
                <c:pt idx="146">
                  <c:v>-290.952</c:v>
                </c:pt>
                <c:pt idx="147">
                  <c:v>-292.19</c:v>
                </c:pt>
                <c:pt idx="148">
                  <c:v>-293.045</c:v>
                </c:pt>
                <c:pt idx="149">
                  <c:v>-293.4829999999993</c:v>
                </c:pt>
                <c:pt idx="150">
                  <c:v>-294.4009999999996</c:v>
                </c:pt>
                <c:pt idx="151">
                  <c:v>-292.652</c:v>
                </c:pt>
                <c:pt idx="152">
                  <c:v>-289.622</c:v>
                </c:pt>
                <c:pt idx="153">
                  <c:v>-286.451</c:v>
                </c:pt>
                <c:pt idx="154">
                  <c:v>-284.646</c:v>
                </c:pt>
                <c:pt idx="155">
                  <c:v>-283.165</c:v>
                </c:pt>
                <c:pt idx="156">
                  <c:v>-283.581</c:v>
                </c:pt>
                <c:pt idx="157">
                  <c:v>-278.072</c:v>
                </c:pt>
                <c:pt idx="158">
                  <c:v>-274.767</c:v>
                </c:pt>
                <c:pt idx="159">
                  <c:v>-271.803</c:v>
                </c:pt>
                <c:pt idx="160">
                  <c:v>-268.331</c:v>
                </c:pt>
                <c:pt idx="161">
                  <c:v>-263.108</c:v>
                </c:pt>
                <c:pt idx="162">
                  <c:v>-258.659</c:v>
                </c:pt>
                <c:pt idx="163">
                  <c:v>-254.581</c:v>
                </c:pt>
                <c:pt idx="164">
                  <c:v>-250.153</c:v>
                </c:pt>
                <c:pt idx="165">
                  <c:v>-245.389</c:v>
                </c:pt>
                <c:pt idx="166">
                  <c:v>-240.578</c:v>
                </c:pt>
                <c:pt idx="167">
                  <c:v>-235.603</c:v>
                </c:pt>
                <c:pt idx="168">
                  <c:v>-230.399</c:v>
                </c:pt>
                <c:pt idx="169">
                  <c:v>-225.059</c:v>
                </c:pt>
                <c:pt idx="170">
                  <c:v>-219.876</c:v>
                </c:pt>
                <c:pt idx="171">
                  <c:v>-214.282</c:v>
                </c:pt>
                <c:pt idx="172">
                  <c:v>-208.836</c:v>
                </c:pt>
                <c:pt idx="173">
                  <c:v>-203.993</c:v>
                </c:pt>
                <c:pt idx="174">
                  <c:v>-199.08</c:v>
                </c:pt>
                <c:pt idx="175">
                  <c:v>-193.946</c:v>
                </c:pt>
                <c:pt idx="176">
                  <c:v>-188.8260000000001</c:v>
                </c:pt>
                <c:pt idx="177">
                  <c:v>-183.66</c:v>
                </c:pt>
                <c:pt idx="178">
                  <c:v>-178.53</c:v>
                </c:pt>
                <c:pt idx="179">
                  <c:v>-173.452</c:v>
                </c:pt>
                <c:pt idx="180">
                  <c:v>-168.365</c:v>
                </c:pt>
                <c:pt idx="181">
                  <c:v>-163.465</c:v>
                </c:pt>
                <c:pt idx="182">
                  <c:v>-158.671</c:v>
                </c:pt>
                <c:pt idx="183">
                  <c:v>-153.97</c:v>
                </c:pt>
                <c:pt idx="184">
                  <c:v>-149.247</c:v>
                </c:pt>
                <c:pt idx="185">
                  <c:v>-144.375</c:v>
                </c:pt>
                <c:pt idx="186">
                  <c:v>-139.834</c:v>
                </c:pt>
                <c:pt idx="187">
                  <c:v>-135.371</c:v>
                </c:pt>
                <c:pt idx="188">
                  <c:v>-131.203</c:v>
                </c:pt>
                <c:pt idx="189">
                  <c:v>-127.588</c:v>
                </c:pt>
                <c:pt idx="190">
                  <c:v>-123.994</c:v>
                </c:pt>
                <c:pt idx="191">
                  <c:v>-120.236</c:v>
                </c:pt>
                <c:pt idx="192">
                  <c:v>-116.507</c:v>
                </c:pt>
                <c:pt idx="193">
                  <c:v>-112.545</c:v>
                </c:pt>
                <c:pt idx="194">
                  <c:v>-108.769</c:v>
                </c:pt>
                <c:pt idx="195">
                  <c:v>-105.034</c:v>
                </c:pt>
                <c:pt idx="196">
                  <c:v>-101.316</c:v>
                </c:pt>
                <c:pt idx="197">
                  <c:v>-97.15599999999998</c:v>
                </c:pt>
                <c:pt idx="198">
                  <c:v>-93.06500000000001</c:v>
                </c:pt>
                <c:pt idx="199">
                  <c:v>-87.06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99-4947-90AC-D298E77BD181}"/>
            </c:ext>
          </c:extLst>
        </c:ser>
        <c:ser>
          <c:idx val="6"/>
          <c:order val="2"/>
          <c:tx>
            <c:strRef>
              <c:f>'data comparison'!$I$2</c:f>
              <c:strCache>
                <c:ptCount val="1"/>
                <c:pt idx="0">
                  <c:v>off-on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val>
            <c:numRef>
              <c:f>'data comparison'!$I$3:$I$202</c:f>
              <c:numCache>
                <c:formatCode>General</c:formatCode>
                <c:ptCount val="200"/>
                <c:pt idx="0">
                  <c:v>134.166</c:v>
                </c:pt>
                <c:pt idx="1">
                  <c:v>138.852</c:v>
                </c:pt>
                <c:pt idx="2">
                  <c:v>143.694</c:v>
                </c:pt>
                <c:pt idx="3">
                  <c:v>148.759</c:v>
                </c:pt>
                <c:pt idx="4">
                  <c:v>147.155</c:v>
                </c:pt>
                <c:pt idx="5">
                  <c:v>145.285</c:v>
                </c:pt>
                <c:pt idx="6">
                  <c:v>147.438</c:v>
                </c:pt>
                <c:pt idx="7">
                  <c:v>151.58</c:v>
                </c:pt>
                <c:pt idx="8">
                  <c:v>157.252</c:v>
                </c:pt>
                <c:pt idx="9">
                  <c:v>161.87</c:v>
                </c:pt>
                <c:pt idx="10">
                  <c:v>166.322</c:v>
                </c:pt>
                <c:pt idx="11">
                  <c:v>171.185</c:v>
                </c:pt>
                <c:pt idx="12">
                  <c:v>180.808</c:v>
                </c:pt>
                <c:pt idx="13">
                  <c:v>191.54</c:v>
                </c:pt>
                <c:pt idx="14">
                  <c:v>195.47</c:v>
                </c:pt>
                <c:pt idx="15">
                  <c:v>200.535</c:v>
                </c:pt>
                <c:pt idx="16">
                  <c:v>205.913</c:v>
                </c:pt>
                <c:pt idx="17">
                  <c:v>211.238</c:v>
                </c:pt>
                <c:pt idx="18">
                  <c:v>214.134</c:v>
                </c:pt>
                <c:pt idx="19">
                  <c:v>216.311</c:v>
                </c:pt>
                <c:pt idx="20">
                  <c:v>218.251</c:v>
                </c:pt>
                <c:pt idx="21">
                  <c:v>219.188</c:v>
                </c:pt>
                <c:pt idx="22">
                  <c:v>218.2149999999999</c:v>
                </c:pt>
                <c:pt idx="23">
                  <c:v>219.068</c:v>
                </c:pt>
                <c:pt idx="24">
                  <c:v>221.292</c:v>
                </c:pt>
                <c:pt idx="25">
                  <c:v>222.835</c:v>
                </c:pt>
                <c:pt idx="26">
                  <c:v>222.685</c:v>
                </c:pt>
                <c:pt idx="27">
                  <c:v>222.806</c:v>
                </c:pt>
                <c:pt idx="28">
                  <c:v>224.118</c:v>
                </c:pt>
                <c:pt idx="29">
                  <c:v>227.351</c:v>
                </c:pt>
                <c:pt idx="30">
                  <c:v>231.418</c:v>
                </c:pt>
                <c:pt idx="31">
                  <c:v>235.351</c:v>
                </c:pt>
                <c:pt idx="32">
                  <c:v>240.032</c:v>
                </c:pt>
                <c:pt idx="33">
                  <c:v>245.466</c:v>
                </c:pt>
                <c:pt idx="34">
                  <c:v>251.738</c:v>
                </c:pt>
                <c:pt idx="35">
                  <c:v>258.7569999999996</c:v>
                </c:pt>
                <c:pt idx="36">
                  <c:v>278.623</c:v>
                </c:pt>
                <c:pt idx="37">
                  <c:v>299.5859999999996</c:v>
                </c:pt>
                <c:pt idx="38">
                  <c:v>319.494</c:v>
                </c:pt>
                <c:pt idx="39">
                  <c:v>327.893</c:v>
                </c:pt>
                <c:pt idx="40">
                  <c:v>327.4159999999993</c:v>
                </c:pt>
                <c:pt idx="41">
                  <c:v>328.862</c:v>
                </c:pt>
                <c:pt idx="42">
                  <c:v>340.4959999999993</c:v>
                </c:pt>
                <c:pt idx="43">
                  <c:v>343.051</c:v>
                </c:pt>
                <c:pt idx="44">
                  <c:v>346.816</c:v>
                </c:pt>
                <c:pt idx="45">
                  <c:v>345.515</c:v>
                </c:pt>
                <c:pt idx="46">
                  <c:v>340.941</c:v>
                </c:pt>
                <c:pt idx="47">
                  <c:v>335.7939999999993</c:v>
                </c:pt>
                <c:pt idx="48">
                  <c:v>327.6040000000001</c:v>
                </c:pt>
                <c:pt idx="49">
                  <c:v>311.0209999999996</c:v>
                </c:pt>
                <c:pt idx="50">
                  <c:v>284.372</c:v>
                </c:pt>
                <c:pt idx="51">
                  <c:v>231.672</c:v>
                </c:pt>
                <c:pt idx="52">
                  <c:v>183.225</c:v>
                </c:pt>
                <c:pt idx="53">
                  <c:v>176.398</c:v>
                </c:pt>
                <c:pt idx="54">
                  <c:v>161.585</c:v>
                </c:pt>
                <c:pt idx="55">
                  <c:v>146.924</c:v>
                </c:pt>
                <c:pt idx="56">
                  <c:v>140.422</c:v>
                </c:pt>
                <c:pt idx="57">
                  <c:v>136.275</c:v>
                </c:pt>
                <c:pt idx="58">
                  <c:v>133.74</c:v>
                </c:pt>
                <c:pt idx="59">
                  <c:v>128.543</c:v>
                </c:pt>
                <c:pt idx="60">
                  <c:v>127.131</c:v>
                </c:pt>
                <c:pt idx="61">
                  <c:v>122.203</c:v>
                </c:pt>
                <c:pt idx="62">
                  <c:v>121.71</c:v>
                </c:pt>
                <c:pt idx="63">
                  <c:v>133.27</c:v>
                </c:pt>
                <c:pt idx="64">
                  <c:v>137.399</c:v>
                </c:pt>
                <c:pt idx="65">
                  <c:v>140.827</c:v>
                </c:pt>
                <c:pt idx="66">
                  <c:v>149.997</c:v>
                </c:pt>
                <c:pt idx="67">
                  <c:v>153.738</c:v>
                </c:pt>
                <c:pt idx="68">
                  <c:v>161.39</c:v>
                </c:pt>
                <c:pt idx="69">
                  <c:v>165.416</c:v>
                </c:pt>
                <c:pt idx="70">
                  <c:v>158.113</c:v>
                </c:pt>
                <c:pt idx="71">
                  <c:v>153.431</c:v>
                </c:pt>
                <c:pt idx="72">
                  <c:v>151.533</c:v>
                </c:pt>
                <c:pt idx="73">
                  <c:v>150.897</c:v>
                </c:pt>
                <c:pt idx="74">
                  <c:v>151.473</c:v>
                </c:pt>
                <c:pt idx="75">
                  <c:v>150.983</c:v>
                </c:pt>
                <c:pt idx="76">
                  <c:v>142.491</c:v>
                </c:pt>
                <c:pt idx="77">
                  <c:v>134.654</c:v>
                </c:pt>
                <c:pt idx="78">
                  <c:v>126.492</c:v>
                </c:pt>
                <c:pt idx="79">
                  <c:v>119.445</c:v>
                </c:pt>
                <c:pt idx="80">
                  <c:v>114.764</c:v>
                </c:pt>
                <c:pt idx="81">
                  <c:v>107.869</c:v>
                </c:pt>
                <c:pt idx="82">
                  <c:v>94.59200000000001</c:v>
                </c:pt>
                <c:pt idx="83">
                  <c:v>76.87</c:v>
                </c:pt>
                <c:pt idx="84">
                  <c:v>52.60400000000001</c:v>
                </c:pt>
                <c:pt idx="85">
                  <c:v>25.229</c:v>
                </c:pt>
                <c:pt idx="86">
                  <c:v>-1.558</c:v>
                </c:pt>
                <c:pt idx="87">
                  <c:v>-14.634</c:v>
                </c:pt>
                <c:pt idx="88">
                  <c:v>3.64</c:v>
                </c:pt>
                <c:pt idx="89">
                  <c:v>-5.215999999999998</c:v>
                </c:pt>
                <c:pt idx="90">
                  <c:v>-20.10899999999999</c:v>
                </c:pt>
                <c:pt idx="91">
                  <c:v>-36.118</c:v>
                </c:pt>
                <c:pt idx="92">
                  <c:v>-47.542</c:v>
                </c:pt>
                <c:pt idx="93">
                  <c:v>-56.219</c:v>
                </c:pt>
                <c:pt idx="94">
                  <c:v>-56.951</c:v>
                </c:pt>
                <c:pt idx="95">
                  <c:v>-56.573</c:v>
                </c:pt>
                <c:pt idx="96">
                  <c:v>-55.951</c:v>
                </c:pt>
                <c:pt idx="97">
                  <c:v>-56.541</c:v>
                </c:pt>
                <c:pt idx="98">
                  <c:v>-56.04</c:v>
                </c:pt>
                <c:pt idx="99">
                  <c:v>-61.177</c:v>
                </c:pt>
                <c:pt idx="100">
                  <c:v>-66.66</c:v>
                </c:pt>
                <c:pt idx="101">
                  <c:v>-71.23200000000001</c:v>
                </c:pt>
                <c:pt idx="102">
                  <c:v>-70.68299999999998</c:v>
                </c:pt>
                <c:pt idx="103">
                  <c:v>-55.143</c:v>
                </c:pt>
                <c:pt idx="104">
                  <c:v>-84.664</c:v>
                </c:pt>
                <c:pt idx="105">
                  <c:v>-106.414</c:v>
                </c:pt>
                <c:pt idx="106">
                  <c:v>-114.421</c:v>
                </c:pt>
                <c:pt idx="107">
                  <c:v>-118.563</c:v>
                </c:pt>
                <c:pt idx="108">
                  <c:v>-115.556</c:v>
                </c:pt>
                <c:pt idx="109">
                  <c:v>-112.973</c:v>
                </c:pt>
                <c:pt idx="110">
                  <c:v>-107.21</c:v>
                </c:pt>
                <c:pt idx="111">
                  <c:v>-106.235</c:v>
                </c:pt>
                <c:pt idx="112">
                  <c:v>-110.351</c:v>
                </c:pt>
                <c:pt idx="113">
                  <c:v>-113.679</c:v>
                </c:pt>
                <c:pt idx="114">
                  <c:v>-118.274</c:v>
                </c:pt>
                <c:pt idx="115">
                  <c:v>-119.048</c:v>
                </c:pt>
                <c:pt idx="116">
                  <c:v>-120.652</c:v>
                </c:pt>
                <c:pt idx="117">
                  <c:v>-118.663</c:v>
                </c:pt>
                <c:pt idx="118">
                  <c:v>-111.121</c:v>
                </c:pt>
                <c:pt idx="119">
                  <c:v>-100.863</c:v>
                </c:pt>
                <c:pt idx="120">
                  <c:v>-91.646</c:v>
                </c:pt>
                <c:pt idx="121">
                  <c:v>-83.42</c:v>
                </c:pt>
                <c:pt idx="122">
                  <c:v>-82.34200000000001</c:v>
                </c:pt>
                <c:pt idx="123">
                  <c:v>-80.085</c:v>
                </c:pt>
                <c:pt idx="124">
                  <c:v>-80.668</c:v>
                </c:pt>
                <c:pt idx="125">
                  <c:v>-93.865</c:v>
                </c:pt>
                <c:pt idx="126">
                  <c:v>-82.661</c:v>
                </c:pt>
                <c:pt idx="127">
                  <c:v>-92.827</c:v>
                </c:pt>
                <c:pt idx="128">
                  <c:v>-102.189</c:v>
                </c:pt>
                <c:pt idx="129">
                  <c:v>-115.441</c:v>
                </c:pt>
                <c:pt idx="130">
                  <c:v>-130.241</c:v>
                </c:pt>
                <c:pt idx="131">
                  <c:v>-143.493</c:v>
                </c:pt>
                <c:pt idx="132">
                  <c:v>-161.087</c:v>
                </c:pt>
                <c:pt idx="133">
                  <c:v>-188.399</c:v>
                </c:pt>
                <c:pt idx="134">
                  <c:v>-213.052</c:v>
                </c:pt>
                <c:pt idx="135">
                  <c:v>-232.362</c:v>
                </c:pt>
                <c:pt idx="136">
                  <c:v>-246.849</c:v>
                </c:pt>
                <c:pt idx="137">
                  <c:v>-256.353</c:v>
                </c:pt>
                <c:pt idx="138">
                  <c:v>-266.0420000000001</c:v>
                </c:pt>
                <c:pt idx="139">
                  <c:v>-279.252</c:v>
                </c:pt>
                <c:pt idx="140">
                  <c:v>-296.8759999999999</c:v>
                </c:pt>
                <c:pt idx="141">
                  <c:v>-301.02</c:v>
                </c:pt>
                <c:pt idx="142">
                  <c:v>-312.97</c:v>
                </c:pt>
                <c:pt idx="143">
                  <c:v>-321.8979999999999</c:v>
                </c:pt>
                <c:pt idx="144">
                  <c:v>-316.914</c:v>
                </c:pt>
                <c:pt idx="145">
                  <c:v>-316.232</c:v>
                </c:pt>
                <c:pt idx="146">
                  <c:v>-316.568</c:v>
                </c:pt>
                <c:pt idx="147">
                  <c:v>-316.818</c:v>
                </c:pt>
                <c:pt idx="148">
                  <c:v>-316.3519999999999</c:v>
                </c:pt>
                <c:pt idx="149">
                  <c:v>-314.4869999999993</c:v>
                </c:pt>
                <c:pt idx="150">
                  <c:v>-315.484</c:v>
                </c:pt>
                <c:pt idx="151">
                  <c:v>-315.3209999999999</c:v>
                </c:pt>
                <c:pt idx="152">
                  <c:v>-313.3</c:v>
                </c:pt>
                <c:pt idx="153">
                  <c:v>-310.132</c:v>
                </c:pt>
                <c:pt idx="154">
                  <c:v>-305.562</c:v>
                </c:pt>
                <c:pt idx="155">
                  <c:v>-301.558</c:v>
                </c:pt>
                <c:pt idx="156">
                  <c:v>-299.197</c:v>
                </c:pt>
                <c:pt idx="157">
                  <c:v>-297.314</c:v>
                </c:pt>
                <c:pt idx="158">
                  <c:v>-295.5</c:v>
                </c:pt>
                <c:pt idx="159">
                  <c:v>-293.0679999999999</c:v>
                </c:pt>
                <c:pt idx="160">
                  <c:v>-289.812</c:v>
                </c:pt>
                <c:pt idx="161">
                  <c:v>-285.87</c:v>
                </c:pt>
                <c:pt idx="162">
                  <c:v>-283.408</c:v>
                </c:pt>
                <c:pt idx="163">
                  <c:v>-281.9619999999993</c:v>
                </c:pt>
                <c:pt idx="164">
                  <c:v>-278.5389999999993</c:v>
                </c:pt>
                <c:pt idx="165">
                  <c:v>-272.2819999999993</c:v>
                </c:pt>
                <c:pt idx="166">
                  <c:v>-264.964</c:v>
                </c:pt>
                <c:pt idx="167">
                  <c:v>-255.793</c:v>
                </c:pt>
                <c:pt idx="168">
                  <c:v>-246.187</c:v>
                </c:pt>
                <c:pt idx="169">
                  <c:v>-238.231</c:v>
                </c:pt>
                <c:pt idx="170">
                  <c:v>-231.674</c:v>
                </c:pt>
                <c:pt idx="171">
                  <c:v>-224.649</c:v>
                </c:pt>
                <c:pt idx="172">
                  <c:v>-216.724</c:v>
                </c:pt>
                <c:pt idx="173">
                  <c:v>-208.657</c:v>
                </c:pt>
                <c:pt idx="174">
                  <c:v>-200.902</c:v>
                </c:pt>
                <c:pt idx="175">
                  <c:v>-194.28</c:v>
                </c:pt>
                <c:pt idx="176">
                  <c:v>-187.919</c:v>
                </c:pt>
                <c:pt idx="177">
                  <c:v>-181.661</c:v>
                </c:pt>
                <c:pt idx="178">
                  <c:v>-176.597</c:v>
                </c:pt>
                <c:pt idx="179">
                  <c:v>-172.244</c:v>
                </c:pt>
                <c:pt idx="180">
                  <c:v>-166.333</c:v>
                </c:pt>
                <c:pt idx="181">
                  <c:v>-160.34</c:v>
                </c:pt>
                <c:pt idx="182">
                  <c:v>-153.775</c:v>
                </c:pt>
                <c:pt idx="183">
                  <c:v>-147.478</c:v>
                </c:pt>
                <c:pt idx="184">
                  <c:v>-142.344</c:v>
                </c:pt>
                <c:pt idx="185">
                  <c:v>-137.802</c:v>
                </c:pt>
                <c:pt idx="186">
                  <c:v>-133.158</c:v>
                </c:pt>
                <c:pt idx="187">
                  <c:v>-129.782</c:v>
                </c:pt>
                <c:pt idx="188">
                  <c:v>-126.493</c:v>
                </c:pt>
                <c:pt idx="189">
                  <c:v>-123.072</c:v>
                </c:pt>
                <c:pt idx="190">
                  <c:v>-119.429</c:v>
                </c:pt>
                <c:pt idx="191">
                  <c:v>-115.626</c:v>
                </c:pt>
                <c:pt idx="192">
                  <c:v>-112.728</c:v>
                </c:pt>
                <c:pt idx="193">
                  <c:v>-110.893</c:v>
                </c:pt>
                <c:pt idx="194">
                  <c:v>-108.017</c:v>
                </c:pt>
                <c:pt idx="195">
                  <c:v>-105.958</c:v>
                </c:pt>
                <c:pt idx="196">
                  <c:v>-103.368</c:v>
                </c:pt>
                <c:pt idx="197">
                  <c:v>-101.398</c:v>
                </c:pt>
                <c:pt idx="198">
                  <c:v>-99.413</c:v>
                </c:pt>
                <c:pt idx="199">
                  <c:v>-97.783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99-4947-90AC-D298E77BD181}"/>
            </c:ext>
          </c:extLst>
        </c:ser>
        <c:marker val="1"/>
        <c:axId val="2128284200"/>
        <c:axId val="2128012152"/>
      </c:lineChart>
      <c:catAx>
        <c:axId val="2128284200"/>
        <c:scaling>
          <c:orientation val="minMax"/>
        </c:scaling>
        <c:axPos val="b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8012152"/>
        <c:crosses val="autoZero"/>
        <c:auto val="1"/>
        <c:lblAlgn val="ctr"/>
        <c:lblOffset val="100"/>
      </c:catAx>
      <c:valAx>
        <c:axId val="2128012152"/>
        <c:scaling>
          <c:orientation val="minMax"/>
        </c:scaling>
        <c:axPos val="l"/>
        <c:majorGridlines>
          <c:spPr>
            <a:ln w="9525" cap="flat" cmpd="sng" algn="ctr">
              <a:solidFill>
                <a:srgbClr val="0000FF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/>
                  <a:t>Gauss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1282842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0.28333</cdr:x>
      <cdr:y>0.30556</cdr:y>
    </cdr:from>
    <cdr:to>
      <cdr:x>0.4</cdr:x>
      <cdr:y>0.5</cdr:y>
    </cdr:to>
    <cdr:grpSp>
      <cdr:nvGrpSpPr>
        <cdr:cNvPr id="2" name="Group 1"/>
        <cdr:cNvGrpSpPr/>
      </cdr:nvGrpSpPr>
      <cdr:grpSpPr>
        <a:xfrm xmlns:a="http://schemas.openxmlformats.org/drawingml/2006/main">
          <a:off x="1148950" y="698510"/>
          <a:ext cx="473116" cy="444490"/>
          <a:chOff x="1092200" y="1066800"/>
          <a:chExt cx="533400" cy="533400"/>
        </a:xfrm>
      </cdr:grpSpPr>
      <cdr:cxnSp macro="">
        <cdr:nvCxnSpPr>
          <cdr:cNvPr id="3" name="Straight Arrow Connector 2"/>
          <cdr:cNvCxnSpPr/>
        </cdr:nvCxnSpPr>
        <cdr:spPr>
          <a:xfrm xmlns:a="http://schemas.openxmlformats.org/drawingml/2006/main">
            <a:off x="1625600" y="1066800"/>
            <a:ext cx="0" cy="533400"/>
          </a:xfrm>
          <a:prstGeom xmlns:a="http://schemas.openxmlformats.org/drawingml/2006/main" prst="straightConnector1">
            <a:avLst/>
          </a:prstGeom>
          <a:ln xmlns:a="http://schemas.openxmlformats.org/drawingml/2006/main" w="19050">
            <a:solidFill>
              <a:schemeClr val="tx1"/>
            </a:solidFill>
            <a:headEnd type="arrow"/>
            <a:tailEnd type="arrow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4" name="TextBox 3"/>
          <cdr:cNvSpPr txBox="1"/>
        </cdr:nvSpPr>
        <cdr:spPr>
          <a:xfrm xmlns:a="http://schemas.openxmlformats.org/drawingml/2006/main">
            <a:off x="1092200" y="1143000"/>
            <a:ext cx="457200" cy="30480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100" dirty="0" smtClean="0"/>
              <a:t>1/2 %</a:t>
            </a:r>
            <a:endParaRPr lang="en-US" sz="1100" dirty="0"/>
          </a:p>
        </cdr:txBody>
      </cdr:sp>
    </cdr:grp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0.33058</cdr:x>
      <cdr:y>0.26667</cdr:y>
    </cdr:from>
    <cdr:to>
      <cdr:x>0.33058</cdr:x>
      <cdr:y>0.57223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1511405" y="609600"/>
          <a:ext cx="0" cy="69851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chemeClr val="tx1"/>
          </a:solidFill>
          <a:headEnd type="arrow"/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0.23058</cdr:x>
      <cdr:y>0.38038</cdr:y>
    </cdr:from>
    <cdr:to>
      <cdr:x>0.33058</cdr:x>
      <cdr:y>0.49149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054205" y="869547"/>
          <a:ext cx="457200" cy="25399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dirty="0" smtClean="0"/>
            <a:t>1</a:t>
          </a:r>
          <a:r>
            <a:rPr lang="en-US" sz="1100" dirty="0" smtClean="0"/>
            <a:t> %</a:t>
          </a:r>
          <a:endParaRPr lang="en-US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0.94545</cdr:x>
      <cdr:y>0.28831</cdr:y>
    </cdr:from>
    <cdr:to>
      <cdr:x>0.94545</cdr:x>
      <cdr:y>0.65497</cdr:y>
    </cdr:to>
    <cdr:cxnSp macro="">
      <cdr:nvCxnSpPr>
        <cdr:cNvPr id="3" name="Straight Arrow Connector 2"/>
        <cdr:cNvCxnSpPr/>
      </cdr:nvCxnSpPr>
      <cdr:spPr>
        <a:xfrm xmlns:a="http://schemas.openxmlformats.org/drawingml/2006/main">
          <a:off x="3962399" y="790883"/>
          <a:ext cx="0" cy="1005840"/>
        </a:xfrm>
        <a:prstGeom xmlns:a="http://schemas.openxmlformats.org/drawingml/2006/main" prst="straightConnector1">
          <a:avLst/>
        </a:prstGeom>
        <a:ln xmlns:a="http://schemas.openxmlformats.org/drawingml/2006/main">
          <a:headEnd type="triangle"/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513" y="0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t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924925"/>
            <a:ext cx="303688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513" y="8924925"/>
            <a:ext cx="303688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89" tIns="46843" rIns="93689" bIns="46843" numCol="1" anchor="b" anchorCtr="0" compatLnSpc="1">
            <a:prstTxWarp prst="textNoShape">
              <a:avLst/>
            </a:prstTxWarp>
          </a:bodyPr>
          <a:lstStyle>
            <a:lvl1pPr algn="r" defTabSz="938213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927F352D-58D3-924D-AB79-E6DC2BC94A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443648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06850" y="0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96913"/>
            <a:ext cx="4757738" cy="3568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497388"/>
            <a:ext cx="5162550" cy="418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44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4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06850" y="8916988"/>
            <a:ext cx="300355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38" tIns="46365" rIns="92738" bIns="46365" numCol="1" anchor="b" anchorCtr="0" compatLnSpc="1">
            <a:prstTxWarp prst="textNoShape">
              <a:avLst/>
            </a:prstTxWarp>
          </a:bodyPr>
          <a:lstStyle>
            <a:lvl1pPr algn="r" defTabSz="928688">
              <a:defRPr sz="1200" b="0">
                <a:latin typeface="Tahoma" pitchFamily="-65" charset="0"/>
              </a:defRPr>
            </a:lvl1pPr>
          </a:lstStyle>
          <a:p>
            <a:pPr>
              <a:defRPr/>
            </a:pPr>
            <a:fld id="{345B9781-D0F7-3F4C-B6F0-F4225B4E4F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3857534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27282-825A-3841-AC03-6DB456144D27}" type="slidenum">
              <a:rPr lang="en-US">
                <a:solidFill>
                  <a:prstClr val="black"/>
                </a:solidFill>
                <a:latin typeface="Tahoma" pitchFamily="-110" charset="0"/>
              </a:rPr>
              <a:pPr/>
              <a:t>1</a:t>
            </a:fld>
            <a:endParaRPr lang="en-US">
              <a:solidFill>
                <a:prstClr val="black"/>
              </a:solidFill>
              <a:latin typeface="Tahoma" pitchFamily="-110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7B351D-E147-A944-A82F-260C4380C883}" type="slidenum">
              <a:rPr lang="en-US">
                <a:latin typeface="Tahoma" pitchFamily="-110" charset="0"/>
              </a:rPr>
              <a:pPr/>
              <a:t>3</a:t>
            </a:fld>
            <a:endParaRPr lang="en-US">
              <a:latin typeface="Tahoma" pitchFamily="-110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2" charset="0"/>
              <a:ea typeface="ＭＳ Ｐゴシック" pitchFamily="-102" charset="-128"/>
              <a:cs typeface="ＭＳ Ｐゴシック" pitchFamily="-102" charset="-128"/>
            </a:endParaRP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6E090C-B39C-9A4C-8436-1B6D646E3FCB}" type="slidenum">
              <a:rPr lang="en-US">
                <a:ea typeface="ＭＳ Ｐゴシック" pitchFamily="-102" charset="-128"/>
                <a:cs typeface="ＭＳ Ｐゴシック" pitchFamily="-102" charset="-128"/>
              </a:rPr>
              <a:pPr/>
              <a:t>5</a:t>
            </a:fld>
            <a:endParaRPr lang="en-US">
              <a:ea typeface="ＭＳ Ｐゴシック" pitchFamily="-102" charset="-128"/>
              <a:cs typeface="ＭＳ Ｐゴシック" pitchFamily="-102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53B3B6-2D11-244B-B5D5-0357A7EE59BE}" type="slidenum">
              <a:rPr lang="en-US">
                <a:latin typeface="Tahoma" pitchFamily="-110" charset="0"/>
              </a:rPr>
              <a:pPr/>
              <a:t>7</a:t>
            </a:fld>
            <a:endParaRPr lang="en-US">
              <a:latin typeface="Tahoma" pitchFamily="-110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10" charset="0"/>
              <a:ea typeface="ＭＳ Ｐゴシック" pitchFamily="-110" charset="-128"/>
              <a:cs typeface="ＭＳ Ｐゴシック" pitchFamily="-110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slides shows</a:t>
            </a:r>
            <a:r>
              <a:rPr lang="en-US" baseline="0" dirty="0" smtClean="0"/>
              <a:t> a summary of the results</a:t>
            </a:r>
            <a:r>
              <a:rPr lang="en-US" dirty="0" smtClean="0"/>
              <a:t> </a:t>
            </a:r>
            <a:r>
              <a:rPr lang="en-US" baseline="0" dirty="0" smtClean="0"/>
              <a:t>in this analysis. The green column shows the rating by the PDG. The two columns show the importance of the strangeness channel in this results.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3E564-DB54-9B44-B6B0-B17C03A40BB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971085" y="8925311"/>
            <a:ext cx="3037735" cy="4695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2095" tIns="46048" rIns="92095" bIns="46048"/>
          <a:lstStyle/>
          <a:p>
            <a:pPr algn="ctr" eaLnBrk="0" hangingPunct="0"/>
            <a:fld id="{6BB2F47E-F193-4D70-B546-24E07DA967B7}" type="slidenum">
              <a:rPr lang="en-US">
                <a:solidFill>
                  <a:prstClr val="black"/>
                </a:solidFill>
              </a:rPr>
              <a:pPr algn="ctr" eaLnBrk="0" hangingPunct="0"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A55C-D359-164B-BFAA-47431F11593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7229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94A55C-D359-164B-BFAA-47431F11593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67229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0F421D-94D7-834B-8756-E8491E5E87D6}" type="slidenum">
              <a:rPr lang="en-US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99492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E21CA4E0-1FA9-764C-9D81-41299E84DE64}" type="datetime1">
              <a:rPr lang="en-US" smtClean="0"/>
              <a:pPr/>
              <a:t>10/2/17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243675A6-CA6F-C340-8C50-FB58735B4591}" type="datetime1">
              <a:rPr lang="en-US" smtClean="0"/>
              <a:pPr/>
              <a:t>10/2/17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0F41278-823F-F845-A44E-2CF86740D060}" type="datetime1">
              <a:rPr lang="en-US" smtClean="0"/>
              <a:pPr/>
              <a:t>10/2/17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6691B448-D881-4C06-8E31-715F81B52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381F8D1F-0966-5143-8967-750BA78A0FE1}" type="datetime1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10/2/17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prstClr val="black"/>
              </a:solidFill>
              <a:latin typeface="Garamond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E79577F5-4CBB-1B4A-A4E3-F09C5D46D8A7}" type="slidenum">
              <a:rPr lang="en-US" b="0" smtClean="0">
                <a:solidFill>
                  <a:prstClr val="black"/>
                </a:solidFill>
                <a:latin typeface="Garamond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prstClr val="black"/>
              </a:solidFill>
              <a:latin typeface="Garamond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2825"/>
            <a:ext cx="8229600" cy="2136775"/>
          </a:xfrm>
        </p:spPr>
        <p:txBody>
          <a:bodyPr anchor="b" anchorCtr="0">
            <a:noAutofit/>
          </a:bodyPr>
          <a:lstStyle>
            <a:lvl1pPr>
              <a:defRPr sz="5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464424"/>
            <a:ext cx="8229600" cy="1174375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2581F-506D-444F-A52C-09898EB1C5DD}" type="datetimeFigureOut">
              <a:rPr lang="en-US" smtClean="0">
                <a:solidFill>
                  <a:srgbClr val="FFFFFF"/>
                </a:solidFill>
              </a:rPr>
              <a:pPr/>
              <a:t>10/2/17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59604A-DDD4-4BE5-9F0F-C50D317D165F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4" Type="http://schemas.openxmlformats.org/officeDocument/2006/relationships/image" Target="NULL"/><Relationship Id="rId5" Type="http://schemas.openxmlformats.org/officeDocument/2006/relationships/image" Target="NULL"/><Relationship Id="rId6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76" r:id="rId2"/>
    <p:sldLayoutId id="2147483877" r:id="rId3"/>
    <p:sldLayoutId id="2147483879" r:id="rId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0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14400"/>
            <a:ext cx="7886700" cy="526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552974" y="6542646"/>
            <a:ext cx="34176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8F48A6-A3E1-4848-9AC3-B43F560BE4FE}" type="slidenum">
              <a:rPr lang="en-US" sz="1000" b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000" b="0" kern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2740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61565"/>
            <a:ext cx="8229600" cy="38772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2494" y="58832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5AC2581F-506D-444F-A52C-09898EB1C5DD}" type="datetimeFigureOut">
              <a:rPr lang="en-US" b="0" smtClean="0">
                <a:solidFill>
                  <a:srgbClr val="FFFFFF"/>
                </a:solidFill>
                <a:latin typeface="Constanti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10/2/17</a:t>
            </a:fld>
            <a:endParaRPr lang="en-US" b="0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494" y="58832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FFFFFF"/>
              </a:solidFill>
              <a:latin typeface="Constanti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588327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4E46488D-E3E0-D945-B10E-C11343BC9BAA}" type="slidenum">
              <a:rPr lang="en-US" b="0" smtClean="0">
                <a:solidFill>
                  <a:srgbClr val="FFFFFF"/>
                </a:solidFill>
                <a:latin typeface="Constantia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b="0">
              <a:solidFill>
                <a:srgbClr val="FFFFFF"/>
              </a:solidFill>
              <a:latin typeface="Constanti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Tx/>
        <a:buBlip>
          <a:blip r:embed="rId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Tx/>
        <a:buBlip>
          <a:blip r:embed="rId4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Tx/>
        <a:buBlip>
          <a:blip r:embed="rId5"/>
        </a:buBlip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Tx/>
        <a:buBlip>
          <a:blip r:embed="rId6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Tx/>
        <a:buBlip>
          <a:blip r:embed="rId7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jpe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4" Type="http://schemas.openxmlformats.org/officeDocument/2006/relationships/chart" Target="../charts/chart7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7" Type="http://schemas.openxmlformats.org/officeDocument/2006/relationships/image" Target="../media/image48.png"/><Relationship Id="rId8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590800"/>
            <a:ext cx="4514257" cy="838200"/>
          </a:xfrm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4900" b="1" i="1" dirty="0" smtClean="0">
                <a:solidFill>
                  <a:srgbClr val="000090"/>
                </a:solidFill>
              </a:rPr>
              <a:t>Status of Hall B</a:t>
            </a:r>
            <a:endParaRPr lang="en-US" sz="4900" b="1" i="1" dirty="0">
              <a:solidFill>
                <a:srgbClr val="000090"/>
              </a:solidFill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1490586" y="3581400"/>
            <a:ext cx="21092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>
                <a:solidFill>
                  <a:srgbClr val="000090"/>
                </a:solidFill>
                <a:latin typeface="Tahoma"/>
                <a:cs typeface="Tahoma"/>
              </a:rPr>
              <a:t>Volker D. </a:t>
            </a:r>
            <a:r>
              <a:rPr lang="en-US" sz="2000" b="0" dirty="0" smtClean="0">
                <a:solidFill>
                  <a:srgbClr val="000090"/>
                </a:solidFill>
                <a:latin typeface="Tahoma"/>
                <a:cs typeface="Tahoma"/>
              </a:rPr>
              <a:t>Burkert</a:t>
            </a:r>
            <a:endParaRPr lang="en-US" sz="2000" b="0" dirty="0">
              <a:solidFill>
                <a:srgbClr val="000090"/>
              </a:solidFill>
              <a:latin typeface="Tahoma"/>
              <a:cs typeface="Tahoma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-1077"/>
          <a:stretch>
            <a:fillRect/>
          </a:stretch>
        </p:blipFill>
        <p:spPr>
          <a:xfrm>
            <a:off x="6096000" y="380374"/>
            <a:ext cx="2897518" cy="3336521"/>
          </a:xfrm>
          <a:prstGeom prst="rect">
            <a:avLst/>
          </a:prstGeom>
        </p:spPr>
      </p:pic>
      <p:pic>
        <p:nvPicPr>
          <p:cNvPr id="15" name="Picture 14" descr="HPS_0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lc="http://schemas.openxmlformats.org/drawingml/2006/lockedCanvas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8919"/>
          <a:stretch>
            <a:fillRect/>
          </a:stretch>
        </p:blipFill>
        <p:spPr>
          <a:xfrm>
            <a:off x="76200" y="376222"/>
            <a:ext cx="2831229" cy="14525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rcRect l="14520" t="31945" r="21591" b="32719"/>
          <a:stretch>
            <a:fillRect/>
          </a:stretch>
        </p:blipFill>
        <p:spPr>
          <a:xfrm>
            <a:off x="3048000" y="435287"/>
            <a:ext cx="2811620" cy="11501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053788" y="3231178"/>
            <a:ext cx="939730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alibri"/>
                <a:cs typeface="Calibri"/>
              </a:rPr>
              <a:t>CLAS12</a:t>
            </a:r>
            <a:endParaRPr lang="en-US" i="1" dirty="0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Calibri"/>
              <a:cs typeface="Calibri"/>
            </a:endParaRPr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5029200" y="3846255"/>
            <a:ext cx="39624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Overview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HPS &amp; </a:t>
            </a:r>
            <a:r>
              <a:rPr lang="en-US" sz="2000" b="0" dirty="0" err="1" smtClean="0">
                <a:solidFill>
                  <a:srgbClr val="000090"/>
                </a:solidFill>
                <a:latin typeface="Calibri"/>
                <a:cs typeface="Calibri"/>
              </a:rPr>
              <a:t>PRad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update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smtClean="0">
                <a:solidFill>
                  <a:srgbClr val="000090"/>
                </a:solidFill>
                <a:latin typeface="Calibri"/>
                <a:cs typeface="Calibri"/>
              </a:rPr>
              <a:t> CLAS physics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highlight</a:t>
            </a:r>
            <a:endParaRPr lang="en-US" sz="2000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CLAS12 status </a:t>
            </a:r>
            <a:endParaRPr lang="en-US" sz="2000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Preparation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for engineering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&amp;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physics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run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PAC45</a:t>
            </a:r>
            <a:endParaRPr lang="en-US" sz="2000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 Summary</a:t>
            </a:r>
          </a:p>
        </p:txBody>
      </p:sp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628057" y="4763869"/>
            <a:ext cx="380814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CLAS Collaboration  Meeting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October 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3 - 6, </a:t>
            </a:r>
            <a:r>
              <a:rPr lang="en-US" b="0" dirty="0" smtClean="0">
                <a:solidFill>
                  <a:srgbClr val="000090"/>
                </a:solidFill>
                <a:latin typeface="Tahoma" pitchFamily="-110" charset="0"/>
              </a:rPr>
              <a:t>2017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6574910" y="278518"/>
            <a:ext cx="786863" cy="483993"/>
          </a:xfrm>
          <a:prstGeom prst="rect">
            <a:avLst/>
          </a:prstGeom>
          <a:ln w="31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52225" y="365483"/>
            <a:ext cx="711200" cy="3022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6730" y="245550"/>
            <a:ext cx="731520" cy="447675"/>
          </a:xfrm>
          <a:prstGeom prst="rect">
            <a:avLst/>
          </a:prstGeom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85197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A4E0-1FA9-764C-9D81-41299E84DE64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40" y="1027430"/>
            <a:ext cx="6080760" cy="5449570"/>
          </a:xfrm>
          <a:prstGeom prst="rect">
            <a:avLst/>
          </a:prstGeom>
        </p:spPr>
      </p:pic>
      <p:sp>
        <p:nvSpPr>
          <p:cNvPr id="6" name="Rectangle 5"/>
          <p:cNvSpPr>
            <a:spLocks noChangeAspect="1"/>
          </p:cNvSpPr>
          <p:nvPr/>
        </p:nvSpPr>
        <p:spPr>
          <a:xfrm>
            <a:off x="457210" y="2023656"/>
            <a:ext cx="68580" cy="6858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9600" y="1871246"/>
            <a:ext cx="14806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CLAS-FROST</a:t>
            </a:r>
            <a:endParaRPr lang="en-US" sz="1600" dirty="0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457200" y="2446020"/>
            <a:ext cx="68580" cy="685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" y="2286000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CB-ELSA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" y="2971800"/>
            <a:ext cx="2743200" cy="2862323"/>
          </a:xfrm>
          <a:prstGeom prst="rect">
            <a:avLst/>
          </a:prstGeom>
          <a:solidFill>
            <a:srgbClr val="CCFFCC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0" dirty="0" smtClean="0">
                <a:latin typeface="Calibri"/>
                <a:cs typeface="Calibri"/>
              </a:rPr>
              <a:t>In the Bonn-</a:t>
            </a:r>
            <a:r>
              <a:rPr lang="en-US" b="0" dirty="0" err="1" smtClean="0">
                <a:latin typeface="Calibri"/>
                <a:cs typeface="Calibri"/>
              </a:rPr>
              <a:t>Gatchina</a:t>
            </a:r>
            <a:r>
              <a:rPr lang="en-US" b="0" dirty="0" smtClean="0">
                <a:latin typeface="Calibri"/>
                <a:cs typeface="Calibri"/>
              </a:rPr>
              <a:t> </a:t>
            </a:r>
          </a:p>
          <a:p>
            <a:r>
              <a:rPr lang="en-US" b="0" dirty="0" smtClean="0">
                <a:latin typeface="Calibri"/>
                <a:cs typeface="Calibri"/>
              </a:rPr>
              <a:t>multi-channel partial-wave analysis the CLAS data show strong evidence for “missing” </a:t>
            </a:r>
            <a:r>
              <a:rPr lang="en-US" dirty="0" smtClean="0">
                <a:solidFill>
                  <a:srgbClr val="800000"/>
                </a:solidFill>
                <a:latin typeface="Calibri"/>
                <a:cs typeface="Calibri"/>
              </a:rPr>
              <a:t>N(2000)5/2</a:t>
            </a:r>
            <a:r>
              <a:rPr lang="en-US" baseline="30000" dirty="0" smtClean="0">
                <a:solidFill>
                  <a:srgbClr val="800000"/>
                </a:solidFill>
                <a:latin typeface="Calibri"/>
                <a:cs typeface="Calibri"/>
              </a:rPr>
              <a:t>+</a:t>
            </a:r>
            <a:r>
              <a:rPr lang="en-US" b="0" dirty="0" smtClean="0">
                <a:latin typeface="Calibri"/>
                <a:cs typeface="Calibri"/>
              </a:rPr>
              <a:t>.</a:t>
            </a:r>
            <a:endParaRPr lang="en-US" b="0" dirty="0" smtClean="0">
              <a:latin typeface="Calibri"/>
              <a:cs typeface="Calibri"/>
            </a:endParaRPr>
          </a:p>
          <a:p>
            <a:endParaRPr lang="en-US" b="0" dirty="0" smtClean="0">
              <a:latin typeface="Calibri"/>
              <a:cs typeface="Calibri"/>
            </a:endParaRPr>
          </a:p>
          <a:p>
            <a:r>
              <a:rPr lang="en-US" b="0" dirty="0" smtClean="0">
                <a:latin typeface="Calibri"/>
                <a:cs typeface="Calibri"/>
              </a:rPr>
              <a:t>State was previously seen in 2009 CLAS paper on </a:t>
            </a:r>
            <a:r>
              <a:rPr lang="en-US" b="0" dirty="0" err="1" smtClean="0">
                <a:latin typeface="Calibri"/>
                <a:cs typeface="Calibri"/>
              </a:rPr>
              <a:t>pω</a:t>
            </a:r>
            <a:r>
              <a:rPr lang="en-US" b="0" dirty="0" smtClean="0">
                <a:latin typeface="Calibri"/>
                <a:cs typeface="Calibri"/>
              </a:rPr>
              <a:t> partial wave analysis on SDME.</a:t>
            </a:r>
            <a:endParaRPr lang="en-US" b="0" dirty="0">
              <a:latin typeface="Calibri"/>
              <a:cs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" y="76200"/>
            <a:ext cx="90678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Polarization asymmetry E in 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  <a:cs typeface="Calibri"/>
              </a:rPr>
              <a:t>γp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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 pω(π</a:t>
            </a:r>
            <a:r>
              <a:rPr lang="en-US" sz="3200" baseline="30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+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π</a:t>
            </a:r>
            <a:r>
              <a:rPr lang="en-US" sz="3200" baseline="30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-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π</a:t>
            </a:r>
            <a:r>
              <a:rPr lang="en-US" sz="3200" baseline="300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0</a:t>
            </a:r>
            <a:r>
              <a:rPr lang="en-US" sz="3200" dirty="0" smtClean="0">
                <a:solidFill>
                  <a:srgbClr val="FF0000"/>
                </a:solidFill>
                <a:latin typeface="Calibri"/>
                <a:cs typeface="Calibri"/>
                <a:sym typeface="Wingdings"/>
              </a:rPr>
              <a:t>)</a:t>
            </a:r>
            <a:endParaRPr lang="en-US" sz="3200" dirty="0">
              <a:solidFill>
                <a:srgbClr val="FF0000"/>
              </a:solidFill>
              <a:latin typeface="Calibri"/>
              <a:cs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6499" y="838200"/>
            <a:ext cx="3539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08000"/>
                </a:solidFill>
                <a:latin typeface="Calibri"/>
                <a:cs typeface="Calibri"/>
              </a:rPr>
              <a:t>Z</a:t>
            </a:r>
            <a:r>
              <a:rPr lang="en-US" sz="1600" b="0" i="1" dirty="0" smtClean="0">
                <a:solidFill>
                  <a:srgbClr val="008000"/>
                </a:solidFill>
                <a:latin typeface="Calibri"/>
                <a:cs typeface="Calibri"/>
              </a:rPr>
              <a:t>. Akbar et al., arXiv:1708.02608 (2017)</a:t>
            </a:r>
            <a:r>
              <a:rPr lang="en-US" sz="1600" b="0" i="1" dirty="0" smtClean="0">
                <a:solidFill>
                  <a:srgbClr val="008000"/>
                </a:solidFill>
                <a:latin typeface="Calibri"/>
                <a:cs typeface="Calibri"/>
              </a:rPr>
              <a:t> </a:t>
            </a:r>
            <a:endParaRPr lang="en-US" sz="1600" b="0" i="1" dirty="0" smtClean="0">
              <a:solidFill>
                <a:srgbClr val="0080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Calibri"/>
                <a:cs typeface="Calibri"/>
              </a:rPr>
              <a:t>2017 CLAS data in evidence for new N*’</a:t>
            </a:r>
            <a:r>
              <a:rPr lang="en-US" sz="3600" dirty="0" err="1" smtClean="0">
                <a:latin typeface="Calibri"/>
                <a:cs typeface="Calibri"/>
              </a:rPr>
              <a:t>s</a:t>
            </a:r>
            <a:r>
              <a:rPr lang="en-US" sz="3600" dirty="0" smtClean="0">
                <a:latin typeface="Calibri"/>
                <a:cs typeface="Calibri"/>
              </a:rPr>
              <a:t> </a:t>
            </a:r>
            <a:endParaRPr lang="en-US" sz="3600" dirty="0">
              <a:latin typeface="Calibri"/>
              <a:cs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75A6-CA6F-C340-8C50-FB58735B4591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914400"/>
          <a:ext cx="8305800" cy="5156199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52800"/>
                <a:gridCol w="2667000"/>
                <a:gridCol w="2286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Paper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Reference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N*’</a:t>
                      </a:r>
                      <a:r>
                        <a:rPr lang="en-US" sz="1400" b="1" dirty="0" err="1" smtClean="0">
                          <a:latin typeface="Calibri"/>
                          <a:cs typeface="Calibri"/>
                        </a:rPr>
                        <a:t>s</a:t>
                      </a:r>
                      <a:endParaRPr lang="en-US" sz="14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Strong evidence for N*’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s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near 1900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MeV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A.V.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Anisovich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et al., 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PRL 119 (2017),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062004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N(1895)1/2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N((1880)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1/2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N(1900)3/2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lang="en-US" sz="1400" b="0" baseline="30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Helicity</a:t>
                      </a:r>
                      <a:r>
                        <a:rPr lang="en-US" sz="1400" b="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 asymmetry</a:t>
                      </a:r>
                      <a:r>
                        <a:rPr lang="en-US" sz="1400" b="0" baseline="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E in </a:t>
                      </a:r>
                      <a:r>
                        <a:rPr lang="en-US" sz="1400" b="0" dirty="0" err="1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γp</a:t>
                      </a:r>
                      <a:r>
                        <a:rPr lang="en-US" sz="1400" b="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-&gt;pω(π+π−π</a:t>
                      </a:r>
                      <a:r>
                        <a:rPr lang="en-US" sz="1400" b="0" baseline="300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0</a:t>
                      </a:r>
                      <a:r>
                        <a:rPr lang="en-US" sz="1400" b="0" baseline="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)</a:t>
                      </a:r>
                      <a:endParaRPr lang="en-US" sz="1400" b="0" baseline="300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Z. Akbar et al., arXiv:1708.02608 (2017) </a:t>
                      </a:r>
                      <a:endParaRPr lang="en-US" sz="1400" b="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N(2000)5/2</a:t>
                      </a:r>
                      <a:r>
                        <a:rPr lang="en-US" sz="1400" b="0" baseline="300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+ </a:t>
                      </a:r>
                      <a:r>
                        <a:rPr lang="en-US" sz="1400" b="0" baseline="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 N(2120)3/2</a:t>
                      </a:r>
                      <a:r>
                        <a:rPr lang="en-US" sz="1400" b="0" baseline="30000" dirty="0" smtClean="0">
                          <a:solidFill>
                            <a:srgbClr val="008000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lang="en-US" sz="1400" b="0" baseline="30000" dirty="0">
                        <a:solidFill>
                          <a:srgbClr val="0080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Beam-Target </a:t>
                      </a:r>
                      <a:r>
                        <a:rPr lang="en-US" sz="1400" b="0" baseline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Helicity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Asymmetry for </a:t>
                      </a:r>
                      <a:r>
                        <a:rPr lang="en-US" sz="1400" b="0" baseline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γn→πp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in the N∗ Resonance Region</a:t>
                      </a:r>
                      <a:endParaRPr lang="en-US" sz="1400" b="0" baseline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D. Ho et al.,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Phys.Rev.Lett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. 118 (2017) no.24, 24200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N(2040)3/2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lang="en-US" sz="1400" b="0" baseline="30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N∗→Nη′decays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from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photoproduction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η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′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mesons off protons (E)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A.V.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Anisovich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et al.,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Phys.Lett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. B772 (2017) 247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N(1895)1/2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N(1900)3/2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  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N(2100)1/2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 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N(2120)3/2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Photon beam asymmetry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In the reaction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γp→pω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kern="1200" dirty="0" smtClean="0">
                          <a:solidFill>
                            <a:srgbClr val="000090"/>
                          </a:solidFill>
                          <a:latin typeface="Calibri"/>
                          <a:ea typeface="+mn-ea"/>
                          <a:cs typeface="Calibri"/>
                        </a:rPr>
                        <a:t>P. Collins et al., </a:t>
                      </a:r>
                      <a:r>
                        <a:rPr lang="en-US" sz="1400" b="0" kern="1200" dirty="0" err="1" smtClean="0">
                          <a:solidFill>
                            <a:srgbClr val="000090"/>
                          </a:solidFill>
                          <a:latin typeface="Calibri"/>
                          <a:ea typeface="+mn-ea"/>
                          <a:cs typeface="Calibri"/>
                        </a:rPr>
                        <a:t>Phys.Lett</a:t>
                      </a:r>
                      <a:r>
                        <a:rPr lang="en-US" sz="1400" b="0" kern="1200" dirty="0" smtClean="0">
                          <a:solidFill>
                            <a:srgbClr val="000090"/>
                          </a:solidFill>
                          <a:latin typeface="Calibri"/>
                          <a:ea typeface="+mn-ea"/>
                          <a:cs typeface="Calibri"/>
                        </a:rPr>
                        <a:t>. B773 (2017) 112-120 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J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=3/2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</a:t>
                      </a:r>
                      <a:endParaRPr lang="en-US" sz="1400" b="0" baseline="3000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Differential cross sections and polarization observables from CLAS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K* photo-production and the search for new N* states 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A.V.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Anisovich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et al.,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Phys.Lett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. B771 (2017) 142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N(1895)1/2-, N(2100)1/2+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513080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Photon beam asymmetry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Σ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for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η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and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η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′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photoproduction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from the proton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P. Collins et al.,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baseline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Phys.Lett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. B771 (2017) 213-221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N(1895)1/2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N(1900)3/2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  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N(2100)1/2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+ 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N(2120)3/2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-</a:t>
                      </a:r>
                      <a:endParaRPr lang="en-US" sz="1400" b="0" dirty="0" smtClean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Evidence forΔ(2200)7/2</a:t>
                      </a:r>
                      <a:r>
                        <a:rPr lang="en-US" sz="1400" b="0" baseline="3000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-</a:t>
                      </a:r>
                      <a:r>
                        <a:rPr lang="en-US" sz="1400" b="0" baseline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from photo-production and consequence for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chiral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-symmetry restoration at high mass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A.V.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Anisovich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 et al, </a:t>
                      </a:r>
                      <a:r>
                        <a:rPr lang="en-US" sz="1400" b="0" dirty="0" err="1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Phys.Lett</a:t>
                      </a:r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. B766 (2017) 357-361 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Δ(2200)7/2-</a:t>
                      </a:r>
                      <a:endParaRPr lang="en-US" sz="1400" b="0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Progress in Nucleon Spectroscopy 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445250"/>
            <a:ext cx="2133600" cy="365125"/>
          </a:xfrm>
          <a:prstGeom prst="rect">
            <a:avLst/>
          </a:prstGeom>
        </p:spPr>
        <p:txBody>
          <a:bodyPr/>
          <a:lstStyle/>
          <a:p>
            <a:fld id="{5D410D78-D982-E948-A25B-9CD844FDA030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445250"/>
            <a:ext cx="2133600" cy="365125"/>
          </a:xfrm>
          <a:prstGeom prst="rect">
            <a:avLst/>
          </a:prstGeom>
        </p:spPr>
        <p:txBody>
          <a:bodyPr/>
          <a:lstStyle/>
          <a:p>
            <a:fld id="{EF9D244A-B824-BC42-98D2-9BEC7439D871}" type="slidenum">
              <a:rPr lang="en-US" smtClean="0"/>
              <a:pPr/>
              <a:t>12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41281309"/>
              </p:ext>
            </p:extLst>
          </p:nvPr>
        </p:nvGraphicFramePr>
        <p:xfrm>
          <a:off x="4717515" y="990600"/>
          <a:ext cx="3664485" cy="489652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221495"/>
                <a:gridCol w="1221495"/>
                <a:gridCol w="1221495"/>
              </a:tblGrid>
              <a:tr h="608834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Calibri"/>
                          <a:cs typeface="Calibri"/>
                        </a:rPr>
                        <a:t>State</a:t>
                      </a:r>
                    </a:p>
                    <a:p>
                      <a:r>
                        <a:rPr lang="en-US" dirty="0" err="1" smtClean="0">
                          <a:latin typeface="Calibri"/>
                          <a:cs typeface="Calibri"/>
                        </a:rPr>
                        <a:t>N((mass)J</a:t>
                      </a:r>
                      <a:r>
                        <a:rPr lang="en-US" baseline="30000" dirty="0" err="1" smtClean="0">
                          <a:latin typeface="Calibri"/>
                          <a:cs typeface="Calibri"/>
                        </a:rPr>
                        <a:t>P</a:t>
                      </a:r>
                      <a:endParaRPr lang="en-US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PDG </a:t>
                      </a:r>
                    </a:p>
                    <a:p>
                      <a:pPr algn="ctr"/>
                      <a:r>
                        <a:rPr lang="en-US" baseline="0" dirty="0" smtClean="0">
                          <a:latin typeface="Calibri"/>
                          <a:cs typeface="Calibri"/>
                        </a:rPr>
                        <a:t>pre 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Calibri"/>
                          <a:cs typeface="Calibri"/>
                        </a:rPr>
                        <a:t>PDG 2018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  <a:latin typeface="Calibri"/>
                          <a:cs typeface="Calibri"/>
                        </a:rPr>
                        <a:t>*</a:t>
                      </a:r>
                    </a:p>
                  </a:txBody>
                  <a:tcPr/>
                </a:tc>
              </a:tr>
              <a:tr h="50939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N(1710)1/2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+</a:t>
                      </a:r>
                      <a:endParaRPr lang="en-US" sz="1600" b="1" baseline="3000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Calibri"/>
                          <a:cs typeface="Calibri"/>
                        </a:rPr>
                        <a:t>***</a:t>
                      </a:r>
                      <a:endParaRPr lang="en-US" sz="1600" b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N(1880)1/2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 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N(1895)1/2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N(1900)3/2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**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N(1875)3/2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N(2120)3/2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7394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N(2000)5/2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*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517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N(2060)5/2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51702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baseline="0" dirty="0" smtClean="0">
                          <a:latin typeface="Calibri"/>
                          <a:cs typeface="Calibri"/>
                        </a:rPr>
                        <a:t>Δ(2200)7/2</a:t>
                      </a:r>
                      <a:r>
                        <a:rPr lang="en-US" sz="1600" b="1" baseline="30000" dirty="0" smtClean="0">
                          <a:latin typeface="Calibri"/>
                          <a:cs typeface="Calibri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Calibri"/>
                          <a:cs typeface="Calibri"/>
                        </a:rPr>
                        <a:t>*</a:t>
                      </a:r>
                      <a:endParaRPr lang="en-US" sz="16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8D00"/>
                          </a:solidFill>
                          <a:latin typeface="Calibri"/>
                          <a:cs typeface="Calibri"/>
                        </a:rPr>
                        <a:t>***</a:t>
                      </a:r>
                      <a:endParaRPr lang="en-US" sz="1600" b="1" dirty="0">
                        <a:solidFill>
                          <a:srgbClr val="008D0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934200" y="5943600"/>
            <a:ext cx="1247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*</a:t>
            </a:r>
            <a:r>
              <a:rPr lang="en-US" sz="1600" dirty="0" smtClean="0"/>
              <a:t>) projected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304800" y="4790182"/>
            <a:ext cx="3581400" cy="1077218"/>
          </a:xfrm>
          <a:prstGeom prst="rect">
            <a:avLst/>
          </a:prstGeom>
          <a:noFill/>
          <a:ln w="38100" cap="flat" cmpd="sng" algn="ctr">
            <a:solidFill>
              <a:srgbClr val="E7DE4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9F00"/>
                </a:solidFill>
              </a:rPr>
              <a:t>**** </a:t>
            </a:r>
            <a:r>
              <a:rPr lang="en-US" sz="1600" dirty="0" smtClean="0"/>
              <a:t>	Existence is certain </a:t>
            </a:r>
          </a:p>
          <a:p>
            <a:r>
              <a:rPr lang="en-US" sz="1600" dirty="0" smtClean="0">
                <a:solidFill>
                  <a:srgbClr val="009F00"/>
                </a:solidFill>
              </a:rPr>
              <a:t>*** </a:t>
            </a:r>
            <a:r>
              <a:rPr lang="en-US" sz="1600" dirty="0" smtClean="0"/>
              <a:t>	Existence is very likely</a:t>
            </a:r>
          </a:p>
          <a:p>
            <a:r>
              <a:rPr lang="en-US" sz="1600" dirty="0" smtClean="0">
                <a:solidFill>
                  <a:srgbClr val="009F00"/>
                </a:solidFill>
              </a:rPr>
              <a:t>** </a:t>
            </a:r>
            <a:r>
              <a:rPr lang="en-US" sz="1600" dirty="0" smtClean="0"/>
              <a:t>	Evidence of existence is fair</a:t>
            </a:r>
          </a:p>
          <a:p>
            <a:r>
              <a:rPr lang="en-US" sz="1600" dirty="0" smtClean="0">
                <a:solidFill>
                  <a:srgbClr val="009F00"/>
                </a:solidFill>
              </a:rPr>
              <a:t>* </a:t>
            </a:r>
            <a:r>
              <a:rPr lang="en-US" sz="1600" dirty="0" smtClean="0"/>
              <a:t>	Evidence of existence is poor 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457200" y="1219200"/>
            <a:ext cx="335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Star ratings of PDG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before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2012 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and projections for 2018, most of the data from CLAS experiments. </a:t>
            </a:r>
            <a:endParaRPr lang="en-US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A4E0-1FA9-764C-9D81-41299E84DE64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Inclusive beam-target polarization data</a:t>
            </a:r>
            <a:endParaRPr lang="en-US" sz="3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600200"/>
            <a:ext cx="4124960" cy="472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rcRect t="2691" b="3117"/>
          <a:stretch>
            <a:fillRect/>
          </a:stretch>
        </p:blipFill>
        <p:spPr>
          <a:xfrm>
            <a:off x="5410196" y="990600"/>
            <a:ext cx="3458210" cy="533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990600"/>
            <a:ext cx="3968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000090"/>
                </a:solidFill>
              </a:rPr>
              <a:t>EG1: </a:t>
            </a:r>
            <a:r>
              <a:rPr lang="en-US" sz="1600" i="1" dirty="0" smtClean="0">
                <a:solidFill>
                  <a:srgbClr val="000090"/>
                </a:solidFill>
              </a:rPr>
              <a:t>R.G. </a:t>
            </a:r>
            <a:r>
              <a:rPr lang="en-US" sz="1600" i="1" dirty="0" err="1" smtClean="0">
                <a:solidFill>
                  <a:srgbClr val="000090"/>
                </a:solidFill>
              </a:rPr>
              <a:t>Fersch</a:t>
            </a:r>
            <a:r>
              <a:rPr lang="en-US" sz="1600" i="1" dirty="0" smtClean="0">
                <a:solidFill>
                  <a:srgbClr val="000090"/>
                </a:solidFill>
              </a:rPr>
              <a:t> et al., arXiv:1706.10289</a:t>
            </a:r>
            <a:endParaRPr lang="en-US" sz="1600" i="1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1828800" y="-76200"/>
            <a:ext cx="5435600" cy="8509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Calibri"/>
                <a:cs typeface="Calibri"/>
              </a:rPr>
              <a:t>Detector Systems</a:t>
            </a:r>
            <a:endParaRPr lang="en-US" sz="4000" b="1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" y="962060"/>
            <a:ext cx="2425820" cy="5683094"/>
          </a:xfrm>
          <a:prstGeom prst="rect">
            <a:avLst/>
          </a:prstGeom>
          <a:solidFill>
            <a:schemeClr val="tx1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Forward </a:t>
            </a: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(FD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TORUS magnet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HT Cherenkov Counter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Drift chamber system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LT Cherenkov 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Counter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Forward </a:t>
            </a:r>
            <a:r>
              <a:rPr lang="en-US" sz="1200" dirty="0" err="1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ToF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System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Pre-shower 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calorimeter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E.M. calorimeter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Forward Tagger  </a:t>
            </a:r>
          </a:p>
          <a:p>
            <a:pPr eaLnBrk="0" hangingPunct="0">
              <a:spcBef>
                <a:spcPct val="15000"/>
              </a:spcBef>
              <a:buClr>
                <a:srgbClr val="00A600"/>
              </a:buClr>
              <a:buFontTx/>
              <a:buChar char="-"/>
            </a:pPr>
            <a:r>
              <a:rPr lang="en-US" sz="1200" dirty="0" smtClean="0">
                <a:solidFill>
                  <a:srgbClr val="00A600"/>
                </a:solidFill>
                <a:latin typeface="Arial"/>
                <a:ea typeface="ＭＳ Ｐゴシック" pitchFamily="-110" charset="-128"/>
                <a:cs typeface="Arial"/>
              </a:rPr>
              <a:t>  RICH detector </a:t>
            </a:r>
          </a:p>
          <a:p>
            <a:pPr eaLnBrk="0" hangingPunct="0">
              <a:spcBef>
                <a:spcPct val="15000"/>
              </a:spcBef>
            </a:pPr>
            <a:endParaRPr lang="en-US" sz="1600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Central </a:t>
            </a:r>
            <a:r>
              <a:rPr lang="en-US" sz="1600" u="sng" dirty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Detector (CD</a:t>
            </a:r>
            <a:r>
              <a:rPr lang="en-US" sz="1600" u="sng" dirty="0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)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b="0" dirty="0" smtClean="0">
                <a:solidFill>
                  <a:srgbClr val="009F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 smtClean="0">
                <a:solidFill>
                  <a:srgbClr val="009F00"/>
                </a:solidFill>
                <a:latin typeface="Arial"/>
                <a:ea typeface="ＭＳ Ｐゴシック" pitchFamily="-110" charset="-128"/>
                <a:cs typeface="Arial"/>
              </a:rPr>
              <a:t>Solenoid magnet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CCFFCC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Silicon 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Vertex 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Tracker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Central </a:t>
            </a:r>
            <a:r>
              <a:rPr lang="en-US" sz="1200" dirty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Time-of-Flight</a:t>
            </a: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/>
                <a:ea typeface="ＭＳ Ｐゴシック" pitchFamily="-110" charset="-128"/>
                <a:cs typeface="Arial"/>
              </a:rPr>
              <a:t>  </a:t>
            </a:r>
            <a:r>
              <a:rPr lang="en-US" sz="1200" dirty="0" smtClean="0">
                <a:solidFill>
                  <a:srgbClr val="009F00"/>
                </a:solidFill>
                <a:latin typeface="Arial"/>
                <a:ea typeface="ＭＳ Ｐゴシック" pitchFamily="-110" charset="-128"/>
                <a:cs typeface="Arial"/>
              </a:rPr>
              <a:t>Central Neutron Detector</a:t>
            </a:r>
          </a:p>
          <a:p>
            <a:pPr marL="0" lvl="1" eaLnBrk="0" hangingPunct="0">
              <a:spcBef>
                <a:spcPct val="15000"/>
              </a:spcBef>
            </a:pPr>
            <a:r>
              <a:rPr lang="en-US" sz="1200" b="0" dirty="0" smtClean="0">
                <a:solidFill>
                  <a:srgbClr val="009F00"/>
                </a:solidFill>
                <a:latin typeface="Arial"/>
                <a:ea typeface="ＭＳ Ｐゴシック" pitchFamily="-110" charset="-128"/>
                <a:cs typeface="Arial"/>
              </a:rPr>
              <a:t>- </a:t>
            </a:r>
            <a:r>
              <a:rPr lang="en-US" sz="1200" b="0" dirty="0" smtClean="0">
                <a:solidFill>
                  <a:srgbClr val="009F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  <a:r>
              <a:rPr lang="en-US" sz="1200" dirty="0" err="1" smtClean="0">
                <a:solidFill>
                  <a:srgbClr val="009F00"/>
                </a:solidFill>
                <a:latin typeface="Arial"/>
                <a:ea typeface="ＭＳ Ｐゴシック" pitchFamily="-110" charset="-128"/>
                <a:cs typeface="Arial"/>
              </a:rPr>
              <a:t>MicroMegas</a:t>
            </a:r>
            <a:r>
              <a:rPr lang="en-US" sz="1200" b="0" dirty="0" smtClean="0">
                <a:solidFill>
                  <a:srgbClr val="009F00"/>
                </a:solidFill>
                <a:latin typeface="Calibri"/>
                <a:ea typeface="ＭＳ Ｐゴシック" pitchFamily="-110" charset="-128"/>
                <a:cs typeface="Calibri"/>
              </a:rPr>
              <a:t> </a:t>
            </a:r>
          </a:p>
          <a:p>
            <a:pPr eaLnBrk="0" hangingPunct="0">
              <a:spcBef>
                <a:spcPct val="15000"/>
              </a:spcBef>
            </a:pPr>
            <a:endParaRPr lang="en-US" sz="1400" dirty="0" smtClean="0">
              <a:solidFill>
                <a:srgbClr val="FFFFFF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</a:pPr>
            <a:r>
              <a:rPr lang="en-US" sz="1600" u="sng" dirty="0" err="1" smtClean="0">
                <a:solidFill>
                  <a:srgbClr val="FFF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Beamline</a:t>
            </a:r>
            <a:endParaRPr lang="en-US" sz="1600" u="sng" dirty="0" smtClean="0">
              <a:solidFill>
                <a:srgbClr val="FFFF00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Photon Tagger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B5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Shielding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009F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 Targets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CCFFCC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srgbClr val="00A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>
                <a:solidFill>
                  <a:srgbClr val="00A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P</a:t>
            </a:r>
            <a:r>
              <a:rPr lang="en-US" sz="1200" dirty="0" err="1" smtClean="0">
                <a:solidFill>
                  <a:srgbClr val="00A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olarimeter</a:t>
            </a:r>
            <a:r>
              <a:rPr lang="en-US" sz="1200" dirty="0" smtClean="0">
                <a:solidFill>
                  <a:srgbClr val="00A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r>
              <a:rPr lang="en-US" sz="1200" dirty="0" smtClean="0">
                <a:solidFill>
                  <a:srgbClr val="39C44F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</a:t>
            </a:r>
            <a:r>
              <a:rPr lang="en-US" sz="1200" dirty="0" err="1" smtClean="0">
                <a:solidFill>
                  <a:srgbClr val="00A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Farady</a:t>
            </a:r>
            <a:r>
              <a:rPr lang="en-US" sz="1200" dirty="0" smtClean="0">
                <a:solidFill>
                  <a:srgbClr val="00A600"/>
                </a:solidFill>
                <a:latin typeface="Arial" pitchFamily="34" charset="0"/>
                <a:ea typeface="ＭＳ Ｐゴシック" pitchFamily="-110" charset="-128"/>
                <a:cs typeface="Arial" pitchFamily="34" charset="0"/>
              </a:rPr>
              <a:t> Cup</a:t>
            </a:r>
          </a:p>
          <a:p>
            <a:pPr eaLnBrk="0" hangingPunct="0">
              <a:spcBef>
                <a:spcPct val="15000"/>
              </a:spcBef>
              <a:buFontTx/>
              <a:buChar char="-"/>
            </a:pPr>
            <a:endParaRPr lang="en-US" sz="1200" dirty="0" smtClean="0">
              <a:solidFill>
                <a:srgbClr val="CCFFCC"/>
              </a:solidFill>
              <a:latin typeface="Arial" pitchFamily="34" charset="0"/>
              <a:ea typeface="ＭＳ Ｐゴシック" pitchFamily="-110" charset="-128"/>
              <a:cs typeface="Arial" pitchFamily="34" charset="0"/>
            </a:endParaRPr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/>
          <a:srcRect b="6381"/>
          <a:stretch>
            <a:fillRect/>
          </a:stretch>
        </p:blipFill>
        <p:spPr>
          <a:xfrm>
            <a:off x="2425820" y="945331"/>
            <a:ext cx="6741160" cy="5607869"/>
          </a:xfrm>
          <a:prstGeom prst="rect">
            <a:avLst/>
          </a:prstGeom>
        </p:spPr>
      </p:pic>
      <p:sp>
        <p:nvSpPr>
          <p:cNvPr id="24" name="Rectangle 21"/>
          <p:cNvSpPr>
            <a:spLocks noChangeArrowheads="1"/>
          </p:cNvSpPr>
          <p:nvPr/>
        </p:nvSpPr>
        <p:spPr bwMode="auto">
          <a:xfrm>
            <a:off x="2463276" y="6114230"/>
            <a:ext cx="1499124" cy="438970"/>
          </a:xfrm>
          <a:prstGeom prst="rect">
            <a:avLst/>
          </a:prstGeom>
          <a:solidFill>
            <a:srgbClr val="1E1E1E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/>
            <a:endParaRPr lang="en-US" sz="2400">
              <a:solidFill>
                <a:prstClr val="black"/>
              </a:solidFill>
              <a:latin typeface="Times" pitchFamily="-110" charset="0"/>
            </a:endParaRPr>
          </a:p>
        </p:txBody>
      </p:sp>
      <p:grpSp>
        <p:nvGrpSpPr>
          <p:cNvPr id="2" name="Group 25"/>
          <p:cNvGrpSpPr/>
          <p:nvPr/>
        </p:nvGrpSpPr>
        <p:grpSpPr>
          <a:xfrm>
            <a:off x="4102100" y="3352800"/>
            <a:ext cx="4408678" cy="2474468"/>
            <a:chOff x="3048000" y="3048000"/>
            <a:chExt cx="4408678" cy="2474468"/>
          </a:xfrm>
        </p:grpSpPr>
        <p:cxnSp>
          <p:nvCxnSpPr>
            <p:cNvPr id="14" name="Straight Connector 13"/>
            <p:cNvCxnSpPr>
              <a:stCxn id="11" idx="0"/>
            </p:cNvCxnSpPr>
            <p:nvPr/>
          </p:nvCxnSpPr>
          <p:spPr>
            <a:xfrm rot="5400000" flipH="1" flipV="1">
              <a:off x="3501433" y="3412534"/>
              <a:ext cx="914388" cy="337745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6" idx="0"/>
            </p:cNvCxnSpPr>
            <p:nvPr/>
          </p:nvCxnSpPr>
          <p:spPr>
            <a:xfrm rot="5400000" flipH="1" flipV="1">
              <a:off x="3485388" y="2875788"/>
              <a:ext cx="457200" cy="801624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>
              <a:spLocks noChangeAspect="1"/>
            </p:cNvSpPr>
            <p:nvPr/>
          </p:nvSpPr>
          <p:spPr>
            <a:xfrm>
              <a:off x="3048000" y="3505200"/>
              <a:ext cx="530352" cy="331470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prstClr val="black"/>
                  </a:solidFill>
                  <a:latin typeface="Calibri"/>
                  <a:cs typeface="Calibri"/>
                </a:rPr>
                <a:t>MM</a:t>
              </a:r>
            </a:p>
          </p:txBody>
        </p:sp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3517900" y="4038600"/>
              <a:ext cx="543710" cy="350520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prstClr val="black"/>
                  </a:solidFill>
                  <a:latin typeface="Calibri"/>
                  <a:cs typeface="Calibri"/>
                </a:rPr>
                <a:t>CND</a:t>
              </a:r>
            </a:p>
          </p:txBody>
        </p:sp>
        <p:sp>
          <p:nvSpPr>
            <p:cNvPr id="20" name="Rectangle 19"/>
            <p:cNvSpPr>
              <a:spLocks noChangeAspect="1"/>
            </p:cNvSpPr>
            <p:nvPr/>
          </p:nvSpPr>
          <p:spPr>
            <a:xfrm>
              <a:off x="4851400" y="4267200"/>
              <a:ext cx="542544" cy="271272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prstClr val="black"/>
                  </a:solidFill>
                  <a:latin typeface="Calibri"/>
                  <a:cs typeface="Calibri"/>
                </a:rPr>
                <a:t>FT</a:t>
              </a:r>
            </a:p>
          </p:txBody>
        </p:sp>
        <p:cxnSp>
          <p:nvCxnSpPr>
            <p:cNvPr id="23" name="Straight Connector 22"/>
            <p:cNvCxnSpPr>
              <a:stCxn id="20" idx="0"/>
            </p:cNvCxnSpPr>
            <p:nvPr/>
          </p:nvCxnSpPr>
          <p:spPr>
            <a:xfrm rot="5400000" flipH="1" flipV="1">
              <a:off x="4802886" y="3672586"/>
              <a:ext cx="914400" cy="274828"/>
            </a:xfrm>
            <a:prstGeom prst="line">
              <a:avLst/>
            </a:prstGeom>
            <a:ln w="28575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>
              <a:spLocks noChangeAspect="1"/>
            </p:cNvSpPr>
            <p:nvPr/>
          </p:nvSpPr>
          <p:spPr>
            <a:xfrm>
              <a:off x="6832600" y="5245100"/>
              <a:ext cx="624078" cy="277368"/>
            </a:xfrm>
            <a:prstGeom prst="rect">
              <a:avLst/>
            </a:prstGeom>
            <a:solidFill>
              <a:srgbClr val="F8CFE4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0" i="1" dirty="0">
                  <a:solidFill>
                    <a:prstClr val="black"/>
                  </a:solidFill>
                  <a:latin typeface="Calibri"/>
                  <a:cs typeface="Calibri"/>
                </a:rPr>
                <a:t>RICH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8232" y="44611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660445" y="6137380"/>
            <a:ext cx="4185761" cy="369332"/>
          </a:xfrm>
          <a:prstGeom prst="rect">
            <a:avLst/>
          </a:prstGeom>
          <a:solidFill>
            <a:srgbClr val="FFFF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prstClr val="black"/>
                </a:solidFill>
                <a:latin typeface="Calibri"/>
                <a:cs typeface="Calibri"/>
              </a:rPr>
              <a:t>https://www.jlab.org/Hall-B/clas12-web/</a:t>
            </a:r>
            <a:endParaRPr lang="en-US" b="0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26914" y="5568706"/>
            <a:ext cx="3978723" cy="369332"/>
          </a:xfrm>
          <a:prstGeom prst="rect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 smtClean="0">
                <a:solidFill>
                  <a:srgbClr val="FFFF00"/>
                </a:solidFill>
                <a:latin typeface="Calibri"/>
                <a:cs typeface="Calibri"/>
              </a:rPr>
              <a:t>Number of readout channels : 111, 832</a:t>
            </a:r>
            <a:endParaRPr lang="en-US" b="0" dirty="0">
              <a:solidFill>
                <a:srgbClr val="FFFF0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Forward Tagger Installed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838200"/>
            <a:ext cx="4145280" cy="5527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090" y="914400"/>
            <a:ext cx="4080510" cy="5440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JLab </a:t>
            </a:r>
            <a:r>
              <a:rPr lang="en-US" dirty="0" smtClean="0"/>
              <a:t>m</a:t>
            </a:r>
            <a:r>
              <a:rPr lang="en-US" dirty="0" smtClean="0"/>
              <a:t>anagement at ETI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20505CD-0C14-BC45-870C-A1E3AE3AC73F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60256" cy="6870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2600" y="76200"/>
            <a:ext cx="62496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Solenoid Magnet from ETI to Hall B</a:t>
            </a:r>
            <a:endParaRPr lang="en-US" sz="3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3073" y="838200"/>
            <a:ext cx="4180927" cy="556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39273" y="990600"/>
            <a:ext cx="1967205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at </a:t>
            </a:r>
            <a:r>
              <a:rPr lang="en-US" dirty="0" err="1" smtClean="0">
                <a:solidFill>
                  <a:srgbClr val="FFFF00"/>
                </a:solidFill>
              </a:rPr>
              <a:t>Jlab</a:t>
            </a:r>
            <a:r>
              <a:rPr lang="en-US" dirty="0" smtClean="0">
                <a:solidFill>
                  <a:srgbClr val="FFFF00"/>
                </a:solidFill>
              </a:rPr>
              <a:t> 06/28 </a:t>
            </a:r>
            <a:r>
              <a:rPr lang="en-US" dirty="0" smtClean="0">
                <a:solidFill>
                  <a:srgbClr val="FFFF00"/>
                </a:solidFill>
              </a:rPr>
              <a:t>2017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 b="4149"/>
          <a:stretch>
            <a:fillRect/>
          </a:stretch>
        </p:blipFill>
        <p:spPr>
          <a:xfrm>
            <a:off x="381000" y="838200"/>
            <a:ext cx="4352544" cy="5562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" y="990600"/>
            <a:ext cx="1992853" cy="369332"/>
          </a:xfrm>
          <a:prstGeom prst="rect">
            <a:avLst/>
          </a:prstGeom>
          <a:solidFill>
            <a:srgbClr val="C55A1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At ETI</a:t>
            </a:r>
            <a:r>
              <a:rPr lang="en-US" dirty="0" smtClean="0">
                <a:solidFill>
                  <a:srgbClr val="FFFF00"/>
                </a:solidFill>
              </a:rPr>
              <a:t> 06/24 2017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76200"/>
            <a:ext cx="9143999" cy="58477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Solenoid </a:t>
            </a:r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on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Service </a:t>
            </a:r>
            <a:r>
              <a:rPr lang="en-US" sz="3200" b="1" dirty="0" smtClean="0">
                <a:solidFill>
                  <a:srgbClr val="000090"/>
                </a:solidFill>
                <a:latin typeface="Calibri"/>
                <a:cs typeface="Calibri"/>
              </a:rPr>
              <a:t>Tower – Start of </a:t>
            </a:r>
            <a:r>
              <a:rPr lang="en-US" sz="3200" b="1" dirty="0" err="1" smtClean="0">
                <a:solidFill>
                  <a:srgbClr val="000090"/>
                </a:solidFill>
                <a:latin typeface="Calibri"/>
                <a:cs typeface="Calibri"/>
              </a:rPr>
              <a:t>cooldown</a:t>
            </a:r>
            <a:endParaRPr lang="en-US" sz="3200" b="1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rcRect l="3125" t="7031" r="6250"/>
          <a:stretch>
            <a:fillRect/>
          </a:stretch>
        </p:blipFill>
        <p:spPr>
          <a:xfrm>
            <a:off x="4800600" y="882636"/>
            <a:ext cx="3867150" cy="5289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rcRect r="14881" b="11161"/>
          <a:stretch>
            <a:fillRect/>
          </a:stretch>
        </p:blipFill>
        <p:spPr>
          <a:xfrm>
            <a:off x="378825" y="914400"/>
            <a:ext cx="3735975" cy="5199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81800" y="1066800"/>
            <a:ext cx="1762021" cy="36933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August 14, 2017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762000"/>
          </a:xfrm>
        </p:spPr>
        <p:txBody>
          <a:bodyPr/>
          <a:lstStyle/>
          <a:p>
            <a:r>
              <a:rPr lang="en-US" sz="4000" dirty="0" smtClean="0">
                <a:solidFill>
                  <a:srgbClr val="000090"/>
                </a:solidFill>
                <a:latin typeface="Calibri"/>
                <a:cs typeface="Calibri"/>
              </a:rPr>
              <a:t>Solenoid Coils @ 4.6K</a:t>
            </a:r>
            <a:endParaRPr lang="en-US" sz="4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3768" t="13165" r="4867" b="9804"/>
          <a:stretch>
            <a:fillRect/>
          </a:stretch>
        </p:blipFill>
        <p:spPr>
          <a:xfrm>
            <a:off x="457200" y="1219200"/>
            <a:ext cx="8447242" cy="478972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600200" y="1916668"/>
            <a:ext cx="5964297" cy="1424464"/>
            <a:chOff x="1600200" y="1916668"/>
            <a:chExt cx="5964297" cy="1424464"/>
          </a:xfrm>
        </p:grpSpPr>
        <p:sp>
          <p:nvSpPr>
            <p:cNvPr id="5" name="TextBox 4"/>
            <p:cNvSpPr txBox="1"/>
            <p:nvPr/>
          </p:nvSpPr>
          <p:spPr>
            <a:xfrm>
              <a:off x="1676400" y="2971800"/>
              <a:ext cx="93509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COIL 1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477000" y="2057400"/>
              <a:ext cx="93509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COIL 4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00200" y="2069068"/>
              <a:ext cx="93509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COIL 3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629400" y="2971800"/>
              <a:ext cx="93509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COIL 2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800600" y="1916668"/>
              <a:ext cx="935097" cy="369332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COIL 5</a:t>
              </a:r>
              <a:endParaRPr lang="en-US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5867400" y="849868"/>
            <a:ext cx="131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09/07/2017</a:t>
            </a:r>
            <a:endParaRPr lang="en-US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A4E0-1FA9-764C-9D81-41299E84DE64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731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39469"/>
            <a:ext cx="4499589" cy="646331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Lucida Calligraphy"/>
                <a:cs typeface="Lucida Calligraphy"/>
              </a:rPr>
              <a:t>CLAS12 Complete</a:t>
            </a:r>
            <a:endParaRPr lang="en-US" sz="3600" dirty="0">
              <a:solidFill>
                <a:srgbClr val="FFFF00"/>
              </a:solidFill>
              <a:latin typeface="Lucida Calligraphy"/>
              <a:cs typeface="Lucida Calligraph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638800"/>
            <a:ext cx="3276600" cy="83099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The message from DOE for CD4B </a:t>
            </a:r>
            <a:endParaRPr lang="en-US" sz="2400" b="0" dirty="0">
              <a:solidFill>
                <a:schemeClr val="bg1"/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t="9560"/>
          <a:stretch>
            <a:fillRect/>
          </a:stretch>
        </p:blipFill>
        <p:spPr>
          <a:xfrm>
            <a:off x="783383" y="1840038"/>
            <a:ext cx="4557909" cy="44845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6696" r="7137"/>
          <a:stretch>
            <a:fillRect/>
          </a:stretch>
        </p:blipFill>
        <p:spPr>
          <a:xfrm>
            <a:off x="5890079" y="871559"/>
            <a:ext cx="2872921" cy="2787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t="8246" r="6801" b="2232"/>
          <a:stretch>
            <a:fillRect/>
          </a:stretch>
        </p:blipFill>
        <p:spPr>
          <a:xfrm>
            <a:off x="5867400" y="3498142"/>
            <a:ext cx="2883316" cy="26740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90"/>
                </a:solidFill>
                <a:latin typeface="Calibri (Body)"/>
                <a:cs typeface="Calibri (Body)"/>
              </a:rPr>
              <a:t>Solenoid </a:t>
            </a:r>
            <a:r>
              <a:rPr lang="en-US" sz="3600" dirty="0" smtClean="0">
                <a:solidFill>
                  <a:srgbClr val="000090"/>
                </a:solidFill>
                <a:latin typeface="Calibri (Body)"/>
                <a:cs typeface="Calibri (Body)"/>
              </a:rPr>
              <a:t>r</a:t>
            </a:r>
            <a:r>
              <a:rPr lang="en-US" sz="3600" b="1" dirty="0" smtClean="0">
                <a:solidFill>
                  <a:srgbClr val="000090"/>
                </a:solidFill>
                <a:latin typeface="Calibri (Body)"/>
                <a:cs typeface="Calibri (Body)"/>
              </a:rPr>
              <a:t>eaches full current</a:t>
            </a:r>
            <a:endParaRPr lang="en-US" sz="3600" b="1" dirty="0">
              <a:solidFill>
                <a:srgbClr val="000090"/>
              </a:solidFill>
              <a:latin typeface="Calibri (Body)"/>
              <a:cs typeface="Calibri (Body)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800" y="914400"/>
            <a:ext cx="5334000" cy="400110"/>
          </a:xfrm>
          <a:prstGeom prst="rect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Design Current: 2416 A =&gt; 5 Tesla central field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9" name="Oval 8"/>
          <p:cNvSpPr>
            <a:spLocks noChangeAspect="1"/>
          </p:cNvSpPr>
          <p:nvPr/>
        </p:nvSpPr>
        <p:spPr>
          <a:xfrm>
            <a:off x="4059385" y="3297426"/>
            <a:ext cx="676656" cy="676656"/>
          </a:xfrm>
          <a:prstGeom prst="ellipse">
            <a:avLst/>
          </a:prstGeom>
          <a:solidFill>
            <a:srgbClr val="FFFF00">
              <a:alpha val="30000"/>
            </a:srgbClr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>
            <a:spLocks noChangeAspect="1"/>
          </p:cNvSpPr>
          <p:nvPr/>
        </p:nvSpPr>
        <p:spPr>
          <a:xfrm>
            <a:off x="7772400" y="3734787"/>
            <a:ext cx="676656" cy="676656"/>
          </a:xfrm>
          <a:prstGeom prst="ellipse">
            <a:avLst/>
          </a:prstGeom>
          <a:solidFill>
            <a:srgbClr val="FFFF00">
              <a:alpha val="30000"/>
            </a:srgbClr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>
            <a:spLocks noChangeAspect="1"/>
          </p:cNvSpPr>
          <p:nvPr/>
        </p:nvSpPr>
        <p:spPr>
          <a:xfrm>
            <a:off x="8365541" y="839187"/>
            <a:ext cx="473659" cy="473659"/>
          </a:xfrm>
          <a:prstGeom prst="ellipse">
            <a:avLst/>
          </a:prstGeom>
          <a:solidFill>
            <a:srgbClr val="FFFF00">
              <a:alpha val="30000"/>
            </a:srgbClr>
          </a:solidFill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97345" y="1383268"/>
            <a:ext cx="3019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Monday 9/</a:t>
            </a:r>
            <a:r>
              <a:rPr lang="en-US" dirty="0" smtClean="0">
                <a:solidFill>
                  <a:srgbClr val="0000FF"/>
                </a:solidFill>
              </a:rPr>
              <a:t>18/2017, </a:t>
            </a:r>
            <a:r>
              <a:rPr lang="en-US" dirty="0" smtClean="0">
                <a:solidFill>
                  <a:srgbClr val="0000FF"/>
                </a:solidFill>
              </a:rPr>
              <a:t>11:07 hrs  </a:t>
            </a:r>
            <a:endParaRPr lang="en-US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CA4E0-1FA9-764C-9D81-41299E84DE64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9144000" cy="7315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39469"/>
            <a:ext cx="4499589" cy="646331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Lucida Calligraphy"/>
                <a:cs typeface="Lucida Calligraphy"/>
              </a:rPr>
              <a:t>CLAS12 Complete</a:t>
            </a:r>
            <a:endParaRPr lang="en-US" sz="3600" dirty="0">
              <a:solidFill>
                <a:srgbClr val="FFFF00"/>
              </a:solidFill>
              <a:latin typeface="Lucida Calligraphy"/>
              <a:cs typeface="Lucida Calligraphy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5638800"/>
            <a:ext cx="3276600" cy="830997"/>
          </a:xfrm>
          <a:prstGeom prst="rect">
            <a:avLst/>
          </a:prstGeom>
          <a:solidFill>
            <a:srgbClr val="800000"/>
          </a:solidFill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chemeClr val="bg1"/>
                </a:solidFill>
                <a:latin typeface="Lucida Calligraphy"/>
                <a:cs typeface="Lucida Calligraphy"/>
              </a:rPr>
              <a:t>The message from DOE for CD4B </a:t>
            </a:r>
            <a:endParaRPr lang="en-US" sz="2400" b="0" dirty="0">
              <a:solidFill>
                <a:schemeClr val="bg1"/>
              </a:solidFill>
              <a:latin typeface="Lucida Calligraphy"/>
              <a:cs typeface="Lucida Calligraph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8"/>
          <p:cNvGrpSpPr/>
          <p:nvPr/>
        </p:nvGrpSpPr>
        <p:grpSpPr>
          <a:xfrm>
            <a:off x="533400" y="762000"/>
            <a:ext cx="7772400" cy="2286000"/>
            <a:chOff x="304800" y="2057400"/>
            <a:chExt cx="8763000" cy="2743200"/>
          </a:xfrm>
        </p:grpSpPr>
        <p:graphicFrame>
          <p:nvGraphicFramePr>
            <p:cNvPr id="4" name="Chart 3"/>
            <p:cNvGraphicFramePr>
              <a:graphicFrameLocks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34082800"/>
                </p:ext>
              </p:extLst>
            </p:nvPr>
          </p:nvGraphicFramePr>
          <p:xfrm>
            <a:off x="304800" y="2286000"/>
            <a:ext cx="4191000" cy="2362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5" name="Chart 4"/>
            <p:cNvGraphicFramePr>
              <a:graphicFrameLocks/>
            </p:cNvGraphicFramePr>
            <p:nvPr>
              <p:extLst>
                <p:ext uri="{D42A27DB-BD31-4B8C-83A1-F6EECF244321}">
  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5151373"/>
                </p:ext>
              </p:extLst>
            </p:nvPr>
          </p:nvGraphicFramePr>
          <p:xfrm>
            <a:off x="4495800" y="2057400"/>
            <a:ext cx="4572000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10" name="TextBox 9"/>
          <p:cNvSpPr txBox="1"/>
          <p:nvPr/>
        </p:nvSpPr>
        <p:spPr>
          <a:xfrm>
            <a:off x="1905000" y="3124200"/>
            <a:ext cx="548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  </a:t>
            </a:r>
            <a:r>
              <a:rPr lang="en-US" dirty="0" err="1" smtClean="0"/>
              <a:t>Midplane</a:t>
            </a:r>
            <a:r>
              <a:rPr lang="en-US" dirty="0" smtClean="0"/>
              <a:t> B-fields vary by ~ 1/2% Sector to Sector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Nov. 6, 2016</a:t>
            </a: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133600" y="1752600"/>
            <a:ext cx="609600" cy="304800"/>
          </a:xfrm>
          <a:prstGeom prst="roundRect">
            <a:avLst/>
          </a:prstGeom>
          <a:noFill/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2743199" y="1542614"/>
            <a:ext cx="2762655" cy="312022"/>
          </a:xfrm>
          <a:custGeom>
            <a:avLst/>
            <a:gdLst>
              <a:gd name="connsiteX0" fmla="*/ 0 w 2762655"/>
              <a:gd name="connsiteY0" fmla="*/ 214745 h 312022"/>
              <a:gd name="connsiteX1" fmla="*/ 564204 w 2762655"/>
              <a:gd name="connsiteY1" fmla="*/ 39648 h 312022"/>
              <a:gd name="connsiteX2" fmla="*/ 1167319 w 2762655"/>
              <a:gd name="connsiteY2" fmla="*/ 737 h 312022"/>
              <a:gd name="connsiteX3" fmla="*/ 1692613 w 2762655"/>
              <a:gd name="connsiteY3" fmla="*/ 59103 h 312022"/>
              <a:gd name="connsiteX4" fmla="*/ 2762655 w 2762655"/>
              <a:gd name="connsiteY4" fmla="*/ 312022 h 3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655" h="312022">
                <a:moveTo>
                  <a:pt x="0" y="214745"/>
                </a:moveTo>
                <a:cubicBezTo>
                  <a:pt x="184825" y="145030"/>
                  <a:pt x="369651" y="75316"/>
                  <a:pt x="564204" y="39648"/>
                </a:cubicBezTo>
                <a:cubicBezTo>
                  <a:pt x="758757" y="3980"/>
                  <a:pt x="979251" y="-2505"/>
                  <a:pt x="1167319" y="737"/>
                </a:cubicBezTo>
                <a:cubicBezTo>
                  <a:pt x="1355387" y="3979"/>
                  <a:pt x="1426724" y="7222"/>
                  <a:pt x="1692613" y="59103"/>
                </a:cubicBezTo>
                <a:cubicBezTo>
                  <a:pt x="1958502" y="110984"/>
                  <a:pt x="2360578" y="211503"/>
                  <a:pt x="2762655" y="312022"/>
                </a:cubicBezTo>
              </a:path>
            </a:pathLst>
          </a:custGeom>
          <a:noFill/>
          <a:ln w="57150">
            <a:solidFill>
              <a:srgbClr val="7A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89961543"/>
              </p:ext>
            </p:extLst>
          </p:nvPr>
        </p:nvGraphicFramePr>
        <p:xfrm>
          <a:off x="164995" y="3798332"/>
          <a:ext cx="4267200" cy="190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0293626"/>
              </p:ext>
            </p:extLst>
          </p:nvPr>
        </p:nvGraphicFramePr>
        <p:xfrm>
          <a:off x="4432195" y="3645932"/>
          <a:ext cx="4572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1905000" y="5955268"/>
            <a:ext cx="502862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+/- 15 Deg. B-fields Vary by </a:t>
            </a:r>
            <a:r>
              <a:rPr lang="en-US" dirty="0"/>
              <a:t>&lt;</a:t>
            </a:r>
            <a:r>
              <a:rPr lang="en-US" dirty="0" smtClean="0"/>
              <a:t> 1% Sector to Sector</a:t>
            </a:r>
            <a:endParaRPr lang="en-US" dirty="0"/>
          </a:p>
        </p:txBody>
      </p:sp>
      <p:sp>
        <p:nvSpPr>
          <p:cNvPr id="24" name="Freeform 23"/>
          <p:cNvSpPr/>
          <p:nvPr/>
        </p:nvSpPr>
        <p:spPr>
          <a:xfrm>
            <a:off x="2647545" y="3939064"/>
            <a:ext cx="2762655" cy="312022"/>
          </a:xfrm>
          <a:custGeom>
            <a:avLst/>
            <a:gdLst>
              <a:gd name="connsiteX0" fmla="*/ 0 w 2762655"/>
              <a:gd name="connsiteY0" fmla="*/ 214745 h 312022"/>
              <a:gd name="connsiteX1" fmla="*/ 564204 w 2762655"/>
              <a:gd name="connsiteY1" fmla="*/ 39648 h 312022"/>
              <a:gd name="connsiteX2" fmla="*/ 1167319 w 2762655"/>
              <a:gd name="connsiteY2" fmla="*/ 737 h 312022"/>
              <a:gd name="connsiteX3" fmla="*/ 1692613 w 2762655"/>
              <a:gd name="connsiteY3" fmla="*/ 59103 h 312022"/>
              <a:gd name="connsiteX4" fmla="*/ 2762655 w 2762655"/>
              <a:gd name="connsiteY4" fmla="*/ 312022 h 312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62655" h="312022">
                <a:moveTo>
                  <a:pt x="0" y="214745"/>
                </a:moveTo>
                <a:cubicBezTo>
                  <a:pt x="184825" y="145030"/>
                  <a:pt x="369651" y="75316"/>
                  <a:pt x="564204" y="39648"/>
                </a:cubicBezTo>
                <a:cubicBezTo>
                  <a:pt x="758757" y="3980"/>
                  <a:pt x="979251" y="-2505"/>
                  <a:pt x="1167319" y="737"/>
                </a:cubicBezTo>
                <a:cubicBezTo>
                  <a:pt x="1355387" y="3979"/>
                  <a:pt x="1426724" y="7222"/>
                  <a:pt x="1692613" y="59103"/>
                </a:cubicBezTo>
                <a:cubicBezTo>
                  <a:pt x="1958502" y="110984"/>
                  <a:pt x="2360578" y="211503"/>
                  <a:pt x="2762655" y="312022"/>
                </a:cubicBezTo>
              </a:path>
            </a:pathLst>
          </a:custGeom>
          <a:noFill/>
          <a:ln w="57150">
            <a:solidFill>
              <a:srgbClr val="7A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/>
          <p:cNvSpPr/>
          <p:nvPr/>
        </p:nvSpPr>
        <p:spPr>
          <a:xfrm>
            <a:off x="2023802" y="4344432"/>
            <a:ext cx="609600" cy="304800"/>
          </a:xfrm>
          <a:prstGeom prst="roundRect">
            <a:avLst/>
          </a:prstGeom>
          <a:noFill/>
          <a:ln>
            <a:solidFill>
              <a:srgbClr val="7A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A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28800" y="76200"/>
            <a:ext cx="5861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Torus Magnetic Field Distribution </a:t>
            </a:r>
            <a:endParaRPr lang="en-US" sz="3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5808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1278-823F-F845-A44E-2CF86740D060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B448-D881-4C06-8E31-715F81B52A1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046" y="2819400"/>
            <a:ext cx="8750554" cy="30441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612" y="946912"/>
            <a:ext cx="8666988" cy="21010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21662" y="5924490"/>
            <a:ext cx="6855538" cy="40011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Shield coil #5 works as expected, field values are within specs</a:t>
            </a:r>
            <a:endParaRPr lang="en-US" sz="2000" dirty="0">
              <a:solidFill>
                <a:srgbClr val="0000FF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7848600" y="1828800"/>
            <a:ext cx="1300414" cy="914400"/>
            <a:chOff x="7848600" y="1828800"/>
            <a:chExt cx="1300414" cy="914400"/>
          </a:xfrm>
        </p:grpSpPr>
        <p:sp>
          <p:nvSpPr>
            <p:cNvPr id="12" name="Right Brace 11"/>
            <p:cNvSpPr/>
            <p:nvPr/>
          </p:nvSpPr>
          <p:spPr>
            <a:xfrm>
              <a:off x="7848600" y="1828800"/>
              <a:ext cx="304800" cy="914400"/>
            </a:xfrm>
            <a:prstGeom prst="rightBrace">
              <a:avLst/>
            </a:prstGeom>
            <a:ln w="38100" cap="flat" cmpd="sng" algn="ctr">
              <a:solidFill>
                <a:srgbClr val="000090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53400" y="1981200"/>
              <a:ext cx="389049" cy="584776"/>
            </a:xfrm>
            <a:prstGeom prst="rect">
              <a:avLst/>
            </a:prstGeom>
            <a:noFill/>
            <a:ln w="28575" cmpd="sng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000090"/>
                  </a:solidFill>
                  <a:latin typeface="Calibri"/>
                  <a:cs typeface="Calibri"/>
                </a:rPr>
                <a:t>≤</a:t>
              </a:r>
              <a:endParaRPr lang="en-US" sz="3200" dirty="0">
                <a:solidFill>
                  <a:srgbClr val="000090"/>
                </a:solidFill>
                <a:latin typeface="Calibri"/>
                <a:cs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458200" y="2052935"/>
              <a:ext cx="690814" cy="461665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b="0" dirty="0" smtClean="0">
                  <a:latin typeface="Calibri"/>
                  <a:cs typeface="Calibri"/>
                </a:rPr>
                <a:t>35G</a:t>
              </a:r>
              <a:endParaRPr lang="en-US" sz="2400" b="0" dirty="0">
                <a:latin typeface="Calibri"/>
                <a:cs typeface="Calibri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905000" y="4572000"/>
            <a:ext cx="7010400" cy="1219200"/>
          </a:xfrm>
          <a:prstGeom prst="rect">
            <a:avLst/>
          </a:prstGeom>
          <a:solidFill>
            <a:srgbClr val="FFFF00">
              <a:alpha val="11000"/>
            </a:srgbClr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39469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Solenoid Magnetic </a:t>
            </a:r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F</a:t>
            </a:r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ringe </a:t>
            </a:r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F</a:t>
            </a:r>
            <a:r>
              <a:rPr lang="en-US" sz="3600" dirty="0" smtClean="0">
                <a:solidFill>
                  <a:srgbClr val="000090"/>
                </a:solidFill>
                <a:latin typeface="Calibri"/>
                <a:cs typeface="Calibri"/>
              </a:rPr>
              <a:t>ield</a:t>
            </a:r>
            <a:endParaRPr lang="en-US" sz="36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D48B71-10D3-4EF3-92F6-1B3AC70E1E45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CLAS12 Solenoid Mapping                                              Mac Mestayer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810000" y="849868"/>
            <a:ext cx="4648200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0" dirty="0" err="1" smtClean="0">
                <a:solidFill>
                  <a:srgbClr val="00009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Azimuthal</a:t>
            </a:r>
            <a:r>
              <a:rPr lang="en-US" b="0" dirty="0" smtClean="0">
                <a:solidFill>
                  <a:srgbClr val="00009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 variation off-bore (12.5 mm</a:t>
            </a:r>
            <a:r>
              <a:rPr lang="en-US" b="0" dirty="0" smtClean="0">
                <a:solidFill>
                  <a:srgbClr val="7A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)</a:t>
            </a:r>
            <a:endParaRPr lang="en-US" b="0" dirty="0">
              <a:solidFill>
                <a:srgbClr val="7A0000"/>
              </a:solidFill>
              <a:latin typeface="Palatino Linotype" panose="02040502050505030304" pitchFamily="18" charset="0"/>
            </a:endParaRPr>
          </a:p>
        </p:txBody>
      </p:sp>
      <p:graphicFrame>
        <p:nvGraphicFramePr>
          <p:cNvPr id="16" name="Chart 15"/>
          <p:cNvGraphicFramePr>
            <a:graphicFrameLocks/>
          </p:cNvGraphicFramePr>
          <p:nvPr/>
        </p:nvGraphicFramePr>
        <p:xfrm>
          <a:off x="533400" y="914400"/>
          <a:ext cx="3106367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hart 16"/>
          <p:cNvGraphicFramePr>
            <a:graphicFrameLocks/>
          </p:cNvGraphicFramePr>
          <p:nvPr/>
        </p:nvGraphicFramePr>
        <p:xfrm>
          <a:off x="3810000" y="1143000"/>
          <a:ext cx="4191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772400" y="2286000"/>
            <a:ext cx="1310374" cy="33855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ΔB/B</a:t>
            </a:r>
            <a:r>
              <a:rPr lang="en-US" sz="1600" baseline="-25000" dirty="0" smtClean="0">
                <a:solidFill>
                  <a:srgbClr val="000090"/>
                </a:solidFill>
                <a:latin typeface="Calibri"/>
                <a:cs typeface="Calibri"/>
              </a:rPr>
              <a:t>0</a:t>
            </a:r>
            <a:r>
              <a:rPr lang="en-US" sz="1600" dirty="0" smtClean="0">
                <a:solidFill>
                  <a:srgbClr val="000090"/>
                </a:solidFill>
                <a:latin typeface="Calibri"/>
                <a:cs typeface="Calibri"/>
              </a:rPr>
              <a:t>≈3x10</a:t>
            </a:r>
            <a:r>
              <a:rPr lang="en-US" sz="16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-</a:t>
            </a:r>
            <a:r>
              <a:rPr lang="en-US" sz="16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4</a:t>
            </a:r>
            <a:endParaRPr lang="en-US" sz="1600" baseline="30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400" y="24824"/>
            <a:ext cx="52403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Solenoid Magnetic</a:t>
            </a:r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 Main Field </a:t>
            </a:r>
            <a:endParaRPr lang="en-US" sz="3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4572000"/>
            <a:ext cx="4114800" cy="1323439"/>
          </a:xfrm>
          <a:prstGeom prst="rect">
            <a:avLst/>
          </a:prstGeom>
          <a:solidFill>
            <a:srgbClr val="F4FF28">
              <a:alpha val="50000"/>
            </a:srgbClr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Equality of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 the off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-axis radial components to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 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+/- 30 Gauss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Survey axis agrees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 with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magnetic</a:t>
            </a:r>
          </a:p>
          <a:p>
            <a:pPr marL="285750" indent="-285750"/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axis within 2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  <a:sym typeface="Wingdings" panose="05000000000000000000" pitchFamily="2" charset="2"/>
              </a:rPr>
              <a:t>mm (preliminary). </a:t>
            </a:r>
            <a:endParaRPr lang="en-US" sz="2000" b="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aphicFrame>
        <p:nvGraphicFramePr>
          <p:cNvPr id="12" name="Chart 11"/>
          <p:cNvGraphicFramePr>
            <a:graphicFrameLocks/>
          </p:cNvGraphicFramePr>
          <p:nvPr/>
        </p:nvGraphicFramePr>
        <p:xfrm>
          <a:off x="228600" y="3886200"/>
          <a:ext cx="4191000" cy="2514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4" name="Straight Connector 13"/>
          <p:cNvCxnSpPr/>
          <p:nvPr/>
        </p:nvCxnSpPr>
        <p:spPr>
          <a:xfrm>
            <a:off x="381000" y="3962400"/>
            <a:ext cx="8763000" cy="1588"/>
          </a:xfrm>
          <a:prstGeom prst="line">
            <a:avLst/>
          </a:prstGeom>
          <a:ln w="19050" cap="flat" cmpd="sng" algn="ctr">
            <a:solidFill>
              <a:srgbClr val="000000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1135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F41278-823F-F845-A44E-2CF86740D060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91B448-D881-4C06-8E31-715F81B52A1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7130"/>
          <a:stretch>
            <a:fillRect/>
          </a:stretch>
        </p:blipFill>
        <p:spPr>
          <a:xfrm>
            <a:off x="76200" y="1371600"/>
            <a:ext cx="4471670" cy="4648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rcRect t="4587"/>
          <a:stretch>
            <a:fillRect/>
          </a:stretch>
        </p:blipFill>
        <p:spPr>
          <a:xfrm>
            <a:off x="4489704" y="1295400"/>
            <a:ext cx="4654296" cy="4754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04800" y="838200"/>
            <a:ext cx="402079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US" dirty="0" smtClean="0"/>
              <a:t>Screen Shot 2017-09-27 at 10.28.24 PM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" y="76200"/>
            <a:ext cx="87134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Torus Magnet and Solenoid Magnet at full current</a:t>
            </a:r>
            <a:endParaRPr lang="en-US" sz="3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8077200" y="2743200"/>
            <a:ext cx="914400" cy="914400"/>
          </a:xfrm>
          <a:prstGeom prst="ellipse">
            <a:avLst/>
          </a:prstGeom>
          <a:solidFill>
            <a:srgbClr val="FFFF00">
              <a:alpha val="35000"/>
            </a:srgbClr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505200" y="2667000"/>
            <a:ext cx="914400" cy="914400"/>
          </a:xfrm>
          <a:prstGeom prst="ellipse">
            <a:avLst/>
          </a:prstGeom>
          <a:solidFill>
            <a:srgbClr val="FFFF00">
              <a:alpha val="35000"/>
            </a:srgbClr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905000" y="6019800"/>
            <a:ext cx="5519460" cy="369332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Both Torus </a:t>
            </a:r>
            <a:r>
              <a:rPr lang="en-US" dirty="0" smtClean="0">
                <a:solidFill>
                  <a:srgbClr val="000090"/>
                </a:solidFill>
              </a:rPr>
              <a:t>magnet</a:t>
            </a:r>
            <a:r>
              <a:rPr lang="en-US" dirty="0" smtClean="0">
                <a:solidFill>
                  <a:srgbClr val="000090"/>
                </a:solidFill>
              </a:rPr>
              <a:t> field polarities + and  - were tested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95800" y="838200"/>
            <a:ext cx="4586124" cy="369332"/>
          </a:xfrm>
          <a:prstGeom prst="rect">
            <a:avLst/>
          </a:prstGeom>
          <a:solidFill>
            <a:srgbClr val="CCFFCC"/>
          </a:solidFill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We have a complete magnetic spectrometer 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CND installed in Solenoid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720505CD-0C14-BC45-870C-A1E3AE3AC73F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838200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0" y="1066800"/>
            <a:ext cx="1236261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09/25/2017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5269468"/>
            <a:ext cx="1170099" cy="369332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144 </a:t>
            </a:r>
            <a:r>
              <a:rPr lang="en-US" dirty="0" err="1" smtClean="0">
                <a:solidFill>
                  <a:srgbClr val="FFFF00"/>
                </a:solidFill>
              </a:rPr>
              <a:t>PMTs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171001_1258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15405" y="4438290"/>
            <a:ext cx="3596457" cy="2019549"/>
          </a:xfrm>
          <a:prstGeom prst="rect">
            <a:avLst/>
          </a:prstGeom>
        </p:spPr>
      </p:pic>
      <p:pic>
        <p:nvPicPr>
          <p:cNvPr id="20" name="Picture 19" descr="RICH planar mirror mounted on lower frontal panel 2017-09-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248401" y="2266591"/>
            <a:ext cx="2895599" cy="2171699"/>
          </a:xfrm>
          <a:prstGeom prst="rect">
            <a:avLst/>
          </a:prstGeom>
        </p:spPr>
      </p:pic>
      <p:pic>
        <p:nvPicPr>
          <p:cNvPr id="2" name="Picture 1" descr="IMG_20170901_19474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51945" y="4438290"/>
            <a:ext cx="3596456" cy="2019549"/>
          </a:xfrm>
          <a:prstGeom prst="rect">
            <a:avLst/>
          </a:prstGeom>
        </p:spPr>
      </p:pic>
      <p:pic>
        <p:nvPicPr>
          <p:cNvPr id="17" name="Picture 16" descr="IMG_20170315_163205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3081290" y="2266591"/>
            <a:ext cx="3167111" cy="2171699"/>
          </a:xfrm>
          <a:prstGeom prst="rect">
            <a:avLst/>
          </a:prstGeom>
        </p:spPr>
      </p:pic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cs typeface="Calibri"/>
              </a:rPr>
              <a:t>RICH Detector</a:t>
            </a:r>
            <a:endParaRPr sz="4000" b="1" dirty="0">
              <a:solidFill>
                <a:srgbClr val="000090"/>
              </a:solidFill>
              <a:cs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35" name="CustomShape 2"/>
          <p:cNvSpPr/>
          <p:nvPr/>
        </p:nvSpPr>
        <p:spPr>
          <a:xfrm>
            <a:off x="90713" y="911096"/>
            <a:ext cx="2789004" cy="709250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</a:rPr>
              <a:t>Mechanical structure</a:t>
            </a:r>
            <a:endParaRPr lang="en-US" sz="1600" b="1" dirty="0">
              <a:solidFill>
                <a:srgbClr val="FF0000"/>
              </a:solidFill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Mechanical structure ready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Installation tools in preparation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sz="1400" b="1" dirty="0">
              <a:solidFill>
                <a:prstClr val="black"/>
              </a:solidFill>
            </a:endParaRPr>
          </a:p>
        </p:txBody>
      </p:sp>
      <p:sp>
        <p:nvSpPr>
          <p:cNvPr id="36" name="CustomShape 2"/>
          <p:cNvSpPr/>
          <p:nvPr/>
        </p:nvSpPr>
        <p:spPr>
          <a:xfrm>
            <a:off x="90713" y="2464792"/>
            <a:ext cx="2789004" cy="1073689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Mirrors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Spherical reveal defects after coating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Resurface done, coating ongoing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Lateral mirrors at JLab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Front mirrors being delivered</a:t>
            </a:r>
          </a:p>
        </p:txBody>
      </p:sp>
      <p:sp>
        <p:nvSpPr>
          <p:cNvPr id="22" name="Date Placeholder 18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04E81EF3-E4FA-EB43-849D-58CE949E2FFC}" type="datetime1">
              <a:rPr lang="en-US" sz="120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10/4/17</a:t>
            </a:fld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Slide Number Placeholder 26"/>
          <p:cNvSpPr txBox="1">
            <a:spLocks/>
          </p:cNvSpPr>
          <p:nvPr/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691B448-D881-4C06-8E31-715F81B52A15}" type="slidenum">
              <a:rPr lang="en-US" sz="1200">
                <a:solidFill>
                  <a:srgbClr val="000000"/>
                </a:solidFill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24" name="Footer Placeholder 27"/>
          <p:cNvSpPr txBox="1">
            <a:spLocks/>
          </p:cNvSpPr>
          <p:nvPr/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200">
                <a:solidFill>
                  <a:srgbClr val="000000"/>
                </a:solidFill>
              </a:rPr>
              <a:t>CLAS collaboration meeting, JLab  </a:t>
            </a:r>
          </a:p>
        </p:txBody>
      </p:sp>
      <p:pic>
        <p:nvPicPr>
          <p:cNvPr id="19" name="Picture 18" descr="RICH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982416" y="76200"/>
            <a:ext cx="3598333" cy="14361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660066"/>
            </a:solidFill>
          </a:ln>
        </p:spPr>
      </p:pic>
      <p:sp>
        <p:nvSpPr>
          <p:cNvPr id="26" name="CustomShape 2"/>
          <p:cNvSpPr/>
          <p:nvPr/>
        </p:nvSpPr>
        <p:spPr>
          <a:xfrm>
            <a:off x="90713" y="1687737"/>
            <a:ext cx="2789004" cy="712125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Aerogel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Baseline production done </a:t>
            </a: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Working on additional spares</a:t>
            </a:r>
            <a:endParaRPr lang="en-US" sz="1200" dirty="0">
              <a:solidFill>
                <a:prstClr val="black"/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1800" y="1733490"/>
            <a:ext cx="6266559" cy="400110"/>
          </a:xfrm>
          <a:prstGeom prst="rect">
            <a:avLst/>
          </a:prstGeom>
          <a:solidFill>
            <a:srgbClr val="CCFFCC"/>
          </a:solidFill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RICH </a:t>
            </a:r>
            <a:r>
              <a:rPr lang="en-US" sz="2000" dirty="0" smtClean="0">
                <a:solidFill>
                  <a:srgbClr val="000090"/>
                </a:solidFill>
              </a:rPr>
              <a:t>assembly </a:t>
            </a:r>
            <a:r>
              <a:rPr lang="en-US" sz="2000" dirty="0" smtClean="0">
                <a:solidFill>
                  <a:srgbClr val="000090"/>
                </a:solidFill>
              </a:rPr>
              <a:t>on track for installation </a:t>
            </a:r>
            <a:r>
              <a:rPr lang="en-US" sz="2000" dirty="0" smtClean="0">
                <a:solidFill>
                  <a:srgbClr val="000090"/>
                </a:solidFill>
              </a:rPr>
              <a:t>mid </a:t>
            </a:r>
            <a:r>
              <a:rPr lang="en-US" sz="2000" dirty="0" smtClean="0">
                <a:solidFill>
                  <a:srgbClr val="000090"/>
                </a:solidFill>
              </a:rPr>
              <a:t>November 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58966" y="4099034"/>
            <a:ext cx="322324" cy="23938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714" y="4239171"/>
            <a:ext cx="2923798" cy="2218668"/>
          </a:xfrm>
          <a:prstGeom prst="rect">
            <a:avLst/>
          </a:prstGeom>
        </p:spPr>
      </p:pic>
      <p:sp>
        <p:nvSpPr>
          <p:cNvPr id="25" name="CustomShape 2"/>
          <p:cNvSpPr/>
          <p:nvPr/>
        </p:nvSpPr>
        <p:spPr>
          <a:xfrm>
            <a:off x="90714" y="3624434"/>
            <a:ext cx="2789004" cy="535912"/>
          </a:xfrm>
          <a:prstGeom prst="rect">
            <a:avLst/>
          </a:prstGeom>
          <a:solidFill>
            <a:schemeClr val="bg1"/>
          </a:solidFill>
          <a:ln w="25400">
            <a:solidFill>
              <a:srgbClr val="660066"/>
            </a:solidFill>
          </a:ln>
        </p:spPr>
        <p:txBody>
          <a:bodyPr lIns="90000" tIns="45000" rIns="90000" bIns="4500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FF0000"/>
                </a:solidFill>
                <a:latin typeface="+mj-lt"/>
              </a:rPr>
              <a:t>PMT + Electronics</a:t>
            </a:r>
            <a:endParaRPr lang="en-US" sz="1600" b="1" dirty="0">
              <a:solidFill>
                <a:srgbClr val="FF0000"/>
              </a:solidFill>
              <a:latin typeface="+mj-lt"/>
            </a:endParaRPr>
          </a:p>
          <a:p>
            <a:pPr marL="171450" indent="-171450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1200" dirty="0" smtClean="0">
                <a:solidFill>
                  <a:prstClr val="black"/>
                </a:solidFill>
                <a:latin typeface="+mj-lt"/>
              </a:rPr>
              <a:t>Being assembled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 noChangeAspect="1"/>
          </p:cNvGrpSpPr>
          <p:nvPr/>
        </p:nvGrpSpPr>
        <p:grpSpPr>
          <a:xfrm>
            <a:off x="3875985" y="1096357"/>
            <a:ext cx="5396578" cy="3281321"/>
            <a:chOff x="-307334" y="3652338"/>
            <a:chExt cx="4975679" cy="2840537"/>
          </a:xfrm>
        </p:grpSpPr>
        <p:pic>
          <p:nvPicPr>
            <p:cNvPr id="22" name="Content Placeholder 3" descr="Screen Shot 2017-09-03 at 7.17.00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 l="-6822" r="-6822"/>
            <a:stretch>
              <a:fillRect/>
            </a:stretch>
          </p:blipFill>
          <p:spPr>
            <a:xfrm>
              <a:off x="-307334" y="3756443"/>
              <a:ext cx="4975679" cy="2736432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-123011" y="3652338"/>
              <a:ext cx="4391310" cy="6088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ectangle 41"/>
            <p:cNvSpPr/>
            <p:nvPr/>
          </p:nvSpPr>
          <p:spPr>
            <a:xfrm rot="5400000">
              <a:off x="2806446" y="4772261"/>
              <a:ext cx="2794000" cy="554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Shape 1"/>
          <p:cNvSpPr txBox="1"/>
          <p:nvPr/>
        </p:nvSpPr>
        <p:spPr>
          <a:xfrm>
            <a:off x="457200" y="76200"/>
            <a:ext cx="8229240" cy="609600"/>
          </a:xfrm>
          <a:prstGeom prst="rect">
            <a:avLst/>
          </a:prstGeom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000090"/>
                </a:solidFill>
                <a:latin typeface="+mn-lt"/>
                <a:cs typeface="Arial"/>
              </a:rPr>
              <a:t>RICH Detector</a:t>
            </a:r>
            <a:endParaRPr sz="4000" b="1" dirty="0">
              <a:solidFill>
                <a:srgbClr val="000090"/>
              </a:solidFill>
              <a:latin typeface="+mn-lt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315200" y="115669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00" y="-10668"/>
            <a:ext cx="171331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CLAS</a:t>
            </a:r>
            <a:r>
              <a:rPr lang="en-US" sz="3600" b="1" i="1" dirty="0">
                <a:solidFill>
                  <a:srgbClr val="FF00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alibri"/>
                <a:cs typeface="Calibri"/>
              </a:rPr>
              <a:t>12</a:t>
            </a:r>
            <a:endParaRPr lang="en-US" b="1" dirty="0">
              <a:solidFill>
                <a:prstClr val="black"/>
              </a:solidFill>
              <a:latin typeface="Calibri"/>
              <a:cs typeface="Calibri"/>
            </a:endParaRPr>
          </a:p>
        </p:txBody>
      </p:sp>
      <p:sp>
        <p:nvSpPr>
          <p:cNvPr id="25" name="Date Placeholder 18"/>
          <p:cNvSpPr txBox="1">
            <a:spLocks/>
          </p:cNvSpPr>
          <p:nvPr/>
        </p:nvSpPr>
        <p:spPr>
          <a:xfrm>
            <a:off x="457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81EF3-E4FA-EB43-849D-58CE949E2FFC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10/4/17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Slide Number Placeholder 26"/>
          <p:cNvSpPr txBox="1">
            <a:spLocks/>
          </p:cNvSpPr>
          <p:nvPr/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91B448-D881-4C06-8E31-715F81B52A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Footer Placeholder 27"/>
          <p:cNvSpPr txBox="1">
            <a:spLocks/>
          </p:cNvSpPr>
          <p:nvPr/>
        </p:nvSpPr>
        <p:spPr>
          <a:xfrm>
            <a:off x="3124200" y="64587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CLAS collaboration meeting, JLab 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" name="Picture 18" descr="RICH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667818" y="112511"/>
            <a:ext cx="3598333" cy="1436113"/>
          </a:xfrm>
          <a:prstGeom prst="rect">
            <a:avLst/>
          </a:prstGeom>
        </p:spPr>
      </p:pic>
      <p:grpSp>
        <p:nvGrpSpPr>
          <p:cNvPr id="3" name="Group 7"/>
          <p:cNvGrpSpPr/>
          <p:nvPr/>
        </p:nvGrpSpPr>
        <p:grpSpPr>
          <a:xfrm>
            <a:off x="6171945" y="4398490"/>
            <a:ext cx="2716859" cy="2060280"/>
            <a:chOff x="6427141" y="4398490"/>
            <a:chExt cx="2716859" cy="2060280"/>
          </a:xfrm>
        </p:grpSpPr>
        <p:pic>
          <p:nvPicPr>
            <p:cNvPr id="31" name="Picture 30" descr="IMG_6567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427141" y="4421126"/>
              <a:ext cx="2716859" cy="2037644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>
            <a:xfrm>
              <a:off x="6435900" y="4435655"/>
              <a:ext cx="1279407" cy="24433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6427141" y="4398490"/>
              <a:ext cx="9669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PMT plane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Group 8"/>
          <p:cNvGrpSpPr/>
          <p:nvPr/>
        </p:nvGrpSpPr>
        <p:grpSpPr>
          <a:xfrm>
            <a:off x="3428069" y="4418951"/>
            <a:ext cx="2716859" cy="2037644"/>
            <a:chOff x="6427141" y="2266626"/>
            <a:chExt cx="2716859" cy="2037644"/>
          </a:xfrm>
        </p:grpSpPr>
        <p:pic>
          <p:nvPicPr>
            <p:cNvPr id="38" name="Picture 37" descr="IMG_657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tretch>
              <a:fillRect/>
            </a:stretch>
          </p:blipFill>
          <p:spPr>
            <a:xfrm>
              <a:off x="6427141" y="2266626"/>
              <a:ext cx="2716859" cy="2037644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427141" y="2287369"/>
              <a:ext cx="218498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Trigger and tracking station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1" name="Picture 40" descr="RICH_tem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63047" y="4209451"/>
            <a:ext cx="2461153" cy="2283424"/>
          </a:xfrm>
          <a:prstGeom prst="rect">
            <a:avLst/>
          </a:prstGeom>
        </p:spPr>
      </p:pic>
      <p:pic>
        <p:nvPicPr>
          <p:cNvPr id="43" name="Picture 42" descr="IMG_6574_2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63500" y="1387627"/>
            <a:ext cx="3586029" cy="268952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98535" y="1468183"/>
            <a:ext cx="3960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dirty="0" smtClean="0"/>
              <a:t>irst stage cosmic run successfully completed</a:t>
            </a:r>
            <a:endParaRPr lang="en-US" sz="1600" dirty="0"/>
          </a:p>
        </p:txBody>
      </p:sp>
      <p:sp>
        <p:nvSpPr>
          <p:cNvPr id="23" name="Oval 22"/>
          <p:cNvSpPr>
            <a:spLocks noChangeAspect="1"/>
          </p:cNvSpPr>
          <p:nvPr/>
        </p:nvSpPr>
        <p:spPr>
          <a:xfrm>
            <a:off x="5360080" y="1905000"/>
            <a:ext cx="2336120" cy="2336120"/>
          </a:xfrm>
          <a:prstGeom prst="ellipse">
            <a:avLst/>
          </a:prstGeom>
          <a:noFill/>
          <a:ln w="3175" cap="flat" cmpd="sng" algn="ctr">
            <a:solidFill>
              <a:srgbClr val="FFFF00"/>
            </a:solidFill>
            <a:prstDash val="dash"/>
            <a:miter lim="800000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4390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Readiness for </a:t>
            </a:r>
            <a:r>
              <a:rPr lang="en-US" dirty="0" smtClean="0">
                <a:solidFill>
                  <a:srgbClr val="000090"/>
                </a:solidFill>
              </a:rPr>
              <a:t>Science Review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75A6-CA6F-C340-8C50-FB58735B4591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077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In preparation for the upcoming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engineering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run and the following CLAS12 1</a:t>
            </a:r>
            <a:r>
              <a:rPr lang="en-US" sz="200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st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Experiment a review of the preparedness of the Hall B/ CLAS team was performed.  </a:t>
            </a:r>
          </a:p>
          <a:p>
            <a:endParaRPr lang="en-US" sz="2000" b="0" i="1" u="sng" dirty="0" smtClean="0">
              <a:latin typeface="Calibri"/>
              <a:cs typeface="Calibri"/>
            </a:endParaRPr>
          </a:p>
          <a:p>
            <a:r>
              <a:rPr lang="en-US" sz="2000" b="0" i="1" u="sng" dirty="0" smtClean="0">
                <a:latin typeface="Calibri"/>
                <a:cs typeface="Calibri"/>
              </a:rPr>
              <a:t>Review Committee: </a:t>
            </a:r>
            <a:r>
              <a:rPr lang="en-US" sz="2000" b="0" i="1" dirty="0" smtClean="0">
                <a:latin typeface="Calibri"/>
                <a:cs typeface="Calibri"/>
              </a:rPr>
              <a:t>K. </a:t>
            </a:r>
            <a:r>
              <a:rPr lang="en-US" sz="2000" b="0" i="1" dirty="0" err="1" smtClean="0">
                <a:latin typeface="Calibri"/>
                <a:cs typeface="Calibri"/>
              </a:rPr>
              <a:t>Giffioen</a:t>
            </a:r>
            <a:r>
              <a:rPr lang="en-US" sz="2000" b="0" i="1" dirty="0" smtClean="0">
                <a:latin typeface="Calibri"/>
                <a:cs typeface="Calibri"/>
              </a:rPr>
              <a:t>, B. Hess, K. </a:t>
            </a:r>
            <a:r>
              <a:rPr lang="en-US" sz="2000" b="0" i="1" dirty="0" err="1" smtClean="0">
                <a:latin typeface="Calibri"/>
                <a:cs typeface="Calibri"/>
              </a:rPr>
              <a:t>Joo</a:t>
            </a:r>
            <a:r>
              <a:rPr lang="en-US" sz="2000" b="0" i="1" dirty="0" smtClean="0">
                <a:latin typeface="Calibri"/>
                <a:cs typeface="Calibri"/>
              </a:rPr>
              <a:t>, D. Lawrence, Elton Smith (co-chair), S. </a:t>
            </a:r>
            <a:r>
              <a:rPr lang="en-US" sz="2000" b="0" i="1" dirty="0" err="1" smtClean="0">
                <a:latin typeface="Calibri"/>
                <a:cs typeface="Calibri"/>
              </a:rPr>
              <a:t>Stepanyan</a:t>
            </a:r>
            <a:r>
              <a:rPr lang="en-US" sz="2000" b="0" i="1" dirty="0" smtClean="0">
                <a:latin typeface="Calibri"/>
                <a:cs typeface="Calibri"/>
              </a:rPr>
              <a:t> (co-chair), B. </a:t>
            </a:r>
            <a:r>
              <a:rPr lang="en-US" sz="2000" b="0" i="1" dirty="0" err="1" smtClean="0">
                <a:latin typeface="Calibri"/>
                <a:cs typeface="Calibri"/>
              </a:rPr>
              <a:t>Zihlmann</a:t>
            </a:r>
            <a:r>
              <a:rPr lang="en-US" sz="2000" b="0" i="1" dirty="0" smtClean="0">
                <a:latin typeface="Calibri"/>
                <a:cs typeface="Calibri"/>
              </a:rPr>
              <a:t>. </a:t>
            </a:r>
          </a:p>
          <a:p>
            <a:endParaRPr lang="en-US" sz="2000" b="0" i="1" dirty="0" smtClean="0">
              <a:latin typeface="Calibri"/>
              <a:cs typeface="Calibri"/>
            </a:endParaRPr>
          </a:p>
          <a:p>
            <a:r>
              <a:rPr lang="en-US" sz="2000" b="0" i="1" dirty="0" smtClean="0">
                <a:latin typeface="Calibri"/>
                <a:cs typeface="Calibri"/>
              </a:rPr>
              <a:t>Eight </a:t>
            </a:r>
            <a:r>
              <a:rPr lang="en-US" sz="2000" b="0" i="1" dirty="0" smtClean="0">
                <a:latin typeface="Calibri"/>
                <a:cs typeface="Calibri"/>
              </a:rPr>
              <a:t>individual charge items covering</a:t>
            </a:r>
            <a:r>
              <a:rPr lang="en-US" sz="2000" b="0" i="1" dirty="0" smtClean="0">
                <a:latin typeface="Calibri"/>
                <a:cs typeface="Calibri"/>
              </a:rPr>
              <a:t> aspects </a:t>
            </a:r>
            <a:r>
              <a:rPr lang="en-US" sz="2000" b="0" i="1" dirty="0" smtClean="0">
                <a:latin typeface="Calibri"/>
                <a:cs typeface="Calibri"/>
              </a:rPr>
              <a:t>of commissioning plan, production triggers, monitoring &amp; software tools, on/offline shift staffing, computing resources,   documentation, </a:t>
            </a:r>
            <a:r>
              <a:rPr lang="en-US" sz="2000" b="0" i="1" dirty="0" smtClean="0">
                <a:latin typeface="Calibri"/>
                <a:cs typeface="Calibri"/>
              </a:rPr>
              <a:t>simulations?</a:t>
            </a:r>
          </a:p>
          <a:p>
            <a:r>
              <a:rPr lang="en-US" sz="2000" b="0" i="1" dirty="0" smtClean="0">
                <a:latin typeface="Calibri"/>
                <a:cs typeface="Calibri"/>
              </a:rPr>
              <a:t> </a:t>
            </a:r>
          </a:p>
          <a:p>
            <a:pPr>
              <a:buFont typeface="Symbol" pitchFamily="-102" charset="2"/>
              <a:buChar char=""/>
            </a:pP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The Recommendation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of the committee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are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now 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are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being addressed. </a:t>
            </a:r>
          </a:p>
          <a:p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en-US" sz="200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			=&gt; </a:t>
            </a:r>
            <a:r>
              <a:rPr lang="en-US" sz="2000" dirty="0" err="1" smtClean="0">
                <a:solidFill>
                  <a:srgbClr val="000090"/>
                </a:solidFill>
                <a:latin typeface="Calibri"/>
                <a:cs typeface="Calibri"/>
              </a:rPr>
              <a:t>Latifa</a:t>
            </a:r>
            <a:r>
              <a:rPr lang="en-US" sz="2000" dirty="0" smtClean="0">
                <a:solidFill>
                  <a:srgbClr val="000090"/>
                </a:solidFill>
                <a:latin typeface="Calibri"/>
                <a:cs typeface="Calibri"/>
              </a:rPr>
              <a:t> to say more this afternoon.   </a:t>
            </a:r>
            <a:endParaRPr lang="en-US" sz="2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4"/>
          <p:cNvSpPr>
            <a:spLocks noChangeArrowheads="1"/>
          </p:cNvSpPr>
          <p:nvPr/>
        </p:nvSpPr>
        <p:spPr bwMode="auto">
          <a:xfrm>
            <a:off x="0" y="-7620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4000" dirty="0" smtClean="0">
                <a:solidFill>
                  <a:srgbClr val="000090"/>
                </a:solidFill>
                <a:latin typeface="Calibri"/>
                <a:cs typeface="Calibri"/>
              </a:rPr>
              <a:t> Hall B Overview</a:t>
            </a:r>
            <a:endParaRPr lang="en-US" sz="40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4035" name="Rectangle 5"/>
          <p:cNvSpPr>
            <a:spLocks noChangeArrowheads="1"/>
          </p:cNvSpPr>
          <p:nvPr/>
        </p:nvSpPr>
        <p:spPr bwMode="auto">
          <a:xfrm>
            <a:off x="533400" y="1143000"/>
            <a:ext cx="8305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en-US" sz="2000" dirty="0" smtClean="0">
                <a:solidFill>
                  <a:srgbClr val="009F00"/>
                </a:solidFill>
                <a:latin typeface="Calibri"/>
                <a:cs typeface="Calibri"/>
              </a:rPr>
              <a:t>	The </a:t>
            </a:r>
            <a:r>
              <a:rPr lang="en-US" sz="2000" dirty="0" smtClean="0">
                <a:solidFill>
                  <a:srgbClr val="009F00"/>
                </a:solidFill>
                <a:latin typeface="Calibri"/>
                <a:cs typeface="Calibri"/>
              </a:rPr>
              <a:t>12 </a:t>
            </a:r>
            <a:r>
              <a:rPr lang="en-US" sz="2000" dirty="0">
                <a:solidFill>
                  <a:srgbClr val="009F00"/>
                </a:solidFill>
                <a:latin typeface="Calibri"/>
                <a:cs typeface="Calibri"/>
              </a:rPr>
              <a:t>GeV</a:t>
            </a:r>
            <a:r>
              <a:rPr lang="en-US" sz="2000" dirty="0" smtClean="0">
                <a:solidFill>
                  <a:srgbClr val="009F00"/>
                </a:solidFill>
                <a:latin typeface="Calibri"/>
                <a:cs typeface="Calibri"/>
              </a:rPr>
              <a:t> upgrade project is complete,</a:t>
            </a:r>
            <a:r>
              <a:rPr lang="en-US" sz="2000" dirty="0" smtClean="0">
                <a:solidFill>
                  <a:srgbClr val="009F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9F00"/>
                </a:solidFill>
                <a:latin typeface="Calibri"/>
                <a:cs typeface="Calibri"/>
              </a:rPr>
              <a:t> </a:t>
            </a:r>
            <a:r>
              <a:rPr lang="en-US" sz="2000" dirty="0" smtClean="0">
                <a:solidFill>
                  <a:srgbClr val="009F00"/>
                </a:solidFill>
                <a:latin typeface="Calibri"/>
                <a:cs typeface="Calibri"/>
              </a:rPr>
              <a:t>CD4B </a:t>
            </a:r>
            <a:r>
              <a:rPr lang="en-US" sz="2000" dirty="0" smtClean="0">
                <a:solidFill>
                  <a:srgbClr val="009F00"/>
                </a:solidFill>
                <a:latin typeface="Calibri"/>
                <a:cs typeface="Calibri"/>
              </a:rPr>
              <a:t>granted by </a:t>
            </a:r>
            <a:r>
              <a:rPr lang="en-US" sz="2000" dirty="0" smtClean="0">
                <a:solidFill>
                  <a:srgbClr val="009F00"/>
                </a:solidFill>
                <a:latin typeface="Calibri"/>
                <a:cs typeface="Calibri"/>
              </a:rPr>
              <a:t>DOE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endParaRPr lang="en-US" sz="1700" dirty="0" smtClean="0">
              <a:solidFill>
                <a:srgbClr val="00800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CLAS12 upgrades with collaboration driven equipment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Forward Tagger installed, Central Neutron Detector installed,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Barrel and Forward MM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integrated with SVT,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RICH Detector in final assembly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stage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Continued flow of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publications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in refereed journals and conference talks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193 science papers + 39 technical papers published in refereed journals </a:t>
            </a:r>
            <a:endParaRPr lang="en-US" sz="1700" b="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&gt;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ea typeface="ＭＳ Ｐゴシック" pitchFamily="-110" charset="-128"/>
                <a:cs typeface="Calibri"/>
              </a:rPr>
              <a:t>2,150 talks at conference (&gt; 1,300 invited) </a:t>
            </a:r>
            <a:endParaRPr lang="en-US" sz="1700" b="0" dirty="0" smtClean="0">
              <a:solidFill>
                <a:srgbClr val="000090"/>
              </a:solidFill>
              <a:latin typeface="Calibri"/>
              <a:ea typeface="ＭＳ Ｐゴシック" pitchFamily="-110" charset="-128"/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&gt;175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PhD theses completed on CLAS results [30 in progress]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2017 JSA Thesis Price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: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700" b="0" dirty="0" err="1" smtClean="0">
                <a:solidFill>
                  <a:srgbClr val="000090"/>
                </a:solidFill>
                <a:latin typeface="Calibri"/>
                <a:cs typeface="Calibri"/>
              </a:rPr>
              <a:t>Priyashree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Roy (FSU) - Polarization observables in </a:t>
            </a:r>
            <a:r>
              <a:rPr lang="en-US" sz="1700" b="0" dirty="0" err="1" smtClean="0">
                <a:solidFill>
                  <a:srgbClr val="000090"/>
                </a:solidFill>
                <a:latin typeface="Calibri"/>
                <a:cs typeface="Calibri"/>
              </a:rPr>
              <a:t>vectormeson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700" b="0" dirty="0" err="1" smtClean="0">
                <a:solidFill>
                  <a:srgbClr val="000090"/>
                </a:solidFill>
                <a:latin typeface="Calibri"/>
                <a:cs typeface="Calibri"/>
              </a:rPr>
              <a:t>photoproduction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with FROST and polarized photons</a:t>
            </a:r>
            <a:endParaRPr lang="en-US" sz="1700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10 PhD theses in progress on CLAS12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Other Hall B experiments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Proton Radius experiment – 2 PhD theses in process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Heavy Photon Search – 4</a:t>
            </a:r>
            <a:r>
              <a:rPr lang="en-US" sz="17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PhD theses completed, 1 in progress, 1</a:t>
            </a:r>
            <a:r>
              <a:rPr lang="en-US" sz="1700" b="0" baseline="30000" dirty="0" smtClean="0">
                <a:solidFill>
                  <a:srgbClr val="000090"/>
                </a:solidFill>
                <a:latin typeface="Calibri"/>
                <a:cs typeface="Calibri"/>
              </a:rPr>
              <a:t>st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publication in  preparation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CLAS12 engineering &amp; physics runs </a:t>
            </a:r>
            <a:endParaRPr lang="en-US" sz="1700" dirty="0" smtClean="0">
              <a:solidFill>
                <a:srgbClr val="000000"/>
              </a:solidFill>
              <a:latin typeface="Calibri"/>
              <a:cs typeface="Calibri"/>
            </a:endParaRP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S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cheduled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for December 2017 – March 2018,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r>
              <a:rPr lang="en-US" sz="1700" dirty="0" smtClean="0">
                <a:solidFill>
                  <a:srgbClr val="000000"/>
                </a:solidFill>
                <a:latin typeface="Calibri"/>
                <a:cs typeface="Calibri"/>
              </a:rPr>
              <a:t>Ready for Science </a:t>
            </a:r>
          </a:p>
          <a:p>
            <a:pPr marL="800100" lvl="1" indent="-342900">
              <a:lnSpc>
                <a:spcPct val="80000"/>
              </a:lnSpc>
              <a:spcBef>
                <a:spcPct val="20000"/>
              </a:spcBef>
              <a:buClr>
                <a:srgbClr val="008000"/>
              </a:buClr>
              <a:buFont typeface="Wingdings" pitchFamily="-110" charset="2"/>
              <a:buChar char="§"/>
            </a:pP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Review 9/25-26 –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implementation of results in preparation for upcoming run</a:t>
            </a:r>
            <a:r>
              <a:rPr lang="en-US" sz="1700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endParaRPr lang="en-US" sz="1700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-110" charset="2"/>
              <a:buChar char="§"/>
            </a:pPr>
            <a:endParaRPr lang="en-US" sz="1700" b="0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4038" name="Rectangle 12"/>
          <p:cNvSpPr>
            <a:spLocks noChangeArrowheads="1"/>
          </p:cNvSpPr>
          <p:nvPr/>
        </p:nvSpPr>
        <p:spPr bwMode="auto">
          <a:xfrm>
            <a:off x="-1603375" y="-550863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5ABC-5289-E841-AEA9-CE87DDFF260D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Basic Installation and Experiment Schedule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75A6-CA6F-C340-8C50-FB58735B4591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30</a:t>
            </a:fld>
            <a:endParaRPr lang="en-US"/>
          </a:p>
        </p:txBody>
      </p:sp>
      <p:graphicFrame>
        <p:nvGraphicFramePr>
          <p:cNvPr id="37" name="Table 36"/>
          <p:cNvGraphicFramePr>
            <a:graphicFrameLocks noGrp="1"/>
          </p:cNvGraphicFramePr>
          <p:nvPr/>
        </p:nvGraphicFramePr>
        <p:xfrm>
          <a:off x="838200" y="914400"/>
          <a:ext cx="7696200" cy="532101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600200"/>
                <a:gridCol w="6096000"/>
              </a:tblGrid>
              <a:tr h="383253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Date</a:t>
                      </a:r>
                      <a:endParaRPr lang="en-US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0090"/>
                          </a:solidFill>
                          <a:latin typeface="Calibri"/>
                          <a:cs typeface="Calibri"/>
                        </a:rPr>
                        <a:t>Activity</a:t>
                      </a:r>
                      <a:endParaRPr lang="en-US" dirty="0">
                        <a:solidFill>
                          <a:srgbClr val="000090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4417347"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10/04/2017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10/26/2017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800" b="1" dirty="0" smtClean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11/10/2017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11/15/2017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11/17/2017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12/04/2017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12/17/2017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01/12/2018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01/28/2018</a:t>
                      </a:r>
                    </a:p>
                    <a:p>
                      <a:endParaRPr lang="en-US" sz="1200" b="1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02/05/2018</a:t>
                      </a:r>
                    </a:p>
                    <a:p>
                      <a:endParaRPr lang="en-US" sz="1200" b="1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03/23/2018</a:t>
                      </a:r>
                      <a:endParaRPr lang="en-US" b="1" dirty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CTOF Installation start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CTOF Installation complete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Readiness</a:t>
                      </a:r>
                      <a:r>
                        <a:rPr lang="en-US" b="1" baseline="0" dirty="0" smtClean="0">
                          <a:solidFill>
                            <a:srgbClr val="FF6600"/>
                          </a:solidFill>
                          <a:latin typeface="Arial"/>
                          <a:cs typeface="Arial"/>
                        </a:rPr>
                        <a:t> for Engineering run</a:t>
                      </a:r>
                    </a:p>
                    <a:p>
                      <a:endParaRPr lang="en-US" sz="1200" b="1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Close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Forward Carriage</a:t>
                      </a:r>
                    </a:p>
                    <a:p>
                      <a:endParaRPr lang="en-US" sz="1200" b="1" baseline="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Cosmic Ray Run with all detectors and magnets</a:t>
                      </a:r>
                    </a:p>
                    <a:p>
                      <a:endParaRPr lang="en-US" sz="1100" b="1" baseline="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Engineering run I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starts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(10.6 GeV)</a:t>
                      </a:r>
                    </a:p>
                    <a:p>
                      <a:endParaRPr lang="en-US" sz="1200" b="1" baseline="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Engineering run I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ends</a:t>
                      </a:r>
                    </a:p>
                    <a:p>
                      <a:endParaRPr lang="en-US" sz="1200" b="1" baseline="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Engineering run II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starts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(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10.6 / 6.4/4.3/2.1 </a:t>
                      </a:r>
                      <a:r>
                        <a:rPr lang="en-US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GeV)</a:t>
                      </a:r>
                      <a:endParaRPr lang="en-US" sz="1200" b="1" baseline="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sz="1200" b="1" baseline="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sz="1800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Engineering run II </a:t>
                      </a:r>
                      <a:r>
                        <a:rPr lang="en-US" sz="1800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ends </a:t>
                      </a:r>
                      <a:endParaRPr lang="en-US" sz="1800" b="1" baseline="0" dirty="0" smtClean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  <a:p>
                      <a:endParaRPr lang="en-US" sz="1200" b="1" baseline="0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Physics Run </a:t>
                      </a:r>
                      <a:r>
                        <a:rPr lang="en-US" b="1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begins </a:t>
                      </a:r>
                      <a:r>
                        <a:rPr lang="en-US" b="1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(10.6 GeV)</a:t>
                      </a:r>
                    </a:p>
                    <a:p>
                      <a:endParaRPr lang="en-US" sz="1200" b="1" baseline="0" dirty="0" smtClean="0">
                        <a:solidFill>
                          <a:srgbClr val="008000"/>
                        </a:solidFill>
                        <a:latin typeface="Arial"/>
                        <a:cs typeface="Arial"/>
                      </a:endParaRPr>
                    </a:p>
                    <a:p>
                      <a:r>
                        <a:rPr lang="en-US" b="1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Physics Run </a:t>
                      </a:r>
                      <a:r>
                        <a:rPr lang="en-US" b="1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ends  </a:t>
                      </a:r>
                      <a:r>
                        <a:rPr lang="en-US" b="1" baseline="0" dirty="0" smtClean="0">
                          <a:solidFill>
                            <a:srgbClr val="008000"/>
                          </a:solidFill>
                          <a:latin typeface="Arial"/>
                          <a:cs typeface="Arial"/>
                        </a:rPr>
                        <a:t>(46 days)</a:t>
                      </a: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PAC45 – Hall B </a:t>
            </a:r>
            <a:r>
              <a:rPr lang="en-US" sz="3600" dirty="0" smtClean="0">
                <a:solidFill>
                  <a:srgbClr val="000090"/>
                </a:solidFill>
              </a:rPr>
              <a:t>approved</a:t>
            </a:r>
            <a:r>
              <a:rPr lang="en-US" sz="3600" b="1" dirty="0" smtClean="0">
                <a:solidFill>
                  <a:srgbClr val="000090"/>
                </a:solidFill>
              </a:rPr>
              <a:t> </a:t>
            </a:r>
            <a:r>
              <a:rPr lang="en-US" sz="3600" dirty="0" smtClean="0">
                <a:solidFill>
                  <a:srgbClr val="000090"/>
                </a:solidFill>
              </a:rPr>
              <a:t>e</a:t>
            </a:r>
            <a:r>
              <a:rPr lang="en-US" sz="3600" b="1" dirty="0" smtClean="0">
                <a:solidFill>
                  <a:srgbClr val="000090"/>
                </a:solidFill>
              </a:rPr>
              <a:t>xperiments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D51E65F8-EF1A-3C44-AC08-3F9CAA50303A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914400"/>
            <a:ext cx="8610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Proposals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				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		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Contact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	       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Days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	</a:t>
            </a:r>
          </a:p>
          <a:p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New RG Proposal  RG-L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E12-17-012    Partonic Structure of Light Nuclei</a:t>
            </a:r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 			</a:t>
            </a:r>
            <a:r>
              <a:rPr lang="en-US" b="0" dirty="0" err="1" smtClean="0">
                <a:solidFill>
                  <a:srgbClr val="000090"/>
                </a:solidFill>
                <a:latin typeface="Calibri"/>
                <a:cs typeface="Calibri"/>
              </a:rPr>
              <a:t>Meziani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               35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E12-17-012A Tagged EMC measurements on Light Nuclei		</a:t>
            </a:r>
            <a:r>
              <a:rPr lang="en-US" b="0" dirty="0" err="1" smtClean="0">
                <a:solidFill>
                  <a:srgbClr val="000090"/>
                </a:solidFill>
                <a:latin typeface="Calibri"/>
                <a:cs typeface="Calibri"/>
              </a:rPr>
              <a:t>Dupre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	           45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E12-17-012B  Spectator-Tagged DVCS on Light Nuclei 		Armstrong          45</a:t>
            </a:r>
          </a:p>
          <a:p>
            <a:r>
              <a:rPr lang="en-US" b="0" u="sng" dirty="0" smtClean="0">
                <a:solidFill>
                  <a:srgbClr val="000090"/>
                </a:solidFill>
                <a:latin typeface="Calibri"/>
                <a:cs typeface="Calibri"/>
              </a:rPr>
              <a:t>E12-17-012C  Other Physics Opportunities </a:t>
            </a:r>
            <a:r>
              <a:rPr lang="en-US" b="0" u="sng" dirty="0" err="1" smtClean="0">
                <a:solidFill>
                  <a:srgbClr val="000090"/>
                </a:solidFill>
                <a:latin typeface="Calibri"/>
                <a:cs typeface="Calibri"/>
              </a:rPr>
              <a:t>w</a:t>
            </a:r>
            <a:r>
              <a:rPr lang="en-US" b="0" u="sng" dirty="0" smtClean="0">
                <a:solidFill>
                  <a:srgbClr val="000090"/>
                </a:solidFill>
                <a:latin typeface="Calibri"/>
                <a:cs typeface="Calibri"/>
              </a:rPr>
              <a:t>/ ALERT		</a:t>
            </a:r>
            <a:r>
              <a:rPr lang="en-US" b="0" u="sng" dirty="0" err="1" smtClean="0">
                <a:solidFill>
                  <a:srgbClr val="000090"/>
                </a:solidFill>
                <a:latin typeface="Calibri"/>
                <a:cs typeface="Calibri"/>
              </a:rPr>
              <a:t>Hafidi</a:t>
            </a:r>
            <a:r>
              <a:rPr lang="en-US" b="0" u="sng" dirty="0" smtClean="0">
                <a:solidFill>
                  <a:srgbClr val="000090"/>
                </a:solidFill>
                <a:latin typeface="Calibri"/>
                <a:cs typeface="Calibri"/>
              </a:rPr>
              <a:t>	           55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Total Beam Time Requested						           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55</a:t>
            </a:r>
            <a:endParaRPr lang="en-US" u="sng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endParaRPr lang="en-US" u="sng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RG 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Experiment RG-A</a:t>
            </a:r>
          </a:p>
          <a:p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E12-12-001A     Near threshold J/ψ  production – </a:t>
            </a:r>
            <a:r>
              <a:rPr lang="en-US" b="0" dirty="0" err="1" smtClean="0">
                <a:solidFill>
                  <a:srgbClr val="000090"/>
                </a:solidFill>
                <a:latin typeface="Calibri"/>
                <a:cs typeface="Calibri"/>
              </a:rPr>
              <a:t>LHCb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b="0" dirty="0" err="1" smtClean="0">
                <a:solidFill>
                  <a:srgbClr val="000090"/>
                </a:solidFill>
                <a:latin typeface="Calibri"/>
                <a:cs typeface="Calibri"/>
              </a:rPr>
              <a:t>pentaquark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	</a:t>
            </a:r>
            <a:r>
              <a:rPr lang="en-US" b="0" dirty="0" err="1" smtClean="0">
                <a:solidFill>
                  <a:srgbClr val="000090"/>
                </a:solidFill>
                <a:latin typeface="Calibri"/>
                <a:cs typeface="Calibri"/>
              </a:rPr>
              <a:t>Stepanyan</a:t>
            </a:r>
            <a:endParaRPr lang="en-US" b="0" dirty="0" smtClean="0">
              <a:solidFill>
                <a:srgbClr val="000090"/>
              </a:solidFill>
              <a:latin typeface="+mn-lt"/>
            </a:endParaRPr>
          </a:p>
          <a:p>
            <a:endParaRPr lang="en-US" u="sng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New 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beam time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 for 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Hall B Proposals: 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		</a:t>
            </a:r>
            <a:r>
              <a:rPr lang="en-US" b="0" u="sng" dirty="0" smtClean="0">
                <a:solidFill>
                  <a:srgbClr val="000090"/>
                </a:solidFill>
                <a:latin typeface="Calibri"/>
                <a:cs typeface="Calibri"/>
              </a:rPr>
              <a:t>	</a:t>
            </a:r>
            <a:r>
              <a:rPr lang="en-US" b="0" u="sng" dirty="0" smtClean="0">
                <a:solidFill>
                  <a:srgbClr val="000090"/>
                </a:solidFill>
                <a:latin typeface="Calibri"/>
                <a:cs typeface="Calibri"/>
              </a:rPr>
              <a:t>	    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    	       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u="sng" dirty="0" smtClean="0">
                <a:solidFill>
                  <a:srgbClr val="000090"/>
                </a:solidFill>
                <a:latin typeface="Calibri"/>
                <a:cs typeface="Calibri"/>
              </a:rPr>
              <a:t>  55</a:t>
            </a:r>
            <a:endParaRPr lang="en-US" u="sng" dirty="0" smtClean="0">
              <a:solidFill>
                <a:srgbClr val="000090"/>
              </a:solidFill>
              <a:latin typeface="Calibri"/>
              <a:cs typeface="Calibri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457200" y="5190770"/>
          <a:ext cx="8077200" cy="77194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752600"/>
                <a:gridCol w="1828800"/>
                <a:gridCol w="1413933"/>
                <a:gridCol w="1634067"/>
                <a:gridCol w="1447800"/>
              </a:tblGrid>
              <a:tr h="375700">
                <a:tc>
                  <a:txBody>
                    <a:bodyPr/>
                    <a:lstStyle/>
                    <a:p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Experiment 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Count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Experiment Days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Run</a:t>
                      </a:r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 Groups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Calibri"/>
                          <a:cs typeface="Calibri"/>
                        </a:rPr>
                        <a:t>RG days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aseline="0" dirty="0" smtClean="0">
                          <a:latin typeface="Calibri"/>
                          <a:cs typeface="Calibri"/>
                        </a:rPr>
                        <a:t>Compression 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2000" dirty="0" smtClean="0">
                          <a:latin typeface="Calibri"/>
                          <a:cs typeface="Calibri"/>
                        </a:rPr>
                        <a:t>42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3243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12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1091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 smtClean="0">
                          <a:latin typeface="Calibri"/>
                          <a:cs typeface="Calibri"/>
                        </a:rPr>
                        <a:t>0.34</a:t>
                      </a:r>
                      <a:endParaRPr lang="en-US" sz="2000" b="1" dirty="0">
                        <a:latin typeface="Calibri"/>
                        <a:cs typeface="Calibri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84488" y="4724400"/>
            <a:ext cx="50758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>
                <a:solidFill>
                  <a:srgbClr val="000090"/>
                </a:solidFill>
                <a:latin typeface="Calibri"/>
                <a:cs typeface="Calibri"/>
              </a:rPr>
              <a:t>Total number of Hall B approved experiments</a:t>
            </a:r>
            <a:endParaRPr lang="en-US" sz="2000" u="sng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b="1" dirty="0" smtClean="0">
                <a:solidFill>
                  <a:srgbClr val="008000"/>
                </a:solidFill>
              </a:rPr>
              <a:t>Conclusion/Outlook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295400"/>
            <a:ext cx="7543800" cy="4525963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The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</a:rPr>
              <a:t>CD4B</a:t>
            </a:r>
            <a:r>
              <a:rPr lang="en-US" sz="3600" b="1" dirty="0" smtClean="0">
                <a:solidFill>
                  <a:srgbClr val="008000"/>
                </a:solidFill>
              </a:rPr>
              <a:t> approval by DOE was </a:t>
            </a:r>
            <a:r>
              <a:rPr lang="en-US" sz="3600" b="1" dirty="0" smtClean="0">
                <a:solidFill>
                  <a:srgbClr val="008000"/>
                </a:solidFill>
              </a:rPr>
              <a:t>a</a:t>
            </a:r>
            <a:r>
              <a:rPr lang="en-US" sz="3600" b="1" dirty="0" smtClean="0">
                <a:solidFill>
                  <a:srgbClr val="008000"/>
                </a:solidFill>
              </a:rPr>
              <a:t> </a:t>
            </a:r>
            <a:r>
              <a:rPr lang="en-US" sz="3600" b="1" dirty="0" smtClean="0">
                <a:solidFill>
                  <a:srgbClr val="008000"/>
                </a:solidFill>
              </a:rPr>
              <a:t>huge</a:t>
            </a:r>
            <a:r>
              <a:rPr lang="en-US" sz="3600" b="1" dirty="0" smtClean="0">
                <a:solidFill>
                  <a:srgbClr val="008000"/>
                </a:solidFill>
              </a:rPr>
              <a:t> accomplishment </a:t>
            </a:r>
          </a:p>
          <a:p>
            <a:pPr algn="ctr">
              <a:buNone/>
            </a:pPr>
            <a:endParaRPr lang="en-US" sz="3600" b="1" dirty="0" smtClean="0">
              <a:solidFill>
                <a:srgbClr val="008000"/>
              </a:solidFill>
            </a:endParaRPr>
          </a:p>
          <a:p>
            <a:pPr algn="ctr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 Now </a:t>
            </a:r>
            <a:r>
              <a:rPr lang="en-US" sz="3600" b="1" dirty="0" smtClean="0">
                <a:solidFill>
                  <a:srgbClr val="008000"/>
                </a:solidFill>
              </a:rPr>
              <a:t>we need </a:t>
            </a:r>
            <a:r>
              <a:rPr lang="en-US" sz="3600" b="1" dirty="0" smtClean="0">
                <a:solidFill>
                  <a:srgbClr val="008000"/>
                </a:solidFill>
              </a:rPr>
              <a:t>to channel the energy</a:t>
            </a:r>
            <a:r>
              <a:rPr lang="en-US" sz="3600" b="1" dirty="0" smtClean="0">
                <a:solidFill>
                  <a:srgbClr val="008000"/>
                </a:solidFill>
              </a:rPr>
              <a:t> to launch </a:t>
            </a:r>
            <a:r>
              <a:rPr lang="en-US" sz="3600" b="1" dirty="0" smtClean="0">
                <a:solidFill>
                  <a:srgbClr val="008000"/>
                </a:solidFill>
              </a:rPr>
              <a:t>a successful</a:t>
            </a:r>
            <a:r>
              <a:rPr lang="en-US" sz="3600" b="1" dirty="0" smtClean="0">
                <a:solidFill>
                  <a:srgbClr val="008000"/>
                </a:solidFill>
              </a:rPr>
              <a:t> 12 GeV science program</a:t>
            </a:r>
          </a:p>
          <a:p>
            <a:pPr algn="ctr">
              <a:buNone/>
            </a:pPr>
            <a:endParaRPr lang="en-US" sz="3600" b="1" dirty="0" smtClean="0">
              <a:solidFill>
                <a:srgbClr val="008000"/>
              </a:solidFill>
            </a:endParaRPr>
          </a:p>
          <a:p>
            <a:pPr algn="ctr">
              <a:buNone/>
            </a:pPr>
            <a:r>
              <a:rPr lang="en-US" sz="3600" b="1" dirty="0" smtClean="0">
                <a:solidFill>
                  <a:srgbClr val="008000"/>
                </a:solidFill>
              </a:rPr>
              <a:t>The effort of the entire</a:t>
            </a:r>
            <a:r>
              <a:rPr lang="en-US" sz="3600" b="1" dirty="0" smtClean="0">
                <a:solidFill>
                  <a:srgbClr val="008000"/>
                </a:solidFill>
              </a:rPr>
              <a:t> CLAS collaboration </a:t>
            </a:r>
            <a:r>
              <a:rPr lang="en-US" sz="3600" b="1" dirty="0" smtClean="0">
                <a:solidFill>
                  <a:srgbClr val="008000"/>
                </a:solidFill>
              </a:rPr>
              <a:t>is </a:t>
            </a:r>
            <a:r>
              <a:rPr lang="en-US" sz="3600" b="1" dirty="0" smtClean="0">
                <a:solidFill>
                  <a:srgbClr val="008000"/>
                </a:solidFill>
              </a:rPr>
              <a:t>needed! </a:t>
            </a:r>
            <a:endParaRPr lang="en-US" sz="3600" b="1" dirty="0">
              <a:solidFill>
                <a:srgbClr val="008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BF182488-1047-B940-A781-83750796FA66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75A6-CA6F-C340-8C50-FB58735B4591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423054353"/>
              </p:ext>
            </p:extLst>
          </p:nvPr>
        </p:nvGraphicFramePr>
        <p:xfrm>
          <a:off x="69488" y="751836"/>
          <a:ext cx="9068239" cy="53763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39347"/>
                <a:gridCol w="2572565"/>
                <a:gridCol w="914400"/>
                <a:gridCol w="551959"/>
                <a:gridCol w="743441"/>
                <a:gridCol w="564335"/>
                <a:gridCol w="849531"/>
                <a:gridCol w="533400"/>
                <a:gridCol w="762000"/>
                <a:gridCol w="637261"/>
              </a:tblGrid>
              <a:tr h="228713"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Physics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Contact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Rating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Days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Group </a:t>
                      </a:r>
                      <a:endParaRPr lang="en-US" sz="10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baseline="0" dirty="0" smtClean="0">
                          <a:latin typeface="Arial Narrow"/>
                          <a:cs typeface="Arial Narrow"/>
                        </a:rPr>
                        <a:t> Equipment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Energy</a:t>
                      </a: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Run Group</a:t>
                      </a:r>
                      <a:endParaRPr lang="en-US" sz="10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i="0" dirty="0" smtClean="0">
                          <a:latin typeface="Arial Narrow"/>
                          <a:cs typeface="Arial Narrow"/>
                        </a:rPr>
                        <a:t>Target</a:t>
                      </a:r>
                      <a:endParaRPr lang="en-US" sz="10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Hard exclusive electro-production  of 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π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0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,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Stoler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139</a:t>
                      </a: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Sabatié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Exclusive N*-&gt;KY Studies with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E12-06-108B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Transition Form Factor of the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η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’ Meson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with CLAS12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Kunkel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(80)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E12-06-112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Proton’s quark dynamics in 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pion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Λ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productiuon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ea typeface="Lucida Grande"/>
                          <a:cs typeface="Arial Narrow"/>
                        </a:rPr>
                        <a:t>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E12-06-112B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structure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E12-06-119(a)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Deeply Virtual Compton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Scattering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Excitation of nucleon resonances at high Q</a:t>
                      </a:r>
                      <a:r>
                        <a:rPr lang="en-US" sz="900" b="0" i="0" baseline="30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30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Gothe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E12-11-005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spectroscopy with forward tagger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Battaglieri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>
                    <a:lnT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E12-11-005A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Photoproduction of the very strangest baryon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Guo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61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Timelike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Compton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Scatt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. &amp; J/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ψ production in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Lucida Grande"/>
                          <a:cs typeface="Arial Narrow"/>
                        </a:rPr>
                        <a:t>e+e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Nadel-Turonski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A-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120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 smtClean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/>
                      <a:endParaRPr lang="en-US" sz="900" b="1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E12-12-001A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J/ψ Photoproduction &amp; study of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LHCb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pentaquarks</a:t>
                      </a:r>
                      <a:endParaRPr kumimoji="0" lang="en-US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Stepanyan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 Narrow"/>
                          <a:cs typeface="Arial Narrow"/>
                        </a:rPr>
                        <a:t>(120)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E12-12-007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Exclusive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φ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meson </a:t>
                      </a: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electroproduction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 with CLAS12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Stoler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ea typeface="Times New Roman" pitchFamily="-65" charset="0"/>
                          <a:cs typeface="Arial Narrow"/>
                        </a:rPr>
                        <a:t>, Weiss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ea typeface="Times New Roman" pitchFamily="-65" charset="0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B+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60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chemeClr val="tx1"/>
                        </a:solidFill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+mn-lt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E12-07-104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Neutron magnetic form factor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Gilfoyle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Neutron detector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orward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K.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rowSpan="7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liquid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7165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E12-09-007(a)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in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kaon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37165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Boer-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Mulders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asymmetry in K SIDIS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H and D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 production in target fragmentation region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Mirazita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E12-09-008B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Colinear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nucleon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structuer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at twist-3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Pisano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8713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on neutron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90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49739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E12-11-003A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In medium structure functions, SRC, and the EMC effect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(90)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17271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partial  sum </a:t>
                      </a: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765 (1475)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229</a:t>
                      </a:r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Run </a:t>
            </a:r>
            <a:r>
              <a:rPr lang="en-US" sz="4000" b="1" dirty="0">
                <a:solidFill>
                  <a:srgbClr val="000090"/>
                </a:solidFill>
                <a:latin typeface="Arial"/>
                <a:cs typeface="Arial"/>
              </a:rPr>
              <a:t>Groups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49500" y="698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prstClr val="black"/>
              </a:solidFill>
              <a:latin typeface="Times New Roman" pitchFamily="-11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476173"/>
              </p:ext>
            </p:extLst>
          </p:nvPr>
        </p:nvGraphicFramePr>
        <p:xfrm>
          <a:off x="38555" y="3832013"/>
          <a:ext cx="9074525" cy="241638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7762"/>
                <a:gridCol w="2595085"/>
                <a:gridCol w="927100"/>
                <a:gridCol w="561745"/>
                <a:gridCol w="868553"/>
                <a:gridCol w="445056"/>
                <a:gridCol w="850471"/>
                <a:gridCol w="607882"/>
                <a:gridCol w="683866"/>
                <a:gridCol w="587005"/>
              </a:tblGrid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C12-11-111</a:t>
                      </a: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SIDIS on transverse polarized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Contalbrigo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Transverse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1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</a:t>
                      </a:r>
                      <a:endParaRPr lang="en-US" sz="900" b="1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HD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235697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C12-12-009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Transversity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di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-hadron on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transvere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6256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C12-12-010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 with transverse polarized target in CLAS12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Elouadrhriri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All CLAS12  transverse target proposals</a:t>
                      </a:r>
                    </a:p>
                  </a:txBody>
                  <a:tcPr horzOverflow="overflow"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330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110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E12-11-006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Heavy Photon Search at Jefferson Lab (HPS)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Jaros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Setup in alcove 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2.2, 6.6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I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Nuclear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2209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E12-11-106</a:t>
                      </a:r>
                    </a:p>
                  </a:txBody>
                  <a:tcPr horzOverflow="overflow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High Precision Measurement of the Proton Charge Radius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dirty="0" err="1" smtClean="0">
                          <a:latin typeface="Arial Narrow"/>
                          <a:cs typeface="Arial Narrow"/>
                        </a:rPr>
                        <a:t>Gasparian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15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15</a:t>
                      </a:r>
                      <a:endParaRPr lang="en-US" sz="9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err="1" smtClean="0">
                          <a:latin typeface="Arial Narrow"/>
                          <a:cs typeface="Arial Narrow"/>
                        </a:rPr>
                        <a:t>Primex</a:t>
                      </a:r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 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dirty="0" smtClean="0">
                          <a:latin typeface="Arial Narrow"/>
                          <a:cs typeface="Arial Narrow"/>
                        </a:rPr>
                        <a:t>1.1,</a:t>
                      </a:r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 2.2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 smtClean="0">
                          <a:latin typeface="Arial Narrow"/>
                          <a:cs typeface="Arial Narrow"/>
                        </a:rPr>
                        <a:t>J</a:t>
                      </a:r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baseline="0" dirty="0" smtClean="0">
                          <a:latin typeface="Arial Narrow"/>
                          <a:cs typeface="Arial Narrow"/>
                        </a:rPr>
                        <a:t>H2 gas</a:t>
                      </a:r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Beam time  request from CLAS12 C1 experiments + non-CLAS12  experiments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525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305</a:t>
                      </a:r>
                    </a:p>
                  </a:txBody>
                  <a:tcPr/>
                </a:tc>
                <a:tc rowSpan="3" gridSpan="4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mpd="sng">
                      <a:noFill/>
                    </a:lnB>
                  </a:tcPr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from approved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CLAS12 experiments (from previous table)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1466 (2118)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631</a:t>
                      </a:r>
                    </a:p>
                  </a:txBody>
                  <a:tcPr/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0428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for Hall B experiments table 1 + table 2 (incl. 110 days of C1 approved exp.)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1991 (2643)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936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1166" y="1050713"/>
          <a:ext cx="9059332" cy="2537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2499"/>
                <a:gridCol w="2627535"/>
                <a:gridCol w="875548"/>
                <a:gridCol w="592669"/>
                <a:gridCol w="857250"/>
                <a:gridCol w="444500"/>
                <a:gridCol w="822764"/>
                <a:gridCol w="616568"/>
                <a:gridCol w="678832"/>
                <a:gridCol w="591167"/>
              </a:tblGrid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-06-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109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Longitudinal Spin Structure of the Nucleon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185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Polarized target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RICH (1 sector)</a:t>
                      </a:r>
                    </a:p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Forward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tagger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</a:t>
                      </a:r>
                    </a:p>
                    <a:p>
                      <a:pPr algn="ctr"/>
                      <a:endParaRPr lang="en-US" sz="900" b="0" i="0" dirty="0" smtClean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S. Kuhn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NH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</a:p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3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E12-06-109A </a:t>
                      </a:r>
                      <a:endParaRPr kumimoji="0" lang="en-US" sz="9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on the neutron with polarized deuterium target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Niccolai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(60)</a:t>
                      </a:r>
                      <a:endParaRPr lang="en-US" sz="900" b="0" i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E12-06- 119(b)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on longitudinally polarized proton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Sabatie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120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</a:t>
                      </a:r>
                      <a:r>
                        <a:rPr kumimoji="0" lang="en-US" sz="9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-07-107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Correl. with Longitudinally polarized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1000" b="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E12-09-007(b)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Study of partonic distributions using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SIDIS K  production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80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E12-09-009</a:t>
                      </a:r>
                    </a:p>
                  </a:txBody>
                  <a:tcPr horzOverflow="overflow"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Spin-Orbit correlations in K production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/ pol. targets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Avakian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103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FF00">
                        <a:alpha val="50000"/>
                      </a:srgb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E12-06-106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Color transparency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in exclusive vector meson production  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E12-06-117</a:t>
                      </a:r>
                    </a:p>
                  </a:txBody>
                  <a:tcPr horzOverflow="overflow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Quark propagation and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hadron</a:t>
                      </a:r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formation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60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Nuclear 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E12-06-113</a:t>
                      </a:r>
                    </a:p>
                  </a:txBody>
                  <a:tcPr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Free  Neutron structure at   large </a:t>
                      </a:r>
                      <a:r>
                        <a:rPr lang="en-US" sz="900" b="0" i="0" baseline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x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Bueltman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A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42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Radial</a:t>
                      </a:r>
                      <a:r>
                        <a:rPr lang="en-US" sz="900" b="0" i="0" baseline="0" dirty="0" smtClean="0">
                          <a:latin typeface="Arial Narrow"/>
                          <a:cs typeface="Arial Narrow"/>
                        </a:rPr>
                        <a:t> TPC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F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latin typeface="Arial Narrow"/>
                          <a:cs typeface="Arial Narrow"/>
                        </a:rPr>
                        <a:t>Gas D</a:t>
                      </a:r>
                      <a:r>
                        <a:rPr lang="en-US" sz="900" b="0" i="0" baseline="-25000" dirty="0" smtClean="0">
                          <a:latin typeface="Arial Narrow"/>
                          <a:cs typeface="Arial Narrow"/>
                        </a:rPr>
                        <a:t>2</a:t>
                      </a:r>
                      <a:endParaRPr lang="en-US" sz="900" b="0" i="0" baseline="-2500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21547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E12-14-001</a:t>
                      </a:r>
                    </a:p>
                  </a:txBody>
                  <a:tcPr horzOverflow="overflow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baseline="-2500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EMC effect in spin structure functions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Brooks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B+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900" b="1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Pol.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 </a:t>
                      </a:r>
                      <a:r>
                        <a:rPr lang="en-US" sz="900" b="0" i="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LiH</a:t>
                      </a:r>
                      <a:r>
                        <a:rPr lang="en-US" sz="900" b="0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target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11</a:t>
                      </a:r>
                      <a:endParaRPr lang="en-US" sz="900" b="0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0" i="0" baseline="-25000" dirty="0" err="1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LiH</a:t>
                      </a:r>
                      <a:endParaRPr lang="en-US" sz="900" b="0" i="0" baseline="-2500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229837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/>
                          <a:cs typeface="Arial Narrow"/>
                        </a:rPr>
                        <a:t>TOTAL CLAS12  run time (approved experiments)            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900" b="1" dirty="0"/>
                    </a:p>
                  </a:txBody>
                  <a:tcPr horzOverflow="overflow">
                    <a:lnL w="31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1466 (2118)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631</a:t>
                      </a:r>
                      <a:endParaRPr lang="en-US" sz="1050" b="1" i="0" dirty="0" smtClean="0">
                        <a:solidFill>
                          <a:srgbClr val="FF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0" i="0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9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3946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Run </a:t>
            </a:r>
            <a:r>
              <a:rPr lang="en-US" sz="4000" b="1" dirty="0">
                <a:solidFill>
                  <a:srgbClr val="000090"/>
                </a:solidFill>
                <a:latin typeface="Arial"/>
                <a:cs typeface="Arial"/>
              </a:rPr>
              <a:t>G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roups </a:t>
            </a:r>
            <a:endParaRPr lang="en-US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8235A22-E214-C744-A52D-D184F3E4CC78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b="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b="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12852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54114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Run 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Groups</a:t>
            </a:r>
            <a:endParaRPr lang="en-US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82476173"/>
              </p:ext>
            </p:extLst>
          </p:nvPr>
        </p:nvGraphicFramePr>
        <p:xfrm>
          <a:off x="76200" y="1066800"/>
          <a:ext cx="9067800" cy="34500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23184"/>
                <a:gridCol w="2643511"/>
                <a:gridCol w="852905"/>
                <a:gridCol w="620295"/>
                <a:gridCol w="852905"/>
                <a:gridCol w="465221"/>
                <a:gridCol w="697832"/>
                <a:gridCol w="620295"/>
                <a:gridCol w="782052"/>
                <a:gridCol w="609600"/>
              </a:tblGrid>
              <a:tr h="170793"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Proposal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Physics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Contact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Rating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Days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Equipment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Energy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Group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Target</a:t>
                      </a:r>
                      <a:endParaRPr lang="en-US" sz="90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82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 search for Hybrid Baryons in Hall B with CLAS12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D’Angelo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100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Forward Tagger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6.6, 8.8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K</a:t>
                      </a: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rgbClr val="FF0000"/>
                          </a:solidFill>
                          <a:latin typeface="Arial Narrow"/>
                          <a:cs typeface="Arial Narrow"/>
                        </a:rPr>
                        <a:t>Confinement &amp; Strong QCD</a:t>
                      </a:r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lH2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</a:tr>
              <a:tr h="1821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E12-16-010A</a:t>
                      </a:r>
                    </a:p>
                  </a:txBody>
                  <a:tcPr horzOverflow="overflow"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Nucleon Resonances in exc.</a:t>
                      </a:r>
                      <a:r>
                        <a:rPr lang="en-US" sz="10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</a:t>
                      </a: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KY </a:t>
                      </a:r>
                      <a:r>
                        <a:rPr lang="en-US" sz="10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electroproduction</a:t>
                      </a:r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Carman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E12-16-010B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DVCS</a:t>
                      </a:r>
                      <a:r>
                        <a:rPr lang="en-US" sz="1000" b="0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with CLAS12 at 6.6 and 8.8 GeV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Elouadrhiri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(100)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Total  Beam time of Run Group K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100 (300)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 Narrow"/>
                          <a:cs typeface="Arial Narrow"/>
                        </a:rPr>
                        <a:t>100</a:t>
                      </a:r>
                    </a:p>
                  </a:txBody>
                  <a:tcPr horzOverflow="overflow"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</a:tr>
              <a:tr h="311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Narrow"/>
                          <a:cs typeface="Arial Narrow"/>
                        </a:rPr>
                        <a:t>Partonic Structure of Light Nuclei</a:t>
                      </a:r>
                      <a:r>
                        <a:rPr lang="en-US" sz="1000" b="1" dirty="0" smtClean="0">
                          <a:solidFill>
                            <a:srgbClr val="000090"/>
                          </a:solidFill>
                          <a:latin typeface="Arial Narrow"/>
                          <a:cs typeface="Arial Narrow"/>
                        </a:rPr>
                        <a:t> 	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Meziani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(35)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10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ALERT detector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2.2, 11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L</a:t>
                      </a: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  <a:p>
                      <a:pPr algn="ctr"/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</a:t>
                      </a:r>
                      <a:r>
                        <a:rPr lang="en-US" sz="1000" b="1" baseline="-2500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2</a:t>
                      </a:r>
                      <a:r>
                        <a:rPr lang="en-US" sz="1000" b="1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,</a:t>
                      </a:r>
                      <a:r>
                        <a:rPr lang="en-US" sz="1000" b="1" baseline="3000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 4</a:t>
                      </a:r>
                      <a:r>
                        <a:rPr lang="en-US" sz="1000" b="1" baseline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He</a:t>
                      </a:r>
                      <a:endParaRPr lang="en-US" sz="1000" b="1" baseline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</a:tr>
              <a:tr h="311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E12-17-012A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Narrow"/>
                          <a:cs typeface="Arial Narrow"/>
                        </a:rPr>
                        <a:t>Tagged EMC measurements on Light Nuclei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Dupre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(45)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</a:tr>
              <a:tr h="31181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E12-17-012B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Narrow"/>
                          <a:cs typeface="Arial Narrow"/>
                        </a:rPr>
                        <a:t>Spectator-Tagged DVCS on Light Nuclei 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Armstrong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(45)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</a:tr>
              <a:tr h="2767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E12-17-012C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Narrow"/>
                          <a:cs typeface="Arial Narrow"/>
                        </a:rPr>
                        <a:t>Other Physics Opportunities </a:t>
                      </a:r>
                      <a:r>
                        <a:rPr lang="en-US" sz="1000" dirty="0" err="1" smtClean="0">
                          <a:solidFill>
                            <a:srgbClr val="000090"/>
                          </a:solidFill>
                          <a:latin typeface="Arial Narrow"/>
                          <a:cs typeface="Arial Narrow"/>
                        </a:rPr>
                        <a:t>w</a:t>
                      </a:r>
                      <a:r>
                        <a:rPr lang="en-US" sz="1000" dirty="0" smtClean="0">
                          <a:solidFill>
                            <a:srgbClr val="000090"/>
                          </a:solidFill>
                          <a:latin typeface="Arial Narrow"/>
                          <a:cs typeface="Arial Narrow"/>
                        </a:rPr>
                        <a:t>/ ALERT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00" b="0" dirty="0" err="1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Hafidi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A-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>
                          <a:solidFill>
                            <a:srgbClr val="000000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10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0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en-US" sz="90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Narrow"/>
                          <a:cs typeface="Arial Narrow"/>
                        </a:rPr>
                        <a:t>Total Beam time Run Group L</a:t>
                      </a: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55 (180)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55</a:t>
                      </a:r>
                      <a:endParaRPr lang="en-US" sz="1050" b="1" dirty="0">
                        <a:solidFill>
                          <a:srgbClr val="0000FF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900" b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solidFill>
                      <a:srgbClr val="FFC7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dirty="0" smtClean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75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 b="1" baseline="0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75D"/>
                    </a:solidFill>
                  </a:tcPr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of approved &amp; C1 approved 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CLAS12 experiments from table 1 + table 2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1991</a:t>
                      </a: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 (2763)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936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rowSpan="2" gridSpan="4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1810"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baseline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Beam time for Hall B experiments table 1 + table 2 + table 3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050" b="1" i="0" dirty="0" smtClean="0">
                          <a:solidFill>
                            <a:schemeClr val="tx1"/>
                          </a:solidFill>
                          <a:latin typeface="Arial Narrow"/>
                          <a:cs typeface="Arial Narrow"/>
                        </a:rPr>
                        <a:t>2146 (3243)</a:t>
                      </a:r>
                      <a:endParaRPr lang="en-US" sz="1050" b="1" i="0" dirty="0">
                        <a:solidFill>
                          <a:schemeClr val="tx1"/>
                        </a:solidFill>
                        <a:latin typeface="Arial Narrow"/>
                        <a:cs typeface="Arial Narrow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50" b="1" i="0" dirty="0" smtClean="0">
                          <a:solidFill>
                            <a:srgbClr val="0000FF"/>
                          </a:solidFill>
                          <a:latin typeface="Arial Narrow"/>
                          <a:cs typeface="Arial Narrow"/>
                        </a:rPr>
                        <a:t>1091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FF"/>
                    </a:solidFill>
                  </a:tcPr>
                </a:tc>
                <a:tc gridSpan="4" vMerge="1">
                  <a:txBody>
                    <a:bodyPr/>
                    <a:lstStyle/>
                    <a:p>
                      <a:pPr algn="ctr"/>
                      <a:endParaRPr lang="en-US" sz="1050" b="1" dirty="0">
                        <a:solidFill>
                          <a:srgbClr val="000000"/>
                        </a:solidFill>
                        <a:latin typeface="Arial Narrow"/>
                        <a:cs typeface="Arial Narrow"/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609600" y="4876800"/>
          <a:ext cx="8077200" cy="7719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676400"/>
                <a:gridCol w="1905000"/>
                <a:gridCol w="1413933"/>
                <a:gridCol w="1634067"/>
                <a:gridCol w="1447800"/>
              </a:tblGrid>
              <a:tr h="375700">
                <a:tc>
                  <a:txBody>
                    <a:bodyPr/>
                    <a:lstStyle/>
                    <a:p>
                      <a:r>
                        <a:rPr lang="en-US" sz="1600" b="1" dirty="0" smtClean="0"/>
                        <a:t>Proposal</a:t>
                      </a:r>
                      <a:r>
                        <a:rPr lang="en-US" sz="1600" b="1" baseline="0" dirty="0" smtClean="0"/>
                        <a:t> Count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/>
                        <a:t>Experiment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Run</a:t>
                      </a:r>
                      <a:r>
                        <a:rPr lang="en-US" sz="1600" b="1" baseline="0" dirty="0" smtClean="0"/>
                        <a:t> Groups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 smtClean="0"/>
                        <a:t>RG days</a:t>
                      </a:r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600" b="1" baseline="0" dirty="0" smtClean="0"/>
                        <a:t>Compression </a:t>
                      </a:r>
                      <a:endParaRPr lang="en-US" sz="1600" b="1" dirty="0"/>
                    </a:p>
                  </a:txBody>
                  <a:tcPr/>
                </a:tc>
              </a:tr>
              <a:tr h="320631"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42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3243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12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1091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0.34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315200" y="76200"/>
            <a:ext cx="1775922" cy="646331"/>
          </a:xfrm>
          <a:prstGeom prst="rect">
            <a:avLst/>
          </a:prstGeom>
          <a:noFill/>
          <a:ln w="3175" cmpd="sng"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smtClean="0">
                <a:solidFill>
                  <a:srgbClr val="008000"/>
                </a:solidFill>
                <a:latin typeface="Capitals"/>
                <a:cs typeface="Capitals"/>
              </a:rPr>
              <a:t>Hall B </a:t>
            </a:r>
            <a:endParaRPr lang="en-US" sz="3600" dirty="0">
              <a:solidFill>
                <a:srgbClr val="008000"/>
              </a:solidFill>
              <a:latin typeface="Capitals"/>
              <a:cs typeface="Capitals"/>
            </a:endParaRP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458770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675A6-CA6F-C340-8C50-FB58735B4591}" type="datetime1">
              <a:rPr lang="en-US" smtClean="0"/>
              <a:pPr/>
              <a:t>10/3/17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41EDE-50F2-FD49-B156-DFB8E5BC9437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8200" y="1143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11019" y="1"/>
            <a:ext cx="9045971" cy="79248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Heavy Photon Search</a:t>
            </a:r>
            <a:endParaRPr lang="en-US" sz="3600" b="1" dirty="0">
              <a:solidFill>
                <a:srgbClr val="000090"/>
              </a:solidFill>
            </a:endParaRPr>
          </a:p>
        </p:txBody>
      </p:sp>
      <p:pic>
        <p:nvPicPr>
          <p:cNvPr id="7" name="Picture 6" descr="heavy_photon_logo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-1" y="2"/>
            <a:ext cx="1219200" cy="7461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676" y="1066800"/>
            <a:ext cx="897532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384" y="1592282"/>
            <a:ext cx="51212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First </a:t>
            </a:r>
            <a:r>
              <a:rPr lang="en-US" b="0" dirty="0" err="1" smtClean="0">
                <a:solidFill>
                  <a:srgbClr val="000090"/>
                </a:solidFill>
                <a:latin typeface="Calibri"/>
                <a:cs typeface="Calibri"/>
              </a:rPr>
              <a:t>Vertexing</a:t>
            </a: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 Results presented in two theses</a:t>
            </a:r>
            <a:b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   * Sho Uemura , 10% 2015 (Stanford, 12/16)</a:t>
            </a:r>
            <a:b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</a:b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   * Holly Vance, 100% 2015 (Old Dominion, 9/17)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Reach roughly a factor of 6 worse than projected, </a:t>
            </a: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</a:rPr>
              <a:t>	so 2015 running has no sensitivity to A’s.</a:t>
            </a:r>
            <a:endParaRPr lang="en-US" b="0" dirty="0" smtClean="0">
              <a:solidFill>
                <a:srgbClr val="000090"/>
              </a:solidFill>
              <a:latin typeface="Calibri"/>
              <a:cs typeface="Calibri"/>
              <a:sym typeface="Symbol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b="0" dirty="0" smtClean="0">
              <a:solidFill>
                <a:srgbClr val="000090"/>
              </a:solidFill>
              <a:latin typeface="Calibri"/>
              <a:cs typeface="Calibri"/>
              <a:sym typeface="Symbol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  <a:sym typeface="Symbol"/>
              </a:rPr>
              <a:t>New SVT Layer closer to target and new positron trigger recover HPS reach. </a:t>
            </a:r>
            <a:br>
              <a:rPr lang="en-US" b="0" dirty="0" smtClean="0">
                <a:solidFill>
                  <a:srgbClr val="000090"/>
                </a:solidFill>
                <a:latin typeface="Calibri"/>
                <a:cs typeface="Calibri"/>
                <a:sym typeface="Symbol"/>
              </a:rPr>
            </a:b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  <a:sym typeface="Symbol"/>
              </a:rPr>
              <a:t>   *  Upgrades passed ERR in June</a:t>
            </a:r>
            <a:br>
              <a:rPr lang="en-US" b="0" dirty="0" smtClean="0">
                <a:solidFill>
                  <a:srgbClr val="000090"/>
                </a:solidFill>
                <a:latin typeface="Calibri"/>
                <a:cs typeface="Calibri"/>
                <a:sym typeface="Symbol"/>
              </a:rPr>
            </a:b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  <a:sym typeface="Symbol"/>
              </a:rPr>
              <a:t>   *  Construction  underway; complete late 2018</a:t>
            </a:r>
            <a:br>
              <a:rPr lang="en-US" b="0" dirty="0" smtClean="0">
                <a:solidFill>
                  <a:srgbClr val="000090"/>
                </a:solidFill>
                <a:latin typeface="Calibri"/>
                <a:cs typeface="Calibri"/>
                <a:sym typeface="Symbol"/>
              </a:rPr>
            </a:br>
            <a:endParaRPr lang="en-US" b="0" dirty="0" smtClean="0">
              <a:solidFill>
                <a:srgbClr val="000090"/>
              </a:solidFill>
              <a:latin typeface="Calibri"/>
              <a:cs typeface="Calibri"/>
              <a:sym typeface="Symbol"/>
            </a:endParaRPr>
          </a:p>
          <a:p>
            <a:pPr marL="342900" indent="-342900" defTabSz="9144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0090"/>
                </a:solidFill>
                <a:latin typeface="Calibri"/>
                <a:cs typeface="Calibri"/>
                <a:sym typeface="Symbol"/>
              </a:rPr>
              <a:t>HPS will resume A’ search in well-motivated, unexplored parameter space in 2019.</a:t>
            </a:r>
            <a:endParaRPr lang="en-US" b="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18" name="Picture 17" descr="HPS_01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436497" y="18663"/>
            <a:ext cx="1645865" cy="79248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127585" y="1629137"/>
            <a:ext cx="3940215" cy="382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891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38200" y="0"/>
            <a:ext cx="7086600" cy="739775"/>
          </a:xfrm>
        </p:spPr>
        <p:txBody>
          <a:bodyPr>
            <a:noAutofit/>
          </a:bodyPr>
          <a:lstStyle/>
          <a:p>
            <a:pPr eaLnBrk="1" hangingPunct="1"/>
            <a:r>
              <a:rPr lang="en-US" sz="4000" dirty="0" smtClean="0">
                <a:solidFill>
                  <a:srgbClr val="000090"/>
                </a:solidFill>
                <a:latin typeface="Calibri"/>
                <a:ea typeface="Arial" pitchFamily="-102" charset="0"/>
                <a:cs typeface="Calibri"/>
                <a:sym typeface="Symbol" pitchFamily="-102" charset="2"/>
              </a:rPr>
              <a:t>Proton </a:t>
            </a:r>
            <a:r>
              <a:rPr lang="en-US" sz="4000" dirty="0" smtClean="0">
                <a:solidFill>
                  <a:srgbClr val="000090"/>
                </a:solidFill>
                <a:latin typeface="Calibri"/>
                <a:ea typeface="Arial" pitchFamily="-102" charset="0"/>
                <a:cs typeface="Calibri"/>
                <a:sym typeface="Symbol" pitchFamily="-102" charset="2"/>
              </a:rPr>
              <a:t>R</a:t>
            </a:r>
            <a:r>
              <a:rPr lang="en-US" sz="4000" dirty="0" smtClean="0">
                <a:solidFill>
                  <a:srgbClr val="000090"/>
                </a:solidFill>
                <a:latin typeface="Calibri"/>
                <a:ea typeface="Arial" pitchFamily="-102" charset="0"/>
                <a:cs typeface="Calibri"/>
                <a:sym typeface="Symbol" pitchFamily="-102" charset="2"/>
              </a:rPr>
              <a:t>adius Experiment </a:t>
            </a:r>
            <a:endParaRPr lang="en-US" sz="4000" dirty="0">
              <a:solidFill>
                <a:srgbClr val="000090"/>
              </a:solidFill>
              <a:latin typeface="Calibri"/>
              <a:ea typeface="ＭＳ Ｐゴシック" pitchFamily="-102" charset="-128"/>
              <a:cs typeface="Calibri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 bwMode="auto">
          <a:xfrm>
            <a:off x="152400" y="1295400"/>
            <a:ext cx="4419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>
                <a:solidFill>
                  <a:srgbClr val="FFFFFF"/>
                </a:solidFill>
              </a14:hiddenFill>
            </a:ext>
            <a:ext uri="{91240B29-F687-4f45-9708-019B960494DF}">
              <a14:hiddenLine xmlns="" xmlns:p="http://schemas.openxmlformats.org/presentationml/2006/main" xmlns:a="http://schemas.openxmlformats.org/drawingml/2006/main" xmlns:a14="http://schemas.microsoft.com/office/drawing/2010/main" xmlns:mv="urn:schemas-microsoft-com:mac:vml" xmlns:mc="http://schemas.openxmlformats.org/markup-compatibility/2006" xmlns:r="http://schemas.openxmlformats.org/officeDocument/2006/relationships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120000"/>
              <a:buFont typeface="Wingdings" pitchFamily="-102" charset="2"/>
              <a:buChar char="§"/>
            </a:pPr>
            <a:r>
              <a:rPr lang="en-US" sz="2000" b="0" dirty="0">
                <a:solidFill>
                  <a:srgbClr val="000090"/>
                </a:solidFill>
                <a:latin typeface="Calibri"/>
                <a:cs typeface="Calibri"/>
              </a:rPr>
              <a:t>All 2.2 GeV beam energy data have been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analyzed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120000"/>
            </a:pPr>
            <a:endParaRPr lang="en-US" sz="800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120000"/>
              <a:buFont typeface="Wingdings" pitchFamily="-102" charset="2"/>
              <a:buChar char="§"/>
            </a:pPr>
            <a:r>
              <a:rPr lang="en-US" sz="2000" b="0" dirty="0">
                <a:solidFill>
                  <a:srgbClr val="000090"/>
                </a:solidFill>
                <a:latin typeface="Calibri"/>
                <a:cs typeface="Calibri"/>
              </a:rPr>
              <a:t>A small contribution from the inelastic processes at 2.2 GeV (&lt;2% at highest angles) has been identified:</a:t>
            </a:r>
            <a:endParaRPr lang="en-US" sz="2000" b="0" dirty="0" smtClean="0">
              <a:solidFill>
                <a:srgbClr val="000090"/>
              </a:solidFill>
              <a:latin typeface="Calibri"/>
              <a:cs typeface="Calibri"/>
            </a:endParaRPr>
          </a:p>
          <a:p>
            <a:pPr marL="742950" lvl="1" indent="-285750" eaLnBrk="0" hangingPunct="0">
              <a:spcBef>
                <a:spcPct val="20000"/>
              </a:spcBef>
              <a:buClr>
                <a:srgbClr val="C00000"/>
              </a:buClr>
              <a:buSzPct val="75000"/>
              <a:buFont typeface="Wingdings" pitchFamily="-102" charset="2"/>
              <a:buChar char="ü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ea typeface="Arial" pitchFamily="-102" charset="0"/>
                <a:cs typeface="Calibri"/>
                <a:sym typeface="Symbol" pitchFamily="-102" charset="2"/>
              </a:rPr>
              <a:t>simulated </a:t>
            </a:r>
            <a:r>
              <a:rPr lang="en-US" sz="2000" b="0" dirty="0">
                <a:solidFill>
                  <a:srgbClr val="000090"/>
                </a:solidFill>
                <a:latin typeface="Calibri"/>
                <a:ea typeface="Arial" pitchFamily="-102" charset="0"/>
                <a:cs typeface="Calibri"/>
                <a:sym typeface="Symbol" pitchFamily="-102" charset="2"/>
              </a:rPr>
              <a:t>and subtracted with a sub percent precision from the physics distributions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ea typeface="Arial" pitchFamily="-102" charset="0"/>
                <a:cs typeface="Calibri"/>
                <a:sym typeface="Symbol" pitchFamily="-102" charset="2"/>
              </a:rPr>
              <a:t> </a:t>
            </a:r>
          </a:p>
          <a:p>
            <a:pPr marL="742950" lvl="1" indent="-285750" eaLnBrk="0" hangingPunct="0">
              <a:spcBef>
                <a:spcPct val="20000"/>
              </a:spcBef>
              <a:buClr>
                <a:srgbClr val="C00000"/>
              </a:buClr>
              <a:buSzPct val="75000"/>
            </a:pPr>
            <a:endParaRPr lang="en-US" sz="800" b="0" dirty="0" smtClean="0">
              <a:solidFill>
                <a:srgbClr val="000090"/>
              </a:solidFill>
              <a:latin typeface="Calibri"/>
              <a:ea typeface="Arial" pitchFamily="-102" charset="0"/>
              <a:cs typeface="Calibri"/>
              <a:sym typeface="Symbol" pitchFamily="-102" charset="2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00000"/>
              </a:buClr>
              <a:buSzPct val="120000"/>
              <a:buFont typeface="Wingdings" pitchFamily="-102" charset="2"/>
              <a:buChar char="§"/>
            </a:pPr>
            <a:r>
              <a:rPr lang="en-US" sz="2000" b="0" dirty="0" smtClean="0">
                <a:solidFill>
                  <a:srgbClr val="000090"/>
                </a:solidFill>
                <a:latin typeface="Calibri"/>
                <a:cs typeface="Calibri"/>
              </a:rPr>
              <a:t>Extraction of </a:t>
            </a:r>
            <a:r>
              <a:rPr lang="en-US" sz="2000" b="0" dirty="0">
                <a:solidFill>
                  <a:srgbClr val="000090"/>
                </a:solidFill>
                <a:latin typeface="Calibri"/>
                <a:cs typeface="Calibri"/>
              </a:rPr>
              <a:t>the </a:t>
            </a:r>
            <a:r>
              <a:rPr lang="en-US" sz="2000" b="0" dirty="0" err="1">
                <a:solidFill>
                  <a:srgbClr val="000090"/>
                </a:solidFill>
                <a:latin typeface="Calibri"/>
                <a:ea typeface="Arial" pitchFamily="-102" charset="0"/>
                <a:cs typeface="Calibri"/>
                <a:sym typeface="Symbol" pitchFamily="-102" charset="2"/>
              </a:rPr>
              <a:t>ep</a:t>
            </a:r>
            <a:r>
              <a:rPr lang="en-US" sz="2000" b="0" dirty="0">
                <a:solidFill>
                  <a:srgbClr val="000090"/>
                </a:solidFill>
                <a:latin typeface="Calibri"/>
                <a:ea typeface="Arial" pitchFamily="-102" charset="0"/>
                <a:cs typeface="Calibri"/>
                <a:sym typeface="Symbol" pitchFamily="-102" charset="2"/>
              </a:rPr>
              <a:t> </a:t>
            </a:r>
            <a:r>
              <a:rPr lang="en-US" sz="2000" b="0" dirty="0" err="1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</a:t>
            </a:r>
            <a:r>
              <a:rPr lang="en-US" sz="2000" b="0" dirty="0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 </a:t>
            </a:r>
            <a:r>
              <a:rPr lang="en-US" sz="2000" b="0" dirty="0" err="1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ep</a:t>
            </a:r>
            <a:r>
              <a:rPr lang="en-US" sz="2000" b="0" dirty="0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 differential cross sections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is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expected </a:t>
            </a:r>
            <a:r>
              <a:rPr lang="en-US" sz="2000" b="0" dirty="0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in October, </a:t>
            </a:r>
            <a:r>
              <a:rPr lang="en-US" sz="2000" b="0" dirty="0" smtClean="0">
                <a:solidFill>
                  <a:srgbClr val="000090"/>
                </a:solidFill>
                <a:latin typeface="Calibri"/>
                <a:ea typeface="Wingdings" pitchFamily="-102" charset="2"/>
                <a:cs typeface="Calibri"/>
                <a:sym typeface="Wingdings" pitchFamily="-102" charset="2"/>
              </a:rPr>
              <a:t>2017.</a:t>
            </a:r>
            <a:endParaRPr lang="en-US" sz="2000" b="0" dirty="0">
              <a:solidFill>
                <a:srgbClr val="000090"/>
              </a:solidFill>
              <a:latin typeface="Calibri"/>
              <a:ea typeface="Wingdings" pitchFamily="-102" charset="2"/>
              <a:cs typeface="Calibri"/>
              <a:sym typeface="Wingdings" pitchFamily="-102" charset="2"/>
            </a:endParaRPr>
          </a:p>
        </p:txBody>
      </p:sp>
      <p:pic>
        <p:nvPicPr>
          <p:cNvPr id="4" name="Picture 2" descr="data_vs_sim_Sept_27_2017.pdf"/>
          <p:cNvPicPr>
            <a:picLocks/>
          </p:cNvPicPr>
          <p:nvPr/>
        </p:nvPicPr>
        <p:blipFill>
          <a:blip r:embed="rId3"/>
          <a:srcRect t="20238" b="21429"/>
          <a:stretch>
            <a:fillRect/>
          </a:stretch>
        </p:blipFill>
        <p:spPr bwMode="auto">
          <a:xfrm>
            <a:off x="4572000" y="1143000"/>
            <a:ext cx="4430268" cy="410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4876800" y="5334000"/>
            <a:ext cx="4114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0" dirty="0" smtClean="0">
                <a:solidFill>
                  <a:srgbClr val="000090"/>
                </a:solidFill>
                <a:latin typeface="Calibri"/>
                <a:ea typeface="Arial Narrow" pitchFamily="-102" charset="0"/>
                <a:cs typeface="Calibri"/>
              </a:rPr>
              <a:t>Scattered </a:t>
            </a:r>
            <a:r>
              <a:rPr lang="en-US" sz="1600" b="0" dirty="0">
                <a:solidFill>
                  <a:srgbClr val="000090"/>
                </a:solidFill>
                <a:latin typeface="Calibri"/>
                <a:ea typeface="Arial Narrow" pitchFamily="-102" charset="0"/>
                <a:cs typeface="Calibri"/>
              </a:rPr>
              <a:t>electron energy distribution from the data (black) </a:t>
            </a:r>
            <a:r>
              <a:rPr lang="en-US" sz="1600" b="0" dirty="0" smtClean="0">
                <a:solidFill>
                  <a:srgbClr val="000090"/>
                </a:solidFill>
                <a:latin typeface="Calibri"/>
                <a:ea typeface="Arial Narrow" pitchFamily="-102" charset="0"/>
                <a:cs typeface="Calibri"/>
              </a:rPr>
              <a:t>and simulation </a:t>
            </a:r>
            <a:r>
              <a:rPr lang="en-US" sz="1600" b="0" dirty="0">
                <a:solidFill>
                  <a:srgbClr val="000090"/>
                </a:solidFill>
                <a:latin typeface="Calibri"/>
                <a:ea typeface="Arial Narrow" pitchFamily="-102" charset="0"/>
                <a:cs typeface="Calibri"/>
              </a:rPr>
              <a:t>(red) including inelastic processes.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62000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Calibri"/>
                <a:cs typeface="Calibri"/>
              </a:rPr>
              <a:t>CEBAF Large Acceptance Spectrometer (CLAS) </a:t>
            </a:r>
            <a:endParaRPr lang="en-US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2"/>
          <a:srcRect l="7030" t="10747" r="5455" b="2468"/>
          <a:stretch>
            <a:fillRect/>
          </a:stretch>
        </p:blipFill>
        <p:spPr bwMode="auto">
          <a:xfrm>
            <a:off x="838200" y="845866"/>
            <a:ext cx="7468881" cy="5554934"/>
          </a:xfrm>
          <a:prstGeom prst="rect">
            <a:avLst/>
          </a:prstGeom>
          <a:noFill/>
          <a:ln w="2857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6" name="TextBox 5"/>
          <p:cNvSpPr txBox="1"/>
          <p:nvPr/>
        </p:nvSpPr>
        <p:spPr>
          <a:xfrm>
            <a:off x="6781800" y="1066800"/>
            <a:ext cx="1300281" cy="369332"/>
          </a:xfrm>
          <a:prstGeom prst="rect">
            <a:avLst/>
          </a:prstGeom>
          <a:solidFill>
            <a:srgbClr val="8000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7FF5C"/>
                </a:solidFill>
              </a:rPr>
              <a:t>1997 - 2012</a:t>
            </a:r>
            <a:endParaRPr lang="en-US" dirty="0">
              <a:solidFill>
                <a:srgbClr val="F7FF5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9" name="Straight Connector 48"/>
          <p:cNvCxnSpPr/>
          <p:nvPr/>
        </p:nvCxnSpPr>
        <p:spPr>
          <a:xfrm>
            <a:off x="0" y="6551612"/>
            <a:ext cx="9144000" cy="1588"/>
          </a:xfrm>
          <a:prstGeom prst="line">
            <a:avLst/>
          </a:prstGeom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>
            <a:outerShdw dist="20000" dir="6240000" rotWithShape="0">
              <a:srgbClr val="000000"/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413451" name="Group 331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14650448"/>
              </p:ext>
            </p:extLst>
          </p:nvPr>
        </p:nvGraphicFramePr>
        <p:xfrm>
          <a:off x="76200" y="914401"/>
          <a:ext cx="5410200" cy="5640830"/>
        </p:xfrm>
        <a:graphic>
          <a:graphicData uri="http://schemas.openxmlformats.org/drawingml/2006/table">
            <a:tbl>
              <a:tblPr/>
              <a:tblGrid>
                <a:gridCol w="990600"/>
                <a:gridCol w="1295400"/>
                <a:gridCol w="1219200"/>
                <a:gridCol w="1066800"/>
                <a:gridCol w="838200"/>
              </a:tblGrid>
              <a:tr h="2854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HSWG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DPWG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NPWG</a:t>
                      </a:r>
                      <a:endParaRPr kumimoji="0" lang="en-US" sz="11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ALL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755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15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 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12 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a"/>
                        <a:cs typeface="Calibra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810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2009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2012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2014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19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19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2016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a"/>
                          <a:cs typeface="Calibra"/>
                        </a:rPr>
                        <a:t> 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3194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a"/>
                          <a:cs typeface="Calibra"/>
                        </a:rPr>
                        <a:t>2017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8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a"/>
                          <a:cs typeface="Calibra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alibra"/>
                          <a:cs typeface="Calibra"/>
                        </a:rPr>
                        <a:t>6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a"/>
                          <a:cs typeface="Calibra"/>
                        </a:rPr>
                        <a:t>+3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Calibra"/>
                          <a:cs typeface="Calibra"/>
                        </a:rPr>
                        <a:t>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Calibra"/>
                          <a:cs typeface="Calibra"/>
                        </a:rPr>
                        <a:t>14+5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2687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SUM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94+1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62+3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37+1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a"/>
                          <a:cs typeface="Calibra"/>
                        </a:rPr>
                        <a:t> 193+5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99"/>
                    </a:solidFill>
                  </a:tcPr>
                </a:tc>
              </a:tr>
            </a:tbl>
          </a:graphicData>
        </a:graphic>
      </p:graphicFrame>
      <p:sp>
        <p:nvSpPr>
          <p:cNvPr id="46175" name="Line 316"/>
          <p:cNvSpPr>
            <a:spLocks noChangeShapeType="1"/>
          </p:cNvSpPr>
          <p:nvPr/>
        </p:nvSpPr>
        <p:spPr bwMode="auto">
          <a:xfrm flipH="1">
            <a:off x="5638800" y="1219200"/>
            <a:ext cx="0" cy="563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182" name="Text Box 327"/>
          <p:cNvSpPr txBox="1">
            <a:spLocks noChangeArrowheads="1"/>
          </p:cNvSpPr>
          <p:nvPr/>
        </p:nvSpPr>
        <p:spPr bwMode="auto">
          <a:xfrm>
            <a:off x="1924441" y="76200"/>
            <a:ext cx="706715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Physics </a:t>
            </a:r>
            <a:r>
              <a:rPr lang="en-US" sz="3200" dirty="0">
                <a:solidFill>
                  <a:srgbClr val="000090"/>
                </a:solidFill>
                <a:latin typeface="Calibri"/>
                <a:cs typeface="Calibri"/>
              </a:rPr>
              <a:t>Publications</a:t>
            </a:r>
            <a:r>
              <a:rPr lang="en-US" sz="3200" dirty="0" smtClean="0">
                <a:solidFill>
                  <a:srgbClr val="000090"/>
                </a:solidFill>
                <a:latin typeface="Calibri"/>
                <a:cs typeface="Calibri"/>
              </a:rPr>
              <a:t> in refereed Journals </a:t>
            </a:r>
            <a:endParaRPr lang="en-US" sz="32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46183" name="Text Box 328"/>
          <p:cNvSpPr txBox="1">
            <a:spLocks noChangeArrowheads="1"/>
          </p:cNvSpPr>
          <p:nvPr/>
        </p:nvSpPr>
        <p:spPr bwMode="auto">
          <a:xfrm>
            <a:off x="-15015" y="0"/>
            <a:ext cx="176761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solidFill>
                  <a:srgbClr val="000090"/>
                </a:solidFill>
                <a:latin typeface="Times New Roman"/>
                <a:cs typeface="Times New Roman"/>
              </a:rPr>
              <a:t>Hall B</a:t>
            </a:r>
          </a:p>
        </p:txBody>
      </p:sp>
      <p:grpSp>
        <p:nvGrpSpPr>
          <p:cNvPr id="46" name="Group 45"/>
          <p:cNvGrpSpPr/>
          <p:nvPr/>
        </p:nvGrpSpPr>
        <p:grpSpPr>
          <a:xfrm>
            <a:off x="5685790" y="838200"/>
            <a:ext cx="3458210" cy="5410200"/>
            <a:chOff x="5634990" y="835519"/>
            <a:chExt cx="3458210" cy="5600700"/>
          </a:xfrm>
        </p:grpSpPr>
        <p:sp>
          <p:nvSpPr>
            <p:cNvPr id="41" name="Rectangle 314" descr="30%"/>
            <p:cNvSpPr>
              <a:spLocks noChangeArrowheads="1"/>
            </p:cNvSpPr>
            <p:nvPr/>
          </p:nvSpPr>
          <p:spPr bwMode="auto">
            <a:xfrm rot="5400000">
              <a:off x="6243033" y="3702138"/>
              <a:ext cx="315532" cy="15240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2" name="Rectangle 302" descr="30%"/>
            <p:cNvSpPr>
              <a:spLocks noChangeArrowheads="1"/>
            </p:cNvSpPr>
            <p:nvPr/>
          </p:nvSpPr>
          <p:spPr bwMode="auto">
            <a:xfrm rot="5400000">
              <a:off x="8035462" y="2146300"/>
              <a:ext cx="355600" cy="228600"/>
            </a:xfrm>
            <a:prstGeom prst="rect">
              <a:avLst/>
            </a:prstGeom>
            <a:pattFill prst="pct30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3" name="Rectangle 303"/>
            <p:cNvSpPr>
              <a:spLocks noChangeArrowheads="1"/>
            </p:cNvSpPr>
            <p:nvPr/>
          </p:nvSpPr>
          <p:spPr bwMode="auto">
            <a:xfrm rot="5400000">
              <a:off x="8013700" y="1689100"/>
              <a:ext cx="355600" cy="228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4" name="Text Box 304"/>
            <p:cNvSpPr txBox="1">
              <a:spLocks noChangeArrowheads="1"/>
            </p:cNvSpPr>
            <p:nvPr/>
          </p:nvSpPr>
          <p:spPr bwMode="auto">
            <a:xfrm>
              <a:off x="8349787" y="1962090"/>
              <a:ext cx="743413" cy="414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dirty="0" err="1" smtClean="0">
                  <a:latin typeface="Arial" pitchFamily="-110" charset="0"/>
                </a:rPr>
                <a:t>subm</a:t>
              </a:r>
              <a:r>
                <a:rPr lang="en-US" sz="1600" b="0" dirty="0" smtClean="0">
                  <a:latin typeface="Arial" pitchFamily="-110" charset="0"/>
                </a:rPr>
                <a:t>.</a:t>
              </a:r>
              <a:r>
                <a:rPr lang="en-US" sz="2000" b="0" dirty="0" smtClean="0">
                  <a:latin typeface="Arial" pitchFamily="-110" charset="0"/>
                </a:rPr>
                <a:t> </a:t>
              </a:r>
              <a:endParaRPr lang="en-US" sz="2000" b="0" dirty="0">
                <a:latin typeface="Arial" pitchFamily="-110" charset="0"/>
              </a:endParaRPr>
            </a:p>
          </p:txBody>
        </p:sp>
        <p:sp>
          <p:nvSpPr>
            <p:cNvPr id="46165" name="Text Box 305"/>
            <p:cNvSpPr txBox="1">
              <a:spLocks noChangeArrowheads="1"/>
            </p:cNvSpPr>
            <p:nvPr/>
          </p:nvSpPr>
          <p:spPr bwMode="auto">
            <a:xfrm>
              <a:off x="8388813" y="1280756"/>
              <a:ext cx="254000" cy="414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2000" b="0">
                  <a:latin typeface="Arial" pitchFamily="-110" charset="0"/>
                </a:rPr>
                <a:t> </a:t>
              </a:r>
            </a:p>
          </p:txBody>
        </p:sp>
        <p:sp>
          <p:nvSpPr>
            <p:cNvPr id="46166" name="Text Box 306"/>
            <p:cNvSpPr txBox="1">
              <a:spLocks noChangeArrowheads="1"/>
            </p:cNvSpPr>
            <p:nvPr/>
          </p:nvSpPr>
          <p:spPr bwMode="auto">
            <a:xfrm>
              <a:off x="8305800" y="1566446"/>
              <a:ext cx="572593" cy="350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b="0" dirty="0" err="1" smtClean="0">
                  <a:latin typeface="Arial" pitchFamily="-110" charset="0"/>
                </a:rPr>
                <a:t>publ</a:t>
              </a:r>
              <a:endParaRPr lang="en-US" sz="2000" b="0" dirty="0">
                <a:latin typeface="Arial" pitchFamily="-110" charset="0"/>
              </a:endParaRPr>
            </a:p>
          </p:txBody>
        </p:sp>
        <p:sp>
          <p:nvSpPr>
            <p:cNvPr id="46167" name="Rectangle 308"/>
            <p:cNvSpPr>
              <a:spLocks noChangeArrowheads="1"/>
            </p:cNvSpPr>
            <p:nvPr/>
          </p:nvSpPr>
          <p:spPr bwMode="auto">
            <a:xfrm rot="5400000">
              <a:off x="5952076" y="1176229"/>
              <a:ext cx="292608" cy="919163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8" name="Rectangle 309"/>
            <p:cNvSpPr>
              <a:spLocks noChangeArrowheads="1"/>
            </p:cNvSpPr>
            <p:nvPr/>
          </p:nvSpPr>
          <p:spPr bwMode="auto">
            <a:xfrm rot="5400000">
              <a:off x="5865305" y="1553514"/>
              <a:ext cx="292608" cy="74980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69" name="Rectangle 310"/>
            <p:cNvSpPr>
              <a:spLocks noChangeArrowheads="1"/>
            </p:cNvSpPr>
            <p:nvPr/>
          </p:nvSpPr>
          <p:spPr bwMode="auto">
            <a:xfrm rot="5400000">
              <a:off x="6537434" y="1120123"/>
              <a:ext cx="336326" cy="213360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0" name="Rectangle 311"/>
            <p:cNvSpPr>
              <a:spLocks noChangeArrowheads="1"/>
            </p:cNvSpPr>
            <p:nvPr/>
          </p:nvSpPr>
          <p:spPr bwMode="auto">
            <a:xfrm rot="5400000">
              <a:off x="6405309" y="1587537"/>
              <a:ext cx="292608" cy="183197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1" name="Rectangle 312"/>
            <p:cNvSpPr>
              <a:spLocks noChangeArrowheads="1"/>
            </p:cNvSpPr>
            <p:nvPr/>
          </p:nvSpPr>
          <p:spPr bwMode="auto">
            <a:xfrm rot="5400000">
              <a:off x="6559294" y="1729332"/>
              <a:ext cx="292608" cy="21336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2" name="Rectangle 313"/>
            <p:cNvSpPr>
              <a:spLocks noChangeArrowheads="1"/>
            </p:cNvSpPr>
            <p:nvPr/>
          </p:nvSpPr>
          <p:spPr bwMode="auto">
            <a:xfrm rot="5400000">
              <a:off x="6803411" y="1721866"/>
              <a:ext cx="312377" cy="2641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74" name="Rectangle 315"/>
            <p:cNvSpPr>
              <a:spLocks noChangeArrowheads="1"/>
            </p:cNvSpPr>
            <p:nvPr/>
          </p:nvSpPr>
          <p:spPr bwMode="auto">
            <a:xfrm rot="5400000">
              <a:off x="6549409" y="2291399"/>
              <a:ext cx="312377" cy="21336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" name="Group 317"/>
            <p:cNvGrpSpPr>
              <a:grpSpLocks/>
            </p:cNvGrpSpPr>
            <p:nvPr/>
          </p:nvGrpSpPr>
          <p:grpSpPr bwMode="auto">
            <a:xfrm>
              <a:off x="5638800" y="1219200"/>
              <a:ext cx="2895600" cy="247650"/>
              <a:chOff x="3661" y="1536"/>
              <a:chExt cx="1824" cy="96"/>
            </a:xfrm>
          </p:grpSpPr>
          <p:sp>
            <p:nvSpPr>
              <p:cNvPr id="46188" name="Line 318"/>
              <p:cNvSpPr>
                <a:spLocks noChangeShapeType="1"/>
              </p:cNvSpPr>
              <p:nvPr/>
            </p:nvSpPr>
            <p:spPr bwMode="auto">
              <a:xfrm>
                <a:off x="3661" y="1536"/>
                <a:ext cx="18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89" name="Line 319"/>
              <p:cNvSpPr>
                <a:spLocks noChangeShapeType="1"/>
              </p:cNvSpPr>
              <p:nvPr/>
            </p:nvSpPr>
            <p:spPr bwMode="auto">
              <a:xfrm>
                <a:off x="4237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90" name="Line 320"/>
              <p:cNvSpPr>
                <a:spLocks noChangeShapeType="1"/>
              </p:cNvSpPr>
              <p:nvPr/>
            </p:nvSpPr>
            <p:spPr bwMode="auto">
              <a:xfrm>
                <a:off x="4813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191" name="Line 321"/>
              <p:cNvSpPr>
                <a:spLocks noChangeShapeType="1"/>
              </p:cNvSpPr>
              <p:nvPr/>
            </p:nvSpPr>
            <p:spPr bwMode="auto">
              <a:xfrm>
                <a:off x="5341" y="153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46177" name="Text Box 322"/>
            <p:cNvSpPr txBox="1">
              <a:spLocks noChangeArrowheads="1"/>
            </p:cNvSpPr>
            <p:nvPr/>
          </p:nvSpPr>
          <p:spPr bwMode="auto">
            <a:xfrm rot="5400000">
              <a:off x="6396038" y="878214"/>
              <a:ext cx="2730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5</a:t>
              </a:r>
            </a:p>
          </p:txBody>
        </p:sp>
        <p:sp>
          <p:nvSpPr>
            <p:cNvPr id="46178" name="Text Box 323"/>
            <p:cNvSpPr txBox="1">
              <a:spLocks noChangeArrowheads="1"/>
            </p:cNvSpPr>
            <p:nvPr/>
          </p:nvSpPr>
          <p:spPr bwMode="auto">
            <a:xfrm rot="5400000">
              <a:off x="7226548" y="902046"/>
              <a:ext cx="440831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10</a:t>
              </a:r>
            </a:p>
          </p:txBody>
        </p:sp>
        <p:sp>
          <p:nvSpPr>
            <p:cNvPr id="46179" name="Text Box 324"/>
            <p:cNvSpPr txBox="1">
              <a:spLocks noChangeArrowheads="1"/>
            </p:cNvSpPr>
            <p:nvPr/>
          </p:nvSpPr>
          <p:spPr bwMode="auto">
            <a:xfrm rot="5400000">
              <a:off x="8064748" y="902047"/>
              <a:ext cx="44083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15</a:t>
              </a:r>
            </a:p>
          </p:txBody>
        </p:sp>
        <p:sp>
          <p:nvSpPr>
            <p:cNvPr id="46180" name="Rectangle 325"/>
            <p:cNvSpPr>
              <a:spLocks noChangeArrowheads="1"/>
            </p:cNvSpPr>
            <p:nvPr/>
          </p:nvSpPr>
          <p:spPr bwMode="auto">
            <a:xfrm>
              <a:off x="5638800" y="1219200"/>
              <a:ext cx="381000" cy="304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186" name="Rectangle 312"/>
            <p:cNvSpPr>
              <a:spLocks noChangeArrowheads="1"/>
            </p:cNvSpPr>
            <p:nvPr/>
          </p:nvSpPr>
          <p:spPr bwMode="auto">
            <a:xfrm rot="5400000">
              <a:off x="6554142" y="2523316"/>
              <a:ext cx="302911" cy="21335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Rectangle 314" descr="30%"/>
            <p:cNvSpPr>
              <a:spLocks noChangeArrowheads="1"/>
            </p:cNvSpPr>
            <p:nvPr/>
          </p:nvSpPr>
          <p:spPr bwMode="auto">
            <a:xfrm rot="5400000">
              <a:off x="6397011" y="3281539"/>
              <a:ext cx="312377" cy="18288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3"/>
            <p:cNvSpPr>
              <a:spLocks noChangeArrowheads="1"/>
            </p:cNvSpPr>
            <p:nvPr/>
          </p:nvSpPr>
          <p:spPr bwMode="auto">
            <a:xfrm rot="5400000">
              <a:off x="7120908" y="2265772"/>
              <a:ext cx="312377" cy="3276601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86600" y="5723116"/>
              <a:ext cx="1763937" cy="318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n-lt"/>
                </a:rPr>
                <a:t>updated 21 Sep 2017</a:t>
              </a:r>
              <a:endParaRPr lang="en-US" sz="1400" dirty="0">
                <a:latin typeface="+mn-lt"/>
              </a:endParaRPr>
            </a:p>
          </p:txBody>
        </p:sp>
        <p:sp>
          <p:nvSpPr>
            <p:cNvPr id="35" name="Rectangle 303"/>
            <p:cNvSpPr>
              <a:spLocks noChangeArrowheads="1"/>
            </p:cNvSpPr>
            <p:nvPr/>
          </p:nvSpPr>
          <p:spPr bwMode="auto">
            <a:xfrm rot="5400000">
              <a:off x="6892311" y="3605043"/>
              <a:ext cx="312377" cy="281940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302" descr="30%"/>
            <p:cNvSpPr>
              <a:spLocks noChangeArrowheads="1"/>
            </p:cNvSpPr>
            <p:nvPr/>
          </p:nvSpPr>
          <p:spPr bwMode="auto">
            <a:xfrm rot="5400000">
              <a:off x="6134884" y="5318213"/>
              <a:ext cx="312377" cy="1286256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Rectangle 302" descr="30%"/>
            <p:cNvSpPr>
              <a:spLocks noChangeArrowheads="1"/>
            </p:cNvSpPr>
            <p:nvPr/>
          </p:nvSpPr>
          <p:spPr bwMode="auto">
            <a:xfrm rot="5400000">
              <a:off x="6738006" y="5017669"/>
              <a:ext cx="312377" cy="251841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302" descr="30%"/>
            <p:cNvSpPr>
              <a:spLocks noChangeArrowheads="1"/>
            </p:cNvSpPr>
            <p:nvPr/>
          </p:nvSpPr>
          <p:spPr bwMode="auto">
            <a:xfrm rot="5400000">
              <a:off x="8402034" y="5897453"/>
              <a:ext cx="315532" cy="762000"/>
            </a:xfrm>
            <a:prstGeom prst="rect">
              <a:avLst/>
            </a:prstGeom>
            <a:pattFill prst="pct30">
              <a:fgClr>
                <a:srgbClr val="FF00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 rot="5400000">
              <a:off x="5283594" y="3734194"/>
              <a:ext cx="5028408" cy="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00FF"/>
              </a:solidFill>
              <a:prstDash val="dash"/>
              <a:miter lim="800000"/>
              <a:headEnd type="none" w="med" len="med"/>
              <a:tailEnd type="none" w="med" len="med"/>
            </a:ln>
            <a:effectLst/>
          </p:spPr>
        </p:cxnSp>
        <p:sp>
          <p:nvSpPr>
            <p:cNvPr id="38" name="Rectangle 303"/>
            <p:cNvSpPr>
              <a:spLocks noChangeArrowheads="1"/>
            </p:cNvSpPr>
            <p:nvPr/>
          </p:nvSpPr>
          <p:spPr bwMode="auto">
            <a:xfrm rot="5400000">
              <a:off x="6549406" y="4263477"/>
              <a:ext cx="312377" cy="2133599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325"/>
            <p:cNvSpPr>
              <a:spLocks noChangeArrowheads="1"/>
            </p:cNvSpPr>
            <p:nvPr/>
          </p:nvSpPr>
          <p:spPr bwMode="auto">
            <a:xfrm>
              <a:off x="5638800" y="4621906"/>
              <a:ext cx="1981200" cy="31237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303"/>
            <p:cNvSpPr>
              <a:spLocks noChangeArrowheads="1"/>
            </p:cNvSpPr>
            <p:nvPr/>
          </p:nvSpPr>
          <p:spPr bwMode="auto">
            <a:xfrm rot="5400000">
              <a:off x="6549411" y="4579010"/>
              <a:ext cx="312377" cy="21336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762"/>
            <a:ext cx="9144000" cy="76676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0090"/>
                </a:solidFill>
              </a:rPr>
              <a:t>Conference Presentations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87" name="Date Placeholder 86"/>
          <p:cNvSpPr>
            <a:spLocks noGrp="1"/>
          </p:cNvSpPr>
          <p:nvPr>
            <p:ph type="dt" sz="half" idx="4294967295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DA0CB37F-589A-6143-89D9-68218C27F736}" type="datetime1">
              <a:rPr lang="en-US" smtClean="0"/>
              <a:pPr/>
              <a:t>10/4/17</a:t>
            </a:fld>
            <a:endParaRPr lang="en-US"/>
          </a:p>
        </p:txBody>
      </p:sp>
      <p:sp>
        <p:nvSpPr>
          <p:cNvPr id="88" name="Slide Number Placeholder 87"/>
          <p:cNvSpPr>
            <a:spLocks noGrp="1"/>
          </p:cNvSpPr>
          <p:nvPr>
            <p:ph type="sldNum" sz="quarter" idx="4294967295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9E041EDE-50F2-FD49-B156-DFB8E5BC9437}" type="slidenum">
              <a:rPr lang="en-US" smtClean="0"/>
              <a:pPr/>
              <a:t>8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44099" y="838200"/>
          <a:ext cx="8195106" cy="496964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99458"/>
                <a:gridCol w="346012"/>
                <a:gridCol w="529154"/>
                <a:gridCol w="529154"/>
              </a:tblGrid>
              <a:tr h="496964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660400" y="5257799"/>
            <a:ext cx="406400" cy="5500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40898" y="19089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53598" y="31916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66298" y="4474349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78998" y="5789612"/>
            <a:ext cx="2032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1050498" y="4639449"/>
            <a:ext cx="406400" cy="11684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1456898" y="4296549"/>
            <a:ext cx="406400" cy="15113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863298" y="4144149"/>
            <a:ext cx="406400" cy="16637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269698" y="3445649"/>
            <a:ext cx="406400" cy="23622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676098" y="2895600"/>
            <a:ext cx="406400" cy="29122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082498" y="3412351"/>
            <a:ext cx="406400" cy="23788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88898" y="3352800"/>
            <a:ext cx="406400" cy="24550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86200" y="3733800"/>
            <a:ext cx="406400" cy="20740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267200" y="2895600"/>
            <a:ext cx="457200" cy="29122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99000" y="2971800"/>
            <a:ext cx="406400" cy="28360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105400" y="2442349"/>
            <a:ext cx="406400" cy="33655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532120" y="2286000"/>
            <a:ext cx="406400" cy="35179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52698" y="2362200"/>
            <a:ext cx="371902" cy="344564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 rot="16200000">
            <a:off x="5628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1998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9692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1999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 rot="16200000">
            <a:off x="13756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2000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7820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2001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21884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2002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 rot="16200000">
            <a:off x="25948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2003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 rot="16200000">
            <a:off x="30012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2004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 rot="16200000">
            <a:off x="34076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2005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 rot="16200000">
            <a:off x="38140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2006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 rot="16200000">
            <a:off x="42204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2007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 rot="16200000">
            <a:off x="46268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2008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 rot="16200000">
            <a:off x="5033271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2009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 rot="16200000">
            <a:off x="5439670" y="5850883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2010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5851023" y="5850883"/>
            <a:ext cx="533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2011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25400" y="429654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-25400" y="3008571"/>
            <a:ext cx="519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-76200" y="1720593"/>
            <a:ext cx="530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150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39700" y="55411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324600" y="2683649"/>
            <a:ext cx="406400" cy="31242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 rot="16200000">
            <a:off x="6321662" y="585334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2012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 rot="16200000">
            <a:off x="6690994" y="5855801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2013</a:t>
            </a:r>
            <a:endParaRPr lang="en-US" sz="1400" dirty="0"/>
          </a:p>
        </p:txBody>
      </p:sp>
      <p:sp>
        <p:nvSpPr>
          <p:cNvPr id="50" name="Rectangle 49"/>
          <p:cNvSpPr/>
          <p:nvPr/>
        </p:nvSpPr>
        <p:spPr>
          <a:xfrm>
            <a:off x="6705600" y="1775797"/>
            <a:ext cx="400050" cy="4015403"/>
          </a:xfrm>
          <a:prstGeom prst="rect">
            <a:avLst/>
          </a:prstGeom>
          <a:solidFill>
            <a:srgbClr val="FEFF3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514600" y="990600"/>
            <a:ext cx="1897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Total: </a:t>
            </a:r>
            <a:r>
              <a:rPr lang="en-US" sz="2800" dirty="0" smtClean="0">
                <a:solidFill>
                  <a:srgbClr val="FFFF00"/>
                </a:solidFill>
              </a:rPr>
              <a:t>2165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 rot="16200000">
            <a:off x="6287743" y="52989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121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 rot="16200000">
            <a:off x="5862809" y="5296492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133</a:t>
            </a:r>
            <a:endParaRPr lang="en-US" dirty="0"/>
          </a:p>
        </p:txBody>
      </p:sp>
      <p:sp>
        <p:nvSpPr>
          <p:cNvPr id="54" name="TextBox 53"/>
          <p:cNvSpPr txBox="1"/>
          <p:nvPr/>
        </p:nvSpPr>
        <p:spPr>
          <a:xfrm rot="16200000">
            <a:off x="5493476" y="5294009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137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 rot="16200000">
            <a:off x="5112476" y="5291526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132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4643609" y="52964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108</a:t>
            </a:r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 rot="16200000">
            <a:off x="4274276" y="5296492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113</a:t>
            </a:r>
            <a:endParaRPr lang="en-US" dirty="0"/>
          </a:p>
        </p:txBody>
      </p:sp>
      <p:sp>
        <p:nvSpPr>
          <p:cNvPr id="58" name="TextBox 57"/>
          <p:cNvSpPr txBox="1"/>
          <p:nvPr/>
        </p:nvSpPr>
        <p:spPr>
          <a:xfrm rot="16200000">
            <a:off x="3805409" y="52202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 rot="16200000">
            <a:off x="3436076" y="52202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94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 rot="16200000">
            <a:off x="3055076" y="52202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93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6200000">
            <a:off x="2586209" y="5322379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114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 rot="16200000">
            <a:off x="2216876" y="52227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92</a:t>
            </a:r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 rot="16200000">
            <a:off x="1824209" y="52227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62</a:t>
            </a:r>
            <a:endParaRPr lang="en-US" dirty="0"/>
          </a:p>
        </p:txBody>
      </p:sp>
      <p:sp>
        <p:nvSpPr>
          <p:cNvPr id="64" name="TextBox 63"/>
          <p:cNvSpPr txBox="1"/>
          <p:nvPr/>
        </p:nvSpPr>
        <p:spPr>
          <a:xfrm rot="16200000">
            <a:off x="1367009" y="52227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59</a:t>
            </a:r>
            <a:endParaRPr lang="en-US" dirty="0"/>
          </a:p>
        </p:txBody>
      </p:sp>
      <p:sp>
        <p:nvSpPr>
          <p:cNvPr id="65" name="TextBox 64"/>
          <p:cNvSpPr txBox="1"/>
          <p:nvPr/>
        </p:nvSpPr>
        <p:spPr>
          <a:xfrm rot="16200000">
            <a:off x="997676" y="52227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45</a:t>
            </a:r>
            <a:endParaRPr lang="en-US" dirty="0"/>
          </a:p>
        </p:txBody>
      </p:sp>
      <p:sp>
        <p:nvSpPr>
          <p:cNvPr id="66" name="TextBox 65"/>
          <p:cNvSpPr txBox="1"/>
          <p:nvPr/>
        </p:nvSpPr>
        <p:spPr>
          <a:xfrm rot="16200000">
            <a:off x="605009" y="5220291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</a:t>
            </a:r>
            <a:endParaRPr lang="en-US" dirty="0"/>
          </a:p>
        </p:txBody>
      </p:sp>
      <p:sp>
        <p:nvSpPr>
          <p:cNvPr id="67" name="TextBox 66"/>
          <p:cNvSpPr txBox="1"/>
          <p:nvPr/>
        </p:nvSpPr>
        <p:spPr>
          <a:xfrm rot="16200000">
            <a:off x="6624809" y="5298975"/>
            <a:ext cx="530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154</a:t>
            </a:r>
            <a:endParaRPr lang="en-US" dirty="0"/>
          </a:p>
        </p:txBody>
      </p:sp>
      <p:sp>
        <p:nvSpPr>
          <p:cNvPr id="69" name="TextBox 68"/>
          <p:cNvSpPr txBox="1"/>
          <p:nvPr/>
        </p:nvSpPr>
        <p:spPr>
          <a:xfrm>
            <a:off x="5638800" y="6172200"/>
            <a:ext cx="13150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</a:rPr>
              <a:t>Source: CSC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34200" y="6172200"/>
            <a:ext cx="1646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updated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2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 Oct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cs typeface="Calibri"/>
              </a:rPr>
              <a:t>2017</a:t>
            </a:r>
            <a:endParaRPr lang="en-US" sz="1400" dirty="0">
              <a:solidFill>
                <a:srgbClr val="000090"/>
              </a:solidFill>
              <a:latin typeface="Calibri"/>
              <a:cs typeface="Calibri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7086600" y="3048000"/>
            <a:ext cx="457200" cy="2743200"/>
          </a:xfrm>
          <a:prstGeom prst="rect">
            <a:avLst/>
          </a:prstGeom>
          <a:solidFill>
            <a:srgbClr val="FEFF3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 rot="16200000">
            <a:off x="7087264" y="585937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2014</a:t>
            </a:r>
            <a:endParaRPr lang="en-US" sz="1400" dirty="0"/>
          </a:p>
        </p:txBody>
      </p:sp>
      <p:sp>
        <p:nvSpPr>
          <p:cNvPr id="73" name="TextBox 72"/>
          <p:cNvSpPr txBox="1"/>
          <p:nvPr/>
        </p:nvSpPr>
        <p:spPr>
          <a:xfrm rot="16200000">
            <a:off x="6556666" y="4873322"/>
            <a:ext cx="1429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106</a:t>
            </a: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lc="http://schemas.openxmlformats.org/drawingml/2006/lockedCanvas" val="0"/>
              </a:ext>
            </a:extLst>
          </a:blip>
          <a:srcRect l="57500" t="51989" r="5694" b="15971"/>
          <a:stretch>
            <a:fillRect/>
          </a:stretch>
        </p:blipFill>
        <p:spPr>
          <a:xfrm>
            <a:off x="7845675" y="0"/>
            <a:ext cx="1298325" cy="798588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7467600" y="838200"/>
            <a:ext cx="457200" cy="4953000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 rot="16200000">
            <a:off x="6670964" y="4606635"/>
            <a:ext cx="1962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203 </a:t>
            </a:r>
          </a:p>
        </p:txBody>
      </p:sp>
      <p:sp>
        <p:nvSpPr>
          <p:cNvPr id="80" name="TextBox 79"/>
          <p:cNvSpPr txBox="1"/>
          <p:nvPr/>
        </p:nvSpPr>
        <p:spPr>
          <a:xfrm rot="16200000">
            <a:off x="7468264" y="5859374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2015</a:t>
            </a:r>
            <a:endParaRPr lang="en-US" sz="1400" dirty="0"/>
          </a:p>
        </p:txBody>
      </p:sp>
      <p:sp>
        <p:nvSpPr>
          <p:cNvPr id="75" name="Rectangle 74"/>
          <p:cNvSpPr/>
          <p:nvPr/>
        </p:nvSpPr>
        <p:spPr>
          <a:xfrm>
            <a:off x="7924800" y="1600200"/>
            <a:ext cx="457200" cy="4191001"/>
          </a:xfrm>
          <a:prstGeom prst="rect">
            <a:avLst/>
          </a:prstGeom>
          <a:solidFill>
            <a:srgbClr val="F4FF28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 rot="16200000">
            <a:off x="7816334" y="5225535"/>
            <a:ext cx="609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170</a:t>
            </a:r>
            <a:endParaRPr lang="en-US" dirty="0"/>
          </a:p>
        </p:txBody>
      </p:sp>
      <p:sp>
        <p:nvSpPr>
          <p:cNvPr id="84" name="TextBox 83"/>
          <p:cNvSpPr txBox="1"/>
          <p:nvPr/>
        </p:nvSpPr>
        <p:spPr>
          <a:xfrm rot="16200000">
            <a:off x="7803842" y="583298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2016</a:t>
            </a:r>
            <a:endParaRPr lang="en-US" sz="1400" dirty="0"/>
          </a:p>
        </p:txBody>
      </p:sp>
      <p:cxnSp>
        <p:nvCxnSpPr>
          <p:cNvPr id="68" name="Straight Connector 67"/>
          <p:cNvCxnSpPr/>
          <p:nvPr/>
        </p:nvCxnSpPr>
        <p:spPr>
          <a:xfrm>
            <a:off x="609600" y="2667000"/>
            <a:ext cx="7696200" cy="1588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 rot="16200000">
            <a:off x="8261042" y="5832982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2017</a:t>
            </a:r>
            <a:endParaRPr lang="en-US" sz="1400" dirty="0"/>
          </a:p>
        </p:txBody>
      </p:sp>
      <p:sp>
        <p:nvSpPr>
          <p:cNvPr id="83" name="Rectangle 82"/>
          <p:cNvSpPr/>
          <p:nvPr/>
        </p:nvSpPr>
        <p:spPr>
          <a:xfrm>
            <a:off x="8382000" y="2438400"/>
            <a:ext cx="445770" cy="3352801"/>
          </a:xfrm>
          <a:prstGeom prst="rect">
            <a:avLst/>
          </a:prstGeom>
          <a:solidFill>
            <a:srgbClr val="F4FF28">
              <a:alpha val="6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 rot="16200000">
            <a:off x="8223767" y="5187434"/>
            <a:ext cx="685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132</a:t>
            </a:r>
            <a:endParaRPr lang="en-US" dirty="0"/>
          </a:p>
        </p:txBody>
      </p:sp>
    </p:spTree>
  </p:cSld>
  <p:clrMapOvr>
    <a:masterClrMapping/>
  </p:clrMapOvr>
  <p:transition advTm="20933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679689"/>
            <a:ext cx="7772400" cy="1007645"/>
          </a:xfrm>
        </p:spPr>
        <p:txBody>
          <a:bodyPr/>
          <a:lstStyle/>
          <a:p>
            <a:r>
              <a:rPr lang="en-US" sz="4800" dirty="0" smtClean="0">
                <a:latin typeface="Lucida Calligraphy"/>
                <a:cs typeface="Lucida Calligraphy"/>
              </a:rPr>
              <a:t>NSTAR 2017</a:t>
            </a:r>
            <a:endParaRPr lang="en-US" sz="4800" dirty="0">
              <a:latin typeface="Lucida Calligraphy"/>
              <a:cs typeface="Lucida Calligraphy"/>
            </a:endParaRPr>
          </a:p>
        </p:txBody>
      </p:sp>
      <p:pic>
        <p:nvPicPr>
          <p:cNvPr id="4" name="Picture 3" descr="Columbia SE201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22" y="120950"/>
            <a:ext cx="8843264" cy="2396490"/>
          </a:xfrm>
          <a:prstGeom prst="rect">
            <a:avLst/>
          </a:prstGeom>
          <a:ln>
            <a:noFill/>
          </a:ln>
        </p:spPr>
      </p:pic>
      <p:pic>
        <p:nvPicPr>
          <p:cNvPr id="6" name="Picture 5" descr="Unknown-2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2590800"/>
            <a:ext cx="2486660" cy="2486660"/>
          </a:xfrm>
          <a:prstGeom prst="rect">
            <a:avLst/>
          </a:prstGeom>
        </p:spPr>
      </p:pic>
      <p:pic>
        <p:nvPicPr>
          <p:cNvPr id="14" name="Picture 13" descr="Unknown-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89" y="2680010"/>
            <a:ext cx="2034540" cy="203454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0" y="6384152"/>
            <a:ext cx="9144000" cy="473848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b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rcRect t="9149" b="6720"/>
          <a:stretch>
            <a:fillRect/>
          </a:stretch>
        </p:blipFill>
        <p:spPr>
          <a:xfrm>
            <a:off x="2049481" y="4233732"/>
            <a:ext cx="5201920" cy="24574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Presentation5" id="{26C26031-065E-FD4A-A754-D25CB1B4CED2}" vid="{3EBB1A7F-D3DD-604E-8741-1884666B38C8}"/>
    </a:ext>
  </a:extLst>
</a:theme>
</file>

<file path=ppt/theme/theme2.xml><?xml version="1.0" encoding="utf-8"?>
<a:theme xmlns:a="http://schemas.openxmlformats.org/drawingml/2006/main" name="1_JLab_presentatio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Presentation5" id="{26C26031-065E-FD4A-A754-D25CB1B4CED2}" vid="{3EBB1A7F-D3DD-604E-8741-1884666B38C8}"/>
    </a:ext>
  </a:extLst>
</a:theme>
</file>

<file path=ppt/theme/theme3.xml><?xml version="1.0" encoding="utf-8"?>
<a:theme xmlns:a="http://schemas.openxmlformats.org/drawingml/2006/main" name="Forte">
  <a:themeElements>
    <a:clrScheme name="Forte">
      <a:dk1>
        <a:srgbClr val="FFFFFF"/>
      </a:dk1>
      <a:lt1>
        <a:srgbClr val="000000"/>
      </a:lt1>
      <a:dk2>
        <a:srgbClr val="292828"/>
      </a:dk2>
      <a:lt2>
        <a:srgbClr val="DEDEDE"/>
      </a:lt2>
      <a:accent1>
        <a:srgbClr val="C70F0C"/>
      </a:accent1>
      <a:accent2>
        <a:srgbClr val="DD6B0D"/>
      </a:accent2>
      <a:accent3>
        <a:srgbClr val="FAA700"/>
      </a:accent3>
      <a:accent4>
        <a:srgbClr val="93E50D"/>
      </a:accent4>
      <a:accent5>
        <a:srgbClr val="17C7BA"/>
      </a:accent5>
      <a:accent6>
        <a:srgbClr val="0A96E4"/>
      </a:accent6>
      <a:hlink>
        <a:srgbClr val="8F3BED"/>
      </a:hlink>
      <a:folHlink>
        <a:srgbClr val="C29EEB"/>
      </a:folHlink>
    </a:clrScheme>
    <a:fontScheme name="Forte">
      <a:majorFont>
        <a:latin typeface="Constantia"/>
        <a:ea typeface=""/>
        <a:cs typeface=""/>
        <a:font script="Jpan" typeface="ＭＳ 明朝"/>
      </a:majorFont>
      <a:minorFont>
        <a:latin typeface="Constantia"/>
        <a:ea typeface=""/>
        <a:cs typeface=""/>
        <a:font script="Jpan" typeface="ＭＳ 明朝"/>
      </a:minorFont>
    </a:fontScheme>
    <a:fmtScheme name="Fort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50000"/>
                <a:lumMod val="70000"/>
              </a:schemeClr>
            </a:gs>
            <a:gs pos="35000">
              <a:schemeClr val="phClr">
                <a:tint val="100000"/>
                <a:shade val="90000"/>
                <a:satMod val="150000"/>
                <a:lumMod val="80000"/>
              </a:schemeClr>
            </a:gs>
            <a:gs pos="100000">
              <a:schemeClr val="phClr">
                <a:tint val="100000"/>
                <a:satMod val="150000"/>
                <a:lumMod val="11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30000"/>
                <a:lumMod val="80000"/>
              </a:schemeClr>
            </a:gs>
            <a:gs pos="80000">
              <a:schemeClr val="phClr">
                <a:shade val="9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114300" sx="105000" sy="105000" algn="ctr" rotWithShape="0">
              <a:srgbClr val="5F5F5F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twoPt" dir="tr">
              <a:rot lat="0" lon="0" rev="5400000"/>
            </a:lightRig>
          </a:scene3d>
          <a:sp3d>
            <a:bevelT w="12700" h="25400"/>
          </a:sp3d>
        </a:effectStyle>
        <a:effectStyle>
          <a:effectLst>
            <a:outerShdw blurRad="114300" dist="25400" sx="103000" sy="103000" algn="ctr" rotWithShape="0">
              <a:srgbClr val="4B4B4B">
                <a:alpha val="50000"/>
              </a:srgbClr>
            </a:outerShdw>
            <a:reflection blurRad="38100" stA="80000" endPos="50000" dist="38100" dir="5400000" sy="-100000" rotWithShape="0"/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>
            <a:bevelT w="127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406994</TotalTime>
  <Words>3394</Words>
  <Application>Microsoft Macintosh PowerPoint</Application>
  <PresentationFormat>On-screen Show (4:3)</PresentationFormat>
  <Paragraphs>941</Paragraphs>
  <Slides>37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JLab_presentation</vt:lpstr>
      <vt:lpstr>1_JLab_presentation</vt:lpstr>
      <vt:lpstr>Forte</vt:lpstr>
      <vt:lpstr>Status of Hall B</vt:lpstr>
      <vt:lpstr>Slide 2</vt:lpstr>
      <vt:lpstr>Slide 3</vt:lpstr>
      <vt:lpstr>Heavy Photon Search</vt:lpstr>
      <vt:lpstr>Proton Radius Experiment </vt:lpstr>
      <vt:lpstr>CEBAF Large Acceptance Spectrometer (CLAS) </vt:lpstr>
      <vt:lpstr>Slide 7</vt:lpstr>
      <vt:lpstr>Conference Presentations</vt:lpstr>
      <vt:lpstr>NSTAR 2017</vt:lpstr>
      <vt:lpstr>Slide 10</vt:lpstr>
      <vt:lpstr>2017 CLAS data in evidence for new N*’s </vt:lpstr>
      <vt:lpstr>Progress in Nucleon Spectroscopy </vt:lpstr>
      <vt:lpstr>Slide 13</vt:lpstr>
      <vt:lpstr>Detector Systems</vt:lpstr>
      <vt:lpstr>Forward Tagger Installed</vt:lpstr>
      <vt:lpstr>JLab management at ETI</vt:lpstr>
      <vt:lpstr>Slide 17</vt:lpstr>
      <vt:lpstr>Slide 18</vt:lpstr>
      <vt:lpstr>Solenoid Coils @ 4.6K</vt:lpstr>
      <vt:lpstr>Slide 20</vt:lpstr>
      <vt:lpstr>Slide 21</vt:lpstr>
      <vt:lpstr>Slide 22</vt:lpstr>
      <vt:lpstr>Slide 23</vt:lpstr>
      <vt:lpstr>Slide 24</vt:lpstr>
      <vt:lpstr>Slide 25</vt:lpstr>
      <vt:lpstr>CND installed in Solenoid</vt:lpstr>
      <vt:lpstr>Slide 27</vt:lpstr>
      <vt:lpstr>Slide 28</vt:lpstr>
      <vt:lpstr>Readiness for Science Review</vt:lpstr>
      <vt:lpstr>Basic Installation and Experiment Schedule </vt:lpstr>
      <vt:lpstr>PAC45 – Hall B approved experiments</vt:lpstr>
      <vt:lpstr>Conclusion/Outlook</vt:lpstr>
      <vt:lpstr>Slide 33</vt:lpstr>
      <vt:lpstr>Slide 34</vt:lpstr>
      <vt:lpstr>Slide 35</vt:lpstr>
      <vt:lpstr>Slide 36</vt:lpstr>
      <vt:lpstr>Conclusions</vt:lpstr>
    </vt:vector>
  </TitlesOfParts>
  <Company>Jefferson Lab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Public Machine CCPUB</dc:creator>
  <cp:lastModifiedBy>Volker Burkert</cp:lastModifiedBy>
  <cp:revision>5305</cp:revision>
  <cp:lastPrinted>2017-03-27T16:35:29Z</cp:lastPrinted>
  <dcterms:created xsi:type="dcterms:W3CDTF">2017-10-02T15:03:26Z</dcterms:created>
  <dcterms:modified xsi:type="dcterms:W3CDTF">2017-10-04T11:38:14Z</dcterms:modified>
</cp:coreProperties>
</file>