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77" r:id="rId3"/>
    <p:sldMasterId id="2147483682" r:id="rId4"/>
  </p:sldMasterIdLst>
  <p:notesMasterIdLst>
    <p:notesMasterId r:id="rId13"/>
  </p:notesMasterIdLst>
  <p:sldIdLst>
    <p:sldId id="256" r:id="rId5"/>
    <p:sldId id="483" r:id="rId6"/>
    <p:sldId id="477" r:id="rId7"/>
    <p:sldId id="478" r:id="rId8"/>
    <p:sldId id="479" r:id="rId9"/>
    <p:sldId id="481" r:id="rId10"/>
    <p:sldId id="467" r:id="rId11"/>
    <p:sldId id="482" r:id="rId12"/>
  </p:sldIdLst>
  <p:sldSz cx="9144000" cy="6858000" type="overhead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306"/>
    <a:srgbClr val="0B6E32"/>
    <a:srgbClr val="DF27CC"/>
    <a:srgbClr val="009900"/>
    <a:srgbClr val="FF8032"/>
    <a:srgbClr val="254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2"/>
    <p:restoredTop sz="94674"/>
  </p:normalViewPr>
  <p:slideViewPr>
    <p:cSldViewPr snapToGrid="0" snapToObjects="1">
      <p:cViewPr>
        <p:scale>
          <a:sx n="129" d="100"/>
          <a:sy n="129" d="100"/>
        </p:scale>
        <p:origin x="132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98E625A-5B51-4ED6-9E0B-C283F0A34CBA}" type="datetimeFigureOut">
              <a:rPr lang="en-US" smtClean="0"/>
              <a:pPr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2D296FC-2F36-4300-9473-D18AD6972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1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BF2468-C6F6-C34F-BE18-DCF0041B26FF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10/3/17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5866" y="866775"/>
            <a:ext cx="8996516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kern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56885"/>
            <a:ext cx="8172464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cap="none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382104" y="52752"/>
            <a:ext cx="6790296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6691B448-D881-4C06-8E31-715F81B52A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CalCom Review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0C3A-EEB5-8C44-BB2E-7B0C9055F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5866" y="866775"/>
            <a:ext cx="8996516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9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5866" y="866775"/>
            <a:ext cx="8996516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175387" y="6465124"/>
            <a:ext cx="2101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i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3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175387" y="6465124"/>
            <a:ext cx="2101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i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76725" y="6465125"/>
            <a:ext cx="857250" cy="365125"/>
          </a:xfrm>
        </p:spPr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9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2238375" y="64651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175387" y="6465124"/>
            <a:ext cx="2101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i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09551" y="885825"/>
            <a:ext cx="8734424" cy="54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 baseline="0">
          <a:solidFill>
            <a:srgbClr val="0432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Tx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3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 defTabSz="457200"/>
              <a:t>10/3/17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n12posterpicture"/>
          <p:cNvPicPr>
            <a:picLocks noChangeAspect="1" noChangeArrowheads="1"/>
          </p:cNvPicPr>
          <p:nvPr/>
        </p:nvPicPr>
        <p:blipFill>
          <a:blip r:embed="rId3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-2200" y="663434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243" y="663434"/>
            <a:ext cx="7772400" cy="2387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CLAS12 Commissioning with </a:t>
            </a:r>
            <a:r>
              <a:rPr lang="en-US" sz="3600" dirty="0" err="1" smtClean="0"/>
              <a:t>Cosmincs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287" y="3703820"/>
            <a:ext cx="6858000" cy="16557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DF27CC"/>
                </a:solidFill>
              </a:rPr>
              <a:t>Latifa Elouadrhiri</a:t>
            </a:r>
          </a:p>
          <a:p>
            <a:r>
              <a:rPr lang="en-US" sz="2600" dirty="0" smtClean="0">
                <a:solidFill>
                  <a:srgbClr val="DF27CC"/>
                </a:solidFill>
              </a:rPr>
              <a:t>Jefferson Lab</a:t>
            </a:r>
            <a:endParaRPr lang="en-US" sz="2600" dirty="0">
              <a:solidFill>
                <a:srgbClr val="DF27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51989" r="5694" b="15971"/>
          <a:stretch>
            <a:fillRect/>
          </a:stretch>
        </p:blipFill>
        <p:spPr>
          <a:xfrm>
            <a:off x="8052030" y="-6874"/>
            <a:ext cx="1089770" cy="670308"/>
          </a:xfrm>
          <a:prstGeom prst="rect">
            <a:avLst/>
          </a:prstGeom>
        </p:spPr>
      </p:pic>
      <p:sp>
        <p:nvSpPr>
          <p:cNvPr id="313" name="TextBox 312"/>
          <p:cNvSpPr txBox="1"/>
          <p:nvPr/>
        </p:nvSpPr>
        <p:spPr>
          <a:xfrm>
            <a:off x="69998" y="6108103"/>
            <a:ext cx="32576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CLAS12 First Experiment Workshop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CLAS Collaboration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October 3, 2017</a:t>
            </a:r>
            <a:endParaRPr lang="en-US" sz="14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Schedule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64" y="1381305"/>
            <a:ext cx="8627165" cy="41150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0090"/>
                </a:solidFill>
              </a:rPr>
              <a:t/>
            </a:r>
            <a:br>
              <a:rPr lang="en-US" i="1" dirty="0" smtClean="0">
                <a:solidFill>
                  <a:srgbClr val="000090"/>
                </a:solidFill>
              </a:rPr>
            </a:br>
            <a:r>
              <a:rPr lang="en-US" b="1" i="1" dirty="0" smtClean="0">
                <a:solidFill>
                  <a:srgbClr val="000090"/>
                </a:solidFill>
              </a:rPr>
              <a:t>Run Schedule: </a:t>
            </a:r>
            <a:r>
              <a:rPr lang="en-US" i="1" dirty="0" smtClean="0">
                <a:solidFill>
                  <a:srgbClr val="000090"/>
                </a:solidFill>
              </a:rPr>
              <a:t>Hall B is scheduled for an </a:t>
            </a:r>
            <a:r>
              <a:rPr lang="en-US" b="1" i="1" dirty="0" smtClean="0">
                <a:solidFill>
                  <a:srgbClr val="008000"/>
                </a:solidFill>
              </a:rPr>
              <a:t>Engineering Run</a:t>
            </a:r>
            <a:r>
              <a:rPr lang="en-US" b="1" i="1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for a total of 30 calendar days beginning December 4, 2017, and ending January 28, 2018. </a:t>
            </a:r>
          </a:p>
          <a:p>
            <a:pPr>
              <a:buNone/>
            </a:pPr>
            <a:endParaRPr lang="en-US" i="1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000090"/>
                </a:solidFill>
              </a:rPr>
              <a:t>	</a:t>
            </a:r>
            <a:r>
              <a:rPr lang="en-US" b="1" i="1" dirty="0" smtClean="0">
                <a:solidFill>
                  <a:srgbClr val="008000"/>
                </a:solidFill>
              </a:rPr>
              <a:t>First Experiment </a:t>
            </a:r>
            <a:r>
              <a:rPr lang="en-US" i="1" dirty="0" smtClean="0">
                <a:solidFill>
                  <a:srgbClr val="000090"/>
                </a:solidFill>
              </a:rPr>
              <a:t>is scheduled to begin February 5. There are 8 days of no-beam built into the schedule that can be used to implement changes to CLAS12 components if needed (for example as a result of findings during the engineering run). </a:t>
            </a:r>
          </a:p>
          <a:p>
            <a:pPr>
              <a:buNone/>
            </a:pPr>
            <a:endParaRPr lang="en-US" i="1" dirty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     </a:t>
            </a:r>
            <a:r>
              <a:rPr lang="en-US" sz="3800" b="1" i="1" dirty="0" smtClean="0">
                <a:solidFill>
                  <a:srgbClr val="CC0306"/>
                </a:solidFill>
              </a:rPr>
              <a:t>CLAS12 Commissioning with </a:t>
            </a:r>
            <a:r>
              <a:rPr lang="en-US" sz="3800" b="1" i="1" dirty="0" err="1" smtClean="0">
                <a:solidFill>
                  <a:srgbClr val="CC0306"/>
                </a:solidFill>
              </a:rPr>
              <a:t>Cosmics</a:t>
            </a:r>
            <a:r>
              <a:rPr lang="en-US" sz="3800" b="1" i="1" dirty="0" smtClean="0">
                <a:solidFill>
                  <a:srgbClr val="CC0306"/>
                </a:solidFill>
              </a:rPr>
              <a:t> for 2 weeks stating November 17</a:t>
            </a:r>
          </a:p>
          <a:p>
            <a:pPr>
              <a:buNone/>
            </a:pPr>
            <a:endParaRPr lang="en-US" b="1" i="1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0090"/>
                </a:solidFill>
              </a:rPr>
              <a:t>	</a:t>
            </a:r>
            <a:endParaRPr lang="en-US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7"/>
          <p:cNvSpPr>
            <a:spLocks noGrp="1"/>
          </p:cNvSpPr>
          <p:nvPr>
            <p:ph type="title"/>
          </p:nvPr>
        </p:nvSpPr>
        <p:spPr>
          <a:xfrm>
            <a:off x="559905" y="114300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CLAS12 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DAQ Commissioning</a:t>
            </a:r>
            <a:endParaRPr lang="en-US" sz="2800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Content Placeholder 8"/>
          <p:cNvSpPr>
            <a:spLocks noGrp="1"/>
          </p:cNvSpPr>
          <p:nvPr>
            <p:ph idx="4294967295"/>
          </p:nvPr>
        </p:nvSpPr>
        <p:spPr>
          <a:xfrm>
            <a:off x="381000" y="1066799"/>
            <a:ext cx="8464826" cy="447923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Cosmic test (no central detectors):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set electron trigger without HTCC (ECAL+PCAL and ECAL+PCAL+DC), check data integrity, noise for DC and other detectors, and monitoring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tools</a:t>
            </a:r>
          </a:p>
          <a:p>
            <a:pPr eaLnBrk="1" hangingPunct="1"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Cosmic test (central detectors only):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set CTOF self-trigger and/or SVT self trigger, check data integrity and monitoring tools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Random </a:t>
            </a:r>
            <a:r>
              <a:rPr lang="en-US" sz="2400" dirty="0" err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pulser</a:t>
            </a:r>
            <a:r>
              <a:rPr lang="en-US" sz="24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 test: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set low channel thresholds, measure event rate, data rate and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livetime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; check monitoring tools performance</a:t>
            </a:r>
          </a:p>
        </p:txBody>
      </p:sp>
    </p:spTree>
    <p:extLst>
      <p:ext uri="{BB962C8B-B14F-4D97-AF65-F5344CB8AC3E}">
        <p14:creationId xmlns:p14="http://schemas.microsoft.com/office/powerpoint/2010/main" val="7933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11464" r="13896"/>
          <a:stretch>
            <a:fillRect/>
          </a:stretch>
        </p:blipFill>
        <p:spPr bwMode="auto">
          <a:xfrm>
            <a:off x="1781281" y="1066055"/>
            <a:ext cx="4933440" cy="364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2794" t="11464" r="138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10252" r="13216" b="35706"/>
          <a:stretch>
            <a:fillRect/>
          </a:stretch>
        </p:blipFill>
        <p:spPr bwMode="auto">
          <a:xfrm>
            <a:off x="83520" y="4798927"/>
            <a:ext cx="4828320" cy="16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3474" t="10252" r="13216" b="357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38701" r="13216"/>
          <a:stretch>
            <a:fillRect/>
          </a:stretch>
        </p:blipFill>
        <p:spPr bwMode="auto">
          <a:xfrm>
            <a:off x="4894560" y="4641950"/>
            <a:ext cx="4312800" cy="18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3474" t="38701" r="132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83520" y="75515"/>
            <a:ext cx="8228160" cy="1144921"/>
          </a:xfrm>
          <a:ln/>
        </p:spPr>
        <p:txBody>
          <a:bodyPr tIns="35482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>
                <a:solidFill>
                  <a:srgbClr val="002060"/>
                </a:solidFill>
              </a:rPr>
              <a:t>DC Noise (S5R2) @ 30mV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7040" y="1414571"/>
            <a:ext cx="1614240" cy="1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335" rIns="81639" bIns="4082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9pPr>
          </a:lstStyle>
          <a:p>
            <a:r>
              <a:rPr lang="en-US"/>
              <a:t>Before:</a:t>
            </a:r>
          </a:p>
          <a:p>
            <a:r>
              <a:rPr lang="en-US" sz="700" b="1"/>
              <a:t>(~300MHz hit rate noise)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32000" y="1407370"/>
            <a:ext cx="1493280" cy="57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335" rIns="81639" bIns="4082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9pPr>
          </a:lstStyle>
          <a:p>
            <a:r>
              <a:rPr lang="en-US"/>
              <a:t>After:</a:t>
            </a:r>
          </a:p>
          <a:p>
            <a:r>
              <a:rPr lang="en-US" sz="900" b="1"/>
              <a:t>(&lt;2MHz hit rate noise)</a:t>
            </a:r>
          </a:p>
        </p:txBody>
      </p:sp>
      <p:cxnSp>
        <p:nvCxnSpPr>
          <p:cNvPr id="6151" name="AutoShape 7"/>
          <p:cNvCxnSpPr>
            <a:cxnSpLocks noChangeShapeType="1"/>
            <a:stCxn id="6145" idx="3"/>
            <a:endCxn id="6145" idx="3"/>
          </p:cNvCxnSpPr>
          <p:nvPr/>
        </p:nvCxnSpPr>
        <p:spPr bwMode="auto">
          <a:xfrm>
            <a:off x="6714721" y="2890725"/>
            <a:ext cx="1440" cy="1441"/>
          </a:xfrm>
          <a:prstGeom prst="curvedConnector3">
            <a:avLst>
              <a:gd name="adj1" fmla="val 50000"/>
            </a:avLst>
          </a:prstGeom>
          <a:noFill/>
          <a:ln w="9525" cap="flat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67040" y="1397289"/>
            <a:ext cx="4893120" cy="4977163"/>
          </a:xfrm>
          <a:prstGeom prst="rect">
            <a:avLst/>
          </a:prstGeom>
          <a:noFill/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060160" y="1397289"/>
            <a:ext cx="4063680" cy="4977163"/>
          </a:xfrm>
          <a:prstGeom prst="rect">
            <a:avLst/>
          </a:prstGeom>
          <a:noFill/>
          <a:ln w="38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67040" y="1416011"/>
            <a:ext cx="1614240" cy="1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335" rIns="81639" bIns="4082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 Sharp" charset="0"/>
              </a:defRPr>
            </a:lvl9pPr>
          </a:lstStyle>
          <a:p>
            <a:r>
              <a:rPr lang="en-US"/>
              <a:t>Before:</a:t>
            </a:r>
          </a:p>
          <a:p>
            <a:r>
              <a:rPr lang="en-US" sz="700" b="1"/>
              <a:t>(~300MHz hit rate noise)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9964" y="8896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B.Raydo</a:t>
            </a:r>
            <a:r>
              <a:rPr lang="en-US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7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7"/>
          <p:cNvSpPr>
            <a:spLocks noGrp="1"/>
          </p:cNvSpPr>
          <p:nvPr>
            <p:ph type="title"/>
          </p:nvPr>
        </p:nvSpPr>
        <p:spPr>
          <a:xfrm>
            <a:off x="647700" y="165652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CLAS12 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Trigger Commissioning</a:t>
            </a:r>
            <a:endParaRPr lang="en-US" sz="2800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Content Placeholder 8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415130" cy="518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Validation step 1 (cosmic):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running from electron trigger (ECAL+PCAL and ECAL+PCAL+DC) and comparing hardware trigger implementation results with C++ trigger implementation results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Validation step 2 (GEANT with different event generators)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processing GEANT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evio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file  (currently contains ECAL and PCAL,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will need to add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add HTCC, DC and FT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) through C++ trigger implementation and producing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evio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file adding trigger banks for following offline reconstruction analysis</a:t>
            </a:r>
          </a:p>
          <a:p>
            <a:pPr marL="0" indent="0" eaLnBrk="1" hangingPunct="1">
              <a:buNone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7"/>
          <p:cNvSpPr>
            <a:spLocks noGrp="1"/>
          </p:cNvSpPr>
          <p:nvPr>
            <p:ph type="title"/>
          </p:nvPr>
        </p:nvSpPr>
        <p:spPr>
          <a:xfrm>
            <a:off x="606287" y="394250"/>
            <a:ext cx="77724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CLAS12 Online Monitoring Commissioning</a:t>
            </a:r>
            <a:r>
              <a:rPr lang="en-US" sz="280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Content Placeholder 8"/>
          <p:cNvSpPr>
            <a:spLocks noGrp="1"/>
          </p:cNvSpPr>
          <p:nvPr>
            <p:ph idx="1"/>
          </p:nvPr>
        </p:nvSpPr>
        <p:spPr>
          <a:xfrm>
            <a:off x="427382" y="990600"/>
            <a:ext cx="8438322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Run and check basic instrumentation: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runtime databases, messaging system, communication with EPICS, communication with data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stream</a:t>
            </a:r>
          </a:p>
          <a:p>
            <a:pPr eaLnBrk="1" hangingPunct="1"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Run and check basic tools: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CED(CLAS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event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display),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data collection from different sources (DAQ, EPICS, scalers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insertion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into data stream, hardware monitoring tools, trigger monitoring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tools</a:t>
            </a:r>
          </a:p>
          <a:p>
            <a:pPr eaLnBrk="1" hangingPunct="1"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Run and check online data monitoring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running on hot-swap DAQ server (clondaq3) from ET system, check detector data monitoring tools and online reconstruction (CLARA)</a:t>
            </a:r>
          </a:p>
        </p:txBody>
      </p:sp>
    </p:spTree>
    <p:extLst>
      <p:ext uri="{BB962C8B-B14F-4D97-AF65-F5344CB8AC3E}">
        <p14:creationId xmlns:p14="http://schemas.microsoft.com/office/powerpoint/2010/main" val="2425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Summary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01212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89"/>
                </a:solidFill>
                <a:latin typeface="Arial" charset="0"/>
                <a:ea typeface="ＭＳ Ｐゴシック" charset="0"/>
                <a:cs typeface="ＭＳ Ｐゴシック" charset="0"/>
              </a:rPr>
              <a:t>Two weeks </a:t>
            </a:r>
            <a:r>
              <a:rPr lang="en-US" sz="3200" b="1" dirty="0">
                <a:solidFill>
                  <a:srgbClr val="000089"/>
                </a:solidFill>
                <a:latin typeface="Arial" charset="0"/>
                <a:ea typeface="ＭＳ Ｐゴシック" charset="0"/>
                <a:cs typeface="ＭＳ Ｐゴシック" charset="0"/>
              </a:rPr>
              <a:t>before</a:t>
            </a:r>
            <a:r>
              <a:rPr lang="en-US" sz="3200" b="1" dirty="0" smtClean="0">
                <a:solidFill>
                  <a:srgbClr val="000089"/>
                </a:solidFill>
                <a:latin typeface="Arial" charset="0"/>
                <a:ea typeface="ＭＳ Ｐゴシック" charset="0"/>
                <a:cs typeface="ＭＳ Ｐゴシック" charset="0"/>
              </a:rPr>
              <a:t> arrival of beam the full CLAS12 system </a:t>
            </a:r>
            <a:r>
              <a:rPr lang="en-US" sz="3200" b="1" dirty="0">
                <a:solidFill>
                  <a:srgbClr val="000089"/>
                </a:solidFill>
                <a:latin typeface="Arial" charset="0"/>
                <a:ea typeface="ＭＳ Ｐゴシック" charset="0"/>
                <a:cs typeface="ＭＳ Ｐゴシック" charset="0"/>
              </a:rPr>
              <a:t>will be commissioned by taking cosmic</a:t>
            </a:r>
            <a:r>
              <a:rPr lang="en-US" sz="3200" b="1" dirty="0" smtClean="0">
                <a:solidFill>
                  <a:srgbClr val="000089"/>
                </a:solidFill>
                <a:latin typeface="Arial" charset="0"/>
                <a:ea typeface="ＭＳ Ｐゴシック" charset="0"/>
                <a:cs typeface="ＭＳ Ｐゴシック" charset="0"/>
              </a:rPr>
              <a:t> ray data</a:t>
            </a:r>
          </a:p>
          <a:p>
            <a:pPr>
              <a:defRPr/>
            </a:pPr>
            <a:endParaRPr lang="en-US" sz="3200" b="1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Critical to a timely &amp; successful beam commissioning </a:t>
            </a:r>
            <a:endParaRPr lang="en-US" sz="32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10C3A-EEB5-8C44-BB2E-7B0C9055FE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 descr="ced_dc_45m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4618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2921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CED event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9387</TotalTime>
  <Words>328</Words>
  <Application>Microsoft Macintosh PowerPoint</Application>
  <PresentationFormat>Overhead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Garamond</vt:lpstr>
      <vt:lpstr>Minion Pro</vt:lpstr>
      <vt:lpstr>ＭＳ Ｐゴシック</vt:lpstr>
      <vt:lpstr>Verdana</vt:lpstr>
      <vt:lpstr>WenQuanYi Zen Hei Sharp</vt:lpstr>
      <vt:lpstr>Arial</vt:lpstr>
      <vt:lpstr>JLab_presentation</vt:lpstr>
      <vt:lpstr>1_JLabPowerpointMain</vt:lpstr>
      <vt:lpstr>2_JLabPowerpointMain</vt:lpstr>
      <vt:lpstr>1_JLab_presentation</vt:lpstr>
      <vt:lpstr> CLAS12 Commissioning with Cosmincs </vt:lpstr>
      <vt:lpstr>Schedule</vt:lpstr>
      <vt:lpstr>CLAS12 DAQ Commissioning</vt:lpstr>
      <vt:lpstr>DC Noise (S5R2) @ 30mV </vt:lpstr>
      <vt:lpstr>CLAS12 Trigger Commissioning</vt:lpstr>
      <vt:lpstr>CLAS12 Online Monitoring Commissioning </vt:lpstr>
      <vt:lpstr>Summary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latifa Elouadrhiri</cp:lastModifiedBy>
  <cp:revision>270</cp:revision>
  <cp:lastPrinted>2017-06-13T19:02:07Z</cp:lastPrinted>
  <dcterms:created xsi:type="dcterms:W3CDTF">2017-09-25T10:27:42Z</dcterms:created>
  <dcterms:modified xsi:type="dcterms:W3CDTF">2017-10-03T11:07:15Z</dcterms:modified>
</cp:coreProperties>
</file>