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61" r:id="rId2"/>
    <p:sldMasterId id="2147483673" r:id="rId3"/>
  </p:sldMasterIdLst>
  <p:notesMasterIdLst>
    <p:notesMasterId r:id="rId30"/>
  </p:notesMasterIdLst>
  <p:handoutMasterIdLst>
    <p:handoutMasterId r:id="rId31"/>
  </p:handoutMasterIdLst>
  <p:sldIdLst>
    <p:sldId id="622" r:id="rId4"/>
    <p:sldId id="706" r:id="rId5"/>
    <p:sldId id="754" r:id="rId6"/>
    <p:sldId id="709" r:id="rId7"/>
    <p:sldId id="755" r:id="rId8"/>
    <p:sldId id="756" r:id="rId9"/>
    <p:sldId id="767" r:id="rId10"/>
    <p:sldId id="628" r:id="rId11"/>
    <p:sldId id="753" r:id="rId12"/>
    <p:sldId id="691" r:id="rId13"/>
    <p:sldId id="765" r:id="rId14"/>
    <p:sldId id="751" r:id="rId15"/>
    <p:sldId id="749" r:id="rId16"/>
    <p:sldId id="750" r:id="rId17"/>
    <p:sldId id="752" r:id="rId18"/>
    <p:sldId id="768" r:id="rId19"/>
    <p:sldId id="757" r:id="rId20"/>
    <p:sldId id="621" r:id="rId21"/>
    <p:sldId id="639" r:id="rId22"/>
    <p:sldId id="761" r:id="rId23"/>
    <p:sldId id="762" r:id="rId24"/>
    <p:sldId id="763" r:id="rId25"/>
    <p:sldId id="700" r:id="rId26"/>
    <p:sldId id="701" r:id="rId27"/>
    <p:sldId id="702" r:id="rId28"/>
    <p:sldId id="703" r:id="rId29"/>
  </p:sldIdLst>
  <p:sldSz cx="9144000" cy="6858000" type="letter"/>
  <p:notesSz cx="69469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8200"/>
    <a:srgbClr val="06893E"/>
    <a:srgbClr val="FFA400"/>
    <a:srgbClr val="717100"/>
    <a:srgbClr val="606000"/>
    <a:srgbClr val="F3F0C7"/>
    <a:srgbClr val="F7EFD2"/>
    <a:srgbClr val="D0EEAD"/>
    <a:srgbClr val="CCFF66"/>
    <a:srgbClr val="080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7" autoAdjust="0"/>
    <p:restoredTop sz="50000" autoAdjust="0"/>
  </p:normalViewPr>
  <p:slideViewPr>
    <p:cSldViewPr snapToGrid="0">
      <p:cViewPr varScale="1">
        <p:scale>
          <a:sx n="138" d="100"/>
          <a:sy n="138" d="100"/>
        </p:scale>
        <p:origin x="15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98005" y="8838253"/>
            <a:ext cx="404948" cy="27506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4331C631-42F1-4CF6-A1F9-F287E586F0E8}" type="slidenum">
              <a:rPr lang="en-US" altLang="en-US" sz="10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07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615" y="4379046"/>
            <a:ext cx="5091673" cy="414484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3870" tIns="60306" rIns="123870" bIns="6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700088"/>
            <a:ext cx="4591050" cy="3443287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28492" y="8759663"/>
            <a:ext cx="574461" cy="44167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3B368C9E-1CF7-4AF8-B0A9-FDB5C8FEC0C5}" type="slidenum">
              <a:rPr lang="en-US" altLang="en-US" sz="21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BBB0AE9-98DA-E341-A5CE-A87FCE4C4F9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1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BBB0AE9-98DA-E341-A5CE-A87FCE4C4F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0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I mentioned satisfying</a:t>
            </a:r>
            <a:r>
              <a:rPr lang="en-US" baseline="0" dirty="0" smtClean="0"/>
              <a:t> the commissioning requirements included in the project plan?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BBB0AE9-98DA-E341-A5CE-A87FCE4C4F9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1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0"/>
            <a:ext cx="1714500" cy="816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4991100" cy="816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24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117600"/>
            <a:ext cx="6515100" cy="70500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62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6.w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7435669" y="6536799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80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pPr algn="ctr" eaLnBrk="0" hangingPunct="0"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2105096" y="6424929"/>
            <a:ext cx="5045360" cy="3990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000" dirty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  <a:r>
              <a:rPr lang="en-US" sz="100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Daniel S. Carman      </a:t>
            </a: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CLAS12 Workshop      Oct. 3, </a:t>
            </a: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2017    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1000" dirty="0">
              <a:solidFill>
                <a:srgbClr val="339966"/>
              </a:solidFill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10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6529" y="6395762"/>
            <a:ext cx="1280160" cy="400050"/>
          </a:xfrm>
          <a:prstGeom prst="rect">
            <a:avLst/>
          </a:prstGeom>
        </p:spPr>
      </p:pic>
      <p:pic>
        <p:nvPicPr>
          <p:cNvPr id="12" name="Picture 11" descr="clas-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81202" y="6386312"/>
            <a:ext cx="674751" cy="3893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200" indent="-2333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8001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488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6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00800"/>
            <a:ext cx="9140825" cy="7620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971800" y="6553200"/>
            <a:ext cx="3733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   </a:t>
            </a:r>
            <a:r>
              <a:rPr lang="en-US" sz="10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05600" y="6369050"/>
            <a:ext cx="5810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t>Page </a:t>
            </a:r>
            <a:fld id="{06EE394A-A221-4A75-8B6E-C5A238767713}" type="slidenum">
              <a:rPr lang="en-US" sz="60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pPr algn="ctr" eaLnBrk="0" hangingPunct="0"/>
              <a:t>‹#›</a:t>
            </a:fld>
            <a:endParaRPr lang="en-US" sz="600" dirty="0" smtClean="0">
              <a:solidFill>
                <a:srgbClr val="FFFFFF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3200400" y="6549136"/>
            <a:ext cx="3429000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dirty="0">
                <a:solidFill>
                  <a:srgbClr val="008000"/>
                </a:solidFill>
                <a:latin typeface="Arial" charset="0"/>
                <a:ea typeface="+mn-ea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99263" y="6415088"/>
            <a:ext cx="3968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en-US" sz="800" dirty="0">
                <a:solidFill>
                  <a:srgbClr val="FFFFFF"/>
                </a:solidFill>
                <a:latin typeface="Arial" charset="0"/>
                <a:ea typeface="+mn-ea"/>
              </a:rPr>
              <a:t>Page </a:t>
            </a:r>
            <a:fld id="{E5BAB529-87AE-4E82-9075-6E22D642D313}" type="slidenum">
              <a:rPr lang="en-US" altLang="en-US" sz="800">
                <a:solidFill>
                  <a:srgbClr val="FFFFFF"/>
                </a:solidFill>
                <a:latin typeface="Arial" charset="0"/>
                <a:ea typeface="+mn-ea"/>
              </a:rPr>
              <a:pPr algn="ctr" eaLnBrk="0" hangingPunct="0"/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3708123" y="6711988"/>
            <a:ext cx="2706930" cy="1154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900" dirty="0" smtClean="0">
                <a:solidFill>
                  <a:srgbClr val="000000"/>
                </a:solidFill>
                <a:latin typeface="Arial Black"/>
                <a:ea typeface="+mn-ea"/>
              </a:rPr>
              <a:t>SVT TR    January 19-20 - 2012</a:t>
            </a:r>
            <a:endParaRPr lang="en-US" sz="900" dirty="0">
              <a:solidFill>
                <a:srgbClr val="000000"/>
              </a:solidFill>
              <a:latin typeface="Arial Blac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3363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+mn-lt"/>
        </a:defRPr>
      </a:lvl2pPr>
      <a:lvl3pPr marL="8001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+mn-lt"/>
        </a:defRPr>
      </a:lvl3pPr>
      <a:lvl4pPr marL="11430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+mn-lt"/>
        </a:defRPr>
      </a:lvl4pPr>
      <a:lvl5pPr marL="1487488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5pPr>
      <a:lvl6pPr marL="19446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2457" y="5780453"/>
            <a:ext cx="6429520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Daniel S. Carman  --  Jefferson Laboratory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5906" y="1823427"/>
            <a:ext cx="3282530" cy="3493264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95250" dist="38100" dir="3420000" algn="tl" rotWithShape="0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Outline:</a:t>
            </a:r>
          </a:p>
          <a:p>
            <a:pPr marL="1111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 Commissioning </a:t>
            </a:r>
            <a:r>
              <a:rPr lang="en-US" sz="1800" b="0" dirty="0" smtClean="0">
                <a:latin typeface="Comic Sans MS"/>
                <a:cs typeface="Comic Sans MS"/>
              </a:rPr>
              <a:t>Objectives</a:t>
            </a:r>
            <a:endParaRPr lang="en-US" sz="1800" b="0" dirty="0" smtClean="0">
              <a:latin typeface="Comic Sans MS"/>
              <a:cs typeface="Comic Sans MS"/>
            </a:endParaRPr>
          </a:p>
          <a:p>
            <a:pPr marL="1111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800" b="0" dirty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latin typeface="Comic Sans MS"/>
                <a:cs typeface="Comic Sans MS"/>
              </a:rPr>
              <a:t>Daily Schedule</a:t>
            </a:r>
          </a:p>
          <a:p>
            <a:pPr marL="1111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800" b="0" dirty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latin typeface="Comic Sans MS"/>
                <a:cs typeface="Comic Sans MS"/>
              </a:rPr>
              <a:t>Commissioning Details</a:t>
            </a:r>
            <a:r>
              <a:rPr lang="en-US" sz="1800" b="0" dirty="0" smtClean="0">
                <a:latin typeface="Comic Sans MS"/>
                <a:cs typeface="Comic Sans MS"/>
              </a:rPr>
              <a:t>:</a:t>
            </a:r>
            <a:endParaRPr lang="en-US" sz="1800" b="0" dirty="0" smtClean="0">
              <a:latin typeface="Comic Sans MS"/>
              <a:cs typeface="Comic Sans MS"/>
            </a:endParaRPr>
          </a:p>
          <a:p>
            <a:pPr marL="520700" lvl="1" indent="-1746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600" b="0" i="1" dirty="0" smtClean="0">
                <a:latin typeface="Comic Sans MS"/>
                <a:cs typeface="Comic Sans MS"/>
              </a:rPr>
              <a:t>Beamline</a:t>
            </a:r>
            <a:endParaRPr lang="en-US" sz="1600" b="0" i="1" dirty="0" smtClean="0">
              <a:latin typeface="Comic Sans MS"/>
              <a:cs typeface="Comic Sans MS"/>
            </a:endParaRPr>
          </a:p>
          <a:p>
            <a:pPr marL="520700" lvl="1" indent="-1746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600" b="0" i="1" dirty="0" smtClean="0">
                <a:latin typeface="Comic Sans MS"/>
                <a:cs typeface="Comic Sans MS"/>
              </a:rPr>
              <a:t>CLAS12</a:t>
            </a:r>
            <a:endParaRPr lang="en-US" sz="1600" b="0" dirty="0" smtClean="0">
              <a:latin typeface="Comic Sans MS"/>
              <a:cs typeface="Comic Sans MS"/>
            </a:endParaRPr>
          </a:p>
          <a:p>
            <a:pPr marL="1111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latin typeface="Comic Sans MS"/>
                <a:cs typeface="Comic Sans MS"/>
              </a:rPr>
              <a:t>Next Steps</a:t>
            </a:r>
            <a:endParaRPr lang="en-US" sz="1800" b="0" dirty="0" smtClean="0">
              <a:latin typeface="Comic Sans MS"/>
              <a:cs typeface="Comic Sans MS"/>
            </a:endParaRPr>
          </a:p>
          <a:p>
            <a:pPr marL="111125"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ct val="60000"/>
              <a:buFont typeface="Wingdings" charset="2"/>
              <a:buChar char="u"/>
            </a:pPr>
            <a:r>
              <a:rPr lang="en-US" sz="1800" b="0" dirty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latin typeface="Comic Sans MS"/>
                <a:cs typeface="Comic Sans MS"/>
              </a:rPr>
              <a:t>Summary</a:t>
            </a:r>
            <a:endParaRPr lang="en-US" sz="1800" b="0" dirty="0" smtClean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" y="272148"/>
            <a:ext cx="8229600" cy="10875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6253865"/>
            <a:ext cx="9144000" cy="60413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752688"/>
            <a:ext cx="4846320" cy="36347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sz="2800" dirty="0" smtClean="0"/>
              <a:t>Phase 2: CLAS12 Commissioning at 10.6 </a:t>
            </a:r>
            <a:r>
              <a:rPr lang="en-US" sz="2800" dirty="0" smtClean="0"/>
              <a:t>GeV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8096" y="2449232"/>
            <a:ext cx="8897112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Phase </a:t>
            </a: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2a </a:t>
            </a: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duration = </a:t>
            </a: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12.5 days </a:t>
            </a:r>
            <a:r>
              <a:rPr lang="en-US" sz="1800" b="0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(ending at year-end break)</a:t>
            </a:r>
            <a:endParaRPr lang="en-US" sz="1800" b="0" i="1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Detector turn on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Working from least sensitive to most sensitive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[4 hr] 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Solenoid field scan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field setting to minimize DC occupancy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Luminosity scan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Study detector rates from L=1/100 to 1.5 L</a:t>
            </a:r>
            <a:r>
              <a:rPr lang="en-US" sz="1400" b="0" baseline="-2500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0 </a:t>
            </a:r>
            <a:r>
              <a:rPr lang="en-US" sz="1400" b="0" baseline="-2500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2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DAQ studies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Get DAQ operational with appropriate info into event files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Detector setup optimization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iscriminator thresholds/widths,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timing, DC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plateau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[7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Trigger studies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loose electron trigger; setup ”higher order” triggers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[4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Luminosity studies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Record data at low and high luminosity for tracking studies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[4 </a:t>
            </a:r>
            <a:r>
              <a:rPr lang="en-US" sz="1400" b="0" i="1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  <a:endParaRPr lang="en-US" sz="1400" b="0" i="1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982" y="942109"/>
            <a:ext cx="840509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Commissioning with 5-pass beam: </a:t>
            </a:r>
          </a:p>
          <a:p>
            <a:pPr marL="174625" indent="-174625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Begin with torus polarity for negatives bending in toward the beamline</a:t>
            </a:r>
          </a:p>
          <a:p>
            <a:pPr marL="174625" indent="-174625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More “conservative” running condition</a:t>
            </a:r>
          </a:p>
          <a:p>
            <a:pPr marL="174625" indent="-174625">
              <a:spcAft>
                <a:spcPts val="600"/>
              </a:spcAft>
              <a:buFontTx/>
              <a:buChar char="-"/>
            </a:pPr>
            <a:r>
              <a:rPr lang="en-US" sz="1600" b="0" i="1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rPr>
              <a:t>Consistent with main RG-A running conditions</a:t>
            </a:r>
            <a:endParaRPr lang="en-US" sz="1600" b="0" i="1" dirty="0" smtClean="0">
              <a:solidFill>
                <a:srgbClr val="7030A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52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sz="2800" dirty="0" smtClean="0"/>
              <a:t>Phase 2: CLAS12 Commissioning at 10.6 </a:t>
            </a:r>
            <a:r>
              <a:rPr lang="en-US" sz="2800" dirty="0" smtClean="0"/>
              <a:t>GeV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46304" y="1073020"/>
            <a:ext cx="8997696" cy="492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Clr>
                <a:srgbClr val="C00000"/>
              </a:buClr>
              <a:buFont typeface="+mj-lt"/>
              <a:buAutoNum type="alphaLcParenR" startAt="8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Field studies </a:t>
            </a:r>
            <a:r>
              <a:rPr lang="mr-IN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data at six different torus/solenoid settings to test PMT shielding</a:t>
            </a:r>
          </a:p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                     effectiveness, reconstruction, and calibrations </a:t>
            </a:r>
            <a:r>
              <a:rPr lang="en-US" sz="1400" b="0" i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[24 </a:t>
            </a:r>
            <a:r>
              <a:rPr lang="en-US" sz="1400" b="0" i="1" dirty="0" err="1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  <a:endParaRPr lang="en-US" sz="1400" b="0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Bef>
                <a:spcPts val="0"/>
              </a:spcBef>
              <a:spcAft>
                <a:spcPts val="1400"/>
              </a:spcAft>
              <a:buClr>
                <a:srgbClr val="C00000"/>
              </a:buClr>
              <a:buFont typeface="+mj-lt"/>
              <a:buAutoNum type="alphaLcParenR" startAt="9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Empty 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target run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Point target test of tracking reconstruction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[4 hr]</a:t>
            </a:r>
          </a:p>
          <a:p>
            <a:pPr marL="342900" indent="-342900">
              <a:spcBef>
                <a:spcPts val="2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arenR" startAt="9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Low/high 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luminosity calibration runs -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Long runs for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subsystem calibrations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[60 </a:t>
            </a:r>
            <a:r>
              <a:rPr lang="en-US" sz="1400" b="0" i="1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                                 </a:t>
            </a: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* D</a:t>
            </a: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efine </a:t>
            </a: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operating luminosity for RG-A </a:t>
            </a: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running</a:t>
            </a:r>
            <a:endParaRPr lang="en-US" sz="1600" b="0" i="1" dirty="0" smtClean="0">
              <a:solidFill>
                <a:srgbClr val="CA82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Bef>
                <a:spcPts val="14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arenR" startAt="11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fi-FI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öller polarimeter commissioning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fi-FI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i-FI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polarimeter setup and take data </a:t>
            </a:r>
            <a:r>
              <a:rPr lang="fi-FI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[8 hr</a:t>
            </a:r>
            <a:r>
              <a:rPr lang="fi-FI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 marL="342900" indent="-342900">
              <a:spcBef>
                <a:spcPts val="14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arenR" startAt="11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Spin dance </a:t>
            </a:r>
            <a:r>
              <a:rPr lang="mr-IN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Study electron beam polarization vs. injector settings </a:t>
            </a:r>
            <a:r>
              <a:rPr lang="en-US" sz="1400" b="0" i="1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(Hall B only) </a:t>
            </a:r>
            <a:r>
              <a:rPr lang="en-US" sz="1400" b="0" i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[8 </a:t>
            </a:r>
            <a:r>
              <a:rPr lang="en-US" sz="1400" b="0" i="1" dirty="0" err="1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 marL="342900" indent="-342900">
              <a:spcBef>
                <a:spcPts val="14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lphaLcParenR" startAt="11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Alignment studies </a:t>
            </a:r>
            <a:r>
              <a:rPr lang="mr-IN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zero field data for </a:t>
            </a:r>
            <a:r>
              <a:rPr lang="en-US" sz="1400" b="0" dirty="0" err="1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Fwd</a:t>
            </a: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Carriage, DC, FMT, FT, CVT alignment </a:t>
            </a:r>
            <a:r>
              <a:rPr lang="en-US" sz="1400" b="0" i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[10 </a:t>
            </a:r>
            <a:r>
              <a:rPr lang="en-US" sz="1400" b="0" i="1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 algn="ctr">
              <a:spcBef>
                <a:spcPts val="1500"/>
              </a:spcBef>
              <a:spcAft>
                <a:spcPts val="1500"/>
              </a:spcAft>
              <a:buClr>
                <a:srgbClr val="C00000"/>
              </a:buClr>
            </a:pP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Begin calibration</a:t>
            </a:r>
            <a:r>
              <a:rPr lang="fi-FI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i-FI" sz="1600" b="0" dirty="0" err="1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runs</a:t>
            </a:r>
            <a:r>
              <a:rPr lang="fi-FI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i-FI" sz="1600" b="0" dirty="0" err="1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with</a:t>
            </a:r>
            <a:r>
              <a:rPr lang="fi-FI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i-FI" sz="1600" b="0" dirty="0" err="1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reversed</a:t>
            </a:r>
            <a:r>
              <a:rPr lang="fi-FI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 torus </a:t>
            </a:r>
            <a:r>
              <a:rPr lang="fi-FI" sz="1600" b="0" dirty="0" err="1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polarity</a:t>
            </a:r>
            <a:r>
              <a:rPr lang="fi-FI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 (100% </a:t>
            </a:r>
            <a:r>
              <a:rPr lang="fi-FI" sz="1600" b="0" dirty="0" err="1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Neg</a:t>
            </a:r>
            <a:r>
              <a:rPr lang="fi-FI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. Out)</a:t>
            </a:r>
            <a:endParaRPr lang="en-US" sz="1600" b="0" dirty="0" smtClean="0">
              <a:solidFill>
                <a:srgbClr val="CA82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Bef>
                <a:spcPts val="1400"/>
              </a:spcBef>
              <a:spcAft>
                <a:spcPts val="800"/>
              </a:spcAft>
              <a:buClr>
                <a:srgbClr val="C00000"/>
              </a:buClr>
              <a:buFont typeface="+mj-lt"/>
              <a:buAutoNum type="alphaLcParenR" startAt="15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Low/high luminosity 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calibration runs </a:t>
            </a:r>
            <a:r>
              <a:rPr lang="mr-IN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Long runs for subsystem calibrations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[72 </a:t>
            </a:r>
            <a:r>
              <a:rPr lang="en-US" sz="1400" b="0" i="1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16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                           </a:t>
            </a: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* </a:t>
            </a:r>
            <a:r>
              <a:rPr lang="en-US" sz="1600" b="0" dirty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Define operating luminosity for </a:t>
            </a:r>
            <a:r>
              <a:rPr lang="en-US" sz="16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this running configuration</a:t>
            </a:r>
            <a:endParaRPr lang="en-US" sz="1600" b="0" dirty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2723" y="6047694"/>
            <a:ext cx="2752436" cy="36933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End of </a:t>
            </a:r>
            <a:r>
              <a:rPr lang="en-US" sz="1800" b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year shutdown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11564" y="4544291"/>
            <a:ext cx="6687127" cy="360218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83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sz="2800" dirty="0" smtClean="0"/>
              <a:t>Phase </a:t>
            </a:r>
            <a:r>
              <a:rPr lang="en-US" sz="2800" dirty="0" smtClean="0"/>
              <a:t>2: </a:t>
            </a:r>
            <a:r>
              <a:rPr lang="en-US" sz="2800" dirty="0" smtClean="0"/>
              <a:t>CLAS12 Commissioning at 10.6 </a:t>
            </a:r>
            <a:r>
              <a:rPr lang="en-US" sz="2800" dirty="0" smtClean="0"/>
              <a:t>GeV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0584" y="1691576"/>
            <a:ext cx="8933688" cy="453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Phase </a:t>
            </a: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2b </a:t>
            </a: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duration = </a:t>
            </a: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12 days</a:t>
            </a:r>
            <a:endParaRPr lang="en-US" sz="1800" b="0" i="1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Beam tuning and detector turn on </a:t>
            </a:r>
            <a:r>
              <a:rPr lang="en-US" sz="1800" b="0" dirty="0" smtClean="0">
                <a:solidFill>
                  <a:srgbClr val="606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[12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DAQ and rate checks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field setting to minimize DC occupancy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[1 </a:t>
            </a:r>
            <a:r>
              <a:rPr lang="en-US" sz="1400" b="0" i="1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Trigger studies </a:t>
            </a:r>
            <a:r>
              <a:rPr lang="mr-IN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trigger hardware and settings for all RG-A triggers </a:t>
            </a:r>
            <a:r>
              <a:rPr lang="en-US" sz="1400" b="0" i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[8 </a:t>
            </a:r>
            <a:r>
              <a:rPr lang="en-US" sz="1400" b="0" i="1" dirty="0" err="1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  <a:endParaRPr lang="en-US" sz="1400" b="0" i="1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+mj-lt"/>
              <a:buAutoNum type="alphaLcParenR" startAt="4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Low 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and high luminosity calibration runs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[72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hr]</a:t>
            </a:r>
          </a:p>
          <a:p>
            <a:pPr marL="630238" lvl="1" indent="-1730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ake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subsystem calibration data for the CLAS12 subsystems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in RG-A conditions</a:t>
            </a:r>
          </a:p>
          <a:p>
            <a:pPr marL="630238" lvl="1" indent="-1730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data to study trigger efficiencies for RG-A conditions</a:t>
            </a:r>
          </a:p>
          <a:p>
            <a:pPr marL="630238" lvl="1" indent="-1730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trigger settings</a:t>
            </a:r>
          </a:p>
          <a:p>
            <a:pPr marL="342900" indent="-342900">
              <a:spcBef>
                <a:spcPts val="1400"/>
              </a:spcBef>
              <a:spcAft>
                <a:spcPts val="1400"/>
              </a:spcAft>
              <a:buClr>
                <a:srgbClr val="C00000"/>
              </a:buClr>
              <a:buFont typeface="+mj-lt"/>
              <a:buAutoNum type="alphaLcParenR" startAt="4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Calibration runs at lower solenoid field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calibration data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[24 </a:t>
            </a:r>
            <a:r>
              <a:rPr lang="en-US" sz="1400" b="0" i="1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 startAt="4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Calibration 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runs at 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lower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torus field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calibration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data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[24 hr]</a:t>
            </a:r>
          </a:p>
          <a:p>
            <a:pPr marL="342900" indent="-342900">
              <a:spcAft>
                <a:spcPts val="1400"/>
              </a:spcAft>
              <a:buClr>
                <a:srgbClr val="C00000"/>
              </a:buClr>
              <a:buFont typeface="+mj-lt"/>
              <a:buAutoNum type="alphaLcParenR" startAt="4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Physics studies in RG-A conditions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extended data in ”final” RG-A conditions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[72 hr]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62034" y="1128283"/>
            <a:ext cx="2447640" cy="36933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New </a:t>
            </a:r>
            <a:r>
              <a:rPr lang="en-US" sz="1800" b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year startup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27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71" y="3730001"/>
            <a:ext cx="2834640" cy="266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dirty="0" smtClean="0"/>
              <a:t>Background Simulations at 10.6 GeV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6546" y="1001949"/>
            <a:ext cx="4140060" cy="5847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600" b="0" dirty="0" smtClean="0">
                <a:latin typeface="Comic Sans MS"/>
                <a:cs typeface="Comic Sans MS"/>
              </a:rPr>
              <a:t>GEANT-4/GEMC studies for full torus (IN)/solenoid field, L = 10</a:t>
            </a:r>
            <a:r>
              <a:rPr lang="en-US" sz="1600" b="0" baseline="30000" dirty="0" smtClean="0">
                <a:latin typeface="Comic Sans MS"/>
                <a:cs typeface="Comic Sans MS"/>
              </a:rPr>
              <a:t>35 </a:t>
            </a:r>
            <a:r>
              <a:rPr lang="en-US" sz="1600" b="0" dirty="0" smtClean="0">
                <a:latin typeface="Comic Sans MS"/>
                <a:cs typeface="Comic Sans MS"/>
              </a:rPr>
              <a:t>cm</a:t>
            </a:r>
            <a:r>
              <a:rPr lang="en-US" sz="1600" b="0" baseline="30000" dirty="0" smtClean="0">
                <a:latin typeface="Comic Sans MS"/>
                <a:cs typeface="Comic Sans MS"/>
              </a:rPr>
              <a:t>-2</a:t>
            </a:r>
            <a:r>
              <a:rPr lang="en-US" sz="1600" b="0" dirty="0" smtClean="0">
                <a:latin typeface="Comic Sans MS"/>
                <a:cs typeface="Comic Sans MS"/>
              </a:rPr>
              <a:t>s</a:t>
            </a:r>
            <a:r>
              <a:rPr lang="en-US" sz="1600" b="0" baseline="30000" dirty="0" smtClean="0">
                <a:latin typeface="Comic Sans MS"/>
                <a:cs typeface="Comic Sans MS"/>
              </a:rPr>
              <a:t>-1</a:t>
            </a:r>
            <a:endParaRPr lang="en-US" sz="1600" b="0" dirty="0" smtClean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3671" y="1011738"/>
            <a:ext cx="1988957" cy="307777"/>
          </a:xfrm>
          <a:prstGeom prst="rect">
            <a:avLst/>
          </a:prstGeom>
          <a:noFill/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FTOF Rates (kHz)</a:t>
            </a:r>
            <a:endParaRPr lang="en-US" sz="1400" b="1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14" name="Picture 13" descr="Screen Shot 2016-12-02 at 8.04.0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00" y="1356754"/>
            <a:ext cx="3583305" cy="22072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09049" y="3691271"/>
            <a:ext cx="193274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DC </a:t>
            </a:r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O</a:t>
            </a:r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ccupancies (%)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9"/>
          <a:stretch/>
        </p:blipFill>
        <p:spPr>
          <a:xfrm>
            <a:off x="373730" y="4572131"/>
            <a:ext cx="2743200" cy="1632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30" y="4659759"/>
            <a:ext cx="2743200" cy="16889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55071" y="5612884"/>
            <a:ext cx="126691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CTOF Rates</a:t>
            </a:r>
            <a:endParaRPr lang="en-US" sz="1400" b="1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57709" y="7753953"/>
            <a:ext cx="126691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CTOF Rates</a:t>
            </a:r>
            <a:endParaRPr lang="en-US" sz="1400" b="1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9903" y="4510336"/>
            <a:ext cx="126691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HTCC Rates</a:t>
            </a:r>
            <a:endParaRPr lang="en-US" sz="1400" b="1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3432" y="6144768"/>
            <a:ext cx="502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i="1" dirty="0" smtClean="0">
                <a:latin typeface="Helvetica" charset="0"/>
                <a:ea typeface="Helvetica" charset="0"/>
                <a:cs typeface="Helvetica" charset="0"/>
              </a:rPr>
              <a:t>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14103" y="1672921"/>
            <a:ext cx="3657600" cy="2713255"/>
            <a:chOff x="914103" y="1672921"/>
            <a:chExt cx="3657600" cy="27132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03" y="1672921"/>
              <a:ext cx="3657600" cy="27132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366741" y="1988732"/>
              <a:ext cx="2432905" cy="307777"/>
            </a:xfrm>
            <a:prstGeom prst="rect">
              <a:avLst/>
            </a:prstGeom>
            <a:noFill/>
            <a:ln w="25400">
              <a:solidFill>
                <a:srgbClr val="8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Inclusive Electron Rates</a:t>
              </a:r>
              <a:endParaRPr lang="en-US" sz="1400" b="1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21126" y="2036945"/>
              <a:ext cx="3134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0" dirty="0" smtClean="0">
                  <a:latin typeface="+mn-lt"/>
                </a:rPr>
                <a:t>5</a:t>
              </a:r>
              <a:r>
                <a:rPr lang="en-US" sz="1000" b="0" baseline="30000" dirty="0" smtClean="0">
                  <a:latin typeface="+mn-lt"/>
                </a:rPr>
                <a:t>o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2718" y="3857649"/>
              <a:ext cx="4047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0" dirty="0" smtClean="0">
                  <a:latin typeface="+mn-lt"/>
                </a:rPr>
                <a:t>35</a:t>
              </a:r>
              <a:r>
                <a:rPr lang="en-US" sz="1000" b="0" baseline="30000" dirty="0" smtClean="0">
                  <a:latin typeface="+mn-lt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44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sz="2800" dirty="0" smtClean="0"/>
              <a:t>Phase 3: CLAS12 Commissioning at 6.4 GeV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3464" y="1073020"/>
            <a:ext cx="877656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Phase 3 duration = 4 days</a:t>
            </a: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Pass change and beam tuning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[9 hr]</a:t>
            </a: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fi-FI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ö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ller studies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 hr]</a:t>
            </a: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Detector turn on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[3 hr]</a:t>
            </a: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DAQ and trigger checks -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Optimize DAQ and trigger parameters for 3-pass running 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 hr]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Calibration runs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400" b="0" dirty="0" smtClean="0">
                <a:solidFill>
                  <a:srgbClr val="606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data for subsystem calibrations; this includes </a:t>
            </a:r>
            <a:r>
              <a:rPr lang="en-US" sz="1400" b="0" dirty="0" smtClean="0">
                <a:solidFill>
                  <a:srgbClr val="06893E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400" b="0" baseline="3000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0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calibrations of the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                                          FT and data to cross-calibrate EC/PCAL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[24 hr]</a:t>
            </a:r>
            <a:endParaRPr lang="en-US" sz="1400" b="0" i="1" baseline="-25000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spcAft>
                <a:spcPts val="1200"/>
              </a:spcAft>
              <a:buClr>
                <a:srgbClr val="C00000"/>
              </a:buClr>
              <a:buFont typeface="+mj-lt"/>
              <a:buAutoNum type="alphaLcParenR" startAt="6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Physics studies </a:t>
            </a:r>
            <a:r>
              <a:rPr lang="mr-IN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[24 hr]</a:t>
            </a:r>
          </a:p>
          <a:p>
            <a:pPr marL="630238" lvl="1" indent="-173038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take data to check detector response including reactions to check CLAS12 normalization from ep elastics, ep 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e’X, and ep  ep</a:t>
            </a:r>
            <a:r>
              <a:rPr lang="en-US" sz="1400" b="0" dirty="0" smtClean="0">
                <a:solidFill>
                  <a:srgbClr val="06893E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</a:p>
          <a:p>
            <a:pPr marL="630238" lvl="1" indent="-173038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compare measured cross sections to world data to understand and improve systematic uncertainties</a:t>
            </a:r>
          </a:p>
          <a:p>
            <a:pPr marL="630238" lvl="1" indent="-173038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400" b="0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</a:t>
            </a:r>
            <a:r>
              <a:rPr lang="en-US" sz="14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hese data should enable detailed probing of both the CLAS12 Forward and Central Detectors over their full “dynamic” ranges</a:t>
            </a:r>
            <a:endParaRPr lang="en-US" sz="1400" b="0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0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2473" b="839"/>
          <a:stretch/>
        </p:blipFill>
        <p:spPr>
          <a:xfrm>
            <a:off x="6315075" y="3793641"/>
            <a:ext cx="2725168" cy="25727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dirty="0" smtClean="0"/>
              <a:t>Background Simulations at 6.4 GeV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3658" y="1722631"/>
            <a:ext cx="3657600" cy="2869140"/>
            <a:chOff x="1053426" y="2573023"/>
            <a:chExt cx="3657600" cy="28691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26" y="2573023"/>
              <a:ext cx="3657600" cy="286914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60344" y="2893988"/>
              <a:ext cx="2432905" cy="307777"/>
            </a:xfrm>
            <a:prstGeom prst="rect">
              <a:avLst/>
            </a:prstGeom>
            <a:noFill/>
            <a:ln w="25400">
              <a:solidFill>
                <a:srgbClr val="8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Inclusive Electron Rates</a:t>
              </a:r>
              <a:endParaRPr lang="en-US" sz="1400" b="1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42161" y="2942201"/>
              <a:ext cx="3134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0" dirty="0" smtClean="0">
                  <a:latin typeface="+mn-lt"/>
                </a:rPr>
                <a:t>5</a:t>
              </a:r>
              <a:r>
                <a:rPr lang="en-US" sz="1000" b="0" baseline="30000" dirty="0" smtClean="0">
                  <a:latin typeface="+mn-lt"/>
                </a:rPr>
                <a:t>o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8073" y="4644033"/>
              <a:ext cx="4047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000" b="0" dirty="0" smtClean="0">
                  <a:latin typeface="+mn-lt"/>
                </a:rPr>
                <a:t>35</a:t>
              </a:r>
              <a:r>
                <a:rPr lang="en-US" sz="1000" b="0" baseline="30000" dirty="0" smtClean="0">
                  <a:latin typeface="+mn-lt"/>
                </a:rPr>
                <a:t>o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83420" y="1001429"/>
            <a:ext cx="4119417" cy="5847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sz="1600" b="0" dirty="0" smtClean="0">
                <a:latin typeface="Comic Sans MS"/>
                <a:cs typeface="Comic Sans MS"/>
              </a:rPr>
              <a:t>GEANT-4/GEMC studies for full torus (IN)/solenoid field, L = 10</a:t>
            </a:r>
            <a:r>
              <a:rPr lang="en-US" sz="1600" b="0" baseline="30000" dirty="0" smtClean="0">
                <a:latin typeface="Comic Sans MS"/>
                <a:cs typeface="Comic Sans MS"/>
              </a:rPr>
              <a:t>34 </a:t>
            </a:r>
            <a:r>
              <a:rPr lang="en-US" sz="1600" b="0" dirty="0" smtClean="0">
                <a:latin typeface="Comic Sans MS"/>
                <a:cs typeface="Comic Sans MS"/>
              </a:rPr>
              <a:t>cm</a:t>
            </a:r>
            <a:r>
              <a:rPr lang="en-US" sz="1600" b="0" baseline="30000" dirty="0" smtClean="0">
                <a:latin typeface="Comic Sans MS"/>
                <a:cs typeface="Comic Sans MS"/>
              </a:rPr>
              <a:t>-2</a:t>
            </a:r>
            <a:r>
              <a:rPr lang="en-US" sz="1600" b="0" dirty="0" smtClean="0">
                <a:latin typeface="Comic Sans MS"/>
                <a:cs typeface="Comic Sans MS"/>
              </a:rPr>
              <a:t>s</a:t>
            </a:r>
            <a:r>
              <a:rPr lang="en-US" sz="1600" b="0" baseline="30000" dirty="0" smtClean="0">
                <a:latin typeface="Comic Sans MS"/>
                <a:cs typeface="Comic Sans MS"/>
              </a:rPr>
              <a:t>-1</a:t>
            </a:r>
            <a:endParaRPr lang="en-US" sz="1600" b="0" dirty="0" smtClean="0"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30" y="4813625"/>
            <a:ext cx="2743200" cy="169164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55071" y="5612884"/>
            <a:ext cx="126691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CTOF Rates</a:t>
            </a:r>
            <a:endParaRPr lang="en-US" sz="1400" b="1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07497" y="4659736"/>
            <a:ext cx="1932746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DC </a:t>
            </a:r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O</a:t>
            </a:r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ccupancies (%)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-1" b="732"/>
          <a:stretch/>
        </p:blipFill>
        <p:spPr>
          <a:xfrm>
            <a:off x="260430" y="4793363"/>
            <a:ext cx="2714532" cy="16247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11326" y="4706600"/>
            <a:ext cx="1266918" cy="307777"/>
          </a:xfrm>
          <a:prstGeom prst="rect">
            <a:avLst/>
          </a:prstGeom>
          <a:solidFill>
            <a:schemeClr val="bg1"/>
          </a:solidFill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HTCC Rates</a:t>
            </a:r>
            <a:endParaRPr lang="en-US" sz="1400" b="1" dirty="0" smtClean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43671" y="1011738"/>
            <a:ext cx="1988957" cy="307777"/>
          </a:xfrm>
          <a:prstGeom prst="rect">
            <a:avLst/>
          </a:prstGeom>
          <a:noFill/>
          <a:ln w="25400"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omic Sans MS"/>
                <a:cs typeface="Comic Sans MS"/>
              </a:rPr>
              <a:t>FTOF Rates (kHz)</a:t>
            </a:r>
            <a:endParaRPr lang="en-US" sz="1400" b="1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17" y="1421829"/>
            <a:ext cx="3566160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2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12"/>
            <a:ext cx="9144000" cy="639763"/>
          </a:xfrm>
        </p:spPr>
        <p:txBody>
          <a:bodyPr/>
          <a:lstStyle/>
          <a:p>
            <a:r>
              <a:rPr lang="en-US" dirty="0" smtClean="0"/>
              <a:t>Fleshing Out the </a:t>
            </a:r>
            <a:r>
              <a:rPr lang="en-US" smtClean="0"/>
              <a:t>Commission Plan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8691" y="1062181"/>
            <a:ext cx="8543636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The broad conditions of the commissioning plan have been defined: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Organized as blocks of time with data taking under certain conditions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Consider these as steps of an outline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To flesh out the plan in the required level of detail, the subsystem leaders must provide input for each of these outline steps: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Test plan name and goals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Beam conditions, trigger definition, DAQ setup </a:t>
            </a:r>
            <a:r>
              <a:rPr lang="en-US" sz="18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(e.g. mode 1 vs. mode 7)</a:t>
            </a:r>
            <a:endParaRPr lang="en-US" sz="18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Test plan steps and instructions (including required data statistics)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Clearly delineate subsystem expert and shift worker responsibilities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Offline analysis requirements and responsible personnel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Offline time needed to complete analysis</a:t>
            </a:r>
            <a:endParaRPr lang="en-US" sz="1800" b="0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“Deliverable” of the study</a:t>
            </a:r>
            <a:endParaRPr lang="en-US" sz="1800" b="0" dirty="0">
              <a:solidFill>
                <a:schemeClr val="accent6">
                  <a:lumMod val="60000"/>
                  <a:lumOff val="4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*Note: The Commissioning Plan is purposefully being written in a manner appropriate for the Run Coordinator Shift Worker instruction </a:t>
            </a:r>
            <a:r>
              <a:rPr lang="en-US" sz="1800" b="0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wikipage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96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0"/>
            <a:ext cx="9144000" cy="639763"/>
          </a:xfrm>
        </p:spPr>
        <p:txBody>
          <a:bodyPr/>
          <a:lstStyle/>
          <a:p>
            <a:r>
              <a:rPr lang="en-US" dirty="0" smtClean="0"/>
              <a:t>Commissioning Run </a:t>
            </a:r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54779" y="3881784"/>
            <a:ext cx="1530852" cy="584759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latin typeface="Comic Sans MS" charset="0"/>
                <a:ea typeface="Comic Sans MS" charset="0"/>
                <a:cs typeface="Comic Sans MS" charset="0"/>
              </a:rPr>
              <a:t>Subsystem Experts</a:t>
            </a:r>
            <a:endParaRPr lang="en-US" sz="1600" b="0" i="1" dirty="0" smtClean="0">
              <a:solidFill>
                <a:srgbClr val="660066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5633" y="4741370"/>
            <a:ext cx="1530852" cy="338554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latin typeface="Comic Sans MS" charset="0"/>
                <a:ea typeface="Comic Sans MS" charset="0"/>
                <a:cs typeface="Comic Sans MS" charset="0"/>
              </a:rPr>
              <a:t>Shift Leader</a:t>
            </a:r>
            <a:endParaRPr lang="en-US" sz="1600" b="0" i="1" dirty="0" smtClean="0">
              <a:solidFill>
                <a:srgbClr val="660066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918" y="3885277"/>
            <a:ext cx="1530852" cy="846369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latin typeface="Comic Sans MS" charset="0"/>
                <a:ea typeface="Comic Sans MS" charset="0"/>
                <a:cs typeface="Comic Sans MS" charset="0"/>
              </a:rPr>
              <a:t>Hall B Work Coordinator</a:t>
            </a:r>
          </a:p>
          <a:p>
            <a:pPr algn="ctr">
              <a:spcAft>
                <a:spcPts val="600"/>
              </a:spcAft>
            </a:pPr>
            <a:r>
              <a:rPr lang="en-US" sz="1200" b="0" i="1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12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illes</a:t>
            </a:r>
            <a:endParaRPr lang="en-US" sz="1200" b="0" i="1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518" y="2030489"/>
            <a:ext cx="1713767" cy="846369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latin typeface="Comic Sans MS" charset="0"/>
                <a:ea typeface="Comic Sans MS" charset="0"/>
                <a:cs typeface="Comic Sans MS" charset="0"/>
              </a:rPr>
              <a:t>Physics Division Liaison</a:t>
            </a:r>
          </a:p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Pasyuk, </a:t>
            </a:r>
            <a:r>
              <a:rPr lang="en-US" sz="12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Stepanyan</a:t>
            </a:r>
            <a:endParaRPr lang="en-US" sz="1200" b="0" i="1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15453" y="2030489"/>
            <a:ext cx="1530852" cy="846369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latin typeface="Comic Sans MS" charset="0"/>
                <a:ea typeface="Comic Sans MS" charset="0"/>
                <a:cs typeface="Comic Sans MS" charset="0"/>
              </a:rPr>
              <a:t>Run Coordinator</a:t>
            </a:r>
          </a:p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Carman, De Vita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40884" y="5661963"/>
            <a:ext cx="1530852" cy="584759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latin typeface="Comic Sans MS" charset="0"/>
                <a:ea typeface="Comic Sans MS" charset="0"/>
                <a:cs typeface="Comic Sans MS" charset="0"/>
              </a:rPr>
              <a:t>Shift Workers</a:t>
            </a:r>
            <a:endParaRPr lang="en-US" sz="1600" b="0" i="1" dirty="0" smtClean="0">
              <a:solidFill>
                <a:srgbClr val="660066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30" name="Straight Arrow Connector 29"/>
          <p:cNvCxnSpPr>
            <a:stCxn id="21" idx="2"/>
            <a:endCxn id="19" idx="0"/>
          </p:cNvCxnSpPr>
          <p:nvPr/>
        </p:nvCxnSpPr>
        <p:spPr bwMode="auto">
          <a:xfrm flipH="1">
            <a:off x="938344" y="2876858"/>
            <a:ext cx="103058" cy="1008419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>
            <a:stCxn id="22" idx="2"/>
            <a:endCxn id="18" idx="0"/>
          </p:cNvCxnSpPr>
          <p:nvPr/>
        </p:nvCxnSpPr>
        <p:spPr bwMode="auto">
          <a:xfrm flipH="1">
            <a:off x="2611059" y="2876858"/>
            <a:ext cx="1469820" cy="1864512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2"/>
            <a:endCxn id="23" idx="0"/>
          </p:cNvCxnSpPr>
          <p:nvPr/>
        </p:nvCxnSpPr>
        <p:spPr bwMode="auto">
          <a:xfrm flipH="1">
            <a:off x="2606310" y="5079924"/>
            <a:ext cx="4749" cy="582039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21" idx="3"/>
            <a:endCxn id="22" idx="1"/>
          </p:cNvCxnSpPr>
          <p:nvPr/>
        </p:nvCxnSpPr>
        <p:spPr bwMode="auto">
          <a:xfrm>
            <a:off x="1898285" y="2453674"/>
            <a:ext cx="1417168" cy="0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5" name="Straight Arrow Connector 44"/>
          <p:cNvCxnSpPr>
            <a:stCxn id="22" idx="1"/>
            <a:endCxn id="19" idx="0"/>
          </p:cNvCxnSpPr>
          <p:nvPr/>
        </p:nvCxnSpPr>
        <p:spPr bwMode="auto">
          <a:xfrm flipH="1">
            <a:off x="938344" y="2453674"/>
            <a:ext cx="2377109" cy="1431603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stCxn id="21" idx="2"/>
            <a:endCxn id="18" idx="0"/>
          </p:cNvCxnSpPr>
          <p:nvPr/>
        </p:nvCxnSpPr>
        <p:spPr bwMode="auto">
          <a:xfrm>
            <a:off x="1041402" y="2876858"/>
            <a:ext cx="1569657" cy="1864512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989940" y="1978206"/>
            <a:ext cx="1262019" cy="584776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 CALCOM Group</a:t>
            </a:r>
            <a:endParaRPr lang="en-US" sz="1600" b="0" i="1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53476" y="3007863"/>
            <a:ext cx="1441135" cy="58475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Calibration </a:t>
            </a:r>
            <a:r>
              <a:rPr lang="en-US" sz="1600" b="0" dirty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Team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52966" y="3986803"/>
            <a:ext cx="1567248" cy="84636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Analysis </a:t>
            </a:r>
            <a:r>
              <a:rPr lang="en-US" sz="1600" b="0" dirty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Coordinator</a:t>
            </a:r>
          </a:p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Baltzell, De Vita</a:t>
            </a:r>
          </a:p>
        </p:txBody>
      </p:sp>
      <p:cxnSp>
        <p:nvCxnSpPr>
          <p:cNvPr id="40" name="Straight Arrow Connector 39"/>
          <p:cNvCxnSpPr>
            <a:stCxn id="35" idx="1"/>
            <a:endCxn id="22" idx="3"/>
          </p:cNvCxnSpPr>
          <p:nvPr/>
        </p:nvCxnSpPr>
        <p:spPr bwMode="auto">
          <a:xfrm flipH="1">
            <a:off x="4846305" y="2270594"/>
            <a:ext cx="1143635" cy="183080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42" name="Straight Arrow Connector 41"/>
          <p:cNvCxnSpPr>
            <a:stCxn id="35" idx="2"/>
            <a:endCxn id="38" idx="0"/>
          </p:cNvCxnSpPr>
          <p:nvPr/>
        </p:nvCxnSpPr>
        <p:spPr bwMode="auto">
          <a:xfrm flipH="1">
            <a:off x="6236590" y="2562982"/>
            <a:ext cx="384360" cy="1423821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stCxn id="35" idx="2"/>
            <a:endCxn id="36" idx="0"/>
          </p:cNvCxnSpPr>
          <p:nvPr/>
        </p:nvCxnSpPr>
        <p:spPr bwMode="auto">
          <a:xfrm>
            <a:off x="6620950" y="2562982"/>
            <a:ext cx="1553094" cy="444881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6200000" flipH="1">
            <a:off x="2675109" y="3742272"/>
            <a:ext cx="5216503" cy="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683497" y="4338377"/>
            <a:ext cx="1262019" cy="784814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dirty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 Data Chef</a:t>
            </a:r>
          </a:p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Girod, Harrison</a:t>
            </a:r>
          </a:p>
        </p:txBody>
      </p:sp>
      <p:cxnSp>
        <p:nvCxnSpPr>
          <p:cNvPr id="4" name="Straight Arrow Connector 3"/>
          <p:cNvCxnSpPr>
            <a:stCxn id="38" idx="3"/>
            <a:endCxn id="34" idx="1"/>
          </p:cNvCxnSpPr>
          <p:nvPr/>
        </p:nvCxnSpPr>
        <p:spPr bwMode="auto">
          <a:xfrm>
            <a:off x="7020214" y="4409988"/>
            <a:ext cx="663283" cy="320796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>
            <a:stCxn id="22" idx="2"/>
            <a:endCxn id="17" idx="0"/>
          </p:cNvCxnSpPr>
          <p:nvPr/>
        </p:nvCxnSpPr>
        <p:spPr bwMode="auto">
          <a:xfrm>
            <a:off x="4080879" y="2876858"/>
            <a:ext cx="239326" cy="1004926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6" y="1051516"/>
            <a:ext cx="1828800" cy="683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49" y="1051516"/>
            <a:ext cx="1828800" cy="761620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38" idx="0"/>
            <a:endCxn id="36" idx="1"/>
          </p:cNvCxnSpPr>
          <p:nvPr/>
        </p:nvCxnSpPr>
        <p:spPr bwMode="auto">
          <a:xfrm flipV="1">
            <a:off x="6236590" y="3300243"/>
            <a:ext cx="1216886" cy="686560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>
            <a:stCxn id="35" idx="2"/>
            <a:endCxn id="17" idx="0"/>
          </p:cNvCxnSpPr>
          <p:nvPr/>
        </p:nvCxnSpPr>
        <p:spPr bwMode="auto">
          <a:xfrm flipH="1">
            <a:off x="4320205" y="2562982"/>
            <a:ext cx="2300745" cy="1318802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7470621" y="5660136"/>
            <a:ext cx="1441135" cy="58475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smtClean="0">
                <a:solidFill>
                  <a:srgbClr val="800000"/>
                </a:solidFill>
                <a:latin typeface="Comic Sans MS" charset="0"/>
                <a:ea typeface="Comic Sans MS" charset="0"/>
                <a:cs typeface="Comic Sans MS" charset="0"/>
              </a:rPr>
              <a:t>Shift Workers</a:t>
            </a:r>
            <a:endParaRPr lang="en-US" sz="1600" b="0" dirty="0" smtClean="0">
              <a:solidFill>
                <a:srgbClr val="8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50" name="Straight Arrow Connector 49"/>
          <p:cNvCxnSpPr>
            <a:stCxn id="38" idx="2"/>
            <a:endCxn id="49" idx="1"/>
          </p:cNvCxnSpPr>
          <p:nvPr/>
        </p:nvCxnSpPr>
        <p:spPr bwMode="auto">
          <a:xfrm>
            <a:off x="6236590" y="4833172"/>
            <a:ext cx="1234031" cy="1119344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>
            <a:stCxn id="49" idx="0"/>
            <a:endCxn id="34" idx="2"/>
          </p:cNvCxnSpPr>
          <p:nvPr/>
        </p:nvCxnSpPr>
        <p:spPr bwMode="auto">
          <a:xfrm flipV="1">
            <a:off x="8191189" y="5123191"/>
            <a:ext cx="123318" cy="536945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>
            <a:stCxn id="36" idx="2"/>
            <a:endCxn id="34" idx="0"/>
          </p:cNvCxnSpPr>
          <p:nvPr/>
        </p:nvCxnSpPr>
        <p:spPr bwMode="auto">
          <a:xfrm>
            <a:off x="8174044" y="3592622"/>
            <a:ext cx="140463" cy="745755"/>
          </a:xfrm>
          <a:prstGeom prst="straightConnector1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82083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0"/>
            <a:ext cx="9144000" cy="6397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8328" y="940708"/>
            <a:ext cx="8503838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00000"/>
              </a:buClr>
              <a:buSzPct val="60000"/>
              <a:buFont typeface="Wingdings" charset="2"/>
              <a:buChar char="Ø"/>
            </a:pPr>
            <a:r>
              <a:rPr lang="en-US" sz="1800" b="0" dirty="0" smtClean="0">
                <a:latin typeface="Comic Sans MS"/>
                <a:cs typeface="Comic Sans MS"/>
              </a:rPr>
              <a:t>The Hall B/CLAS12 commissioning run </a:t>
            </a:r>
            <a:r>
              <a:rPr lang="en-US" sz="1800" b="0" dirty="0" smtClean="0">
                <a:latin typeface="Comic Sans MS"/>
                <a:cs typeface="Comic Sans MS"/>
              </a:rPr>
              <a:t>is </a:t>
            </a:r>
            <a:r>
              <a:rPr lang="en-US" sz="1800" b="0" dirty="0" smtClean="0">
                <a:latin typeface="Comic Sans MS"/>
                <a:cs typeface="Comic Sans MS"/>
              </a:rPr>
              <a:t>divided into </a:t>
            </a:r>
            <a:r>
              <a:rPr lang="en-US" sz="1800" b="0" dirty="0" smtClean="0">
                <a:latin typeface="Comic Sans MS"/>
                <a:cs typeface="Comic Sans MS"/>
              </a:rPr>
              <a:t>3 </a:t>
            </a:r>
            <a:r>
              <a:rPr lang="en-US" sz="1800" b="0" dirty="0" smtClean="0">
                <a:latin typeface="Comic Sans MS"/>
                <a:cs typeface="Comic Sans MS"/>
              </a:rPr>
              <a:t>phases:</a:t>
            </a:r>
          </a:p>
          <a:p>
            <a:pPr marL="519113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Beamline commissioning at 10.6 GeV</a:t>
            </a:r>
          </a:p>
          <a:p>
            <a:pPr marL="519113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CLAS12 commissioning at 10.6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GeV</a:t>
            </a:r>
            <a:endParaRPr lang="en-US" sz="16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marL="519113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CLAS12 commissioning at 6.4 GeV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800000"/>
              </a:buClr>
              <a:buSzPct val="60000"/>
              <a:buFont typeface="Wingdings" charset="2"/>
              <a:buChar char="Ø"/>
            </a:pPr>
            <a:r>
              <a:rPr lang="en-US" sz="1800" b="0" dirty="0" smtClean="0">
                <a:latin typeface="Comic Sans MS"/>
                <a:cs typeface="Comic Sans MS"/>
              </a:rPr>
              <a:t>The</a:t>
            </a:r>
            <a:r>
              <a:rPr lang="en-US" sz="1800" b="0" dirty="0" smtClean="0">
                <a:latin typeface="Comic Sans MS"/>
                <a:cs typeface="Comic Sans MS"/>
              </a:rPr>
              <a:t> </a:t>
            </a:r>
            <a:r>
              <a:rPr lang="en-US" sz="1800" b="0" dirty="0" smtClean="0">
                <a:latin typeface="Comic Sans MS"/>
                <a:cs typeface="Comic Sans MS"/>
              </a:rPr>
              <a:t>Commissioning Plan </a:t>
            </a:r>
            <a:r>
              <a:rPr lang="en-US" sz="1800" b="0" dirty="0" smtClean="0">
                <a:latin typeface="Comic Sans MS"/>
                <a:cs typeface="Comic Sans MS"/>
              </a:rPr>
              <a:t>fits </a:t>
            </a:r>
            <a:r>
              <a:rPr lang="en-US" sz="1800" b="0" dirty="0" smtClean="0">
                <a:latin typeface="Comic Sans MS"/>
                <a:cs typeface="Comic Sans MS"/>
              </a:rPr>
              <a:t>within the 30 days of scheduled beam </a:t>
            </a:r>
            <a:r>
              <a:rPr lang="en-US" sz="1800" b="0" dirty="0" smtClean="0">
                <a:latin typeface="Comic Sans MS"/>
                <a:cs typeface="Comic Sans MS"/>
              </a:rPr>
              <a:t>time</a:t>
            </a:r>
          </a:p>
          <a:p>
            <a:pPr marL="635000" indent="-120650">
              <a:spcBef>
                <a:spcPts val="300"/>
              </a:spcBef>
              <a:spcAft>
                <a:spcPts val="600"/>
              </a:spcAft>
              <a:buClr>
                <a:srgbClr val="06893E"/>
              </a:buClr>
              <a:buSzPct val="100000"/>
              <a:buFont typeface="Arial" charset="0"/>
              <a:buChar char="•"/>
            </a:pPr>
            <a:r>
              <a:rPr lang="en-US" sz="16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assuming </a:t>
            </a:r>
            <a:r>
              <a:rPr lang="en-US" sz="16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a 50% efficiency factor for </a:t>
            </a:r>
            <a:r>
              <a:rPr lang="en-US" sz="16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schedule</a:t>
            </a:r>
            <a:endParaRPr lang="en-US" sz="1600" b="0" i="1" dirty="0" smtClean="0">
              <a:solidFill>
                <a:srgbClr val="C00000"/>
              </a:solidFill>
              <a:latin typeface="Comic Sans MS"/>
              <a:cs typeface="Comic Sans MS"/>
            </a:endParaRPr>
          </a:p>
          <a:p>
            <a:pPr marL="285750" indent="-285750">
              <a:spcBef>
                <a:spcPts val="1500"/>
              </a:spcBef>
              <a:spcAft>
                <a:spcPts val="600"/>
              </a:spcAft>
              <a:buClr>
                <a:srgbClr val="800000"/>
              </a:buClr>
              <a:buSzPct val="60000"/>
              <a:buFont typeface="Wingdings" charset="2"/>
              <a:buChar char="Ø"/>
            </a:pPr>
            <a:r>
              <a:rPr lang="en-US" sz="1800" b="0" dirty="0" smtClean="0">
                <a:latin typeface="Comic Sans MS"/>
                <a:cs typeface="Comic Sans MS"/>
              </a:rPr>
              <a:t>The </a:t>
            </a:r>
            <a:r>
              <a:rPr lang="en-US" sz="1800" b="0" dirty="0" smtClean="0">
                <a:latin typeface="Comic Sans MS"/>
                <a:cs typeface="Comic Sans MS"/>
              </a:rPr>
              <a:t>Commissioning Plan has been devised:</a:t>
            </a:r>
          </a:p>
          <a:p>
            <a:pPr marL="685800" indent="-166688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to finalize procedures to tune “physics quality” beam in Hall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B</a:t>
            </a:r>
            <a:endParaRPr lang="en-US" sz="16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/>
              <a:cs typeface="Comic Sans MS"/>
            </a:endParaRPr>
          </a:p>
          <a:p>
            <a:pPr marL="685800" indent="-166688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to take sufficient data for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complete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subsystem calibrations</a:t>
            </a:r>
          </a:p>
          <a:p>
            <a:pPr marL="519113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to determine the operating luminosity for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CLAS12</a:t>
            </a:r>
            <a:endParaRPr lang="en-US" sz="1600" b="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/>
              <a:cs typeface="Comic Sans MS"/>
              <a:sym typeface="Wingdings"/>
            </a:endParaRPr>
          </a:p>
          <a:p>
            <a:pPr marL="519113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 to study the trigger efficiency for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the primary and secondary CLAS12 triggers</a:t>
            </a:r>
            <a:endParaRPr lang="en-US" sz="1600" b="0" i="1" dirty="0">
              <a:solidFill>
                <a:schemeClr val="accent6">
                  <a:lumMod val="60000"/>
                  <a:lumOff val="40000"/>
                </a:schemeClr>
              </a:solidFill>
              <a:latin typeface="Comic Sans MS"/>
              <a:cs typeface="Comic Sans MS"/>
              <a:sym typeface="Wingdings"/>
            </a:endParaRPr>
          </a:p>
          <a:p>
            <a:pPr marL="519113"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 to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understand response of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the CLAS12 Forward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and Central </a:t>
            </a:r>
            <a:r>
              <a:rPr lang="en-US" sz="1600" b="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Wingdings"/>
              </a:rPr>
              <a:t>Detectors</a:t>
            </a:r>
            <a:endParaRPr lang="en-US" sz="1600" b="0" i="1" dirty="0">
              <a:solidFill>
                <a:schemeClr val="accent6">
                  <a:lumMod val="60000"/>
                  <a:lumOff val="40000"/>
                </a:schemeClr>
              </a:solidFill>
              <a:latin typeface="Comic Sans MS"/>
              <a:cs typeface="Comic Sans MS"/>
              <a:sym typeface="Wingdings"/>
            </a:endParaRPr>
          </a:p>
          <a:p>
            <a:pPr marL="293688" indent="-2857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charset="2"/>
              <a:buChar char="Ø"/>
            </a:pPr>
            <a:r>
              <a:rPr lang="en-US" sz="1800" b="0" dirty="0" smtClean="0">
                <a:latin typeface="Comic Sans MS"/>
                <a:cs typeface="Comic Sans MS"/>
              </a:rPr>
              <a:t>The </a:t>
            </a:r>
            <a:r>
              <a:rPr lang="en-US" sz="1800" b="0" dirty="0">
                <a:latin typeface="Comic Sans MS"/>
                <a:cs typeface="Comic Sans MS"/>
              </a:rPr>
              <a:t>Commissioning </a:t>
            </a:r>
            <a:r>
              <a:rPr lang="en-US" sz="1800" b="0" dirty="0" smtClean="0">
                <a:latin typeface="Comic Sans MS"/>
                <a:cs typeface="Comic Sans MS"/>
              </a:rPr>
              <a:t>Plan is still being worked on to optimize it and to add all necessary details</a:t>
            </a:r>
          </a:p>
          <a:p>
            <a:pPr marL="688975" indent="-174625">
              <a:spcBef>
                <a:spcPts val="300"/>
              </a:spcBef>
              <a:spcAft>
                <a:spcPts val="0"/>
              </a:spcAft>
              <a:buClr>
                <a:srgbClr val="06893E"/>
              </a:buClr>
              <a:buSzPct val="100000"/>
              <a:buFont typeface="Arial" charset="0"/>
              <a:buChar char="•"/>
            </a:pPr>
            <a:r>
              <a:rPr lang="en-US" sz="16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need input from the different subsystems</a:t>
            </a:r>
            <a:endParaRPr lang="en-US" sz="1600" b="0" i="1" dirty="0">
              <a:solidFill>
                <a:srgbClr val="C00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2726" y="3259836"/>
            <a:ext cx="2909455" cy="369332"/>
          </a:xfrm>
          <a:prstGeom prst="rect">
            <a:avLst/>
          </a:prstGeom>
          <a:noFill/>
          <a:ln w="38100">
            <a:solidFill>
              <a:srgbClr val="CA82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1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sz="1800" b="0" i="1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ocus </a:t>
            </a:r>
            <a:r>
              <a:rPr lang="en-US" sz="18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on </a:t>
            </a:r>
            <a:r>
              <a:rPr lang="en-US" sz="1800" b="0" i="1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RG-A conditions</a:t>
            </a:r>
            <a:endParaRPr lang="en-US" sz="1800" b="0" i="1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0868" y="1027042"/>
            <a:ext cx="8735392" cy="5267739"/>
          </a:xfrm>
          <a:prstGeom prst="roundRect">
            <a:avLst>
              <a:gd name="adj" fmla="val 24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algn="ctr" defTabSz="914246" eaLnBrk="0" hangingPunct="0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351647" y="2683556"/>
            <a:ext cx="6385360" cy="158930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0" dirty="0" smtClean="0">
                <a:solidFill>
                  <a:srgbClr val="FFFF00"/>
                </a:solidFill>
                <a:latin typeface="Comic Sans MS"/>
                <a:cs typeface="Comic Sans MS"/>
              </a:rPr>
              <a:t>Backup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446" y="1017514"/>
            <a:ext cx="86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The CLAS Collaboration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developed a </a:t>
            </a: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comprehensive plan to commission the CLAS12 spectrometer and its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subsystems</a:t>
            </a: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in June 2014</a:t>
            </a:r>
            <a:endParaRPr lang="en-US" sz="20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452" y="1791946"/>
            <a:ext cx="3783277" cy="111415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C00000"/>
              </a:buClr>
            </a:pPr>
            <a:r>
              <a:rPr lang="en-US" sz="1600" b="0" dirty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Three phases:</a:t>
            </a:r>
          </a:p>
          <a:p>
            <a:pPr marL="228600" lvl="1" indent="-109538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14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Quality assurance </a:t>
            </a:r>
            <a:r>
              <a:rPr lang="en-US" sz="1400" b="0" i="1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and system checkout</a:t>
            </a:r>
          </a:p>
          <a:p>
            <a:pPr marL="228600" lvl="1" indent="-109538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1400" b="0" i="1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Commissioning without beam </a:t>
            </a:r>
          </a:p>
          <a:p>
            <a:pPr marL="228600" lvl="1" indent="-109538">
              <a:spcBef>
                <a:spcPct val="200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1400" b="0" i="1" dirty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Commissioning with </a:t>
            </a:r>
            <a:r>
              <a:rPr lang="en-US" sz="14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beam</a:t>
            </a:r>
            <a:endParaRPr lang="en-US" sz="1400" b="0" i="1" dirty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Picture 9" descr="commissioning 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41" y="2080896"/>
            <a:ext cx="2988320" cy="38672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38540"/>
            <a:ext cx="9144000" cy="639763"/>
          </a:xfrm>
        </p:spPr>
        <p:txBody>
          <a:bodyPr/>
          <a:lstStyle/>
          <a:p>
            <a:r>
              <a:rPr lang="en-US" dirty="0" smtClean="0"/>
              <a:t>CLAS12 Commissioning Plan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5" y="3023036"/>
            <a:ext cx="4572000" cy="626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09" y="3493740"/>
            <a:ext cx="4572000" cy="25404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547" y="6080382"/>
            <a:ext cx="54217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0" dirty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2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ommittee: Y. Roblin, E. Smith (chair), L. Schmitt, S. Stepanyan, G. </a:t>
            </a:r>
            <a:r>
              <a:rPr lang="en-US" sz="1200" b="0" dirty="0" smtClean="0">
                <a:solidFill>
                  <a:srgbClr val="CA8200"/>
                </a:solidFill>
                <a:latin typeface="Comic Sans MS" charset="0"/>
                <a:ea typeface="Comic Sans MS" charset="0"/>
                <a:cs typeface="Comic Sans MS" charset="0"/>
              </a:rPr>
              <a:t>Young</a:t>
            </a:r>
            <a:endParaRPr lang="en-US" sz="1200" b="0" dirty="0" smtClean="0">
              <a:solidFill>
                <a:srgbClr val="CA8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11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0"/>
            <a:ext cx="9144000" cy="639763"/>
          </a:xfrm>
        </p:spPr>
        <p:txBody>
          <a:bodyPr/>
          <a:lstStyle/>
          <a:p>
            <a:r>
              <a:rPr lang="en-US" dirty="0" smtClean="0"/>
              <a:t>Key Documentation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6170" y="861867"/>
            <a:ext cx="8629464" cy="5714370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Conduct of Operations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Required reading list, management overview, operating procedures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Experiment Safety Assessment Document 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Hall hazards, subsystem hazards, mitigation, expert personnel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Radiation Safety Assessment Document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General beam conditions in hall, radiological control details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JLab Emergency Response Guidelines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</a:t>
            </a: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Details on safety hazards and protection systems in Counting House and Hall B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Hall B Standard Equipment Manual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Details on equipment in Hall B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Shift Taker’s Manuals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Detailed instructions for dealing with subsystem problems/issues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Counting House Whiteboard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Special instructions for shift workers and plans for hall access</a:t>
            </a:r>
          </a:p>
          <a:p>
            <a:pPr>
              <a:spcAft>
                <a:spcPts val="4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“Run Info” Web Page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Web page with contact information, daily run plan, special conditions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solidFill>
                  <a:srgbClr val="0000FF"/>
                </a:solidFill>
                <a:latin typeface="+mn-lt"/>
              </a:rPr>
              <a:t> Daily meetings: morning (run organization and planning), afternoon (analysis)</a:t>
            </a:r>
          </a:p>
        </p:txBody>
      </p:sp>
      <p:pic>
        <p:nvPicPr>
          <p:cNvPr id="5" name="Picture 4" descr="ehsq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20" y="858559"/>
            <a:ext cx="1005840" cy="4165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0"/>
            <a:ext cx="9144000" cy="639763"/>
          </a:xfrm>
        </p:spPr>
        <p:txBody>
          <a:bodyPr/>
          <a:lstStyle/>
          <a:p>
            <a:r>
              <a:rPr lang="en-US" dirty="0" smtClean="0"/>
              <a:t>Online Shifts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9468" y="1031966"/>
            <a:ext cx="8815151" cy="5262964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Standard Hall B/CLAS shift scheduling: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endParaRPr lang="en-US" sz="1800" b="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All shift takers required to have current JLab training (RW-I, ODH, safety)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Regular presence of both Run Coordinator and Physics Division Liaison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Run Coordinator takes direction from CALCOM group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Subsystem experts present in Counting House during relevant periods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List of on-call experts for each subsystem (pager and phone system)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Engineering on-call (vacuum, hall conditions, LCW, power, configuration changes)</a:t>
            </a:r>
          </a:p>
        </p:txBody>
      </p:sp>
      <p:pic>
        <p:nvPicPr>
          <p:cNvPr id="4" name="Picture 3" descr="shift-schedul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2" y="1541389"/>
            <a:ext cx="8758174" cy="2488311"/>
          </a:xfrm>
          <a:prstGeom prst="rect">
            <a:avLst/>
          </a:prstGeom>
        </p:spPr>
      </p:pic>
      <p:pic>
        <p:nvPicPr>
          <p:cNvPr id="5" name="Picture 4" descr="ehsq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455" y="4924622"/>
            <a:ext cx="1005840" cy="4165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0"/>
            <a:ext cx="9144000" cy="639763"/>
          </a:xfrm>
        </p:spPr>
        <p:txBody>
          <a:bodyPr/>
          <a:lstStyle/>
          <a:p>
            <a:r>
              <a:rPr lang="en-US" dirty="0" smtClean="0"/>
              <a:t>Offline Shifts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8849" y="1009282"/>
            <a:ext cx="8504728" cy="5427111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Offline Analysis Coordinator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Organize all offline analysis efforts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Data cooking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Working with software experts, subsystem experts, and subsystem calibration teams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Direct production of physics plots required by commissioning plan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Subsystem Calibrators/Analyzers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Responsible for using data to calibrate subsystem energy/time response 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Update calibration constant database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Analyze detector response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Software Experts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Deal with all issues with the reconstruction, calibration, and simulation code suites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Deal with usage of common tools for developers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Offline Shift Schedules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600" b="0" i="1" dirty="0" smtClean="0">
                <a:solidFill>
                  <a:srgbClr val="008000"/>
                </a:solidFill>
                <a:latin typeface="+mn-lt"/>
              </a:rPr>
              <a:t> Organize two shifts per day for offline shifts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n-lt"/>
              </a:rPr>
              <a:t> Daily analysis meetings run by Offline Analysis Coordinator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get_rendering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55" b="17533"/>
          <a:stretch/>
        </p:blipFill>
        <p:spPr>
          <a:xfrm>
            <a:off x="956523" y="5110854"/>
            <a:ext cx="3719910" cy="1377338"/>
          </a:xfrm>
          <a:prstGeom prst="rect">
            <a:avLst/>
          </a:prstGeom>
        </p:spPr>
      </p:pic>
      <p:pic>
        <p:nvPicPr>
          <p:cNvPr id="3" name="Picture 2" descr="IMG_01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744" y="1501274"/>
            <a:ext cx="36576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424" y="4812017"/>
            <a:ext cx="321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Cryo-target (LH</a:t>
            </a:r>
            <a:r>
              <a:rPr lang="en-US" sz="1400" b="0" baseline="-25000" dirty="0" smtClean="0">
                <a:solidFill>
                  <a:srgbClr val="008000"/>
                </a:solidFill>
                <a:latin typeface="Comic Sans MS"/>
                <a:cs typeface="Comic Sans MS"/>
              </a:rPr>
              <a:t>2</a:t>
            </a:r>
            <a:r>
              <a:rPr lang="en-US" sz="14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) target inside the foam scattering chamber</a:t>
            </a:r>
            <a:endParaRPr lang="en-US" sz="1400" b="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20" y="618041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800000"/>
                </a:solidFill>
                <a:latin typeface="Comic Sans MS"/>
                <a:cs typeface="Comic Sans MS"/>
              </a:rPr>
              <a:t>MVT</a:t>
            </a:r>
            <a:endParaRPr lang="en-US" sz="1400" b="0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639" y="981910"/>
            <a:ext cx="488052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600"/>
              </a:spcAft>
              <a:buClr>
                <a:srgbClr val="800000"/>
              </a:buClr>
              <a:buFont typeface="Arial"/>
              <a:buChar char="•"/>
            </a:pPr>
            <a:r>
              <a:rPr lang="en-US" sz="1600" b="0" dirty="0" smtClean="0">
                <a:latin typeface="Comic Sans MS"/>
                <a:cs typeface="Comic Sans MS"/>
              </a:rPr>
              <a:t>Existing CLAS cryo-target system with few modifications will be used. These include: </a:t>
            </a:r>
          </a:p>
          <a:p>
            <a:pPr marL="341313" lvl="1" indent="-166688">
              <a:buFont typeface="Lucida Grande"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updated controls (the same system)</a:t>
            </a:r>
          </a:p>
          <a:p>
            <a:pPr marL="341313" lvl="1" indent="-166688">
              <a:buFont typeface="Lucida Grande"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a new larger diameter cell with 10 mm diameter windows to accommodate expected large size beams</a:t>
            </a:r>
          </a:p>
          <a:p>
            <a:pPr marL="341313" lvl="1" indent="-166688">
              <a:buFont typeface="Lucida Grande"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longer pipes to the cryostat </a:t>
            </a:r>
          </a:p>
          <a:p>
            <a:pPr marL="174625" indent="-174625">
              <a:spcBef>
                <a:spcPts val="600"/>
              </a:spcBef>
              <a:buClr>
                <a:srgbClr val="800000"/>
              </a:buClr>
              <a:buFont typeface="Arial"/>
              <a:buChar char="•"/>
            </a:pPr>
            <a:r>
              <a:rPr lang="en-US" sz="1600" b="0" dirty="0">
                <a:latin typeface="Comic Sans MS"/>
                <a:cs typeface="Comic Sans MS"/>
              </a:rPr>
              <a:t>A</a:t>
            </a:r>
            <a:r>
              <a:rPr lang="en-US" sz="1600" b="0" dirty="0" smtClean="0">
                <a:latin typeface="Comic Sans MS"/>
                <a:cs typeface="Comic Sans MS"/>
              </a:rPr>
              <a:t> new foam scattering chamber will be used to accommodate the new geometry. The chamber will have an extension piece, 1 mm thick Al tube, to extend the vacuum part of the beamline downstream of FMT close to the tungsten (M</a:t>
            </a:r>
            <a:r>
              <a:rPr lang="en-US" sz="1600" b="0" kern="0" dirty="0" smtClean="0">
                <a:latin typeface="Comic Sans MS"/>
                <a:ea typeface="ＭＳ Ｐゴシック" pitchFamily="-110" charset="-128"/>
                <a:cs typeface="Comic Sans MS"/>
              </a:rPr>
              <a:t>ö</a:t>
            </a:r>
            <a:r>
              <a:rPr lang="en-US" sz="1600" b="0" dirty="0" smtClean="0">
                <a:latin typeface="Comic Sans MS"/>
                <a:cs typeface="Comic Sans MS"/>
              </a:rPr>
              <a:t>ller) cone.  </a:t>
            </a:r>
          </a:p>
          <a:p>
            <a:pPr algn="ctr">
              <a:spcBef>
                <a:spcPts val="600"/>
              </a:spcBef>
            </a:pPr>
            <a:r>
              <a:rPr lang="en-US" sz="16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Design of all mechanical parts is done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073" y="1149323"/>
            <a:ext cx="3538728" cy="307777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Cryo-target controls; work in progress</a:t>
            </a:r>
            <a:endParaRPr lang="en-US" sz="1400" b="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722" y="4346183"/>
            <a:ext cx="3707963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2651" y="4929472"/>
            <a:ext cx="121462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latin typeface="Comic Sans MS"/>
                <a:cs typeface="Comic Sans MS"/>
              </a:rPr>
              <a:t>Tungsten cone</a:t>
            </a:r>
            <a:endParaRPr lang="en-US" sz="1200" b="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101184" y="5206471"/>
            <a:ext cx="119944" cy="442880"/>
          </a:xfrm>
          <a:prstGeom prst="straightConnector1">
            <a:avLst/>
          </a:prstGeom>
          <a:ln w="63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20081" y="5827038"/>
            <a:ext cx="1479942" cy="27699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FFFF"/>
                </a:solidFill>
                <a:latin typeface="Comic Sans MS"/>
                <a:cs typeface="Comic Sans MS"/>
              </a:rPr>
              <a:t>Vacuum beam pipe</a:t>
            </a:r>
            <a:endParaRPr lang="en-US" sz="1200" b="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rot="10800000">
            <a:off x="6760877" y="5649352"/>
            <a:ext cx="359204" cy="316186"/>
          </a:xfrm>
          <a:prstGeom prst="straightConnector1">
            <a:avLst/>
          </a:prstGeom>
          <a:ln w="63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3904" y="5897984"/>
            <a:ext cx="1313180" cy="27699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FFFF"/>
                </a:solidFill>
                <a:latin typeface="Comic Sans MS"/>
                <a:cs typeface="Comic Sans MS"/>
              </a:rPr>
              <a:t>Vacuum window</a:t>
            </a:r>
            <a:endParaRPr lang="en-US" sz="1200" b="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5433049" y="5897985"/>
            <a:ext cx="230855" cy="13849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 bwMode="auto">
          <a:xfrm>
            <a:off x="0" y="1464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Engineering Run – Target Region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52" y="960002"/>
            <a:ext cx="899074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buClr>
                <a:srgbClr val="800000"/>
              </a:buClr>
              <a:buSzPct val="60000"/>
              <a:buFont typeface="Wingdings" charset="2"/>
              <a:buChar char="²"/>
            </a:pPr>
            <a:r>
              <a:rPr lang="en-US" sz="2000" b="0" dirty="0">
                <a:latin typeface="Comic Sans MS"/>
                <a:cs typeface="Comic Sans MS"/>
              </a:rPr>
              <a:t>During 6 GeV </a:t>
            </a:r>
            <a:r>
              <a:rPr lang="en-US" sz="2000" b="0" dirty="0" smtClean="0">
                <a:latin typeface="Comic Sans MS"/>
                <a:cs typeface="Comic Sans MS"/>
              </a:rPr>
              <a:t>era, </a:t>
            </a:r>
            <a:r>
              <a:rPr lang="en-US" sz="2000" b="0" dirty="0">
                <a:latin typeface="Comic Sans MS"/>
                <a:cs typeface="Comic Sans MS"/>
              </a:rPr>
              <a:t>the </a:t>
            </a:r>
            <a:r>
              <a:rPr lang="en-US" sz="2000" b="0" dirty="0" smtClean="0">
                <a:latin typeface="Comic Sans MS"/>
                <a:cs typeface="Comic Sans MS"/>
              </a:rPr>
              <a:t>Hall B Tagger </a:t>
            </a:r>
            <a:r>
              <a:rPr lang="en-US" sz="2000" b="0" dirty="0">
                <a:latin typeface="Comic Sans MS"/>
                <a:cs typeface="Comic Sans MS"/>
              </a:rPr>
              <a:t>dipole was used to </a:t>
            </a:r>
            <a:r>
              <a:rPr lang="en-US" sz="2000" b="0" dirty="0" smtClean="0">
                <a:latin typeface="Comic Sans MS"/>
                <a:cs typeface="Comic Sans MS"/>
              </a:rPr>
              <a:t>prevent </a:t>
            </a:r>
            <a:r>
              <a:rPr lang="en-US" sz="2000" b="0" dirty="0">
                <a:latin typeface="Comic Sans MS"/>
                <a:cs typeface="Comic Sans MS"/>
              </a:rPr>
              <a:t>errant </a:t>
            </a:r>
            <a:r>
              <a:rPr lang="en-US" sz="2000" b="0" dirty="0" smtClean="0">
                <a:latin typeface="Comic Sans MS"/>
                <a:cs typeface="Comic Sans MS"/>
              </a:rPr>
              <a:t>beam from </a:t>
            </a:r>
            <a:r>
              <a:rPr lang="en-US" sz="2000" b="0" dirty="0">
                <a:latin typeface="Comic Sans MS"/>
                <a:cs typeface="Comic Sans MS"/>
              </a:rPr>
              <a:t>getting into the hall during the </a:t>
            </a:r>
            <a:r>
              <a:rPr lang="en-US" sz="2000" b="0" dirty="0" smtClean="0">
                <a:latin typeface="Comic Sans MS"/>
                <a:cs typeface="Comic Sans MS"/>
              </a:rPr>
              <a:t>initial beam </a:t>
            </a:r>
            <a:r>
              <a:rPr lang="en-US" sz="2000" b="0" dirty="0">
                <a:latin typeface="Comic Sans MS"/>
                <a:cs typeface="Comic Sans MS"/>
              </a:rPr>
              <a:t>tune </a:t>
            </a:r>
            <a:r>
              <a:rPr lang="en-US" sz="2000" b="0" dirty="0" smtClean="0">
                <a:latin typeface="Comic Sans MS"/>
                <a:cs typeface="Comic Sans MS"/>
              </a:rPr>
              <a:t>and Möller </a:t>
            </a:r>
            <a:r>
              <a:rPr lang="en-US" sz="2000" b="0" dirty="0">
                <a:latin typeface="Comic Sans MS"/>
                <a:cs typeface="Comic Sans MS"/>
              </a:rPr>
              <a:t>runs by </a:t>
            </a:r>
            <a:r>
              <a:rPr lang="en-US" sz="2000" b="0" dirty="0" smtClean="0">
                <a:latin typeface="Comic Sans MS"/>
                <a:cs typeface="Comic Sans MS"/>
              </a:rPr>
              <a:t>dumping the beam </a:t>
            </a:r>
            <a:r>
              <a:rPr lang="en-US" sz="2000" b="0" dirty="0">
                <a:latin typeface="Comic Sans MS"/>
                <a:cs typeface="Comic Sans MS"/>
              </a:rPr>
              <a:t>in the</a:t>
            </a:r>
            <a:r>
              <a:rPr lang="en-US" sz="2000" b="0" dirty="0" smtClean="0">
                <a:latin typeface="Comic Sans MS"/>
                <a:cs typeface="Comic Sans MS"/>
              </a:rPr>
              <a:t> Tagger dump (in the floor before CLAS).</a:t>
            </a:r>
          </a:p>
          <a:p>
            <a:pPr marL="176213" indent="-176213">
              <a:spcBef>
                <a:spcPts val="600"/>
              </a:spcBef>
              <a:buClr>
                <a:srgbClr val="800000"/>
              </a:buClr>
              <a:buSzPct val="60000"/>
              <a:buFont typeface="Wingdings" charset="2"/>
              <a:buChar char="²"/>
            </a:pPr>
            <a:r>
              <a:rPr lang="en-US" sz="2000" b="0" dirty="0" smtClean="0">
                <a:latin typeface="Comic Sans MS"/>
                <a:cs typeface="Comic Sans MS"/>
              </a:rPr>
              <a:t>Unfortunately, the Tagger dipole magnet is limited to </a:t>
            </a:r>
            <a:r>
              <a:rPr lang="en-US" sz="2000" b="0" dirty="0">
                <a:latin typeface="Comic Sans MS"/>
                <a:cs typeface="Comic Sans MS"/>
              </a:rPr>
              <a:t>2400 A (1.76 </a:t>
            </a:r>
            <a:r>
              <a:rPr lang="en-US" sz="2000" b="0" dirty="0" smtClean="0">
                <a:latin typeface="Comic Sans MS"/>
                <a:cs typeface="Comic Sans MS"/>
              </a:rPr>
              <a:t>T) and cannot direct high </a:t>
            </a:r>
            <a:r>
              <a:rPr lang="en-US" sz="2000" b="0" dirty="0">
                <a:latin typeface="Comic Sans MS"/>
                <a:cs typeface="Comic Sans MS"/>
              </a:rPr>
              <a:t>energy electron beams (</a:t>
            </a:r>
            <a:r>
              <a:rPr lang="en-US" sz="2000" b="0" dirty="0" smtClean="0">
                <a:latin typeface="Comic Sans MS"/>
                <a:cs typeface="Comic Sans MS"/>
              </a:rPr>
              <a:t>E &gt; 6.12 GeV) to the </a:t>
            </a:r>
            <a:r>
              <a:rPr lang="en-US" sz="2000" b="0" dirty="0">
                <a:latin typeface="Comic Sans MS"/>
                <a:cs typeface="Comic Sans MS"/>
              </a:rPr>
              <a:t>T</a:t>
            </a:r>
            <a:r>
              <a:rPr lang="en-US" sz="2000" b="0" dirty="0" smtClean="0">
                <a:latin typeface="Comic Sans MS"/>
                <a:cs typeface="Comic Sans MS"/>
              </a:rPr>
              <a:t>agger dump</a:t>
            </a:r>
            <a:r>
              <a:rPr lang="en-US" sz="2000" b="0" dirty="0">
                <a:latin typeface="Comic Sans MS"/>
                <a:cs typeface="Comic Sans MS"/>
              </a:rPr>
              <a:t>. </a:t>
            </a:r>
          </a:p>
        </p:txBody>
      </p:sp>
      <p:pic>
        <p:nvPicPr>
          <p:cNvPr id="3" name="Picture 2" descr="tagger_curren_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630" y="3273443"/>
            <a:ext cx="3359484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588" y="3487106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6.07 GeV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beam_on_tagger_11gev_1p761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147" y="3288571"/>
            <a:ext cx="3321105" cy="3200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1464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Initial Beam Tune and Möller Runs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11_b0p4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1" r="4159"/>
          <a:stretch/>
        </p:blipFill>
        <p:spPr>
          <a:xfrm>
            <a:off x="4276912" y="1506274"/>
            <a:ext cx="4773798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361" y="1051207"/>
            <a:ext cx="4112185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60000"/>
                  <a:lumOff val="40000"/>
                </a:schemeClr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Both initial beam tune and M</a:t>
            </a:r>
            <a:r>
              <a:rPr lang="en-US" sz="1800" b="0" kern="0" dirty="0" smtClean="0">
                <a:latin typeface="Comic Sans MS"/>
                <a:ea typeface="ＭＳ Ｐゴシック" pitchFamily="-110" charset="-128"/>
                <a:cs typeface="Comic Sans MS"/>
              </a:rPr>
              <a:t>ö</a:t>
            </a:r>
            <a:r>
              <a:rPr lang="en-US" sz="1800" b="0" dirty="0" smtClean="0">
                <a:latin typeface="Comic Sans MS"/>
                <a:cs typeface="Comic Sans MS"/>
              </a:rPr>
              <a:t>ller runs require currents &lt;10 nA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60000"/>
                  <a:lumOff val="40000"/>
                </a:schemeClr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Dumping the beam directly into the Tagger magnet yoke is a good alternative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60000"/>
                  <a:lumOff val="40000"/>
                </a:schemeClr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This idea was tested with CLAS in 2007. The rates on the CLAS detectors were tolerable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60000"/>
                  <a:lumOff val="40000"/>
                </a:schemeClr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Current plan: dump the beam in the Tagger yoke, build additional shielding on top of the yoke before the collimator box</a:t>
            </a:r>
          </a:p>
          <a:p>
            <a:pPr marL="231775" indent="-231775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60000"/>
                  <a:lumOff val="40000"/>
                </a:schemeClr>
              </a:buClr>
              <a:buSzPct val="60000"/>
              <a:buFont typeface="Wingdings" charset="2"/>
              <a:buChar char="u"/>
            </a:pPr>
            <a:r>
              <a:rPr lang="en-US" sz="1800" b="0" dirty="0" smtClean="0">
                <a:latin typeface="Comic Sans MS"/>
                <a:cs typeface="Comic Sans MS"/>
              </a:rPr>
              <a:t>Use Ni cylinder in the collimator box to plug the beam pipe (one existing collimator blocks has been modified to be the plug) </a:t>
            </a:r>
            <a:endParaRPr lang="en-US" sz="1800" b="0" dirty="0">
              <a:latin typeface="Comic Sans MS"/>
              <a:cs typeface="Comic Sans M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1464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Scheme for Initial Beam Tune/Möller Runs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411" y="939907"/>
            <a:ext cx="85618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rgbClr val="800000"/>
              </a:buClr>
              <a:buFont typeface="Wingdings" charset="2"/>
              <a:buChar char="§"/>
            </a:pPr>
            <a:r>
              <a:rPr lang="en-US" sz="1800" b="0" dirty="0" smtClean="0">
                <a:latin typeface="Comic Sans MS"/>
                <a:cs typeface="Comic Sans MS"/>
              </a:rPr>
              <a:t>Both SVT (radial distance from the beam 57 mm) and </a:t>
            </a:r>
            <a:r>
              <a:rPr lang="en-US" sz="1800" b="0" dirty="0">
                <a:latin typeface="Comic Sans MS"/>
                <a:cs typeface="Comic Sans MS"/>
              </a:rPr>
              <a:t>F</a:t>
            </a:r>
            <a:r>
              <a:rPr lang="en-US" sz="1800" b="0" dirty="0" smtClean="0">
                <a:latin typeface="Comic Sans MS"/>
                <a:cs typeface="Comic Sans MS"/>
              </a:rPr>
              <a:t>MT (ID of the hole around beam is 50 mm) are located close to the beam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Clr>
                <a:srgbClr val="800000"/>
              </a:buClr>
              <a:buFont typeface="Wingdings" charset="2"/>
              <a:buChar char="§"/>
            </a:pPr>
            <a:r>
              <a:rPr lang="en-US" sz="1800" b="0" dirty="0">
                <a:latin typeface="Comic Sans MS"/>
                <a:cs typeface="Comic Sans MS"/>
              </a:rPr>
              <a:t>I</a:t>
            </a:r>
            <a:r>
              <a:rPr lang="en-US" sz="1800" b="0" dirty="0" smtClean="0">
                <a:latin typeface="Comic Sans MS"/>
                <a:cs typeface="Comic Sans MS"/>
              </a:rPr>
              <a:t>n order to prevent errant beam hitting the detectors, collimators at two locations will be used:</a:t>
            </a:r>
          </a:p>
          <a:p>
            <a:pPr marL="630238" lvl="1" indent="-177800">
              <a:buFont typeface="Lucida Grande"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downstream of the Tagger, Hall B photon collimator box with different size collimators (distance to upstream correctors 20 m, distance to FMT 15.3 m)</a:t>
            </a:r>
          </a:p>
          <a:p>
            <a:pPr marL="630238" lvl="1" indent="-177800">
              <a:spcBef>
                <a:spcPts val="600"/>
              </a:spcBef>
              <a:buFont typeface="Lucida Grande"/>
              <a:buChar char="-"/>
            </a:pPr>
            <a:r>
              <a:rPr lang="en-US" sz="1600" b="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downstream of 2H01 BPM, Hall B photon beam cleanup collimator (distance to correctors on 2H00 ~5 m, distance to FMT ~7 m)</a:t>
            </a:r>
          </a:p>
          <a:p>
            <a:pPr marL="176213" indent="-176213">
              <a:spcBef>
                <a:spcPts val="600"/>
              </a:spcBef>
              <a:buClr>
                <a:srgbClr val="800000"/>
              </a:buClr>
              <a:buFont typeface="Wingdings" charset="2"/>
              <a:buChar char="§"/>
            </a:pPr>
            <a:r>
              <a:rPr lang="en-US" sz="1800" b="0" dirty="0">
                <a:solidFill>
                  <a:srgbClr val="000000"/>
                </a:solidFill>
                <a:latin typeface="Comic Sans MS"/>
                <a:cs typeface="Comic Sans MS"/>
              </a:rPr>
              <a:t>In </a:t>
            </a:r>
            <a:r>
              <a:rPr lang="en-US" sz="1800" b="0" dirty="0" smtClean="0">
                <a:solidFill>
                  <a:srgbClr val="000000"/>
                </a:solidFill>
                <a:latin typeface="Comic Sans MS"/>
                <a:cs typeface="Comic Sans MS"/>
              </a:rPr>
              <a:t>addition, FSD system based on the beam halo counters will be deployed, which will terminate the beam if beam tails hit the collimators </a:t>
            </a:r>
            <a:endParaRPr lang="en-US" sz="1800" b="0" dirty="0" smtClean="0">
              <a:latin typeface="Comic Sans MS"/>
              <a:cs typeface="Comic Sans MS"/>
            </a:endParaRPr>
          </a:p>
        </p:txBody>
      </p:sp>
      <p:pic>
        <p:nvPicPr>
          <p:cNvPr id="3" name="Picture 2" descr="66841-01967 Collimator Box Assy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04" t="20204" r="19707" b="72094"/>
          <a:stretch/>
        </p:blipFill>
        <p:spPr>
          <a:xfrm rot="10800000">
            <a:off x="811942" y="5369726"/>
            <a:ext cx="2742415" cy="800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5731" y="5744771"/>
            <a:ext cx="1184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FF6600"/>
                </a:solidFill>
                <a:latin typeface="Comic Sans MS"/>
                <a:cs typeface="Comic Sans MS"/>
              </a:rPr>
              <a:t>Ni collimators</a:t>
            </a:r>
            <a:endParaRPr lang="en-US" sz="1200" b="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 descr="clean-up_coll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37"/>
          <a:stretch/>
        </p:blipFill>
        <p:spPr>
          <a:xfrm>
            <a:off x="4523701" y="4828251"/>
            <a:ext cx="3940361" cy="1538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4517" y="5195933"/>
            <a:ext cx="39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FF6600"/>
                </a:solidFill>
                <a:latin typeface="Comic Sans MS"/>
                <a:cs typeface="Comic Sans MS"/>
              </a:rPr>
              <a:t>Ni</a:t>
            </a:r>
            <a:endParaRPr lang="en-US" sz="1400" b="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3385" y="5670041"/>
            <a:ext cx="37357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0" tIns="45720" rIns="0" bIns="45720" rtlCol="0">
            <a:spAutoFit/>
          </a:bodyPr>
          <a:lstStyle/>
          <a:p>
            <a:r>
              <a:rPr lang="en-US" sz="1000" b="0" dirty="0" smtClean="0">
                <a:solidFill>
                  <a:srgbClr val="FF6600"/>
                </a:solidFill>
                <a:latin typeface="Comic Sans MS"/>
                <a:cs typeface="Comic Sans MS"/>
              </a:rPr>
              <a:t>14 mm</a:t>
            </a:r>
            <a:endParaRPr lang="en-US" sz="1000" b="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1790" y="5026695"/>
            <a:ext cx="604173" cy="2462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FF6600"/>
                </a:solidFill>
                <a:latin typeface="Comic Sans MS"/>
                <a:cs typeface="Comic Sans MS"/>
              </a:rPr>
              <a:t>20 mm</a:t>
            </a:r>
            <a:endParaRPr lang="en-US" sz="1000" b="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2139260" y="5272916"/>
            <a:ext cx="464617" cy="345053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9723" y="5026695"/>
            <a:ext cx="696008" cy="2462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FF6600"/>
                </a:solidFill>
                <a:latin typeface="Comic Sans MS"/>
                <a:cs typeface="Comic Sans MS"/>
              </a:rPr>
              <a:t>12.8 mm</a:t>
            </a:r>
            <a:endParaRPr lang="en-US" sz="1000" b="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1147727" y="5272916"/>
            <a:ext cx="440259" cy="28675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" idx="2"/>
          </p:cNvCxnSpPr>
          <p:nvPr/>
        </p:nvCxnSpPr>
        <p:spPr>
          <a:xfrm>
            <a:off x="1866661" y="5228273"/>
            <a:ext cx="0" cy="331394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87986" y="4982052"/>
            <a:ext cx="557349" cy="2462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1000" b="0" dirty="0" smtClean="0">
                <a:solidFill>
                  <a:srgbClr val="FF6600"/>
                </a:solidFill>
                <a:latin typeface="Comic Sans MS"/>
                <a:cs typeface="Comic Sans MS"/>
              </a:rPr>
              <a:t>Blank</a:t>
            </a:r>
            <a:endParaRPr lang="en-US" sz="1000" b="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9456" y="4270392"/>
            <a:ext cx="377424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Clean-up collimator, half </a:t>
            </a:r>
            <a:r>
              <a:rPr lang="en-US" sz="1600" b="0" dirty="0">
                <a:solidFill>
                  <a:srgbClr val="008000"/>
                </a:solidFill>
                <a:latin typeface="Comic Sans MS"/>
                <a:cs typeface="Comic Sans MS"/>
              </a:rPr>
              <a:t>way between upstream corrector dipoles and </a:t>
            </a:r>
            <a:r>
              <a:rPr lang="en-US" sz="16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FMT</a:t>
            </a:r>
            <a:endParaRPr lang="en-US" sz="1600" b="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13" y="4270248"/>
            <a:ext cx="4254198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Hall B photon collimator, half way between upstream corrector dipoles and FMT</a:t>
            </a:r>
            <a:endParaRPr lang="en-US" sz="1600" b="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1464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SVT/MVT Protection Collimators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0255" y="1066326"/>
            <a:ext cx="8229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A new </a:t>
            </a: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comprehensive plan to commission the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Hall B beamline and the CLAS12 </a:t>
            </a: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spectrometer </a:t>
            </a: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s being developed for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upcoming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 commissioning 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run</a:t>
            </a:r>
            <a:endParaRPr lang="en-US" sz="2000" b="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7776"/>
            <a:ext cx="9144000" cy="639763"/>
          </a:xfrm>
        </p:spPr>
        <p:txBody>
          <a:bodyPr/>
          <a:lstStyle/>
          <a:p>
            <a:r>
              <a:rPr lang="en-US" dirty="0" smtClean="0"/>
              <a:t>CLAS12 Commissioning Plan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1224" y="2328217"/>
            <a:ext cx="4853423" cy="133882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This plan includes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3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distinct phases:</a:t>
            </a:r>
          </a:p>
          <a:p>
            <a:pPr marL="4048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Beamline commissioning at 10.6 GeV</a:t>
            </a:r>
          </a:p>
          <a:p>
            <a:pPr marL="4048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CLAS12 commissioning at 10.6 </a:t>
            </a: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endParaRPr lang="en-US" sz="1600" b="0" i="1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4048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CLAS12 commissioning at 6.4 </a:t>
            </a: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GeV</a:t>
            </a:r>
            <a:endParaRPr lang="en-US" sz="1600" b="0" i="1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7692" y="5117159"/>
            <a:ext cx="3689651" cy="101566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Commissioning Run: 30 days</a:t>
            </a:r>
          </a:p>
          <a:p>
            <a:pPr marL="579438" indent="-285750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Dec. 4 </a:t>
            </a:r>
            <a:r>
              <a:rPr lang="mr-IN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17, 2017</a:t>
            </a:r>
          </a:p>
          <a:p>
            <a:pPr marL="579438" indent="-285750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Jan. 12 </a:t>
            </a:r>
            <a:r>
              <a:rPr lang="mr-IN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27, 2018</a:t>
            </a:r>
            <a:endParaRPr lang="en-US" sz="1600" b="0" i="1" dirty="0" smtClean="0">
              <a:solidFill>
                <a:srgbClr val="06893E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9313" y="5896886"/>
            <a:ext cx="3804924" cy="27699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i="1" dirty="0">
                <a:solidFill>
                  <a:srgbClr val="717100"/>
                </a:solidFill>
                <a:latin typeface="Comic Sans MS" charset="0"/>
                <a:ea typeface="Comic Sans MS" charset="0"/>
                <a:cs typeface="Comic Sans MS" charset="0"/>
              </a:rPr>
              <a:t>https://</a:t>
            </a:r>
            <a:r>
              <a:rPr lang="en-US" sz="1200" b="0" i="1" dirty="0" smtClean="0">
                <a:solidFill>
                  <a:srgbClr val="717100"/>
                </a:solidFill>
                <a:latin typeface="Comic Sans MS" charset="0"/>
                <a:ea typeface="Comic Sans MS" charset="0"/>
                <a:cs typeface="Comic Sans MS" charset="0"/>
              </a:rPr>
              <a:t>www.jlab.org/Hall-B/calcom/cwb-erun.pdf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34" y="2165740"/>
            <a:ext cx="2651760" cy="3421493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7415" y="3813473"/>
            <a:ext cx="486181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*Time allocations assume 50% overall efficiency for accelerator + Hall B</a:t>
            </a:r>
          </a:p>
          <a:p>
            <a:pPr algn="ctr">
              <a:spcAft>
                <a:spcPts val="600"/>
              </a:spcAft>
            </a:pPr>
            <a:r>
              <a:rPr lang="en-US" sz="1800" b="0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(this might not be conservative enough)</a:t>
            </a:r>
            <a:endParaRPr lang="en-US" sz="1800" b="0" i="1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58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12" y="1157672"/>
            <a:ext cx="8431876" cy="5016758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he </a:t>
            </a:r>
            <a:r>
              <a:rPr lang="en-US" sz="2000" b="0" dirty="0">
                <a:latin typeface="Comic Sans MS" charset="0"/>
                <a:ea typeface="Comic Sans MS" charset="0"/>
                <a:cs typeface="Comic Sans MS" charset="0"/>
              </a:rPr>
              <a:t>objectives of the Hall B and CLAS12 </a:t>
            </a:r>
            <a:endParaRPr lang="en-US" sz="2000" b="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dirty="0" smtClean="0">
                <a:latin typeface="Comic Sans MS" charset="0"/>
                <a:ea typeface="Comic Sans MS" charset="0"/>
                <a:cs typeface="Comic Sans MS" charset="0"/>
              </a:rPr>
              <a:t>commissioning plan are:</a:t>
            </a:r>
          </a:p>
          <a:p>
            <a:pPr marL="404813" indent="-176213">
              <a:spcBef>
                <a:spcPts val="6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achieve 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reliable electron beam transport </a:t>
            </a:r>
          </a:p>
          <a:p>
            <a:pPr marL="404813" indent="-176213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through CLAS12 to the beam dump using thin </a:t>
            </a:r>
          </a:p>
          <a:p>
            <a:pPr marL="404813" indent="-176213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and extended targets</a:t>
            </a:r>
          </a:p>
          <a:p>
            <a:pPr marL="404813" indent="-176213">
              <a:spcBef>
                <a:spcPts val="6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determine the alignment 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of the </a:t>
            </a: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CLAS12 </a:t>
            </a:r>
            <a:endParaRPr lang="en-US" sz="20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404813" indent="-176213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detector subsystems </a:t>
            </a: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using beam 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interactions</a:t>
            </a:r>
          </a:p>
          <a:p>
            <a:pPr marL="404813" indent="-176213">
              <a:spcBef>
                <a:spcPts val="6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20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o study the dependence of the detector performance on the luminosity, beam energy, magnetic field settings</a:t>
            </a:r>
          </a:p>
          <a:p>
            <a:pPr marL="404813" indent="-176213">
              <a:spcBef>
                <a:spcPts val="6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define the nominal operating luminosity for each configuration</a:t>
            </a:r>
          </a:p>
          <a:p>
            <a:pPr marL="404813" indent="-176213">
              <a:spcBef>
                <a:spcPts val="6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verify performance of the data acquisition, trigger, and slow controls systems</a:t>
            </a:r>
          </a:p>
          <a:p>
            <a:pPr marL="404813" indent="-176213">
              <a:spcBef>
                <a:spcPts val="600"/>
              </a:spcBef>
              <a:buClr>
                <a:srgbClr val="C00000"/>
              </a:buClr>
              <a:buFont typeface="Arial" charset="0"/>
              <a:buChar char="•"/>
            </a:pPr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to accumulate data to perform full calibrations of the CLAS12 detector and assess its performance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20068"/>
            <a:ext cx="9144000" cy="639763"/>
          </a:xfrm>
        </p:spPr>
        <p:txBody>
          <a:bodyPr/>
          <a:lstStyle/>
          <a:p>
            <a:r>
              <a:rPr lang="en-US" dirty="0" smtClean="0"/>
              <a:t> Commissioning Run Objectives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69" y="1080624"/>
            <a:ext cx="2651760" cy="223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4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8669" y="189462"/>
            <a:ext cx="8192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CLAS12 Engineering Run Daily Schedule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8053"/>
              </p:ext>
            </p:extLst>
          </p:nvPr>
        </p:nvGraphicFramePr>
        <p:xfrm>
          <a:off x="230925" y="923509"/>
          <a:ext cx="8685355" cy="51730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37071"/>
                <a:gridCol w="1737071"/>
                <a:gridCol w="1737071"/>
                <a:gridCol w="1737071"/>
                <a:gridCol w="1737071"/>
              </a:tblGrid>
              <a:tr h="174069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1: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 Beam tuning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 Beam diagnostics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Beamline commissioning</a:t>
                      </a:r>
                    </a:p>
                    <a:p>
                      <a:pPr>
                        <a:buFontTx/>
                        <a:buNone/>
                      </a:pPr>
                      <a:endParaRPr lang="en-US" sz="1400" b="0" baseline="0" dirty="0" smtClean="0">
                        <a:solidFill>
                          <a:srgbClr val="FF66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2: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Beamline commissioning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fi-FI" sz="1400" b="0" i="1" dirty="0" smtClean="0">
                          <a:solidFill>
                            <a:srgbClr val="FFA4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ö</a:t>
                      </a: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ller checks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Detector checks</a:t>
                      </a: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3: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DAQ studies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Detector setup optimization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b="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4: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DAQ studies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Luminosity scans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DC plateau scan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Trigger studies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5: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Luminosity study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DAQ studies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Field studies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b="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</a:tr>
              <a:tr h="17406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6: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Field studies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Empty target run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Low luminosity calibration runs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10.6 GeV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7: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Low luminosity calibration runs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10.6 GeV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8: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Low luminosity calibration runs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Day 9: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i="1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High luminosity calibration</a:t>
                      </a:r>
                      <a:r>
                        <a:rPr lang="en-US" sz="140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 runs</a:t>
                      </a:r>
                    </a:p>
                    <a:p>
                      <a:pPr>
                        <a:buFontTx/>
                        <a:buNone/>
                      </a:pPr>
                      <a:endParaRPr lang="en-US" sz="140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>
                        <a:buFontTx/>
                        <a:buNone/>
                      </a:pPr>
                      <a:endParaRPr lang="en-US" sz="140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>
                        <a:buFontTx/>
                        <a:buNone/>
                      </a:pPr>
                      <a:endParaRPr lang="en-US" sz="140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Day 10: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High luminosity calibration runs</a:t>
                      </a:r>
                    </a:p>
                    <a:p>
                      <a:pPr marL="119063" marR="0" indent="-119063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fi-FI" sz="1400" b="0" i="1" dirty="0" smtClean="0">
                          <a:solidFill>
                            <a:srgbClr val="FFA4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ö</a:t>
                      </a:r>
                      <a:r>
                        <a:rPr lang="en-US" sz="140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ller commissioning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i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15482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11: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4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Pass change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4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Beam tuning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4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M</a:t>
                      </a:r>
                      <a:r>
                        <a:rPr lang="fi-FI" sz="1400" b="0" i="1" dirty="0" smtClean="0">
                          <a:solidFill>
                            <a:srgbClr val="FFA4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ö</a:t>
                      </a: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4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ller studies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Detector checks</a:t>
                      </a:r>
                    </a:p>
                    <a:p>
                      <a:pPr marL="0" indent="0" algn="ctr">
                        <a:buFontTx/>
                        <a:buNone/>
                        <a:tabLst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indent="0" algn="ctr"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6.4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12:</a:t>
                      </a: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119063" marR="0" lvl="0" indent="-119063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DAQ and trigger checks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Calibration runs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6.4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13: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Calibration runs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Physics studies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6.4 GeV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14: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Physics studies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6.4 GeV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171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End of the year shutdown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171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675349" y="5216236"/>
            <a:ext cx="1240931" cy="1159377"/>
            <a:chOff x="5592618" y="4948382"/>
            <a:chExt cx="1240931" cy="11593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618" y="4948382"/>
              <a:ext cx="1097280" cy="10972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053253">
              <a:off x="5708737" y="5707649"/>
              <a:ext cx="1124812" cy="40011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0" smtClean="0">
                  <a:solidFill>
                    <a:srgbClr val="7030A0"/>
                  </a:solidFill>
                  <a:latin typeface="Comic Sans MS" charset="0"/>
                  <a:ea typeface="Comic Sans MS" charset="0"/>
                  <a:cs typeface="Comic Sans MS" charset="0"/>
                </a:rPr>
                <a:t>version</a:t>
              </a:r>
              <a:endParaRPr lang="en-US" sz="2000" b="0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14675"/>
              </p:ext>
            </p:extLst>
          </p:nvPr>
        </p:nvGraphicFramePr>
        <p:xfrm>
          <a:off x="230925" y="932549"/>
          <a:ext cx="8685355" cy="529476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37071"/>
                <a:gridCol w="1737071"/>
                <a:gridCol w="1737071"/>
                <a:gridCol w="1737071"/>
                <a:gridCol w="1737071"/>
              </a:tblGrid>
              <a:tr h="19724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15: (2018)</a:t>
                      </a: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A4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Beam tuning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Calibration runs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10.6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16: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Trigger studies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Zero field alignment runs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Reverse torus field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1400" b="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b="0" i="0" dirty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17: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Low luminosity calibration runs</a:t>
                      </a: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b="0" i="0" dirty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18:</a:t>
                      </a: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111125" marR="0" lvl="0" indent="-11112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Low luminosity calibration runs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10.6 GeV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0" dirty="0" smtClean="0">
                          <a:latin typeface="Comic Sans MS"/>
                          <a:cs typeface="Comic Sans MS"/>
                        </a:rPr>
                        <a:t>Day 19:</a:t>
                      </a:r>
                    </a:p>
                    <a:p>
                      <a:pPr marL="111125" indent="-111125">
                        <a:buFontTx/>
                        <a:buChar char="-"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High luminosity calibration runs</a:t>
                      </a: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b="0" i="0" dirty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177378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20:</a:t>
                      </a:r>
                      <a:endParaRPr lang="en-US" sz="1600" b="0" dirty="0" smtClean="0">
                        <a:latin typeface="Comic Sans MS"/>
                        <a:cs typeface="Comic Sans MS"/>
                      </a:endParaRP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High luminosity calibration runs</a:t>
                      </a: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b="0" i="1" baseline="0" dirty="0" smtClean="0">
                          <a:solidFill>
                            <a:srgbClr val="FFA400"/>
                          </a:solidFill>
                          <a:latin typeface="Comic Sans MS"/>
                          <a:cs typeface="Comic Sans MS"/>
                        </a:rPr>
                        <a:t>Spin dance</a:t>
                      </a:r>
                      <a:endParaRPr lang="en-US" sz="1400" b="0" i="1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Calibration runs @ high solenoid field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b="0" i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21:</a:t>
                      </a:r>
                      <a:endParaRPr lang="en-US" sz="1600" b="0" dirty="0" smtClean="0">
                        <a:latin typeface="Comic Sans MS"/>
                        <a:cs typeface="Comic Sans MS"/>
                      </a:endParaRP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Calibration runs @ high solenoid field</a:t>
                      </a:r>
                    </a:p>
                    <a:p>
                      <a:pPr marL="0" indent="0">
                        <a:buFontTx/>
                        <a:buNone/>
                        <a:tabLst/>
                      </a:pPr>
                      <a:endParaRPr lang="en-US" sz="1400" b="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b="0" i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 22:</a:t>
                      </a:r>
                      <a:endParaRPr lang="en-US" sz="1600" b="0" dirty="0" smtClean="0">
                        <a:latin typeface="Comic Sans MS"/>
                        <a:cs typeface="Comic Sans MS"/>
                      </a:endParaRPr>
                    </a:p>
                    <a:p>
                      <a:pPr marL="119063" indent="-119063">
                        <a:buFontTx/>
                        <a:buChar char="-"/>
                        <a:tabLst/>
                      </a:pPr>
                      <a:r>
                        <a:rPr lang="en-US" sz="1400" b="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Calibration runs @ high torus field</a:t>
                      </a: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endParaRPr lang="en-US" sz="1400" b="0" i="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b="0" i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Day 23:</a:t>
                      </a:r>
                    </a:p>
                    <a:p>
                      <a:pPr marL="119063" indent="-119063">
                        <a:spcAft>
                          <a:spcPts val="0"/>
                        </a:spcAft>
                        <a:buFontTx/>
                        <a:buChar char="-"/>
                        <a:tabLst/>
                      </a:pPr>
                      <a:r>
                        <a:rPr lang="en-US" sz="140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Physics studies in RG-A conditions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endParaRPr lang="en-US" sz="140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endParaRPr lang="en-US" sz="140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endParaRPr lang="en-US" sz="140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latin typeface="Comic Sans MS"/>
                          <a:cs typeface="Comic Sans MS"/>
                        </a:rPr>
                        <a:t>Day 24:</a:t>
                      </a:r>
                    </a:p>
                    <a:p>
                      <a:pPr marL="119063" indent="-119063">
                        <a:spcAft>
                          <a:spcPts val="0"/>
                        </a:spcAft>
                        <a:buFontTx/>
                        <a:buChar char="-"/>
                        <a:tabLst/>
                      </a:pPr>
                      <a:r>
                        <a:rPr lang="en-US" sz="1400" i="1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Physics studies in RG-A conditions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endParaRPr lang="en-US" sz="1400" i="1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endParaRPr lang="en-US" sz="140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endParaRPr lang="en-US" sz="1400" baseline="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  <a:tabLst/>
                      </a:pP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 GeV</a:t>
                      </a:r>
                      <a:endParaRPr lang="en-US" sz="140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131969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Day 25:</a:t>
                      </a:r>
                    </a:p>
                    <a:p>
                      <a:pPr marL="117475" indent="-117475">
                        <a:spcAft>
                          <a:spcPts val="1200"/>
                        </a:spcAft>
                        <a:buFontTx/>
                        <a:buChar char="-"/>
                        <a:tabLst/>
                      </a:pPr>
                      <a:r>
                        <a:rPr lang="en-US" sz="1400" i="1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Physics studies in RG-A conditions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40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10.6</a:t>
                      </a:r>
                      <a:r>
                        <a:rPr lang="en-US" sz="1400" baseline="0" dirty="0" smtClean="0">
                          <a:solidFill>
                            <a:srgbClr val="7030A0"/>
                          </a:solidFill>
                          <a:latin typeface="Comic Sans MS"/>
                          <a:cs typeface="Comic Sans MS"/>
                        </a:rPr>
                        <a:t> GeV</a:t>
                      </a:r>
                      <a:endParaRPr lang="en-US" sz="1400" dirty="0" smtClean="0">
                        <a:solidFill>
                          <a:srgbClr val="7030A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Days 26 </a:t>
                      </a:r>
                      <a:r>
                        <a:rPr kumimoji="0" lang="mr-IN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–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 30: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rPr>
                        <a:t>Contingency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06000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/>
                        <a:ea typeface="+mn-ea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8669" y="189462"/>
            <a:ext cx="8192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CLAS12 Engineering Run Daily Schedule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92618" y="4948382"/>
            <a:ext cx="1240931" cy="1159377"/>
            <a:chOff x="5592618" y="4948382"/>
            <a:chExt cx="1240931" cy="11593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618" y="4948382"/>
              <a:ext cx="1097280" cy="109728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1053253">
              <a:off x="5708737" y="5707649"/>
              <a:ext cx="1124812" cy="40011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0" smtClean="0">
                  <a:solidFill>
                    <a:srgbClr val="7030A0"/>
                  </a:solidFill>
                  <a:latin typeface="Comic Sans MS" charset="0"/>
                  <a:ea typeface="Comic Sans MS" charset="0"/>
                  <a:cs typeface="Comic Sans MS" charset="0"/>
                </a:rPr>
                <a:t>version</a:t>
              </a:r>
              <a:endParaRPr lang="en-US" sz="2000" b="0" dirty="0" smtClean="0">
                <a:solidFill>
                  <a:srgbClr val="7030A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445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0"/>
            <a:ext cx="9144000" cy="639763"/>
          </a:xfrm>
        </p:spPr>
        <p:txBody>
          <a:bodyPr/>
          <a:lstStyle/>
          <a:p>
            <a:r>
              <a:rPr lang="en-US" dirty="0" smtClean="0"/>
              <a:t>Input on the Commissioning Plan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619" y="1145305"/>
            <a:ext cx="8571346" cy="519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From </a:t>
            </a:r>
            <a:r>
              <a:rPr lang="en-US" sz="1800" b="0" dirty="0" err="1" smtClean="0">
                <a:latin typeface="Comic Sans MS" charset="0"/>
                <a:ea typeface="Comic Sans MS" charset="0"/>
                <a:cs typeface="Comic Sans MS" charset="0"/>
              </a:rPr>
              <a:t>RfS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 Review: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Consider possible inefficiencies in running and prioritize the plan (must, should, like)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Activities for RG-A preparations should be given the highest priority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Ensure sufficient data taking in December in RG-A conditions to allow testing over year-end break </a:t>
            </a: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(these conditions are nominally full torus/solenoid fields, </a:t>
            </a:r>
            <a:r>
              <a:rPr lang="en-US" sz="1600" b="0" i="1" dirty="0" err="1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en-US" sz="1600" b="0" i="1" dirty="0" err="1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eg</a:t>
            </a:r>
            <a:r>
              <a:rPr lang="en-US" sz="1600" b="0" i="1" dirty="0" smtClean="0">
                <a:solidFill>
                  <a:srgbClr val="06893E"/>
                </a:solidFill>
                <a:latin typeface="Comic Sans MS" charset="0"/>
                <a:ea typeface="Comic Sans MS" charset="0"/>
                <a:cs typeface="Comic Sans MS" charset="0"/>
              </a:rPr>
              <a:t> in)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Identify commissioning tests that can be carried out at a later date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Clear goals and “deliverables” for each step must be defined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Detail trigger commissioning plans and build in sufficient time in schedule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Include running with both raw and integrated data modes</a:t>
            </a:r>
          </a:p>
          <a:p>
            <a:pPr>
              <a:spcBef>
                <a:spcPts val="1500"/>
              </a:spcBef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Post </a:t>
            </a:r>
            <a:r>
              <a:rPr lang="en-US" sz="1800" b="0" dirty="0" err="1" smtClean="0">
                <a:latin typeface="Comic Sans MS" charset="0"/>
                <a:ea typeface="Comic Sans MS" charset="0"/>
                <a:cs typeface="Comic Sans MS" charset="0"/>
              </a:rPr>
              <a:t>RfS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 Review:</a:t>
            </a:r>
          </a:p>
          <a:p>
            <a:pPr marL="293688" indent="-174625">
              <a:spcAft>
                <a:spcPts val="11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No 3-pass running in December; move to end of Engineering Run</a:t>
            </a:r>
          </a:p>
          <a:p>
            <a:pPr marL="293688" indent="-174625">
              <a:spcAft>
                <a:spcPts val="9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Need detailed input from subsystem groups regarding specific commissioning plans and requirements for each different operating condition during the run</a:t>
            </a:r>
          </a:p>
          <a:p>
            <a:pPr marL="293688" indent="-174625">
              <a:spcAft>
                <a:spcPts val="9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600" b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Take data with the “FT OFF” configuration</a:t>
            </a:r>
            <a:endParaRPr lang="en-US" sz="1600" b="0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22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1464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Phase 1: Beamline Commissioning @ 10.6 GeV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214" y="1195114"/>
            <a:ext cx="5695822" cy="48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lvl="1" indent="-166688">
              <a:spcBef>
                <a:spcPts val="0"/>
              </a:spcBef>
              <a:spcAft>
                <a:spcPts val="1800"/>
              </a:spcAft>
              <a:buClr>
                <a:srgbClr val="000090"/>
              </a:buClr>
            </a:pPr>
            <a:r>
              <a:rPr lang="en-US" sz="1800" b="0" dirty="0" smtClean="0">
                <a:solidFill>
                  <a:srgbClr val="06893E"/>
                </a:solidFill>
                <a:latin typeface="Comic Sans MS"/>
                <a:cs typeface="Comic Sans MS"/>
              </a:rPr>
              <a:t>Phase </a:t>
            </a:r>
            <a:r>
              <a:rPr lang="en-US" sz="1800" b="0" dirty="0" smtClean="0">
                <a:solidFill>
                  <a:srgbClr val="06893E"/>
                </a:solidFill>
                <a:latin typeface="Comic Sans MS"/>
                <a:cs typeface="Comic Sans MS"/>
              </a:rPr>
              <a:t>1 duration = 1.5 </a:t>
            </a:r>
            <a:r>
              <a:rPr lang="en-US" sz="1800" b="0" dirty="0" smtClean="0">
                <a:solidFill>
                  <a:srgbClr val="06893E"/>
                </a:solidFill>
                <a:latin typeface="Comic Sans MS"/>
                <a:cs typeface="Comic Sans MS"/>
              </a:rPr>
              <a:t>days</a:t>
            </a:r>
          </a:p>
          <a:p>
            <a:pPr marL="287338" indent="-287338">
              <a:spcAft>
                <a:spcPts val="1200"/>
              </a:spcAft>
              <a:buClr>
                <a:srgbClr val="800000"/>
              </a:buClr>
              <a:buFont typeface="+mj-lt"/>
              <a:buAutoNum type="alphaLcParenR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Study beam tuning procedure with 5-pass beam 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[7 </a:t>
            </a:r>
            <a:r>
              <a:rPr lang="en-US" sz="1400" b="0" i="1" dirty="0" err="1">
                <a:solidFill>
                  <a:srgbClr val="C00000"/>
                </a:solidFill>
                <a:latin typeface="Comic Sans MS"/>
                <a:cs typeface="Comic Sans MS"/>
              </a:rPr>
              <a:t>hr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]</a:t>
            </a:r>
          </a:p>
          <a:p>
            <a:pPr marL="287338" indent="-287338">
              <a:spcAft>
                <a:spcPts val="1200"/>
              </a:spcAft>
              <a:buClr>
                <a:srgbClr val="800000"/>
              </a:buClr>
              <a:buFont typeface="+mj-lt"/>
              <a:buAutoNum type="alphaLcParenR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M</a:t>
            </a:r>
            <a:r>
              <a:rPr lang="fi-FI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ö</a:t>
            </a:r>
            <a:r>
              <a:rPr lang="en-US" sz="1800" b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ller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800" b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polarimeter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 pre-commissioning 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[4 </a:t>
            </a:r>
            <a:r>
              <a:rPr lang="en-US" sz="1400" b="0" i="1" dirty="0" err="1">
                <a:solidFill>
                  <a:srgbClr val="C00000"/>
                </a:solidFill>
                <a:latin typeface="Comic Sans MS"/>
                <a:cs typeface="Comic Sans MS"/>
              </a:rPr>
              <a:t>hr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]</a:t>
            </a:r>
          </a:p>
          <a:p>
            <a:pPr marL="287338" indent="-287338">
              <a:spcAft>
                <a:spcPts val="1200"/>
              </a:spcAft>
              <a:buClr>
                <a:srgbClr val="800000"/>
              </a:buClr>
              <a:buFont typeface="+mj-lt"/>
              <a:buAutoNum type="alphaLcParenR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Study affect of solenoid on beam transport 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[2 </a:t>
            </a:r>
            <a:r>
              <a:rPr lang="en-US" sz="1400" b="0" i="1" dirty="0" err="1">
                <a:solidFill>
                  <a:srgbClr val="C00000"/>
                </a:solidFill>
                <a:latin typeface="Comic Sans MS"/>
                <a:cs typeface="Comic Sans MS"/>
              </a:rPr>
              <a:t>hr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]</a:t>
            </a:r>
          </a:p>
          <a:p>
            <a:pPr marL="287338" indent="-287338">
              <a:spcAft>
                <a:spcPts val="1200"/>
              </a:spcAft>
              <a:buClr>
                <a:srgbClr val="800000"/>
              </a:buClr>
              <a:buFont typeface="+mj-lt"/>
              <a:buAutoNum type="alphaLcParenR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Prepare “physics quality” beam through target to F.C. 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[12 </a:t>
            </a:r>
            <a:r>
              <a:rPr lang="en-US" sz="1400" b="0" i="1" dirty="0" err="1">
                <a:solidFill>
                  <a:srgbClr val="C00000"/>
                </a:solidFill>
                <a:latin typeface="Comic Sans MS"/>
                <a:cs typeface="Comic Sans MS"/>
              </a:rPr>
              <a:t>hr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] </a:t>
            </a:r>
          </a:p>
          <a:p>
            <a:pPr marL="287338" indent="-287338">
              <a:spcAft>
                <a:spcPts val="600"/>
              </a:spcAft>
              <a:buClr>
                <a:srgbClr val="800000"/>
              </a:buClr>
              <a:buFont typeface="+mj-lt"/>
              <a:buAutoNum type="alphaLcParenR"/>
            </a:pP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</a:rPr>
              <a:t>Calibrate beamline devices </a:t>
            </a:r>
            <a:r>
              <a:rPr lang="en-US" sz="1400" b="0" i="1" dirty="0">
                <a:solidFill>
                  <a:srgbClr val="C00000"/>
                </a:solidFill>
                <a:latin typeface="Comic Sans MS"/>
                <a:cs typeface="Comic Sans MS"/>
              </a:rPr>
              <a:t>[2 </a:t>
            </a:r>
            <a:r>
              <a:rPr lang="en-US" sz="1400" b="0" i="1" dirty="0" err="1">
                <a:solidFill>
                  <a:srgbClr val="C00000"/>
                </a:solidFill>
                <a:latin typeface="Comic Sans MS"/>
                <a:cs typeface="Comic Sans MS"/>
              </a:rPr>
              <a:t>hr</a:t>
            </a:r>
            <a:r>
              <a:rPr lang="en-US" sz="14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]</a:t>
            </a:r>
          </a:p>
          <a:p>
            <a:pPr>
              <a:spcAft>
                <a:spcPts val="600"/>
              </a:spcAft>
              <a:buClr>
                <a:srgbClr val="800000"/>
              </a:buClr>
            </a:pPr>
            <a:endParaRPr lang="en-US" sz="1400" b="0" i="1" dirty="0">
              <a:solidFill>
                <a:srgbClr val="C00000"/>
              </a:solidFill>
              <a:latin typeface="Comic Sans MS"/>
              <a:cs typeface="Comic Sans MS"/>
            </a:endParaRPr>
          </a:p>
          <a:p>
            <a:pPr marL="174625" indent="-174625">
              <a:spcAft>
                <a:spcPts val="6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en-US" sz="18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Note: Beamline commissioning has already taken place as part of the HPS, </a:t>
            </a:r>
            <a:r>
              <a:rPr lang="en-US" sz="1800" b="0" i="1" dirty="0" err="1" smtClean="0">
                <a:solidFill>
                  <a:srgbClr val="C00000"/>
                </a:solidFill>
                <a:latin typeface="Comic Sans MS"/>
                <a:cs typeface="Comic Sans MS"/>
              </a:rPr>
              <a:t>PRad</a:t>
            </a:r>
            <a:r>
              <a:rPr lang="en-US" sz="1800" b="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, and KPP beam runs.</a:t>
            </a:r>
            <a:endParaRPr lang="en-US" sz="1800" b="0" i="1" dirty="0">
              <a:solidFill>
                <a:srgbClr val="C00000"/>
              </a:solidFill>
              <a:latin typeface="Comic Sans MS"/>
              <a:cs typeface="Comic Sans MS"/>
            </a:endParaRPr>
          </a:p>
          <a:p>
            <a:pPr marL="341313" lvl="1" indent="-166688">
              <a:spcBef>
                <a:spcPts val="1500"/>
              </a:spcBef>
              <a:buClr>
                <a:srgbClr val="000090"/>
              </a:buClr>
            </a:pPr>
            <a:endParaRPr lang="en-US" sz="1800" b="0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9636" y="5896400"/>
            <a:ext cx="4571986" cy="27699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i="1" dirty="0" smtClean="0">
                <a:solidFill>
                  <a:srgbClr val="606000"/>
                </a:solidFill>
                <a:latin typeface="Comic Sans MS"/>
                <a:cs typeface="Comic Sans MS"/>
              </a:rPr>
              <a:t> https://wiki.jlab.org/clas12-run/index.php/Engineering_Run </a:t>
            </a:r>
            <a:endParaRPr lang="en-US" sz="1200" b="0" dirty="0" smtClean="0">
              <a:solidFill>
                <a:srgbClr val="606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66" y="2086109"/>
            <a:ext cx="2377440" cy="316528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125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1464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Beamline Configuration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3"/>
          <a:stretch/>
        </p:blipFill>
        <p:spPr>
          <a:xfrm>
            <a:off x="961426" y="938752"/>
            <a:ext cx="7315200" cy="3011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50" y="4075365"/>
            <a:ext cx="5486400" cy="23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0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Lehman Review June 07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b="0" dirty="0" smtClean="0">
            <a:latin typeface="+mn-lt"/>
          </a:defRPr>
        </a:defPPr>
      </a:lstStyle>
    </a:tx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 algn="l"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Lehman Review June 07</Template>
  <TotalTime>130654</TotalTime>
  <Pages>1</Pages>
  <Words>2583</Words>
  <Application>Microsoft Macintosh PowerPoint</Application>
  <PresentationFormat>Letter Paper (8.5x11 in)</PresentationFormat>
  <Paragraphs>436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 Black</vt:lpstr>
      <vt:lpstr>Comic Sans MS</vt:lpstr>
      <vt:lpstr>Helvetica</vt:lpstr>
      <vt:lpstr>Lucida Grande</vt:lpstr>
      <vt:lpstr>ＭＳ Ｐゴシック</vt:lpstr>
      <vt:lpstr>Symbol</vt:lpstr>
      <vt:lpstr>Times New Roman</vt:lpstr>
      <vt:lpstr>Verdana</vt:lpstr>
      <vt:lpstr>Wingdings</vt:lpstr>
      <vt:lpstr>Arial</vt:lpstr>
      <vt:lpstr>Powerpoint Template Lehman Review June 07</vt:lpstr>
      <vt:lpstr>Custom Design</vt:lpstr>
      <vt:lpstr>1_Custom Design</vt:lpstr>
      <vt:lpstr>PowerPoint Presentation</vt:lpstr>
      <vt:lpstr>CLAS12 Commissioning Plan</vt:lpstr>
      <vt:lpstr>CLAS12 Commissioning Plan</vt:lpstr>
      <vt:lpstr> Commissioning Run Objectives</vt:lpstr>
      <vt:lpstr>PowerPoint Presentation</vt:lpstr>
      <vt:lpstr>PowerPoint Presentation</vt:lpstr>
      <vt:lpstr>Input on the Commissioning Plan</vt:lpstr>
      <vt:lpstr>PowerPoint Presentation</vt:lpstr>
      <vt:lpstr>PowerPoint Presentation</vt:lpstr>
      <vt:lpstr>Phase 2: CLAS12 Commissioning at 10.6 GeV</vt:lpstr>
      <vt:lpstr>Phase 2: CLAS12 Commissioning at 10.6 GeV</vt:lpstr>
      <vt:lpstr>Phase 2: CLAS12 Commissioning at 10.6 GeV</vt:lpstr>
      <vt:lpstr>Background Simulations at 10.6 GeV</vt:lpstr>
      <vt:lpstr>Phase 3: CLAS12 Commissioning at 6.4 GeV</vt:lpstr>
      <vt:lpstr>Background Simulations at 6.4 GeV</vt:lpstr>
      <vt:lpstr>Fleshing Out the Commission Plan</vt:lpstr>
      <vt:lpstr>Commissioning Run Organization</vt:lpstr>
      <vt:lpstr>Summary</vt:lpstr>
      <vt:lpstr>PowerPoint Presentation</vt:lpstr>
      <vt:lpstr>Key Documentation</vt:lpstr>
      <vt:lpstr>Online Shifts</vt:lpstr>
      <vt:lpstr>Offline Shifts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Christine Hummel</dc:creator>
  <cp:keywords>Presentation Generic</cp:keywords>
  <dc:description/>
  <cp:lastModifiedBy>Microsoft Office User</cp:lastModifiedBy>
  <cp:revision>1371</cp:revision>
  <cp:lastPrinted>2015-06-23T21:58:12Z</cp:lastPrinted>
  <dcterms:created xsi:type="dcterms:W3CDTF">2017-01-04T23:06:38Z</dcterms:created>
  <dcterms:modified xsi:type="dcterms:W3CDTF">2017-10-03T12:42:23Z</dcterms:modified>
</cp:coreProperties>
</file>