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268" r:id="rId3"/>
    <p:sldId id="272" r:id="rId4"/>
    <p:sldId id="269" r:id="rId5"/>
    <p:sldId id="277" r:id="rId6"/>
    <p:sldId id="258" r:id="rId7"/>
    <p:sldId id="260" r:id="rId8"/>
    <p:sldId id="262" r:id="rId9"/>
    <p:sldId id="264" r:id="rId10"/>
    <p:sldId id="263" r:id="rId11"/>
    <p:sldId id="265" r:id="rId12"/>
    <p:sldId id="273" r:id="rId13"/>
    <p:sldId id="266" r:id="rId14"/>
    <p:sldId id="267" r:id="rId15"/>
    <p:sldId id="270" r:id="rId16"/>
    <p:sldId id="275" r:id="rId17"/>
  </p:sldIdLst>
  <p:sldSz cx="9144000" cy="6858000" type="screen4x3"/>
  <p:notesSz cx="666273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73" autoAdjust="0"/>
  </p:normalViewPr>
  <p:slideViewPr>
    <p:cSldViewPr>
      <p:cViewPr varScale="1">
        <p:scale>
          <a:sx n="126" d="100"/>
          <a:sy n="126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DA75B-1C34-4DD4-A63A-B8C7E574F9CA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6CE51-75D3-40BB-9C31-BFBC3B95463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395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7F781-FCCF-41E3-B09A-A334A66E1F4C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C7AD6-483D-4419-960E-79232912AA2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46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C7AD6-483D-4419-960E-79232912AA2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19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C7AD6-483D-4419-960E-79232912AA2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19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30</a:t>
            </a:r>
            <a:r>
              <a:rPr lang="de-DE" baseline="0" dirty="0" smtClean="0"/>
              <a:t> kV, 3 </a:t>
            </a:r>
            <a:r>
              <a:rPr lang="de-DE" baseline="0" dirty="0" err="1" smtClean="0"/>
              <a:t>nA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0.3 </a:t>
            </a:r>
            <a:r>
              <a:rPr lang="de-DE" baseline="0" dirty="0" err="1" smtClean="0"/>
              <a:t>nA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C7AD6-483D-4419-960E-79232912AA2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19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5kV, 13 </a:t>
            </a:r>
            <a:r>
              <a:rPr lang="de-DE" dirty="0" err="1" smtClean="0"/>
              <a:t>pA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C7AD6-483D-4419-960E-79232912AA2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428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FEI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Talos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F200X (TEM)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equipped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high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brightness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X-FEG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Schottky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emitter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quadrant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EDX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detector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 * 30 mm²)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 solid angle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0.96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(Super-X STEM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imaging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probe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EDX (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resolution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 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imaging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(Resolution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1.6 Angstrom (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optimum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specimen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C7AD6-483D-4419-960E-79232912AA2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323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Viewing direction is 011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C7AD6-483D-4419-960E-79232912AA2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66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6877"/>
            <a:ext cx="8604448" cy="8298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7" name="Rectangle 6"/>
          <p:cNvSpPr/>
          <p:nvPr userDrawn="1"/>
        </p:nvSpPr>
        <p:spPr>
          <a:xfrm>
            <a:off x="1588" y="836712"/>
            <a:ext cx="912374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DESY SRF R&amp;D </a:t>
            </a:r>
            <a:r>
              <a:rPr lang="de-DE" dirty="0" err="1" smtClean="0"/>
              <a:t>meeting</a:t>
            </a:r>
            <a:r>
              <a:rPr lang="de-DE" dirty="0" smtClean="0"/>
              <a:t> 30.08.2017</a:t>
            </a:r>
            <a:endParaRPr lang="de-D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46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A66A0-C17C-4760-8070-3BE4C1EE3EBB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772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75CE-E88C-479E-B35F-81797CE04F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557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75CE-E88C-479E-B35F-81797CE04F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217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DESY SRF R&amp;D meeting 30.08.2017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75CE-E88C-479E-B35F-81797CE04F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251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1738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228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188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18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880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345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982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75CE-E88C-479E-B35F-81797CE04F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537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775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175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674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06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75CE-E88C-479E-B35F-81797CE04F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032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75CE-E88C-479E-B35F-81797CE04F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23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75CE-E88C-479E-B35F-81797CE04F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42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75CE-E88C-479E-B35F-81797CE04F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65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75CE-E88C-479E-B35F-81797CE04F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057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75CE-E88C-479E-B35F-81797CE04F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28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A75CE-E88C-479E-B35F-81797CE04F9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9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C531B-7887-42CC-9175-B3E77AEBA936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DESY SRF R&amp;D </a:t>
            </a:r>
            <a:r>
              <a:rPr lang="de-DE" dirty="0" err="1" smtClean="0"/>
              <a:t>meeting</a:t>
            </a:r>
            <a:r>
              <a:rPr lang="de-DE" dirty="0" smtClean="0"/>
              <a:t> 30.08.2017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46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A66A0-C17C-4760-8070-3BE4C1EE3EBB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" name="Picture 21" descr="HG_LOGO_70_ENG_K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2369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ESY-Logo-cyan-RGB_ger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244408" y="6120607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67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000E5-ED19-47A5-8AF2-50C3F1234F02}" type="datetimeFigureOut">
              <a:rPr lang="de-DE" smtClean="0"/>
              <a:t>11.09.2017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78D5F-2EFF-48E8-AAA5-4F3A4AFDF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03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08112"/>
          </a:xfrm>
        </p:spPr>
        <p:txBody>
          <a:bodyPr>
            <a:noAutofit/>
          </a:bodyPr>
          <a:lstStyle/>
          <a:p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HR-TEM </a:t>
            </a:r>
            <a:r>
              <a:rPr lang="de-D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EDS </a:t>
            </a:r>
            <a:r>
              <a:rPr lang="de-D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de-D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grain</a:t>
            </a:r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(221)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29"/>
          <p:cNvSpPr txBox="1">
            <a:spLocks noChangeArrowheads="1"/>
          </p:cNvSpPr>
          <p:nvPr/>
        </p:nvSpPr>
        <p:spPr bwMode="auto">
          <a:xfrm>
            <a:off x="2987185" y="3572708"/>
            <a:ext cx="3062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Arti Dangwal Pandey</a:t>
            </a: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DESY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Nanolab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3335" y="6237312"/>
            <a:ext cx="3329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/>
              <a:t>TTC </a:t>
            </a:r>
            <a:r>
              <a:rPr lang="de-DE" dirty="0" smtClean="0"/>
              <a:t>High-Q</a:t>
            </a:r>
            <a:r>
              <a:rPr lang="de-DE" dirty="0"/>
              <a:t>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meeting 08.09.2017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9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88640"/>
            <a:ext cx="36038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#D5: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EDS-MAP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57312" y="1268760"/>
            <a:ext cx="6627056" cy="4371068"/>
            <a:chOff x="897272" y="1268760"/>
            <a:chExt cx="6627056" cy="4371068"/>
          </a:xfrm>
        </p:grpSpPr>
        <p:pic>
          <p:nvPicPr>
            <p:cNvPr id="2" name="Picture 1" descr="Si EDS next da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272" y="1268760"/>
              <a:ext cx="324268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" name="Picture 2" descr="SI EDS next day prefiltered 3 px ave-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1648" y="1296988"/>
              <a:ext cx="324268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 descr="SI EDS next day prefiltered 3 px ave-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272" y="3456988"/>
              <a:ext cx="324268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 descr="SI EDS next day prefiltered 3 px ave-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1648" y="3479828"/>
              <a:ext cx="324268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202486" y="1412776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77196" y="3479828"/>
              <a:ext cx="3369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90582" y="3482752"/>
              <a:ext cx="3337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92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24508" r="62857" b="35365"/>
          <a:stretch/>
        </p:blipFill>
        <p:spPr bwMode="auto">
          <a:xfrm>
            <a:off x="5905495" y="2385534"/>
            <a:ext cx="2664296" cy="370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1" t="24444" r="65714" b="44318"/>
          <a:stretch/>
        </p:blipFill>
        <p:spPr bwMode="auto">
          <a:xfrm>
            <a:off x="3347864" y="2519247"/>
            <a:ext cx="2627085" cy="357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4699" r="62222" b="30487"/>
          <a:stretch/>
        </p:blipFill>
        <p:spPr bwMode="auto">
          <a:xfrm>
            <a:off x="467544" y="1565739"/>
            <a:ext cx="2969577" cy="467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20" y="188640"/>
            <a:ext cx="25779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# D5: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XPS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04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20" descr="C:\Users\Krekeler\Desktop\backup\Camera Ceta 1248 Cet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680000" cy="46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5575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 sample # D6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12" descr="C:\Users\Krekeler\Desktop\FluCam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r="30629"/>
          <a:stretch/>
        </p:blipFill>
        <p:spPr bwMode="auto">
          <a:xfrm>
            <a:off x="323528" y="1412776"/>
            <a:ext cx="1028700" cy="15121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" name="Grafik 17" descr="X:\BeEM Big\Krekeler\desyniobium\20170810\12.57.16 FluCam.tif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5"/>
            <a:ext cx="4147581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18" descr="X:\BeEM Big\Krekeler\desyniobium\20170810\12.57.16 FluCam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29" y="1520768"/>
            <a:ext cx="4147581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761902" y="6094976"/>
            <a:ext cx="4083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Pure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: just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beneath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Pt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additional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reflexes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61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34" descr="X:\BeEM Big\Krekeler\desyniobium\20170809\SI EDS-HAADF 1249-N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67" y="4491251"/>
            <a:ext cx="3846947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rafik 35" descr="X:\BeEM Big\Krekeler\desyniobium\20170809\SI EDS-HAADF 1249-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66" y="2971141"/>
            <a:ext cx="3846947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fik 33" descr="X:\BeEM Big\Krekeler\desyniobium\20170809\SI EDS-HAADF 1249-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91251"/>
            <a:ext cx="3846947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30" descr="X:\BeEM Big\Krekeler\desyniobium\20170809\SI EDS-HAADF 1249-P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71141"/>
            <a:ext cx="3846947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fik 31" descr="X:\BeEM Big\Krekeler\desyniobium\20170809\SI EDS-HAADF 1249-C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57" y="1399992"/>
            <a:ext cx="3846947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8102013" y="3921967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4919" y="2470660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1646" y="5395384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37670" y="3921967"/>
            <a:ext cx="381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13394" y="4491251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Nb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7" name="Grafik 29" descr="X:\BeEM Big\Krekeler\desyniobium\20170809\SI EDS-HAADF 1249 haadf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9" y="1399992"/>
            <a:ext cx="382378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2586159" y="6109374"/>
            <a:ext cx="4843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Homogeneous</a:t>
            </a:r>
            <a:r>
              <a:rPr lang="de-DE" sz="2400" dirty="0" smtClean="0"/>
              <a:t> </a:t>
            </a:r>
            <a:r>
              <a:rPr lang="de-DE" sz="2400" dirty="0" err="1" smtClean="0"/>
              <a:t>elemental</a:t>
            </a:r>
            <a:r>
              <a:rPr lang="de-DE" sz="2400" dirty="0" smtClean="0"/>
              <a:t> </a:t>
            </a:r>
            <a:r>
              <a:rPr lang="de-DE" sz="2400" dirty="0" err="1" smtClean="0"/>
              <a:t>distribution</a:t>
            </a:r>
            <a:endParaRPr lang="de-DE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32656"/>
            <a:ext cx="5575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 sample # D6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2523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29444" r="20139" b="22111"/>
          <a:stretch/>
        </p:blipFill>
        <p:spPr bwMode="auto">
          <a:xfrm>
            <a:off x="299111" y="4149080"/>
            <a:ext cx="133181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32911" r="52406" b="50323"/>
          <a:stretch/>
        </p:blipFill>
        <p:spPr bwMode="auto">
          <a:xfrm>
            <a:off x="298092" y="1525667"/>
            <a:ext cx="1331818" cy="69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8" t="28191" r="22541" b="14285"/>
          <a:stretch/>
        </p:blipFill>
        <p:spPr bwMode="auto">
          <a:xfrm>
            <a:off x="510113" y="2569659"/>
            <a:ext cx="909815" cy="114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296979"/>
            <a:ext cx="72019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Precipitates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intruding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~ 200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LG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reflexes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in e-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diffraction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confirms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crystalline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precipitates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EDS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confirms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C-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precipitates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Times New Roman"/>
                <a:cs typeface="Times New Roman"/>
              </a:rPr>
              <a:t>β</a:t>
            </a:r>
            <a:r>
              <a:rPr lang="de-DE" dirty="0" smtClean="0">
                <a:latin typeface="Times New Roman"/>
                <a:cs typeface="Times New Roman"/>
              </a:rPr>
              <a:t>-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de-DE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ruled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Still high-Q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IDE16: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Nb-C</a:t>
            </a:r>
            <a:r>
              <a:rPr lang="de-DE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precipitates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do not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 large Q-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drop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‚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C-doping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‘ :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nalogous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N-doping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occured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unclear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either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sample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itself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residual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furnace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properly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degassed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furnace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??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838" y="5525393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Samples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corresponding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1DE 17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1DE18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reasons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degraded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Q-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0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107" y="2304030"/>
            <a:ext cx="8889549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Entire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DESY SRF R&amp;D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interdisciplinary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endParaRPr lang="de-DE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6159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6064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N-infusion of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cavities @ DESY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705" y="1562626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#D5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636730" y="2875674"/>
            <a:ext cx="16561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[M. Wenskat - DESY]</a:t>
            </a:r>
            <a:endParaRPr lang="de-DE" sz="11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83568" y="5013176"/>
            <a:ext cx="7650449" cy="1227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Cavity performance deteriorated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after a heating cycle of 800 °C and 120 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C: 1DE18 in N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17, 16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without N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SEM/EDX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samples not conclusive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spcBef>
                <a:spcPts val="0"/>
              </a:spcBef>
              <a:buNone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all containing precipitates of similar shapes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 descr="P:\Documents\Ausschlachten\1DE17L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7561"/>
            <a:ext cx="2831338" cy="203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t="11737" r="26319" b="32222"/>
          <a:stretch/>
        </p:blipFill>
        <p:spPr bwMode="auto">
          <a:xfrm>
            <a:off x="3419872" y="1510908"/>
            <a:ext cx="4839260" cy="299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29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SEM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5148" y="5445224"/>
            <a:ext cx="69589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Samples #D5 and D6: BCP 10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m-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Alena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Prudnikova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#D5: 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3h@800°C/48h@120°C without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N2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together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 the cavity IDE 16,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precipitates appeared on the surface afterwards.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\\afs\.desy.de\group\hasylab\pool\group\fsnl\Microscopy Lab\FIB Messdaten\20170623 Alena Arti\Sample D5 lamella A\D5_02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2" y="1099678"/>
            <a:ext cx="6015091" cy="428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1705" y="1562626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#D5 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96759" y="848906"/>
            <a:ext cx="5423308" cy="3876238"/>
            <a:chOff x="3801963" y="968534"/>
            <a:chExt cx="5257241" cy="3744416"/>
          </a:xfrm>
        </p:grpSpPr>
        <p:pic>
          <p:nvPicPr>
            <p:cNvPr id="1028" name="Picture 4" descr="\\afs\.desy.de\group\hasylab\pool\group\fsnl\Microscopy Lab\FIB Messdaten\20170623 Alena Arti\Sample D6 lamella A\Area D6_009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1963" y="968534"/>
              <a:ext cx="5257241" cy="374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244408" y="1079739"/>
              <a:ext cx="6719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  <a:r>
                <a:rPr lang="en-US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D6 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658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afs\desy.de\group\hasylab\pool\group\fsnl\Microscopy Lab\FIB Messdaten\20170623 Alena\New folder (3)\D5_03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81061"/>
            <a:ext cx="3325095" cy="236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afs\desy.de\group\hasylab\pool\group\fsnl\Microscopy Lab\FIB Messdaten\20170623 Alena\New folder (3)\D5_038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5" t="18871" r="22064" b="22391"/>
          <a:stretch/>
        </p:blipFill>
        <p:spPr bwMode="auto">
          <a:xfrm>
            <a:off x="530341" y="4136336"/>
            <a:ext cx="2484120" cy="16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02966" y="1406089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Pt protective layer deposition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149" y="5865901"/>
            <a:ext cx="2634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Side view (52</a:t>
            </a:r>
            <a:r>
              <a:rPr lang="de-DE" dirty="0" smtClean="0">
                <a:solidFill>
                  <a:srgbClr val="00B0F0"/>
                </a:solidFill>
              </a:rPr>
              <a:t>°), </a:t>
            </a:r>
            <a:r>
              <a:rPr lang="de-DE" dirty="0" err="1" smtClean="0">
                <a:solidFill>
                  <a:srgbClr val="00B0F0"/>
                </a:solidFill>
              </a:rPr>
              <a:t>under-cut</a:t>
            </a:r>
            <a:endParaRPr lang="de-DE" dirty="0">
              <a:solidFill>
                <a:srgbClr val="00B0F0"/>
              </a:solidFill>
            </a:endParaRPr>
          </a:p>
        </p:txBody>
      </p:sp>
      <p:pic>
        <p:nvPicPr>
          <p:cNvPr id="11" name="Picture 2" descr="\\afs\desy.de\group\hasylab\pool\group\fsnl\Microscopy Lab\FIB Messdaten\20170623 Alena\New folder (3)\D5_028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1" y="1393029"/>
            <a:ext cx="3723420" cy="26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afs\desy.de\group\hasylab\pool\group\fsnl\Microscopy Lab\FIB Messdaten\20170623 Alena\New folder (3)\D5_045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57" y="4136336"/>
            <a:ext cx="2762187" cy="196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afs\desy.de\group\hasylab\pool\group\fsnl\Microscopy Lab\FIB Messdaten\20170623 Alena\New folder (3)\D5_049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36336"/>
            <a:ext cx="2762187" cy="196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FIB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#D5 @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Nanolab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0232" y="610007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Thomas Keller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6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5" descr="C:\Users\Tobias\AppData\Local\Microsoft\Windows\INetCache\Content.Word\Camera Ceta 1249 0001 Ceta rot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7" y="3101422"/>
            <a:ext cx="324036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\\afs\desy.de\group\hasylab\pool\group\fsnl\Microscopy Lab\FIB Messdaten\20170623 Alena\Sample D5 lamella A\D5_086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135" y="1381923"/>
            <a:ext cx="4520549" cy="32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afs\desy.de\group\hasylab\pool\group\fsnl\Microscopy Lab\FIB Messdaten\20170623 Alena\Sample D5 lamella A\D5_087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5" y="1412774"/>
            <a:ext cx="3722645" cy="264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83754" y="5131607"/>
            <a:ext cx="4673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Bright field image of lamella after an additional FIB milling down to ~ 100 nm, just before TEM measurements, performed at electron microscopy facility at TUHH.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D5:FIB </a:t>
            </a:r>
            <a:r>
              <a:rPr 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Lamella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0976" y="3101422"/>
            <a:ext cx="12827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>
                <a:solidFill>
                  <a:schemeClr val="bg1"/>
                </a:solidFill>
              </a:rPr>
              <a:t>t</a:t>
            </a:r>
            <a:r>
              <a:rPr lang="de-DE" sz="1100" dirty="0" err="1" smtClean="0">
                <a:solidFill>
                  <a:schemeClr val="bg1"/>
                </a:solidFill>
              </a:rPr>
              <a:t>hickness</a:t>
            </a:r>
            <a:r>
              <a:rPr lang="de-DE" sz="1100" dirty="0" smtClean="0">
                <a:solidFill>
                  <a:schemeClr val="bg1"/>
                </a:solidFill>
              </a:rPr>
              <a:t> ~ 120 </a:t>
            </a:r>
            <a:r>
              <a:rPr lang="de-DE" sz="1100" dirty="0" err="1" smtClean="0">
                <a:solidFill>
                  <a:schemeClr val="bg1"/>
                </a:solidFill>
              </a:rPr>
              <a:t>nm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dpandey\Desktop\Nb_N\D5_032_1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644" y="1340768"/>
            <a:ext cx="408475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pandey\Desktop\Nb_N\D5_031_1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0" y="3600550"/>
            <a:ext cx="51894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2339524" y="4448022"/>
            <a:ext cx="4823792" cy="1815548"/>
          </a:xfrm>
          <a:custGeom>
            <a:avLst/>
            <a:gdLst>
              <a:gd name="connsiteX0" fmla="*/ 0 w 4837044"/>
              <a:gd name="connsiteY0" fmla="*/ 556592 h 1815548"/>
              <a:gd name="connsiteX1" fmla="*/ 26504 w 4837044"/>
              <a:gd name="connsiteY1" fmla="*/ 1815548 h 1815548"/>
              <a:gd name="connsiteX2" fmla="*/ 66261 w 4837044"/>
              <a:gd name="connsiteY2" fmla="*/ 503583 h 1815548"/>
              <a:gd name="connsiteX3" fmla="*/ 66261 w 4837044"/>
              <a:gd name="connsiteY3" fmla="*/ 503583 h 1815548"/>
              <a:gd name="connsiteX4" fmla="*/ 4081670 w 4837044"/>
              <a:gd name="connsiteY4" fmla="*/ 0 h 1815548"/>
              <a:gd name="connsiteX5" fmla="*/ 4823791 w 4837044"/>
              <a:gd name="connsiteY5" fmla="*/ 185531 h 1815548"/>
              <a:gd name="connsiteX6" fmla="*/ 4837044 w 4837044"/>
              <a:gd name="connsiteY6" fmla="*/ 1470992 h 1815548"/>
              <a:gd name="connsiteX7" fmla="*/ 3988904 w 4837044"/>
              <a:gd name="connsiteY7" fmla="*/ 1219200 h 1815548"/>
              <a:gd name="connsiteX8" fmla="*/ 13252 w 4837044"/>
              <a:gd name="connsiteY8" fmla="*/ 1815548 h 1815548"/>
              <a:gd name="connsiteX9" fmla="*/ 13252 w 4837044"/>
              <a:gd name="connsiteY9" fmla="*/ 1815548 h 1815548"/>
              <a:gd name="connsiteX0" fmla="*/ 66261 w 4823792"/>
              <a:gd name="connsiteY0" fmla="*/ 450575 h 1815548"/>
              <a:gd name="connsiteX1" fmla="*/ 13252 w 4823792"/>
              <a:gd name="connsiteY1" fmla="*/ 1815548 h 1815548"/>
              <a:gd name="connsiteX2" fmla="*/ 53009 w 4823792"/>
              <a:gd name="connsiteY2" fmla="*/ 503583 h 1815548"/>
              <a:gd name="connsiteX3" fmla="*/ 53009 w 4823792"/>
              <a:gd name="connsiteY3" fmla="*/ 503583 h 1815548"/>
              <a:gd name="connsiteX4" fmla="*/ 4068418 w 4823792"/>
              <a:gd name="connsiteY4" fmla="*/ 0 h 1815548"/>
              <a:gd name="connsiteX5" fmla="*/ 4810539 w 4823792"/>
              <a:gd name="connsiteY5" fmla="*/ 185531 h 1815548"/>
              <a:gd name="connsiteX6" fmla="*/ 4823792 w 4823792"/>
              <a:gd name="connsiteY6" fmla="*/ 1470992 h 1815548"/>
              <a:gd name="connsiteX7" fmla="*/ 3975652 w 4823792"/>
              <a:gd name="connsiteY7" fmla="*/ 1219200 h 1815548"/>
              <a:gd name="connsiteX8" fmla="*/ 0 w 4823792"/>
              <a:gd name="connsiteY8" fmla="*/ 1815548 h 1815548"/>
              <a:gd name="connsiteX9" fmla="*/ 0 w 4823792"/>
              <a:gd name="connsiteY9" fmla="*/ 1815548 h 1815548"/>
              <a:gd name="connsiteX0" fmla="*/ 66261 w 4823792"/>
              <a:gd name="connsiteY0" fmla="*/ 556592 h 1815548"/>
              <a:gd name="connsiteX1" fmla="*/ 13252 w 4823792"/>
              <a:gd name="connsiteY1" fmla="*/ 1815548 h 1815548"/>
              <a:gd name="connsiteX2" fmla="*/ 53009 w 4823792"/>
              <a:gd name="connsiteY2" fmla="*/ 503583 h 1815548"/>
              <a:gd name="connsiteX3" fmla="*/ 53009 w 4823792"/>
              <a:gd name="connsiteY3" fmla="*/ 503583 h 1815548"/>
              <a:gd name="connsiteX4" fmla="*/ 4068418 w 4823792"/>
              <a:gd name="connsiteY4" fmla="*/ 0 h 1815548"/>
              <a:gd name="connsiteX5" fmla="*/ 4810539 w 4823792"/>
              <a:gd name="connsiteY5" fmla="*/ 185531 h 1815548"/>
              <a:gd name="connsiteX6" fmla="*/ 4823792 w 4823792"/>
              <a:gd name="connsiteY6" fmla="*/ 1470992 h 1815548"/>
              <a:gd name="connsiteX7" fmla="*/ 3975652 w 4823792"/>
              <a:gd name="connsiteY7" fmla="*/ 1219200 h 1815548"/>
              <a:gd name="connsiteX8" fmla="*/ 0 w 4823792"/>
              <a:gd name="connsiteY8" fmla="*/ 1815548 h 1815548"/>
              <a:gd name="connsiteX9" fmla="*/ 0 w 4823792"/>
              <a:gd name="connsiteY9" fmla="*/ 1815548 h 18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23792" h="1815548">
                <a:moveTo>
                  <a:pt x="66261" y="556592"/>
                </a:moveTo>
                <a:lnTo>
                  <a:pt x="13252" y="1815548"/>
                </a:lnTo>
                <a:lnTo>
                  <a:pt x="53009" y="503583"/>
                </a:lnTo>
                <a:lnTo>
                  <a:pt x="53009" y="503583"/>
                </a:lnTo>
                <a:lnTo>
                  <a:pt x="4068418" y="0"/>
                </a:lnTo>
                <a:lnTo>
                  <a:pt x="4810539" y="185531"/>
                </a:lnTo>
                <a:lnTo>
                  <a:pt x="4823792" y="1470992"/>
                </a:lnTo>
                <a:lnTo>
                  <a:pt x="3975652" y="1219200"/>
                </a:lnTo>
                <a:lnTo>
                  <a:pt x="0" y="1815548"/>
                </a:lnTo>
                <a:lnTo>
                  <a:pt x="0" y="181554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tangle 1"/>
          <p:cNvSpPr/>
          <p:nvPr/>
        </p:nvSpPr>
        <p:spPr>
          <a:xfrm rot="21251990">
            <a:off x="1981025" y="5589240"/>
            <a:ext cx="5182291" cy="54000"/>
          </a:xfrm>
          <a:prstGeom prst="rect">
            <a:avLst/>
          </a:prstGeom>
          <a:noFill/>
          <a:ln w="1270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/>
          <p:cNvSpPr/>
          <p:nvPr/>
        </p:nvSpPr>
        <p:spPr>
          <a:xfrm rot="21300824">
            <a:off x="1996590" y="5013176"/>
            <a:ext cx="5182291" cy="54000"/>
          </a:xfrm>
          <a:prstGeom prst="rect">
            <a:avLst/>
          </a:prstGeom>
          <a:noFill/>
          <a:ln w="1270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/>
        </p:nvSpPr>
        <p:spPr>
          <a:xfrm rot="21295300">
            <a:off x="2006657" y="5332241"/>
            <a:ext cx="5182291" cy="54000"/>
          </a:xfrm>
          <a:prstGeom prst="rect">
            <a:avLst/>
          </a:prstGeom>
          <a:noFill/>
          <a:ln w="12700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D5:FIB </a:t>
            </a:r>
            <a:r>
              <a:rPr 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Lamella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47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mera Ceta 1250 0001 Ceta ro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29" b="-1"/>
          <a:stretch/>
        </p:blipFill>
        <p:spPr bwMode="auto">
          <a:xfrm>
            <a:off x="270223" y="1844824"/>
            <a:ext cx="291211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amera Ceta 1429 0001 Ceta ro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02" y="1340768"/>
            <a:ext cx="5152782" cy="515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#D5:High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resolutionTEM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421" y="3587291"/>
            <a:ext cx="28083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Precipitates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intruding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 200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Look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-Nb</a:t>
            </a:r>
            <a:r>
              <a:rPr lang="de-DE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precipitates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formed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on N-doping,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Trenikhina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i="1" dirty="0">
                <a:latin typeface="Arial" panose="020B0604020202020204" pitchFamily="34" charset="0"/>
                <a:cs typeface="Arial" panose="020B0604020202020204" pitchFamily="34" charset="0"/>
              </a:rPr>
              <a:t>et. al.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SRF2015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5776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489" y="1920809"/>
            <a:ext cx="266465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7"/>
          <a:stretch/>
        </p:blipFill>
        <p:spPr bwMode="auto">
          <a:xfrm>
            <a:off x="1580881" y="1321892"/>
            <a:ext cx="5890532" cy="485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47535" y="6174596"/>
            <a:ext cx="5006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Area including precipitates show additional reflexes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3972471" y="4986858"/>
            <a:ext cx="1110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Nb</a:t>
            </a:r>
            <a:r>
              <a:rPr lang="en-US" dirty="0"/>
              <a:t> </a:t>
            </a:r>
            <a:r>
              <a:rPr lang="en-US" dirty="0" smtClean="0"/>
              <a:t>matrix</a:t>
            </a:r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0" y="198493"/>
            <a:ext cx="8460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D5: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beam diffraction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3489" y="1268760"/>
            <a:ext cx="2076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ithout precipitates</a:t>
            </a:r>
            <a:endParaRPr lang="de-DE" dirty="0"/>
          </a:p>
        </p:txBody>
      </p:sp>
      <p:pic>
        <p:nvPicPr>
          <p:cNvPr id="4098" name="Picture 2" descr="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37" y="1341716"/>
            <a:ext cx="1880574" cy="18805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1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2656"/>
            <a:ext cx="9108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Energy dispersive spectroscopy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(EDS)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17536" y="1511028"/>
            <a:ext cx="6766832" cy="4366244"/>
            <a:chOff x="685488" y="1170332"/>
            <a:chExt cx="6766832" cy="4366244"/>
          </a:xfrm>
        </p:grpSpPr>
        <p:pic>
          <p:nvPicPr>
            <p:cNvPr id="3075" name="Picture 3" descr="STEM HAADF 1521 0001 HAAD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488" y="1196752"/>
              <a:ext cx="216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 descr="SI SuperX-HAADF 1522 Raw data-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3990" y="1196752"/>
              <a:ext cx="2160702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Picture 5" descr="SI SuperX-HAADF 1522 Raw data-P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820" y="1196752"/>
              <a:ext cx="2160702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070741" y="1170332"/>
              <a:ext cx="381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Pt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938152" y="1170332"/>
              <a:ext cx="308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3078" name="Grafik 1" descr="C:\Users\Tobias\AppData\Local\Microsoft\Windows\INetCache\Content.Word\SI SuperX-HAADF 1522 Raw data-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488" y="3376576"/>
              <a:ext cx="216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448558" y="3357872"/>
              <a:ext cx="3369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3080" name="Picture 8" descr="SI SuperX-HAADF 1522 Raw data-Nb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357" y="3376576"/>
              <a:ext cx="2160702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4779826" y="3356992"/>
              <a:ext cx="4555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err="1" smtClean="0">
                  <a:solidFill>
                    <a:schemeClr val="bg1"/>
                  </a:solidFill>
                </a:rPr>
                <a:t>Nb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3082" name="Picture 10" descr="SI SuperX-HAADF 1522 Raw data-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019" y="3376576"/>
              <a:ext cx="2160702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035613" y="3376456"/>
              <a:ext cx="3337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80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</Words>
  <Application>Microsoft Office PowerPoint</Application>
  <PresentationFormat>On-screen Show (4:3)</PresentationFormat>
  <Paragraphs>80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Custom Design</vt:lpstr>
      <vt:lpstr>HR-TEM and EDS investigation of heat treated large grain Nb (221)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Kulkarni, Satishkumar</dc:creator>
  <cp:lastModifiedBy>Dangwal Pandey, Arti</cp:lastModifiedBy>
  <cp:revision>126</cp:revision>
  <cp:lastPrinted>2017-09-08T12:18:09Z</cp:lastPrinted>
  <dcterms:created xsi:type="dcterms:W3CDTF">2017-07-12T08:02:24Z</dcterms:created>
  <dcterms:modified xsi:type="dcterms:W3CDTF">2017-09-11T07:16:13Z</dcterms:modified>
</cp:coreProperties>
</file>