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80" r:id="rId4"/>
    <p:sldId id="303" r:id="rId5"/>
    <p:sldId id="304" r:id="rId6"/>
    <p:sldId id="306" r:id="rId7"/>
    <p:sldId id="305" r:id="rId8"/>
    <p:sldId id="307" r:id="rId9"/>
    <p:sldId id="308" r:id="rId10"/>
    <p:sldId id="311" r:id="rId11"/>
    <p:sldId id="310" r:id="rId12"/>
    <p:sldId id="309" r:id="rId13"/>
    <p:sldId id="315" r:id="rId14"/>
    <p:sldId id="316" r:id="rId15"/>
    <p:sldId id="314" r:id="rId16"/>
    <p:sldId id="277" r:id="rId17"/>
    <p:sldId id="317" r:id="rId18"/>
    <p:sldId id="318" r:id="rId19"/>
    <p:sldId id="319" r:id="rId20"/>
    <p:sldId id="320" r:id="rId21"/>
    <p:sldId id="321" r:id="rId22"/>
    <p:sldId id="324" r:id="rId23"/>
    <p:sldId id="323" r:id="rId24"/>
    <p:sldId id="32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1A8C-9A5E-8C49-B7EC-52E69FA4E106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1DE24-5F93-414B-B4BB-D5F83469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D38C-E2B0-A948-8A8E-FE3D2A3BDD7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010008"/>
            <a:ext cx="5434855" cy="952391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112" y="1352550"/>
            <a:ext cx="5634761" cy="1712877"/>
          </a:xfrm>
        </p:spPr>
        <p:txBody>
          <a:bodyPr>
            <a:no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JLab</a:t>
            </a:r>
            <a:r>
              <a:rPr lang="en-US" dirty="0">
                <a:solidFill>
                  <a:schemeClr val="bg1"/>
                </a:solidFill>
              </a:rPr>
              <a:t> infusion and LG flux expulsion update</a:t>
            </a:r>
            <a:endParaRPr lang="en-US" b="1" spc="190" baseline="-25000" dirty="0">
              <a:solidFill>
                <a:schemeClr val="bg1"/>
              </a:solidFill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681" y="3068413"/>
            <a:ext cx="4511175" cy="884462"/>
          </a:xfrm>
        </p:spPr>
        <p:txBody>
          <a:bodyPr>
            <a:normAutofit/>
          </a:bodyPr>
          <a:lstStyle/>
          <a:p>
            <a:pPr algn="r"/>
            <a:r>
              <a:rPr lang="en-US" sz="2000" b="1" i="1" dirty="0" err="1" smtClean="0">
                <a:solidFill>
                  <a:schemeClr val="bg1"/>
                </a:solidFill>
                <a:latin typeface="Century Gothic"/>
              </a:rPr>
              <a:t>Pashupati</a:t>
            </a:r>
            <a:r>
              <a:rPr lang="en-US" sz="2000" b="1" i="1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Century Gothic"/>
              </a:rPr>
              <a:t>Dhakal</a:t>
            </a:r>
            <a:endParaRPr lang="en-US" sz="2000" b="1" i="1" dirty="0">
              <a:solidFill>
                <a:schemeClr val="bg1"/>
              </a:solidFill>
              <a:latin typeface="Century Gothic"/>
            </a:endParaRPr>
          </a:p>
          <a:p>
            <a:pPr algn="r"/>
            <a:r>
              <a:rPr lang="en-US" sz="2000" b="1" i="1" dirty="0" smtClean="0">
                <a:solidFill>
                  <a:schemeClr val="bg1"/>
                </a:solidFill>
                <a:latin typeface="Century Gothic"/>
              </a:rPr>
              <a:t>09/08/2017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9" y="3503674"/>
            <a:ext cx="3209544" cy="2401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Sample Coupons Study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9" y="1047277"/>
            <a:ext cx="3209544" cy="2402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6599" y="10668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800°C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99035" y="1047277"/>
            <a:ext cx="3221015" cy="2353148"/>
            <a:chOff x="135193" y="3886200"/>
            <a:chExt cx="3723407" cy="27822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99" y="3886200"/>
              <a:ext cx="3716401" cy="27822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5193" y="3892324"/>
              <a:ext cx="1893467" cy="37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800°C+ </a:t>
              </a:r>
              <a:r>
                <a:rPr lang="en-US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b="1" baseline="-250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@120°C</a:t>
              </a:r>
              <a:endParaRPr lang="en-US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249" y="3512057"/>
            <a:ext cx="1893467" cy="377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800°C+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baseline="-25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@140°C</a:t>
            </a:r>
            <a:endParaRPr lang="en-US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10125" y="3468202"/>
            <a:ext cx="3209544" cy="2350008"/>
            <a:chOff x="4554000" y="1066800"/>
            <a:chExt cx="3667175" cy="2743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000" y="1066800"/>
              <a:ext cx="3667175" cy="2743200"/>
            </a:xfrm>
            <a:prstGeom prst="rect">
              <a:avLst/>
            </a:prstGeom>
            <a:ln w="1905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572000" y="1069200"/>
              <a:ext cx="1893467" cy="37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800°C+ </a:t>
              </a:r>
              <a:r>
                <a:rPr lang="en-US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b="1" baseline="-250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@160°C</a:t>
              </a:r>
              <a:endParaRPr lang="en-US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04850" y="6012206"/>
            <a:ext cx="7657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Granular surface morphology on low temperature N doped samples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20050" y="883379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FSU/ASC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23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Sample Coupons Study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907691"/>
            <a:ext cx="54022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8637" y="5832587"/>
            <a:ext cx="832961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Preliminary XPS Result: Presence of a </a:t>
            </a:r>
            <a:r>
              <a:rPr lang="en-US" dirty="0" err="1"/>
              <a:t>NbNO</a:t>
            </a:r>
            <a:r>
              <a:rPr lang="en-US" dirty="0"/>
              <a:t> peak in low temperature N doped sample </a:t>
            </a:r>
          </a:p>
        </p:txBody>
      </p:sp>
      <p:sp>
        <p:nvSpPr>
          <p:cNvPr id="4" name="Oval 3"/>
          <p:cNvSpPr/>
          <p:nvPr/>
        </p:nvSpPr>
        <p:spPr>
          <a:xfrm>
            <a:off x="4800600" y="2971800"/>
            <a:ext cx="733425" cy="17907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37314" y="883379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FSU/ASC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92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Sample Coupons Study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shreyasb\Desktop\JLAB_seminar\Depthy_ptofile_N dop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" y="951231"/>
            <a:ext cx="411056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3714" y="186830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en-US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39389" y="1724764"/>
            <a:ext cx="266700" cy="1435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1600198" y="2237638"/>
            <a:ext cx="1" cy="4615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4188" y="2516192"/>
            <a:ext cx="144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NbN</a:t>
            </a:r>
            <a:r>
              <a:rPr lang="en-US" sz="1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(1-x)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Ox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999" y="23298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204.3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19399" y="2885524"/>
            <a:ext cx="152400" cy="23832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14088" y="4706006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800°C+N</a:t>
            </a:r>
            <a:r>
              <a:rPr lang="en-US" sz="1400" b="1" baseline="-25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@160°C</a:t>
            </a:r>
          </a:p>
          <a:p>
            <a:pPr algn="ctr"/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(F12)</a:t>
            </a:r>
            <a:endParaRPr lang="en-US" sz="1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" name="Picture 3" descr="C:\Users\shreyasb\Desktop\JLAB_seminar\Depthy_ptofile_No dop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937977"/>
            <a:ext cx="3962400" cy="35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79900" y="1684617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en-US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53199" y="1684617"/>
            <a:ext cx="3048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6266385" y="2053949"/>
            <a:ext cx="174991" cy="39180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766225" y="3123844"/>
            <a:ext cx="0" cy="6491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42867" y="2871694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NbO</a:t>
            </a:r>
            <a:r>
              <a:rPr lang="en-US" sz="1600" b="1" baseline="-25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/Nb</a:t>
            </a:r>
            <a:endParaRPr lang="en-US" sz="1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9999" y="259536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202.3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6385" y="4572656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800°C /3h (F9)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399" y="5194677"/>
            <a:ext cx="144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NbN</a:t>
            </a:r>
            <a:r>
              <a:rPr lang="en-US" sz="1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(1-x)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en-US" sz="1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</a:t>
            </a:r>
            <a:endParaRPr lang="en-US" b="1" baseline="-25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933" y="516446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en-US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04912" y="5016511"/>
            <a:ext cx="144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NbOx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599" y="5256252"/>
            <a:ext cx="2667000" cy="880216"/>
            <a:chOff x="990600" y="5901584"/>
            <a:chExt cx="2667000" cy="880216"/>
          </a:xfrm>
        </p:grpSpPr>
        <p:grpSp>
          <p:nvGrpSpPr>
            <p:cNvPr id="26" name="Group 25"/>
            <p:cNvGrpSpPr/>
            <p:nvPr/>
          </p:nvGrpSpPr>
          <p:grpSpPr>
            <a:xfrm>
              <a:off x="1314089" y="6019800"/>
              <a:ext cx="1200100" cy="762000"/>
              <a:chOff x="1314089" y="5943600"/>
              <a:chExt cx="1200100" cy="762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314089" y="5943600"/>
                <a:ext cx="1200100" cy="76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676400" y="6172200"/>
                <a:ext cx="542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Nb</a:t>
                </a:r>
                <a:endParaRPr lang="en-US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314089" y="5961404"/>
              <a:ext cx="1200100" cy="5839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14089" y="5901584"/>
              <a:ext cx="1200100" cy="583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528843" y="5990602"/>
              <a:ext cx="290557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990600" y="5928646"/>
              <a:ext cx="242165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219144" y="6433066"/>
              <a:ext cx="60524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895600" y="621613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Bulk </a:t>
              </a:r>
              <a:endParaRPr lang="en-US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97446" y="4905011"/>
            <a:ext cx="3369466" cy="1064882"/>
            <a:chOff x="5097447" y="5684652"/>
            <a:chExt cx="3369466" cy="1064882"/>
          </a:xfrm>
        </p:grpSpPr>
        <p:grpSp>
          <p:nvGrpSpPr>
            <p:cNvPr id="36" name="Group 35"/>
            <p:cNvGrpSpPr/>
            <p:nvPr/>
          </p:nvGrpSpPr>
          <p:grpSpPr>
            <a:xfrm>
              <a:off x="6199602" y="5987534"/>
              <a:ext cx="1200100" cy="762000"/>
              <a:chOff x="1314089" y="5943600"/>
              <a:chExt cx="1200100" cy="762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314089" y="5943600"/>
                <a:ext cx="1200100" cy="76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76400" y="6172200"/>
                <a:ext cx="542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Nb</a:t>
                </a:r>
                <a:endParaRPr lang="en-US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199602" y="5929138"/>
              <a:ext cx="1200100" cy="58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99602" y="5869318"/>
              <a:ext cx="1200100" cy="583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414356" y="5958336"/>
              <a:ext cx="290557" cy="0"/>
            </a:xfrm>
            <a:prstGeom prst="straightConnector1">
              <a:avLst/>
            </a:prstGeom>
            <a:ln w="508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5876113" y="5896380"/>
              <a:ext cx="242165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097447" y="5684652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Nb</a:t>
              </a:r>
              <a:r>
                <a:rPr lang="en-US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en-US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7098222" y="6368534"/>
              <a:ext cx="56487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704913" y="6165777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Bulk </a:t>
              </a:r>
              <a:endParaRPr lang="en-US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663095" y="1038147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FSU/ASC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57201" y="6136468"/>
            <a:ext cx="822959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Nb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, and </a:t>
            </a:r>
            <a:r>
              <a:rPr lang="en-US" dirty="0" err="1"/>
              <a:t>NbN</a:t>
            </a:r>
            <a:r>
              <a:rPr lang="en-US" baseline="-25000" dirty="0"/>
              <a:t>(1-y)</a:t>
            </a:r>
            <a:r>
              <a:rPr lang="en-US" dirty="0"/>
              <a:t>O</a:t>
            </a:r>
            <a:r>
              <a:rPr lang="en-US" baseline="-25000" dirty="0"/>
              <a:t>y</a:t>
            </a:r>
            <a:r>
              <a:rPr lang="en-US" dirty="0"/>
              <a:t> exists within first 10nm in low temperature N infused sample </a:t>
            </a:r>
          </a:p>
        </p:txBody>
      </p:sp>
    </p:spTree>
    <p:extLst>
      <p:ext uri="{BB962C8B-B14F-4D97-AF65-F5344CB8AC3E}">
        <p14:creationId xmlns:p14="http://schemas.microsoft.com/office/powerpoint/2010/main" val="1895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Magnetization/AC Sussceptility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1485901"/>
            <a:ext cx="4762502" cy="381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657350"/>
            <a:ext cx="4238625" cy="356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9760" y="5553075"/>
            <a:ext cx="4616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Surface effect with N-infusion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89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SIMS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6" y="904875"/>
            <a:ext cx="4411980" cy="5638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061300">
            <a:off x="2822875" y="4724180"/>
            <a:ext cx="1390548" cy="63883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8406" y="1343024"/>
            <a:ext cx="2731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sample shower higher C content, may have segregated 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5526" y="3077944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Oxygen profile consistence with earlier studies of LTB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8875" y="4720431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N concentration for 140 and 160C/48hrs treatments.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6" y="762000"/>
            <a:ext cx="5447273" cy="5853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Sample Coupons Study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43500" y="1314449"/>
            <a:ext cx="876300" cy="3524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2675" y="1167495"/>
            <a:ext cx="163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Q-slope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>
            <a:off x="5295900" y="3047999"/>
            <a:ext cx="876300" cy="3524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81725" y="2654824"/>
            <a:ext cx="19111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High </a:t>
            </a:r>
            <a:r>
              <a:rPr lang="en-US" sz="3600" dirty="0" err="1" smtClean="0"/>
              <a:t>E</a:t>
            </a:r>
            <a:r>
              <a:rPr lang="en-US" sz="3200" dirty="0" err="1" smtClean="0"/>
              <a:t>acc</a:t>
            </a:r>
            <a:endParaRPr lang="en-US" sz="3200" dirty="0" smtClean="0"/>
          </a:p>
          <a:p>
            <a:r>
              <a:rPr lang="en-US" sz="3200" dirty="0" smtClean="0"/>
              <a:t>High 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res</a:t>
            </a:r>
            <a:endParaRPr lang="en-US" sz="3600" baseline="-25000" dirty="0"/>
          </a:p>
        </p:txBody>
      </p:sp>
      <p:sp>
        <p:nvSpPr>
          <p:cNvPr id="10" name="Right Arrow 9"/>
          <p:cNvSpPr/>
          <p:nvPr/>
        </p:nvSpPr>
        <p:spPr>
          <a:xfrm>
            <a:off x="5305425" y="4848224"/>
            <a:ext cx="876300" cy="3524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4701270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High Q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69352" y="5347601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WHY?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8450" y="6027003"/>
            <a:ext cx="6305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lower residual resistance can be achieved by reducing the thickness of normal layer thickness and also the normal-superconducting interface </a:t>
            </a:r>
            <a:r>
              <a:rPr lang="en-US" sz="1600" dirty="0" smtClean="0"/>
              <a:t>resistance. 				Kubo &amp; </a:t>
            </a:r>
            <a:r>
              <a:rPr lang="en-US" sz="1600" dirty="0" err="1" smtClean="0"/>
              <a:t>Gurevich</a:t>
            </a:r>
            <a:r>
              <a:rPr lang="en-US" sz="1600" dirty="0" smtClean="0"/>
              <a:t>, SRF2017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45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Conclusions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4105275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Nitrogen Infusion at low temperature works and can be ideal processing recipe to achieve high Q, high gradient cavities.  </a:t>
            </a:r>
          </a:p>
          <a:p>
            <a:r>
              <a:rPr lang="en-US" sz="1800" b="1" dirty="0" smtClean="0"/>
              <a:t>Low </a:t>
            </a:r>
            <a:r>
              <a:rPr lang="en-US" sz="1800" b="1" dirty="0"/>
              <a:t>temperature N-doping of </a:t>
            </a:r>
            <a:r>
              <a:rPr lang="en-US" sz="1800" b="1" dirty="0" err="1"/>
              <a:t>Nb</a:t>
            </a:r>
            <a:r>
              <a:rPr lang="en-US" sz="1800" b="1" dirty="0"/>
              <a:t> affects the surface properties significantly</a:t>
            </a:r>
          </a:p>
          <a:p>
            <a:pPr lvl="1"/>
            <a:r>
              <a:rPr lang="en-US" sz="1800" b="1" dirty="0" smtClean="0"/>
              <a:t>Increase in </a:t>
            </a:r>
            <a:r>
              <a:rPr lang="en-US" sz="1800" b="1" dirty="0"/>
              <a:t>H</a:t>
            </a:r>
            <a:r>
              <a:rPr lang="en-US" sz="1800" b="1" baseline="-25000" dirty="0"/>
              <a:t>c3</a:t>
            </a:r>
            <a:r>
              <a:rPr lang="en-US" sz="1800" b="1" dirty="0"/>
              <a:t> value, an indication of reduced electron mean free path on surface. </a:t>
            </a:r>
          </a:p>
          <a:p>
            <a:pPr lvl="1"/>
            <a:r>
              <a:rPr lang="en-US" sz="1800" b="1" dirty="0"/>
              <a:t>Different baking temperature in N</a:t>
            </a:r>
            <a:r>
              <a:rPr lang="en-US" sz="1800" b="1" baseline="-25000" dirty="0"/>
              <a:t>2</a:t>
            </a:r>
            <a:r>
              <a:rPr lang="en-US" sz="1800" b="1" dirty="0"/>
              <a:t> atmosphere leads to different surface condition</a:t>
            </a:r>
            <a:r>
              <a:rPr lang="en-US" sz="1800" b="1" dirty="0" smtClean="0"/>
              <a:t>.</a:t>
            </a:r>
          </a:p>
          <a:p>
            <a:pPr lvl="1"/>
            <a:r>
              <a:rPr lang="en-US" sz="1800" b="1" dirty="0"/>
              <a:t>Preliminary XPS on low temperature nitrogen infused  sample shows a presence of </a:t>
            </a:r>
            <a:r>
              <a:rPr lang="en-US" sz="1800" b="1" dirty="0" err="1"/>
              <a:t>NbN</a:t>
            </a:r>
            <a:r>
              <a:rPr lang="en-US" sz="1800" b="1" baseline="-25000" dirty="0"/>
              <a:t>(1-y)</a:t>
            </a:r>
            <a:r>
              <a:rPr lang="en-US" sz="1800" b="1" dirty="0"/>
              <a:t>O</a:t>
            </a:r>
            <a:r>
              <a:rPr lang="en-US" sz="1800" b="1" baseline="-25000" dirty="0"/>
              <a:t>y</a:t>
            </a:r>
            <a:r>
              <a:rPr lang="en-US" sz="1800" b="1" dirty="0"/>
              <a:t> and a protective Nb</a:t>
            </a:r>
            <a:r>
              <a:rPr lang="en-US" sz="1800" b="1" baseline="-25000" dirty="0"/>
              <a:t>2</a:t>
            </a:r>
            <a:r>
              <a:rPr lang="en-US" sz="1800" b="1" dirty="0"/>
              <a:t>O</a:t>
            </a:r>
            <a:r>
              <a:rPr lang="en-US" sz="1800" b="1" baseline="-25000" dirty="0"/>
              <a:t>5</a:t>
            </a:r>
            <a:r>
              <a:rPr lang="en-US" sz="1800" b="1" dirty="0"/>
              <a:t> within the first 10nm. The presence of other sub-oxides cannot be ruled out. XPS analysis is in progress. </a:t>
            </a:r>
          </a:p>
          <a:p>
            <a:r>
              <a:rPr lang="en-US" sz="1800" b="1" dirty="0" smtClean="0"/>
              <a:t>But </a:t>
            </a:r>
            <a:r>
              <a:rPr lang="en-US" sz="1800" b="1" dirty="0"/>
              <a:t>the bulk properties remains unaffected</a:t>
            </a:r>
          </a:p>
          <a:p>
            <a:pPr lvl="1"/>
            <a:r>
              <a:rPr lang="en-US" sz="1800" b="1" dirty="0"/>
              <a:t>T</a:t>
            </a:r>
            <a:r>
              <a:rPr lang="en-US" sz="1800" b="1" baseline="-25000" dirty="0"/>
              <a:t>c</a:t>
            </a:r>
            <a:r>
              <a:rPr lang="en-US" sz="1800" b="1" dirty="0"/>
              <a:t> is unchanged</a:t>
            </a:r>
          </a:p>
          <a:p>
            <a:pPr lvl="1"/>
            <a:r>
              <a:rPr lang="en-US" sz="1800" b="1" dirty="0"/>
              <a:t>Number of pinning sites (evident from magnetization loop) are almost same. The effect is different from high temperature N-doping</a:t>
            </a:r>
            <a:r>
              <a:rPr lang="en-US" sz="1800" b="1" dirty="0" smtClean="0"/>
              <a:t>.</a:t>
            </a:r>
          </a:p>
          <a:p>
            <a:pPr lvl="1"/>
            <a:r>
              <a:rPr lang="en-US" sz="1800" b="1" dirty="0" smtClean="0"/>
              <a:t>Sample study shows higher flux trapping efficiency, similar to conventional nitrogen doping.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79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Expulsion on LG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the flux trap? Surface or bulk?</a:t>
            </a:r>
          </a:p>
          <a:p>
            <a:r>
              <a:rPr lang="en-US" dirty="0" smtClean="0"/>
              <a:t>RF only sees the surface flux trapping where as flux expulsion is bulk effect.</a:t>
            </a:r>
          </a:p>
          <a:p>
            <a:r>
              <a:rPr lang="en-US" dirty="0" smtClean="0"/>
              <a:t>We measure the flux expulsion and flux trapping studies on LG cavities with different impurities in order to see the correlation of purity (bulk RRR) and surface preparations (EP, LTB and N-doping)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Expulsion on LG cavities</a:t>
            </a:r>
          </a:p>
        </p:txBody>
      </p:sp>
      <p:pic>
        <p:nvPicPr>
          <p:cNvPr id="3074" name="Picture 2" descr="C:\Users\dhakal\Documents\Data\Cavity test\G2\Flux expulsion_LG cavities summ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246188"/>
            <a:ext cx="6610350" cy="52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76425" y="4619625"/>
            <a:ext cx="1028700" cy="9048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76925" y="1905000"/>
            <a:ext cx="1190625" cy="16383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8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Flux Expulsion on LG </a:t>
            </a:r>
            <a:r>
              <a:rPr lang="en-US" dirty="0" smtClean="0"/>
              <a:t>cavities</a:t>
            </a:r>
            <a:br>
              <a:rPr lang="en-US" dirty="0" smtClean="0"/>
            </a:br>
            <a:r>
              <a:rPr lang="en-US" dirty="0" smtClean="0"/>
              <a:t>Surface (EP)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728"/>
            <a:ext cx="3219450" cy="258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05" y="1556020"/>
            <a:ext cx="3409950" cy="27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2214" y="137135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RRR = 60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0214" y="1301396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RRR = 107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2514" y="1357892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RRR = 486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22229"/>
              </p:ext>
            </p:extLst>
          </p:nvPr>
        </p:nvGraphicFramePr>
        <p:xfrm>
          <a:off x="1102214" y="4533900"/>
          <a:ext cx="6851161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352"/>
                <a:gridCol w="2643305"/>
                <a:gridCol w="2182504"/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smtClean="0"/>
                        <a:t>T&gt;4K(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sc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smtClean="0"/>
                        <a:t> ~ 1.5)</a:t>
                      </a:r>
                    </a:p>
                    <a:p>
                      <a:r>
                        <a:rPr lang="en-US" dirty="0" err="1" smtClean="0"/>
                        <a:t>dRres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smtClean="0"/>
                        <a:t>T&lt;0.1K(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sc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smtClean="0"/>
                        <a:t> ~ 1)</a:t>
                      </a:r>
                    </a:p>
                    <a:p>
                      <a:r>
                        <a:rPr lang="en-US" dirty="0" err="1" smtClean="0"/>
                        <a:t>dRres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TC1N1 (RRR=60)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 ±0.01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0.51 ±0.02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KEK-R5 (RRR=107)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 ±0.02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0.28 ±0.04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G2 (RRR=486)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0.11 ±0.01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0.57 ±0.02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00" y="1652798"/>
            <a:ext cx="3034284" cy="246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0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N-Infusion Update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" y="1061479"/>
            <a:ext cx="8420100" cy="5329796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entury Gothic" panose="020B0502020202020204" pitchFamily="34" charset="0"/>
              </a:rPr>
              <a:t>High purity fine grain </a:t>
            </a:r>
            <a:r>
              <a:rPr lang="en-US" sz="2400" dirty="0" err="1" smtClean="0">
                <a:latin typeface="Century Gothic" panose="020B0502020202020204" pitchFamily="34" charset="0"/>
              </a:rPr>
              <a:t>Nb</a:t>
            </a:r>
            <a:r>
              <a:rPr lang="en-US" sz="2400" dirty="0" smtClean="0">
                <a:latin typeface="Century Gothic" panose="020B0502020202020204" pitchFamily="34" charset="0"/>
              </a:rPr>
              <a:t> Cavity RDL-02: After the fabrication, the cavity was given </a:t>
            </a:r>
            <a:r>
              <a:rPr lang="en-US" sz="2400" b="1" u="sng" dirty="0" smtClean="0">
                <a:latin typeface="Century Gothic" panose="020B0502020202020204" pitchFamily="34" charset="0"/>
              </a:rPr>
              <a:t>standard ILC recipe</a:t>
            </a:r>
            <a:r>
              <a:rPr lang="en-US" sz="2400" dirty="0" smtClean="0">
                <a:latin typeface="Century Gothic" panose="020B0502020202020204" pitchFamily="34" charset="0"/>
              </a:rPr>
              <a:t> of 150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>
                <a:latin typeface="Century Gothic" panose="020B0502020202020204" pitchFamily="34" charset="0"/>
              </a:rPr>
              <a:t>m EP, 800 </a:t>
            </a:r>
            <a:r>
              <a:rPr lang="en-US" sz="2400" dirty="0" smtClean="0">
                <a:latin typeface="Century Gothic" panose="020B0502020202020204" pitchFamily="34" charset="0"/>
                <a:sym typeface="Mathematica1"/>
              </a:rPr>
              <a:t>C/2hrs furnace treatment, followed by 20 </a:t>
            </a:r>
            <a:r>
              <a:rPr lang="en-US" sz="2400" dirty="0" smtClean="0">
                <a:latin typeface="Symbol" panose="05050102010706020507" pitchFamily="18" charset="2"/>
                <a:sym typeface="Mathematica1"/>
              </a:rPr>
              <a:t>m</a:t>
            </a:r>
            <a:r>
              <a:rPr lang="en-US" sz="2400" dirty="0" smtClean="0">
                <a:latin typeface="Century Gothic" panose="020B0502020202020204" pitchFamily="34" charset="0"/>
                <a:sym typeface="Mathematica1"/>
              </a:rPr>
              <a:t>m EP. </a:t>
            </a:r>
          </a:p>
          <a:p>
            <a:pPr algn="just"/>
            <a:r>
              <a:rPr lang="en-US" sz="2400" dirty="0" smtClean="0">
                <a:latin typeface="Century Gothic" panose="020B0502020202020204" pitchFamily="34" charset="0"/>
                <a:sym typeface="Mathematica1"/>
              </a:rPr>
              <a:t>Cavity was HPR before loading to the furnace and </a:t>
            </a:r>
            <a:r>
              <a:rPr lang="en-US" sz="2400" dirty="0" err="1" smtClean="0">
                <a:latin typeface="Century Gothic" panose="020B0502020202020204" pitchFamily="34" charset="0"/>
                <a:sym typeface="Mathematica1"/>
              </a:rPr>
              <a:t>Nb</a:t>
            </a:r>
            <a:r>
              <a:rPr lang="en-US" sz="2400" dirty="0" smtClean="0">
                <a:latin typeface="Century Gothic" panose="020B0502020202020204" pitchFamily="34" charset="0"/>
                <a:sym typeface="Mathematica1"/>
              </a:rPr>
              <a:t> caps were assembled in clean room.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sz="2400" dirty="0" smtClean="0">
                <a:latin typeface="Century Gothic" panose="020B0502020202020204" pitchFamily="34" charset="0"/>
              </a:rPr>
              <a:t>After each heat treatments (</a:t>
            </a:r>
            <a:r>
              <a:rPr lang="en-US" sz="2400" b="1" dirty="0" smtClean="0">
                <a:latin typeface="Century Gothic" panose="020B0502020202020204" pitchFamily="34" charset="0"/>
              </a:rPr>
              <a:t>with caps</a:t>
            </a:r>
            <a:r>
              <a:rPr lang="en-US" sz="2400" dirty="0" smtClean="0">
                <a:latin typeface="Century Gothic" panose="020B0502020202020204" pitchFamily="34" charset="0"/>
              </a:rPr>
              <a:t>), the baseline measurement was done to surface reset with 10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>
                <a:latin typeface="Century Gothic" panose="020B0502020202020204" pitchFamily="34" charset="0"/>
              </a:rPr>
              <a:t>m EP.</a:t>
            </a:r>
          </a:p>
          <a:p>
            <a:pPr algn="just"/>
            <a:r>
              <a:rPr lang="en-US" sz="2400" dirty="0" err="1" smtClean="0">
                <a:latin typeface="Century Gothic" panose="020B0502020202020204" pitchFamily="34" charset="0"/>
              </a:rPr>
              <a:t>Rs</a:t>
            </a:r>
            <a:r>
              <a:rPr lang="en-US" sz="2400" dirty="0" smtClean="0">
                <a:latin typeface="Century Gothic" panose="020B0502020202020204" pitchFamily="34" charset="0"/>
              </a:rPr>
              <a:t> vs T data were taken from 4.3-1.5K at B</a:t>
            </a:r>
            <a:r>
              <a:rPr lang="en-US" sz="2400" baseline="-25000" dirty="0" smtClean="0">
                <a:latin typeface="Century Gothic" panose="020B0502020202020204" pitchFamily="34" charset="0"/>
              </a:rPr>
              <a:t>p</a:t>
            </a:r>
            <a:r>
              <a:rPr lang="en-US" sz="2400" dirty="0" smtClean="0">
                <a:latin typeface="Century Gothic" panose="020B0502020202020204" pitchFamily="34" charset="0"/>
              </a:rPr>
              <a:t>~10mT in order to extract the material parameters.</a:t>
            </a:r>
          </a:p>
          <a:p>
            <a:pPr algn="just"/>
            <a:r>
              <a:rPr lang="en-US" sz="2400" b="1" u="sng" dirty="0" smtClean="0">
                <a:latin typeface="Century Gothic" panose="020B0502020202020204" pitchFamily="34" charset="0"/>
              </a:rPr>
              <a:t>No post chemistry after the furnace treatment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n-US" sz="2400" dirty="0" smtClean="0">
              <a:latin typeface="Century Gothic" panose="020B0502020202020204" pitchFamily="34" charset="0"/>
            </a:endParaRPr>
          </a:p>
          <a:p>
            <a:pPr algn="just"/>
            <a:endParaRPr lang="en-US" sz="2400" dirty="0" smtClean="0">
              <a:latin typeface="Century Gothic" panose="020B0502020202020204" pitchFamily="34" charset="0"/>
            </a:endParaRPr>
          </a:p>
          <a:p>
            <a:pPr algn="just"/>
            <a:endParaRPr lang="en-US" sz="2400" dirty="0" smtClean="0">
              <a:latin typeface="Century Gothic" panose="020B0502020202020204" pitchFamily="34" charset="0"/>
            </a:endParaRPr>
          </a:p>
          <a:p>
            <a:pPr algn="just"/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24086"/>
            <a:ext cx="90468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Correction to earlier report: N2 gas was injected into the furnace ~280-290 </a:t>
            </a:r>
            <a:r>
              <a:rPr lang="en-US" b="1" dirty="0" smtClean="0">
                <a:sym typeface="Mathematica1"/>
              </a:rPr>
              <a:t>C (unintentional)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09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"/>
            <a:ext cx="8229600" cy="1143000"/>
          </a:xfrm>
        </p:spPr>
        <p:txBody>
          <a:bodyPr/>
          <a:lstStyle/>
          <a:p>
            <a:r>
              <a:rPr lang="en-US" dirty="0" smtClean="0"/>
              <a:t>Cavity G2 (EP vs N-doped)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53" y="921067"/>
            <a:ext cx="5629274" cy="45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05597"/>
              </p:ext>
            </p:extLst>
          </p:nvPr>
        </p:nvGraphicFramePr>
        <p:xfrm>
          <a:off x="695325" y="5451377"/>
          <a:ext cx="717501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879"/>
                <a:gridCol w="2851505"/>
                <a:gridCol w="21386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ematica3"/>
                        </a:rPr>
                        <a:t>&gt;4</a:t>
                      </a:r>
                      <a:r>
                        <a:rPr lang="en-US" dirty="0" smtClean="0"/>
                        <a:t>K 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sc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smtClean="0"/>
                        <a:t> ~ 1.5)</a:t>
                      </a:r>
                    </a:p>
                    <a:p>
                      <a:r>
                        <a:rPr lang="en-US" dirty="0" err="1" smtClean="0"/>
                        <a:t>dRres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smtClean="0"/>
                        <a:t>T&lt;0.1K(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sc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smtClean="0"/>
                        <a:t> ~ 1)</a:t>
                      </a:r>
                    </a:p>
                    <a:p>
                      <a:r>
                        <a:rPr lang="en-US" dirty="0" err="1" smtClean="0"/>
                        <a:t>dRress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G2</a:t>
                      </a:r>
                      <a:r>
                        <a:rPr lang="en-US" baseline="0" dirty="0" smtClean="0"/>
                        <a:t> (EP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0.11 ±0.01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0.57 ±0.02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G2 (EP+N2-7umEP)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0.13 ±0.01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1.06 ±0.03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7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07"/>
            <a:ext cx="8229600" cy="1143000"/>
          </a:xfrm>
        </p:spPr>
        <p:txBody>
          <a:bodyPr/>
          <a:lstStyle/>
          <a:p>
            <a:r>
              <a:rPr lang="en-US" dirty="0" smtClean="0"/>
              <a:t>KEK-R5 (EP vs LTB 120/24hrs)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0" y="879252"/>
            <a:ext cx="5371036" cy="443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64417"/>
              </p:ext>
            </p:extLst>
          </p:nvPr>
        </p:nvGraphicFramePr>
        <p:xfrm>
          <a:off x="695325" y="5451377"/>
          <a:ext cx="717501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879"/>
                <a:gridCol w="2851505"/>
                <a:gridCol w="21386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smtClean="0"/>
                        <a:t>T&gt;4K 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sc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smtClean="0"/>
                        <a:t> ~ 1.5)</a:t>
                      </a:r>
                    </a:p>
                    <a:p>
                      <a:r>
                        <a:rPr lang="en-US" dirty="0" err="1" smtClean="0"/>
                        <a:t>dRres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smtClean="0"/>
                        <a:t>T&lt;0.1K(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sc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smtClean="0"/>
                        <a:t> ~ 1)</a:t>
                      </a:r>
                    </a:p>
                    <a:p>
                      <a:r>
                        <a:rPr lang="en-US" dirty="0" err="1" smtClean="0"/>
                        <a:t>dRress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KEK-R5</a:t>
                      </a:r>
                      <a:r>
                        <a:rPr lang="en-US" baseline="0" dirty="0" smtClean="0"/>
                        <a:t> (EP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 ±0.02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0.28 ±0.04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KEK-R5 (EP+LTB)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0.10 ±0.01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0.41 ±0.03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 rot="16200000">
            <a:off x="2552331" y="3764132"/>
            <a:ext cx="479394" cy="3462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2059" y="3807612"/>
            <a:ext cx="20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due to LTB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2" y="124217"/>
            <a:ext cx="8109628" cy="664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80808" y="2000250"/>
            <a:ext cx="101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 &lt;0.1K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274" y="482917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 &gt;4 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7" y="124217"/>
            <a:ext cx="7742354" cy="664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0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2091"/>
            <a:ext cx="7448550" cy="61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5150" y="3701534"/>
            <a:ext cx="47815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</a:t>
            </a:r>
            <a:r>
              <a:rPr lang="en-US" sz="3200" baseline="-25000" dirty="0" err="1" smtClean="0"/>
              <a:t>acc</a:t>
            </a:r>
            <a:r>
              <a:rPr lang="en-US" sz="3200" dirty="0" smtClean="0"/>
              <a:t> = 36 MV/m, Q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2x10</a:t>
            </a:r>
            <a:r>
              <a:rPr lang="en-US" sz="3200" baseline="30000" dirty="0" smtClean="0"/>
              <a:t>10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7370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24" y="97084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24" y="115631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Good flux expulsion 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T&gt;4K) regardless of RRR</a:t>
            </a:r>
          </a:p>
          <a:p>
            <a:r>
              <a:rPr lang="en-US" dirty="0" err="1" smtClean="0"/>
              <a:t>dR</a:t>
            </a:r>
            <a:r>
              <a:rPr lang="en-US" baseline="-25000" dirty="0" err="1" smtClean="0"/>
              <a:t>res</a:t>
            </a:r>
            <a:r>
              <a:rPr lang="en-US" dirty="0" smtClean="0"/>
              <a:t>/</a:t>
            </a:r>
            <a:r>
              <a:rPr lang="en-US" dirty="0" err="1"/>
              <a:t>d</a:t>
            </a:r>
            <a:r>
              <a:rPr lang="en-US" dirty="0" err="1" smtClean="0"/>
              <a:t>B</a:t>
            </a:r>
            <a:r>
              <a:rPr lang="en-US" baseline="-25000" dirty="0" err="1" smtClean="0"/>
              <a:t>a</a:t>
            </a:r>
            <a:r>
              <a:rPr lang="en-US" dirty="0" smtClean="0"/>
              <a:t> ~ 0.1-0.13 </a:t>
            </a:r>
            <a:r>
              <a:rPr lang="en-US" dirty="0" err="1" smtClean="0"/>
              <a:t>n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/</a:t>
            </a:r>
            <a:r>
              <a:rPr lang="en-US" dirty="0" err="1" smtClean="0"/>
              <a:t>mG</a:t>
            </a:r>
            <a:r>
              <a:rPr lang="en-US" dirty="0" smtClean="0"/>
              <a:t>, regardless of RRR and surface preparations as long as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 &gt; 4K.</a:t>
            </a:r>
          </a:p>
          <a:p>
            <a:r>
              <a:rPr lang="en-US" dirty="0" smtClean="0"/>
              <a:t>The trapping sensitivity increase from 0.57 to 1.06 </a:t>
            </a:r>
            <a:r>
              <a:rPr lang="en-US" dirty="0" err="1" smtClean="0"/>
              <a:t>n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/</a:t>
            </a:r>
            <a:r>
              <a:rPr lang="en-US" dirty="0" err="1" smtClean="0"/>
              <a:t>mG</a:t>
            </a:r>
            <a:r>
              <a:rPr lang="en-US" dirty="0" smtClean="0"/>
              <a:t> (about a factor of 2) in N-doped cavity made from high purity LG niobium</a:t>
            </a:r>
          </a:p>
          <a:p>
            <a:r>
              <a:rPr lang="en-US" dirty="0" smtClean="0"/>
              <a:t> The trapping sensitivity increase from 0.28 to 0.41 </a:t>
            </a:r>
            <a:r>
              <a:rPr lang="en-US" dirty="0" err="1" smtClean="0"/>
              <a:t>n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/</a:t>
            </a:r>
            <a:r>
              <a:rPr lang="en-US" dirty="0" err="1" smtClean="0"/>
              <a:t>mG</a:t>
            </a:r>
            <a:r>
              <a:rPr lang="en-US" dirty="0" smtClean="0"/>
              <a:t> due to LTB in cavity made from medium purity Nb.</a:t>
            </a:r>
          </a:p>
          <a:p>
            <a:r>
              <a:rPr lang="en-US" dirty="0" smtClean="0"/>
              <a:t> May help to understand the bulk/surface pinning effect on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r>
              <a:rPr lang="en-US" baseline="-25000" dirty="0" smtClean="0"/>
              <a:t>.</a:t>
            </a:r>
          </a:p>
          <a:p>
            <a:r>
              <a:rPr lang="en-US" dirty="0" smtClean="0"/>
              <a:t>More details analysis to follow…..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4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RECENT WORK AT JLAB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896189"/>
            <a:ext cx="6217920" cy="50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2505" y="6059750"/>
            <a:ext cx="23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Standard ILC EP recipe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60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RECENT WORK AT JLAB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34236" y="6071125"/>
            <a:ext cx="330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Standard ILC EP recipe with Bake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909607"/>
            <a:ext cx="6217920" cy="503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8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RECENT WORK AT JLAB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915056"/>
            <a:ext cx="6217920" cy="502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RECENT WORK AT JLAB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82" y="896112"/>
            <a:ext cx="6229636" cy="50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3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RECENT WORK AT JLAB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24" y="896112"/>
            <a:ext cx="6129953" cy="50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5400000">
            <a:off x="6353175" y="2009775"/>
            <a:ext cx="333374" cy="12096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4181477" y="2347910"/>
            <a:ext cx="390524" cy="2000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RECENT WORK AT JLAB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66672" y="6057900"/>
            <a:ext cx="67881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Work in Large grain cavities as well as process control are in progress.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02" y="896112"/>
            <a:ext cx="6253797" cy="50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5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Sample Coupons Study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56879" y="849372"/>
            <a:ext cx="7220321" cy="5307509"/>
            <a:chOff x="600024" y="1013762"/>
            <a:chExt cx="7394673" cy="54313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3878073"/>
              <a:ext cx="3422697" cy="25670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23" y="3878074"/>
              <a:ext cx="3406497" cy="25482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013762"/>
              <a:ext cx="3422697" cy="25603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24" y="1024844"/>
              <a:ext cx="3422697" cy="25603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6224" y="1013763"/>
              <a:ext cx="814546" cy="457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800°C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6000" y="1024844"/>
              <a:ext cx="1893467" cy="37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800°C+ </a:t>
              </a:r>
              <a:r>
                <a:rPr lang="en-US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b="1" baseline="-250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@120°C</a:t>
              </a:r>
              <a:endParaRPr lang="en-US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224" y="3900006"/>
              <a:ext cx="1893467" cy="37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800°C+ </a:t>
              </a:r>
              <a:r>
                <a:rPr lang="en-US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b="1" baseline="-250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@140°C</a:t>
              </a:r>
              <a:endParaRPr lang="en-US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3900006"/>
              <a:ext cx="1893467" cy="37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800°C+ </a:t>
              </a:r>
              <a:r>
                <a:rPr lang="en-US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b="1" baseline="-250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@160°C</a:t>
              </a:r>
              <a:endParaRPr lang="en-US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6223" y="6175931"/>
            <a:ext cx="746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material looks non-uniform. Grain sizes vary between 10-70µm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7314" y="883379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FSU/ASC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6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resentation_3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JLabPresentation_3-1</Template>
  <TotalTime>28960</TotalTime>
  <Words>889</Words>
  <Application>Microsoft Office PowerPoint</Application>
  <PresentationFormat>On-screen Show (4:3)</PresentationFormat>
  <Paragraphs>167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JLabPresentation_3-1</vt:lpstr>
      <vt:lpstr>JLab infusion and LG flux expulsion update</vt:lpstr>
      <vt:lpstr>N-Infusion Update</vt:lpstr>
      <vt:lpstr>RECENT WORK AT JLAB</vt:lpstr>
      <vt:lpstr>RECENT WORK AT JLAB</vt:lpstr>
      <vt:lpstr>RECENT WORK AT JLAB</vt:lpstr>
      <vt:lpstr>RECENT WORK AT JLAB</vt:lpstr>
      <vt:lpstr>RECENT WORK AT JLAB</vt:lpstr>
      <vt:lpstr>RECENT WORK AT JLAB</vt:lpstr>
      <vt:lpstr>Sample Coupons Study</vt:lpstr>
      <vt:lpstr>Sample Coupons Study</vt:lpstr>
      <vt:lpstr>Sample Coupons Study</vt:lpstr>
      <vt:lpstr>Sample Coupons Study</vt:lpstr>
      <vt:lpstr>Magnetization/AC Sussceptility</vt:lpstr>
      <vt:lpstr>SIMS</vt:lpstr>
      <vt:lpstr>Sample Coupons Study</vt:lpstr>
      <vt:lpstr>Conclusions</vt:lpstr>
      <vt:lpstr>Flux Expulsion on LG cavities</vt:lpstr>
      <vt:lpstr>Flux Expulsion on LG cavities</vt:lpstr>
      <vt:lpstr>Flux Expulsion on LG cavities Surface (EP)</vt:lpstr>
      <vt:lpstr>Cavity G2 (EP vs N-doped)</vt:lpstr>
      <vt:lpstr>KEK-R5 (EP vs LTB 120/24hrs)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Pashupati Dhakal</dc:creator>
  <cp:lastModifiedBy>Charlie Reece</cp:lastModifiedBy>
  <cp:revision>137</cp:revision>
  <dcterms:created xsi:type="dcterms:W3CDTF">2017-01-27T16:30:56Z</dcterms:created>
  <dcterms:modified xsi:type="dcterms:W3CDTF">2017-09-08T13:03:43Z</dcterms:modified>
</cp:coreProperties>
</file>