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4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b\Documents\Gradient%20Team\Radiation%20area%20in%20lina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Radiation</a:t>
            </a:r>
            <a:r>
              <a:rPr lang="en-US" baseline="0"/>
              <a:t> Levels April 2016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Sheet1!$A$1:$J$1</c:f>
              <c:strCache>
                <c:ptCount val="10"/>
                <c:pt idx="0">
                  <c:v>1L22</c:v>
                </c:pt>
                <c:pt idx="1">
                  <c:v>1L23</c:v>
                </c:pt>
                <c:pt idx="2">
                  <c:v>1L24</c:v>
                </c:pt>
                <c:pt idx="3">
                  <c:v>1L25</c:v>
                </c:pt>
                <c:pt idx="4">
                  <c:v>1L26</c:v>
                </c:pt>
                <c:pt idx="5">
                  <c:v>2L22</c:v>
                </c:pt>
                <c:pt idx="6">
                  <c:v>2L23</c:v>
                </c:pt>
                <c:pt idx="7">
                  <c:v>2L24</c:v>
                </c:pt>
                <c:pt idx="8">
                  <c:v>2L25</c:v>
                </c:pt>
                <c:pt idx="9">
                  <c:v>2L26</c:v>
                </c:pt>
              </c:strCache>
            </c:strRef>
          </c:cat>
          <c:val>
            <c:numRef>
              <c:f>Sheet1!$A$2:$J$2</c:f>
              <c:numCache>
                <c:formatCode>General</c:formatCode>
                <c:ptCount val="10"/>
                <c:pt idx="0">
                  <c:v>1.5</c:v>
                </c:pt>
                <c:pt idx="1">
                  <c:v>4.24</c:v>
                </c:pt>
                <c:pt idx="2">
                  <c:v>7.8</c:v>
                </c:pt>
                <c:pt idx="3">
                  <c:v>1.8</c:v>
                </c:pt>
                <c:pt idx="4">
                  <c:v>1.5</c:v>
                </c:pt>
                <c:pt idx="5">
                  <c:v>1.2</c:v>
                </c:pt>
                <c:pt idx="6">
                  <c:v>2.7</c:v>
                </c:pt>
                <c:pt idx="7">
                  <c:v>3.8</c:v>
                </c:pt>
                <c:pt idx="8">
                  <c:v>2.1</c:v>
                </c:pt>
                <c:pt idx="9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4964048"/>
        <c:axId val="1154971664"/>
      </c:barChart>
      <c:catAx>
        <c:axId val="115496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4971664"/>
        <c:crosses val="autoZero"/>
        <c:auto val="1"/>
        <c:lblAlgn val="ctr"/>
        <c:lblOffset val="100"/>
        <c:noMultiLvlLbl val="0"/>
      </c:catAx>
      <c:valAx>
        <c:axId val="115497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Area Rad, mR/hr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4964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16D5-70F8-4A0C-A5BF-B3FBF0A7523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0448-15D4-4B58-B59D-C5651254E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1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16D5-70F8-4A0C-A5BF-B3FBF0A7523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0448-15D4-4B58-B59D-C5651254E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6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16D5-70F8-4A0C-A5BF-B3FBF0A7523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0448-15D4-4B58-B59D-C5651254E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09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CE8-5C4C-4B5F-A29A-CC76621DE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EA-7C71-4D86-9DB2-F974044FF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721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CE8-5C4C-4B5F-A29A-CC76621DE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EA-7C71-4D86-9DB2-F974044FF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88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CE8-5C4C-4B5F-A29A-CC76621DE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EA-7C71-4D86-9DB2-F974044FF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637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CE8-5C4C-4B5F-A29A-CC76621DE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EA-7C71-4D86-9DB2-F974044FF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56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CE8-5C4C-4B5F-A29A-CC76621DE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EA-7C71-4D86-9DB2-F974044FF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337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CE8-5C4C-4B5F-A29A-CC76621DE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EA-7C71-4D86-9DB2-F974044FF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867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CE8-5C4C-4B5F-A29A-CC76621DE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EA-7C71-4D86-9DB2-F974044FF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095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CE8-5C4C-4B5F-A29A-CC76621DE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EA-7C71-4D86-9DB2-F974044FF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55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16D5-70F8-4A0C-A5BF-B3FBF0A7523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0448-15D4-4B58-B59D-C5651254E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13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CE8-5C4C-4B5F-A29A-CC76621DE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EA-7C71-4D86-9DB2-F974044FF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267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CE8-5C4C-4B5F-A29A-CC76621DE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EA-7C71-4D86-9DB2-F974044FF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34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9CE8-5C4C-4B5F-A29A-CC76621DE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EEA-7C71-4D86-9DB2-F974044FF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16D5-70F8-4A0C-A5BF-B3FBF0A7523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0448-15D4-4B58-B59D-C5651254E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5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16D5-70F8-4A0C-A5BF-B3FBF0A7523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0448-15D4-4B58-B59D-C5651254E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1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16D5-70F8-4A0C-A5BF-B3FBF0A7523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0448-15D4-4B58-B59D-C5651254E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16D5-70F8-4A0C-A5BF-B3FBF0A7523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0448-15D4-4B58-B59D-C5651254E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6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16D5-70F8-4A0C-A5BF-B3FBF0A7523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0448-15D4-4B58-B59D-C5651254E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1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16D5-70F8-4A0C-A5BF-B3FBF0A7523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0448-15D4-4B58-B59D-C5651254E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4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16D5-70F8-4A0C-A5BF-B3FBF0A7523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0448-15D4-4B58-B59D-C5651254E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7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116D5-70F8-4A0C-A5BF-B3FBF0A7523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E0448-15D4-4B58-B59D-C5651254E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1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39CE8-5C4C-4B5F-A29A-CC76621DE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AEEA-7C71-4D86-9DB2-F974044FFE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73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Field Emission, C100 &amp; DTM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 Aug 2017</a:t>
            </a:r>
          </a:p>
          <a:p>
            <a:r>
              <a:rPr lang="en-US" dirty="0" smtClean="0"/>
              <a:t>R Legg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Quenches are Largest Fault for C100s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116" y="1021556"/>
            <a:ext cx="10515600" cy="4351338"/>
          </a:xfrm>
        </p:spPr>
        <p:txBody>
          <a:bodyPr/>
          <a:lstStyle/>
          <a:p>
            <a:r>
              <a:rPr lang="en-US" dirty="0" smtClean="0"/>
              <a:t>Track with the radiation activation of C100s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081117"/>
              </p:ext>
            </p:extLst>
          </p:nvPr>
        </p:nvGraphicFramePr>
        <p:xfrm>
          <a:off x="571501" y="2102072"/>
          <a:ext cx="4533900" cy="3270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59" y="1729752"/>
            <a:ext cx="5461759" cy="374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18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Turn down C100s to improve reliability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84300"/>
            <a:ext cx="10972800" cy="4792663"/>
          </a:xfrm>
        </p:spPr>
        <p:txBody>
          <a:bodyPr/>
          <a:lstStyle/>
          <a:p>
            <a:r>
              <a:rPr lang="en-US" dirty="0" smtClean="0"/>
              <a:t>Turn down C100 GSETs to </a:t>
            </a:r>
            <a:r>
              <a:rPr lang="en-US" dirty="0" err="1" smtClean="0"/>
              <a:t>FEOnset</a:t>
            </a:r>
            <a:r>
              <a:rPr lang="en-US" dirty="0" smtClean="0"/>
              <a:t> gradients</a:t>
            </a:r>
          </a:p>
          <a:p>
            <a:pPr lvl="1"/>
            <a:r>
              <a:rPr lang="en-US" dirty="0" smtClean="0"/>
              <a:t>Lose about 75 MeV in the North </a:t>
            </a:r>
            <a:r>
              <a:rPr lang="en-US" dirty="0" err="1" smtClean="0"/>
              <a:t>Linac</a:t>
            </a:r>
            <a:endParaRPr lang="en-US" dirty="0" smtClean="0"/>
          </a:p>
          <a:p>
            <a:pPr lvl="1"/>
            <a:r>
              <a:rPr lang="en-US" dirty="0" smtClean="0"/>
              <a:t>Lose about 106 MeV in the South </a:t>
            </a:r>
            <a:r>
              <a:rPr lang="en-US" dirty="0" err="1" smtClean="0"/>
              <a:t>Linac</a:t>
            </a:r>
            <a:endParaRPr lang="en-US" dirty="0" smtClean="0"/>
          </a:p>
          <a:p>
            <a:pPr lvl="1"/>
            <a:r>
              <a:rPr lang="en-US" dirty="0" smtClean="0"/>
              <a:t>Could </a:t>
            </a:r>
            <a:r>
              <a:rPr lang="en-US" dirty="0"/>
              <a:t>reduce radiation by 80% with 90% </a:t>
            </a:r>
            <a:r>
              <a:rPr lang="en-US"/>
              <a:t>gradient </a:t>
            </a:r>
            <a:r>
              <a:rPr lang="en-US" smtClean="0"/>
              <a:t>using FE vs GSET </a:t>
            </a:r>
            <a:r>
              <a:rPr lang="en-US" dirty="0" smtClean="0"/>
              <a:t>models</a:t>
            </a:r>
          </a:p>
          <a:p>
            <a:pPr lvl="1"/>
            <a:r>
              <a:rPr lang="en-US" dirty="0"/>
              <a:t>Dramatically reduce trip rates and down times, both of more and less than 5 </a:t>
            </a:r>
            <a:r>
              <a:rPr lang="en-US" dirty="0" smtClean="0"/>
              <a:t>minutes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BUT,  </a:t>
            </a:r>
          </a:p>
          <a:p>
            <a:pPr lvl="1"/>
            <a:r>
              <a:rPr lang="en-US" dirty="0" smtClean="0"/>
              <a:t>C100’s are assumed to have 2 trips per hour, doesn’t necessarily make the reported numbers better.</a:t>
            </a:r>
          </a:p>
          <a:p>
            <a:pPr lvl="1"/>
            <a:r>
              <a:rPr lang="en-US" dirty="0" smtClean="0"/>
              <a:t>Scientific </a:t>
            </a:r>
            <a:r>
              <a:rPr lang="en-US" dirty="0" err="1" smtClean="0"/>
              <a:t>programme</a:t>
            </a:r>
            <a:r>
              <a:rPr lang="en-US" dirty="0" smtClean="0"/>
              <a:t> will </a:t>
            </a:r>
            <a:r>
              <a:rPr lang="en-US" dirty="0" smtClean="0"/>
              <a:t>change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1690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116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1_Office Theme</vt:lpstr>
      <vt:lpstr>Field Emission, C100 &amp; DTM </vt:lpstr>
      <vt:lpstr>Quenches are Largest Fault for C100s</vt:lpstr>
      <vt:lpstr>Turn down C100s to improve reliability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Emission, C100 &amp; FEL03</dc:title>
  <dc:creator>Bob</dc:creator>
  <cp:lastModifiedBy>Bob</cp:lastModifiedBy>
  <cp:revision>33</cp:revision>
  <dcterms:created xsi:type="dcterms:W3CDTF">2016-08-04T18:57:33Z</dcterms:created>
  <dcterms:modified xsi:type="dcterms:W3CDTF">2017-08-03T12:34:46Z</dcterms:modified>
</cp:coreProperties>
</file>