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63" r:id="rId4"/>
    <p:sldId id="258" r:id="rId5"/>
    <p:sldId id="262" r:id="rId6"/>
    <p:sldId id="267" r:id="rId7"/>
    <p:sldId id="280" r:id="rId8"/>
    <p:sldId id="271" r:id="rId9"/>
    <p:sldId id="273" r:id="rId10"/>
    <p:sldId id="269" r:id="rId11"/>
    <p:sldId id="281" r:id="rId12"/>
    <p:sldId id="270" r:id="rId13"/>
    <p:sldId id="274" r:id="rId14"/>
    <p:sldId id="282" r:id="rId15"/>
    <p:sldId id="268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A702E7-EA01-49ED-B61C-6C5B3D7B155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1B5E88-2F63-4CD0-A734-042266A56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 GeV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Baggett</a:t>
            </a:r>
          </a:p>
          <a:p>
            <a:r>
              <a:rPr lang="en-US" dirty="0" err="1" smtClean="0"/>
              <a:t>JLab</a:t>
            </a:r>
            <a:r>
              <a:rPr lang="en-US" dirty="0" smtClean="0"/>
              <a:t> </a:t>
            </a:r>
            <a:r>
              <a:rPr lang="en-US" dirty="0" err="1" smtClean="0"/>
              <a:t>Staytreat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8461375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Optimistic Path to 12GeV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36232" y="404083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Assumes 100% of energy gains 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133600" y="4271665"/>
            <a:ext cx="990600" cy="4527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143000"/>
            <a:ext cx="8418512" cy="1752600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This assumes we gain gradient from everything we have identified AND nothing fails AND schedule allows time for all maintenance (i.e. Helium Processing)</a:t>
            </a:r>
          </a:p>
          <a:p>
            <a:r>
              <a:rPr lang="en-US" sz="1200" dirty="0" smtClean="0"/>
              <a:t>Meets 1050 MeV/</a:t>
            </a:r>
            <a:r>
              <a:rPr lang="en-US" sz="1200" dirty="0" err="1" smtClean="0"/>
              <a:t>linac</a:t>
            </a:r>
            <a:r>
              <a:rPr lang="en-US" sz="1200" dirty="0" smtClean="0"/>
              <a:t> w/ 45 MeV of overhead now (stated minimum requirement)</a:t>
            </a:r>
          </a:p>
          <a:p>
            <a:pPr lvl="1"/>
            <a:r>
              <a:rPr lang="en-US" sz="1100" dirty="0" smtClean="0"/>
              <a:t>Reaches sustainable 1090 MeV/</a:t>
            </a:r>
            <a:r>
              <a:rPr lang="en-US" sz="1100" dirty="0" err="1" smtClean="0"/>
              <a:t>linac</a:t>
            </a:r>
            <a:r>
              <a:rPr lang="en-US" sz="1100" dirty="0" smtClean="0"/>
              <a:t> with 45MeV of overhead in </a:t>
            </a:r>
            <a:r>
              <a:rPr lang="en-US" sz="1100" b="1" dirty="0" smtClean="0"/>
              <a:t>Fall 2019</a:t>
            </a:r>
          </a:p>
          <a:p>
            <a:r>
              <a:rPr lang="en-US" sz="1200" dirty="0"/>
              <a:t>Continues with a one </a:t>
            </a:r>
            <a:r>
              <a:rPr lang="en-US" sz="1200" dirty="0" err="1"/>
              <a:t>cryomodule</a:t>
            </a:r>
            <a:r>
              <a:rPr lang="en-US" sz="1200" dirty="0"/>
              <a:t>/year upgrade program.</a:t>
            </a:r>
          </a:p>
          <a:p>
            <a:pPr lvl="1"/>
            <a:r>
              <a:rPr lang="en-US" sz="1100" dirty="0"/>
              <a:t>Assumes we fund klystrons to power the new </a:t>
            </a:r>
            <a:r>
              <a:rPr lang="en-US" sz="1100" dirty="0" smtClean="0"/>
              <a:t>C75’s</a:t>
            </a:r>
          </a:p>
          <a:p>
            <a:r>
              <a:rPr lang="en-US" sz="1200" b="1" dirty="0" smtClean="0"/>
              <a:t>CONS</a:t>
            </a:r>
            <a:r>
              <a:rPr lang="en-US" sz="1200" dirty="0" smtClean="0"/>
              <a:t>:</a:t>
            </a:r>
          </a:p>
          <a:p>
            <a:pPr lvl="1"/>
            <a:r>
              <a:rPr lang="en-US" sz="1100" u="sng" dirty="0" smtClean="0"/>
              <a:t>This is an academic scenario</a:t>
            </a:r>
            <a:r>
              <a:rPr lang="en-US" sz="1100" dirty="0" smtClean="0"/>
              <a:t>.  We have not demonstrated the ability to achieve this in normal operations.  </a:t>
            </a:r>
          </a:p>
          <a:p>
            <a:pPr lvl="1"/>
            <a:r>
              <a:rPr lang="en-US" sz="1100" dirty="0" smtClean="0"/>
              <a:t>Maybe we improve enough to fold some of this scenario into another plan as we improve our interactions with the gradient system</a:t>
            </a:r>
          </a:p>
          <a:p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91941" y="5715000"/>
            <a:ext cx="4038600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5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Arne’s Scenario	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295401"/>
            <a:ext cx="8418512" cy="14993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Provides a clearly sustainable trajectory</a:t>
            </a:r>
          </a:p>
          <a:p>
            <a:pPr lvl="1"/>
            <a:r>
              <a:rPr lang="en-US" dirty="0" smtClean="0"/>
              <a:t>Assumes </a:t>
            </a:r>
            <a:r>
              <a:rPr lang="en-US" dirty="0"/>
              <a:t>same losses/recovery will be present during all downs</a:t>
            </a:r>
          </a:p>
          <a:p>
            <a:pPr lvl="1"/>
            <a:r>
              <a:rPr lang="en-US" dirty="0" smtClean="0"/>
              <a:t>Meets 1050 MeV/</a:t>
            </a:r>
            <a:r>
              <a:rPr lang="en-US" dirty="0" err="1" smtClean="0"/>
              <a:t>linac</a:t>
            </a:r>
            <a:r>
              <a:rPr lang="en-US" dirty="0" smtClean="0"/>
              <a:t> w/ 45 MeV of overhead now</a:t>
            </a:r>
          </a:p>
          <a:p>
            <a:pPr lvl="1"/>
            <a:r>
              <a:rPr lang="en-US" dirty="0" smtClean="0"/>
              <a:t>Meets 1090 MeV/</a:t>
            </a:r>
            <a:r>
              <a:rPr lang="en-US" dirty="0" err="1" smtClean="0"/>
              <a:t>linac</a:t>
            </a:r>
            <a:r>
              <a:rPr lang="en-US" dirty="0" smtClean="0"/>
              <a:t> with  45MeV of overhead in </a:t>
            </a:r>
            <a:r>
              <a:rPr lang="en-US" b="1" dirty="0" smtClean="0"/>
              <a:t>Fall 2020</a:t>
            </a:r>
          </a:p>
          <a:p>
            <a:pPr marL="548640" lvl="2" indent="0">
              <a:buNone/>
            </a:pPr>
            <a:r>
              <a:rPr lang="en-US" dirty="0" smtClean="0"/>
              <a:t>                                            </a:t>
            </a:r>
            <a:r>
              <a:rPr lang="en-US" sz="2000" dirty="0" smtClean="0"/>
              <a:t>100MeV of overhead in </a:t>
            </a:r>
            <a:r>
              <a:rPr lang="en-US" sz="2000" b="1" dirty="0" smtClean="0"/>
              <a:t>Fall 2022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4" y="2971800"/>
            <a:ext cx="8577263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990600" y="5486400"/>
            <a:ext cx="4038600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9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Bargain Basement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6019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What if we utilize LERF resources NOW ?</a:t>
            </a:r>
          </a:p>
          <a:p>
            <a:r>
              <a:rPr lang="en-US" sz="2000" dirty="0" smtClean="0"/>
              <a:t>Could pull the F100 and drop into a C20 zone (FY18)</a:t>
            </a:r>
          </a:p>
          <a:p>
            <a:pPr lvl="1"/>
            <a:r>
              <a:rPr lang="en-US" sz="1600" dirty="0"/>
              <a:t>Drop in cost: </a:t>
            </a:r>
            <a:r>
              <a:rPr lang="en-US" sz="1600" dirty="0" smtClean="0"/>
              <a:t>~$300K </a:t>
            </a:r>
            <a:r>
              <a:rPr lang="en-US" sz="1600" dirty="0"/>
              <a:t>(based on F100 2014 installation w/ waveguide runs, controls, tuners, etc.) </a:t>
            </a:r>
            <a:endParaRPr lang="en-US" sz="1800" dirty="0"/>
          </a:p>
          <a:p>
            <a:pPr lvl="1"/>
            <a:r>
              <a:rPr lang="en-US" sz="1600" dirty="0" smtClean="0"/>
              <a:t>Provides </a:t>
            </a:r>
            <a:r>
              <a:rPr lang="en-US" sz="1600" dirty="0"/>
              <a:t>2</a:t>
            </a:r>
            <a:r>
              <a:rPr lang="en-US" sz="1600" baseline="30000" dirty="0"/>
              <a:t>nd</a:t>
            </a:r>
            <a:r>
              <a:rPr lang="en-US" sz="1600" dirty="0"/>
              <a:t> module to SRF refurbishment pipeline</a:t>
            </a:r>
          </a:p>
          <a:p>
            <a:pPr lvl="2"/>
            <a:r>
              <a:rPr lang="en-US" sz="1600" dirty="0" err="1"/>
              <a:t>Costpoint</a:t>
            </a:r>
            <a:r>
              <a:rPr lang="en-US" sz="1600" dirty="0"/>
              <a:t> : </a:t>
            </a:r>
            <a:r>
              <a:rPr lang="en-US" sz="1600" dirty="0" smtClean="0"/>
              <a:t>~$1.2M </a:t>
            </a:r>
            <a:r>
              <a:rPr lang="en-US" sz="1600" dirty="0"/>
              <a:t>cost </a:t>
            </a:r>
            <a:r>
              <a:rPr lang="en-US" sz="1600" dirty="0" smtClean="0"/>
              <a:t>for C50. </a:t>
            </a:r>
          </a:p>
          <a:p>
            <a:pPr lvl="3"/>
            <a:r>
              <a:rPr lang="en-US" sz="1400" dirty="0" smtClean="0"/>
              <a:t>~$2.5M for C75</a:t>
            </a:r>
            <a:endParaRPr lang="en-US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Could pull FL04</a:t>
            </a:r>
            <a:r>
              <a:rPr lang="en-US" sz="2000" dirty="0"/>
              <a:t> </a:t>
            </a:r>
            <a:r>
              <a:rPr lang="en-US" sz="2000" dirty="0" smtClean="0"/>
              <a:t>and drop into a C20 zone (FY19)</a:t>
            </a:r>
          </a:p>
          <a:p>
            <a:pPr lvl="1"/>
            <a:r>
              <a:rPr lang="en-US" sz="1600" dirty="0" smtClean="0"/>
              <a:t>Straight drop in based on engineering review.</a:t>
            </a:r>
          </a:p>
          <a:p>
            <a:endParaRPr lang="en-US" dirty="0" smtClean="0"/>
          </a:p>
          <a:p>
            <a:r>
              <a:rPr lang="en-US" sz="2100" dirty="0"/>
              <a:t>Still need to steal other components from the LERF for both modules.</a:t>
            </a:r>
          </a:p>
          <a:p>
            <a:endParaRPr lang="en-US" sz="21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278" y="2057400"/>
            <a:ext cx="290659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3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Raid the LERF Option	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066800"/>
            <a:ext cx="8418512" cy="1828800"/>
          </a:xfrm>
        </p:spPr>
        <p:txBody>
          <a:bodyPr>
            <a:noAutofit/>
          </a:bodyPr>
          <a:lstStyle/>
          <a:p>
            <a:r>
              <a:rPr lang="en-US" sz="1400" dirty="0" smtClean="0"/>
              <a:t>Use LERF modules in addition to a C75 program</a:t>
            </a:r>
          </a:p>
          <a:p>
            <a:pPr lvl="1"/>
            <a:r>
              <a:rPr lang="en-US" sz="1200" dirty="0" smtClean="0"/>
              <a:t>Add F100  - SAD FY18</a:t>
            </a:r>
          </a:p>
          <a:p>
            <a:pPr lvl="1"/>
            <a:r>
              <a:rPr lang="en-US" sz="1200" dirty="0" smtClean="0"/>
              <a:t>Add FL04  - SAD FY19</a:t>
            </a:r>
            <a:endParaRPr lang="en-US" sz="1200" dirty="0"/>
          </a:p>
          <a:p>
            <a:pPr lvl="1"/>
            <a:r>
              <a:rPr lang="en-US" sz="1200" dirty="0" smtClean="0"/>
              <a:t>Meets 1090 MeV/</a:t>
            </a:r>
            <a:r>
              <a:rPr lang="en-US" sz="1200" dirty="0" err="1" smtClean="0"/>
              <a:t>linac</a:t>
            </a:r>
            <a:r>
              <a:rPr lang="en-US" sz="1200" dirty="0" smtClean="0"/>
              <a:t> with 45MeV of overhead in </a:t>
            </a:r>
            <a:r>
              <a:rPr lang="en-US" sz="1200" b="1" dirty="0" smtClean="0"/>
              <a:t>Fall 2019</a:t>
            </a:r>
          </a:p>
          <a:p>
            <a:r>
              <a:rPr lang="en-US" sz="1400" dirty="0" smtClean="0"/>
              <a:t>CONS:</a:t>
            </a:r>
          </a:p>
          <a:p>
            <a:pPr lvl="1"/>
            <a:r>
              <a:rPr lang="en-US" sz="1200" dirty="0" smtClean="0"/>
              <a:t>No C100 style </a:t>
            </a:r>
            <a:r>
              <a:rPr lang="en-US" sz="1200" dirty="0" err="1" smtClean="0"/>
              <a:t>cryomodule</a:t>
            </a:r>
            <a:r>
              <a:rPr lang="en-US" sz="1200" dirty="0" smtClean="0"/>
              <a:t> spare</a:t>
            </a:r>
          </a:p>
          <a:p>
            <a:pPr lvl="1"/>
            <a:r>
              <a:rPr lang="en-US" sz="1200" dirty="0" smtClean="0"/>
              <a:t>More klystrons needed sooner (~$300K/zone)</a:t>
            </a:r>
          </a:p>
          <a:p>
            <a:pPr lvl="1"/>
            <a:r>
              <a:rPr lang="en-US" sz="1200" dirty="0" smtClean="0"/>
              <a:t>Still need </a:t>
            </a:r>
            <a:r>
              <a:rPr lang="en-US" sz="1200" dirty="0"/>
              <a:t>an additional C75 to get to 100MeV </a:t>
            </a:r>
            <a:r>
              <a:rPr lang="en-US" sz="1200" dirty="0" smtClean="0"/>
              <a:t>overhead before 2024</a:t>
            </a:r>
          </a:p>
          <a:p>
            <a:pPr lvl="1"/>
            <a:r>
              <a:rPr lang="en-US" sz="1200" dirty="0" smtClean="0"/>
              <a:t>How will we start a C100 refurbishment program?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12" y="3200400"/>
            <a:ext cx="8572500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914400" y="5715000"/>
            <a:ext cx="4038600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2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Tasks and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334000"/>
          </a:xfrm>
        </p:spPr>
        <p:txBody>
          <a:bodyPr>
            <a:noAutofit/>
          </a:bodyPr>
          <a:lstStyle/>
          <a:p>
            <a:r>
              <a:rPr lang="en-US" sz="1400" dirty="0" smtClean="0"/>
              <a:t>2L17 repaired</a:t>
            </a:r>
          </a:p>
          <a:p>
            <a:r>
              <a:rPr lang="en-US" sz="1400" dirty="0" smtClean="0"/>
              <a:t>2L18 cavities repaired</a:t>
            </a:r>
          </a:p>
          <a:p>
            <a:r>
              <a:rPr lang="en-US" sz="1400" dirty="0" smtClean="0"/>
              <a:t>C50-13 Installed (1L13)</a:t>
            </a:r>
          </a:p>
          <a:p>
            <a:r>
              <a:rPr lang="en-US" sz="1400" dirty="0" smtClean="0"/>
              <a:t>SL warm windows replaced on 9 </a:t>
            </a:r>
            <a:r>
              <a:rPr lang="en-US" sz="1400" dirty="0" err="1" smtClean="0"/>
              <a:t>cryomodules</a:t>
            </a:r>
            <a:endParaRPr lang="en-US" sz="1400" dirty="0" smtClean="0"/>
          </a:p>
          <a:p>
            <a:r>
              <a:rPr lang="en-US" sz="1400" dirty="0" smtClean="0"/>
              <a:t>8 Channel heaters production in progress (installation starts next week)</a:t>
            </a:r>
          </a:p>
          <a:p>
            <a:r>
              <a:rPr lang="en-US" sz="1400" dirty="0" err="1"/>
              <a:t>SuperMOPs</a:t>
            </a:r>
            <a:r>
              <a:rPr lang="en-US" sz="1400" dirty="0"/>
              <a:t> upgrade completed</a:t>
            </a:r>
          </a:p>
          <a:p>
            <a:r>
              <a:rPr lang="en-US" sz="1400" dirty="0" smtClean="0"/>
              <a:t>Helium Processing </a:t>
            </a:r>
            <a:r>
              <a:rPr lang="en-US" sz="1400" u="sng" dirty="0" smtClean="0"/>
              <a:t>not</a:t>
            </a:r>
            <a:r>
              <a:rPr lang="en-US" sz="1400" dirty="0" smtClean="0"/>
              <a:t> completed – will negatively affect margin</a:t>
            </a:r>
          </a:p>
          <a:p>
            <a:pPr lvl="1"/>
            <a:r>
              <a:rPr lang="en-US" sz="1100" dirty="0" smtClean="0"/>
              <a:t>Uncontrolled warmup due to power failure in CHL will cause an additional negative impact</a:t>
            </a:r>
            <a:endParaRPr lang="en-US" sz="1100" dirty="0"/>
          </a:p>
          <a:p>
            <a:endParaRPr lang="en-US" sz="1400" dirty="0" smtClean="0"/>
          </a:p>
          <a:p>
            <a:r>
              <a:rPr lang="en-US" sz="1400" dirty="0" smtClean="0"/>
              <a:t>Do the 300K cycles cause a ~0.5 MV/m loss in each cavity?</a:t>
            </a:r>
          </a:p>
          <a:p>
            <a:pPr lvl="1"/>
            <a:r>
              <a:rPr lang="en-US" sz="1200" dirty="0"/>
              <a:t>9 </a:t>
            </a:r>
            <a:r>
              <a:rPr lang="en-US" sz="1200" dirty="0" err="1" smtClean="0"/>
              <a:t>cryomodules</a:t>
            </a:r>
            <a:r>
              <a:rPr lang="en-US" sz="1200" dirty="0" smtClean="0"/>
              <a:t> worth of warm </a:t>
            </a:r>
            <a:r>
              <a:rPr lang="en-US" sz="1200" dirty="0"/>
              <a:t>window </a:t>
            </a:r>
            <a:r>
              <a:rPr lang="en-US" sz="1200" dirty="0" smtClean="0"/>
              <a:t>swaps should provide good data for evaluation.</a:t>
            </a:r>
          </a:p>
          <a:p>
            <a:r>
              <a:rPr lang="en-US" sz="1400" dirty="0" smtClean="0"/>
              <a:t>Are there significant improvements from running C100s in independent mode vs </a:t>
            </a:r>
            <a:r>
              <a:rPr lang="en-US" sz="1400" dirty="0" err="1" smtClean="0"/>
              <a:t>autoheat</a:t>
            </a:r>
            <a:r>
              <a:rPr lang="en-US" sz="1400" dirty="0" smtClean="0"/>
              <a:t>?</a:t>
            </a:r>
          </a:p>
          <a:p>
            <a:pPr lvl="1"/>
            <a:r>
              <a:rPr lang="en-US" sz="1200" dirty="0" smtClean="0"/>
              <a:t>more from </a:t>
            </a:r>
            <a:r>
              <a:rPr lang="en-US" sz="1200" dirty="0" err="1" smtClean="0"/>
              <a:t>Freyberger</a:t>
            </a:r>
            <a:r>
              <a:rPr lang="en-US" sz="1200" dirty="0" smtClean="0"/>
              <a:t> later.</a:t>
            </a:r>
          </a:p>
          <a:p>
            <a:r>
              <a:rPr lang="en-US" sz="1400" dirty="0" smtClean="0"/>
              <a:t>Do we realize the predicted gains from the </a:t>
            </a:r>
            <a:r>
              <a:rPr lang="en-US" sz="1400" dirty="0" err="1" smtClean="0"/>
              <a:t>SuperMOPs</a:t>
            </a:r>
            <a:r>
              <a:rPr lang="en-US" sz="1400" dirty="0" smtClean="0"/>
              <a:t> upgrade?</a:t>
            </a:r>
          </a:p>
          <a:p>
            <a:pPr lvl="1"/>
            <a:r>
              <a:rPr lang="en-US" sz="1200" dirty="0" smtClean="0"/>
              <a:t>Balances increased C50 RF heat loads. </a:t>
            </a:r>
            <a:r>
              <a:rPr lang="en-US" sz="1200" dirty="0"/>
              <a:t>(</a:t>
            </a:r>
            <a:r>
              <a:rPr lang="en-US" sz="1200" dirty="0" smtClean="0"/>
              <a:t>Installed in 10 zones)</a:t>
            </a:r>
          </a:p>
          <a:p>
            <a:r>
              <a:rPr lang="en-US" sz="1400" dirty="0" smtClean="0"/>
              <a:t>Does the mechanical bracing to reduce </a:t>
            </a:r>
            <a:r>
              <a:rPr lang="en-US" sz="1400" dirty="0" err="1" smtClean="0"/>
              <a:t>microphonics</a:t>
            </a:r>
            <a:r>
              <a:rPr lang="en-US" sz="1400" dirty="0" smtClean="0"/>
              <a:t> translate into additional gradient / reduced trips?</a:t>
            </a:r>
          </a:p>
          <a:p>
            <a:pPr lvl="1"/>
            <a:r>
              <a:rPr lang="en-US" sz="1200" dirty="0" smtClean="0"/>
              <a:t>Measurable reductions based on installed bracing.</a:t>
            </a:r>
          </a:p>
          <a:p>
            <a:pPr lvl="1"/>
            <a:r>
              <a:rPr lang="en-US" sz="1200" dirty="0" smtClean="0"/>
              <a:t>Does this align with what the control algorithm sees or is there more work to do?</a:t>
            </a:r>
          </a:p>
          <a:p>
            <a:r>
              <a:rPr lang="en-US" sz="1400" dirty="0" smtClean="0"/>
              <a:t>Do the new lead collars provide the expected radiation reduction for the warm region girders?</a:t>
            </a:r>
          </a:p>
          <a:p>
            <a:r>
              <a:rPr lang="en-US" sz="1400" dirty="0" smtClean="0"/>
              <a:t>When can the gradient software be developed to drive work prioritization / mitigate operations losses in real time?</a:t>
            </a:r>
          </a:p>
          <a:p>
            <a:r>
              <a:rPr lang="en-US" sz="1400" dirty="0" smtClean="0"/>
              <a:t>When can we develop processes &amp; software to minimize field emissions and maximize gradient during operations?</a:t>
            </a:r>
          </a:p>
          <a:p>
            <a:pPr marL="0" indent="0">
              <a:buNone/>
            </a:pP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27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410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The gradient team has not found a “smoking gun” to allow C100s to produce design gradient.</a:t>
            </a:r>
          </a:p>
          <a:p>
            <a:pPr lvl="1"/>
            <a:r>
              <a:rPr lang="en-US" sz="1400" dirty="0" smtClean="0"/>
              <a:t>The search continues and recovering the missing 20% remains a high priority.</a:t>
            </a:r>
            <a:endParaRPr lang="en-US" sz="1400" dirty="0"/>
          </a:p>
          <a:p>
            <a:r>
              <a:rPr lang="en-US" sz="1600" dirty="0" smtClean="0"/>
              <a:t>Barring an epiphany, a change in the current yearly paradigm is required to reach 12GeV</a:t>
            </a:r>
          </a:p>
          <a:p>
            <a:pPr lvl="1"/>
            <a:r>
              <a:rPr lang="en-US" sz="1400" dirty="0" smtClean="0"/>
              <a:t>One C50/year just keeps lets us tread water</a:t>
            </a:r>
          </a:p>
          <a:p>
            <a:r>
              <a:rPr lang="en-US" sz="1600" dirty="0" smtClean="0"/>
              <a:t>Arne’s plan gets CEBAF to 12GeV</a:t>
            </a:r>
          </a:p>
          <a:p>
            <a:pPr lvl="1"/>
            <a:r>
              <a:rPr lang="en-US" sz="1400" dirty="0" smtClean="0"/>
              <a:t>Plan is based on actual performance and observed losses</a:t>
            </a:r>
          </a:p>
          <a:p>
            <a:pPr lvl="1"/>
            <a:r>
              <a:rPr lang="en-US" sz="1400" dirty="0" smtClean="0"/>
              <a:t>Costs are high and requires an increase in the number of modules/</a:t>
            </a:r>
            <a:r>
              <a:rPr lang="en-US" sz="1400" dirty="0" err="1" smtClean="0"/>
              <a:t>yr</a:t>
            </a:r>
            <a:endParaRPr lang="en-US" sz="1400" dirty="0"/>
          </a:p>
          <a:p>
            <a:pPr lvl="1"/>
            <a:r>
              <a:rPr lang="en-US" sz="1400" dirty="0" smtClean="0"/>
              <a:t>All plans require new klystrons – which has been a can kicked down the road for several years now, and we are at the end of the road.</a:t>
            </a:r>
          </a:p>
          <a:p>
            <a:r>
              <a:rPr lang="en-US" sz="1600" dirty="0" smtClean="0"/>
              <a:t>Utilizing F100 and FL04 provides CEBAF the opportunity to improve margin in both </a:t>
            </a:r>
            <a:r>
              <a:rPr lang="en-US" sz="1600" dirty="0" err="1" smtClean="0"/>
              <a:t>linacs</a:t>
            </a:r>
            <a:r>
              <a:rPr lang="en-US" sz="1600" dirty="0" smtClean="0"/>
              <a:t> simultaneously, save some costs, and possibly make us full 12GeV capable sooner.</a:t>
            </a:r>
          </a:p>
          <a:p>
            <a:pPr lvl="1"/>
            <a:r>
              <a:rPr lang="en-US" sz="1400" dirty="0" smtClean="0"/>
              <a:t>Pulls 12GeV capability forward one year by using existing </a:t>
            </a:r>
            <a:r>
              <a:rPr lang="en-US" sz="1400" dirty="0" err="1" smtClean="0"/>
              <a:t>Jlab</a:t>
            </a:r>
            <a:r>
              <a:rPr lang="en-US" sz="1400" dirty="0" smtClean="0"/>
              <a:t> resources</a:t>
            </a:r>
          </a:p>
          <a:p>
            <a:pPr lvl="2"/>
            <a:r>
              <a:rPr lang="en-US" sz="1200" dirty="0" smtClean="0"/>
              <a:t>Fall FY19: 1090 MeV/</a:t>
            </a:r>
            <a:r>
              <a:rPr lang="en-US" sz="1200" dirty="0" err="1" smtClean="0"/>
              <a:t>linac</a:t>
            </a:r>
            <a:r>
              <a:rPr lang="en-US" sz="1200" dirty="0" smtClean="0"/>
              <a:t> w/ margin (+45 MeV) </a:t>
            </a:r>
          </a:p>
          <a:p>
            <a:pPr lvl="3"/>
            <a:r>
              <a:rPr lang="en-US" sz="1100" dirty="0" smtClean="0"/>
              <a:t>Is there value in demonstrating now that we are a “full” 12GeV capable machine?</a:t>
            </a:r>
          </a:p>
          <a:p>
            <a:pPr lvl="2"/>
            <a:r>
              <a:rPr lang="en-US" sz="1200" dirty="0" smtClean="0"/>
              <a:t>Requires additional C75 for </a:t>
            </a:r>
            <a:r>
              <a:rPr lang="en-US" sz="1200" dirty="0"/>
              <a:t>1090 MeV/</a:t>
            </a:r>
            <a:r>
              <a:rPr lang="en-US" sz="1200" dirty="0" err="1"/>
              <a:t>linac</a:t>
            </a:r>
            <a:r>
              <a:rPr lang="en-US" sz="1200" dirty="0"/>
              <a:t> </a:t>
            </a:r>
            <a:r>
              <a:rPr lang="en-US" sz="1200" dirty="0" smtClean="0"/>
              <a:t>w/ margin to bypass a C100</a:t>
            </a:r>
          </a:p>
          <a:p>
            <a:pPr lvl="1"/>
            <a:r>
              <a:rPr lang="en-US" sz="1400" dirty="0" smtClean="0"/>
              <a:t>Immediately provides SRF two underperforming </a:t>
            </a:r>
            <a:r>
              <a:rPr lang="en-US" sz="1400" dirty="0" err="1" smtClean="0"/>
              <a:t>cryomodules</a:t>
            </a:r>
            <a:r>
              <a:rPr lang="en-US" sz="1400" dirty="0" smtClean="0"/>
              <a:t> for refurbishment</a:t>
            </a:r>
          </a:p>
          <a:p>
            <a:r>
              <a:rPr lang="en-US" sz="1600" dirty="0" smtClean="0"/>
              <a:t>All scenarios require klystron purchases beginning in FY18</a:t>
            </a:r>
          </a:p>
          <a:p>
            <a:r>
              <a:rPr lang="en-US" sz="1600" dirty="0" smtClean="0"/>
              <a:t>We are operating at 45 MeV margin now.  </a:t>
            </a:r>
          </a:p>
          <a:p>
            <a:pPr lvl="1"/>
            <a:r>
              <a:rPr lang="en-US" sz="1400" dirty="0" smtClean="0"/>
              <a:t>Do we move to 1090 MeV/</a:t>
            </a:r>
            <a:r>
              <a:rPr lang="en-US" sz="1400" dirty="0" err="1" smtClean="0"/>
              <a:t>linac</a:t>
            </a:r>
            <a:r>
              <a:rPr lang="en-US" sz="1400" dirty="0" smtClean="0"/>
              <a:t> once we provide the same margin?  Or wait for 100 MeV margin?</a:t>
            </a: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1600" dirty="0" smtClean="0"/>
              <a:t>Swapping immediately to a C75, using the second module pulled for F100 installation, provides a risk mitigated path to 12GeV with 45MeV of overhead in a reasonable timeframe.</a:t>
            </a:r>
          </a:p>
        </p:txBody>
      </p:sp>
    </p:spTree>
    <p:extLst>
      <p:ext uri="{BB962C8B-B14F-4D97-AF65-F5344CB8AC3E}">
        <p14:creationId xmlns:p14="http://schemas.microsoft.com/office/powerpoint/2010/main" val="7414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Gradient Team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Develop a plan to maintain 2.1+ GeV/pass with an acceptable trip rate (as required to achieve 80% availability, </a:t>
            </a:r>
            <a:r>
              <a:rPr lang="en-US" dirty="0" smtClean="0"/>
              <a:t>&lt; 5 </a:t>
            </a:r>
            <a:r>
              <a:rPr lang="en-US" dirty="0"/>
              <a:t>trips/hour/</a:t>
            </a:r>
            <a:r>
              <a:rPr lang="en-US" dirty="0" err="1"/>
              <a:t>linac</a:t>
            </a:r>
            <a:r>
              <a:rPr lang="en-US" dirty="0"/>
              <a:t> expected) through Fall of 2018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Required margin is </a:t>
            </a:r>
            <a:r>
              <a:rPr lang="en-US" dirty="0" smtClean="0"/>
              <a:t>60MeV/</a:t>
            </a:r>
            <a:r>
              <a:rPr lang="en-US" dirty="0" err="1" smtClean="0"/>
              <a:t>Linac</a:t>
            </a:r>
            <a:r>
              <a:rPr lang="en-US" dirty="0" smtClean="0"/>
              <a:t> </a:t>
            </a:r>
            <a:r>
              <a:rPr lang="en-US" dirty="0"/>
              <a:t>for observed losses and bypass of a C-20 </a:t>
            </a:r>
          </a:p>
          <a:p>
            <a:pPr lvl="2"/>
            <a:r>
              <a:rPr lang="en-US" dirty="0" smtClean="0"/>
              <a:t>45 MeV to bypass</a:t>
            </a:r>
          </a:p>
          <a:p>
            <a:pPr lvl="2"/>
            <a:r>
              <a:rPr lang="en-US" dirty="0" smtClean="0"/>
              <a:t>~15 MeV for annual loss</a:t>
            </a:r>
            <a:endParaRPr lang="en-US" dirty="0"/>
          </a:p>
          <a:p>
            <a:pPr lvl="1"/>
            <a:r>
              <a:rPr lang="en-US" dirty="0"/>
              <a:t>Preferred margin is 100MeV/</a:t>
            </a:r>
            <a:r>
              <a:rPr lang="en-US" dirty="0" err="1"/>
              <a:t>linac</a:t>
            </a:r>
            <a:r>
              <a:rPr lang="en-US" dirty="0"/>
              <a:t>, to bypass a </a:t>
            </a:r>
            <a:r>
              <a:rPr lang="en-US" dirty="0" smtClean="0"/>
              <a:t>C-100</a:t>
            </a:r>
          </a:p>
          <a:p>
            <a:pPr lvl="2"/>
            <a:r>
              <a:rPr lang="en-US" dirty="0" smtClean="0"/>
              <a:t>Should margin be adjusted (~85 MeV) based on actual performance?</a:t>
            </a:r>
            <a:endParaRPr lang="en-US" dirty="0"/>
          </a:p>
          <a:p>
            <a:pPr lvl="1"/>
            <a:r>
              <a:rPr lang="en-US" dirty="0"/>
              <a:t>Tasks will align with strategic plans of the Long Range LINAC PIT to meet the energy reach goal of 2.2 GeV/pass with &gt;80% availability.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Gradient System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5493"/>
            <a:ext cx="7675273" cy="521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62900" y="16002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Lost 2L17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1336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Put 2L23 Heat  in Independent Mode  +10MeV</a:t>
            </a:r>
          </a:p>
          <a:p>
            <a:r>
              <a:rPr lang="en-US" sz="800" dirty="0" smtClean="0"/>
              <a:t>2L26 insulating </a:t>
            </a:r>
            <a:r>
              <a:rPr lang="en-US" sz="800" dirty="0" err="1" smtClean="0"/>
              <a:t>vac</a:t>
            </a:r>
            <a:r>
              <a:rPr lang="en-US" sz="800" dirty="0" smtClean="0"/>
              <a:t> repair +27MeV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29200" y="2472154"/>
            <a:ext cx="838200" cy="423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077200" y="1852871"/>
            <a:ext cx="228600" cy="619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1791316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Maintenance Day Cavity Recovery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48300" y="1995563"/>
            <a:ext cx="838200" cy="423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81600" y="1514317"/>
            <a:ext cx="2057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 Cavities Recovered</a:t>
            </a:r>
          </a:p>
          <a:p>
            <a:r>
              <a:rPr lang="en-US" sz="800" dirty="0" smtClean="0"/>
              <a:t>SL C100s in independent Heat mode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19800" y="1803380"/>
            <a:ext cx="838200" cy="423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1981200"/>
            <a:ext cx="185085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328" y="4140447"/>
            <a:ext cx="4159044" cy="212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505" y="4191000"/>
            <a:ext cx="751828" cy="1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581400" y="41910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Bypassed Cavities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359378" y="4406444"/>
            <a:ext cx="669822" cy="894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4061340"/>
            <a:ext cx="15240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81400" y="4056788"/>
            <a:ext cx="47244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of the Gradient System </a:t>
            </a:r>
            <a:br>
              <a:rPr lang="en-US" dirty="0" smtClean="0"/>
            </a:br>
            <a:r>
              <a:rPr lang="en-US" dirty="0" smtClean="0"/>
              <a:t>(End of Spring Run - 2017)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5890"/>
            <a:ext cx="7391400" cy="49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3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SAD Tasks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Several tasks were identified for the 2017 summer SAD.</a:t>
            </a:r>
          </a:p>
          <a:p>
            <a:r>
              <a:rPr lang="en-US" dirty="0" smtClean="0"/>
              <a:t>Predictions were made for gains and losses associated with each.</a:t>
            </a:r>
          </a:p>
          <a:p>
            <a:r>
              <a:rPr lang="en-US" dirty="0" smtClean="0"/>
              <a:t>The Fall energy reach was then calculated using 3 confidence factors.</a:t>
            </a:r>
          </a:p>
          <a:p>
            <a:pPr lvl="1"/>
            <a:r>
              <a:rPr lang="en-US" dirty="0" smtClean="0"/>
              <a:t>The confidence factor is a percentage of full gain we would get from each improvement.</a:t>
            </a:r>
          </a:p>
          <a:p>
            <a:pPr lvl="2"/>
            <a:r>
              <a:rPr lang="en-US" dirty="0" smtClean="0"/>
              <a:t>Low = 50%</a:t>
            </a:r>
          </a:p>
          <a:p>
            <a:pPr lvl="2"/>
            <a:r>
              <a:rPr lang="en-US" dirty="0" smtClean="0"/>
              <a:t>Medium = 70%</a:t>
            </a:r>
          </a:p>
          <a:p>
            <a:pPr lvl="2"/>
            <a:r>
              <a:rPr lang="en-US" dirty="0" smtClean="0"/>
              <a:t>High = 100%</a:t>
            </a:r>
          </a:p>
          <a:p>
            <a:pPr lvl="1"/>
            <a:r>
              <a:rPr lang="en-US" dirty="0" smtClean="0"/>
              <a:t>It does not apply the factor to the expected warm-up loss because this number has statistical precedent.</a:t>
            </a:r>
          </a:p>
          <a:p>
            <a:r>
              <a:rPr lang="en-US" dirty="0" smtClean="0"/>
              <a:t>Risks:  </a:t>
            </a:r>
            <a:endParaRPr lang="en-US" dirty="0"/>
          </a:p>
          <a:p>
            <a:pPr lvl="1"/>
            <a:r>
              <a:rPr lang="en-US" dirty="0" err="1" smtClean="0"/>
              <a:t>Linac</a:t>
            </a:r>
            <a:r>
              <a:rPr lang="en-US" dirty="0" smtClean="0"/>
              <a:t> high/low pressure operating point for </a:t>
            </a:r>
            <a:r>
              <a:rPr lang="en-US" dirty="0"/>
              <a:t>C100 </a:t>
            </a:r>
            <a:r>
              <a:rPr lang="en-US" dirty="0" err="1" smtClean="0"/>
              <a:t>cryomodules</a:t>
            </a:r>
            <a:endParaRPr lang="en-US" dirty="0" smtClean="0"/>
          </a:p>
          <a:p>
            <a:pPr lvl="2"/>
            <a:r>
              <a:rPr lang="en-US" dirty="0" smtClean="0"/>
              <a:t>expected </a:t>
            </a:r>
            <a:r>
              <a:rPr lang="en-US" dirty="0"/>
              <a:t>to work in the south but has </a:t>
            </a:r>
            <a:r>
              <a:rPr lang="en-US" dirty="0" smtClean="0"/>
              <a:t>not yet </a:t>
            </a:r>
            <a:r>
              <a:rPr lang="en-US" dirty="0"/>
              <a:t>been demonstrated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C100s at 0.0405 </a:t>
            </a:r>
            <a:r>
              <a:rPr lang="en-US" dirty="0" err="1" smtClean="0"/>
              <a:t>atm</a:t>
            </a:r>
            <a:r>
              <a:rPr lang="en-US" dirty="0" smtClean="0"/>
              <a:t> : https://logbooks.jlab.org/entry/3467489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work schedule and configuration has negatively impacted </a:t>
            </a:r>
            <a:r>
              <a:rPr lang="en-US" dirty="0" err="1" smtClean="0"/>
              <a:t>cryomodule</a:t>
            </a:r>
            <a:r>
              <a:rPr lang="en-US" dirty="0" smtClean="0"/>
              <a:t> studies over the summer.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6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Reach Prediction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3394" y="3352800"/>
            <a:ext cx="82296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Minimum Target Energy Reach for 1050 MeV/</a:t>
            </a:r>
            <a:r>
              <a:rPr lang="en-US" dirty="0" err="1" smtClean="0"/>
              <a:t>Linac</a:t>
            </a:r>
            <a:r>
              <a:rPr lang="en-US" dirty="0" smtClean="0"/>
              <a:t> is 1095MeV</a:t>
            </a:r>
          </a:p>
          <a:p>
            <a:pPr lvl="1"/>
            <a:r>
              <a:rPr lang="en-US" dirty="0" smtClean="0"/>
              <a:t>8 trips/hour total</a:t>
            </a:r>
          </a:p>
          <a:p>
            <a:pPr lvl="1"/>
            <a:r>
              <a:rPr lang="en-US" dirty="0" smtClean="0"/>
              <a:t>45MeV overhead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know we won’t get 100% of the possible gains</a:t>
            </a:r>
            <a:endParaRPr lang="en-US" i="1" dirty="0" smtClean="0"/>
          </a:p>
          <a:p>
            <a:r>
              <a:rPr lang="en-US" dirty="0" smtClean="0"/>
              <a:t>70% of the potential gains from this SAD gives us sufficient overhead to the end of the run (prior to warm up losses from CHL event).</a:t>
            </a:r>
          </a:p>
          <a:p>
            <a:pPr lvl="1"/>
            <a:r>
              <a:rPr lang="en-US" dirty="0" smtClean="0"/>
              <a:t>Several paths to 70%.  For example:</a:t>
            </a:r>
          </a:p>
          <a:p>
            <a:pPr lvl="2"/>
            <a:r>
              <a:rPr lang="en-US" dirty="0" smtClean="0"/>
              <a:t>~7 MeV if 2L09-1 tuner doesn’t free up</a:t>
            </a:r>
            <a:endParaRPr lang="en-US" dirty="0"/>
          </a:p>
          <a:p>
            <a:pPr lvl="2"/>
            <a:r>
              <a:rPr lang="en-US" dirty="0" smtClean="0"/>
              <a:t>~16 MeV if 2 of the 4 cavities in 1L18 or 1L25 isn’t repaired</a:t>
            </a:r>
          </a:p>
          <a:p>
            <a:r>
              <a:rPr lang="en-US" dirty="0" smtClean="0"/>
              <a:t>50% of </a:t>
            </a:r>
            <a:r>
              <a:rPr lang="en-US" dirty="0"/>
              <a:t>the potential gains </a:t>
            </a:r>
            <a:r>
              <a:rPr lang="en-US" dirty="0" smtClean="0"/>
              <a:t>puts us below the margin minimum</a:t>
            </a:r>
          </a:p>
          <a:p>
            <a:pPr lvl="1"/>
            <a:r>
              <a:rPr lang="en-US" dirty="0" smtClean="0"/>
              <a:t>Based on progress so far we believe we will do better than 50%</a:t>
            </a:r>
          </a:p>
          <a:p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6200675" y="2819400"/>
            <a:ext cx="838200" cy="299185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48498"/>
            <a:ext cx="8434388" cy="122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4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864123"/>
              </p:ext>
            </p:extLst>
          </p:nvPr>
        </p:nvGraphicFramePr>
        <p:xfrm>
          <a:off x="609600" y="1066800"/>
          <a:ext cx="8001000" cy="5486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4012"/>
                <a:gridCol w="949593"/>
                <a:gridCol w="675014"/>
                <a:gridCol w="442381"/>
              </a:tblGrid>
              <a:tr h="32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Improvement Tasks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Gain/Loss (MeV/pass)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Install all remaining Super MOPs power supplies.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32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Complete targeted helium processing to get rid of field emitters (list to come from team). 4 Zones at 4MeV/zone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Replace </a:t>
                      </a:r>
                      <a:r>
                        <a:rPr lang="en-US" sz="1000" u="none" strike="noStrike" dirty="0" err="1">
                          <a:effectLst/>
                        </a:rPr>
                        <a:t>cryomodule</a:t>
                      </a:r>
                      <a:r>
                        <a:rPr lang="en-US" sz="1000" u="none" strike="noStrike" dirty="0">
                          <a:effectLst/>
                        </a:rPr>
                        <a:t> poly windows with ceramic windows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Regain margin on </a:t>
                      </a:r>
                      <a:r>
                        <a:rPr lang="en-US" sz="1000" u="none" strike="noStrike" dirty="0" err="1">
                          <a:effectLst/>
                        </a:rPr>
                        <a:t>cavitiies</a:t>
                      </a:r>
                      <a:r>
                        <a:rPr lang="en-US" sz="1000" u="none" strike="noStrike" dirty="0">
                          <a:effectLst/>
                        </a:rPr>
                        <a:t> limited by CWWT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2L25 Gradient Push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Install C50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per pass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NL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SL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SUM MeV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Maintenance Tasks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432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1L10-6 is having intermittent problems registering latched CWWT faults; RFCM swap required; may need further diagnosis or warm IR sweep if that doesn't work.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32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1L12-20 and 2L18-50 will require ion pump swap outs and possible temporary supplementary pumping to establish good vacuum again for operation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1L12-8 Arc Detector Swap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321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1L13-6 has a damaged probe cable which requires replacement (does this require a stone drop to pull a new one?)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2L02-8 circulator swap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2L09-1 requires a 30K cryocycle to unstick the tuner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314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2L17-3 Persistent CWWT: EES-RF swapped out RFCM and has passed it off to SRF as it persists. Requires further investigation, possible swap to warm IR sweep if it's not the cable/chassis.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2L17 cryo-cycle and repair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Repair 2 cavities 2L18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164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Repair 2 cavities 1L25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ctr"/>
                </a:tc>
              </a:tr>
              <a:tr h="16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Repair 2 cavities 1L18 (with ceramic window swap, not including gain in line 13)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356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per pass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  <a:tr h="16446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SUM MeV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8" marR="6878" marT="6878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45313"/>
              </p:ext>
            </p:extLst>
          </p:nvPr>
        </p:nvGraphicFramePr>
        <p:xfrm>
          <a:off x="609600" y="1066800"/>
          <a:ext cx="8000999" cy="5475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4012"/>
                <a:gridCol w="949593"/>
                <a:gridCol w="675012"/>
                <a:gridCol w="442382"/>
              </a:tblGrid>
              <a:tr h="316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Improvement Tasks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Gain/Loss (MeV/pass)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Install all remaining Super MOPs power supplies.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316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sngStrike" dirty="0">
                          <a:effectLst/>
                        </a:rPr>
                        <a:t>Complete targeted helium processing to get rid of field emitters (list to come from team). 4 Zones at 4MeV/zone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sngStrike" dirty="0">
                          <a:effectLst/>
                        </a:rPr>
                        <a:t>0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sngStrike" dirty="0">
                          <a:effectLst/>
                        </a:rPr>
                        <a:t>0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172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Replace </a:t>
                      </a:r>
                      <a:r>
                        <a:rPr lang="en-US" sz="1000" u="none" strike="noStrike" dirty="0" err="1">
                          <a:effectLst/>
                        </a:rPr>
                        <a:t>cryomodule</a:t>
                      </a:r>
                      <a:r>
                        <a:rPr lang="en-US" sz="1000" u="none" strike="noStrike" dirty="0">
                          <a:effectLst/>
                        </a:rPr>
                        <a:t> poly windows with ceramic </a:t>
                      </a:r>
                      <a:r>
                        <a:rPr lang="en-US" sz="1000" u="none" strike="noStrike" dirty="0" smtClean="0">
                          <a:effectLst/>
                        </a:rPr>
                        <a:t>windows </a:t>
                      </a:r>
                      <a:r>
                        <a:rPr lang="en-US" sz="1000" b="1" i="1" u="none" strike="noStrike" dirty="0" smtClean="0">
                          <a:effectLst/>
                        </a:rPr>
                        <a:t>(only SL)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sngStrike" dirty="0">
                          <a:effectLst/>
                        </a:rPr>
                        <a:t>0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-19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sngStrike" dirty="0">
                          <a:effectLst/>
                        </a:rPr>
                        <a:t>Regain margin on </a:t>
                      </a:r>
                      <a:r>
                        <a:rPr lang="en-US" sz="1000" u="none" strike="sngStrike" dirty="0" err="1">
                          <a:effectLst/>
                        </a:rPr>
                        <a:t>cavitiies</a:t>
                      </a:r>
                      <a:r>
                        <a:rPr lang="en-US" sz="1000" u="none" strike="sngStrike" dirty="0">
                          <a:effectLst/>
                        </a:rPr>
                        <a:t> limited by CWWT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sngStrike" dirty="0">
                          <a:effectLst/>
                        </a:rPr>
                        <a:t>2L25 Gradient Push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1L14 warmup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-2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Install C50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per pass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NL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SL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SUM MeV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Maintenance Tasks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4491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1L10-6 is having intermittent problems registering latched CWWT faults; RFCM swap required; may need further diagnosis or warm IR sweep if that doesn't work.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316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1L12-20 and 2L18-50 will require ion pump swap outs and possible temporary supplementary pumping to establish good vacuum again for operation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1L12-8 Arc Detector Swap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316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sngStrike" dirty="0">
                          <a:effectLst/>
                        </a:rPr>
                        <a:t>1L13-6 has a damaged probe cable which requires replacement (does this require a stone drop to pull a new one?)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sngStrike" dirty="0">
                          <a:effectLst/>
                        </a:rPr>
                        <a:t>0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sngStrike" dirty="0">
                          <a:effectLst/>
                        </a:rPr>
                        <a:t>0</a:t>
                      </a:r>
                      <a:endParaRPr lang="en-US" sz="10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2L02-8 circulator swap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2L09-1 requires a 30K cryocycle to unstick the tuner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353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2L17-3 Persistent CWWT: EES-RF swapped out RFCM and has passed it off to SRF as it persists. Requires further investigation, possible swap to warm IR sweep if it's not the cable/chassis.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2L17 cryo-cycle and repair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Repair 2 cavities 2L18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Repair 2 cavities 1L25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ctr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Repair 2 cavities 1L18 (with ceramic window swap, not including gain in line 13)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per pass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  <a:tr h="161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SUM MeV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66.85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9" marR="6849" marT="6849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Reality of summer SAD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/>
              <a:t>Path to full 12GeV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Based on the expected starting point for Fall 2017, several paths forward seem possible.</a:t>
            </a:r>
          </a:p>
          <a:p>
            <a:pPr lvl="1"/>
            <a:r>
              <a:rPr lang="en-US" dirty="0" smtClean="0"/>
              <a:t>We aren’t fully 12GeV capable from a production physics perspective</a:t>
            </a:r>
          </a:p>
          <a:p>
            <a:pPr lvl="1"/>
            <a:r>
              <a:rPr lang="en-US" dirty="0" smtClean="0"/>
              <a:t>There are several paths to get there based on financials, resources, and schedule.  </a:t>
            </a:r>
          </a:p>
          <a:p>
            <a:pPr lvl="1"/>
            <a:r>
              <a:rPr lang="en-US" dirty="0" smtClean="0"/>
              <a:t>All assume no </a:t>
            </a:r>
            <a:r>
              <a:rPr lang="en-US" dirty="0"/>
              <a:t>further </a:t>
            </a:r>
            <a:r>
              <a:rPr lang="en-US" u="sng" dirty="0"/>
              <a:t>improvements</a:t>
            </a:r>
            <a:r>
              <a:rPr lang="en-US" dirty="0"/>
              <a:t> OR </a:t>
            </a:r>
            <a:r>
              <a:rPr lang="en-US" u="sng" dirty="0"/>
              <a:t>losses</a:t>
            </a:r>
            <a:r>
              <a:rPr lang="en-US" dirty="0"/>
              <a:t> in accelerator after 2017 summer </a:t>
            </a:r>
            <a:r>
              <a:rPr lang="en-US" dirty="0" smtClean="0"/>
              <a:t>SAD</a:t>
            </a:r>
          </a:p>
          <a:p>
            <a:pPr lvl="1"/>
            <a:r>
              <a:rPr lang="en-US" dirty="0" smtClean="0"/>
              <a:t>Klystrons for ANY program needed going forward ~$300K/zone.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Four scenarios: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u="sng" dirty="0" smtClean="0"/>
              <a:t>Baseline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C50 changes to C75 </a:t>
            </a:r>
            <a:r>
              <a:rPr lang="en-US" dirty="0"/>
              <a:t>swaps </a:t>
            </a:r>
            <a:r>
              <a:rPr lang="en-US" dirty="0" smtClean="0"/>
              <a:t>at </a:t>
            </a:r>
            <a:r>
              <a:rPr lang="en-US" dirty="0"/>
              <a:t>1/</a:t>
            </a:r>
            <a:r>
              <a:rPr lang="en-US" dirty="0" err="1"/>
              <a:t>yr</a:t>
            </a:r>
            <a:r>
              <a:rPr lang="en-US" dirty="0"/>
              <a:t> 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u="sng" dirty="0" smtClean="0"/>
              <a:t>(Overly) Optimistic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100% gain detailed by gradient team (improvements and repairs) realized for summer 2017</a:t>
            </a:r>
          </a:p>
          <a:p>
            <a:pPr lvl="2"/>
            <a:r>
              <a:rPr lang="en-US" dirty="0" smtClean="0"/>
              <a:t>C75 swaps continue at 1/</a:t>
            </a:r>
            <a:r>
              <a:rPr lang="en-US" dirty="0" err="1" smtClean="0"/>
              <a:t>yr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u="sng" dirty="0" smtClean="0"/>
              <a:t>CEBAF Performance Plan (Arne’s Plan)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Aggressive C75 program with 3 years of 2/year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u="sng" dirty="0" smtClean="0"/>
              <a:t>Raid the LERF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FL04 and F100 added to a C75 program</a:t>
            </a:r>
          </a:p>
          <a:p>
            <a:endParaRPr lang="en-US" dirty="0" smtClean="0"/>
          </a:p>
          <a:p>
            <a:r>
              <a:rPr lang="en-US" dirty="0" smtClean="0"/>
              <a:t>All scenarios assume:</a:t>
            </a:r>
          </a:p>
          <a:p>
            <a:pPr lvl="1"/>
            <a:r>
              <a:rPr lang="en-US" dirty="0"/>
              <a:t>34 </a:t>
            </a:r>
            <a:r>
              <a:rPr lang="en-US" dirty="0" smtClean="0"/>
              <a:t>MeV/year </a:t>
            </a:r>
            <a:r>
              <a:rPr lang="en-US" dirty="0"/>
              <a:t>annual loss </a:t>
            </a:r>
            <a:r>
              <a:rPr lang="en-US" dirty="0" smtClean="0"/>
              <a:t>continues (-17 MeV applied to each run period)</a:t>
            </a:r>
            <a:endParaRPr lang="en-US" dirty="0"/>
          </a:p>
          <a:p>
            <a:pPr lvl="1"/>
            <a:r>
              <a:rPr lang="en-US" dirty="0"/>
              <a:t>25 MeV gain from C50 swap out</a:t>
            </a:r>
          </a:p>
          <a:p>
            <a:pPr lvl="1"/>
            <a:r>
              <a:rPr lang="en-US" dirty="0" smtClean="0"/>
              <a:t>45 </a:t>
            </a:r>
            <a:r>
              <a:rPr lang="en-US" dirty="0"/>
              <a:t>MeV gain from C75 swap </a:t>
            </a:r>
            <a:r>
              <a:rPr lang="en-US" dirty="0" smtClean="0"/>
              <a:t>out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49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mtClean="0"/>
              <a:t>Baseline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11618" y="1295400"/>
            <a:ext cx="82296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Meets the 1050 MeV/</a:t>
            </a:r>
            <a:r>
              <a:rPr lang="en-US" dirty="0" err="1" smtClean="0"/>
              <a:t>linac</a:t>
            </a:r>
            <a:r>
              <a:rPr lang="en-US" dirty="0" smtClean="0"/>
              <a:t> w/ 45 MeV requirement</a:t>
            </a:r>
          </a:p>
          <a:p>
            <a:r>
              <a:rPr lang="en-US" dirty="0" smtClean="0"/>
              <a:t>Assumes </a:t>
            </a:r>
            <a:r>
              <a:rPr lang="en-US" dirty="0"/>
              <a:t>same losses/recovery will be present during all </a:t>
            </a:r>
            <a:r>
              <a:rPr lang="en-US" dirty="0" smtClean="0"/>
              <a:t>downs</a:t>
            </a:r>
          </a:p>
          <a:p>
            <a:pPr lvl="1"/>
            <a:r>
              <a:rPr lang="en-US" dirty="0" smtClean="0"/>
              <a:t>System has reached stability with annual losses continuing.</a:t>
            </a:r>
          </a:p>
          <a:p>
            <a:r>
              <a:rPr lang="en-US" dirty="0" smtClean="0"/>
              <a:t>Maintains a one </a:t>
            </a:r>
            <a:r>
              <a:rPr lang="en-US" dirty="0" err="1" smtClean="0"/>
              <a:t>cryomodule</a:t>
            </a:r>
            <a:r>
              <a:rPr lang="en-US" dirty="0" smtClean="0"/>
              <a:t>/year upgrade program and swap to C75 program in FY18.</a:t>
            </a:r>
          </a:p>
          <a:p>
            <a:pPr lvl="1"/>
            <a:r>
              <a:rPr lang="en-US" dirty="0" smtClean="0"/>
              <a:t>Assumes we fund new klystrons to power the C75’s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743200"/>
            <a:ext cx="8456613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066800" y="5257800"/>
            <a:ext cx="4038600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23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25423</TotalTime>
  <Words>1988</Words>
  <Application>Microsoft Office PowerPoint</Application>
  <PresentationFormat>On-screen Show (4:3)</PresentationFormat>
  <Paragraphs>311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12 GeV Gradient</vt:lpstr>
      <vt:lpstr>From Gradient Team Charter</vt:lpstr>
      <vt:lpstr>State of the Gradient System</vt:lpstr>
      <vt:lpstr>State of the Gradient System  (End of Spring Run - 2017)</vt:lpstr>
      <vt:lpstr>Summer SAD Tasks</vt:lpstr>
      <vt:lpstr>Energy Reach Prediction</vt:lpstr>
      <vt:lpstr>Reality of summer SAD</vt:lpstr>
      <vt:lpstr>Path to full 12GeV Capability</vt:lpstr>
      <vt:lpstr>Baseline Scenario</vt:lpstr>
      <vt:lpstr>Optimistic Path to 12GeV </vt:lpstr>
      <vt:lpstr>Arne’s Scenario </vt:lpstr>
      <vt:lpstr>The Bargain Basement Option</vt:lpstr>
      <vt:lpstr>Raid the LERF Option </vt:lpstr>
      <vt:lpstr>Tasks and open questions</vt:lpstr>
      <vt:lpstr>Issues and Open Questions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Team Report</dc:title>
  <dc:creator>Kenneth Baggett</dc:creator>
  <cp:lastModifiedBy>JLab Conference Guest Account</cp:lastModifiedBy>
  <cp:revision>153</cp:revision>
  <dcterms:created xsi:type="dcterms:W3CDTF">2017-01-27T15:21:59Z</dcterms:created>
  <dcterms:modified xsi:type="dcterms:W3CDTF">2017-08-03T12:03:05Z</dcterms:modified>
</cp:coreProperties>
</file>