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8" r:id="rId2"/>
    <p:sldId id="295" r:id="rId3"/>
    <p:sldId id="298" r:id="rId4"/>
    <p:sldId id="297" r:id="rId5"/>
    <p:sldId id="299" r:id="rId6"/>
    <p:sldId id="300" r:id="rId7"/>
    <p:sldId id="301" r:id="rId8"/>
    <p:sldId id="302" r:id="rId9"/>
    <p:sldId id="303" r:id="rId10"/>
    <p:sldId id="304" r:id="rId11"/>
    <p:sldId id="305" r:id="rId12"/>
    <p:sldId id="306" r:id="rId13"/>
    <p:sldId id="307" r:id="rId14"/>
    <p:sldId id="308" r:id="rId15"/>
    <p:sldId id="293" r:id="rId16"/>
    <p:sldId id="309" r:id="rId17"/>
    <p:sldId id="310" r:id="rId18"/>
    <p:sldId id="311" r:id="rId19"/>
    <p:sldId id="312" r:id="rId20"/>
    <p:sldId id="313" r:id="rId21"/>
    <p:sldId id="314" r:id="rId22"/>
    <p:sldId id="315"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5253" autoAdjust="0"/>
  </p:normalViewPr>
  <p:slideViewPr>
    <p:cSldViewPr snapToGrid="0" snapToObjects="1">
      <p:cViewPr varScale="1">
        <p:scale>
          <a:sx n="109" d="100"/>
          <a:sy n="109" d="100"/>
        </p:scale>
        <p:origin x="876" y="1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6" d="100"/>
          <a:sy n="96" d="100"/>
        </p:scale>
        <p:origin x="351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800" dirty="0" smtClean="0">
                <a:solidFill>
                  <a:schemeClr val="tx1"/>
                </a:solidFill>
                <a:latin typeface="Trajan Pro"/>
              </a:rPr>
              <a:t>Comparison of cost and impact of quality</a:t>
            </a:r>
            <a:endParaRPr lang="en-US" sz="2800" dirty="0">
              <a:solidFill>
                <a:schemeClr val="tx1"/>
              </a:solidFill>
              <a:latin typeface="Trajan Pro"/>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781345565749234"/>
          <c:y val="0.1638451555742147"/>
          <c:w val="0.76264249078956858"/>
          <c:h val="0.65968072525360943"/>
        </c:manualLayout>
      </c:layout>
      <c:barChart>
        <c:barDir val="col"/>
        <c:grouping val="clustered"/>
        <c:varyColors val="0"/>
        <c:ser>
          <c:idx val="0"/>
          <c:order val="0"/>
          <c:tx>
            <c:strRef>
              <c:f>Sheet1!$B$1</c:f>
              <c:strCache>
                <c:ptCount val="1"/>
                <c:pt idx="0">
                  <c:v>% Cost</c:v>
                </c:pt>
              </c:strCache>
            </c:strRef>
          </c:tx>
          <c:spPr>
            <a:solidFill>
              <a:schemeClr val="accent1"/>
            </a:solidFill>
            <a:ln>
              <a:noFill/>
            </a:ln>
            <a:effectLst/>
          </c:spPr>
          <c:invertIfNegative val="0"/>
          <c:cat>
            <c:strRef>
              <c:f>Sheet1!$A$2:$A$5</c:f>
              <c:strCache>
                <c:ptCount val="4"/>
                <c:pt idx="0">
                  <c:v>Concept</c:v>
                </c:pt>
                <c:pt idx="1">
                  <c:v>Engineering</c:v>
                </c:pt>
                <c:pt idx="2">
                  <c:v>Process</c:v>
                </c:pt>
                <c:pt idx="3">
                  <c:v>Production</c:v>
                </c:pt>
              </c:strCache>
            </c:strRef>
          </c:cat>
          <c:val>
            <c:numRef>
              <c:f>Sheet1!$B$2:$B$5</c:f>
              <c:numCache>
                <c:formatCode>General</c:formatCode>
                <c:ptCount val="4"/>
                <c:pt idx="0">
                  <c:v>5</c:v>
                </c:pt>
                <c:pt idx="1">
                  <c:v>5</c:v>
                </c:pt>
                <c:pt idx="2">
                  <c:v>5</c:v>
                </c:pt>
                <c:pt idx="3">
                  <c:v>85</c:v>
                </c:pt>
              </c:numCache>
            </c:numRef>
          </c:val>
          <c:extLst>
            <c:ext xmlns:c16="http://schemas.microsoft.com/office/drawing/2014/chart" uri="{C3380CC4-5D6E-409C-BE32-E72D297353CC}">
              <c16:uniqueId val="{00000000-F0C7-40D5-BCF0-EFA9A510D9F1}"/>
            </c:ext>
          </c:extLst>
        </c:ser>
        <c:ser>
          <c:idx val="1"/>
          <c:order val="1"/>
          <c:tx>
            <c:strRef>
              <c:f>Sheet1!$C$1</c:f>
              <c:strCache>
                <c:ptCount val="1"/>
                <c:pt idx="0">
                  <c:v>% Impact</c:v>
                </c:pt>
              </c:strCache>
            </c:strRef>
          </c:tx>
          <c:spPr>
            <a:solidFill>
              <a:schemeClr val="accent2"/>
            </a:solidFill>
            <a:ln>
              <a:noFill/>
            </a:ln>
            <a:effectLst/>
          </c:spPr>
          <c:invertIfNegative val="0"/>
          <c:cat>
            <c:strRef>
              <c:f>Sheet1!$A$2:$A$5</c:f>
              <c:strCache>
                <c:ptCount val="4"/>
                <c:pt idx="0">
                  <c:v>Concept</c:v>
                </c:pt>
                <c:pt idx="1">
                  <c:v>Engineering</c:v>
                </c:pt>
                <c:pt idx="2">
                  <c:v>Process</c:v>
                </c:pt>
                <c:pt idx="3">
                  <c:v>Production</c:v>
                </c:pt>
              </c:strCache>
            </c:strRef>
          </c:cat>
          <c:val>
            <c:numRef>
              <c:f>Sheet1!$C$2:$C$5</c:f>
              <c:numCache>
                <c:formatCode>General</c:formatCode>
                <c:ptCount val="4"/>
                <c:pt idx="0">
                  <c:v>60</c:v>
                </c:pt>
                <c:pt idx="1">
                  <c:v>30</c:v>
                </c:pt>
                <c:pt idx="2">
                  <c:v>5</c:v>
                </c:pt>
                <c:pt idx="3">
                  <c:v>5</c:v>
                </c:pt>
              </c:numCache>
            </c:numRef>
          </c:val>
          <c:extLst>
            <c:ext xmlns:c16="http://schemas.microsoft.com/office/drawing/2014/chart" uri="{C3380CC4-5D6E-409C-BE32-E72D297353CC}">
              <c16:uniqueId val="{00000001-F0C7-40D5-BCF0-EFA9A510D9F1}"/>
            </c:ext>
          </c:extLst>
        </c:ser>
        <c:dLbls>
          <c:showLegendKey val="0"/>
          <c:showVal val="0"/>
          <c:showCatName val="0"/>
          <c:showSerName val="0"/>
          <c:showPercent val="0"/>
          <c:showBubbleSize val="0"/>
        </c:dLbls>
        <c:gapWidth val="219"/>
        <c:overlap val="-27"/>
        <c:axId val="602390432"/>
        <c:axId val="602392072"/>
      </c:barChart>
      <c:catAx>
        <c:axId val="60239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2392072"/>
        <c:crosses val="autoZero"/>
        <c:auto val="1"/>
        <c:lblAlgn val="ctr"/>
        <c:lblOffset val="100"/>
        <c:noMultiLvlLbl val="0"/>
      </c:catAx>
      <c:valAx>
        <c:axId val="602392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2390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589EED5-842A-4E29-A0CA-8639975E3F7D}" type="datetimeFigureOut">
              <a:rPr lang="en-US" smtClean="0"/>
              <a:t>8/1/2017</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D00114C-B211-4E63-96FD-A7070E31567E}" type="slidenum">
              <a:rPr lang="en-US" smtClean="0"/>
              <a:t>‹#›</a:t>
            </a:fld>
            <a:endParaRPr lang="en-US" dirty="0"/>
          </a:p>
        </p:txBody>
      </p:sp>
    </p:spTree>
    <p:extLst>
      <p:ext uri="{BB962C8B-B14F-4D97-AF65-F5344CB8AC3E}">
        <p14:creationId xmlns:p14="http://schemas.microsoft.com/office/powerpoint/2010/main" val="301994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1AEAAEA-A1ED-E44B-BE33-F405D0F4CD6A}" type="datetimeFigureOut">
              <a:rPr lang="en-US" smtClean="0"/>
              <a:pPr/>
              <a:t>8/1/2017</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556DBE8-8EF0-B64A-A8A7-F2D14BB1A374}" type="slidenum">
              <a:rPr lang="en-US" smtClean="0"/>
              <a:pPr/>
              <a:t>‹#›</a:t>
            </a:fld>
            <a:endParaRPr lang="en-US" dirty="0"/>
          </a:p>
        </p:txBody>
      </p:sp>
    </p:spTree>
    <p:extLst>
      <p:ext uri="{BB962C8B-B14F-4D97-AF65-F5344CB8AC3E}">
        <p14:creationId xmlns:p14="http://schemas.microsoft.com/office/powerpoint/2010/main" val="5115687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 want to set the stage</a:t>
            </a:r>
            <a:r>
              <a:rPr lang="en-US" baseline="0" dirty="0" smtClean="0"/>
              <a:t> for the reliability day and provide some context for the group activities we have planned after this talk. I am going to talk in general terms about reliability for most of this presentation but everything here is applicable to CEBAF.</a:t>
            </a:r>
            <a:endParaRPr lang="en-US" dirty="0" smtClean="0"/>
          </a:p>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&lt;1</a:t>
            </a:r>
            <a:r>
              <a:rPr lang="en-US" baseline="30000" dirty="0" smtClean="0"/>
              <a:t>st</a:t>
            </a:r>
            <a:r>
              <a:rPr lang="en-US" dirty="0" smtClean="0"/>
              <a:t> bullet&gt;This</a:t>
            </a:r>
            <a:r>
              <a:rPr lang="en-US" baseline="0" dirty="0" smtClean="0"/>
              <a:t> </a:t>
            </a:r>
            <a:r>
              <a:rPr lang="en-US" baseline="0" dirty="0" smtClean="0"/>
              <a:t>type of prototype testing can identify weaknesses which can be removed by design changes or help to define the test program for the production units to ensure that the weakest link will </a:t>
            </a:r>
            <a:r>
              <a:rPr lang="en-US" baseline="0" dirty="0" smtClean="0"/>
              <a:t>meet </a:t>
            </a:r>
            <a:r>
              <a:rPr lang="en-US" baseline="0" dirty="0" smtClean="0"/>
              <a:t>specification.</a:t>
            </a:r>
            <a:endParaRPr lang="en-US" dirty="0" smtClean="0"/>
          </a:p>
          <a:p>
            <a:endParaRPr lang="en-US" dirty="0" smtClean="0"/>
          </a:p>
          <a:p>
            <a:r>
              <a:rPr lang="en-US" dirty="0" smtClean="0"/>
              <a:t>&lt;2</a:t>
            </a:r>
            <a:r>
              <a:rPr lang="en-US" baseline="30000" dirty="0" smtClean="0"/>
              <a:t>nd</a:t>
            </a:r>
            <a:r>
              <a:rPr lang="en-US" baseline="0" dirty="0" smtClean="0"/>
              <a:t> bullet&gt; </a:t>
            </a:r>
            <a:r>
              <a:rPr lang="en-US" dirty="0" smtClean="0"/>
              <a:t>The</a:t>
            </a:r>
            <a:r>
              <a:rPr lang="en-US" baseline="0" dirty="0" smtClean="0"/>
              <a:t> </a:t>
            </a:r>
            <a:r>
              <a:rPr lang="en-US" baseline="0" dirty="0" smtClean="0"/>
              <a:t>obvious result is that  some other sub-system will be under funded and the reliability of the whole project will suffer (sub-optimization)</a:t>
            </a:r>
          </a:p>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10</a:t>
            </a:fld>
            <a:endParaRPr lang="en-US" dirty="0"/>
          </a:p>
        </p:txBody>
      </p:sp>
    </p:spTree>
    <p:extLst>
      <p:ext uri="{BB962C8B-B14F-4D97-AF65-F5344CB8AC3E}">
        <p14:creationId xmlns:p14="http://schemas.microsoft.com/office/powerpoint/2010/main" val="21048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This is often</a:t>
            </a:r>
            <a:r>
              <a:rPr lang="en-US" baseline="0" dirty="0" smtClean="0"/>
              <a:t> overlooked, or put on hold while we put out the next fire </a:t>
            </a:r>
            <a:r>
              <a:rPr lang="en-US" baseline="0" dirty="0" smtClean="0"/>
              <a:t>or </a:t>
            </a:r>
            <a:r>
              <a:rPr lang="en-US" baseline="0" dirty="0" smtClean="0"/>
              <a:t>start on the next interesting project</a:t>
            </a:r>
            <a:r>
              <a:rPr lang="en-US" baseline="0" dirty="0" smtClean="0"/>
              <a:t>. </a:t>
            </a:r>
          </a:p>
          <a:p>
            <a:endParaRPr lang="en-US" baseline="0" dirty="0" smtClean="0"/>
          </a:p>
          <a:p>
            <a:r>
              <a:rPr lang="en-US" baseline="0" dirty="0" smtClean="0"/>
              <a:t>&lt;slide&gt; </a:t>
            </a:r>
            <a:r>
              <a:rPr lang="en-US" baseline="0" dirty="0" smtClean="0"/>
              <a:t>Do we have the systems in place to be able to do </a:t>
            </a:r>
            <a:r>
              <a:rPr lang="en-US" baseline="0" dirty="0" smtClean="0"/>
              <a:t>this well? </a:t>
            </a:r>
            <a:r>
              <a:rPr lang="en-US" baseline="0" dirty="0" smtClean="0"/>
              <a:t>Are there off the shelf systems that we haven't considered that will </a:t>
            </a:r>
            <a:r>
              <a:rPr lang="en-US" baseline="0" dirty="0" smtClean="0"/>
              <a:t>make this information </a:t>
            </a:r>
            <a:r>
              <a:rPr lang="en-US" baseline="0" dirty="0" smtClean="0"/>
              <a:t>easier to store and access?</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11</a:t>
            </a:fld>
            <a:endParaRPr lang="en-US" dirty="0"/>
          </a:p>
        </p:txBody>
      </p:sp>
    </p:spTree>
    <p:extLst>
      <p:ext uri="{BB962C8B-B14F-4D97-AF65-F5344CB8AC3E}">
        <p14:creationId xmlns:p14="http://schemas.microsoft.com/office/powerpoint/2010/main" val="376907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12</a:t>
            </a:fld>
            <a:endParaRPr lang="en-US" dirty="0"/>
          </a:p>
        </p:txBody>
      </p:sp>
    </p:spTree>
    <p:extLst>
      <p:ext uri="{BB962C8B-B14F-4D97-AF65-F5344CB8AC3E}">
        <p14:creationId xmlns:p14="http://schemas.microsoft.com/office/powerpoint/2010/main" val="1741470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&lt;2</a:t>
            </a:r>
            <a:r>
              <a:rPr lang="en-US" baseline="30000" dirty="0" smtClean="0"/>
              <a:t>nd</a:t>
            </a:r>
            <a:r>
              <a:rPr lang="en-US" baseline="0" dirty="0" smtClean="0"/>
              <a:t> bullet&gt; Downtime manager</a:t>
            </a:r>
          </a:p>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13</a:t>
            </a:fld>
            <a:endParaRPr lang="en-US" dirty="0"/>
          </a:p>
        </p:txBody>
      </p:sp>
    </p:spTree>
    <p:extLst>
      <p:ext uri="{BB962C8B-B14F-4D97-AF65-F5344CB8AC3E}">
        <p14:creationId xmlns:p14="http://schemas.microsoft.com/office/powerpoint/2010/main" val="412378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We may have missed the boat on this but we still have new designs, upgrades</a:t>
            </a:r>
            <a:r>
              <a:rPr lang="en-US" baseline="0" dirty="0" smtClean="0"/>
              <a:t> and reengineering that we can incorporate this into. </a:t>
            </a:r>
          </a:p>
          <a:p>
            <a:endParaRPr lang="en-US" baseline="0" dirty="0" smtClean="0"/>
          </a:p>
          <a:p>
            <a:r>
              <a:rPr lang="en-US" dirty="0" smtClean="0"/>
              <a:t>Will leave you to define cost! Might not just be</a:t>
            </a:r>
            <a:r>
              <a:rPr lang="en-US" baseline="0" dirty="0" smtClean="0"/>
              <a:t> in dollars.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14</a:t>
            </a:fld>
            <a:endParaRPr lang="en-US" dirty="0"/>
          </a:p>
        </p:txBody>
      </p:sp>
    </p:spTree>
    <p:extLst>
      <p:ext uri="{BB962C8B-B14F-4D97-AF65-F5344CB8AC3E}">
        <p14:creationId xmlns:p14="http://schemas.microsoft.com/office/powerpoint/2010/main" val="2681126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This stuff is hard!</a:t>
            </a:r>
            <a:r>
              <a:rPr lang="en-US" baseline="0" dirty="0"/>
              <a:t> </a:t>
            </a:r>
            <a:r>
              <a:rPr lang="en-US" baseline="0" dirty="0" smtClean="0"/>
              <a:t>It takes commitment, time, effort, organization, funding, management, teamwork.</a:t>
            </a:r>
          </a:p>
          <a:p>
            <a:endParaRPr lang="en-US" dirty="0" smtClean="0"/>
          </a:p>
        </p:txBody>
      </p:sp>
      <p:sp>
        <p:nvSpPr>
          <p:cNvPr id="4" name="Slide Number Placeholder 3"/>
          <p:cNvSpPr>
            <a:spLocks noGrp="1"/>
          </p:cNvSpPr>
          <p:nvPr>
            <p:ph type="sldNum" sz="quarter" idx="10"/>
          </p:nvPr>
        </p:nvSpPr>
        <p:spPr/>
        <p:txBody>
          <a:bodyPr/>
          <a:lstStyle/>
          <a:p>
            <a:fld id="{E556DBE8-8EF0-B64A-A8A7-F2D14BB1A37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that, one the face of it, how can a presentation from 25 years ago still be relevant today? Why have we note solved all of the problems from back then?</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16</a:t>
            </a:fld>
            <a:endParaRPr lang="en-US" dirty="0"/>
          </a:p>
        </p:txBody>
      </p:sp>
    </p:spTree>
    <p:extLst>
      <p:ext uri="{BB962C8B-B14F-4D97-AF65-F5344CB8AC3E}">
        <p14:creationId xmlns:p14="http://schemas.microsoft.com/office/powerpoint/2010/main" val="934007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17</a:t>
            </a:fld>
            <a:endParaRPr lang="en-US" dirty="0"/>
          </a:p>
        </p:txBody>
      </p:sp>
    </p:spTree>
    <p:extLst>
      <p:ext uri="{BB962C8B-B14F-4D97-AF65-F5344CB8AC3E}">
        <p14:creationId xmlns:p14="http://schemas.microsoft.com/office/powerpoint/2010/main" val="861863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18</a:t>
            </a:fld>
            <a:endParaRPr lang="en-US" dirty="0"/>
          </a:p>
        </p:txBody>
      </p:sp>
    </p:spTree>
    <p:extLst>
      <p:ext uri="{BB962C8B-B14F-4D97-AF65-F5344CB8AC3E}">
        <p14:creationId xmlns:p14="http://schemas.microsoft.com/office/powerpoint/2010/main" val="3609541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19</a:t>
            </a:fld>
            <a:endParaRPr lang="en-US" dirty="0"/>
          </a:p>
        </p:txBody>
      </p:sp>
    </p:spTree>
    <p:extLst>
      <p:ext uri="{BB962C8B-B14F-4D97-AF65-F5344CB8AC3E}">
        <p14:creationId xmlns:p14="http://schemas.microsoft.com/office/powerpoint/2010/main" val="3816567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I want to set the stage</a:t>
            </a:r>
            <a:r>
              <a:rPr lang="en-US" baseline="0" dirty="0" smtClean="0"/>
              <a:t> for the reliability day and provide some context for the group activities we have planned after this talk. I am going to talk in general terms about reliability for most of this presentation but everything here is applicable to CEBAF.</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2</a:t>
            </a:fld>
            <a:endParaRPr lang="en-US" dirty="0"/>
          </a:p>
        </p:txBody>
      </p:sp>
    </p:spTree>
    <p:extLst>
      <p:ext uri="{BB962C8B-B14F-4D97-AF65-F5344CB8AC3E}">
        <p14:creationId xmlns:p14="http://schemas.microsoft.com/office/powerpoint/2010/main" val="2951532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20</a:t>
            </a:fld>
            <a:endParaRPr lang="en-US" dirty="0"/>
          </a:p>
        </p:txBody>
      </p:sp>
    </p:spTree>
    <p:extLst>
      <p:ext uri="{BB962C8B-B14F-4D97-AF65-F5344CB8AC3E}">
        <p14:creationId xmlns:p14="http://schemas.microsoft.com/office/powerpoint/2010/main" val="3322900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21</a:t>
            </a:fld>
            <a:endParaRPr lang="en-US" dirty="0"/>
          </a:p>
        </p:txBody>
      </p:sp>
    </p:spTree>
    <p:extLst>
      <p:ext uri="{BB962C8B-B14F-4D97-AF65-F5344CB8AC3E}">
        <p14:creationId xmlns:p14="http://schemas.microsoft.com/office/powerpoint/2010/main" val="1219060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22</a:t>
            </a:fld>
            <a:endParaRPr lang="en-US" dirty="0"/>
          </a:p>
        </p:txBody>
      </p:sp>
    </p:spTree>
    <p:extLst>
      <p:ext uri="{BB962C8B-B14F-4D97-AF65-F5344CB8AC3E}">
        <p14:creationId xmlns:p14="http://schemas.microsoft.com/office/powerpoint/2010/main" val="232939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One could say</a:t>
            </a:r>
            <a:r>
              <a:rPr lang="en-US" baseline="0" dirty="0" smtClean="0"/>
              <a:t> that we are in the “production” phase but we engineer or reengineer new systems all the time. We also sometimes introduce more layers to a design which serve to add complexity and decrease reliability.</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3</a:t>
            </a:fld>
            <a:endParaRPr lang="en-US" dirty="0"/>
          </a:p>
        </p:txBody>
      </p:sp>
    </p:spTree>
    <p:extLst>
      <p:ext uri="{BB962C8B-B14F-4D97-AF65-F5344CB8AC3E}">
        <p14:creationId xmlns:p14="http://schemas.microsoft.com/office/powerpoint/2010/main" val="408689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It is only with</a:t>
            </a:r>
            <a:r>
              <a:rPr lang="en-US" baseline="0" dirty="0" smtClean="0"/>
              <a:t> this two pronged approach that it is possible to gain confidence in the design and estimate the safety margin. </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4</a:t>
            </a:fld>
            <a:endParaRPr lang="en-US" dirty="0"/>
          </a:p>
        </p:txBody>
      </p:sp>
    </p:spTree>
    <p:extLst>
      <p:ext uri="{BB962C8B-B14F-4D97-AF65-F5344CB8AC3E}">
        <p14:creationId xmlns:p14="http://schemas.microsoft.com/office/powerpoint/2010/main" val="288985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emotional commitment, “buy in” of the project team is vital to the success of the project. This should be accomplished by:</a:t>
            </a:r>
          </a:p>
          <a:p>
            <a:r>
              <a:rPr lang="en-US" baseline="0" dirty="0" smtClean="0"/>
              <a:t>Delegating to each person the responsibility of designing and building their own system within the context of the global machine optimization</a:t>
            </a:r>
          </a:p>
          <a:p>
            <a:r>
              <a:rPr lang="en-US" baseline="0" dirty="0" smtClean="0"/>
              <a:t>Giving them authority over the resources necessary to carry out the task</a:t>
            </a:r>
          </a:p>
          <a:p>
            <a:r>
              <a:rPr lang="en-US" baseline="0" dirty="0" smtClean="0"/>
              <a:t>They must all work together as part of a team for the benefit of the whole project.</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5</a:t>
            </a:fld>
            <a:endParaRPr lang="en-US" dirty="0"/>
          </a:p>
        </p:txBody>
      </p:sp>
    </p:spTree>
    <p:extLst>
      <p:ext uri="{BB962C8B-B14F-4D97-AF65-F5344CB8AC3E}">
        <p14:creationId xmlns:p14="http://schemas.microsoft.com/office/powerpoint/2010/main" val="811627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6</a:t>
            </a:fld>
            <a:endParaRPr lang="en-US" dirty="0"/>
          </a:p>
        </p:txBody>
      </p:sp>
    </p:spTree>
    <p:extLst>
      <p:ext uri="{BB962C8B-B14F-4D97-AF65-F5344CB8AC3E}">
        <p14:creationId xmlns:p14="http://schemas.microsoft.com/office/powerpoint/2010/main" val="395981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Deming uses the word</a:t>
            </a:r>
            <a:r>
              <a:rPr lang="en-US" baseline="0" dirty="0" smtClean="0"/>
              <a:t> “sub-optimize” to describe the process where individual groups optimize their sub-system rather than the whole project. It is easy to see that this always leads to an inferior overall result, but not so easy to see how to avoid it.</a:t>
            </a:r>
          </a:p>
        </p:txBody>
      </p:sp>
      <p:sp>
        <p:nvSpPr>
          <p:cNvPr id="4" name="Slide Number Placeholder 3"/>
          <p:cNvSpPr>
            <a:spLocks noGrp="1"/>
          </p:cNvSpPr>
          <p:nvPr>
            <p:ph type="sldNum" sz="quarter" idx="10"/>
          </p:nvPr>
        </p:nvSpPr>
        <p:spPr/>
        <p:txBody>
          <a:bodyPr/>
          <a:lstStyle/>
          <a:p>
            <a:fld id="{E556DBE8-8EF0-B64A-A8A7-F2D14BB1A374}" type="slidenum">
              <a:rPr lang="en-US" smtClean="0"/>
              <a:pPr/>
              <a:t>7</a:t>
            </a:fld>
            <a:endParaRPr lang="en-US" dirty="0"/>
          </a:p>
        </p:txBody>
      </p:sp>
    </p:spTree>
    <p:extLst>
      <p:ext uri="{BB962C8B-B14F-4D97-AF65-F5344CB8AC3E}">
        <p14:creationId xmlns:p14="http://schemas.microsoft.com/office/powerpoint/2010/main" val="29442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The creation</a:t>
            </a:r>
            <a:r>
              <a:rPr lang="en-US" baseline="0" dirty="0" smtClean="0"/>
              <a:t> of strong cohesive teams is the best guarantee of a reliable accelerator</a:t>
            </a:r>
          </a:p>
          <a:p>
            <a:r>
              <a:rPr lang="en-US" baseline="0" dirty="0" smtClean="0"/>
              <a:t>The teams must have a common goal</a:t>
            </a:r>
          </a:p>
          <a:p>
            <a:r>
              <a:rPr lang="en-US" baseline="0" dirty="0" smtClean="0"/>
              <a:t>Our strength has always been in our individual people and sometimes, they are not all aimed in the same direction</a:t>
            </a:r>
          </a:p>
        </p:txBody>
      </p:sp>
      <p:sp>
        <p:nvSpPr>
          <p:cNvPr id="4" name="Slide Number Placeholder 3"/>
          <p:cNvSpPr>
            <a:spLocks noGrp="1"/>
          </p:cNvSpPr>
          <p:nvPr>
            <p:ph type="sldNum" sz="quarter" idx="10"/>
          </p:nvPr>
        </p:nvSpPr>
        <p:spPr/>
        <p:txBody>
          <a:bodyPr/>
          <a:lstStyle/>
          <a:p>
            <a:fld id="{E556DBE8-8EF0-B64A-A8A7-F2D14BB1A374}" type="slidenum">
              <a:rPr lang="en-US" smtClean="0"/>
              <a:pPr/>
              <a:t>8</a:t>
            </a:fld>
            <a:endParaRPr lang="en-US" dirty="0"/>
          </a:p>
        </p:txBody>
      </p:sp>
    </p:spTree>
    <p:extLst>
      <p:ext uri="{BB962C8B-B14F-4D97-AF65-F5344CB8AC3E}">
        <p14:creationId xmlns:p14="http://schemas.microsoft.com/office/powerpoint/2010/main" val="270900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dirty="0" smtClean="0"/>
              <a:t>Arne</a:t>
            </a:r>
            <a:r>
              <a:rPr lang="en-US" baseline="0" dirty="0" smtClean="0"/>
              <a:t> has started to implement this at the system level, but it needs some run time of the machine to see if this is working. Also, we have debated whether reliability should be considered outside of </a:t>
            </a:r>
            <a:r>
              <a:rPr lang="en-US" baseline="0" dirty="0" smtClean="0"/>
              <a:t>physics run </a:t>
            </a:r>
            <a:r>
              <a:rPr lang="en-US" baseline="0" dirty="0" smtClean="0"/>
              <a:t>times… with the current issues facing the </a:t>
            </a:r>
            <a:r>
              <a:rPr lang="en-US" baseline="0" dirty="0" err="1" smtClean="0"/>
              <a:t>cryo</a:t>
            </a:r>
            <a:r>
              <a:rPr lang="en-US" baseline="0" dirty="0" smtClean="0"/>
              <a:t> group, clearly failures that happen outside of a run period can have massive impacts on the overall reliability of CEBAF.</a:t>
            </a:r>
            <a:endParaRPr lang="en-US" dirty="0"/>
          </a:p>
        </p:txBody>
      </p:sp>
      <p:sp>
        <p:nvSpPr>
          <p:cNvPr id="4" name="Slide Number Placeholder 3"/>
          <p:cNvSpPr>
            <a:spLocks noGrp="1"/>
          </p:cNvSpPr>
          <p:nvPr>
            <p:ph type="sldNum" sz="quarter" idx="10"/>
          </p:nvPr>
        </p:nvSpPr>
        <p:spPr/>
        <p:txBody>
          <a:bodyPr/>
          <a:lstStyle/>
          <a:p>
            <a:fld id="{E556DBE8-8EF0-B64A-A8A7-F2D14BB1A374}" type="slidenum">
              <a:rPr lang="en-US" smtClean="0"/>
              <a:pPr/>
              <a:t>9</a:t>
            </a:fld>
            <a:endParaRPr lang="en-US" dirty="0"/>
          </a:p>
        </p:txBody>
      </p:sp>
    </p:spTree>
    <p:extLst>
      <p:ext uri="{BB962C8B-B14F-4D97-AF65-F5344CB8AC3E}">
        <p14:creationId xmlns:p14="http://schemas.microsoft.com/office/powerpoint/2010/main" val="4262558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E36F08-1DFD-D44E-87A0-90A6DDDDBB8B}" type="datetimeFigureOut">
              <a:rPr lang="en-US" smtClean="0"/>
              <a:pPr/>
              <a:t>8/1/2017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6F86023-E48B-B14B-8DBB-49DEC0C635B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E36F08-1DFD-D44E-87A0-90A6DDDDBB8B}" type="datetimeFigureOut">
              <a:rPr lang="en-US" smtClean="0"/>
              <a:pPr/>
              <a:t>8/1/2017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86023-E48B-B14B-8DBB-49DEC0C635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63969" y="1690673"/>
            <a:ext cx="8002057" cy="1323439"/>
          </a:xfrm>
          <a:prstGeom prst="rect">
            <a:avLst/>
          </a:prstGeom>
          <a:noFill/>
        </p:spPr>
        <p:txBody>
          <a:bodyPr wrap="square" rtlCol="0">
            <a:spAutoFit/>
          </a:bodyPr>
          <a:lstStyle/>
          <a:p>
            <a:r>
              <a:rPr lang="en-US" sz="4000" dirty="0">
                <a:solidFill>
                  <a:schemeClr val="bg1"/>
                </a:solidFill>
                <a:latin typeface="Trajan Pro"/>
              </a:rPr>
              <a:t>Discussion of Reliability at CEBAF</a:t>
            </a:r>
          </a:p>
          <a:p>
            <a:endParaRPr lang="en-US" sz="4000" dirty="0">
              <a:solidFill>
                <a:schemeClr val="bg1"/>
              </a:solidFill>
              <a:latin typeface="Trajan Pro"/>
            </a:endParaRPr>
          </a:p>
        </p:txBody>
      </p:sp>
      <p:sp>
        <p:nvSpPr>
          <p:cNvPr id="5" name="TextBox 4"/>
          <p:cNvSpPr txBox="1"/>
          <p:nvPr/>
        </p:nvSpPr>
        <p:spPr>
          <a:xfrm>
            <a:off x="1863969" y="3410640"/>
            <a:ext cx="6364718" cy="2308324"/>
          </a:xfrm>
          <a:prstGeom prst="rect">
            <a:avLst/>
          </a:prstGeom>
          <a:noFill/>
        </p:spPr>
        <p:txBody>
          <a:bodyPr wrap="square" rtlCol="0">
            <a:spAutoFit/>
          </a:bodyPr>
          <a:lstStyle/>
          <a:p>
            <a:r>
              <a:rPr lang="en-US" sz="3600" dirty="0">
                <a:solidFill>
                  <a:schemeClr val="tx1">
                    <a:lumMod val="65000"/>
                    <a:lumOff val="35000"/>
                  </a:schemeClr>
                </a:solidFill>
                <a:latin typeface="JaneAusten"/>
              </a:rPr>
              <a:t>Andrew Kimber</a:t>
            </a:r>
          </a:p>
          <a:p>
            <a:r>
              <a:rPr lang="en-US" sz="3600" dirty="0" err="1">
                <a:solidFill>
                  <a:schemeClr val="tx1">
                    <a:lumMod val="65000"/>
                    <a:lumOff val="35000"/>
                  </a:schemeClr>
                </a:solidFill>
                <a:latin typeface="JaneAusten"/>
              </a:rPr>
              <a:t>StayTreat</a:t>
            </a:r>
            <a:r>
              <a:rPr lang="en-US" sz="3600" dirty="0">
                <a:solidFill>
                  <a:schemeClr val="tx1">
                    <a:lumMod val="65000"/>
                    <a:lumOff val="35000"/>
                  </a:schemeClr>
                </a:solidFill>
                <a:latin typeface="JaneAusten"/>
              </a:rPr>
              <a:t> 2017</a:t>
            </a:r>
          </a:p>
          <a:p>
            <a:r>
              <a:rPr lang="en-US" sz="3600" dirty="0">
                <a:solidFill>
                  <a:schemeClr val="tx1">
                    <a:lumMod val="65000"/>
                    <a:lumOff val="35000"/>
                  </a:schemeClr>
                </a:solidFill>
                <a:latin typeface="JaneAusten"/>
              </a:rPr>
              <a:t>2</a:t>
            </a:r>
            <a:r>
              <a:rPr lang="en-US" sz="3600" baseline="30000" dirty="0">
                <a:solidFill>
                  <a:schemeClr val="tx1">
                    <a:lumMod val="65000"/>
                    <a:lumOff val="35000"/>
                  </a:schemeClr>
                </a:solidFill>
                <a:latin typeface="JaneAusten"/>
              </a:rPr>
              <a:t>nd</a:t>
            </a:r>
            <a:r>
              <a:rPr lang="en-US" sz="3600" dirty="0">
                <a:solidFill>
                  <a:schemeClr val="tx1">
                    <a:lumMod val="65000"/>
                    <a:lumOff val="35000"/>
                  </a:schemeClr>
                </a:solidFill>
                <a:latin typeface="JaneAusten"/>
              </a:rPr>
              <a:t> August</a:t>
            </a:r>
            <a:endParaRPr lang="en-US" sz="3600" dirty="0">
              <a:solidFill>
                <a:schemeClr val="tx1">
                  <a:lumMod val="65000"/>
                  <a:lumOff val="35000"/>
                </a:schemeClr>
              </a:solidFill>
              <a:latin typeface="JaneAusten"/>
            </a:endParaRPr>
          </a:p>
          <a:p>
            <a:endParaRPr lang="en-US" sz="3600" dirty="0">
              <a:solidFill>
                <a:schemeClr val="tx1">
                  <a:lumMod val="65000"/>
                  <a:lumOff val="35000"/>
                </a:schemeClr>
              </a:solidFill>
              <a:latin typeface="JaneAusten"/>
            </a:endParaRPr>
          </a:p>
        </p:txBody>
      </p:sp>
      <p:pic>
        <p:nvPicPr>
          <p:cNvPr id="6149" name="Picture 5" descr="http://www.jlab.org/div_dept/dir_off/public_affairs/logo/JLab_logo_black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7381" y="154895"/>
            <a:ext cx="2031938" cy="634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86862" y="282500"/>
            <a:ext cx="5791200" cy="430887"/>
          </a:xfrm>
          <a:prstGeom prst="rect">
            <a:avLst/>
          </a:prstGeom>
          <a:noFill/>
        </p:spPr>
        <p:txBody>
          <a:bodyPr wrap="square" rtlCol="0">
            <a:spAutoFit/>
          </a:bodyPr>
          <a:lstStyle/>
          <a:p>
            <a:pPr algn="ctr"/>
            <a:r>
              <a:rPr lang="en-US" sz="1100" dirty="0">
                <a:solidFill>
                  <a:schemeClr val="bg1">
                    <a:lumMod val="75000"/>
                  </a:schemeClr>
                </a:solidFill>
                <a:latin typeface="Times" pitchFamily="18" charset="0"/>
              </a:rPr>
              <a:t>Thomas Jefferson National Accelerator Facility is managed by Jefferson Science Associates, LLC, for the U.S. Department of Energy's Office of Science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83577" y="928030"/>
            <a:ext cx="11280531" cy="5364283"/>
          </a:xfrm>
        </p:spPr>
        <p:txBody>
          <a:bodyPr>
            <a:normAutofit/>
          </a:bodyPr>
          <a:lstStyle/>
          <a:p>
            <a:pPr marL="0" indent="0">
              <a:spcAft>
                <a:spcPts val="1200"/>
              </a:spcAft>
              <a:buNone/>
            </a:pPr>
            <a:r>
              <a:rPr lang="en-US" dirty="0" smtClean="0">
                <a:solidFill>
                  <a:srgbClr val="404040"/>
                </a:solidFill>
                <a:latin typeface="Trajan Pro"/>
                <a:cs typeface="Garamond"/>
              </a:rPr>
              <a:t>The reliability budget allows the performance of each subsystem to be quantified.</a:t>
            </a:r>
          </a:p>
          <a:p>
            <a:pPr marL="0" indent="0">
              <a:spcAft>
                <a:spcPts val="1200"/>
              </a:spcAft>
              <a:buNone/>
            </a:pPr>
            <a:r>
              <a:rPr lang="en-US" dirty="0" smtClean="0">
                <a:solidFill>
                  <a:schemeClr val="accent1"/>
                </a:solidFill>
                <a:latin typeface="Trajan Pro"/>
                <a:cs typeface="Garamond"/>
              </a:rPr>
              <a:t>Stress testing </a:t>
            </a:r>
            <a:r>
              <a:rPr lang="en-US" dirty="0" smtClean="0">
                <a:solidFill>
                  <a:srgbClr val="404040"/>
                </a:solidFill>
                <a:latin typeface="Trajan Pro"/>
                <a:cs typeface="Garamond"/>
              </a:rPr>
              <a:t>prototypes:</a:t>
            </a:r>
          </a:p>
          <a:p>
            <a:pPr>
              <a:spcAft>
                <a:spcPts val="1200"/>
              </a:spcAft>
            </a:pPr>
            <a:r>
              <a:rPr lang="en-US" dirty="0" smtClean="0">
                <a:solidFill>
                  <a:srgbClr val="404040"/>
                </a:solidFill>
                <a:latin typeface="Trajan Pro"/>
                <a:cs typeface="Garamond"/>
              </a:rPr>
              <a:t>Electronics tested at higher temperatures, vibration, magnets and power supplies tested at higher currents, water circuits over-pressured etc.</a:t>
            </a:r>
          </a:p>
          <a:p>
            <a:pPr>
              <a:spcAft>
                <a:spcPts val="1200"/>
              </a:spcAft>
            </a:pPr>
            <a:r>
              <a:rPr lang="en-US" dirty="0" smtClean="0">
                <a:solidFill>
                  <a:srgbClr val="404040"/>
                </a:solidFill>
                <a:latin typeface="Trajan Pro"/>
                <a:cs typeface="Garamond"/>
              </a:rPr>
              <a:t>A subsystem should not exceed the reliability goal by a large factor (over investment of scarce resources).</a:t>
            </a:r>
            <a:endParaRPr lang="en-US" dirty="0">
              <a:solidFill>
                <a:schemeClr val="accent1">
                  <a:lumMod val="75000"/>
                </a:schemeClr>
              </a:solidFill>
              <a:latin typeface="Trajan Pro"/>
              <a:cs typeface="Garamond"/>
            </a:endParaRPr>
          </a:p>
          <a:p>
            <a:endParaRPr lang="en-US" dirty="0">
              <a:solidFill>
                <a:srgbClr val="404040"/>
              </a:solidFill>
              <a:latin typeface="Trajan Pro"/>
              <a:cs typeface="Garamond"/>
            </a:endParaRPr>
          </a:p>
          <a:p>
            <a:endParaRPr lang="en-US" sz="2000" dirty="0">
              <a:solidFill>
                <a:srgbClr val="404040"/>
              </a:solidFill>
              <a:latin typeface="Garamond"/>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Reliability engineering</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9" name="TextBox 8"/>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10/14</a:t>
            </a:r>
            <a:endParaRPr lang="en-US" sz="1000" dirty="0">
              <a:solidFill>
                <a:schemeClr val="bg1"/>
              </a:solidFill>
            </a:endParaRPr>
          </a:p>
        </p:txBody>
      </p:sp>
    </p:spTree>
    <p:extLst>
      <p:ext uri="{BB962C8B-B14F-4D97-AF65-F5344CB8AC3E}">
        <p14:creationId xmlns:p14="http://schemas.microsoft.com/office/powerpoint/2010/main" val="1897131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509954" y="928030"/>
            <a:ext cx="7139353" cy="5364283"/>
          </a:xfrm>
        </p:spPr>
        <p:txBody>
          <a:bodyPr>
            <a:normAutofit/>
          </a:bodyPr>
          <a:lstStyle/>
          <a:p>
            <a:pPr marL="0" indent="0">
              <a:spcAft>
                <a:spcPts val="1200"/>
              </a:spcAft>
              <a:buNone/>
            </a:pPr>
            <a:r>
              <a:rPr lang="en-US" dirty="0">
                <a:solidFill>
                  <a:srgbClr val="404040"/>
                </a:solidFill>
                <a:latin typeface="Trajan Pro"/>
                <a:cs typeface="Garamond"/>
              </a:rPr>
              <a:t>All equipment should be tracked in a database, mechanical, electrical, services, instrumentation and controls.</a:t>
            </a:r>
          </a:p>
          <a:p>
            <a:pPr marL="0" indent="0">
              <a:spcAft>
                <a:spcPts val="1200"/>
              </a:spcAft>
              <a:buNone/>
            </a:pPr>
            <a:r>
              <a:rPr lang="en-US" dirty="0">
                <a:solidFill>
                  <a:srgbClr val="404040"/>
                </a:solidFill>
                <a:latin typeface="Trajan Pro"/>
                <a:cs typeface="Garamond"/>
              </a:rPr>
              <a:t>Initial specifications, procurement tracked, acceptance test data logged, calibration and alignment data stored, information about installation recorded and, later, maintenance history kept up to date.</a:t>
            </a:r>
          </a:p>
          <a:p>
            <a:pPr marL="0" indent="0">
              <a:buNone/>
            </a:pPr>
            <a:endParaRPr lang="en-US" sz="2000" dirty="0">
              <a:solidFill>
                <a:srgbClr val="404040"/>
              </a:solidFill>
              <a:latin typeface="Garamond"/>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Data management</a:t>
            </a:r>
            <a:endParaRPr lang="en-US" sz="3600" dirty="0">
              <a:latin typeface="Trajan Pro"/>
              <a:cs typeface="Trajan Pro"/>
            </a:endParaRPr>
          </a:p>
        </p:txBody>
      </p:sp>
      <p:pic>
        <p:nvPicPr>
          <p:cNvPr id="2" name="Picture 1"/>
          <p:cNvPicPr>
            <a:picLocks noChangeAspect="1"/>
          </p:cNvPicPr>
          <p:nvPr/>
        </p:nvPicPr>
        <p:blipFill rotWithShape="1">
          <a:blip r:embed="rId4"/>
          <a:srcRect l="6936" t="13661" r="2300" b="9862"/>
          <a:stretch/>
        </p:blipFill>
        <p:spPr>
          <a:xfrm>
            <a:off x="7951177" y="928030"/>
            <a:ext cx="3909106" cy="4791807"/>
          </a:xfrm>
          <a:prstGeom prst="rect">
            <a:avLst/>
          </a:prstGeom>
        </p:spPr>
      </p:pic>
      <p:sp>
        <p:nvSpPr>
          <p:cNvPr id="9" name="TextBox 8"/>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1" name="TextBox 10"/>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11/14</a:t>
            </a:r>
            <a:endParaRPr lang="en-US" sz="1000" dirty="0">
              <a:solidFill>
                <a:schemeClr val="bg1"/>
              </a:solidFill>
            </a:endParaRPr>
          </a:p>
        </p:txBody>
      </p:sp>
    </p:spTree>
    <p:extLst>
      <p:ext uri="{BB962C8B-B14F-4D97-AF65-F5344CB8AC3E}">
        <p14:creationId xmlns:p14="http://schemas.microsoft.com/office/powerpoint/2010/main" val="239625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22031" y="951651"/>
            <a:ext cx="11377246" cy="5317268"/>
          </a:xfrm>
        </p:spPr>
        <p:txBody>
          <a:bodyPr>
            <a:normAutofit/>
          </a:bodyPr>
          <a:lstStyle/>
          <a:p>
            <a:r>
              <a:rPr lang="en-US" sz="2600" dirty="0">
                <a:solidFill>
                  <a:schemeClr val="accent1"/>
                </a:solidFill>
                <a:cs typeface="Garamond"/>
              </a:rPr>
              <a:t>The system must be comprehensive</a:t>
            </a:r>
          </a:p>
          <a:p>
            <a:pPr lvl="1"/>
            <a:r>
              <a:rPr lang="en-US" sz="2200" dirty="0">
                <a:solidFill>
                  <a:srgbClr val="404040"/>
                </a:solidFill>
                <a:cs typeface="Garamond"/>
              </a:rPr>
              <a:t>Must be so easy to use that no-one will be tempted to bypass the system and keep information only in notebooks.</a:t>
            </a:r>
          </a:p>
          <a:p>
            <a:r>
              <a:rPr lang="en-US" sz="2600" dirty="0">
                <a:solidFill>
                  <a:schemeClr val="accent1"/>
                </a:solidFill>
                <a:cs typeface="Garamond"/>
              </a:rPr>
              <a:t>Information must be up-to-date</a:t>
            </a:r>
          </a:p>
          <a:p>
            <a:pPr lvl="1"/>
            <a:r>
              <a:rPr lang="en-US" sz="2200" dirty="0">
                <a:solidFill>
                  <a:srgbClr val="404040"/>
                </a:solidFill>
                <a:cs typeface="Garamond"/>
              </a:rPr>
              <a:t>Updating information must be easy so that the latest version is correct. Particularly important for maintenance history. Older versions archived but available</a:t>
            </a:r>
          </a:p>
          <a:p>
            <a:r>
              <a:rPr lang="en-US" sz="2600" dirty="0">
                <a:solidFill>
                  <a:schemeClr val="accent1"/>
                </a:solidFill>
                <a:cs typeface="Garamond"/>
              </a:rPr>
              <a:t>Information must be filed coherently</a:t>
            </a:r>
          </a:p>
          <a:p>
            <a:pPr lvl="1"/>
            <a:r>
              <a:rPr lang="en-US" sz="2200" dirty="0">
                <a:solidFill>
                  <a:srgbClr val="404040"/>
                </a:solidFill>
                <a:cs typeface="Garamond"/>
              </a:rPr>
              <a:t>Interface must be easy and self-evident. It must be easier to get the latest version from the system than to find a hard copy of an old version in your office.</a:t>
            </a:r>
          </a:p>
          <a:p>
            <a:r>
              <a:rPr lang="en-US" sz="2600" dirty="0">
                <a:solidFill>
                  <a:schemeClr val="accent1"/>
                </a:solidFill>
                <a:cs typeface="Garamond"/>
              </a:rPr>
              <a:t>Information must be available</a:t>
            </a:r>
          </a:p>
          <a:p>
            <a:pPr lvl="1"/>
            <a:r>
              <a:rPr lang="en-US" sz="2200" dirty="0">
                <a:solidFill>
                  <a:srgbClr val="404040"/>
                </a:solidFill>
                <a:cs typeface="Garamond"/>
              </a:rPr>
              <a:t>While it is desirable that only an authorized person enter information into the system, it is vital that anyone be able to access the information.</a:t>
            </a:r>
          </a:p>
          <a:p>
            <a:pPr marL="0" indent="0">
              <a:buNone/>
            </a:pPr>
            <a:endParaRPr lang="en-US" sz="2000" dirty="0">
              <a:solidFill>
                <a:srgbClr val="404040"/>
              </a:solidFill>
              <a:latin typeface="Garamond"/>
              <a:cs typeface="Garamond"/>
            </a:endParaRPr>
          </a:p>
        </p:txBody>
      </p:sp>
      <p:sp>
        <p:nvSpPr>
          <p:cNvPr id="5" name="Title 1"/>
          <p:cNvSpPr>
            <a:spLocks noGrp="1"/>
          </p:cNvSpPr>
          <p:nvPr>
            <p:ph type="title"/>
          </p:nvPr>
        </p:nvSpPr>
        <p:spPr>
          <a:xfrm>
            <a:off x="422031" y="-191349"/>
            <a:ext cx="11377246" cy="1143000"/>
          </a:xfrm>
        </p:spPr>
        <p:txBody>
          <a:bodyPr>
            <a:normAutofit fontScale="90000"/>
          </a:bodyPr>
          <a:lstStyle/>
          <a:p>
            <a:r>
              <a:rPr lang="en-US" sz="3600" dirty="0">
                <a:latin typeface="Trajan Pro"/>
                <a:cs typeface="Trajan Pro"/>
              </a:rPr>
              <a:t>Requirements for ‘ideal’ information management system</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9" name="TextBox 8"/>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12/14</a:t>
            </a:r>
            <a:endParaRPr lang="en-US" sz="1000" dirty="0">
              <a:solidFill>
                <a:schemeClr val="bg1"/>
              </a:solidFill>
            </a:endParaRPr>
          </a:p>
        </p:txBody>
      </p:sp>
    </p:spTree>
    <p:extLst>
      <p:ext uri="{BB962C8B-B14F-4D97-AF65-F5344CB8AC3E}">
        <p14:creationId xmlns:p14="http://schemas.microsoft.com/office/powerpoint/2010/main" val="2382524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758462" y="928030"/>
            <a:ext cx="8959362" cy="5364283"/>
          </a:xfrm>
        </p:spPr>
        <p:txBody>
          <a:bodyPr>
            <a:noAutofit/>
          </a:bodyPr>
          <a:lstStyle/>
          <a:p>
            <a:pPr>
              <a:spcBef>
                <a:spcPts val="0"/>
              </a:spcBef>
              <a:buClr>
                <a:schemeClr val="tx1"/>
              </a:buClr>
            </a:pPr>
            <a:r>
              <a:rPr lang="en-US" sz="2000" dirty="0">
                <a:solidFill>
                  <a:schemeClr val="accent1"/>
                </a:solidFill>
                <a:cs typeface="Garamond"/>
              </a:rPr>
              <a:t>Fix things that break</a:t>
            </a:r>
          </a:p>
          <a:p>
            <a:pPr lvl="1">
              <a:spcBef>
                <a:spcPts val="0"/>
              </a:spcBef>
            </a:pPr>
            <a:r>
              <a:rPr lang="en-US" sz="2000" dirty="0">
                <a:solidFill>
                  <a:srgbClr val="404040"/>
                </a:solidFill>
                <a:cs typeface="Garamond"/>
              </a:rPr>
              <a:t>We do this pretty well, but are frequently in overload</a:t>
            </a:r>
          </a:p>
          <a:p>
            <a:pPr>
              <a:spcBef>
                <a:spcPts val="0"/>
              </a:spcBef>
              <a:buClr>
                <a:schemeClr val="tx1"/>
              </a:buClr>
            </a:pPr>
            <a:r>
              <a:rPr lang="en-US" sz="2000" dirty="0">
                <a:solidFill>
                  <a:schemeClr val="accent1"/>
                </a:solidFill>
                <a:cs typeface="Garamond"/>
              </a:rPr>
              <a:t>Look for repeat offenders</a:t>
            </a:r>
          </a:p>
          <a:p>
            <a:pPr lvl="1">
              <a:spcBef>
                <a:spcPts val="0"/>
              </a:spcBef>
            </a:pPr>
            <a:r>
              <a:rPr lang="en-US" sz="2000" dirty="0">
                <a:solidFill>
                  <a:srgbClr val="404040"/>
                </a:solidFill>
                <a:cs typeface="Garamond"/>
              </a:rPr>
              <a:t>Some is done to determine root causes by analyzing failure patterns</a:t>
            </a:r>
          </a:p>
          <a:p>
            <a:pPr>
              <a:spcBef>
                <a:spcPts val="0"/>
              </a:spcBef>
              <a:buClr>
                <a:schemeClr val="tx1"/>
              </a:buClr>
            </a:pPr>
            <a:r>
              <a:rPr lang="en-US" sz="2000" dirty="0">
                <a:solidFill>
                  <a:schemeClr val="accent1"/>
                </a:solidFill>
                <a:cs typeface="Garamond"/>
              </a:rPr>
              <a:t>Install hardware/software diagnostics to help identify source of problems</a:t>
            </a:r>
          </a:p>
          <a:p>
            <a:pPr lvl="1">
              <a:spcBef>
                <a:spcPts val="0"/>
              </a:spcBef>
            </a:pPr>
            <a:r>
              <a:rPr lang="en-US" sz="2000" dirty="0">
                <a:solidFill>
                  <a:srgbClr val="404040"/>
                </a:solidFill>
                <a:cs typeface="Garamond"/>
              </a:rPr>
              <a:t>Often nothing </a:t>
            </a:r>
            <a:r>
              <a:rPr lang="en-US" sz="2000" dirty="0" smtClean="0">
                <a:solidFill>
                  <a:srgbClr val="404040"/>
                </a:solidFill>
                <a:cs typeface="Garamond"/>
              </a:rPr>
              <a:t>available, those </a:t>
            </a:r>
            <a:r>
              <a:rPr lang="en-US" sz="2000" dirty="0">
                <a:solidFill>
                  <a:srgbClr val="404040"/>
                </a:solidFill>
                <a:cs typeface="Garamond"/>
              </a:rPr>
              <a:t>that do exist are not used (lack of knowledge)</a:t>
            </a:r>
          </a:p>
          <a:p>
            <a:pPr>
              <a:spcBef>
                <a:spcPts val="0"/>
              </a:spcBef>
              <a:buClr>
                <a:schemeClr val="tx1"/>
              </a:buClr>
            </a:pPr>
            <a:r>
              <a:rPr lang="en-US" sz="2000" dirty="0">
                <a:solidFill>
                  <a:schemeClr val="accent1"/>
                </a:solidFill>
                <a:cs typeface="Garamond"/>
              </a:rPr>
              <a:t>Apply increased resources to problem areas</a:t>
            </a:r>
          </a:p>
          <a:p>
            <a:pPr lvl="1">
              <a:spcBef>
                <a:spcPts val="0"/>
              </a:spcBef>
            </a:pPr>
            <a:r>
              <a:rPr lang="en-US" sz="2000" dirty="0">
                <a:solidFill>
                  <a:srgbClr val="404040"/>
                </a:solidFill>
                <a:cs typeface="Garamond"/>
              </a:rPr>
              <a:t>Often not generously offered nor well received</a:t>
            </a:r>
            <a:endParaRPr lang="en-US" sz="2000" dirty="0">
              <a:solidFill>
                <a:srgbClr val="404040"/>
              </a:solidFill>
              <a:cs typeface="Garamond"/>
            </a:endParaRPr>
          </a:p>
          <a:p>
            <a:pPr>
              <a:spcBef>
                <a:spcPts val="0"/>
              </a:spcBef>
              <a:buClr>
                <a:schemeClr val="tx1"/>
              </a:buClr>
            </a:pPr>
            <a:r>
              <a:rPr lang="en-US" sz="2000" dirty="0">
                <a:solidFill>
                  <a:schemeClr val="accent1"/>
                </a:solidFill>
                <a:cs typeface="Garamond"/>
              </a:rPr>
              <a:t>Record keeping</a:t>
            </a:r>
          </a:p>
          <a:p>
            <a:pPr lvl="1">
              <a:spcBef>
                <a:spcPts val="0"/>
              </a:spcBef>
            </a:pPr>
            <a:r>
              <a:rPr lang="en-US" sz="2000" dirty="0">
                <a:solidFill>
                  <a:srgbClr val="404040"/>
                </a:solidFill>
                <a:cs typeface="Garamond"/>
              </a:rPr>
              <a:t>We put a description of each failure in a database</a:t>
            </a:r>
          </a:p>
          <a:p>
            <a:pPr>
              <a:spcBef>
                <a:spcPts val="0"/>
              </a:spcBef>
              <a:buClr>
                <a:schemeClr val="tx1"/>
              </a:buClr>
            </a:pPr>
            <a:r>
              <a:rPr lang="en-US" sz="2000" dirty="0">
                <a:solidFill>
                  <a:schemeClr val="accent1"/>
                </a:solidFill>
                <a:cs typeface="Garamond"/>
              </a:rPr>
              <a:t>Task the person doing the work to complete the task professionally</a:t>
            </a:r>
          </a:p>
          <a:p>
            <a:pPr lvl="1">
              <a:spcBef>
                <a:spcPts val="0"/>
              </a:spcBef>
            </a:pPr>
            <a:r>
              <a:rPr lang="en-US" sz="2000" dirty="0">
                <a:solidFill>
                  <a:srgbClr val="404040"/>
                </a:solidFill>
                <a:cs typeface="Garamond"/>
              </a:rPr>
              <a:t>We do this pretty well, but are often in </a:t>
            </a:r>
            <a:r>
              <a:rPr lang="en-US" sz="2000" dirty="0" smtClean="0">
                <a:solidFill>
                  <a:srgbClr val="404040"/>
                </a:solidFill>
                <a:cs typeface="Garamond"/>
              </a:rPr>
              <a:t>overload </a:t>
            </a:r>
          </a:p>
          <a:p>
            <a:pPr lvl="1">
              <a:spcBef>
                <a:spcPts val="0"/>
              </a:spcBef>
            </a:pPr>
            <a:r>
              <a:rPr lang="en-US" sz="2000" dirty="0" smtClean="0">
                <a:solidFill>
                  <a:srgbClr val="404040"/>
                </a:solidFill>
                <a:cs typeface="Garamond"/>
              </a:rPr>
              <a:t>Frequently insufficient time/resources to do proper check-out</a:t>
            </a:r>
          </a:p>
          <a:p>
            <a:pPr lvl="1">
              <a:spcBef>
                <a:spcPts val="0"/>
              </a:spcBef>
            </a:pPr>
            <a:r>
              <a:rPr lang="en-US" sz="2000" dirty="0" smtClean="0">
                <a:solidFill>
                  <a:srgbClr val="404040"/>
                </a:solidFill>
                <a:cs typeface="Garamond"/>
              </a:rPr>
              <a:t>Fails </a:t>
            </a:r>
            <a:r>
              <a:rPr lang="en-US" sz="2000" dirty="0">
                <a:solidFill>
                  <a:srgbClr val="404040"/>
                </a:solidFill>
                <a:cs typeface="Garamond"/>
              </a:rPr>
              <a:t>when job involves several groups</a:t>
            </a:r>
          </a:p>
          <a:p>
            <a:pPr>
              <a:spcBef>
                <a:spcPts val="0"/>
              </a:spcBef>
              <a:buClr>
                <a:schemeClr val="tx1"/>
              </a:buClr>
            </a:pPr>
            <a:r>
              <a:rPr lang="en-US" sz="2000" dirty="0">
                <a:solidFill>
                  <a:schemeClr val="accent1"/>
                </a:solidFill>
                <a:cs typeface="Garamond"/>
              </a:rPr>
              <a:t>Discover problems during recovery from maintenance periods</a:t>
            </a:r>
          </a:p>
          <a:p>
            <a:pPr lvl="1">
              <a:spcBef>
                <a:spcPts val="0"/>
              </a:spcBef>
            </a:pPr>
            <a:r>
              <a:rPr lang="en-US" sz="2000" dirty="0">
                <a:solidFill>
                  <a:srgbClr val="404040"/>
                </a:solidFill>
                <a:cs typeface="Garamond"/>
              </a:rPr>
              <a:t>Wastes beam time, increases frustration and leads to excessive call-in</a:t>
            </a: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What should we be doing?</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9" name="TextBox 8"/>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13/14</a:t>
            </a:r>
            <a:endParaRPr lang="en-US" sz="1000" dirty="0">
              <a:solidFill>
                <a:schemeClr val="bg1"/>
              </a:solidFill>
            </a:endParaRPr>
          </a:p>
        </p:txBody>
      </p:sp>
    </p:spTree>
    <p:extLst>
      <p:ext uri="{BB962C8B-B14F-4D97-AF65-F5344CB8AC3E}">
        <p14:creationId xmlns:p14="http://schemas.microsoft.com/office/powerpoint/2010/main" val="4179563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553915" y="928030"/>
            <a:ext cx="11113477" cy="5364283"/>
          </a:xfrm>
        </p:spPr>
        <p:txBody>
          <a:bodyPr>
            <a:normAutofit/>
          </a:bodyPr>
          <a:lstStyle/>
          <a:p>
            <a:pPr>
              <a:spcAft>
                <a:spcPts val="600"/>
              </a:spcAft>
            </a:pPr>
            <a:r>
              <a:rPr lang="en-US" dirty="0" smtClean="0">
                <a:solidFill>
                  <a:srgbClr val="404040"/>
                </a:solidFill>
                <a:latin typeface="+mj-lt"/>
                <a:cs typeface="Garamond"/>
              </a:rPr>
              <a:t>The most cost effective way to make a reliable machine (or upgrade) is to invest heavily in the concept and design phases.</a:t>
            </a:r>
          </a:p>
          <a:p>
            <a:pPr>
              <a:spcAft>
                <a:spcPts val="600"/>
              </a:spcAft>
            </a:pPr>
            <a:r>
              <a:rPr lang="en-US" dirty="0" smtClean="0">
                <a:solidFill>
                  <a:srgbClr val="404040"/>
                </a:solidFill>
                <a:latin typeface="+mj-lt"/>
                <a:cs typeface="Garamond"/>
              </a:rPr>
              <a:t>The consequence of failure, and its impact on the system availability, should be minimized by careful design</a:t>
            </a:r>
          </a:p>
          <a:p>
            <a:pPr>
              <a:spcAft>
                <a:spcPts val="600"/>
              </a:spcAft>
            </a:pPr>
            <a:r>
              <a:rPr lang="en-US" dirty="0" smtClean="0">
                <a:solidFill>
                  <a:srgbClr val="404040"/>
                </a:solidFill>
                <a:latin typeface="+mj-lt"/>
                <a:cs typeface="Garamond"/>
              </a:rPr>
              <a:t>Downtime should be minimized by an integrated information management system to assist in diagnosis and repair.</a:t>
            </a:r>
            <a:endParaRPr lang="en-US" dirty="0">
              <a:solidFill>
                <a:srgbClr val="404040"/>
              </a:solidFill>
              <a:latin typeface="+mj-lt"/>
              <a:cs typeface="Garamond"/>
            </a:endParaRPr>
          </a:p>
          <a:p>
            <a:pPr marL="0" indent="0" algn="ctr">
              <a:spcAft>
                <a:spcPts val="600"/>
              </a:spcAft>
              <a:buNone/>
            </a:pPr>
            <a:r>
              <a:rPr lang="en-US" dirty="0" smtClean="0">
                <a:solidFill>
                  <a:schemeClr val="accent1"/>
                </a:solidFill>
                <a:latin typeface="+mj-lt"/>
                <a:cs typeface="Garamond"/>
              </a:rPr>
              <a:t>The cost of a reliable machine is </a:t>
            </a:r>
            <a:r>
              <a:rPr lang="en-US" u="sng" dirty="0" smtClean="0">
                <a:solidFill>
                  <a:schemeClr val="accent1"/>
                </a:solidFill>
                <a:latin typeface="+mj-lt"/>
                <a:cs typeface="Garamond"/>
              </a:rPr>
              <a:t>less</a:t>
            </a:r>
            <a:r>
              <a:rPr lang="en-US" dirty="0" smtClean="0">
                <a:solidFill>
                  <a:schemeClr val="accent1"/>
                </a:solidFill>
                <a:latin typeface="+mj-lt"/>
                <a:cs typeface="Garamond"/>
              </a:rPr>
              <a:t> than </a:t>
            </a:r>
            <a:r>
              <a:rPr lang="en-US" dirty="0" smtClean="0">
                <a:solidFill>
                  <a:schemeClr val="accent1"/>
                </a:solidFill>
                <a:latin typeface="+mj-lt"/>
                <a:cs typeface="Garamond"/>
              </a:rPr>
              <a:t/>
            </a:r>
            <a:br>
              <a:rPr lang="en-US" dirty="0" smtClean="0">
                <a:solidFill>
                  <a:schemeClr val="accent1"/>
                </a:solidFill>
                <a:latin typeface="+mj-lt"/>
                <a:cs typeface="Garamond"/>
              </a:rPr>
            </a:br>
            <a:r>
              <a:rPr lang="en-US" dirty="0" smtClean="0">
                <a:solidFill>
                  <a:schemeClr val="accent1"/>
                </a:solidFill>
                <a:latin typeface="+mj-lt"/>
                <a:cs typeface="Garamond"/>
              </a:rPr>
              <a:t>the </a:t>
            </a:r>
            <a:r>
              <a:rPr lang="en-US" dirty="0" smtClean="0">
                <a:solidFill>
                  <a:schemeClr val="accent1"/>
                </a:solidFill>
                <a:latin typeface="+mj-lt"/>
                <a:cs typeface="Garamond"/>
              </a:rPr>
              <a:t>cost of an unreliable one</a:t>
            </a:r>
            <a:endParaRPr lang="en-US" sz="1200" dirty="0">
              <a:solidFill>
                <a:schemeClr val="accent1"/>
              </a:solidFill>
              <a:latin typeface="+mj-lt"/>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Summary</a:t>
            </a:r>
            <a:endParaRPr lang="en-US" sz="3600" dirty="0">
              <a:latin typeface="Trajan Pro"/>
              <a:cs typeface="Trajan Pro"/>
            </a:endParaRPr>
          </a:p>
        </p:txBody>
      </p:sp>
      <p:sp>
        <p:nvSpPr>
          <p:cNvPr id="6" name="TextBox 5"/>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8" name="TextBox 7"/>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14/14</a:t>
            </a:r>
            <a:endParaRPr lang="en-US" sz="1000" dirty="0">
              <a:solidFill>
                <a:schemeClr val="bg1"/>
              </a:solidFill>
            </a:endParaRPr>
          </a:p>
        </p:txBody>
      </p:sp>
    </p:spTree>
    <p:extLst>
      <p:ext uri="{BB962C8B-B14F-4D97-AF65-F5344CB8AC3E}">
        <p14:creationId xmlns:p14="http://schemas.microsoft.com/office/powerpoint/2010/main" val="185228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847055" y="419101"/>
            <a:ext cx="4436102" cy="5657851"/>
          </a:xfrm>
          <a:prstGeom prst="rect">
            <a:avLst/>
          </a:prstGeom>
          <a:ln w="25400">
            <a:solidFill>
              <a:schemeClr val="tx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4462" b="5583"/>
          <a:stretch/>
        </p:blipFill>
        <p:spPr>
          <a:xfrm>
            <a:off x="6505575" y="3398093"/>
            <a:ext cx="3721098" cy="2678859"/>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5575" y="419100"/>
            <a:ext cx="3721099" cy="2790825"/>
          </a:xfrm>
          <a:prstGeom prst="rect">
            <a:avLst/>
          </a:prstGeom>
        </p:spPr>
      </p:pic>
      <p:sp>
        <p:nvSpPr>
          <p:cNvPr id="11" name="Oval 10"/>
          <p:cNvSpPr/>
          <p:nvPr/>
        </p:nvSpPr>
        <p:spPr>
          <a:xfrm>
            <a:off x="4352926" y="5073651"/>
            <a:ext cx="473074" cy="25082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9315450" y="1073944"/>
            <a:ext cx="526256" cy="26431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4438651" y="5376684"/>
            <a:ext cx="1628775" cy="369332"/>
          </a:xfrm>
          <a:prstGeom prst="rect">
            <a:avLst/>
          </a:prstGeom>
          <a:noFill/>
        </p:spPr>
        <p:txBody>
          <a:bodyPr wrap="square" rtlCol="0">
            <a:spAutoFit/>
          </a:bodyPr>
          <a:lstStyle/>
          <a:p>
            <a:r>
              <a:rPr lang="en-US" dirty="0">
                <a:solidFill>
                  <a:srgbClr val="FF0000"/>
                </a:solidFill>
                <a:effectLst>
                  <a:outerShdw blurRad="50800" dist="38100" dir="2700000" algn="tl" rotWithShape="0">
                    <a:prstClr val="black">
                      <a:alpha val="40000"/>
                    </a:prstClr>
                  </a:outerShdw>
                </a:effectLst>
              </a:rPr>
              <a:t>~25 years ago!</a:t>
            </a:r>
            <a:endParaRPr lang="en-US" dirty="0">
              <a:solidFill>
                <a:srgbClr val="FF0000"/>
              </a:solidFill>
              <a:effectLst>
                <a:outerShdw blurRad="50800" dist="38100" dir="2700000" algn="tl" rotWithShape="0">
                  <a:prstClr val="black">
                    <a:alpha val="40000"/>
                  </a:prstClr>
                </a:outerShdw>
              </a:effectLst>
            </a:endParaRPr>
          </a:p>
        </p:txBody>
      </p:sp>
      <p:sp>
        <p:nvSpPr>
          <p:cNvPr id="15" name="TextBox 14"/>
          <p:cNvSpPr txBox="1"/>
          <p:nvPr/>
        </p:nvSpPr>
        <p:spPr>
          <a:xfrm>
            <a:off x="8276021" y="281820"/>
            <a:ext cx="2197105" cy="369332"/>
          </a:xfrm>
          <a:prstGeom prst="rect">
            <a:avLst/>
          </a:prstGeom>
          <a:solidFill>
            <a:schemeClr val="bg1"/>
          </a:solidFill>
        </p:spPr>
        <p:txBody>
          <a:bodyPr wrap="square" rtlCol="0">
            <a:spAutoFit/>
          </a:bodyPr>
          <a:lstStyle/>
          <a:p>
            <a:r>
              <a:rPr lang="en-US" dirty="0">
                <a:solidFill>
                  <a:srgbClr val="FF0000"/>
                </a:solidFill>
                <a:effectLst>
                  <a:outerShdw blurRad="50800" dist="38100" dir="2700000" algn="tl" rotWithShape="0">
                    <a:prstClr val="black">
                      <a:alpha val="40000"/>
                    </a:prstClr>
                  </a:outerShdw>
                </a:effectLst>
              </a:rPr>
              <a:t>3/20/98 ~19 </a:t>
            </a:r>
            <a:r>
              <a:rPr lang="en-US" dirty="0" err="1">
                <a:solidFill>
                  <a:srgbClr val="FF0000"/>
                </a:solidFill>
                <a:effectLst>
                  <a:outerShdw blurRad="50800" dist="38100" dir="2700000" algn="tl" rotWithShape="0">
                    <a:prstClr val="black">
                      <a:alpha val="40000"/>
                    </a:prstClr>
                  </a:outerShdw>
                </a:effectLst>
              </a:rPr>
              <a:t>yrs</a:t>
            </a:r>
            <a:r>
              <a:rPr lang="en-US" dirty="0">
                <a:solidFill>
                  <a:srgbClr val="FF0000"/>
                </a:solidFill>
                <a:effectLst>
                  <a:outerShdw blurRad="50800" dist="38100" dir="2700000" algn="tl" rotWithShape="0">
                    <a:prstClr val="black">
                      <a:alpha val="40000"/>
                    </a:prstClr>
                  </a:outerShdw>
                </a:effectLst>
              </a:rPr>
              <a:t> ago!</a:t>
            </a:r>
            <a:endParaRPr lang="en-US" dirty="0">
              <a:solidFill>
                <a:srgbClr val="FF0000"/>
              </a:solidFill>
              <a:effectLst>
                <a:outerShdw blurRad="50800" dist="38100" dir="2700000" algn="tl" rotWithShape="0">
                  <a:prstClr val="black">
                    <a:alpha val="40000"/>
                  </a:prstClr>
                </a:outerShdw>
              </a:effectLst>
            </a:endParaRPr>
          </a:p>
        </p:txBody>
      </p:sp>
      <p:sp>
        <p:nvSpPr>
          <p:cNvPr id="14" name="TextBox 13"/>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6" name="TextBox 15"/>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15/14</a:t>
            </a:r>
            <a:endParaRPr lang="en-US" sz="1000" dirty="0">
              <a:solidFill>
                <a:schemeClr val="bg1"/>
              </a:solidFill>
            </a:endParaRPr>
          </a:p>
        </p:txBody>
      </p:sp>
    </p:spTree>
    <p:extLst>
      <p:ext uri="{BB962C8B-B14F-4D97-AF65-F5344CB8AC3E}">
        <p14:creationId xmlns:p14="http://schemas.microsoft.com/office/powerpoint/2010/main" val="2072495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25416" y="2233246"/>
            <a:ext cx="9952892" cy="3947746"/>
          </a:xfrm>
          <a:prstGeom prst="rect">
            <a:avLst/>
          </a:prstGeom>
          <a:solidFill>
            <a:schemeClr val="accent1">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1292469" y="928030"/>
            <a:ext cx="10084777" cy="5340885"/>
          </a:xfrm>
        </p:spPr>
        <p:txBody>
          <a:bodyPr>
            <a:normAutofit fontScale="92500"/>
          </a:bodyPr>
          <a:lstStyle/>
          <a:p>
            <a:r>
              <a:rPr lang="en-US" sz="2200" dirty="0">
                <a:solidFill>
                  <a:srgbClr val="404040"/>
                </a:solidFill>
                <a:latin typeface="Trajan Pro"/>
                <a:cs typeface="Garamond"/>
              </a:rPr>
              <a:t>Organize into 6 groups, each will be assigned </a:t>
            </a:r>
            <a:r>
              <a:rPr lang="en-US" sz="2200" u="sng" dirty="0">
                <a:solidFill>
                  <a:srgbClr val="FF0000"/>
                </a:solidFill>
                <a:latin typeface="Trajan Pro"/>
                <a:cs typeface="Garamond"/>
              </a:rPr>
              <a:t>one topic</a:t>
            </a:r>
            <a:r>
              <a:rPr lang="en-US" sz="2200" dirty="0">
                <a:solidFill>
                  <a:srgbClr val="404040"/>
                </a:solidFill>
                <a:latin typeface="Trajan Pro"/>
                <a:cs typeface="Garamond"/>
              </a:rPr>
              <a:t> listed below</a:t>
            </a:r>
          </a:p>
          <a:p>
            <a:pPr>
              <a:buClr>
                <a:schemeClr val="tx1"/>
              </a:buClr>
            </a:pPr>
            <a:r>
              <a:rPr lang="en-US" sz="2200" dirty="0">
                <a:solidFill>
                  <a:srgbClr val="FF0000"/>
                </a:solidFill>
                <a:latin typeface="Trajan Pro"/>
                <a:cs typeface="Garamond"/>
              </a:rPr>
              <a:t>20 </a:t>
            </a:r>
            <a:r>
              <a:rPr lang="en-US" sz="2200" dirty="0" err="1">
                <a:solidFill>
                  <a:srgbClr val="FF0000"/>
                </a:solidFill>
                <a:latin typeface="Trajan Pro"/>
                <a:cs typeface="Garamond"/>
              </a:rPr>
              <a:t>mins</a:t>
            </a:r>
            <a:r>
              <a:rPr lang="en-US" sz="2200" dirty="0">
                <a:solidFill>
                  <a:srgbClr val="FF0000"/>
                </a:solidFill>
                <a:latin typeface="Trajan Pro"/>
                <a:cs typeface="Garamond"/>
              </a:rPr>
              <a:t> </a:t>
            </a:r>
            <a:r>
              <a:rPr lang="en-US" sz="2200" dirty="0">
                <a:solidFill>
                  <a:srgbClr val="404040"/>
                </a:solidFill>
                <a:latin typeface="Trajan Pro"/>
                <a:cs typeface="Garamond"/>
              </a:rPr>
              <a:t>to discuss and make notes</a:t>
            </a:r>
          </a:p>
          <a:p>
            <a:r>
              <a:rPr lang="en-US" sz="2200" dirty="0">
                <a:solidFill>
                  <a:srgbClr val="404040"/>
                </a:solidFill>
                <a:latin typeface="Trajan Pro"/>
                <a:cs typeface="Garamond"/>
              </a:rPr>
              <a:t>Nominate a speaker and take </a:t>
            </a:r>
            <a:r>
              <a:rPr lang="en-US" sz="2200" u="sng" dirty="0">
                <a:solidFill>
                  <a:srgbClr val="FF0000"/>
                </a:solidFill>
                <a:latin typeface="Trajan Pro"/>
                <a:cs typeface="Garamond"/>
              </a:rPr>
              <a:t>5 </a:t>
            </a:r>
            <a:r>
              <a:rPr lang="en-US" sz="2200" u="sng" dirty="0" err="1">
                <a:solidFill>
                  <a:srgbClr val="FF0000"/>
                </a:solidFill>
                <a:latin typeface="Trajan Pro"/>
                <a:cs typeface="Garamond"/>
              </a:rPr>
              <a:t>mins</a:t>
            </a:r>
            <a:r>
              <a:rPr lang="en-US" sz="2200" dirty="0">
                <a:solidFill>
                  <a:srgbClr val="404040"/>
                </a:solidFill>
                <a:latin typeface="Trajan Pro"/>
                <a:cs typeface="Garamond"/>
              </a:rPr>
              <a:t> </a:t>
            </a:r>
            <a:r>
              <a:rPr lang="en-US" sz="2200" dirty="0">
                <a:solidFill>
                  <a:srgbClr val="404040"/>
                </a:solidFill>
                <a:latin typeface="Trajan Pro"/>
                <a:cs typeface="Garamond"/>
              </a:rPr>
              <a:t>to present </a:t>
            </a:r>
            <a:r>
              <a:rPr lang="en-US" sz="2200" u="sng" dirty="0">
                <a:solidFill>
                  <a:srgbClr val="FF0000"/>
                </a:solidFill>
                <a:latin typeface="Trajan Pro"/>
                <a:cs typeface="Garamond"/>
              </a:rPr>
              <a:t>top 2 ideas </a:t>
            </a:r>
            <a:r>
              <a:rPr lang="en-US" sz="2200" dirty="0">
                <a:solidFill>
                  <a:srgbClr val="FF0000"/>
                </a:solidFill>
                <a:latin typeface="Trajan Pro"/>
                <a:cs typeface="Garamond"/>
              </a:rPr>
              <a:t>and why</a:t>
            </a:r>
            <a:r>
              <a:rPr lang="en-US" sz="2200" dirty="0">
                <a:solidFill>
                  <a:srgbClr val="404040"/>
                </a:solidFill>
                <a:latin typeface="Trajan Pro"/>
                <a:cs typeface="Garamond"/>
              </a:rPr>
              <a:t> </a:t>
            </a:r>
          </a:p>
          <a:p>
            <a:pPr marL="0" indent="0">
              <a:buNone/>
            </a:pPr>
            <a:endParaRPr lang="en-US" sz="2200" dirty="0">
              <a:solidFill>
                <a:srgbClr val="404040"/>
              </a:solidFill>
              <a:latin typeface="Trajan Pro"/>
              <a:cs typeface="Garamond"/>
            </a:endParaRPr>
          </a:p>
          <a:p>
            <a:pPr marL="0" indent="0">
              <a:buNone/>
            </a:pPr>
            <a:r>
              <a:rPr lang="en-US" sz="2200" dirty="0">
                <a:latin typeface="Trajan Pro"/>
                <a:cs typeface="Garamond"/>
              </a:rPr>
              <a:t>With an </a:t>
            </a:r>
            <a:r>
              <a:rPr lang="en-US" sz="2200" i="1" dirty="0">
                <a:latin typeface="Trajan Pro"/>
                <a:cs typeface="Garamond"/>
              </a:rPr>
              <a:t>emphasis on reliability</a:t>
            </a:r>
            <a:r>
              <a:rPr lang="en-US" sz="2200" dirty="0">
                <a:latin typeface="Trajan Pro"/>
                <a:cs typeface="Garamond"/>
              </a:rPr>
              <a:t>, or factors that effect reliability</a:t>
            </a:r>
          </a:p>
          <a:p>
            <a:endParaRPr lang="en-US" sz="1200" dirty="0">
              <a:solidFill>
                <a:srgbClr val="404040"/>
              </a:solidFill>
              <a:latin typeface="Trajan Pro"/>
              <a:cs typeface="Garamond"/>
            </a:endParaRPr>
          </a:p>
          <a:p>
            <a:pPr marL="404813" indent="-404813">
              <a:spcAft>
                <a:spcPts val="600"/>
              </a:spcAft>
              <a:buFont typeface="+mj-lt"/>
              <a:buAutoNum type="arabicPeriod"/>
            </a:pPr>
            <a:r>
              <a:rPr lang="en-US" sz="2600" dirty="0"/>
              <a:t>List </a:t>
            </a:r>
            <a:r>
              <a:rPr lang="en-US" sz="2600" dirty="0"/>
              <a:t>out things that we do </a:t>
            </a:r>
            <a:r>
              <a:rPr lang="en-US" sz="2600" dirty="0"/>
              <a:t>well (or have improved upon over time)</a:t>
            </a:r>
            <a:endParaRPr lang="en-US" sz="2600" dirty="0"/>
          </a:p>
          <a:p>
            <a:pPr marL="404813" indent="-404813">
              <a:spcAft>
                <a:spcPts val="600"/>
              </a:spcAft>
              <a:buFont typeface="+mj-lt"/>
              <a:buAutoNum type="arabicPeriod"/>
            </a:pPr>
            <a:r>
              <a:rPr lang="en-US" sz="2600" dirty="0"/>
              <a:t>List </a:t>
            </a:r>
            <a:r>
              <a:rPr lang="en-US" sz="2600" dirty="0"/>
              <a:t>out things that need </a:t>
            </a:r>
            <a:r>
              <a:rPr lang="en-US" sz="2600" dirty="0"/>
              <a:t>improvement (or </a:t>
            </a:r>
            <a:r>
              <a:rPr lang="en-US" sz="2600" dirty="0"/>
              <a:t>have degraded with time</a:t>
            </a:r>
            <a:r>
              <a:rPr lang="en-US" sz="2600" dirty="0"/>
              <a:t>)</a:t>
            </a:r>
          </a:p>
          <a:p>
            <a:pPr marL="404813" indent="-404813">
              <a:spcAft>
                <a:spcPts val="600"/>
              </a:spcAft>
              <a:buFont typeface="+mj-lt"/>
              <a:buAutoNum type="arabicPeriod"/>
            </a:pPr>
            <a:r>
              <a:rPr lang="en-US" sz="2600" dirty="0"/>
              <a:t>How would you reduce equipment/system repair times? (MTTR)</a:t>
            </a:r>
          </a:p>
          <a:p>
            <a:pPr marL="404813" indent="-404813">
              <a:spcAft>
                <a:spcPts val="600"/>
              </a:spcAft>
              <a:buFont typeface="+mj-lt"/>
              <a:buAutoNum type="arabicPeriod"/>
            </a:pPr>
            <a:r>
              <a:rPr lang="en-US" sz="2600" dirty="0"/>
              <a:t>How would you lengthen lifetime of equipment? (Increase MTBF)</a:t>
            </a:r>
          </a:p>
          <a:p>
            <a:pPr marL="404813" indent="-404813">
              <a:spcAft>
                <a:spcPts val="600"/>
              </a:spcAft>
              <a:buFont typeface="+mj-lt"/>
              <a:buAutoNum type="arabicPeriod"/>
            </a:pPr>
            <a:r>
              <a:rPr lang="en-US" sz="2600" dirty="0"/>
              <a:t>How </a:t>
            </a:r>
            <a:r>
              <a:rPr lang="en-US" sz="2600" dirty="0"/>
              <a:t>would you improve human performance? </a:t>
            </a:r>
          </a:p>
          <a:p>
            <a:pPr marL="404813" indent="-404813">
              <a:spcAft>
                <a:spcPts val="600"/>
              </a:spcAft>
              <a:buFont typeface="+mj-lt"/>
              <a:buAutoNum type="arabicPeriod"/>
            </a:pPr>
            <a:r>
              <a:rPr lang="en-US" sz="2600" dirty="0"/>
              <a:t>What </a:t>
            </a:r>
            <a:r>
              <a:rPr lang="en-US" sz="2600" dirty="0"/>
              <a:t>are the major risks to running CEBAF reliably for the next 20 years?</a:t>
            </a:r>
          </a:p>
          <a:p>
            <a:endParaRPr lang="en-US" sz="1200" dirty="0">
              <a:solidFill>
                <a:srgbClr val="404040"/>
              </a:solidFill>
              <a:latin typeface="Trajan Pro"/>
              <a:cs typeface="Garamond"/>
            </a:endParaRPr>
          </a:p>
          <a:p>
            <a:pPr marL="0" indent="0">
              <a:buNone/>
            </a:pPr>
            <a:endParaRPr lang="en-US" sz="1200" dirty="0">
              <a:solidFill>
                <a:schemeClr val="accent1"/>
              </a:solidFill>
              <a:latin typeface="Garamond"/>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Group work</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t>
            </a:r>
            <a:r>
              <a:rPr lang="en-US" sz="1000" dirty="0" smtClean="0">
                <a:solidFill>
                  <a:schemeClr val="bg1"/>
                </a:solidFill>
              </a:rPr>
              <a:t>“Group Therapy”, </a:t>
            </a:r>
            <a:r>
              <a:rPr lang="en-US" sz="1000" dirty="0">
                <a:solidFill>
                  <a:schemeClr val="bg1"/>
                </a:solidFill>
              </a:rPr>
              <a:t>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1" name="TextBox 10"/>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1/7</a:t>
            </a:r>
            <a:endParaRPr lang="en-US" sz="1000" dirty="0">
              <a:solidFill>
                <a:schemeClr val="bg1"/>
              </a:solidFill>
            </a:endParaRPr>
          </a:p>
        </p:txBody>
      </p:sp>
    </p:spTree>
    <p:extLst>
      <p:ext uri="{BB962C8B-B14F-4D97-AF65-F5344CB8AC3E}">
        <p14:creationId xmlns:p14="http://schemas.microsoft.com/office/powerpoint/2010/main" val="1242071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720969" y="928031"/>
            <a:ext cx="10779369" cy="4320978"/>
          </a:xfrm>
        </p:spPr>
        <p:txBody>
          <a:bodyPr>
            <a:normAutofit/>
          </a:bodyPr>
          <a:lstStyle/>
          <a:p>
            <a:pPr marL="0" indent="0">
              <a:buNone/>
            </a:pPr>
            <a:endParaRPr lang="en-US" sz="2200" dirty="0">
              <a:solidFill>
                <a:srgbClr val="404040"/>
              </a:solidFill>
              <a:latin typeface="Trajan Pro"/>
              <a:cs typeface="Garamond"/>
            </a:endParaRPr>
          </a:p>
          <a:p>
            <a:pPr marL="0" indent="0">
              <a:buNone/>
            </a:pPr>
            <a:r>
              <a:rPr lang="en-US" sz="2800" dirty="0">
                <a:latin typeface="Trajan Pro"/>
                <a:cs typeface="Garamond"/>
              </a:rPr>
              <a:t>With </a:t>
            </a:r>
            <a:r>
              <a:rPr lang="en-US" sz="2800" dirty="0" smtClean="0">
                <a:latin typeface="Trajan Pro"/>
                <a:cs typeface="Garamond"/>
              </a:rPr>
              <a:t>an </a:t>
            </a:r>
            <a:r>
              <a:rPr lang="en-US" sz="2800" i="1" dirty="0">
                <a:latin typeface="Trajan Pro"/>
                <a:cs typeface="Garamond"/>
              </a:rPr>
              <a:t>emphasis on reliability</a:t>
            </a:r>
            <a:r>
              <a:rPr lang="en-US" sz="2800" dirty="0">
                <a:latin typeface="Trajan Pro"/>
                <a:cs typeface="Garamond"/>
              </a:rPr>
              <a:t>, or factors that effect reliability</a:t>
            </a:r>
          </a:p>
          <a:p>
            <a:endParaRPr lang="en-US" sz="1200" dirty="0">
              <a:solidFill>
                <a:srgbClr val="404040"/>
              </a:solidFill>
              <a:latin typeface="Trajan Pro"/>
              <a:cs typeface="Garamond"/>
            </a:endParaRPr>
          </a:p>
          <a:p>
            <a:pPr marL="747713" indent="-747713">
              <a:spcAft>
                <a:spcPts val="600"/>
              </a:spcAft>
              <a:buFont typeface="+mj-lt"/>
              <a:buAutoNum type="arabicPeriod"/>
            </a:pPr>
            <a:r>
              <a:rPr lang="en-US" sz="5400" dirty="0"/>
              <a:t>List </a:t>
            </a:r>
            <a:r>
              <a:rPr lang="en-US" sz="5400" dirty="0"/>
              <a:t>out things that we do </a:t>
            </a:r>
            <a:r>
              <a:rPr lang="en-US" sz="5400" dirty="0"/>
              <a:t>well </a:t>
            </a:r>
            <a:r>
              <a:rPr lang="en-US" sz="5400" dirty="0" smtClean="0"/>
              <a:t/>
            </a:r>
            <a:br>
              <a:rPr lang="en-US" sz="5400" dirty="0" smtClean="0"/>
            </a:br>
            <a:r>
              <a:rPr lang="en-US" sz="5400" dirty="0" smtClean="0"/>
              <a:t>(</a:t>
            </a:r>
            <a:r>
              <a:rPr lang="en-US" sz="5400" dirty="0"/>
              <a:t>or have improved upon over time)</a:t>
            </a:r>
            <a:endParaRPr lang="en-US" sz="5400" dirty="0"/>
          </a:p>
          <a:p>
            <a:endParaRPr lang="en-US" sz="1200" dirty="0">
              <a:solidFill>
                <a:srgbClr val="404040"/>
              </a:solidFill>
              <a:latin typeface="Trajan Pro"/>
              <a:cs typeface="Garamond"/>
            </a:endParaRPr>
          </a:p>
          <a:p>
            <a:pPr marL="0" indent="0">
              <a:buNone/>
            </a:pPr>
            <a:endParaRPr lang="en-US" sz="1200" dirty="0">
              <a:solidFill>
                <a:schemeClr val="accent1"/>
              </a:solidFill>
              <a:latin typeface="Garamond"/>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Group work (1)</a:t>
            </a:r>
            <a:endParaRPr lang="en-US" sz="3600" dirty="0">
              <a:latin typeface="Trajan Pro"/>
              <a:cs typeface="Trajan Pro"/>
            </a:endParaRPr>
          </a:p>
        </p:txBody>
      </p:sp>
      <p:sp>
        <p:nvSpPr>
          <p:cNvPr id="6" name="TextBox 5"/>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t>
            </a:r>
            <a:r>
              <a:rPr lang="en-US" sz="1000" dirty="0" smtClean="0">
                <a:solidFill>
                  <a:schemeClr val="bg1"/>
                </a:solidFill>
              </a:rPr>
              <a:t>“Group Therapy”, </a:t>
            </a:r>
            <a:r>
              <a:rPr lang="en-US" sz="1000" dirty="0">
                <a:solidFill>
                  <a:schemeClr val="bg1"/>
                </a:solidFill>
              </a:rPr>
              <a:t>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0" name="TextBox 9"/>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2/7</a:t>
            </a:r>
            <a:endParaRPr lang="en-US" sz="1000" dirty="0">
              <a:solidFill>
                <a:schemeClr val="bg1"/>
              </a:solidFill>
            </a:endParaRPr>
          </a:p>
        </p:txBody>
      </p:sp>
    </p:spTree>
    <p:extLst>
      <p:ext uri="{BB962C8B-B14F-4D97-AF65-F5344CB8AC3E}">
        <p14:creationId xmlns:p14="http://schemas.microsoft.com/office/powerpoint/2010/main" val="4013842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42900" y="928030"/>
            <a:ext cx="11849100" cy="5364283"/>
          </a:xfrm>
        </p:spPr>
        <p:txBody>
          <a:bodyPr>
            <a:normAutofit/>
          </a:bodyPr>
          <a:lstStyle/>
          <a:p>
            <a:pPr marL="0" indent="0">
              <a:buNone/>
            </a:pPr>
            <a:endParaRPr lang="en-US" sz="2200" dirty="0">
              <a:solidFill>
                <a:srgbClr val="404040"/>
              </a:solidFill>
              <a:latin typeface="Trajan Pro"/>
              <a:cs typeface="Garamond"/>
            </a:endParaRPr>
          </a:p>
          <a:p>
            <a:pPr marL="0" indent="0">
              <a:buNone/>
            </a:pPr>
            <a:r>
              <a:rPr lang="en-US" sz="2800" dirty="0">
                <a:latin typeface="Trajan Pro"/>
                <a:cs typeface="Garamond"/>
              </a:rPr>
              <a:t>With </a:t>
            </a:r>
            <a:r>
              <a:rPr lang="en-US" sz="2800" dirty="0" smtClean="0">
                <a:latin typeface="Trajan Pro"/>
                <a:cs typeface="Garamond"/>
              </a:rPr>
              <a:t>an </a:t>
            </a:r>
            <a:r>
              <a:rPr lang="en-US" sz="2800" i="1" dirty="0">
                <a:latin typeface="Trajan Pro"/>
                <a:cs typeface="Garamond"/>
              </a:rPr>
              <a:t>emphasis on reliability</a:t>
            </a:r>
            <a:r>
              <a:rPr lang="en-US" sz="2800" dirty="0">
                <a:latin typeface="Trajan Pro"/>
                <a:cs typeface="Garamond"/>
              </a:rPr>
              <a:t>, or factors that effect reliability</a:t>
            </a:r>
          </a:p>
          <a:p>
            <a:endParaRPr lang="en-US" sz="1200" dirty="0">
              <a:solidFill>
                <a:srgbClr val="404040"/>
              </a:solidFill>
              <a:latin typeface="Trajan Pro"/>
              <a:cs typeface="Garamond"/>
            </a:endParaRPr>
          </a:p>
          <a:p>
            <a:pPr marL="742950" indent="-742950">
              <a:spcAft>
                <a:spcPts val="600"/>
              </a:spcAft>
              <a:buFont typeface="+mj-lt"/>
              <a:buAutoNum type="arabicPeriod" startAt="2"/>
            </a:pPr>
            <a:r>
              <a:rPr lang="en-US" sz="5400" dirty="0"/>
              <a:t>List </a:t>
            </a:r>
            <a:r>
              <a:rPr lang="en-US" sz="5400" dirty="0"/>
              <a:t>out things that need improvement (or have degraded with time</a:t>
            </a:r>
            <a:r>
              <a:rPr lang="en-US" sz="5400" dirty="0"/>
              <a:t>)</a:t>
            </a:r>
            <a:endParaRPr lang="en-US" sz="5400" dirty="0"/>
          </a:p>
          <a:p>
            <a:endParaRPr lang="en-US" sz="1200" dirty="0">
              <a:solidFill>
                <a:srgbClr val="404040"/>
              </a:solidFill>
              <a:latin typeface="Trajan Pro"/>
              <a:cs typeface="Garamond"/>
            </a:endParaRPr>
          </a:p>
          <a:p>
            <a:pPr marL="0" indent="0">
              <a:buNone/>
            </a:pPr>
            <a:endParaRPr lang="en-US" sz="1200" dirty="0">
              <a:solidFill>
                <a:schemeClr val="accent1"/>
              </a:solidFill>
              <a:latin typeface="Garamond"/>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Group work (2)</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t>
            </a:r>
            <a:r>
              <a:rPr lang="en-US" sz="1000" dirty="0" smtClean="0">
                <a:solidFill>
                  <a:schemeClr val="bg1"/>
                </a:solidFill>
              </a:rPr>
              <a:t>“Group Therapy”, </a:t>
            </a:r>
            <a:r>
              <a:rPr lang="en-US" sz="1000" dirty="0">
                <a:solidFill>
                  <a:schemeClr val="bg1"/>
                </a:solidFill>
              </a:rPr>
              <a:t>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0" name="TextBox 9"/>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3/7</a:t>
            </a:r>
            <a:endParaRPr lang="en-US" sz="1000" dirty="0">
              <a:solidFill>
                <a:schemeClr val="bg1"/>
              </a:solidFill>
            </a:endParaRPr>
          </a:p>
        </p:txBody>
      </p:sp>
    </p:spTree>
    <p:extLst>
      <p:ext uri="{BB962C8B-B14F-4D97-AF65-F5344CB8AC3E}">
        <p14:creationId xmlns:p14="http://schemas.microsoft.com/office/powerpoint/2010/main" val="4221386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360485" y="928030"/>
            <a:ext cx="11535507" cy="5364283"/>
          </a:xfrm>
        </p:spPr>
        <p:txBody>
          <a:bodyPr>
            <a:normAutofit/>
          </a:bodyPr>
          <a:lstStyle/>
          <a:p>
            <a:pPr marL="0" indent="0">
              <a:buNone/>
            </a:pPr>
            <a:endParaRPr lang="en-US" sz="2200" dirty="0">
              <a:solidFill>
                <a:srgbClr val="404040"/>
              </a:solidFill>
              <a:latin typeface="Trajan Pro"/>
              <a:cs typeface="Garamond"/>
            </a:endParaRPr>
          </a:p>
          <a:p>
            <a:pPr marL="0" indent="0">
              <a:buNone/>
            </a:pPr>
            <a:r>
              <a:rPr lang="en-US" sz="2800" dirty="0">
                <a:latin typeface="Trajan Pro"/>
                <a:cs typeface="Garamond"/>
              </a:rPr>
              <a:t>With </a:t>
            </a:r>
            <a:r>
              <a:rPr lang="en-US" sz="2800" dirty="0" smtClean="0">
                <a:latin typeface="Trajan Pro"/>
                <a:cs typeface="Garamond"/>
              </a:rPr>
              <a:t>an </a:t>
            </a:r>
            <a:r>
              <a:rPr lang="en-US" sz="2800" i="1" dirty="0">
                <a:latin typeface="Trajan Pro"/>
                <a:cs typeface="Garamond"/>
              </a:rPr>
              <a:t>emphasis on reliability</a:t>
            </a:r>
            <a:r>
              <a:rPr lang="en-US" sz="2800" dirty="0">
                <a:latin typeface="Trajan Pro"/>
                <a:cs typeface="Garamond"/>
              </a:rPr>
              <a:t>, or factors that effect reliability</a:t>
            </a:r>
          </a:p>
          <a:p>
            <a:endParaRPr lang="en-US" sz="1200" dirty="0">
              <a:solidFill>
                <a:srgbClr val="404040"/>
              </a:solidFill>
              <a:latin typeface="Trajan Pro"/>
              <a:cs typeface="Garamond"/>
            </a:endParaRPr>
          </a:p>
          <a:p>
            <a:pPr marL="742950" indent="-742950">
              <a:spcAft>
                <a:spcPts val="600"/>
              </a:spcAft>
              <a:buFont typeface="+mj-lt"/>
              <a:buAutoNum type="arabicPeriod" startAt="3"/>
            </a:pPr>
            <a:r>
              <a:rPr lang="en-US" sz="5400" dirty="0"/>
              <a:t>How would you reduce equipment</a:t>
            </a:r>
            <a:r>
              <a:rPr lang="en-US" sz="5400" dirty="0" smtClean="0"/>
              <a:t>/</a:t>
            </a:r>
            <a:br>
              <a:rPr lang="en-US" sz="5400" dirty="0" smtClean="0"/>
            </a:br>
            <a:r>
              <a:rPr lang="en-US" sz="5400" dirty="0" smtClean="0"/>
              <a:t>system </a:t>
            </a:r>
            <a:r>
              <a:rPr lang="en-US" sz="5400" dirty="0"/>
              <a:t>repair times? </a:t>
            </a:r>
            <a:r>
              <a:rPr lang="en-US" sz="5400" dirty="0"/>
              <a:t>(MTTR)</a:t>
            </a:r>
          </a:p>
          <a:p>
            <a:endParaRPr lang="en-US" sz="1200" dirty="0">
              <a:solidFill>
                <a:srgbClr val="404040"/>
              </a:solidFill>
              <a:latin typeface="Trajan Pro"/>
              <a:cs typeface="Garamond"/>
            </a:endParaRPr>
          </a:p>
          <a:p>
            <a:pPr marL="0" indent="0">
              <a:buNone/>
            </a:pPr>
            <a:endParaRPr lang="en-US" sz="1200" dirty="0">
              <a:solidFill>
                <a:schemeClr val="accent1"/>
              </a:solidFill>
              <a:latin typeface="Garamond"/>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Group work (3)</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t>
            </a:r>
            <a:r>
              <a:rPr lang="en-US" sz="1000" dirty="0" smtClean="0">
                <a:solidFill>
                  <a:schemeClr val="bg1"/>
                </a:solidFill>
              </a:rPr>
              <a:t>“Group Therapy”, </a:t>
            </a:r>
            <a:r>
              <a:rPr lang="en-US" sz="1000" dirty="0">
                <a:solidFill>
                  <a:schemeClr val="bg1"/>
                </a:solidFill>
              </a:rPr>
              <a:t>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0" name="TextBox 9"/>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4/7</a:t>
            </a:r>
            <a:endParaRPr lang="en-US" sz="1000" dirty="0">
              <a:solidFill>
                <a:schemeClr val="bg1"/>
              </a:solidFill>
            </a:endParaRPr>
          </a:p>
        </p:txBody>
      </p:sp>
    </p:spTree>
    <p:extLst>
      <p:ext uri="{BB962C8B-B14F-4D97-AF65-F5344CB8AC3E}">
        <p14:creationId xmlns:p14="http://schemas.microsoft.com/office/powerpoint/2010/main" val="4124938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597877" y="928030"/>
            <a:ext cx="11157438" cy="5364283"/>
          </a:xfrm>
        </p:spPr>
        <p:txBody>
          <a:bodyPr>
            <a:normAutofit/>
          </a:bodyPr>
          <a:lstStyle/>
          <a:p>
            <a:pPr marL="0" indent="0">
              <a:spcAft>
                <a:spcPts val="1800"/>
              </a:spcAft>
              <a:buNone/>
            </a:pPr>
            <a:r>
              <a:rPr lang="en-US" sz="4000" dirty="0" smtClean="0">
                <a:solidFill>
                  <a:srgbClr val="404040"/>
                </a:solidFill>
                <a:latin typeface="Trajan Pro"/>
                <a:cs typeface="Garamond"/>
              </a:rPr>
              <a:t>For high performance accelerators, </a:t>
            </a:r>
            <a:r>
              <a:rPr lang="en-US" sz="4000" i="1" dirty="0" smtClean="0">
                <a:solidFill>
                  <a:schemeClr val="tx2"/>
                </a:solidFill>
                <a:latin typeface="Trajan Pro"/>
                <a:cs typeface="Garamond"/>
              </a:rPr>
              <a:t>reliability engineering</a:t>
            </a:r>
            <a:r>
              <a:rPr lang="en-US" sz="4000" dirty="0" smtClean="0">
                <a:solidFill>
                  <a:srgbClr val="404040"/>
                </a:solidFill>
                <a:latin typeface="Trajan Pro"/>
                <a:cs typeface="Garamond"/>
              </a:rPr>
              <a:t> must be</a:t>
            </a:r>
            <a:r>
              <a:rPr lang="en-US" sz="4000" dirty="0" smtClean="0">
                <a:solidFill>
                  <a:srgbClr val="404040"/>
                </a:solidFill>
                <a:latin typeface="Trajan Pro"/>
                <a:cs typeface="Garamond"/>
              </a:rPr>
              <a:t>:</a:t>
            </a:r>
            <a:endParaRPr lang="en-US" sz="4000" dirty="0" smtClean="0">
              <a:solidFill>
                <a:srgbClr val="404040"/>
              </a:solidFill>
              <a:latin typeface="Trajan Pro"/>
              <a:cs typeface="Garamond"/>
            </a:endParaRPr>
          </a:p>
          <a:p>
            <a:pPr>
              <a:spcAft>
                <a:spcPts val="600"/>
              </a:spcAft>
            </a:pPr>
            <a:r>
              <a:rPr lang="en-US" sz="3600" b="1" dirty="0">
                <a:solidFill>
                  <a:srgbClr val="404040"/>
                </a:solidFill>
                <a:latin typeface="Trajan Pro"/>
                <a:cs typeface="Garamond"/>
              </a:rPr>
              <a:t>i</a:t>
            </a:r>
            <a:r>
              <a:rPr lang="en-US" sz="3600" b="1" dirty="0">
                <a:solidFill>
                  <a:srgbClr val="404040"/>
                </a:solidFill>
                <a:latin typeface="Trajan Pro"/>
                <a:cs typeface="Garamond"/>
              </a:rPr>
              <a:t>ntroduced</a:t>
            </a:r>
            <a:r>
              <a:rPr lang="en-US" sz="3600" dirty="0">
                <a:solidFill>
                  <a:srgbClr val="404040"/>
                </a:solidFill>
                <a:latin typeface="Trajan Pro"/>
                <a:cs typeface="Garamond"/>
              </a:rPr>
              <a:t> right at the inception of the project, and </a:t>
            </a:r>
          </a:p>
          <a:p>
            <a:pPr>
              <a:spcAft>
                <a:spcPts val="1800"/>
              </a:spcAft>
            </a:pPr>
            <a:r>
              <a:rPr lang="en-US" sz="3600" b="1" dirty="0">
                <a:solidFill>
                  <a:srgbClr val="404040"/>
                </a:solidFill>
                <a:latin typeface="Trajan Pro"/>
                <a:cs typeface="Garamond"/>
              </a:rPr>
              <a:t>m</a:t>
            </a:r>
            <a:r>
              <a:rPr lang="en-US" sz="3600" b="1" dirty="0">
                <a:solidFill>
                  <a:srgbClr val="404040"/>
                </a:solidFill>
                <a:latin typeface="Trajan Pro"/>
                <a:cs typeface="Garamond"/>
              </a:rPr>
              <a:t>aintained</a:t>
            </a:r>
            <a:r>
              <a:rPr lang="en-US" sz="3600" dirty="0">
                <a:solidFill>
                  <a:srgbClr val="404040"/>
                </a:solidFill>
                <a:latin typeface="Trajan Pro"/>
                <a:cs typeface="Garamond"/>
              </a:rPr>
              <a:t> as a central theme throughout.</a:t>
            </a:r>
            <a:endParaRPr lang="en-US" sz="2000" dirty="0">
              <a:solidFill>
                <a:srgbClr val="404040"/>
              </a:solidFill>
              <a:latin typeface="Garamond"/>
              <a:cs typeface="Garamond"/>
            </a:endParaRPr>
          </a:p>
          <a:p>
            <a:pPr marL="0" indent="0" algn="ctr">
              <a:spcAft>
                <a:spcPts val="1800"/>
              </a:spcAft>
              <a:buNone/>
            </a:pPr>
            <a:r>
              <a:rPr lang="en-US" sz="4000" dirty="0" smtClean="0">
                <a:solidFill>
                  <a:srgbClr val="404040"/>
                </a:solidFill>
                <a:latin typeface="Trajan Pro"/>
                <a:cs typeface="Garamond"/>
              </a:rPr>
              <a:t>We </a:t>
            </a:r>
            <a:r>
              <a:rPr lang="en-US" sz="4000" dirty="0">
                <a:solidFill>
                  <a:srgbClr val="404040"/>
                </a:solidFill>
                <a:latin typeface="Trajan Pro"/>
                <a:cs typeface="Garamond"/>
              </a:rPr>
              <a:t>are always on the </a:t>
            </a:r>
            <a:r>
              <a:rPr lang="en-US" sz="4000" dirty="0">
                <a:solidFill>
                  <a:schemeClr val="accent1">
                    <a:lumMod val="75000"/>
                  </a:schemeClr>
                </a:solidFill>
                <a:latin typeface="Trajan Pro"/>
                <a:cs typeface="Garamond"/>
              </a:rPr>
              <a:t>technology frontier</a:t>
            </a:r>
          </a:p>
          <a:p>
            <a:endParaRPr lang="en-US" dirty="0">
              <a:solidFill>
                <a:srgbClr val="404040"/>
              </a:solidFill>
              <a:latin typeface="Trajan Pro"/>
              <a:cs typeface="Garamond"/>
            </a:endParaRPr>
          </a:p>
          <a:p>
            <a:endParaRPr lang="en-US" sz="2000" dirty="0">
              <a:solidFill>
                <a:srgbClr val="404040"/>
              </a:solidFill>
              <a:latin typeface="Garamond"/>
              <a:cs typeface="Garamond"/>
            </a:endParaRPr>
          </a:p>
        </p:txBody>
      </p:sp>
      <p:sp>
        <p:nvSpPr>
          <p:cNvPr id="10" name="TextBox 9"/>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5" name="TextBox 4"/>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fld id="{41429980-F0D4-42D2-96D1-1857C4D86811}" type="slidenum">
              <a:rPr lang="en-US" sz="1000" smtClean="0">
                <a:solidFill>
                  <a:schemeClr val="bg1"/>
                </a:solidFill>
              </a:rPr>
              <a:t>2</a:t>
            </a:fld>
            <a:r>
              <a:rPr lang="en-US" sz="1000" dirty="0" smtClean="0">
                <a:solidFill>
                  <a:schemeClr val="bg1"/>
                </a:solidFill>
              </a:rPr>
              <a:t>/14</a:t>
            </a:r>
            <a:endParaRPr lang="en-US" sz="1000" dirty="0">
              <a:solidFill>
                <a:schemeClr val="bg1"/>
              </a:solidFill>
            </a:endParaRPr>
          </a:p>
        </p:txBody>
      </p:sp>
    </p:spTree>
    <p:extLst>
      <p:ext uri="{BB962C8B-B14F-4D97-AF65-F5344CB8AC3E}">
        <p14:creationId xmlns:p14="http://schemas.microsoft.com/office/powerpoint/2010/main" val="2125778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77008" y="928030"/>
            <a:ext cx="10761784" cy="5364283"/>
          </a:xfrm>
        </p:spPr>
        <p:txBody>
          <a:bodyPr>
            <a:normAutofit/>
          </a:bodyPr>
          <a:lstStyle/>
          <a:p>
            <a:pPr marL="0" indent="0">
              <a:buNone/>
            </a:pPr>
            <a:endParaRPr lang="en-US" sz="2200" dirty="0">
              <a:solidFill>
                <a:srgbClr val="404040"/>
              </a:solidFill>
              <a:latin typeface="Trajan Pro"/>
              <a:cs typeface="Garamond"/>
            </a:endParaRPr>
          </a:p>
          <a:p>
            <a:pPr marL="0" indent="0">
              <a:buNone/>
            </a:pPr>
            <a:r>
              <a:rPr lang="en-US" sz="2800" dirty="0">
                <a:latin typeface="Trajan Pro"/>
                <a:cs typeface="Garamond"/>
              </a:rPr>
              <a:t>With </a:t>
            </a:r>
            <a:r>
              <a:rPr lang="en-US" sz="2800" dirty="0" smtClean="0">
                <a:latin typeface="Trajan Pro"/>
                <a:cs typeface="Garamond"/>
              </a:rPr>
              <a:t>an </a:t>
            </a:r>
            <a:r>
              <a:rPr lang="en-US" sz="2800" i="1" dirty="0">
                <a:latin typeface="Trajan Pro"/>
                <a:cs typeface="Garamond"/>
              </a:rPr>
              <a:t>emphasis on reliability</a:t>
            </a:r>
            <a:r>
              <a:rPr lang="en-US" sz="2800" dirty="0">
                <a:latin typeface="Trajan Pro"/>
                <a:cs typeface="Garamond"/>
              </a:rPr>
              <a:t>, or factors that effect reliability</a:t>
            </a:r>
          </a:p>
          <a:p>
            <a:endParaRPr lang="en-US" sz="1200" dirty="0">
              <a:solidFill>
                <a:srgbClr val="404040"/>
              </a:solidFill>
              <a:latin typeface="Trajan Pro"/>
              <a:cs typeface="Garamond"/>
            </a:endParaRPr>
          </a:p>
          <a:p>
            <a:pPr marL="742950" indent="-742950">
              <a:spcAft>
                <a:spcPts val="600"/>
              </a:spcAft>
              <a:buFont typeface="+mj-lt"/>
              <a:buAutoNum type="arabicPeriod" startAt="4"/>
            </a:pPr>
            <a:r>
              <a:rPr lang="en-US" sz="5400" dirty="0"/>
              <a:t>How would you lengthen lifetime of equipment? (Increase MTBF)</a:t>
            </a:r>
          </a:p>
          <a:p>
            <a:endParaRPr lang="en-US" sz="1200" dirty="0">
              <a:solidFill>
                <a:srgbClr val="404040"/>
              </a:solidFill>
              <a:latin typeface="Trajan Pro"/>
              <a:cs typeface="Garamond"/>
            </a:endParaRPr>
          </a:p>
          <a:p>
            <a:pPr marL="0" indent="0">
              <a:buNone/>
            </a:pPr>
            <a:endParaRPr lang="en-US" sz="1200" dirty="0">
              <a:solidFill>
                <a:schemeClr val="accent1"/>
              </a:solidFill>
              <a:latin typeface="Garamond"/>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Group work (4)</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t>
            </a:r>
            <a:r>
              <a:rPr lang="en-US" sz="1000" dirty="0" smtClean="0">
                <a:solidFill>
                  <a:schemeClr val="bg1"/>
                </a:solidFill>
              </a:rPr>
              <a:t>“Group Therapy”, </a:t>
            </a:r>
            <a:r>
              <a:rPr lang="en-US" sz="1000" dirty="0">
                <a:solidFill>
                  <a:schemeClr val="bg1"/>
                </a:solidFill>
              </a:rPr>
              <a:t>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0" name="TextBox 9"/>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5/7</a:t>
            </a:r>
            <a:endParaRPr lang="en-US" sz="1000" dirty="0">
              <a:solidFill>
                <a:schemeClr val="bg1"/>
              </a:solidFill>
            </a:endParaRPr>
          </a:p>
        </p:txBody>
      </p:sp>
    </p:spTree>
    <p:extLst>
      <p:ext uri="{BB962C8B-B14F-4D97-AF65-F5344CB8AC3E}">
        <p14:creationId xmlns:p14="http://schemas.microsoft.com/office/powerpoint/2010/main" val="3607641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1072662" y="928030"/>
            <a:ext cx="10313376" cy="5364283"/>
          </a:xfrm>
        </p:spPr>
        <p:txBody>
          <a:bodyPr>
            <a:normAutofit/>
          </a:bodyPr>
          <a:lstStyle/>
          <a:p>
            <a:pPr marL="0" indent="0">
              <a:buNone/>
            </a:pPr>
            <a:endParaRPr lang="en-US" sz="2200" dirty="0">
              <a:solidFill>
                <a:srgbClr val="404040"/>
              </a:solidFill>
              <a:latin typeface="Trajan Pro"/>
              <a:cs typeface="Garamond"/>
            </a:endParaRPr>
          </a:p>
          <a:p>
            <a:pPr marL="0" indent="0">
              <a:buNone/>
            </a:pPr>
            <a:r>
              <a:rPr lang="en-US" sz="2800" dirty="0">
                <a:latin typeface="Trajan Pro"/>
                <a:cs typeface="Garamond"/>
              </a:rPr>
              <a:t>With </a:t>
            </a:r>
            <a:r>
              <a:rPr lang="en-US" sz="2800" dirty="0" smtClean="0">
                <a:latin typeface="Trajan Pro"/>
                <a:cs typeface="Garamond"/>
              </a:rPr>
              <a:t>an </a:t>
            </a:r>
            <a:r>
              <a:rPr lang="en-US" sz="2800" i="1" dirty="0">
                <a:latin typeface="Trajan Pro"/>
                <a:cs typeface="Garamond"/>
              </a:rPr>
              <a:t>emphasis on reliability</a:t>
            </a:r>
            <a:r>
              <a:rPr lang="en-US" sz="2800" dirty="0">
                <a:latin typeface="Trajan Pro"/>
                <a:cs typeface="Garamond"/>
              </a:rPr>
              <a:t>, or factors that effect reliability</a:t>
            </a:r>
          </a:p>
          <a:p>
            <a:endParaRPr lang="en-US" sz="1200" dirty="0">
              <a:solidFill>
                <a:srgbClr val="404040"/>
              </a:solidFill>
              <a:latin typeface="Trajan Pro"/>
              <a:cs typeface="Garamond"/>
            </a:endParaRPr>
          </a:p>
          <a:p>
            <a:pPr marL="747713" indent="-747713">
              <a:spcAft>
                <a:spcPts val="600"/>
              </a:spcAft>
              <a:buFont typeface="+mj-lt"/>
              <a:buAutoNum type="arabicPeriod" startAt="5"/>
            </a:pPr>
            <a:r>
              <a:rPr lang="en-US" sz="5400" dirty="0"/>
              <a:t>How would you improve human performance? </a:t>
            </a:r>
          </a:p>
          <a:p>
            <a:endParaRPr lang="en-US" sz="1200" dirty="0">
              <a:solidFill>
                <a:srgbClr val="404040"/>
              </a:solidFill>
              <a:latin typeface="Trajan Pro"/>
              <a:cs typeface="Garamond"/>
            </a:endParaRPr>
          </a:p>
          <a:p>
            <a:pPr marL="0" indent="0">
              <a:buNone/>
            </a:pPr>
            <a:endParaRPr lang="en-US" sz="1200" dirty="0">
              <a:solidFill>
                <a:schemeClr val="accent1"/>
              </a:solidFill>
              <a:latin typeface="Garamond"/>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Group work (5)</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t>
            </a:r>
            <a:r>
              <a:rPr lang="en-US" sz="1000" dirty="0" smtClean="0">
                <a:solidFill>
                  <a:schemeClr val="bg1"/>
                </a:solidFill>
              </a:rPr>
              <a:t>“Group Therapy”, </a:t>
            </a:r>
            <a:r>
              <a:rPr lang="en-US" sz="1000" dirty="0">
                <a:solidFill>
                  <a:schemeClr val="bg1"/>
                </a:solidFill>
              </a:rPr>
              <a:t>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0" name="TextBox 9"/>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6/7</a:t>
            </a:r>
            <a:endParaRPr lang="en-US" sz="1000" dirty="0">
              <a:solidFill>
                <a:schemeClr val="bg1"/>
              </a:solidFill>
            </a:endParaRPr>
          </a:p>
        </p:txBody>
      </p:sp>
    </p:spTree>
    <p:extLst>
      <p:ext uri="{BB962C8B-B14F-4D97-AF65-F5344CB8AC3E}">
        <p14:creationId xmlns:p14="http://schemas.microsoft.com/office/powerpoint/2010/main" val="23152288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545123" y="928030"/>
            <a:ext cx="11386039" cy="5364283"/>
          </a:xfrm>
        </p:spPr>
        <p:txBody>
          <a:bodyPr>
            <a:normAutofit/>
          </a:bodyPr>
          <a:lstStyle/>
          <a:p>
            <a:pPr marL="0" indent="0">
              <a:buNone/>
            </a:pPr>
            <a:endParaRPr lang="en-US" sz="2200" dirty="0">
              <a:solidFill>
                <a:srgbClr val="404040"/>
              </a:solidFill>
              <a:latin typeface="Trajan Pro"/>
              <a:cs typeface="Garamond"/>
            </a:endParaRPr>
          </a:p>
          <a:p>
            <a:pPr marL="0" indent="0">
              <a:buNone/>
            </a:pPr>
            <a:r>
              <a:rPr lang="en-US" sz="2800" dirty="0">
                <a:latin typeface="Trajan Pro"/>
                <a:cs typeface="Garamond"/>
              </a:rPr>
              <a:t>With </a:t>
            </a:r>
            <a:r>
              <a:rPr lang="en-US" sz="2800" dirty="0" smtClean="0">
                <a:latin typeface="Trajan Pro"/>
                <a:cs typeface="Garamond"/>
              </a:rPr>
              <a:t>an </a:t>
            </a:r>
            <a:r>
              <a:rPr lang="en-US" sz="2800" i="1" dirty="0">
                <a:latin typeface="Trajan Pro"/>
                <a:cs typeface="Garamond"/>
              </a:rPr>
              <a:t>emphasis on reliability</a:t>
            </a:r>
            <a:r>
              <a:rPr lang="en-US" sz="2800" dirty="0">
                <a:latin typeface="Trajan Pro"/>
                <a:cs typeface="Garamond"/>
              </a:rPr>
              <a:t>, or factors that effect reliability</a:t>
            </a:r>
          </a:p>
          <a:p>
            <a:endParaRPr lang="en-US" sz="1200" dirty="0">
              <a:solidFill>
                <a:srgbClr val="404040"/>
              </a:solidFill>
              <a:latin typeface="Trajan Pro"/>
              <a:cs typeface="Garamond"/>
            </a:endParaRPr>
          </a:p>
          <a:p>
            <a:pPr marL="747713" indent="-747713">
              <a:spcAft>
                <a:spcPts val="600"/>
              </a:spcAft>
              <a:buFont typeface="+mj-lt"/>
              <a:buAutoNum type="arabicPeriod" startAt="6"/>
            </a:pPr>
            <a:r>
              <a:rPr lang="en-US" sz="5400" dirty="0"/>
              <a:t>What are the major risks to running CEBAF reliably for the next 20 years?</a:t>
            </a:r>
          </a:p>
          <a:p>
            <a:endParaRPr lang="en-US" sz="1200" dirty="0">
              <a:solidFill>
                <a:srgbClr val="404040"/>
              </a:solidFill>
              <a:latin typeface="Trajan Pro"/>
              <a:cs typeface="Garamond"/>
            </a:endParaRPr>
          </a:p>
          <a:p>
            <a:pPr marL="0" indent="0">
              <a:buNone/>
            </a:pPr>
            <a:endParaRPr lang="en-US" sz="1200" dirty="0">
              <a:solidFill>
                <a:schemeClr val="accent1"/>
              </a:solidFill>
              <a:latin typeface="Garamond"/>
              <a:cs typeface="Garamond"/>
            </a:endParaRPr>
          </a:p>
          <a:p>
            <a:pPr lvl="1"/>
            <a:endParaRPr lang="en-US" sz="1200" dirty="0">
              <a:solidFill>
                <a:srgbClr val="404040"/>
              </a:solidFill>
              <a:latin typeface="Trajan Pro"/>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Group work (6)</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t>
            </a:r>
            <a:r>
              <a:rPr lang="en-US" sz="1000" dirty="0" smtClean="0">
                <a:solidFill>
                  <a:schemeClr val="bg1"/>
                </a:solidFill>
              </a:rPr>
              <a:t>“Group Therapy”, </a:t>
            </a:r>
            <a:r>
              <a:rPr lang="en-US" sz="1000" dirty="0">
                <a:solidFill>
                  <a:schemeClr val="bg1"/>
                </a:solidFill>
              </a:rPr>
              <a:t>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0" name="TextBox 9"/>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7/7</a:t>
            </a:r>
            <a:endParaRPr lang="en-US" sz="1000" dirty="0">
              <a:solidFill>
                <a:schemeClr val="bg1"/>
              </a:solidFill>
            </a:endParaRPr>
          </a:p>
        </p:txBody>
      </p:sp>
    </p:spTree>
    <p:extLst>
      <p:ext uri="{BB962C8B-B14F-4D97-AF65-F5344CB8AC3E}">
        <p14:creationId xmlns:p14="http://schemas.microsoft.com/office/powerpoint/2010/main" val="2652790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67119738"/>
              </p:ext>
            </p:extLst>
          </p:nvPr>
        </p:nvGraphicFramePr>
        <p:xfrm>
          <a:off x="1943100" y="428626"/>
          <a:ext cx="8305800" cy="5697538"/>
        </p:xfrm>
        <a:graphic>
          <a:graphicData uri="http://schemas.openxmlformats.org/drawingml/2006/chart">
            <c:chart xmlns:c="http://schemas.openxmlformats.org/drawingml/2006/chart" xmlns:r="http://schemas.openxmlformats.org/officeDocument/2006/relationships" r:id="rId4"/>
          </a:graphicData>
        </a:graphic>
      </p:graphicFrame>
      <p:sp>
        <p:nvSpPr>
          <p:cNvPr id="3" name="Freeform 2"/>
          <p:cNvSpPr/>
          <p:nvPr/>
        </p:nvSpPr>
        <p:spPr>
          <a:xfrm>
            <a:off x="3862755" y="2611315"/>
            <a:ext cx="5011615" cy="2224454"/>
          </a:xfrm>
          <a:custGeom>
            <a:avLst/>
            <a:gdLst>
              <a:gd name="connsiteX0" fmla="*/ 0 w 5011615"/>
              <a:gd name="connsiteY0" fmla="*/ 0 h 2224454"/>
              <a:gd name="connsiteX1" fmla="*/ 2373923 w 5011615"/>
              <a:gd name="connsiteY1" fmla="*/ 1547447 h 2224454"/>
              <a:gd name="connsiteX2" fmla="*/ 5011615 w 5011615"/>
              <a:gd name="connsiteY2" fmla="*/ 2224454 h 2224454"/>
            </a:gdLst>
            <a:ahLst/>
            <a:cxnLst>
              <a:cxn ang="0">
                <a:pos x="connsiteX0" y="connsiteY0"/>
              </a:cxn>
              <a:cxn ang="0">
                <a:pos x="connsiteX1" y="connsiteY1"/>
              </a:cxn>
              <a:cxn ang="0">
                <a:pos x="connsiteX2" y="connsiteY2"/>
              </a:cxn>
            </a:cxnLst>
            <a:rect l="l" t="t" r="r" b="b"/>
            <a:pathLst>
              <a:path w="5011615" h="2224454">
                <a:moveTo>
                  <a:pt x="0" y="0"/>
                </a:moveTo>
                <a:cubicBezTo>
                  <a:pt x="769327" y="588352"/>
                  <a:pt x="1538654" y="1176705"/>
                  <a:pt x="2373923" y="1547447"/>
                </a:cubicBezTo>
                <a:cubicBezTo>
                  <a:pt x="3209192" y="1918189"/>
                  <a:pt x="4525107" y="2117481"/>
                  <a:pt x="5011615" y="2224454"/>
                </a:cubicBezTo>
              </a:path>
            </a:pathLst>
          </a:cu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836378" y="1899138"/>
            <a:ext cx="4554415" cy="2954216"/>
          </a:xfrm>
          <a:custGeom>
            <a:avLst/>
            <a:gdLst>
              <a:gd name="connsiteX0" fmla="*/ 0 w 4554415"/>
              <a:gd name="connsiteY0" fmla="*/ 2954216 h 2954216"/>
              <a:gd name="connsiteX1" fmla="*/ 1327638 w 4554415"/>
              <a:gd name="connsiteY1" fmla="*/ 2945424 h 2954216"/>
              <a:gd name="connsiteX2" fmla="*/ 2980592 w 4554415"/>
              <a:gd name="connsiteY2" fmla="*/ 2927839 h 2954216"/>
              <a:gd name="connsiteX3" fmla="*/ 3631223 w 4554415"/>
              <a:gd name="connsiteY3" fmla="*/ 2822331 h 2954216"/>
              <a:gd name="connsiteX4" fmla="*/ 3921369 w 4554415"/>
              <a:gd name="connsiteY4" fmla="*/ 2523393 h 2954216"/>
              <a:gd name="connsiteX5" fmla="*/ 4193931 w 4554415"/>
              <a:gd name="connsiteY5" fmla="*/ 1591408 h 2954216"/>
              <a:gd name="connsiteX6" fmla="*/ 4554415 w 4554415"/>
              <a:gd name="connsiteY6" fmla="*/ 0 h 295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4415" h="2954216">
                <a:moveTo>
                  <a:pt x="0" y="2954216"/>
                </a:moveTo>
                <a:lnTo>
                  <a:pt x="1327638" y="2945424"/>
                </a:lnTo>
                <a:lnTo>
                  <a:pt x="2980592" y="2927839"/>
                </a:lnTo>
                <a:cubicBezTo>
                  <a:pt x="3364523" y="2907323"/>
                  <a:pt x="3474427" y="2889739"/>
                  <a:pt x="3631223" y="2822331"/>
                </a:cubicBezTo>
                <a:cubicBezTo>
                  <a:pt x="3788019" y="2754923"/>
                  <a:pt x="3827584" y="2728547"/>
                  <a:pt x="3921369" y="2523393"/>
                </a:cubicBezTo>
                <a:cubicBezTo>
                  <a:pt x="4015154" y="2318239"/>
                  <a:pt x="4088423" y="2011973"/>
                  <a:pt x="4193931" y="1591408"/>
                </a:cubicBezTo>
                <a:cubicBezTo>
                  <a:pt x="4299439" y="1170842"/>
                  <a:pt x="4400550" y="252046"/>
                  <a:pt x="4554415" y="0"/>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2" name="TextBox 11"/>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3/14</a:t>
            </a:r>
            <a:endParaRPr lang="en-US" sz="1000" dirty="0">
              <a:solidFill>
                <a:schemeClr val="bg1"/>
              </a:solidFill>
            </a:endParaRPr>
          </a:p>
        </p:txBody>
      </p:sp>
    </p:spTree>
    <p:extLst>
      <p:ext uri="{BB962C8B-B14F-4D97-AF65-F5344CB8AC3E}">
        <p14:creationId xmlns:p14="http://schemas.microsoft.com/office/powerpoint/2010/main" val="3352202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94592" y="928030"/>
            <a:ext cx="11122270" cy="5364283"/>
          </a:xfrm>
        </p:spPr>
        <p:txBody>
          <a:bodyPr>
            <a:normAutofit/>
          </a:bodyPr>
          <a:lstStyle/>
          <a:p>
            <a:pPr marL="0" indent="0">
              <a:buNone/>
            </a:pPr>
            <a:r>
              <a:rPr lang="en-US" dirty="0" smtClean="0">
                <a:solidFill>
                  <a:srgbClr val="404040"/>
                </a:solidFill>
                <a:latin typeface="Trajan Pro"/>
                <a:cs typeface="Garamond"/>
              </a:rPr>
              <a:t>Each sub-system should be designed to maximize </a:t>
            </a:r>
            <a:r>
              <a:rPr lang="en-US" dirty="0" smtClean="0">
                <a:solidFill>
                  <a:srgbClr val="404040"/>
                </a:solidFill>
                <a:latin typeface="Trajan Pro"/>
                <a:cs typeface="Garamond"/>
              </a:rPr>
              <a:t>reliability.</a:t>
            </a:r>
            <a:endParaRPr lang="en-US" dirty="0" smtClean="0">
              <a:solidFill>
                <a:srgbClr val="404040"/>
              </a:solidFill>
              <a:latin typeface="Trajan Pro"/>
              <a:cs typeface="Garamond"/>
            </a:endParaRPr>
          </a:p>
          <a:p>
            <a:pPr marL="0" indent="0">
              <a:buNone/>
            </a:pPr>
            <a:endParaRPr lang="en-US" sz="1600" dirty="0">
              <a:solidFill>
                <a:srgbClr val="404040"/>
              </a:solidFill>
              <a:latin typeface="Trajan Pro"/>
              <a:cs typeface="Garamond"/>
            </a:endParaRPr>
          </a:p>
          <a:p>
            <a:pPr marL="0" indent="0" algn="ctr">
              <a:buNone/>
            </a:pPr>
            <a:r>
              <a:rPr lang="en-US" dirty="0" smtClean="0">
                <a:solidFill>
                  <a:schemeClr val="accent6"/>
                </a:solidFill>
                <a:latin typeface="Trajan Pro"/>
                <a:cs typeface="Garamond"/>
              </a:rPr>
              <a:t>Don’t be proud!</a:t>
            </a:r>
          </a:p>
          <a:p>
            <a:pPr marL="0" indent="0">
              <a:buNone/>
            </a:pPr>
            <a:endParaRPr lang="en-US" sz="1600" dirty="0">
              <a:solidFill>
                <a:srgbClr val="404040"/>
              </a:solidFill>
              <a:latin typeface="Trajan Pro"/>
              <a:cs typeface="Garamond"/>
            </a:endParaRPr>
          </a:p>
          <a:p>
            <a:pPr marL="0" indent="0">
              <a:buNone/>
            </a:pPr>
            <a:r>
              <a:rPr lang="en-US" dirty="0" smtClean="0">
                <a:solidFill>
                  <a:srgbClr val="404040"/>
                </a:solidFill>
                <a:latin typeface="Trajan Pro"/>
                <a:cs typeface="Garamond"/>
              </a:rPr>
              <a:t>It is important to evaluate every aspect of the design, particularly the risks.</a:t>
            </a:r>
          </a:p>
          <a:p>
            <a:pPr marL="0" indent="0">
              <a:buNone/>
            </a:pPr>
            <a:r>
              <a:rPr lang="en-US" dirty="0" smtClean="0">
                <a:solidFill>
                  <a:srgbClr val="404040"/>
                </a:solidFill>
                <a:latin typeface="Trajan Pro"/>
                <a:cs typeface="Garamond"/>
              </a:rPr>
              <a:t>It is even more important to build prototypes and check the theory.</a:t>
            </a:r>
            <a:endParaRPr lang="en-US" dirty="0">
              <a:solidFill>
                <a:schemeClr val="accent1">
                  <a:lumMod val="75000"/>
                </a:schemeClr>
              </a:solidFill>
              <a:latin typeface="Trajan Pro"/>
              <a:cs typeface="Garamond"/>
            </a:endParaRPr>
          </a:p>
          <a:p>
            <a:endParaRPr lang="en-US" dirty="0">
              <a:solidFill>
                <a:srgbClr val="404040"/>
              </a:solidFill>
              <a:latin typeface="Trajan Pro"/>
              <a:cs typeface="Garamond"/>
            </a:endParaRPr>
          </a:p>
          <a:p>
            <a:endParaRPr lang="en-US" sz="2000" dirty="0">
              <a:solidFill>
                <a:srgbClr val="404040"/>
              </a:solidFill>
              <a:latin typeface="Garamond"/>
              <a:cs typeface="Garamond"/>
            </a:endParaRPr>
          </a:p>
        </p:txBody>
      </p:sp>
      <p:sp>
        <p:nvSpPr>
          <p:cNvPr id="6" name="TextBox 5"/>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8" name="TextBox 7"/>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4</a:t>
            </a:r>
            <a:r>
              <a:rPr lang="en-US" sz="1000" dirty="0" smtClean="0">
                <a:solidFill>
                  <a:schemeClr val="bg1"/>
                </a:solidFill>
              </a:rPr>
              <a:t>/14</a:t>
            </a:r>
            <a:endParaRPr lang="en-US" sz="1000" dirty="0">
              <a:solidFill>
                <a:schemeClr val="bg1"/>
              </a:solidFill>
            </a:endParaRPr>
          </a:p>
        </p:txBody>
      </p:sp>
    </p:spTree>
    <p:extLst>
      <p:ext uri="{BB962C8B-B14F-4D97-AF65-F5344CB8AC3E}">
        <p14:creationId xmlns:p14="http://schemas.microsoft.com/office/powerpoint/2010/main" val="1290988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85800" y="813730"/>
            <a:ext cx="10964008" cy="5364283"/>
          </a:xfrm>
        </p:spPr>
        <p:txBody>
          <a:bodyPr>
            <a:normAutofit/>
          </a:bodyPr>
          <a:lstStyle/>
          <a:p>
            <a:pPr marL="0" indent="0">
              <a:spcAft>
                <a:spcPts val="1200"/>
              </a:spcAft>
              <a:buNone/>
            </a:pPr>
            <a:r>
              <a:rPr lang="en-US" dirty="0">
                <a:solidFill>
                  <a:srgbClr val="404040"/>
                </a:solidFill>
                <a:latin typeface="Trajan Pro"/>
                <a:cs typeface="Garamond"/>
              </a:rPr>
              <a:t>Make every member of the team feel like a vital part of the success of the whole </a:t>
            </a:r>
            <a:r>
              <a:rPr lang="en-US" dirty="0" smtClean="0">
                <a:solidFill>
                  <a:srgbClr val="404040"/>
                </a:solidFill>
                <a:latin typeface="Trajan Pro"/>
                <a:cs typeface="Garamond"/>
              </a:rPr>
              <a:t>project.</a:t>
            </a:r>
            <a:endParaRPr lang="en-US" dirty="0">
              <a:solidFill>
                <a:srgbClr val="404040"/>
              </a:solidFill>
              <a:latin typeface="Trajan Pro"/>
              <a:cs typeface="Garamond"/>
            </a:endParaRPr>
          </a:p>
          <a:p>
            <a:pPr marL="0" indent="0">
              <a:spcAft>
                <a:spcPts val="1200"/>
              </a:spcAft>
              <a:buNone/>
            </a:pPr>
            <a:r>
              <a:rPr lang="en-US" dirty="0">
                <a:solidFill>
                  <a:srgbClr val="404040"/>
                </a:solidFill>
                <a:latin typeface="Trajan Pro"/>
                <a:cs typeface="Garamond"/>
              </a:rPr>
              <a:t>Instill a common vision and provide the tools necessary to evaluate his or her success in reaching the </a:t>
            </a:r>
            <a:r>
              <a:rPr lang="en-US" dirty="0" smtClean="0">
                <a:solidFill>
                  <a:srgbClr val="404040"/>
                </a:solidFill>
                <a:latin typeface="Trajan Pro"/>
                <a:cs typeface="Garamond"/>
              </a:rPr>
              <a:t>goals.</a:t>
            </a:r>
            <a:endParaRPr lang="en-US" dirty="0">
              <a:solidFill>
                <a:srgbClr val="404040"/>
              </a:solidFill>
              <a:latin typeface="Trajan Pro"/>
              <a:cs typeface="Garamond"/>
            </a:endParaRPr>
          </a:p>
          <a:p>
            <a:endParaRPr lang="en-US" sz="2600" dirty="0">
              <a:solidFill>
                <a:srgbClr val="404040"/>
              </a:solidFill>
              <a:latin typeface="Trajan Pro"/>
              <a:cs typeface="Garamond"/>
            </a:endParaRPr>
          </a:p>
          <a:p>
            <a:endParaRPr lang="en-US" sz="2600" dirty="0">
              <a:solidFill>
                <a:srgbClr val="404040"/>
              </a:solidFill>
              <a:latin typeface="Garamond"/>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Motivation</a:t>
            </a:r>
            <a:endParaRPr lang="en-US" sz="3600" dirty="0">
              <a:latin typeface="Trajan Pro"/>
              <a:cs typeface="Trajan Pro"/>
            </a:endParaRPr>
          </a:p>
        </p:txBody>
      </p:sp>
      <p:pic>
        <p:nvPicPr>
          <p:cNvPr id="2" name="Picture 1"/>
          <p:cNvPicPr>
            <a:picLocks noChangeAspect="1"/>
          </p:cNvPicPr>
          <p:nvPr/>
        </p:nvPicPr>
        <p:blipFill rotWithShape="1">
          <a:blip r:embed="rId4"/>
          <a:srcRect t="13622"/>
          <a:stretch/>
        </p:blipFill>
        <p:spPr>
          <a:xfrm>
            <a:off x="7077808" y="3388048"/>
            <a:ext cx="4572000" cy="2961899"/>
          </a:xfrm>
          <a:prstGeom prst="rect">
            <a:avLst/>
          </a:prstGeom>
        </p:spPr>
      </p:pic>
      <p:sp>
        <p:nvSpPr>
          <p:cNvPr id="3" name="Rectangle 2"/>
          <p:cNvSpPr/>
          <p:nvPr/>
        </p:nvSpPr>
        <p:spPr>
          <a:xfrm>
            <a:off x="685800" y="3300125"/>
            <a:ext cx="5926015" cy="2554545"/>
          </a:xfrm>
          <a:prstGeom prst="rect">
            <a:avLst/>
          </a:prstGeom>
        </p:spPr>
        <p:txBody>
          <a:bodyPr wrap="square">
            <a:spAutoFit/>
          </a:bodyPr>
          <a:lstStyle/>
          <a:p>
            <a:r>
              <a:rPr lang="en-US" sz="3200" dirty="0">
                <a:solidFill>
                  <a:srgbClr val="404040"/>
                </a:solidFill>
                <a:latin typeface="Trajan Pro"/>
                <a:cs typeface="Garamond"/>
              </a:rPr>
              <a:t>Quality cannot be imposed. </a:t>
            </a:r>
            <a:r>
              <a:rPr lang="en-US" sz="3200" dirty="0">
                <a:solidFill>
                  <a:srgbClr val="404040"/>
                </a:solidFill>
                <a:latin typeface="Trajan Pro"/>
                <a:cs typeface="Garamond"/>
              </a:rPr>
              <a:t>It takes a dedicated and </a:t>
            </a:r>
            <a:r>
              <a:rPr lang="en-US" sz="3200" dirty="0" smtClean="0">
                <a:solidFill>
                  <a:srgbClr val="404040"/>
                </a:solidFill>
                <a:latin typeface="Trajan Pro"/>
                <a:cs typeface="Garamond"/>
              </a:rPr>
              <a:t>motivated </a:t>
            </a:r>
            <a:r>
              <a:rPr lang="en-US" sz="3200" dirty="0">
                <a:solidFill>
                  <a:srgbClr val="404040"/>
                </a:solidFill>
                <a:latin typeface="Trajan Pro"/>
                <a:cs typeface="Garamond"/>
              </a:rPr>
              <a:t>team that understand that quality is of paramount importance</a:t>
            </a:r>
            <a:endParaRPr lang="en-US" sz="3200" dirty="0">
              <a:solidFill>
                <a:schemeClr val="accent1">
                  <a:lumMod val="75000"/>
                </a:schemeClr>
              </a:solidFill>
              <a:latin typeface="Trajan Pro"/>
              <a:cs typeface="Garamond"/>
            </a:endParaRPr>
          </a:p>
        </p:txBody>
      </p:sp>
      <p:sp>
        <p:nvSpPr>
          <p:cNvPr id="9" name="TextBox 8"/>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11" name="TextBox 10"/>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5</a:t>
            </a:r>
            <a:r>
              <a:rPr lang="en-US" sz="1000" dirty="0" smtClean="0">
                <a:solidFill>
                  <a:schemeClr val="bg1"/>
                </a:solidFill>
              </a:rPr>
              <a:t>/14</a:t>
            </a:r>
            <a:endParaRPr lang="en-US" sz="1000" dirty="0">
              <a:solidFill>
                <a:schemeClr val="bg1"/>
              </a:solidFill>
            </a:endParaRPr>
          </a:p>
        </p:txBody>
      </p:sp>
    </p:spTree>
    <p:extLst>
      <p:ext uri="{BB962C8B-B14F-4D97-AF65-F5344CB8AC3E}">
        <p14:creationId xmlns:p14="http://schemas.microsoft.com/office/powerpoint/2010/main" val="3182363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712177" y="413680"/>
            <a:ext cx="10884877" cy="5364283"/>
          </a:xfrm>
        </p:spPr>
        <p:txBody>
          <a:bodyPr>
            <a:normAutofit/>
          </a:bodyPr>
          <a:lstStyle/>
          <a:p>
            <a:pPr marL="0" indent="0" algn="ctr">
              <a:buNone/>
            </a:pPr>
            <a:r>
              <a:rPr lang="en-US" dirty="0" smtClean="0">
                <a:solidFill>
                  <a:schemeClr val="accent1"/>
                </a:solidFill>
                <a:latin typeface="Trajan Pro"/>
                <a:cs typeface="Garamond"/>
              </a:rPr>
              <a:t>All the components of the system must contribute to the system, not exist for their individual gains.</a:t>
            </a:r>
          </a:p>
          <a:p>
            <a:pPr marL="0" indent="0">
              <a:buNone/>
            </a:pPr>
            <a:r>
              <a:rPr lang="en-US" i="1" dirty="0" smtClean="0">
                <a:solidFill>
                  <a:srgbClr val="404040"/>
                </a:solidFill>
                <a:latin typeface="Trajan Pro"/>
                <a:cs typeface="Garamond"/>
              </a:rPr>
              <a:t>For </a:t>
            </a:r>
            <a:r>
              <a:rPr lang="en-US" i="1" dirty="0" smtClean="0">
                <a:solidFill>
                  <a:srgbClr val="404040"/>
                </a:solidFill>
                <a:latin typeface="Trajan Pro"/>
                <a:cs typeface="Garamond"/>
              </a:rPr>
              <a:t>example, the travel department in a company is not there to save money on travel, but to serve the whole company, so the job of the travel department should be to put a passenger down at her destination, physically fit for the job, even if the travel department has to pay a premium rate to put her there. </a:t>
            </a:r>
            <a:r>
              <a:rPr lang="en-US" b="1" i="1" u="sng" dirty="0" smtClean="0">
                <a:solidFill>
                  <a:srgbClr val="404040"/>
                </a:solidFill>
                <a:latin typeface="Trajan Pro"/>
                <a:cs typeface="Garamond"/>
              </a:rPr>
              <a:t>Every</a:t>
            </a:r>
            <a:r>
              <a:rPr lang="en-US" i="1" dirty="0" smtClean="0">
                <a:solidFill>
                  <a:srgbClr val="404040"/>
                </a:solidFill>
                <a:latin typeface="Trajan Pro"/>
                <a:cs typeface="Garamond"/>
              </a:rPr>
              <a:t> component must serve the whole system. </a:t>
            </a:r>
            <a:endParaRPr lang="en-US" i="1" dirty="0">
              <a:solidFill>
                <a:srgbClr val="404040"/>
              </a:solidFill>
              <a:latin typeface="Trajan Pro"/>
              <a:cs typeface="Garamond"/>
            </a:endParaRPr>
          </a:p>
          <a:p>
            <a:endParaRPr lang="en-US" sz="2000" dirty="0">
              <a:solidFill>
                <a:srgbClr val="404040"/>
              </a:solidFill>
              <a:latin typeface="Garamond"/>
              <a:cs typeface="Garamond"/>
            </a:endParaRPr>
          </a:p>
        </p:txBody>
      </p:sp>
      <p:sp>
        <p:nvSpPr>
          <p:cNvPr id="3" name="TextBox 2"/>
          <p:cNvSpPr txBox="1"/>
          <p:nvPr/>
        </p:nvSpPr>
        <p:spPr>
          <a:xfrm>
            <a:off x="9777780" y="4769095"/>
            <a:ext cx="2085975" cy="369332"/>
          </a:xfrm>
          <a:prstGeom prst="rect">
            <a:avLst/>
          </a:prstGeom>
          <a:noFill/>
        </p:spPr>
        <p:txBody>
          <a:bodyPr wrap="square" rtlCol="0">
            <a:spAutoFit/>
          </a:bodyPr>
          <a:lstStyle/>
          <a:p>
            <a:r>
              <a:rPr lang="en-US" dirty="0"/>
              <a:t>W. Edwards Deming</a:t>
            </a:r>
            <a:endParaRPr lang="en-US" dirty="0"/>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9" name="TextBox 8"/>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6</a:t>
            </a:r>
            <a:r>
              <a:rPr lang="en-US" sz="1000" dirty="0" smtClean="0">
                <a:solidFill>
                  <a:schemeClr val="bg1"/>
                </a:solidFill>
              </a:rPr>
              <a:t>/14</a:t>
            </a:r>
            <a:endParaRPr lang="en-US" sz="1000" dirty="0">
              <a:solidFill>
                <a:schemeClr val="bg1"/>
              </a:solidFill>
            </a:endParaRPr>
          </a:p>
        </p:txBody>
      </p:sp>
    </p:spTree>
    <p:extLst>
      <p:ext uri="{BB962C8B-B14F-4D97-AF65-F5344CB8AC3E}">
        <p14:creationId xmlns:p14="http://schemas.microsoft.com/office/powerpoint/2010/main" val="15310809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720969" y="413680"/>
            <a:ext cx="10682654" cy="5364283"/>
          </a:xfrm>
        </p:spPr>
        <p:txBody>
          <a:bodyPr>
            <a:normAutofit/>
          </a:bodyPr>
          <a:lstStyle/>
          <a:p>
            <a:pPr marL="0" indent="0" algn="r">
              <a:buNone/>
            </a:pPr>
            <a:r>
              <a:rPr lang="en-US" dirty="0" smtClean="0">
                <a:solidFill>
                  <a:schemeClr val="accent1"/>
                </a:solidFill>
                <a:latin typeface="Trajan Pro"/>
                <a:cs typeface="Garamond"/>
              </a:rPr>
              <a:t>Everyone working on the project should be trying to build the best possible accelerator with the resources available, not trying to build the best subsystem to the possible detriment of the whole project</a:t>
            </a:r>
            <a:endParaRPr lang="en-US" i="1" dirty="0">
              <a:solidFill>
                <a:schemeClr val="accent1"/>
              </a:solidFill>
              <a:latin typeface="Trajan Pro"/>
              <a:cs typeface="Garamond"/>
            </a:endParaRPr>
          </a:p>
          <a:p>
            <a:endParaRPr lang="en-US" sz="2000" dirty="0">
              <a:solidFill>
                <a:srgbClr val="404040"/>
              </a:solidFill>
              <a:latin typeface="Garamond"/>
              <a:cs typeface="Garamond"/>
            </a:endParaRPr>
          </a:p>
        </p:txBody>
      </p:sp>
      <p:pic>
        <p:nvPicPr>
          <p:cNvPr id="2" name="Picture 1"/>
          <p:cNvPicPr>
            <a:picLocks noChangeAspect="1"/>
          </p:cNvPicPr>
          <p:nvPr/>
        </p:nvPicPr>
        <p:blipFill>
          <a:blip r:embed="rId4"/>
          <a:stretch>
            <a:fillRect/>
          </a:stretch>
        </p:blipFill>
        <p:spPr>
          <a:xfrm>
            <a:off x="1375398" y="2795954"/>
            <a:ext cx="9441204" cy="2936214"/>
          </a:xfrm>
          <a:prstGeom prst="rect">
            <a:avLst/>
          </a:prstGeom>
        </p:spPr>
      </p:pic>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9" name="TextBox 8"/>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7</a:t>
            </a:r>
            <a:r>
              <a:rPr lang="en-US" sz="1000" dirty="0" smtClean="0">
                <a:solidFill>
                  <a:schemeClr val="bg1"/>
                </a:solidFill>
              </a:rPr>
              <a:t>/14</a:t>
            </a:r>
            <a:endParaRPr lang="en-US" sz="1000" dirty="0">
              <a:solidFill>
                <a:schemeClr val="bg1"/>
              </a:solidFill>
            </a:endParaRPr>
          </a:p>
        </p:txBody>
      </p:sp>
    </p:spTree>
    <p:extLst>
      <p:ext uri="{BB962C8B-B14F-4D97-AF65-F5344CB8AC3E}">
        <p14:creationId xmlns:p14="http://schemas.microsoft.com/office/powerpoint/2010/main" val="1701353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512354" y="706895"/>
            <a:ext cx="4449386" cy="3608109"/>
            <a:chOff x="1190625" y="1412706"/>
            <a:chExt cx="3038475" cy="2463969"/>
          </a:xfrm>
        </p:grpSpPr>
        <p:cxnSp>
          <p:nvCxnSpPr>
            <p:cNvPr id="6" name="Straight Arrow Connector 5"/>
            <p:cNvCxnSpPr/>
            <p:nvPr/>
          </p:nvCxnSpPr>
          <p:spPr>
            <a:xfrm flipV="1">
              <a:off x="2209800" y="1758612"/>
              <a:ext cx="2019300" cy="1032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124200" y="1653837"/>
              <a:ext cx="200025" cy="4130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885950" y="1860381"/>
              <a:ext cx="781050" cy="2065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047875" y="1412706"/>
              <a:ext cx="219075" cy="329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1657350" y="2219325"/>
              <a:ext cx="542925" cy="971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190625" y="2736681"/>
              <a:ext cx="476250" cy="3148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571625" y="3133725"/>
              <a:ext cx="1857375" cy="3619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3038475" y="3228975"/>
              <a:ext cx="18573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876550" y="2352675"/>
              <a:ext cx="552450" cy="7239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047875" y="3533775"/>
              <a:ext cx="676275" cy="3429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885950" y="3419475"/>
              <a:ext cx="247650" cy="1584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6647846" y="1440898"/>
            <a:ext cx="4468233" cy="2629940"/>
            <a:chOff x="5148263" y="1742568"/>
            <a:chExt cx="3043237" cy="1791207"/>
          </a:xfrm>
        </p:grpSpPr>
        <p:cxnSp>
          <p:nvCxnSpPr>
            <p:cNvPr id="31" name="Straight Arrow Connector 30"/>
            <p:cNvCxnSpPr/>
            <p:nvPr/>
          </p:nvCxnSpPr>
          <p:spPr>
            <a:xfrm flipV="1">
              <a:off x="6019800" y="2790825"/>
              <a:ext cx="2171700"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934200" y="2066925"/>
              <a:ext cx="533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5695950" y="1860381"/>
              <a:ext cx="781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6076951" y="1742568"/>
              <a:ext cx="5191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6086475" y="3086100"/>
              <a:ext cx="109537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476875" y="2421849"/>
              <a:ext cx="6096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148263" y="2955925"/>
              <a:ext cx="185737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6465094" y="2246143"/>
              <a:ext cx="18573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596063" y="2461705"/>
              <a:ext cx="828675" cy="95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534151" y="3533775"/>
              <a:ext cx="76834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5695950" y="3419475"/>
              <a:ext cx="3238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52" name="TextBox 51"/>
          <p:cNvSpPr txBox="1"/>
          <p:nvPr/>
        </p:nvSpPr>
        <p:spPr>
          <a:xfrm>
            <a:off x="1591455" y="4742987"/>
            <a:ext cx="4189754" cy="461665"/>
          </a:xfrm>
          <a:prstGeom prst="rect">
            <a:avLst/>
          </a:prstGeom>
          <a:noFill/>
        </p:spPr>
        <p:txBody>
          <a:bodyPr wrap="square" rtlCol="0">
            <a:spAutoFit/>
          </a:bodyPr>
          <a:lstStyle/>
          <a:p>
            <a:r>
              <a:rPr lang="en-US" sz="2400" dirty="0"/>
              <a:t>Everyone “Just doing their best”</a:t>
            </a:r>
            <a:endParaRPr lang="en-US" sz="2400" dirty="0"/>
          </a:p>
        </p:txBody>
      </p:sp>
      <p:sp>
        <p:nvSpPr>
          <p:cNvPr id="53" name="TextBox 52"/>
          <p:cNvSpPr txBox="1"/>
          <p:nvPr/>
        </p:nvSpPr>
        <p:spPr>
          <a:xfrm>
            <a:off x="7251262" y="4742987"/>
            <a:ext cx="3112476" cy="461665"/>
          </a:xfrm>
          <a:prstGeom prst="rect">
            <a:avLst/>
          </a:prstGeom>
          <a:noFill/>
        </p:spPr>
        <p:txBody>
          <a:bodyPr wrap="square" rtlCol="0">
            <a:spAutoFit/>
          </a:bodyPr>
          <a:lstStyle/>
          <a:p>
            <a:r>
              <a:rPr lang="en-US" sz="2400" dirty="0" smtClean="0"/>
              <a:t>“Aligning </a:t>
            </a:r>
            <a:r>
              <a:rPr lang="en-US" sz="2400" dirty="0"/>
              <a:t>the </a:t>
            </a:r>
            <a:r>
              <a:rPr lang="en-US" sz="2400" dirty="0" smtClean="0"/>
              <a:t>arrows”</a:t>
            </a:r>
            <a:endParaRPr lang="en-US" sz="2400" dirty="0"/>
          </a:p>
        </p:txBody>
      </p:sp>
      <p:sp>
        <p:nvSpPr>
          <p:cNvPr id="30" name="TextBox 29"/>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42" name="TextBox 41"/>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a:t>
            </a:r>
            <a:r>
              <a:rPr lang="en-US" sz="1000" dirty="0" smtClean="0">
                <a:solidFill>
                  <a:schemeClr val="bg1"/>
                </a:solidFill>
              </a:rPr>
              <a:t>8/14</a:t>
            </a:r>
            <a:endParaRPr lang="en-US" sz="1000" dirty="0">
              <a:solidFill>
                <a:schemeClr val="bg1"/>
              </a:solidFill>
            </a:endParaRPr>
          </a:p>
        </p:txBody>
      </p:sp>
    </p:spTree>
    <p:extLst>
      <p:ext uri="{BB962C8B-B14F-4D97-AF65-F5344CB8AC3E}">
        <p14:creationId xmlns:p14="http://schemas.microsoft.com/office/powerpoint/2010/main" val="2407704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65992" y="928030"/>
            <a:ext cx="11236569" cy="5364283"/>
          </a:xfrm>
        </p:spPr>
        <p:txBody>
          <a:bodyPr>
            <a:normAutofit/>
          </a:bodyPr>
          <a:lstStyle/>
          <a:p>
            <a:pPr marL="0" indent="0">
              <a:spcAft>
                <a:spcPts val="1200"/>
              </a:spcAft>
              <a:buNone/>
            </a:pPr>
            <a:r>
              <a:rPr lang="en-US" dirty="0" smtClean="0">
                <a:solidFill>
                  <a:srgbClr val="404040"/>
                </a:solidFill>
                <a:latin typeface="Trajan Pro"/>
                <a:cs typeface="Garamond"/>
              </a:rPr>
              <a:t>Provide a global reliability analysis of the entire project to assign a reliability ‘budget’ for each </a:t>
            </a:r>
            <a:r>
              <a:rPr lang="en-US" dirty="0" smtClean="0">
                <a:solidFill>
                  <a:srgbClr val="404040"/>
                </a:solidFill>
                <a:latin typeface="Trajan Pro"/>
                <a:cs typeface="Garamond"/>
              </a:rPr>
              <a:t>system.</a:t>
            </a:r>
            <a:endParaRPr lang="en-US" dirty="0" smtClean="0">
              <a:solidFill>
                <a:srgbClr val="404040"/>
              </a:solidFill>
              <a:latin typeface="Trajan Pro"/>
              <a:cs typeface="Garamond"/>
            </a:endParaRPr>
          </a:p>
          <a:p>
            <a:pPr marL="0" indent="0">
              <a:spcAft>
                <a:spcPts val="1200"/>
              </a:spcAft>
              <a:buNone/>
            </a:pPr>
            <a:r>
              <a:rPr lang="en-US" dirty="0" smtClean="0">
                <a:solidFill>
                  <a:srgbClr val="404040"/>
                </a:solidFill>
                <a:latin typeface="Trajan Pro"/>
                <a:cs typeface="Garamond"/>
              </a:rPr>
              <a:t>Provide </a:t>
            </a:r>
            <a:r>
              <a:rPr lang="en-US" dirty="0" smtClean="0">
                <a:solidFill>
                  <a:srgbClr val="404040"/>
                </a:solidFill>
                <a:latin typeface="Trajan Pro"/>
                <a:cs typeface="Garamond"/>
              </a:rPr>
              <a:t>reliability analysis of </a:t>
            </a:r>
            <a:r>
              <a:rPr lang="en-US" dirty="0" smtClean="0">
                <a:solidFill>
                  <a:srgbClr val="404040"/>
                </a:solidFill>
                <a:latin typeface="Trajan Pro"/>
                <a:cs typeface="Garamond"/>
              </a:rPr>
              <a:t>each sub-system.</a:t>
            </a:r>
            <a:endParaRPr lang="en-US" dirty="0" smtClean="0">
              <a:solidFill>
                <a:srgbClr val="404040"/>
              </a:solidFill>
              <a:latin typeface="Trajan Pro"/>
              <a:cs typeface="Garamond"/>
            </a:endParaRPr>
          </a:p>
          <a:p>
            <a:pPr marL="0" indent="0">
              <a:spcAft>
                <a:spcPts val="1200"/>
              </a:spcAft>
              <a:buNone/>
            </a:pPr>
            <a:r>
              <a:rPr lang="en-US" dirty="0" smtClean="0">
                <a:solidFill>
                  <a:srgbClr val="404040"/>
                </a:solidFill>
                <a:latin typeface="Trajan Pro"/>
                <a:cs typeface="Garamond"/>
              </a:rPr>
              <a:t>Construct a probabilistic model of the project to derive the optimum </a:t>
            </a:r>
            <a:r>
              <a:rPr lang="en-US" dirty="0" smtClean="0">
                <a:solidFill>
                  <a:srgbClr val="404040"/>
                </a:solidFill>
                <a:latin typeface="Trajan Pro"/>
                <a:cs typeface="Garamond"/>
              </a:rPr>
              <a:t>decisions.</a:t>
            </a:r>
            <a:endParaRPr lang="en-US" dirty="0" smtClean="0">
              <a:solidFill>
                <a:srgbClr val="404040"/>
              </a:solidFill>
              <a:latin typeface="Trajan Pro"/>
              <a:cs typeface="Garamond"/>
            </a:endParaRPr>
          </a:p>
          <a:p>
            <a:pPr marL="0" indent="0">
              <a:spcAft>
                <a:spcPts val="1200"/>
              </a:spcAft>
              <a:buNone/>
            </a:pPr>
            <a:r>
              <a:rPr lang="en-US" dirty="0" smtClean="0">
                <a:solidFill>
                  <a:srgbClr val="404040"/>
                </a:solidFill>
                <a:latin typeface="Trajan Pro"/>
                <a:cs typeface="Garamond"/>
              </a:rPr>
              <a:t>Assigning a reliability goal ensures that everyone understands that reliability is vital to the </a:t>
            </a:r>
            <a:r>
              <a:rPr lang="en-US" dirty="0" smtClean="0">
                <a:solidFill>
                  <a:srgbClr val="404040"/>
                </a:solidFill>
                <a:latin typeface="Trajan Pro"/>
                <a:cs typeface="Garamond"/>
              </a:rPr>
              <a:t>project.</a:t>
            </a:r>
            <a:endParaRPr lang="en-US" dirty="0">
              <a:solidFill>
                <a:schemeClr val="accent1">
                  <a:lumMod val="75000"/>
                </a:schemeClr>
              </a:solidFill>
              <a:latin typeface="Trajan Pro"/>
              <a:cs typeface="Garamond"/>
            </a:endParaRPr>
          </a:p>
          <a:p>
            <a:endParaRPr lang="en-US" dirty="0">
              <a:solidFill>
                <a:srgbClr val="404040"/>
              </a:solidFill>
              <a:latin typeface="Trajan Pro"/>
              <a:cs typeface="Garamond"/>
            </a:endParaRPr>
          </a:p>
          <a:p>
            <a:endParaRPr lang="en-US" sz="2000" dirty="0">
              <a:solidFill>
                <a:srgbClr val="404040"/>
              </a:solidFill>
              <a:latin typeface="Garamond"/>
              <a:cs typeface="Garamond"/>
            </a:endParaRPr>
          </a:p>
        </p:txBody>
      </p:sp>
      <p:sp>
        <p:nvSpPr>
          <p:cNvPr id="5" name="Title 1"/>
          <p:cNvSpPr>
            <a:spLocks noGrp="1"/>
          </p:cNvSpPr>
          <p:nvPr>
            <p:ph type="title"/>
          </p:nvPr>
        </p:nvSpPr>
        <p:spPr>
          <a:xfrm>
            <a:off x="1981200" y="-182557"/>
            <a:ext cx="8229600" cy="1143000"/>
          </a:xfrm>
        </p:spPr>
        <p:txBody>
          <a:bodyPr>
            <a:normAutofit/>
          </a:bodyPr>
          <a:lstStyle/>
          <a:p>
            <a:r>
              <a:rPr lang="en-US" sz="3600" dirty="0">
                <a:latin typeface="Trajan Pro"/>
                <a:cs typeface="Trajan Pro"/>
              </a:rPr>
              <a:t>Reliability engineering</a:t>
            </a:r>
            <a:endParaRPr lang="en-US" sz="3600" dirty="0">
              <a:latin typeface="Trajan Pro"/>
              <a:cs typeface="Trajan Pro"/>
            </a:endParaRPr>
          </a:p>
        </p:txBody>
      </p:sp>
      <p:sp>
        <p:nvSpPr>
          <p:cNvPr id="8" name="TextBox 7"/>
          <p:cNvSpPr txBox="1"/>
          <p:nvPr/>
        </p:nvSpPr>
        <p:spPr>
          <a:xfrm>
            <a:off x="123140" y="6550702"/>
            <a:ext cx="4291185" cy="246221"/>
          </a:xfrm>
          <a:prstGeom prst="rect">
            <a:avLst/>
          </a:prstGeom>
          <a:noFill/>
        </p:spPr>
        <p:txBody>
          <a:bodyPr wrap="square" rtlCol="0">
            <a:spAutoFit/>
          </a:bodyPr>
          <a:lstStyle/>
          <a:p>
            <a:r>
              <a:rPr lang="en-US" sz="1000" dirty="0" err="1">
                <a:solidFill>
                  <a:schemeClr val="bg1"/>
                </a:solidFill>
              </a:rPr>
              <a:t>StayTreat</a:t>
            </a:r>
            <a:r>
              <a:rPr lang="en-US" sz="1000" dirty="0">
                <a:solidFill>
                  <a:schemeClr val="bg1"/>
                </a:solidFill>
              </a:rPr>
              <a:t> 2017, Andrew Kimber, 2</a:t>
            </a:r>
            <a:r>
              <a:rPr lang="en-US" sz="1000" baseline="30000" dirty="0">
                <a:solidFill>
                  <a:schemeClr val="bg1"/>
                </a:solidFill>
              </a:rPr>
              <a:t>nd</a:t>
            </a:r>
            <a:r>
              <a:rPr lang="en-US" sz="1000" dirty="0">
                <a:solidFill>
                  <a:schemeClr val="bg1"/>
                </a:solidFill>
              </a:rPr>
              <a:t> August 2017</a:t>
            </a:r>
            <a:endParaRPr lang="en-US" sz="1000" dirty="0">
              <a:solidFill>
                <a:schemeClr val="bg1"/>
              </a:solidFill>
            </a:endParaRPr>
          </a:p>
        </p:txBody>
      </p:sp>
      <p:sp>
        <p:nvSpPr>
          <p:cNvPr id="9" name="TextBox 8"/>
          <p:cNvSpPr txBox="1"/>
          <p:nvPr/>
        </p:nvSpPr>
        <p:spPr>
          <a:xfrm>
            <a:off x="11082676" y="6551135"/>
            <a:ext cx="981856" cy="246221"/>
          </a:xfrm>
          <a:prstGeom prst="rect">
            <a:avLst/>
          </a:prstGeom>
          <a:noFill/>
        </p:spPr>
        <p:txBody>
          <a:bodyPr wrap="square" rtlCol="0">
            <a:spAutoFit/>
          </a:bodyPr>
          <a:lstStyle/>
          <a:p>
            <a:pPr algn="r"/>
            <a:r>
              <a:rPr lang="en-US" sz="1000" dirty="0">
                <a:solidFill>
                  <a:schemeClr val="bg1"/>
                </a:solidFill>
              </a:rPr>
              <a:t>Slide 9</a:t>
            </a:r>
            <a:r>
              <a:rPr lang="en-US" sz="1000" dirty="0" smtClean="0">
                <a:solidFill>
                  <a:schemeClr val="bg1"/>
                </a:solidFill>
              </a:rPr>
              <a:t>/14</a:t>
            </a:r>
            <a:endParaRPr lang="en-US" sz="1000" dirty="0">
              <a:solidFill>
                <a:schemeClr val="bg1"/>
              </a:solidFill>
            </a:endParaRPr>
          </a:p>
        </p:txBody>
      </p:sp>
    </p:spTree>
    <p:extLst>
      <p:ext uri="{BB962C8B-B14F-4D97-AF65-F5344CB8AC3E}">
        <p14:creationId xmlns:p14="http://schemas.microsoft.com/office/powerpoint/2010/main" val="3823968220"/>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resentation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38183</TotalTime>
  <Words>2011</Words>
  <Application>Microsoft Office PowerPoint</Application>
  <PresentationFormat>Widescreen</PresentationFormat>
  <Paragraphs>211</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Garamond</vt:lpstr>
      <vt:lpstr>JaneAusten</vt:lpstr>
      <vt:lpstr>Times</vt:lpstr>
      <vt:lpstr>Trajan Pro</vt:lpstr>
      <vt:lpstr>JLabPresentation_1</vt:lpstr>
      <vt:lpstr>PowerPoint Presentation</vt:lpstr>
      <vt:lpstr>PowerPoint Presentation</vt:lpstr>
      <vt:lpstr>PowerPoint Presentation</vt:lpstr>
      <vt:lpstr>PowerPoint Presentation</vt:lpstr>
      <vt:lpstr>Motivation</vt:lpstr>
      <vt:lpstr>PowerPoint Presentation</vt:lpstr>
      <vt:lpstr>PowerPoint Presentation</vt:lpstr>
      <vt:lpstr>PowerPoint Presentation</vt:lpstr>
      <vt:lpstr>Reliability engineering</vt:lpstr>
      <vt:lpstr>Reliability engineering</vt:lpstr>
      <vt:lpstr>Data management</vt:lpstr>
      <vt:lpstr>Requirements for ‘ideal’ information management system</vt:lpstr>
      <vt:lpstr>What should we be doing?</vt:lpstr>
      <vt:lpstr>Summary</vt:lpstr>
      <vt:lpstr>PowerPoint Presentation</vt:lpstr>
      <vt:lpstr>Group work</vt:lpstr>
      <vt:lpstr>Group work (1)</vt:lpstr>
      <vt:lpstr>Group work (2)</vt:lpstr>
      <vt:lpstr>Group work (3)</vt:lpstr>
      <vt:lpstr>Group work (4)</vt:lpstr>
      <vt:lpstr>Group work (5)</vt:lpstr>
      <vt:lpstr>Group work (6)</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Kimber</dc:creator>
  <cp:lastModifiedBy>Andrew Kimber</cp:lastModifiedBy>
  <cp:revision>192</cp:revision>
  <cp:lastPrinted>2013-07-25T15:23:48Z</cp:lastPrinted>
  <dcterms:created xsi:type="dcterms:W3CDTF">2013-07-12T19:31:28Z</dcterms:created>
  <dcterms:modified xsi:type="dcterms:W3CDTF">2017-08-01T18:20:43Z</dcterms:modified>
</cp:coreProperties>
</file>