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417" r:id="rId3"/>
    <p:sldId id="418" r:id="rId4"/>
    <p:sldId id="422" r:id="rId5"/>
    <p:sldId id="410" r:id="rId6"/>
    <p:sldId id="285" r:id="rId7"/>
    <p:sldId id="365" r:id="rId8"/>
    <p:sldId id="416" r:id="rId9"/>
    <p:sldId id="367" r:id="rId10"/>
    <p:sldId id="415" r:id="rId11"/>
    <p:sldId id="420" r:id="rId12"/>
    <p:sldId id="421" r:id="rId13"/>
    <p:sldId id="424" r:id="rId14"/>
    <p:sldId id="423" r:id="rId15"/>
    <p:sldId id="419" r:id="rId16"/>
    <p:sldId id="413" r:id="rId17"/>
    <p:sldId id="411" r:id="rId18"/>
    <p:sldId id="412" r:id="rId19"/>
  </p:sldIdLst>
  <p:sldSz cx="9144000" cy="6858000" type="screen4x3"/>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03" autoAdjust="0"/>
    <p:restoredTop sz="94660"/>
  </p:normalViewPr>
  <p:slideViewPr>
    <p:cSldViewPr>
      <p:cViewPr varScale="1">
        <p:scale>
          <a:sx n="67" d="100"/>
          <a:sy n="67" d="100"/>
        </p:scale>
        <p:origin x="-72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567EA2-9D56-4F4D-A3AA-3D640926CDF0}" type="datetimeFigureOut">
              <a:rPr lang="en-US" smtClean="0"/>
              <a:t>8/3/2017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EAC371-0E0B-4549-8D08-12865BB5FE63}" type="slidenum">
              <a:rPr lang="en-US" smtClean="0"/>
              <a:t>‹#›</a:t>
            </a:fld>
            <a:endParaRPr lang="en-US"/>
          </a:p>
        </p:txBody>
      </p:sp>
    </p:spTree>
    <p:extLst>
      <p:ext uri="{BB962C8B-B14F-4D97-AF65-F5344CB8AC3E}">
        <p14:creationId xmlns:p14="http://schemas.microsoft.com/office/powerpoint/2010/main" val="957356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800">
                <a:latin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itchFamily="34" charset="0"/>
                <a:ea typeface="Tahoma" pitchFamily="34" charset="0"/>
                <a:cs typeface="Tahom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TextBox 3"/>
          <p:cNvSpPr txBox="1"/>
          <p:nvPr userDrawn="1"/>
        </p:nvSpPr>
        <p:spPr>
          <a:xfrm>
            <a:off x="1143000" y="6447433"/>
            <a:ext cx="6553200" cy="430887"/>
          </a:xfrm>
          <a:prstGeom prst="rect">
            <a:avLst/>
          </a:prstGeom>
          <a:noFill/>
        </p:spPr>
        <p:txBody>
          <a:bodyPr wrap="square" rtlCol="0">
            <a:spAutoFit/>
          </a:bodyPr>
          <a:lstStyle/>
          <a:p>
            <a:pPr algn="ctr" eaLnBrk="0" fontAlgn="base" hangingPunct="0">
              <a:spcBef>
                <a:spcPct val="0"/>
              </a:spcBef>
              <a:spcAft>
                <a:spcPct val="0"/>
              </a:spcAft>
            </a:pPr>
            <a:r>
              <a:rPr lang="en-US" sz="1200" b="1" dirty="0" smtClean="0">
                <a:solidFill>
                  <a:srgbClr val="FFFFFF"/>
                </a:solidFill>
                <a:latin typeface="Tahoma" pitchFamily="34" charset="0"/>
                <a:ea typeface="Tahoma" pitchFamily="34" charset="0"/>
                <a:cs typeface="Tahoma" pitchFamily="34" charset="0"/>
              </a:rPr>
              <a:t>DISTRIBUTION STATE A</a:t>
            </a:r>
          </a:p>
          <a:p>
            <a:pPr algn="ctr" eaLnBrk="0" fontAlgn="base" hangingPunct="0">
              <a:spcBef>
                <a:spcPct val="0"/>
              </a:spcBef>
              <a:spcAft>
                <a:spcPct val="0"/>
              </a:spcAft>
            </a:pPr>
            <a:r>
              <a:rPr lang="en-US" sz="1000" b="1" i="1" dirty="0" smtClean="0">
                <a:solidFill>
                  <a:srgbClr val="FFFFFF"/>
                </a:solidFill>
                <a:latin typeface="Tahoma" pitchFamily="34" charset="0"/>
                <a:ea typeface="Tahoma" pitchFamily="34" charset="0"/>
                <a:cs typeface="Tahoma" pitchFamily="34" charset="0"/>
              </a:rPr>
              <a:t>T.J. Powers|| </a:t>
            </a:r>
            <a:r>
              <a:rPr lang="en-US" sz="1000" b="1" i="1" dirty="0" err="1" smtClean="0">
                <a:solidFill>
                  <a:srgbClr val="FFFFFF"/>
                </a:solidFill>
                <a:latin typeface="Tahoma" pitchFamily="34" charset="0"/>
                <a:ea typeface="Tahoma" pitchFamily="34" charset="0"/>
                <a:cs typeface="Tahoma" pitchFamily="34" charset="0"/>
              </a:rPr>
              <a:t>JLAB</a:t>
            </a:r>
            <a:r>
              <a:rPr lang="en-US" sz="1000" b="1" i="1" baseline="0" dirty="0" smtClean="0">
                <a:solidFill>
                  <a:srgbClr val="FFFFFF"/>
                </a:solidFill>
                <a:latin typeface="Tahoma" pitchFamily="34" charset="0"/>
                <a:ea typeface="Tahoma" pitchFamily="34" charset="0"/>
                <a:cs typeface="Tahoma" pitchFamily="34" charset="0"/>
              </a:rPr>
              <a:t> </a:t>
            </a:r>
            <a:r>
              <a:rPr lang="en-US" sz="1000" b="1" i="1" baseline="0" dirty="0" err="1" smtClean="0">
                <a:solidFill>
                  <a:srgbClr val="FFFFFF"/>
                </a:solidFill>
                <a:latin typeface="Tahoma" pitchFamily="34" charset="0"/>
                <a:ea typeface="Tahoma" pitchFamily="34" charset="0"/>
                <a:cs typeface="Tahoma" pitchFamily="34" charset="0"/>
              </a:rPr>
              <a:t>Staytreat</a:t>
            </a:r>
            <a:r>
              <a:rPr lang="en-US" sz="1000" b="1" i="1" baseline="0" dirty="0" smtClean="0">
                <a:solidFill>
                  <a:srgbClr val="FFFFFF"/>
                </a:solidFill>
                <a:latin typeface="Tahoma" pitchFamily="34" charset="0"/>
                <a:ea typeface="Tahoma" pitchFamily="34" charset="0"/>
                <a:cs typeface="Tahoma" pitchFamily="34" charset="0"/>
              </a:rPr>
              <a:t> Aug 2017</a:t>
            </a:r>
            <a:endParaRPr lang="en-US" sz="1000" b="1" i="1" dirty="0">
              <a:solidFill>
                <a:srgbClr val="FFFFFF"/>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85031684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656156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0"/>
            <a:ext cx="196215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7340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535350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678822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81393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1143000" y="6447433"/>
            <a:ext cx="6553200" cy="430887"/>
          </a:xfrm>
          <a:prstGeom prst="rect">
            <a:avLst/>
          </a:prstGeom>
          <a:noFill/>
        </p:spPr>
        <p:txBody>
          <a:bodyPr wrap="square" rtlCol="0">
            <a:spAutoFit/>
          </a:bodyPr>
          <a:lstStyle/>
          <a:p>
            <a:pPr algn="ctr" eaLnBrk="0" fontAlgn="base" hangingPunct="0">
              <a:spcBef>
                <a:spcPct val="0"/>
              </a:spcBef>
              <a:spcAft>
                <a:spcPct val="0"/>
              </a:spcAft>
            </a:pPr>
            <a:r>
              <a:rPr lang="en-US" sz="1200" b="1" dirty="0" smtClean="0">
                <a:solidFill>
                  <a:srgbClr val="FFFFFF"/>
                </a:solidFill>
                <a:latin typeface="Tahoma" pitchFamily="34" charset="0"/>
                <a:ea typeface="Tahoma" pitchFamily="34" charset="0"/>
                <a:cs typeface="Tahoma" pitchFamily="34" charset="0"/>
              </a:rPr>
              <a:t>DISTRIBUTION STATE A</a:t>
            </a:r>
          </a:p>
          <a:p>
            <a:pPr algn="ctr" eaLnBrk="0" fontAlgn="base" hangingPunct="0">
              <a:spcBef>
                <a:spcPct val="0"/>
              </a:spcBef>
              <a:spcAft>
                <a:spcPct val="0"/>
              </a:spcAft>
            </a:pPr>
            <a:r>
              <a:rPr lang="en-US" sz="1000" b="1" i="1" dirty="0" smtClean="0">
                <a:solidFill>
                  <a:srgbClr val="FFFFFF"/>
                </a:solidFill>
                <a:latin typeface="Tahoma" pitchFamily="34" charset="0"/>
                <a:ea typeface="Tahoma" pitchFamily="34" charset="0"/>
                <a:cs typeface="Tahoma" pitchFamily="34" charset="0"/>
              </a:rPr>
              <a:t>T. J. Powers|| </a:t>
            </a:r>
            <a:r>
              <a:rPr lang="en-US" sz="1000" b="1" i="1" dirty="0" err="1" smtClean="0">
                <a:solidFill>
                  <a:srgbClr val="FFFFFF"/>
                </a:solidFill>
                <a:latin typeface="Tahoma" pitchFamily="34" charset="0"/>
                <a:ea typeface="Tahoma" pitchFamily="34" charset="0"/>
                <a:cs typeface="Tahoma" pitchFamily="34" charset="0"/>
              </a:rPr>
              <a:t>JLAB</a:t>
            </a:r>
            <a:r>
              <a:rPr lang="en-US" sz="1000" b="1" i="1" baseline="0" dirty="0" smtClean="0">
                <a:solidFill>
                  <a:srgbClr val="FFFFFF"/>
                </a:solidFill>
                <a:latin typeface="Tahoma" pitchFamily="34" charset="0"/>
                <a:ea typeface="Tahoma" pitchFamily="34" charset="0"/>
                <a:cs typeface="Tahoma" pitchFamily="34" charset="0"/>
              </a:rPr>
              <a:t> </a:t>
            </a:r>
            <a:r>
              <a:rPr lang="en-US" sz="1000" b="1" i="1" baseline="0" dirty="0" err="1" smtClean="0">
                <a:solidFill>
                  <a:srgbClr val="FFFFFF"/>
                </a:solidFill>
                <a:latin typeface="Tahoma" pitchFamily="34" charset="0"/>
                <a:ea typeface="Tahoma" pitchFamily="34" charset="0"/>
                <a:cs typeface="Tahoma" pitchFamily="34" charset="0"/>
              </a:rPr>
              <a:t>Staytreat</a:t>
            </a:r>
            <a:r>
              <a:rPr lang="en-US" sz="1000" b="1" i="1" baseline="0" dirty="0" smtClean="0">
                <a:solidFill>
                  <a:srgbClr val="FFFFFF"/>
                </a:solidFill>
                <a:latin typeface="Tahoma" pitchFamily="34" charset="0"/>
                <a:ea typeface="Tahoma" pitchFamily="34" charset="0"/>
                <a:cs typeface="Tahoma" pitchFamily="34" charset="0"/>
              </a:rPr>
              <a:t> Aug. 2017</a:t>
            </a:r>
            <a:endParaRPr lang="en-US" sz="1000" b="1" i="1" dirty="0">
              <a:solidFill>
                <a:srgbClr val="FFFFFF"/>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2488316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Box 3"/>
          <p:cNvSpPr txBox="1"/>
          <p:nvPr userDrawn="1"/>
        </p:nvSpPr>
        <p:spPr>
          <a:xfrm>
            <a:off x="1143000" y="6447433"/>
            <a:ext cx="6553200" cy="430887"/>
          </a:xfrm>
          <a:prstGeom prst="rect">
            <a:avLst/>
          </a:prstGeom>
          <a:noFill/>
        </p:spPr>
        <p:txBody>
          <a:bodyPr wrap="square" rtlCol="0">
            <a:spAutoFit/>
          </a:bodyPr>
          <a:lstStyle/>
          <a:p>
            <a:pPr algn="ctr" eaLnBrk="0" fontAlgn="base" hangingPunct="0">
              <a:spcBef>
                <a:spcPct val="0"/>
              </a:spcBef>
              <a:spcAft>
                <a:spcPct val="0"/>
              </a:spcAft>
            </a:pPr>
            <a:r>
              <a:rPr lang="en-US" sz="1200" b="1" dirty="0" smtClean="0">
                <a:solidFill>
                  <a:srgbClr val="FFFFFF"/>
                </a:solidFill>
                <a:latin typeface="Tahoma" pitchFamily="34" charset="0"/>
                <a:ea typeface="Tahoma" pitchFamily="34" charset="0"/>
                <a:cs typeface="Tahoma" pitchFamily="34" charset="0"/>
              </a:rPr>
              <a:t>DISTRIBUTION STATE A</a:t>
            </a:r>
          </a:p>
          <a:p>
            <a:pPr algn="ctr" eaLnBrk="0" fontAlgn="base" hangingPunct="0">
              <a:spcBef>
                <a:spcPct val="0"/>
              </a:spcBef>
              <a:spcAft>
                <a:spcPct val="0"/>
              </a:spcAft>
            </a:pPr>
            <a:r>
              <a:rPr lang="en-US" sz="1000" b="1" i="1" dirty="0" smtClean="0">
                <a:solidFill>
                  <a:srgbClr val="FFFFFF"/>
                </a:solidFill>
                <a:latin typeface="Tahoma" pitchFamily="34" charset="0"/>
                <a:ea typeface="Tahoma" pitchFamily="34" charset="0"/>
                <a:cs typeface="Tahoma" pitchFamily="34" charset="0"/>
              </a:rPr>
              <a:t>T.J. Powers|| TTC at MSU Feb 2017</a:t>
            </a:r>
            <a:endParaRPr lang="en-US" sz="1000" b="1" i="1" dirty="0">
              <a:solidFill>
                <a:srgbClr val="FFFFFF"/>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589403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85008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92649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Box 2"/>
          <p:cNvSpPr txBox="1"/>
          <p:nvPr userDrawn="1"/>
        </p:nvSpPr>
        <p:spPr>
          <a:xfrm>
            <a:off x="1143000" y="6447433"/>
            <a:ext cx="6553200" cy="430887"/>
          </a:xfrm>
          <a:prstGeom prst="rect">
            <a:avLst/>
          </a:prstGeom>
          <a:noFill/>
        </p:spPr>
        <p:txBody>
          <a:bodyPr wrap="square" rtlCol="0">
            <a:spAutoFit/>
          </a:bodyPr>
          <a:lstStyle/>
          <a:p>
            <a:pPr algn="ctr" eaLnBrk="0" fontAlgn="base" hangingPunct="0">
              <a:spcBef>
                <a:spcPct val="0"/>
              </a:spcBef>
              <a:spcAft>
                <a:spcPct val="0"/>
              </a:spcAft>
            </a:pPr>
            <a:r>
              <a:rPr lang="en-US" sz="1200" b="1" dirty="0" smtClean="0">
                <a:solidFill>
                  <a:srgbClr val="FFFFFF"/>
                </a:solidFill>
                <a:latin typeface="Tahoma" pitchFamily="34" charset="0"/>
                <a:ea typeface="Tahoma" pitchFamily="34" charset="0"/>
                <a:cs typeface="Tahoma" pitchFamily="34" charset="0"/>
              </a:rPr>
              <a:t>DISTRIBUTION STATE A</a:t>
            </a:r>
          </a:p>
          <a:p>
            <a:pPr algn="ctr" eaLnBrk="0" fontAlgn="base" hangingPunct="0">
              <a:spcBef>
                <a:spcPct val="0"/>
              </a:spcBef>
              <a:spcAft>
                <a:spcPct val="0"/>
              </a:spcAft>
            </a:pPr>
            <a:r>
              <a:rPr lang="en-US" sz="1000" b="1" i="1" dirty="0" smtClean="0">
                <a:solidFill>
                  <a:srgbClr val="FFFFFF"/>
                </a:solidFill>
                <a:latin typeface="Tahoma" pitchFamily="34" charset="0"/>
                <a:ea typeface="Tahoma" pitchFamily="34" charset="0"/>
                <a:cs typeface="Tahoma" pitchFamily="34" charset="0"/>
              </a:rPr>
              <a:t>T.J. Powers|| INFN</a:t>
            </a:r>
            <a:r>
              <a:rPr lang="en-US" sz="1000" b="1" i="1" baseline="0" dirty="0" smtClean="0">
                <a:solidFill>
                  <a:srgbClr val="FFFFFF"/>
                </a:solidFill>
                <a:latin typeface="Tahoma" pitchFamily="34" charset="0"/>
                <a:ea typeface="Tahoma" pitchFamily="34" charset="0"/>
                <a:cs typeface="Tahoma" pitchFamily="34" charset="0"/>
              </a:rPr>
              <a:t> on 12 Dec. 2016</a:t>
            </a:r>
            <a:endParaRPr lang="en-US" sz="1000" b="1" i="1" dirty="0">
              <a:solidFill>
                <a:srgbClr val="FFFFFF"/>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87861909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TextBox 2"/>
          <p:cNvSpPr txBox="1"/>
          <p:nvPr userDrawn="1"/>
        </p:nvSpPr>
        <p:spPr>
          <a:xfrm>
            <a:off x="1143000" y="6427113"/>
            <a:ext cx="6553200" cy="430887"/>
          </a:xfrm>
          <a:prstGeom prst="rect">
            <a:avLst/>
          </a:prstGeom>
          <a:noFill/>
        </p:spPr>
        <p:txBody>
          <a:bodyPr wrap="square" rtlCol="0">
            <a:spAutoFit/>
          </a:bodyPr>
          <a:lstStyle/>
          <a:p>
            <a:pPr algn="ctr" eaLnBrk="0" fontAlgn="base" hangingPunct="0">
              <a:spcBef>
                <a:spcPct val="0"/>
              </a:spcBef>
              <a:spcAft>
                <a:spcPct val="0"/>
              </a:spcAft>
            </a:pPr>
            <a:r>
              <a:rPr lang="en-US" sz="1200" b="1" dirty="0" smtClean="0">
                <a:solidFill>
                  <a:srgbClr val="FFFFFF"/>
                </a:solidFill>
                <a:latin typeface="Tahoma" pitchFamily="34" charset="0"/>
                <a:ea typeface="Tahoma" pitchFamily="34" charset="0"/>
                <a:cs typeface="Tahoma" pitchFamily="34" charset="0"/>
              </a:rPr>
              <a:t>DISTRIBUTION STATE A</a:t>
            </a:r>
          </a:p>
          <a:p>
            <a:pPr algn="ctr" eaLnBrk="0" fontAlgn="base" hangingPunct="0">
              <a:spcBef>
                <a:spcPct val="0"/>
              </a:spcBef>
              <a:spcAft>
                <a:spcPct val="0"/>
              </a:spcAft>
            </a:pPr>
            <a:r>
              <a:rPr lang="en-US" sz="1000" b="1" i="1" dirty="0" smtClean="0">
                <a:solidFill>
                  <a:srgbClr val="FFFFFF"/>
                </a:solidFill>
                <a:latin typeface="Tahoma" pitchFamily="34" charset="0"/>
                <a:ea typeface="Tahoma" pitchFamily="34" charset="0"/>
                <a:cs typeface="Tahoma" pitchFamily="34" charset="0"/>
              </a:rPr>
              <a:t>T.J. Powers|| TTC at MSU Feb 2017</a:t>
            </a:r>
            <a:endParaRPr lang="en-US" sz="1000" b="1" i="1" dirty="0">
              <a:solidFill>
                <a:srgbClr val="FFFFFF"/>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3141931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992148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0719452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762000" y="914400"/>
            <a:ext cx="77724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521414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txStyles>
    <p:titleStyle>
      <a:lvl1pPr algn="ctr" rtl="0" fontAlgn="base">
        <a:spcBef>
          <a:spcPct val="0"/>
        </a:spcBef>
        <a:spcAft>
          <a:spcPct val="0"/>
        </a:spcAft>
        <a:defRPr sz="3600" b="1">
          <a:solidFill>
            <a:schemeClr val="tx2"/>
          </a:solidFill>
          <a:latin typeface="Calibri" pitchFamily="34" charset="0"/>
          <a:ea typeface="+mj-ea"/>
          <a:cs typeface="+mj-cs"/>
        </a:defRPr>
      </a:lvl1pPr>
      <a:lvl2pPr algn="ctr" rtl="0" fontAlgn="base">
        <a:spcBef>
          <a:spcPct val="0"/>
        </a:spcBef>
        <a:spcAft>
          <a:spcPct val="0"/>
        </a:spcAft>
        <a:defRPr sz="3600" b="1">
          <a:solidFill>
            <a:schemeClr val="tx2"/>
          </a:solidFill>
          <a:latin typeface="Times" charset="0"/>
        </a:defRPr>
      </a:lvl2pPr>
      <a:lvl3pPr algn="ctr" rtl="0" fontAlgn="base">
        <a:spcBef>
          <a:spcPct val="0"/>
        </a:spcBef>
        <a:spcAft>
          <a:spcPct val="0"/>
        </a:spcAft>
        <a:defRPr sz="3600" b="1">
          <a:solidFill>
            <a:schemeClr val="tx2"/>
          </a:solidFill>
          <a:latin typeface="Times" charset="0"/>
        </a:defRPr>
      </a:lvl3pPr>
      <a:lvl4pPr algn="ctr" rtl="0" fontAlgn="base">
        <a:spcBef>
          <a:spcPct val="0"/>
        </a:spcBef>
        <a:spcAft>
          <a:spcPct val="0"/>
        </a:spcAft>
        <a:defRPr sz="3600" b="1">
          <a:solidFill>
            <a:schemeClr val="tx2"/>
          </a:solidFill>
          <a:latin typeface="Times" charset="0"/>
        </a:defRPr>
      </a:lvl4pPr>
      <a:lvl5pPr algn="ctr" rtl="0" fontAlgn="base">
        <a:spcBef>
          <a:spcPct val="0"/>
        </a:spcBef>
        <a:spcAft>
          <a:spcPct val="0"/>
        </a:spcAft>
        <a:defRPr sz="3600" b="1">
          <a:solidFill>
            <a:schemeClr val="tx2"/>
          </a:solidFill>
          <a:latin typeface="Times" charset="0"/>
        </a:defRPr>
      </a:lvl5pPr>
      <a:lvl6pPr marL="457200" algn="ctr" rtl="0" fontAlgn="base">
        <a:spcBef>
          <a:spcPct val="0"/>
        </a:spcBef>
        <a:spcAft>
          <a:spcPct val="0"/>
        </a:spcAft>
        <a:defRPr sz="3600" b="1">
          <a:solidFill>
            <a:schemeClr val="tx2"/>
          </a:solidFill>
          <a:latin typeface="Times" charset="0"/>
        </a:defRPr>
      </a:lvl6pPr>
      <a:lvl7pPr marL="914400" algn="ctr" rtl="0" fontAlgn="base">
        <a:spcBef>
          <a:spcPct val="0"/>
        </a:spcBef>
        <a:spcAft>
          <a:spcPct val="0"/>
        </a:spcAft>
        <a:defRPr sz="3600" b="1">
          <a:solidFill>
            <a:schemeClr val="tx2"/>
          </a:solidFill>
          <a:latin typeface="Times" charset="0"/>
        </a:defRPr>
      </a:lvl7pPr>
      <a:lvl8pPr marL="1371600" algn="ctr" rtl="0" fontAlgn="base">
        <a:spcBef>
          <a:spcPct val="0"/>
        </a:spcBef>
        <a:spcAft>
          <a:spcPct val="0"/>
        </a:spcAft>
        <a:defRPr sz="3600" b="1">
          <a:solidFill>
            <a:schemeClr val="tx2"/>
          </a:solidFill>
          <a:latin typeface="Times" charset="0"/>
        </a:defRPr>
      </a:lvl8pPr>
      <a:lvl9pPr marL="1828800" algn="ctr" rtl="0" fontAlgn="base">
        <a:spcBef>
          <a:spcPct val="0"/>
        </a:spcBef>
        <a:spcAft>
          <a:spcPct val="0"/>
        </a:spcAft>
        <a:defRPr sz="3600" b="1">
          <a:solidFill>
            <a:schemeClr val="tx2"/>
          </a:solidFill>
          <a:latin typeface="Times" charset="0"/>
        </a:defRPr>
      </a:lvl9pPr>
    </p:titleStyle>
    <p:bodyStyle>
      <a:lvl1pPr marL="342900" indent="-342900" algn="l" rtl="0" fontAlgn="base">
        <a:spcBef>
          <a:spcPct val="20000"/>
        </a:spcBef>
        <a:spcAft>
          <a:spcPct val="0"/>
        </a:spcAft>
        <a:buFont typeface="Wingdings" pitchFamily="2" charset="2"/>
        <a:buChar char="§"/>
        <a:defRPr sz="2400">
          <a:solidFill>
            <a:schemeClr val="tx1"/>
          </a:solidFill>
          <a:latin typeface="Calibri" pitchFamily="34" charset="0"/>
          <a:ea typeface="+mn-ea"/>
          <a:cs typeface="+mn-cs"/>
        </a:defRPr>
      </a:lvl1pPr>
      <a:lvl2pPr marL="742950" indent="-285750" algn="l" rtl="0" fontAlgn="base">
        <a:spcBef>
          <a:spcPct val="20000"/>
        </a:spcBef>
        <a:spcAft>
          <a:spcPct val="0"/>
        </a:spcAft>
        <a:buFont typeface="Arial" pitchFamily="34" charset="0"/>
        <a:buChar char="•"/>
        <a:defRPr sz="2400">
          <a:solidFill>
            <a:schemeClr val="tx1"/>
          </a:solidFill>
          <a:latin typeface="Calibri" pitchFamily="34" charset="0"/>
        </a:defRPr>
      </a:lvl2pPr>
      <a:lvl3pPr marL="1143000" indent="-228600" algn="l" rtl="0" fontAlgn="base">
        <a:spcBef>
          <a:spcPct val="20000"/>
        </a:spcBef>
        <a:spcAft>
          <a:spcPct val="0"/>
        </a:spcAft>
        <a:buFont typeface="Wingdings" pitchFamily="2" charset="2"/>
        <a:buChar char="ü"/>
        <a:defRPr sz="2400">
          <a:solidFill>
            <a:schemeClr val="tx1"/>
          </a:solidFill>
          <a:latin typeface="Calibri" pitchFamily="34" charset="0"/>
        </a:defRPr>
      </a:lvl3pPr>
      <a:lvl4pPr marL="1600200" indent="-228600" algn="l" rtl="0" fontAlgn="base">
        <a:spcBef>
          <a:spcPct val="20000"/>
        </a:spcBef>
        <a:spcAft>
          <a:spcPct val="0"/>
        </a:spcAft>
        <a:buChar char="–"/>
        <a:defRPr sz="2400">
          <a:solidFill>
            <a:schemeClr val="tx1"/>
          </a:solidFill>
          <a:latin typeface="Calibri" pitchFamily="34" charset="0"/>
        </a:defRPr>
      </a:lvl4pPr>
      <a:lvl5pPr marL="2057400" indent="-228600" algn="l" rtl="0" fontAlgn="base">
        <a:spcBef>
          <a:spcPct val="20000"/>
        </a:spcBef>
        <a:spcAft>
          <a:spcPct val="0"/>
        </a:spcAft>
        <a:buChar char="»"/>
        <a:defRPr sz="2400">
          <a:solidFill>
            <a:schemeClr val="tx1"/>
          </a:solidFill>
          <a:latin typeface="Calibri"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oleObject" Target="../embeddings/Microsoft_Excel_97-2003_Worksheet1.xls"/></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video" Target="../media/media4.wmv"/><Relationship Id="rId13" Type="http://schemas.openxmlformats.org/officeDocument/2006/relationships/image" Target="../media/image5.png"/><Relationship Id="rId3" Type="http://schemas.microsoft.com/office/2007/relationships/media" Target="../media/media2.wmv"/><Relationship Id="rId7" Type="http://schemas.microsoft.com/office/2007/relationships/media" Target="../media/media4.wmv"/><Relationship Id="rId12" Type="http://schemas.openxmlformats.org/officeDocument/2006/relationships/image" Target="../media/image4.png"/><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video" Target="../media/media3.wmv"/><Relationship Id="rId11" Type="http://schemas.openxmlformats.org/officeDocument/2006/relationships/image" Target="../media/image3.png"/><Relationship Id="rId5" Type="http://schemas.microsoft.com/office/2007/relationships/media" Target="../media/media3.wmv"/><Relationship Id="rId10" Type="http://schemas.openxmlformats.org/officeDocument/2006/relationships/image" Target="../media/image2.png"/><Relationship Id="rId4" Type="http://schemas.openxmlformats.org/officeDocument/2006/relationships/video" Target="../media/media2.wmv"/><Relationship Id="rId9"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r>
            <a:br>
              <a:rPr lang="en-US" dirty="0" smtClean="0"/>
            </a:br>
            <a:r>
              <a:rPr lang="en-US" dirty="0" smtClean="0"/>
              <a:t>Microphonics and Energy Jitter</a:t>
            </a:r>
            <a:endParaRPr lang="en-US" dirty="0"/>
          </a:p>
        </p:txBody>
      </p:sp>
      <p:sp>
        <p:nvSpPr>
          <p:cNvPr id="3" name="Subtitle 2"/>
          <p:cNvSpPr>
            <a:spLocks noGrp="1"/>
          </p:cNvSpPr>
          <p:nvPr>
            <p:ph type="subTitle" idx="1"/>
          </p:nvPr>
        </p:nvSpPr>
        <p:spPr>
          <a:xfrm>
            <a:off x="838200" y="3810000"/>
            <a:ext cx="7848600" cy="1752600"/>
          </a:xfrm>
        </p:spPr>
        <p:txBody>
          <a:bodyPr/>
          <a:lstStyle/>
          <a:p>
            <a:r>
              <a:rPr lang="en-US" b="1" dirty="0" smtClean="0"/>
              <a:t>Tom Powers</a:t>
            </a:r>
          </a:p>
          <a:p>
            <a:r>
              <a:rPr lang="en-US" b="1" dirty="0" smtClean="0"/>
              <a:t>Aug 2017</a:t>
            </a:r>
          </a:p>
          <a:p>
            <a:r>
              <a:rPr lang="en-US" b="1" dirty="0" smtClean="0"/>
              <a:t>(With lots of help from George </a:t>
            </a:r>
            <a:r>
              <a:rPr lang="en-US" b="1" dirty="0" err="1" smtClean="0"/>
              <a:t>Biallas</a:t>
            </a:r>
            <a:r>
              <a:rPr lang="en-US" b="1" dirty="0" smtClean="0"/>
              <a:t>, and Natalie Brock)</a:t>
            </a:r>
            <a:endParaRPr lang="en-US" b="1" dirty="0"/>
          </a:p>
        </p:txBody>
      </p:sp>
    </p:spTree>
    <p:extLst>
      <p:ext uri="{BB962C8B-B14F-4D97-AF65-F5344CB8AC3E}">
        <p14:creationId xmlns:p14="http://schemas.microsoft.com/office/powerpoint/2010/main" val="23567185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3"/>
          <p:cNvPicPr>
            <a:picLocks noChangeArrowheads="1"/>
          </p:cNvPicPr>
          <p:nvPr/>
        </p:nvPicPr>
        <p:blipFill rotWithShape="1">
          <a:blip r:embed="rId2">
            <a:extLst>
              <a:ext uri="{28A0092B-C50C-407E-A947-70E740481C1C}">
                <a14:useLocalDpi xmlns:a14="http://schemas.microsoft.com/office/drawing/2010/main" val="0"/>
              </a:ext>
            </a:extLst>
          </a:blip>
          <a:srcRect l="2831" r="-39"/>
          <a:stretch/>
        </p:blipFill>
        <p:spPr bwMode="auto">
          <a:xfrm>
            <a:off x="214851" y="941439"/>
            <a:ext cx="8686800" cy="2361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4"/>
          <p:cNvPicPr>
            <a:picLocks noChangeArrowheads="1"/>
          </p:cNvPicPr>
          <p:nvPr/>
        </p:nvPicPr>
        <p:blipFill rotWithShape="1">
          <a:blip r:embed="rId3">
            <a:extLst>
              <a:ext uri="{28A0092B-C50C-407E-A947-70E740481C1C}">
                <a14:useLocalDpi xmlns:a14="http://schemas.microsoft.com/office/drawing/2010/main" val="0"/>
              </a:ext>
            </a:extLst>
          </a:blip>
          <a:srcRect l="2831" t="-1" r="-39" b="-994"/>
          <a:stretch/>
        </p:blipFill>
        <p:spPr bwMode="auto">
          <a:xfrm>
            <a:off x="76200" y="3538358"/>
            <a:ext cx="8991600" cy="2710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96240" y="152400"/>
            <a:ext cx="8229600" cy="487362"/>
          </a:xfrm>
        </p:spPr>
        <p:txBody>
          <a:bodyPr>
            <a:normAutofit fontScale="90000"/>
          </a:bodyPr>
          <a:lstStyle/>
          <a:p>
            <a:r>
              <a:rPr lang="en-US" dirty="0" smtClean="0"/>
              <a:t>Background Floor Motion in CEBAF Tunnel</a:t>
            </a:r>
            <a:endParaRPr lang="en-US" dirty="0"/>
          </a:p>
        </p:txBody>
      </p:sp>
      <p:sp>
        <p:nvSpPr>
          <p:cNvPr id="9" name="TextBox 8"/>
          <p:cNvSpPr txBox="1"/>
          <p:nvPr/>
        </p:nvSpPr>
        <p:spPr>
          <a:xfrm>
            <a:off x="4724400" y="1198725"/>
            <a:ext cx="3048000" cy="923330"/>
          </a:xfrm>
          <a:prstGeom prst="rect">
            <a:avLst/>
          </a:prstGeom>
          <a:solidFill>
            <a:srgbClr val="FFFF00"/>
          </a:solidFill>
        </p:spPr>
        <p:txBody>
          <a:bodyPr wrap="square" rtlCol="0">
            <a:spAutoFit/>
          </a:bodyPr>
          <a:lstStyle/>
          <a:p>
            <a:r>
              <a:rPr lang="en-US" b="1" dirty="0" smtClean="0"/>
              <a:t>Fortunately the </a:t>
            </a:r>
            <a:r>
              <a:rPr lang="en-US" b="1" dirty="0" err="1" smtClean="0"/>
              <a:t>cryomodules</a:t>
            </a:r>
            <a:r>
              <a:rPr lang="en-US" b="1" dirty="0" smtClean="0"/>
              <a:t>  do not have any strong resonances below 10 Hz</a:t>
            </a:r>
          </a:p>
        </p:txBody>
      </p:sp>
      <p:sp>
        <p:nvSpPr>
          <p:cNvPr id="10" name="TextBox 9"/>
          <p:cNvSpPr txBox="1"/>
          <p:nvPr/>
        </p:nvSpPr>
        <p:spPr>
          <a:xfrm>
            <a:off x="4038600" y="3429000"/>
            <a:ext cx="4648200" cy="1138773"/>
          </a:xfrm>
          <a:prstGeom prst="rect">
            <a:avLst/>
          </a:prstGeom>
          <a:solidFill>
            <a:srgbClr val="FFFF00"/>
          </a:solidFill>
        </p:spPr>
        <p:txBody>
          <a:bodyPr wrap="square" rtlCol="0">
            <a:spAutoFit/>
          </a:bodyPr>
          <a:lstStyle/>
          <a:p>
            <a:r>
              <a:rPr lang="en-US" sz="1700" b="1" dirty="0" smtClean="0"/>
              <a:t>Dangerous modes as the </a:t>
            </a:r>
            <a:r>
              <a:rPr lang="en-US" sz="1700" b="1" dirty="0" err="1" smtClean="0"/>
              <a:t>cryomodules</a:t>
            </a:r>
            <a:r>
              <a:rPr lang="en-US" sz="1700" b="1" dirty="0" smtClean="0"/>
              <a:t> and adjacent beam line components have overlapping resonances.  For example, 21, 30, 41 and 120 Hz are observed driven modes.</a:t>
            </a:r>
          </a:p>
        </p:txBody>
      </p:sp>
    </p:spTree>
    <p:extLst>
      <p:ext uri="{BB962C8B-B14F-4D97-AF65-F5344CB8AC3E}">
        <p14:creationId xmlns:p14="http://schemas.microsoft.com/office/powerpoint/2010/main" val="19640990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54" y="3276600"/>
            <a:ext cx="8966495" cy="2243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Tuner Motor Induced Transients</a:t>
            </a:r>
            <a:endParaRPr lang="en-US" dirty="0"/>
          </a:p>
        </p:txBody>
      </p:sp>
      <p:pic>
        <p:nvPicPr>
          <p:cNvPr id="4" name="Picture 9"/>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7504" y="685800"/>
            <a:ext cx="8737895" cy="2652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77504" y="5520247"/>
            <a:ext cx="8966496" cy="830997"/>
          </a:xfrm>
          <a:prstGeom prst="rect">
            <a:avLst/>
          </a:prstGeom>
          <a:noFill/>
        </p:spPr>
        <p:txBody>
          <a:bodyPr wrap="square" rtlCol="0">
            <a:spAutoFit/>
          </a:bodyPr>
          <a:lstStyle/>
          <a:p>
            <a:pPr marL="285750" indent="-285750">
              <a:buFont typeface="Arial" panose="020B0604020202020204" pitchFamily="34" charset="0"/>
              <a:buChar char="•"/>
            </a:pPr>
            <a:r>
              <a:rPr lang="en-US" sz="1600" b="1" dirty="0" smtClean="0"/>
              <a:t>Operation of multiple tuners at the same time causes transient microphonics</a:t>
            </a:r>
          </a:p>
          <a:p>
            <a:pPr marL="285750" indent="-285750">
              <a:buFont typeface="Arial" panose="020B0604020202020204" pitchFamily="34" charset="0"/>
              <a:buChar char="•"/>
            </a:pPr>
            <a:r>
              <a:rPr lang="en-US" sz="1600" b="1" dirty="0" smtClean="0"/>
              <a:t>We were blind to this on SL24 until after the microphonics hardening was implemented</a:t>
            </a:r>
          </a:p>
          <a:p>
            <a:pPr marL="285750" indent="-285750">
              <a:buFont typeface="Arial" panose="020B0604020202020204" pitchFamily="34" charset="0"/>
              <a:buChar char="•"/>
            </a:pPr>
            <a:r>
              <a:rPr lang="en-US" sz="1600" b="1" dirty="0" smtClean="0"/>
              <a:t>Still not addressed </a:t>
            </a:r>
            <a:endParaRPr lang="en-US" sz="1600" b="1" dirty="0"/>
          </a:p>
        </p:txBody>
      </p:sp>
    </p:spTree>
    <p:extLst>
      <p:ext uri="{BB962C8B-B14F-4D97-AF65-F5344CB8AC3E}">
        <p14:creationId xmlns:p14="http://schemas.microsoft.com/office/powerpoint/2010/main" val="3552884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Status</a:t>
            </a:r>
            <a:endParaRPr lang="en-US" dirty="0"/>
          </a:p>
        </p:txBody>
      </p:sp>
      <p:sp>
        <p:nvSpPr>
          <p:cNvPr id="3" name="Content Placeholder 2"/>
          <p:cNvSpPr>
            <a:spLocks noGrp="1"/>
          </p:cNvSpPr>
          <p:nvPr>
            <p:ph idx="1"/>
          </p:nvPr>
        </p:nvSpPr>
        <p:spPr/>
        <p:txBody>
          <a:bodyPr/>
          <a:lstStyle/>
          <a:p>
            <a:r>
              <a:rPr lang="en-US" b="1" dirty="0" smtClean="0"/>
              <a:t>SL24, has tuner dampers and waveguide struts/dampers installed.</a:t>
            </a:r>
          </a:p>
          <a:p>
            <a:r>
              <a:rPr lang="en-US" b="1" dirty="0" smtClean="0"/>
              <a:t>SL22 has waveguide struts/dampers installed</a:t>
            </a:r>
          </a:p>
          <a:p>
            <a:r>
              <a:rPr lang="en-US" b="1" dirty="0" smtClean="0"/>
              <a:t>NL23 has a 2x4 attached to the waveguides with foam rubber padding.</a:t>
            </a:r>
          </a:p>
          <a:p>
            <a:r>
              <a:rPr lang="en-US" b="1" dirty="0" smtClean="0"/>
              <a:t>NL2? Has bead bags attached taped to the tuner stacks.</a:t>
            </a:r>
          </a:p>
          <a:p>
            <a:r>
              <a:rPr lang="en-US" b="1" dirty="0" smtClean="0"/>
              <a:t>0L04 has tuner dampers installed and struts on waveguide 2.</a:t>
            </a:r>
          </a:p>
          <a:p>
            <a:endParaRPr lang="en-US" b="1" dirty="0"/>
          </a:p>
          <a:p>
            <a:r>
              <a:rPr lang="en-US" b="1" dirty="0" smtClean="0">
                <a:solidFill>
                  <a:srgbClr val="FF0000"/>
                </a:solidFill>
              </a:rPr>
              <a:t>Recommend install tuner dampers and waveguide struts on all 11 C100 zones.</a:t>
            </a:r>
          </a:p>
          <a:p>
            <a:r>
              <a:rPr lang="en-US" b="1" dirty="0" smtClean="0">
                <a:solidFill>
                  <a:srgbClr val="FF0000"/>
                </a:solidFill>
              </a:rPr>
              <a:t>As a minimum adjust tuner algorithm to only operate one tuner at a time in each zone.</a:t>
            </a:r>
          </a:p>
        </p:txBody>
      </p:sp>
    </p:spTree>
    <p:extLst>
      <p:ext uri="{BB962C8B-B14F-4D97-AF65-F5344CB8AC3E}">
        <p14:creationId xmlns:p14="http://schemas.microsoft.com/office/powerpoint/2010/main" val="401664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Decay Rates for Different Arcs</a:t>
            </a:r>
            <a:endParaRPr lang="en-US" dirty="0"/>
          </a:p>
        </p:txBody>
      </p:sp>
      <p:graphicFrame>
        <p:nvGraphicFramePr>
          <p:cNvPr id="4" name="Content Placeholder 3"/>
          <p:cNvGraphicFramePr>
            <a:graphicFrameLocks noGrp="1" noChangeAspect="1"/>
          </p:cNvGraphicFramePr>
          <p:nvPr>
            <p:ph idx="1"/>
          </p:nvPr>
        </p:nvGraphicFramePr>
        <p:xfrm>
          <a:off x="971423" y="914400"/>
          <a:ext cx="7353554" cy="5334000"/>
        </p:xfrm>
        <a:graphic>
          <a:graphicData uri="http://schemas.openxmlformats.org/presentationml/2006/ole">
            <mc:AlternateContent xmlns:mc="http://schemas.openxmlformats.org/markup-compatibility/2006">
              <mc:Choice xmlns:v="urn:schemas-microsoft-com:vml" Requires="v">
                <p:oleObj spid="_x0000_s4106" name="Chart" r:id="rId4" imgW="9425886" imgH="6835212" progId="Excel.Chart.8">
                  <p:embed/>
                </p:oleObj>
              </mc:Choice>
              <mc:Fallback>
                <p:oleObj name="Chart" r:id="rId4" imgW="9425886" imgH="6835212" progId="Excel.Chart.8">
                  <p:embed/>
                  <p:pic>
                    <p:nvPicPr>
                      <p:cNvPr id="0" name="Object 8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423" y="914400"/>
                        <a:ext cx="7353554"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387411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10600" cy="914400"/>
          </a:xfrm>
        </p:spPr>
        <p:txBody>
          <a:bodyPr/>
          <a:lstStyle/>
          <a:p>
            <a:r>
              <a:rPr lang="en-US" sz="2400" dirty="0" err="1" smtClean="0"/>
              <a:t>Micrphonics</a:t>
            </a:r>
            <a:r>
              <a:rPr lang="en-US" sz="2400" dirty="0" smtClean="0"/>
              <a:t> due to Waveguide Side Arc and Cavity Side Arc C20</a:t>
            </a:r>
            <a:endParaRPr lang="en-US" sz="24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00600" y="775652"/>
            <a:ext cx="3850715" cy="523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838200"/>
            <a:ext cx="3757127"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19125" y="5962650"/>
            <a:ext cx="4114800" cy="369332"/>
          </a:xfrm>
          <a:prstGeom prst="rect">
            <a:avLst/>
          </a:prstGeom>
          <a:noFill/>
        </p:spPr>
        <p:txBody>
          <a:bodyPr wrap="square" rtlCol="0">
            <a:spAutoFit/>
          </a:bodyPr>
          <a:lstStyle/>
          <a:p>
            <a:r>
              <a:rPr lang="en-US" b="1" dirty="0" smtClean="0"/>
              <a:t>Arc on waveguide side of cold window</a:t>
            </a:r>
            <a:endParaRPr lang="en-US" b="1" dirty="0"/>
          </a:p>
        </p:txBody>
      </p:sp>
      <p:sp>
        <p:nvSpPr>
          <p:cNvPr id="7" name="TextBox 6"/>
          <p:cNvSpPr txBox="1"/>
          <p:nvPr/>
        </p:nvSpPr>
        <p:spPr>
          <a:xfrm>
            <a:off x="4495800" y="6027906"/>
            <a:ext cx="4867276" cy="369332"/>
          </a:xfrm>
          <a:prstGeom prst="rect">
            <a:avLst/>
          </a:prstGeom>
          <a:noFill/>
        </p:spPr>
        <p:txBody>
          <a:bodyPr wrap="square" rtlCol="0">
            <a:spAutoFit/>
          </a:bodyPr>
          <a:lstStyle/>
          <a:p>
            <a:r>
              <a:rPr lang="en-US" b="1" dirty="0" smtClean="0"/>
              <a:t>Arc on waveguide Cavity side of cold window</a:t>
            </a:r>
            <a:endParaRPr lang="en-US" b="1" dirty="0"/>
          </a:p>
        </p:txBody>
      </p:sp>
    </p:spTree>
    <p:extLst>
      <p:ext uri="{BB962C8B-B14F-4D97-AF65-F5344CB8AC3E}">
        <p14:creationId xmlns:p14="http://schemas.microsoft.com/office/powerpoint/2010/main" val="1139261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9200"/>
            <a:ext cx="7772400" cy="914400"/>
          </a:xfrm>
        </p:spPr>
        <p:txBody>
          <a:bodyPr/>
          <a:lstStyle/>
          <a:p>
            <a:r>
              <a:rPr lang="en-US" dirty="0" smtClean="0"/>
              <a:t>Hall A Energy Jitter Implications of </a:t>
            </a:r>
            <a:r>
              <a:rPr lang="en-US" dirty="0" err="1" smtClean="0"/>
              <a:t>FFB</a:t>
            </a:r>
            <a:r>
              <a:rPr lang="en-US" dirty="0" smtClean="0"/>
              <a:t> System in SL26</a:t>
            </a:r>
            <a:endParaRPr lang="en-US" dirty="0"/>
          </a:p>
        </p:txBody>
      </p:sp>
    </p:spTree>
    <p:extLst>
      <p:ext uri="{BB962C8B-B14F-4D97-AF65-F5344CB8AC3E}">
        <p14:creationId xmlns:p14="http://schemas.microsoft.com/office/powerpoint/2010/main" val="868460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372600" cy="914400"/>
          </a:xfrm>
        </p:spPr>
        <p:txBody>
          <a:bodyPr/>
          <a:lstStyle/>
          <a:p>
            <a:r>
              <a:rPr lang="en-US" sz="2400" dirty="0" smtClean="0"/>
              <a:t>Lorentz Force Induced Frequency Shifts M=1.5 Hz/(MV/m)^2</a:t>
            </a:r>
            <a:endParaRPr lang="en-US" sz="24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8776" y="914400"/>
            <a:ext cx="7358848"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8514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Hall A Energy Jitter With MO Problem</a:t>
            </a:r>
            <a:endParaRPr lang="en-US" dirty="0"/>
          </a:p>
        </p:txBody>
      </p:sp>
      <p:pic>
        <p:nvPicPr>
          <p:cNvPr id="7" name="Picture 6"/>
          <p:cNvPicPr>
            <a:picLocks noChangeAspect="1"/>
          </p:cNvPicPr>
          <p:nvPr/>
        </p:nvPicPr>
        <p:blipFill>
          <a:blip r:embed="rId2"/>
          <a:stretch>
            <a:fillRect/>
          </a:stretch>
        </p:blipFill>
        <p:spPr>
          <a:xfrm>
            <a:off x="304800" y="808957"/>
            <a:ext cx="8686800" cy="5333658"/>
          </a:xfrm>
          <a:prstGeom prst="rect">
            <a:avLst/>
          </a:prstGeom>
        </p:spPr>
      </p:pic>
      <p:sp>
        <p:nvSpPr>
          <p:cNvPr id="8" name="TextBox 7"/>
          <p:cNvSpPr txBox="1"/>
          <p:nvPr/>
        </p:nvSpPr>
        <p:spPr>
          <a:xfrm rot="16200000">
            <a:off x="584715" y="4768334"/>
            <a:ext cx="762000" cy="369332"/>
          </a:xfrm>
          <a:prstGeom prst="rect">
            <a:avLst/>
          </a:prstGeom>
          <a:noFill/>
        </p:spPr>
        <p:txBody>
          <a:bodyPr wrap="square" rtlCol="0">
            <a:spAutoFit/>
          </a:bodyPr>
          <a:lstStyle/>
          <a:p>
            <a:r>
              <a:rPr lang="en-US" b="1" dirty="0" err="1" smtClean="0"/>
              <a:t>keV</a:t>
            </a:r>
            <a:endParaRPr lang="en-US" b="1" dirty="0"/>
          </a:p>
        </p:txBody>
      </p:sp>
      <p:sp>
        <p:nvSpPr>
          <p:cNvPr id="9" name="TextBox 8"/>
          <p:cNvSpPr txBox="1"/>
          <p:nvPr/>
        </p:nvSpPr>
        <p:spPr>
          <a:xfrm>
            <a:off x="3581400" y="2133600"/>
            <a:ext cx="4038600" cy="1477328"/>
          </a:xfrm>
          <a:prstGeom prst="rect">
            <a:avLst/>
          </a:prstGeom>
          <a:solidFill>
            <a:srgbClr val="FFFF00"/>
          </a:solidFill>
        </p:spPr>
        <p:txBody>
          <a:bodyPr wrap="square" rtlCol="0">
            <a:spAutoFit/>
          </a:bodyPr>
          <a:lstStyle/>
          <a:p>
            <a:r>
              <a:rPr lang="en-US" dirty="0" smtClean="0"/>
              <a:t>Divide this among 4 C100 cavities with a nominal gradient of 14 MV/m 250 </a:t>
            </a:r>
            <a:r>
              <a:rPr lang="en-US" dirty="0" err="1" smtClean="0"/>
              <a:t>keV</a:t>
            </a:r>
            <a:r>
              <a:rPr lang="en-US" dirty="0" smtClean="0"/>
              <a:t> per cavity is about 2.5 % peak gradient change.  Expected Lorentz driven frequency shift is about +/-15 Hz.</a:t>
            </a:r>
            <a:endParaRPr lang="en-US" dirty="0"/>
          </a:p>
        </p:txBody>
      </p:sp>
      <p:sp>
        <p:nvSpPr>
          <p:cNvPr id="10" name="TextBox 9"/>
          <p:cNvSpPr txBox="1"/>
          <p:nvPr/>
        </p:nvSpPr>
        <p:spPr>
          <a:xfrm rot="16200000">
            <a:off x="356115" y="2558535"/>
            <a:ext cx="1219199" cy="369332"/>
          </a:xfrm>
          <a:prstGeom prst="rect">
            <a:avLst/>
          </a:prstGeom>
          <a:noFill/>
        </p:spPr>
        <p:txBody>
          <a:bodyPr wrap="square" rtlCol="0">
            <a:spAutoFit/>
          </a:bodyPr>
          <a:lstStyle/>
          <a:p>
            <a:r>
              <a:rPr lang="en-US" b="1" dirty="0" smtClean="0"/>
              <a:t>Percent</a:t>
            </a:r>
            <a:endParaRPr lang="en-US" b="1" dirty="0"/>
          </a:p>
        </p:txBody>
      </p:sp>
    </p:spTree>
    <p:extLst>
      <p:ext uri="{BB962C8B-B14F-4D97-AF65-F5344CB8AC3E}">
        <p14:creationId xmlns:p14="http://schemas.microsoft.com/office/powerpoint/2010/main" val="1544415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6153" t="62642" r="3078" b="2282"/>
          <a:stretch/>
        </p:blipFill>
        <p:spPr>
          <a:xfrm>
            <a:off x="35781" y="914400"/>
            <a:ext cx="8974208" cy="2129473"/>
          </a:xfrm>
          <a:prstGeom prst="rect">
            <a:avLst/>
          </a:prstGeom>
        </p:spPr>
      </p:pic>
      <p:pic>
        <p:nvPicPr>
          <p:cNvPr id="8" name="Picture 7"/>
          <p:cNvPicPr>
            <a:picLocks noChangeAspect="1"/>
          </p:cNvPicPr>
          <p:nvPr/>
        </p:nvPicPr>
        <p:blipFill rotWithShape="1">
          <a:blip r:embed="rId3"/>
          <a:srcRect l="6153" t="29574" r="3078" b="5363"/>
          <a:stretch/>
        </p:blipFill>
        <p:spPr>
          <a:xfrm>
            <a:off x="35781" y="3043872"/>
            <a:ext cx="8974208" cy="3346315"/>
          </a:xfrm>
          <a:prstGeom prst="rect">
            <a:avLst/>
          </a:prstGeom>
        </p:spPr>
      </p:pic>
      <p:sp>
        <p:nvSpPr>
          <p:cNvPr id="2" name="Title 1"/>
          <p:cNvSpPr>
            <a:spLocks noGrp="1"/>
          </p:cNvSpPr>
          <p:nvPr>
            <p:ph type="title"/>
          </p:nvPr>
        </p:nvSpPr>
        <p:spPr/>
        <p:txBody>
          <a:bodyPr/>
          <a:lstStyle/>
          <a:p>
            <a:r>
              <a:rPr lang="en-US" dirty="0" smtClean="0"/>
              <a:t>Nominal Hall A Energy Jitter</a:t>
            </a:r>
            <a:endParaRPr lang="en-US" dirty="0"/>
          </a:p>
        </p:txBody>
      </p:sp>
      <p:sp>
        <p:nvSpPr>
          <p:cNvPr id="3" name="TextBox 2"/>
          <p:cNvSpPr txBox="1"/>
          <p:nvPr/>
        </p:nvSpPr>
        <p:spPr>
          <a:xfrm rot="16200000">
            <a:off x="-126526" y="1644134"/>
            <a:ext cx="762000" cy="369332"/>
          </a:xfrm>
          <a:prstGeom prst="rect">
            <a:avLst/>
          </a:prstGeom>
          <a:noFill/>
        </p:spPr>
        <p:txBody>
          <a:bodyPr wrap="square" rtlCol="0">
            <a:spAutoFit/>
          </a:bodyPr>
          <a:lstStyle/>
          <a:p>
            <a:r>
              <a:rPr lang="en-US" b="1" dirty="0" err="1" smtClean="0"/>
              <a:t>keV</a:t>
            </a:r>
            <a:endParaRPr lang="en-US" b="1" dirty="0"/>
          </a:p>
        </p:txBody>
      </p:sp>
      <p:sp>
        <p:nvSpPr>
          <p:cNvPr id="9" name="TextBox 8"/>
          <p:cNvSpPr txBox="1"/>
          <p:nvPr/>
        </p:nvSpPr>
        <p:spPr>
          <a:xfrm>
            <a:off x="4971389" y="750569"/>
            <a:ext cx="4038600" cy="1323439"/>
          </a:xfrm>
          <a:prstGeom prst="rect">
            <a:avLst/>
          </a:prstGeom>
          <a:solidFill>
            <a:srgbClr val="FFFF00"/>
          </a:solidFill>
        </p:spPr>
        <p:txBody>
          <a:bodyPr wrap="square" rtlCol="0">
            <a:spAutoFit/>
          </a:bodyPr>
          <a:lstStyle/>
          <a:p>
            <a:r>
              <a:rPr lang="en-US" sz="1600" b="1" dirty="0" smtClean="0"/>
              <a:t>Divide this among 4 C100 cavities with a nominal gradient of 14 MV/m 100 </a:t>
            </a:r>
            <a:r>
              <a:rPr lang="en-US" sz="1600" b="1" dirty="0" err="1" smtClean="0"/>
              <a:t>keV</a:t>
            </a:r>
            <a:r>
              <a:rPr lang="en-US" sz="1600" b="1" dirty="0" smtClean="0"/>
              <a:t> per cavity is about 1 % peak gradient change.  Expected Lorentz driven frequency shift is about +/-5 Hz.</a:t>
            </a:r>
            <a:endParaRPr lang="en-US" sz="1600" b="1" dirty="0"/>
          </a:p>
        </p:txBody>
      </p:sp>
      <p:sp>
        <p:nvSpPr>
          <p:cNvPr id="10" name="TextBox 9"/>
          <p:cNvSpPr txBox="1"/>
          <p:nvPr/>
        </p:nvSpPr>
        <p:spPr>
          <a:xfrm rot="16200000">
            <a:off x="-558284" y="4273034"/>
            <a:ext cx="1447801" cy="369332"/>
          </a:xfrm>
          <a:prstGeom prst="rect">
            <a:avLst/>
          </a:prstGeom>
          <a:noFill/>
        </p:spPr>
        <p:txBody>
          <a:bodyPr wrap="square" rtlCol="0">
            <a:spAutoFit/>
          </a:bodyPr>
          <a:lstStyle/>
          <a:p>
            <a:r>
              <a:rPr lang="en-US" b="1" dirty="0" smtClean="0"/>
              <a:t>RMS </a:t>
            </a:r>
            <a:r>
              <a:rPr lang="en-US" b="1" dirty="0" err="1" smtClean="0"/>
              <a:t>keV</a:t>
            </a:r>
            <a:endParaRPr lang="en-US" b="1" dirty="0"/>
          </a:p>
        </p:txBody>
      </p:sp>
      <p:sp>
        <p:nvSpPr>
          <p:cNvPr id="11" name="TextBox 10"/>
          <p:cNvSpPr txBox="1"/>
          <p:nvPr/>
        </p:nvSpPr>
        <p:spPr>
          <a:xfrm>
            <a:off x="4267200" y="3505200"/>
            <a:ext cx="4038600" cy="1323439"/>
          </a:xfrm>
          <a:prstGeom prst="rect">
            <a:avLst/>
          </a:prstGeom>
          <a:solidFill>
            <a:srgbClr val="FFFF00"/>
          </a:solidFill>
        </p:spPr>
        <p:txBody>
          <a:bodyPr wrap="square" rtlCol="0">
            <a:spAutoFit/>
          </a:bodyPr>
          <a:lstStyle/>
          <a:p>
            <a:pPr marL="285750" indent="-285750">
              <a:buFont typeface="Arial" panose="020B0604020202020204" pitchFamily="34" charset="0"/>
              <a:buChar char="•"/>
            </a:pPr>
            <a:r>
              <a:rPr lang="en-US" sz="1600" b="1" dirty="0" smtClean="0"/>
              <a:t>These Modes are due to C100 resonances</a:t>
            </a:r>
          </a:p>
          <a:p>
            <a:pPr marL="285750" indent="-285750">
              <a:buFont typeface="Arial" panose="020B0604020202020204" pitchFamily="34" charset="0"/>
              <a:buChar char="•"/>
            </a:pPr>
            <a:endParaRPr lang="en-US" sz="1600" b="1" dirty="0" smtClean="0"/>
          </a:p>
          <a:p>
            <a:pPr marL="285750" indent="-285750">
              <a:buFont typeface="Arial" panose="020B0604020202020204" pitchFamily="34" charset="0"/>
              <a:buChar char="•"/>
            </a:pPr>
            <a:r>
              <a:rPr lang="en-US" sz="1600" b="1" dirty="0" smtClean="0"/>
              <a:t>There is a concern that we are creating a feedback loop and could amplify these modes in 2L26.</a:t>
            </a:r>
          </a:p>
        </p:txBody>
      </p:sp>
      <p:cxnSp>
        <p:nvCxnSpPr>
          <p:cNvPr id="12" name="Straight Connector 11"/>
          <p:cNvCxnSpPr/>
          <p:nvPr/>
        </p:nvCxnSpPr>
        <p:spPr bwMode="auto">
          <a:xfrm>
            <a:off x="698736" y="4876800"/>
            <a:ext cx="520464" cy="0"/>
          </a:xfrm>
          <a:prstGeom prst="line">
            <a:avLst/>
          </a:prstGeom>
          <a:solidFill>
            <a:schemeClr val="accent1"/>
          </a:solidFill>
          <a:ln w="38100" cap="flat" cmpd="sng" algn="ctr">
            <a:solidFill>
              <a:srgbClr val="FFC000"/>
            </a:solidFill>
            <a:prstDash val="solid"/>
            <a:round/>
            <a:headEnd type="none" w="med" len="med"/>
            <a:tailEnd type="none" w="med" len="med"/>
          </a:ln>
          <a:effectLst/>
        </p:spPr>
      </p:cxnSp>
      <p:cxnSp>
        <p:nvCxnSpPr>
          <p:cNvPr id="13" name="Straight Connector 12"/>
          <p:cNvCxnSpPr/>
          <p:nvPr/>
        </p:nvCxnSpPr>
        <p:spPr bwMode="auto">
          <a:xfrm>
            <a:off x="1219200" y="4876800"/>
            <a:ext cx="0" cy="304800"/>
          </a:xfrm>
          <a:prstGeom prst="line">
            <a:avLst/>
          </a:prstGeom>
          <a:solidFill>
            <a:schemeClr val="accent1"/>
          </a:solidFill>
          <a:ln w="38100" cap="flat" cmpd="sng" algn="ctr">
            <a:solidFill>
              <a:srgbClr val="FFC000"/>
            </a:solidFill>
            <a:prstDash val="solid"/>
            <a:round/>
            <a:headEnd type="none" w="med" len="med"/>
            <a:tailEnd type="triangle" w="med" len="lg"/>
          </a:ln>
          <a:effectLst/>
        </p:spPr>
      </p:cxnSp>
      <p:cxnSp>
        <p:nvCxnSpPr>
          <p:cNvPr id="14" name="Straight Connector 13"/>
          <p:cNvCxnSpPr/>
          <p:nvPr/>
        </p:nvCxnSpPr>
        <p:spPr bwMode="auto">
          <a:xfrm>
            <a:off x="698736" y="4876800"/>
            <a:ext cx="0" cy="304800"/>
          </a:xfrm>
          <a:prstGeom prst="line">
            <a:avLst/>
          </a:prstGeom>
          <a:solidFill>
            <a:schemeClr val="accent1"/>
          </a:solidFill>
          <a:ln w="38100" cap="flat" cmpd="sng" algn="ctr">
            <a:solidFill>
              <a:srgbClr val="FFC000"/>
            </a:solidFill>
            <a:prstDash val="solid"/>
            <a:round/>
            <a:headEnd type="none" w="med" len="med"/>
            <a:tailEnd type="triangle" w="med" len="lg"/>
          </a:ln>
          <a:effectLst/>
        </p:spPr>
      </p:cxnSp>
      <p:cxnSp>
        <p:nvCxnSpPr>
          <p:cNvPr id="15" name="Straight Connector 14"/>
          <p:cNvCxnSpPr/>
          <p:nvPr/>
        </p:nvCxnSpPr>
        <p:spPr bwMode="auto">
          <a:xfrm flipV="1">
            <a:off x="958968" y="3689866"/>
            <a:ext cx="3308232" cy="1186934"/>
          </a:xfrm>
          <a:prstGeom prst="line">
            <a:avLst/>
          </a:prstGeom>
          <a:solidFill>
            <a:schemeClr val="accent1"/>
          </a:solidFill>
          <a:ln w="38100" cap="flat" cmpd="sng" algn="ctr">
            <a:solidFill>
              <a:srgbClr val="FFC000"/>
            </a:solidFill>
            <a:prstDash val="solid"/>
            <a:round/>
            <a:headEnd type="none" w="med" len="med"/>
            <a:tailEnd type="none" w="med" len="med"/>
          </a:ln>
          <a:effectLst/>
        </p:spPr>
      </p:cxnSp>
    </p:spTree>
    <p:extLst>
      <p:ext uri="{BB962C8B-B14F-4D97-AF65-F5344CB8AC3E}">
        <p14:creationId xmlns:p14="http://schemas.microsoft.com/office/powerpoint/2010/main" val="951331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649" y="-152400"/>
            <a:ext cx="7772400" cy="914400"/>
          </a:xfrm>
        </p:spPr>
        <p:txBody>
          <a:bodyPr/>
          <a:lstStyle/>
          <a:p>
            <a:r>
              <a:rPr lang="en-US" sz="2400" dirty="0" smtClean="0"/>
              <a:t>We Do Understand Many of the Natural Modes of the C100s (Kirk Davis and Joe </a:t>
            </a:r>
            <a:r>
              <a:rPr lang="en-US" sz="2400" dirty="0" err="1" smtClean="0"/>
              <a:t>Metalevich</a:t>
            </a:r>
            <a:r>
              <a:rPr lang="en-US" sz="2400" dirty="0" smtClean="0"/>
              <a:t>, ~2002)</a:t>
            </a:r>
            <a:endParaRPr lang="en-US" sz="2400" dirty="0"/>
          </a:p>
        </p:txBody>
      </p:sp>
      <p:pic>
        <p:nvPicPr>
          <p:cNvPr id="4" name="C100-2 U-tubes 10.5 Hz">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rotWithShape="1">
          <a:blip r:embed="rId10"/>
          <a:srcRect l="62837" t="14943" r="11016" b="63053"/>
          <a:stretch/>
        </p:blipFill>
        <p:spPr>
          <a:xfrm>
            <a:off x="152400" y="914400"/>
            <a:ext cx="4206240" cy="1524000"/>
          </a:xfrm>
        </p:spPr>
      </p:pic>
      <p:sp>
        <p:nvSpPr>
          <p:cNvPr id="5" name="TextBox 4"/>
          <p:cNvSpPr txBox="1"/>
          <p:nvPr/>
        </p:nvSpPr>
        <p:spPr>
          <a:xfrm>
            <a:off x="145049" y="2479207"/>
            <a:ext cx="4495800" cy="1323439"/>
          </a:xfrm>
          <a:prstGeom prst="rect">
            <a:avLst/>
          </a:prstGeom>
          <a:noFill/>
        </p:spPr>
        <p:txBody>
          <a:bodyPr wrap="square" rtlCol="0">
            <a:spAutoFit/>
          </a:bodyPr>
          <a:lstStyle/>
          <a:p>
            <a:r>
              <a:rPr lang="en-US" sz="1600" b="1" dirty="0" smtClean="0"/>
              <a:t>C100 cryomodule cavity string 10 Hz mode.  </a:t>
            </a:r>
          </a:p>
          <a:p>
            <a:pPr marL="285750" indent="-285750">
              <a:buFont typeface="Arial" panose="020B0604020202020204" pitchFamily="34" charset="0"/>
              <a:buChar char="•"/>
            </a:pPr>
            <a:r>
              <a:rPr lang="en-US" sz="1600" b="1" dirty="0" smtClean="0"/>
              <a:t>Hammer strike point cryogenic U-tube ALL.</a:t>
            </a:r>
          </a:p>
          <a:p>
            <a:pPr marL="285750" indent="-285750">
              <a:buFont typeface="Arial" panose="020B0604020202020204" pitchFamily="34" charset="0"/>
              <a:buChar char="•"/>
            </a:pPr>
            <a:r>
              <a:rPr lang="en-US" sz="1600" b="1" dirty="0" smtClean="0"/>
              <a:t>Upper row is top of tuner stack</a:t>
            </a:r>
          </a:p>
          <a:p>
            <a:pPr marL="285750" indent="-285750">
              <a:buFont typeface="Arial" panose="020B0604020202020204" pitchFamily="34" charset="0"/>
              <a:buChar char="•"/>
            </a:pPr>
            <a:r>
              <a:rPr lang="en-US" sz="1600" b="1" dirty="0" smtClean="0"/>
              <a:t>Lower row is the end of each cavity</a:t>
            </a:r>
          </a:p>
          <a:p>
            <a:pPr marL="285750" indent="-285750">
              <a:buFont typeface="Arial" panose="020B0604020202020204" pitchFamily="34" charset="0"/>
              <a:buChar char="•"/>
            </a:pPr>
            <a:r>
              <a:rPr lang="en-US" sz="1600" b="1" dirty="0" smtClean="0"/>
              <a:t>Note tuner stack participates in mode.</a:t>
            </a:r>
            <a:endParaRPr lang="en-US" sz="1600" b="1" dirty="0"/>
          </a:p>
        </p:txBody>
      </p:sp>
      <p:pic>
        <p:nvPicPr>
          <p:cNvPr id="6" name="He Vessell 7-cell Movie 33 Hz">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rotWithShape="1">
          <a:blip r:embed="rId11"/>
          <a:srcRect l="65696" t="67736" r="14579" b="15121"/>
          <a:stretch/>
        </p:blipFill>
        <p:spPr>
          <a:xfrm>
            <a:off x="145049" y="3918609"/>
            <a:ext cx="4372316" cy="1639619"/>
          </a:xfrm>
          <a:prstGeom prst="rect">
            <a:avLst/>
          </a:prstGeom>
        </p:spPr>
      </p:pic>
      <p:sp>
        <p:nvSpPr>
          <p:cNvPr id="7" name="Rectangle 6"/>
          <p:cNvSpPr/>
          <p:nvPr/>
        </p:nvSpPr>
        <p:spPr>
          <a:xfrm>
            <a:off x="116305" y="5657671"/>
            <a:ext cx="4698999" cy="923330"/>
          </a:xfrm>
          <a:prstGeom prst="rect">
            <a:avLst/>
          </a:prstGeom>
          <a:solidFill>
            <a:schemeClr val="bg1"/>
          </a:solidFill>
        </p:spPr>
        <p:txBody>
          <a:bodyPr wrap="square">
            <a:spAutoFit/>
          </a:bodyPr>
          <a:lstStyle/>
          <a:p>
            <a:r>
              <a:rPr lang="en-US" b="1" dirty="0"/>
              <a:t>C100 </a:t>
            </a:r>
            <a:r>
              <a:rPr lang="en-US" b="1" dirty="0" smtClean="0"/>
              <a:t>cryomodule cavity string 33 </a:t>
            </a:r>
            <a:r>
              <a:rPr lang="en-US" b="1" dirty="0"/>
              <a:t>Hz </a:t>
            </a:r>
            <a:r>
              <a:rPr lang="en-US" b="1" dirty="0" smtClean="0"/>
              <a:t>mode (x1.1 for cold).   Note that cavities 1 and 8 see the majority of the detuning forces.  </a:t>
            </a:r>
            <a:endParaRPr lang="en-US" b="1" dirty="0"/>
          </a:p>
        </p:txBody>
      </p:sp>
      <p:pic>
        <p:nvPicPr>
          <p:cNvPr id="8" name="C100-2 U-tubes 19.5 Hz.wmv">
            <a:hlinkClick r:id="" action="ppaction://media"/>
          </p:cNvPr>
          <p:cNvPicPr>
            <a:picLocks noChangeAspect="1"/>
          </p:cNvPicPr>
          <p:nvPr>
            <a:videoFile r:link="rId6"/>
            <p:extLst>
              <p:ext uri="{DAA4B4D4-6D71-4841-9C94-3DE7FCFB9230}">
                <p14:media xmlns:p14="http://schemas.microsoft.com/office/powerpoint/2010/main" r:embed="rId5"/>
              </p:ext>
            </p:extLst>
          </p:nvPr>
        </p:nvPicPr>
        <p:blipFill rotWithShape="1">
          <a:blip r:embed="rId12"/>
          <a:srcRect l="62998" t="18578" r="12004" b="62840"/>
          <a:stretch/>
        </p:blipFill>
        <p:spPr>
          <a:xfrm>
            <a:off x="4267200" y="914400"/>
            <a:ext cx="4762500" cy="1524000"/>
          </a:xfrm>
          <a:prstGeom prst="rect">
            <a:avLst/>
          </a:prstGeom>
        </p:spPr>
      </p:pic>
      <p:sp>
        <p:nvSpPr>
          <p:cNvPr id="9" name="Rectangle 8"/>
          <p:cNvSpPr/>
          <p:nvPr/>
        </p:nvSpPr>
        <p:spPr>
          <a:xfrm>
            <a:off x="4648199" y="2456509"/>
            <a:ext cx="4415547" cy="830997"/>
          </a:xfrm>
          <a:prstGeom prst="rect">
            <a:avLst/>
          </a:prstGeom>
        </p:spPr>
        <p:txBody>
          <a:bodyPr wrap="square">
            <a:spAutoFit/>
          </a:bodyPr>
          <a:lstStyle/>
          <a:p>
            <a:r>
              <a:rPr lang="en-US" sz="1600" b="1" dirty="0"/>
              <a:t>C100 cryomodule cavity string </a:t>
            </a:r>
            <a:r>
              <a:rPr lang="en-US" sz="1600" b="1" dirty="0" smtClean="0"/>
              <a:t>19.5 </a:t>
            </a:r>
            <a:r>
              <a:rPr lang="en-US" sz="1600" b="1" dirty="0"/>
              <a:t>Hz mode.  </a:t>
            </a:r>
          </a:p>
          <a:p>
            <a:pPr marL="285750" indent="-285750">
              <a:buFont typeface="Arial" panose="020B0604020202020204" pitchFamily="34" charset="0"/>
              <a:buChar char="•"/>
            </a:pPr>
            <a:r>
              <a:rPr lang="en-US" sz="1600" b="1" dirty="0" smtClean="0"/>
              <a:t>Lower </a:t>
            </a:r>
            <a:r>
              <a:rPr lang="en-US" sz="1600" b="1" dirty="0"/>
              <a:t>row is the end of each cavity</a:t>
            </a:r>
          </a:p>
          <a:p>
            <a:pPr marL="285750" indent="-285750">
              <a:buFont typeface="Arial" panose="020B0604020202020204" pitchFamily="34" charset="0"/>
              <a:buChar char="•"/>
            </a:pPr>
            <a:r>
              <a:rPr lang="en-US" sz="1600" b="1" dirty="0" smtClean="0"/>
              <a:t>A few </a:t>
            </a:r>
            <a:r>
              <a:rPr lang="en-US" sz="1600" b="1" dirty="0"/>
              <a:t>tuner </a:t>
            </a:r>
            <a:r>
              <a:rPr lang="en-US" sz="1600" b="1" dirty="0" smtClean="0"/>
              <a:t>stacks </a:t>
            </a:r>
            <a:r>
              <a:rPr lang="en-US" sz="1600" b="1" dirty="0"/>
              <a:t>participates in mode.</a:t>
            </a:r>
          </a:p>
        </p:txBody>
      </p:sp>
      <p:pic>
        <p:nvPicPr>
          <p:cNvPr id="10" name="C100-2 U-tubes 43.4 Hz.wmv">
            <a:hlinkClick r:id="" action="ppaction://media"/>
          </p:cNvPr>
          <p:cNvPicPr>
            <a:picLocks noChangeAspect="1"/>
          </p:cNvPicPr>
          <p:nvPr>
            <a:videoFile r:link="rId8"/>
            <p:extLst>
              <p:ext uri="{DAA4B4D4-6D71-4841-9C94-3DE7FCFB9230}">
                <p14:media xmlns:p14="http://schemas.microsoft.com/office/powerpoint/2010/main" r:embed="rId7"/>
              </p:ext>
            </p:extLst>
          </p:nvPr>
        </p:nvPicPr>
        <p:blipFill rotWithShape="1">
          <a:blip r:embed="rId13"/>
          <a:srcRect l="63994" t="16260" r="11004" b="65160"/>
          <a:stretch/>
        </p:blipFill>
        <p:spPr>
          <a:xfrm>
            <a:off x="4527093" y="3931579"/>
            <a:ext cx="4423097" cy="1415391"/>
          </a:xfrm>
          <a:prstGeom prst="rect">
            <a:avLst/>
          </a:prstGeom>
        </p:spPr>
      </p:pic>
      <p:sp>
        <p:nvSpPr>
          <p:cNvPr id="11" name="Rectangle 10"/>
          <p:cNvSpPr/>
          <p:nvPr/>
        </p:nvSpPr>
        <p:spPr>
          <a:xfrm>
            <a:off x="4648198" y="5346970"/>
            <a:ext cx="4415547" cy="830997"/>
          </a:xfrm>
          <a:prstGeom prst="rect">
            <a:avLst/>
          </a:prstGeom>
        </p:spPr>
        <p:txBody>
          <a:bodyPr wrap="square">
            <a:spAutoFit/>
          </a:bodyPr>
          <a:lstStyle/>
          <a:p>
            <a:r>
              <a:rPr lang="en-US" sz="1600" b="1" dirty="0"/>
              <a:t>C100 cryomodule cavity string </a:t>
            </a:r>
            <a:r>
              <a:rPr lang="en-US" sz="1600" b="1" dirty="0" smtClean="0"/>
              <a:t>43.5 </a:t>
            </a:r>
            <a:r>
              <a:rPr lang="en-US" sz="1600" b="1" dirty="0"/>
              <a:t>Hz mode.  </a:t>
            </a:r>
          </a:p>
          <a:p>
            <a:pPr marL="285750" indent="-285750">
              <a:buFont typeface="Arial" panose="020B0604020202020204" pitchFamily="34" charset="0"/>
              <a:buChar char="•"/>
            </a:pPr>
            <a:r>
              <a:rPr lang="en-US" sz="1600" b="1" dirty="0" smtClean="0"/>
              <a:t>Lower </a:t>
            </a:r>
            <a:r>
              <a:rPr lang="en-US" sz="1600" b="1" dirty="0"/>
              <a:t>row is the end of each cavity</a:t>
            </a:r>
          </a:p>
          <a:p>
            <a:pPr marL="285750" indent="-285750">
              <a:buFont typeface="Arial" panose="020B0604020202020204" pitchFamily="34" charset="0"/>
              <a:buChar char="•"/>
            </a:pPr>
            <a:r>
              <a:rPr lang="en-US" sz="1600" b="1" dirty="0" smtClean="0"/>
              <a:t>A most </a:t>
            </a:r>
            <a:r>
              <a:rPr lang="en-US" sz="1600" b="1" dirty="0"/>
              <a:t>tuner </a:t>
            </a:r>
            <a:r>
              <a:rPr lang="en-US" sz="1600" b="1" dirty="0" smtClean="0"/>
              <a:t>stacks </a:t>
            </a:r>
            <a:r>
              <a:rPr lang="en-US" sz="1600" b="1" dirty="0"/>
              <a:t>participates in mode.</a:t>
            </a:r>
          </a:p>
        </p:txBody>
      </p:sp>
    </p:spTree>
    <p:extLst>
      <p:ext uri="{BB962C8B-B14F-4D97-AF65-F5344CB8AC3E}">
        <p14:creationId xmlns:p14="http://schemas.microsoft.com/office/powerpoint/2010/main" val="426437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666" fill="hold"/>
                                        <p:tgtEl>
                                          <p:spTgt spid="4"/>
                                        </p:tgtEl>
                                      </p:cBhvr>
                                    </p:cmd>
                                  </p:childTnLst>
                                </p:cTn>
                              </p:par>
                            </p:childTnLst>
                          </p:cTn>
                        </p:par>
                        <p:par>
                          <p:cTn id="7" fill="hold">
                            <p:stCondLst>
                              <p:cond delay="10666"/>
                            </p:stCondLst>
                            <p:childTnLst>
                              <p:par>
                                <p:cTn id="8" presetID="1" presetClass="mediacall" presetSubtype="0" fill="hold" nodeType="afterEffect">
                                  <p:stCondLst>
                                    <p:cond delay="0"/>
                                  </p:stCondLst>
                                  <p:childTnLst>
                                    <p:cmd type="call" cmd="playFrom(0.0)">
                                      <p:cBhvr>
                                        <p:cTn id="9" dur="10666" fill="hold"/>
                                        <p:tgtEl>
                                          <p:spTgt spid="6"/>
                                        </p:tgtEl>
                                      </p:cBhvr>
                                    </p:cmd>
                                  </p:childTnLst>
                                </p:cTn>
                              </p:par>
                            </p:childTnLst>
                          </p:cTn>
                        </p:par>
                        <p:par>
                          <p:cTn id="10" fill="hold">
                            <p:stCondLst>
                              <p:cond delay="21332"/>
                            </p:stCondLst>
                            <p:childTnLst>
                              <p:par>
                                <p:cTn id="11" presetID="1" presetClass="mediacall" presetSubtype="0" fill="hold" nodeType="afterEffect">
                                  <p:stCondLst>
                                    <p:cond delay="0"/>
                                  </p:stCondLst>
                                  <p:childTnLst>
                                    <p:cmd type="call" cmd="playFrom(0.0)">
                                      <p:cBhvr>
                                        <p:cTn id="12" dur="10666" fill="hold"/>
                                        <p:tgtEl>
                                          <p:spTgt spid="8"/>
                                        </p:tgtEl>
                                      </p:cBhvr>
                                    </p:cmd>
                                  </p:childTnLst>
                                </p:cTn>
                              </p:par>
                            </p:childTnLst>
                          </p:cTn>
                        </p:par>
                        <p:par>
                          <p:cTn id="13" fill="hold">
                            <p:stCondLst>
                              <p:cond delay="31998"/>
                            </p:stCondLst>
                            <p:childTnLst>
                              <p:par>
                                <p:cTn id="14" presetID="1" presetClass="mediacall" presetSubtype="0" fill="hold" nodeType="afterEffect">
                                  <p:stCondLst>
                                    <p:cond delay="0"/>
                                  </p:stCondLst>
                                  <p:childTnLst>
                                    <p:cmd type="call" cmd="playFrom(0.0)">
                                      <p:cBhvr>
                                        <p:cTn id="15" dur="1066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4"/>
                                        </p:tgtEl>
                                      </p:cBhvr>
                                    </p:cmd>
                                  </p:childTnLst>
                                </p:cTn>
                              </p:par>
                            </p:childTnLst>
                          </p:cTn>
                        </p:par>
                      </p:childTnLst>
                    </p:cTn>
                  </p:par>
                </p:childTnLst>
              </p:cTn>
              <p:nextCondLst>
                <p:cond evt="onClick" delay="0">
                  <p:tgtEl>
                    <p:spTgt spid="4"/>
                  </p:tgtEl>
                </p:cond>
              </p:nextCondLst>
            </p:seq>
            <p:video>
              <p:cMediaNode vol="80000">
                <p:cTn id="21" repeatCount="indefinite" fill="hold" display="0">
                  <p:stCondLst>
                    <p:cond delay="indefinite"/>
                  </p:stCondLst>
                </p:cTn>
                <p:tgtEl>
                  <p:spTgt spid="4"/>
                </p:tgtEl>
              </p:cMediaNode>
            </p:video>
            <p:seq concurrent="1" nextAc="seek">
              <p:cTn id="22" restart="whenNotActive" fill="hold" evtFilter="cancelBubble" nodeType="interactiveSeq">
                <p:stCondLst>
                  <p:cond evt="onClick" delay="0">
                    <p:tgtEl>
                      <p:spTgt spid="6"/>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6"/>
                                        </p:tgtEl>
                                      </p:cBhvr>
                                    </p:cmd>
                                  </p:childTnLst>
                                </p:cTn>
                              </p:par>
                            </p:childTnLst>
                          </p:cTn>
                        </p:par>
                      </p:childTnLst>
                    </p:cTn>
                  </p:par>
                </p:childTnLst>
              </p:cTn>
              <p:nextCondLst>
                <p:cond evt="onClick" delay="0">
                  <p:tgtEl>
                    <p:spTgt spid="6"/>
                  </p:tgtEl>
                </p:cond>
              </p:nextCondLst>
            </p:seq>
            <p:video>
              <p:cMediaNode vol="80000">
                <p:cTn id="27" repeatCount="indefinite" fill="hold" display="0">
                  <p:stCondLst>
                    <p:cond delay="indefinite"/>
                  </p:stCondLst>
                </p:cTn>
                <p:tgtEl>
                  <p:spTgt spid="6"/>
                </p:tgtEl>
              </p:cMediaNode>
            </p:video>
            <p:video>
              <p:cMediaNode vol="80000">
                <p:cTn id="28" repeatCount="indefinite" fill="hold" display="0">
                  <p:stCondLst>
                    <p:cond delay="indefinite"/>
                  </p:stCondLst>
                </p:cTn>
                <p:tgtEl>
                  <p:spTgt spid="8"/>
                </p:tgtEl>
              </p:cMediaNode>
            </p:video>
            <p:seq concurrent="1" nextAc="seek">
              <p:cTn id="29" restart="whenNotActive" fill="hold" evtFilter="cancelBubble" nodeType="interactiveSeq">
                <p:stCondLst>
                  <p:cond evt="onClick" delay="0">
                    <p:tgtEl>
                      <p:spTgt spid="8"/>
                    </p:tgtEl>
                  </p:cond>
                </p:stCondLst>
                <p:endSync evt="end" delay="0">
                  <p:rtn val="all"/>
                </p:endSync>
                <p:childTnLst>
                  <p:par>
                    <p:cTn id="30" fill="hold">
                      <p:stCondLst>
                        <p:cond delay="0"/>
                      </p:stCondLst>
                      <p:childTnLst>
                        <p:par>
                          <p:cTn id="31" fill="hold">
                            <p:stCondLst>
                              <p:cond delay="0"/>
                            </p:stCondLst>
                            <p:childTnLst>
                              <p:par>
                                <p:cTn id="32" presetID="2" presetClass="mediacall" presetSubtype="0" fill="hold" nodeType="clickEffect">
                                  <p:stCondLst>
                                    <p:cond delay="0"/>
                                  </p:stCondLst>
                                  <p:childTnLst>
                                    <p:cmd type="call" cmd="togglePause">
                                      <p:cBhvr>
                                        <p:cTn id="33" dur="1" fill="hold"/>
                                        <p:tgtEl>
                                          <p:spTgt spid="8"/>
                                        </p:tgtEl>
                                      </p:cBhvr>
                                    </p:cmd>
                                  </p:childTnLst>
                                </p:cTn>
                              </p:par>
                            </p:childTnLst>
                          </p:cTn>
                        </p:par>
                      </p:childTnLst>
                    </p:cTn>
                  </p:par>
                </p:childTnLst>
              </p:cTn>
              <p:nextCondLst>
                <p:cond evt="onClick" delay="0">
                  <p:tgtEl>
                    <p:spTgt spid="8"/>
                  </p:tgtEl>
                </p:cond>
              </p:nextCondLst>
            </p:seq>
            <p:video>
              <p:cMediaNode vol="80000">
                <p:cTn id="34" repeatCount="indefinite" fill="hold" display="0">
                  <p:stCondLst>
                    <p:cond delay="indefinite"/>
                  </p:stCondLst>
                </p:cTn>
                <p:tgtEl>
                  <p:spTgt spid="10"/>
                </p:tgtEl>
              </p:cMediaNode>
            </p:video>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2" presetClass="mediacall" presetSubtype="0" fill="hold" nodeType="clickEffect">
                                  <p:stCondLst>
                                    <p:cond delay="0"/>
                                  </p:stCondLst>
                                  <p:childTnLst>
                                    <p:cmd type="call" cmd="togglePause">
                                      <p:cBhvr>
                                        <p:cTn id="39"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772400" cy="914400"/>
          </a:xfrm>
          <a:solidFill>
            <a:schemeClr val="bg1"/>
          </a:solidFill>
        </p:spPr>
        <p:txBody>
          <a:bodyPr/>
          <a:lstStyle/>
          <a:p>
            <a:r>
              <a:rPr lang="en-US" dirty="0" smtClean="0"/>
              <a:t>Why Are Modal Resonances Important?</a:t>
            </a:r>
            <a:br>
              <a:rPr lang="en-US" dirty="0" smtClean="0"/>
            </a:br>
            <a:r>
              <a:rPr lang="en-US" sz="2000" dirty="0" smtClean="0"/>
              <a:t>(Think pushing a child in a swing)</a:t>
            </a:r>
            <a:endParaRPr lang="en-US" sz="2000" dirty="0"/>
          </a:p>
        </p:txBody>
      </p:sp>
      <p:sp>
        <p:nvSpPr>
          <p:cNvPr id="3" name="Content Placeholder 2"/>
          <p:cNvSpPr>
            <a:spLocks noGrp="1"/>
          </p:cNvSpPr>
          <p:nvPr>
            <p:ph idx="1"/>
          </p:nvPr>
        </p:nvSpPr>
        <p:spPr>
          <a:xfrm>
            <a:off x="762000" y="1219200"/>
            <a:ext cx="7772400" cy="5029200"/>
          </a:xfrm>
        </p:spPr>
        <p:txBody>
          <a:bodyPr/>
          <a:lstStyle/>
          <a:p>
            <a:r>
              <a:rPr lang="en-US" sz="2000" b="1" dirty="0" smtClean="0">
                <a:solidFill>
                  <a:srgbClr val="FF0000"/>
                </a:solidFill>
              </a:rPr>
              <a:t>If even a small excitation is at the same frequency as the modal resonance it can excite the mode and effectively amplify the effect of the external vibrational source. </a:t>
            </a:r>
            <a:r>
              <a:rPr lang="en-US" sz="2000" b="1" dirty="0" smtClean="0"/>
              <a:t> </a:t>
            </a:r>
            <a:r>
              <a:rPr lang="en-US" sz="2000" b="1" dirty="0" smtClean="0">
                <a:solidFill>
                  <a:srgbClr val="0070C0"/>
                </a:solidFill>
              </a:rPr>
              <a:t>(Think of pushing a swing right at or near the top of the arc of motion.) </a:t>
            </a:r>
          </a:p>
          <a:p>
            <a:pPr lvl="1"/>
            <a:r>
              <a:rPr lang="en-US" sz="2000" b="1" dirty="0" smtClean="0"/>
              <a:t>The microphonics will “phase lock” with the diving term even if is just near the resonance.</a:t>
            </a:r>
          </a:p>
          <a:p>
            <a:pPr lvl="1"/>
            <a:r>
              <a:rPr lang="en-US" sz="2000" b="1" dirty="0" smtClean="0"/>
              <a:t>In CEBAF we had the 10 Hz string mode of 4 out of 5 cryomodules in the north </a:t>
            </a:r>
            <a:r>
              <a:rPr lang="en-US" sz="2000" b="1" dirty="0" err="1" smtClean="0"/>
              <a:t>linac</a:t>
            </a:r>
            <a:r>
              <a:rPr lang="en-US" sz="2000" b="1" dirty="0" smtClean="0"/>
              <a:t> lock to a 10.75 Hz vibration produced by a failing motor in a cooling tower that was 50 m from the </a:t>
            </a:r>
            <a:r>
              <a:rPr lang="en-US" sz="2000" b="1" dirty="0" err="1" smtClean="0"/>
              <a:t>linac</a:t>
            </a:r>
            <a:r>
              <a:rPr lang="en-US" sz="2000" b="1" dirty="0" smtClean="0"/>
              <a:t>.  The remaining cryomodule had a resonance at 9.75 Hz which was to far away.</a:t>
            </a:r>
          </a:p>
          <a:p>
            <a:pPr lvl="1"/>
            <a:endParaRPr lang="en-US" sz="1000" b="1" dirty="0" smtClean="0"/>
          </a:p>
          <a:p>
            <a:r>
              <a:rPr lang="en-US" sz="2000" b="1" dirty="0" smtClean="0"/>
              <a:t>Random noise will come both in phase and out of phase with the vibration created at the mode of the structure and the microphonics will build up and down over time.  </a:t>
            </a:r>
            <a:r>
              <a:rPr lang="en-US" sz="2000" b="1" dirty="0" smtClean="0">
                <a:solidFill>
                  <a:srgbClr val="0070C0"/>
                </a:solidFill>
              </a:rPr>
              <a:t>(Think of pushing a swing at random times.)</a:t>
            </a:r>
          </a:p>
        </p:txBody>
      </p:sp>
    </p:spTree>
    <p:extLst>
      <p:ext uri="{BB962C8B-B14F-4D97-AF65-F5344CB8AC3E}">
        <p14:creationId xmlns:p14="http://schemas.microsoft.com/office/powerpoint/2010/main" val="1815473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050"/>
            <a:ext cx="7772400" cy="914400"/>
          </a:xfrm>
        </p:spPr>
        <p:txBody>
          <a:bodyPr/>
          <a:lstStyle/>
          <a:p>
            <a:r>
              <a:rPr lang="en-US" dirty="0" smtClean="0"/>
              <a:t>Microphonics Induced Trip in 0L04</a:t>
            </a:r>
            <a:endParaRPr lang="en-US" dirty="0"/>
          </a:p>
        </p:txBody>
      </p:sp>
      <p:pic>
        <p:nvPicPr>
          <p:cNvPr id="4" name="Content Placeholder 3"/>
          <p:cNvPicPr>
            <a:picLocks noGrp="1"/>
          </p:cNvPicPr>
          <p:nvPr>
            <p:ph idx="1"/>
          </p:nvPr>
        </p:nvPicPr>
        <p:blipFill rotWithShape="1">
          <a:blip r:embed="rId2"/>
          <a:srcRect l="2292" t="6061" r="27832" b="5044"/>
          <a:stretch/>
        </p:blipFill>
        <p:spPr bwMode="auto">
          <a:xfrm>
            <a:off x="1676400" y="914400"/>
            <a:ext cx="7395007" cy="5334000"/>
          </a:xfrm>
          <a:prstGeom prst="rect">
            <a:avLst/>
          </a:prstGeom>
          <a:noFill/>
          <a:ln w="9525">
            <a:noFill/>
            <a:miter lim="800000"/>
            <a:headEnd/>
            <a:tailEnd/>
          </a:ln>
          <a:effectLst/>
        </p:spPr>
      </p:pic>
      <p:sp>
        <p:nvSpPr>
          <p:cNvPr id="5" name="TextBox 4"/>
          <p:cNvSpPr txBox="1"/>
          <p:nvPr/>
        </p:nvSpPr>
        <p:spPr>
          <a:xfrm>
            <a:off x="5715000" y="2895600"/>
            <a:ext cx="1676400" cy="369332"/>
          </a:xfrm>
          <a:prstGeom prst="rect">
            <a:avLst/>
          </a:prstGeom>
          <a:solidFill>
            <a:schemeClr val="bg1"/>
          </a:solidFill>
        </p:spPr>
        <p:txBody>
          <a:bodyPr wrap="square" rtlCol="0">
            <a:spAutoFit/>
          </a:bodyPr>
          <a:lstStyle/>
          <a:p>
            <a:r>
              <a:rPr lang="en-US" dirty="0" err="1" smtClean="0"/>
              <a:t>DeltaF</a:t>
            </a:r>
            <a:r>
              <a:rPr lang="en-US" dirty="0" smtClean="0"/>
              <a:t> Cavity 8</a:t>
            </a:r>
            <a:endParaRPr lang="en-US" dirty="0"/>
          </a:p>
        </p:txBody>
      </p:sp>
      <p:sp>
        <p:nvSpPr>
          <p:cNvPr id="6" name="TextBox 5"/>
          <p:cNvSpPr txBox="1"/>
          <p:nvPr/>
        </p:nvSpPr>
        <p:spPr>
          <a:xfrm>
            <a:off x="5562600" y="5486400"/>
            <a:ext cx="1676400" cy="369332"/>
          </a:xfrm>
          <a:prstGeom prst="rect">
            <a:avLst/>
          </a:prstGeom>
          <a:solidFill>
            <a:schemeClr val="bg1"/>
          </a:solidFill>
        </p:spPr>
        <p:txBody>
          <a:bodyPr wrap="square" rtlCol="0">
            <a:spAutoFit/>
          </a:bodyPr>
          <a:lstStyle/>
          <a:p>
            <a:r>
              <a:rPr lang="en-US" dirty="0" err="1" smtClean="0"/>
              <a:t>DeltaF</a:t>
            </a:r>
            <a:r>
              <a:rPr lang="en-US" dirty="0" smtClean="0"/>
              <a:t> Cavity 5</a:t>
            </a:r>
            <a:endParaRPr lang="en-US" dirty="0"/>
          </a:p>
        </p:txBody>
      </p:sp>
      <p:sp>
        <p:nvSpPr>
          <p:cNvPr id="7" name="TextBox 6"/>
          <p:cNvSpPr txBox="1"/>
          <p:nvPr/>
        </p:nvSpPr>
        <p:spPr>
          <a:xfrm>
            <a:off x="228600" y="914400"/>
            <a:ext cx="4953000" cy="646331"/>
          </a:xfrm>
          <a:prstGeom prst="rect">
            <a:avLst/>
          </a:prstGeom>
          <a:solidFill>
            <a:schemeClr val="bg1"/>
          </a:solidFill>
        </p:spPr>
        <p:txBody>
          <a:bodyPr wrap="square" rtlCol="0">
            <a:spAutoFit/>
          </a:bodyPr>
          <a:lstStyle/>
          <a:p>
            <a:r>
              <a:rPr lang="en-US" b="1" dirty="0" smtClean="0"/>
              <a:t>A 30/40 Hz vibration starts in cavities 1 or 8 and shortly thereafter cavity 4 or 5 trips.</a:t>
            </a:r>
            <a:endParaRPr lang="en-US" b="1" dirty="0"/>
          </a:p>
        </p:txBody>
      </p:sp>
    </p:spTree>
    <p:extLst>
      <p:ext uri="{BB962C8B-B14F-4D97-AF65-F5344CB8AC3E}">
        <p14:creationId xmlns:p14="http://schemas.microsoft.com/office/powerpoint/2010/main" val="3575274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Autofit/>
          </a:bodyPr>
          <a:lstStyle/>
          <a:p>
            <a:r>
              <a:rPr lang="en-US" sz="2800" b="1" dirty="0" smtClean="0"/>
              <a:t>CEBAF C100 </a:t>
            </a:r>
            <a:r>
              <a:rPr lang="en-US" sz="2800" dirty="0" smtClean="0"/>
              <a:t>Hardening </a:t>
            </a:r>
            <a:r>
              <a:rPr lang="en-US" sz="2800" b="1" dirty="0" smtClean="0"/>
              <a:t>Waveguide Ceiling and Strut Bracing/Damping</a:t>
            </a:r>
            <a:endParaRPr lang="en-US" sz="2800" b="1" dirty="0"/>
          </a:p>
        </p:txBody>
      </p:sp>
      <p:pic>
        <p:nvPicPr>
          <p:cNvPr id="4" name="Content Placeholder 3"/>
          <p:cNvPicPr>
            <a:picLocks noGrp="1"/>
          </p:cNvPicPr>
          <p:nvPr>
            <p:ph idx="1"/>
          </p:nvPr>
        </p:nvPicPr>
        <p:blipFill rotWithShape="1">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16911" r="69"/>
          <a:stretch/>
        </p:blipFill>
        <p:spPr>
          <a:xfrm>
            <a:off x="62132" y="1278442"/>
            <a:ext cx="4937760" cy="4447309"/>
          </a:xfrm>
          <a:prstGeom prst="rect">
            <a:avLst/>
          </a:prstGeom>
        </p:spPr>
      </p:pic>
      <p:sp>
        <p:nvSpPr>
          <p:cNvPr id="5" name="TextBox 4"/>
          <p:cNvSpPr txBox="1"/>
          <p:nvPr/>
        </p:nvSpPr>
        <p:spPr>
          <a:xfrm>
            <a:off x="5029200" y="1246204"/>
            <a:ext cx="3733800" cy="5078313"/>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Ceiling bracing improved </a:t>
            </a:r>
          </a:p>
          <a:p>
            <a:pPr marL="742950" lvl="1" indent="-285750">
              <a:buFont typeface="Arial" panose="020B0604020202020204" pitchFamily="34" charset="0"/>
              <a:buChar char="•"/>
            </a:pPr>
            <a:r>
              <a:rPr lang="en-US" b="1" dirty="0" smtClean="0"/>
              <a:t>provides 3-axis constraint.</a:t>
            </a:r>
          </a:p>
          <a:p>
            <a:pPr marL="742950" lvl="1" indent="-285750">
              <a:buFont typeface="Arial" panose="020B0604020202020204" pitchFamily="34" charset="0"/>
              <a:buChar char="•"/>
            </a:pPr>
            <a:endParaRPr lang="en-US" b="1" dirty="0" smtClean="0"/>
          </a:p>
          <a:p>
            <a:pPr marL="742950" lvl="1" indent="-285750">
              <a:buFont typeface="Arial" panose="020B0604020202020204" pitchFamily="34" charset="0"/>
              <a:buChar char="•"/>
            </a:pPr>
            <a:r>
              <a:rPr lang="en-US" b="1" dirty="0" smtClean="0"/>
              <a:t>Has 1/8” 50 durometer </a:t>
            </a:r>
            <a:r>
              <a:rPr lang="en-US" b="1" dirty="0" err="1" smtClean="0"/>
              <a:t>Sorbothane</a:t>
            </a:r>
            <a:r>
              <a:rPr lang="en-US" b="1" dirty="0" smtClean="0"/>
              <a:t>®  to damp vertical motion and to a lesser extent EW/NS motion.</a:t>
            </a:r>
          </a:p>
          <a:p>
            <a:pPr marL="742950" lvl="1" indent="-285750">
              <a:buFont typeface="Arial" panose="020B0604020202020204" pitchFamily="34" charset="0"/>
              <a:buChar char="•"/>
            </a:pPr>
            <a:endParaRPr lang="en-US" b="1" dirty="0" smtClean="0"/>
          </a:p>
          <a:p>
            <a:pPr marL="285750" indent="-285750">
              <a:buFont typeface="Arial" panose="020B0604020202020204" pitchFamily="34" charset="0"/>
              <a:buChar char="•"/>
            </a:pPr>
            <a:r>
              <a:rPr lang="en-US" b="1" dirty="0" smtClean="0"/>
              <a:t>Waveguide struts back to existing bolts on the cryomodule</a:t>
            </a:r>
          </a:p>
          <a:p>
            <a:pPr marL="742950" lvl="1" indent="-285750">
              <a:buFont typeface="Arial" panose="020B0604020202020204" pitchFamily="34" charset="0"/>
              <a:buChar char="•"/>
            </a:pPr>
            <a:r>
              <a:rPr lang="en-US" b="1" dirty="0" smtClean="0"/>
              <a:t>Provides 3-axis constraint of upper end of waveguides.</a:t>
            </a:r>
          </a:p>
          <a:p>
            <a:pPr marL="742950" lvl="1" indent="-285750">
              <a:buFont typeface="Arial" panose="020B0604020202020204" pitchFamily="34" charset="0"/>
              <a:buChar char="•"/>
            </a:pPr>
            <a:endParaRPr lang="en-US" b="1" dirty="0" smtClean="0"/>
          </a:p>
          <a:p>
            <a:pPr marL="742950" lvl="1" indent="-285750">
              <a:buFont typeface="Arial" panose="020B0604020202020204" pitchFamily="34" charset="0"/>
              <a:buChar char="•"/>
            </a:pPr>
            <a:r>
              <a:rPr lang="en-US" b="1" dirty="0" smtClean="0"/>
              <a:t>Waveguide bracket uses ¼” </a:t>
            </a:r>
            <a:r>
              <a:rPr lang="en-US" b="1" dirty="0" err="1" smtClean="0"/>
              <a:t>Sorbothane</a:t>
            </a:r>
            <a:r>
              <a:rPr lang="en-US" b="1" dirty="0" smtClean="0"/>
              <a:t> to damp EW and NS motion and to a lesser extent vertical motion.</a:t>
            </a:r>
          </a:p>
          <a:p>
            <a:pPr marL="285750" indent="-285750">
              <a:buFont typeface="Arial" panose="020B0604020202020204" pitchFamily="34" charset="0"/>
              <a:buChar char="•"/>
            </a:pPr>
            <a:endParaRPr lang="en-US" b="1" dirty="0"/>
          </a:p>
        </p:txBody>
      </p:sp>
      <p:cxnSp>
        <p:nvCxnSpPr>
          <p:cNvPr id="8" name="Straight Arrow Connector 7"/>
          <p:cNvCxnSpPr/>
          <p:nvPr/>
        </p:nvCxnSpPr>
        <p:spPr>
          <a:xfrm flipH="1" flipV="1">
            <a:off x="1371600" y="1447800"/>
            <a:ext cx="3886200" cy="1524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2743200" y="2819400"/>
            <a:ext cx="2514600" cy="8382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10796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print">
            <a:extLst>
              <a:ext uri="{BEBA8EAE-BF5A-486C-A8C5-ECC9F3942E4B}">
                <a14:imgProps xmlns:a14="http://schemas.microsoft.com/office/drawing/2010/main">
                  <a14:imgLayer r:embed="rId3">
                    <a14:imgEffect>
                      <a14:brightnessContrast bright="32000"/>
                    </a14:imgEffect>
                  </a14:imgLayer>
                </a14:imgProps>
              </a:ext>
              <a:ext uri="{28A0092B-C50C-407E-A947-70E740481C1C}">
                <a14:useLocalDpi xmlns:a14="http://schemas.microsoft.com/office/drawing/2010/main" val="0"/>
              </a:ext>
            </a:extLst>
          </a:blip>
          <a:srcRect l="15268" r="4575"/>
          <a:stretch/>
        </p:blipFill>
        <p:spPr>
          <a:xfrm>
            <a:off x="152400" y="152400"/>
            <a:ext cx="3840480" cy="6400800"/>
          </a:xfrm>
          <a:prstGeom prst="rect">
            <a:avLst/>
          </a:prstGeom>
        </p:spPr>
      </p:pic>
      <p:sp>
        <p:nvSpPr>
          <p:cNvPr id="2" name="Title 1"/>
          <p:cNvSpPr>
            <a:spLocks noGrp="1"/>
          </p:cNvSpPr>
          <p:nvPr>
            <p:ph type="title"/>
          </p:nvPr>
        </p:nvSpPr>
        <p:spPr>
          <a:xfrm>
            <a:off x="3429000" y="76200"/>
            <a:ext cx="5181600" cy="609600"/>
          </a:xfrm>
        </p:spPr>
        <p:txBody>
          <a:bodyPr>
            <a:normAutofit fontScale="90000"/>
          </a:bodyPr>
          <a:lstStyle/>
          <a:p>
            <a:r>
              <a:rPr lang="en-US" sz="3200" dirty="0" smtClean="0"/>
              <a:t>CEBAF C100 </a:t>
            </a:r>
            <a:r>
              <a:rPr lang="en-US" sz="3200" b="1" dirty="0" smtClean="0"/>
              <a:t>Tuner Damper Ring</a:t>
            </a:r>
            <a:endParaRPr lang="en-US" sz="3200" b="1" dirty="0"/>
          </a:p>
        </p:txBody>
      </p:sp>
      <p:sp>
        <p:nvSpPr>
          <p:cNvPr id="3" name="Content Placeholder 2"/>
          <p:cNvSpPr>
            <a:spLocks noGrp="1"/>
          </p:cNvSpPr>
          <p:nvPr>
            <p:ph idx="1"/>
          </p:nvPr>
        </p:nvSpPr>
        <p:spPr>
          <a:xfrm>
            <a:off x="4267201" y="838201"/>
            <a:ext cx="4724400" cy="5486400"/>
          </a:xfrm>
        </p:spPr>
        <p:txBody>
          <a:bodyPr>
            <a:noAutofit/>
          </a:bodyPr>
          <a:lstStyle/>
          <a:p>
            <a:pPr marL="176213" lvl="0" indent="-166688">
              <a:spcBef>
                <a:spcPts val="0"/>
              </a:spcBef>
              <a:spcAft>
                <a:spcPts val="1200"/>
              </a:spcAft>
            </a:pPr>
            <a:r>
              <a:rPr lang="en-US" sz="1600" b="1" dirty="0"/>
              <a:t>Lower tuner flange 6” OD, 1.5” thick</a:t>
            </a:r>
            <a:r>
              <a:rPr lang="en-US" sz="1600" b="1" dirty="0" smtClean="0"/>
              <a:t>.</a:t>
            </a:r>
            <a:endParaRPr lang="en-US" sz="1000" b="1" dirty="0"/>
          </a:p>
          <a:p>
            <a:pPr marL="176213" lvl="0" indent="-166688">
              <a:spcBef>
                <a:spcPts val="0"/>
              </a:spcBef>
              <a:spcAft>
                <a:spcPts val="1200"/>
              </a:spcAft>
            </a:pPr>
            <a:r>
              <a:rPr lang="en-US" sz="1600" b="1" dirty="0"/>
              <a:t>30 durometer, 1/2” x 1” </a:t>
            </a:r>
            <a:r>
              <a:rPr lang="en-US" sz="1600" b="1" dirty="0" err="1"/>
              <a:t>sorbothane</a:t>
            </a:r>
            <a:r>
              <a:rPr lang="en-US" sz="1600" b="1" dirty="0"/>
              <a:t> with polyethylene tape on the inner surface in order to allow vertical motion</a:t>
            </a:r>
            <a:r>
              <a:rPr lang="en-US" sz="1600" b="1" dirty="0" smtClean="0"/>
              <a:t>.</a:t>
            </a:r>
            <a:endParaRPr lang="en-US" sz="1000" b="1" dirty="0"/>
          </a:p>
          <a:p>
            <a:pPr marL="176213" lvl="0" indent="-166688">
              <a:spcBef>
                <a:spcPts val="0"/>
              </a:spcBef>
              <a:spcAft>
                <a:spcPts val="1200"/>
              </a:spcAft>
            </a:pPr>
            <a:r>
              <a:rPr lang="en-US" sz="1600" b="1" dirty="0"/>
              <a:t>Split ring with a nominal ID of 7” and with two 3/8” gaps for adjustment.  </a:t>
            </a:r>
            <a:endParaRPr lang="en-US" sz="1000" b="1" dirty="0"/>
          </a:p>
          <a:p>
            <a:pPr marL="342900" lvl="1" indent="-104775">
              <a:spcBef>
                <a:spcPts val="0"/>
              </a:spcBef>
              <a:spcAft>
                <a:spcPts val="1200"/>
              </a:spcAft>
            </a:pPr>
            <a:r>
              <a:rPr lang="en-US" sz="1600" b="1" dirty="0"/>
              <a:t>Compression adjustment made by tightening the hose clamp while measuring the OD of the short axis of the split ring</a:t>
            </a:r>
            <a:r>
              <a:rPr lang="en-US" sz="1600" b="1" dirty="0" smtClean="0"/>
              <a:t>.</a:t>
            </a:r>
            <a:r>
              <a:rPr lang="en-US" sz="1600" b="1" dirty="0"/>
              <a:t> </a:t>
            </a:r>
            <a:endParaRPr lang="en-US" sz="1600" b="1" dirty="0" smtClean="0"/>
          </a:p>
          <a:p>
            <a:pPr marL="342900" lvl="1" indent="-104775">
              <a:spcBef>
                <a:spcPts val="0"/>
              </a:spcBef>
              <a:spcAft>
                <a:spcPts val="1200"/>
              </a:spcAft>
            </a:pPr>
            <a:r>
              <a:rPr lang="en-US" sz="1600" b="1" dirty="0" smtClean="0"/>
              <a:t>Damper </a:t>
            </a:r>
            <a:r>
              <a:rPr lang="en-US" sz="1600" b="1" dirty="0"/>
              <a:t>compression setting was tuned to minimize the transfer function from striking the cryomodule end can near the beam pipe to 10 Hz cavity vibration</a:t>
            </a:r>
            <a:r>
              <a:rPr lang="en-US" sz="1600" b="1" dirty="0" smtClean="0"/>
              <a:t>.</a:t>
            </a:r>
            <a:endParaRPr lang="en-US" sz="1600" b="1" dirty="0"/>
          </a:p>
          <a:p>
            <a:pPr marL="114300" lvl="0" indent="-104775">
              <a:spcBef>
                <a:spcPts val="0"/>
              </a:spcBef>
              <a:spcAft>
                <a:spcPts val="1200"/>
              </a:spcAft>
            </a:pPr>
            <a:r>
              <a:rPr lang="en-US" sz="1600" b="1" dirty="0" smtClean="0"/>
              <a:t>Green </a:t>
            </a:r>
            <a:r>
              <a:rPr lang="en-US" sz="1600" b="1" dirty="0"/>
              <a:t>springs adjusted to relaxed state after cavity is cold and tuned.</a:t>
            </a:r>
          </a:p>
          <a:p>
            <a:pPr marL="114300" lvl="0" indent="-104775">
              <a:spcBef>
                <a:spcPts val="0"/>
              </a:spcBef>
              <a:spcAft>
                <a:spcPts val="1200"/>
              </a:spcAft>
            </a:pPr>
            <a:r>
              <a:rPr lang="en-US" sz="1600" b="1" dirty="0" smtClean="0"/>
              <a:t>Mounting </a:t>
            </a:r>
            <a:r>
              <a:rPr lang="en-US" sz="1600" b="1" dirty="0"/>
              <a:t>plates fixed in place after compression adjustment insuring minimum lateral forces on tuner</a:t>
            </a:r>
            <a:r>
              <a:rPr lang="en-US" sz="1600" b="1" dirty="0" smtClean="0"/>
              <a:t>.</a:t>
            </a:r>
          </a:p>
          <a:p>
            <a:pPr marL="176213" indent="-166688">
              <a:spcBef>
                <a:spcPts val="0"/>
              </a:spcBef>
              <a:spcAft>
                <a:spcPts val="1200"/>
              </a:spcAft>
              <a:buNone/>
            </a:pPr>
            <a:endParaRPr lang="en-US" sz="1000" b="1" dirty="0"/>
          </a:p>
        </p:txBody>
      </p:sp>
      <p:cxnSp>
        <p:nvCxnSpPr>
          <p:cNvPr id="5" name="Straight Arrow Connector 4"/>
          <p:cNvCxnSpPr/>
          <p:nvPr/>
        </p:nvCxnSpPr>
        <p:spPr>
          <a:xfrm flipH="1">
            <a:off x="2209801" y="1066800"/>
            <a:ext cx="2133600" cy="3429000"/>
          </a:xfrm>
          <a:prstGeom prst="straightConnector1">
            <a:avLst/>
          </a:prstGeom>
          <a:ln w="1905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2362201" y="1447800"/>
            <a:ext cx="1981200" cy="3200400"/>
          </a:xfrm>
          <a:prstGeom prst="straightConnector1">
            <a:avLst/>
          </a:prstGeom>
          <a:ln w="1905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2362201" y="2330824"/>
            <a:ext cx="1981200" cy="2545976"/>
          </a:xfrm>
          <a:prstGeom prst="straightConnector1">
            <a:avLst/>
          </a:prstGeom>
          <a:ln w="1905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2081606" y="4991100"/>
            <a:ext cx="2261795" cy="266700"/>
          </a:xfrm>
          <a:prstGeom prst="straightConnector1">
            <a:avLst/>
          </a:prstGeom>
          <a:ln w="1905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2438403" y="5562600"/>
            <a:ext cx="1904998" cy="0"/>
          </a:xfrm>
          <a:prstGeom prst="straightConnector1">
            <a:avLst/>
          </a:prstGeom>
          <a:ln w="1905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8157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077200" cy="914400"/>
          </a:xfrm>
        </p:spPr>
        <p:txBody>
          <a:bodyPr/>
          <a:lstStyle/>
          <a:p>
            <a:r>
              <a:rPr lang="en-US" sz="2200" dirty="0" smtClean="0"/>
              <a:t>SL24 With and Without Tuner Damper, Waveguide struts Installed</a:t>
            </a:r>
            <a:endParaRPr lang="en-US" sz="2200" dirty="0"/>
          </a:p>
        </p:txBody>
      </p:sp>
      <p:pic>
        <p:nvPicPr>
          <p:cNvPr id="717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243" t="11429" r="-1243" b="1144"/>
          <a:stretch/>
        </p:blipFill>
        <p:spPr bwMode="auto">
          <a:xfrm>
            <a:off x="838200" y="838200"/>
            <a:ext cx="7355632" cy="4663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5562600"/>
            <a:ext cx="8229600" cy="646331"/>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Tuner damper compression “tuned” to reduce the Q of the 10 Hz mode.  </a:t>
            </a:r>
          </a:p>
          <a:p>
            <a:pPr marL="285750" indent="-285750">
              <a:buFont typeface="Arial" panose="020B0604020202020204" pitchFamily="34" charset="0"/>
              <a:buChar char="•"/>
            </a:pPr>
            <a:r>
              <a:rPr lang="en-US" b="1" dirty="0" smtClean="0"/>
              <a:t>Reducing the 20 Hz mode was an unexpected bonus.  </a:t>
            </a:r>
            <a:endParaRPr lang="en-US" b="1" dirty="0"/>
          </a:p>
        </p:txBody>
      </p:sp>
      <p:sp>
        <p:nvSpPr>
          <p:cNvPr id="7" name="TextBox 6"/>
          <p:cNvSpPr txBox="1"/>
          <p:nvPr/>
        </p:nvSpPr>
        <p:spPr>
          <a:xfrm>
            <a:off x="5715000" y="2286000"/>
            <a:ext cx="2895600" cy="1200329"/>
          </a:xfrm>
          <a:prstGeom prst="rect">
            <a:avLst/>
          </a:prstGeom>
          <a:solidFill>
            <a:srgbClr val="FFFF00"/>
          </a:solidFill>
        </p:spPr>
        <p:txBody>
          <a:bodyPr wrap="square" rtlCol="0">
            <a:spAutoFit/>
          </a:bodyPr>
          <a:lstStyle/>
          <a:p>
            <a:r>
              <a:rPr lang="en-US" b="1" dirty="0" smtClean="0"/>
              <a:t>Reduction </a:t>
            </a:r>
            <a:r>
              <a:rPr lang="en-US" b="1" dirty="0"/>
              <a:t>in the Q of the mode reduces susceptibility </a:t>
            </a:r>
            <a:r>
              <a:rPr lang="en-US" b="1" dirty="0" smtClean="0"/>
              <a:t>of the mode both </a:t>
            </a:r>
            <a:r>
              <a:rPr lang="en-US" b="1" dirty="0"/>
              <a:t>transient and random excitation</a:t>
            </a:r>
            <a:r>
              <a:rPr lang="en-US" b="1" dirty="0" smtClean="0"/>
              <a:t>.</a:t>
            </a:r>
          </a:p>
        </p:txBody>
      </p:sp>
    </p:spTree>
    <p:extLst>
      <p:ext uri="{BB962C8B-B14F-4D97-AF65-F5344CB8AC3E}">
        <p14:creationId xmlns:p14="http://schemas.microsoft.com/office/powerpoint/2010/main" val="4235578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Floor Vibrations During truck Drive-By</a:t>
            </a:r>
            <a:endParaRPr lang="en-US" dirty="0"/>
          </a:p>
        </p:txBody>
      </p:sp>
      <p:pic>
        <p:nvPicPr>
          <p:cNvPr id="4" name="Picture 1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35" y="762000"/>
            <a:ext cx="8825840" cy="2533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1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60" y="3295358"/>
            <a:ext cx="8597239" cy="2572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85800" y="859657"/>
            <a:ext cx="6029311" cy="385390"/>
          </a:xfrm>
          <a:prstGeom prst="rect">
            <a:avLst/>
          </a:prstGeom>
          <a:solidFill>
            <a:schemeClr val="bg1"/>
          </a:solidFill>
        </p:spPr>
        <p:txBody>
          <a:bodyPr wrap="square" lIns="95591" tIns="47796" rIns="95591" bIns="47796">
            <a:spAutoFit/>
          </a:bodyPr>
          <a:lstStyle/>
          <a:p>
            <a:r>
              <a:rPr lang="en-US" sz="1900" b="1" dirty="0">
                <a:latin typeface="Calibri" panose="020F0502020204030204" pitchFamily="34" charset="0"/>
              </a:rPr>
              <a:t>Service Building Floor Motion in 8 to 22 Hz Band</a:t>
            </a:r>
          </a:p>
        </p:txBody>
      </p:sp>
      <p:sp>
        <p:nvSpPr>
          <p:cNvPr id="7" name="Rectangle 6"/>
          <p:cNvSpPr/>
          <p:nvPr/>
        </p:nvSpPr>
        <p:spPr>
          <a:xfrm>
            <a:off x="657225" y="3318384"/>
            <a:ext cx="6227387" cy="385390"/>
          </a:xfrm>
          <a:prstGeom prst="rect">
            <a:avLst/>
          </a:prstGeom>
          <a:solidFill>
            <a:schemeClr val="bg1"/>
          </a:solidFill>
        </p:spPr>
        <p:txBody>
          <a:bodyPr wrap="square" lIns="95591" tIns="47796" rIns="95591" bIns="47796">
            <a:spAutoFit/>
          </a:bodyPr>
          <a:lstStyle/>
          <a:p>
            <a:r>
              <a:rPr lang="en-US" sz="1900" b="1" dirty="0">
                <a:latin typeface="Calibri" panose="020F0502020204030204" pitchFamily="34" charset="0"/>
              </a:rPr>
              <a:t>Accelerator Tunnel Floor Motion in 8 to 22 Hz Band</a:t>
            </a:r>
          </a:p>
        </p:txBody>
      </p:sp>
      <p:sp>
        <p:nvSpPr>
          <p:cNvPr id="8" name="TextBox 7"/>
          <p:cNvSpPr txBox="1"/>
          <p:nvPr/>
        </p:nvSpPr>
        <p:spPr>
          <a:xfrm>
            <a:off x="657225" y="5943600"/>
            <a:ext cx="6962775" cy="646331"/>
          </a:xfrm>
          <a:prstGeom prst="rect">
            <a:avLst/>
          </a:prstGeom>
          <a:solidFill>
            <a:srgbClr val="FFFF00"/>
          </a:solidFill>
        </p:spPr>
        <p:txBody>
          <a:bodyPr wrap="square" rtlCol="0">
            <a:spAutoFit/>
          </a:bodyPr>
          <a:lstStyle/>
          <a:p>
            <a:r>
              <a:rPr lang="en-US" b="1" dirty="0" smtClean="0"/>
              <a:t>Upper graph vertical scale is 5-times larger.</a:t>
            </a:r>
          </a:p>
          <a:p>
            <a:r>
              <a:rPr lang="en-US" b="1" dirty="0" smtClean="0"/>
              <a:t>Differential motion between service building and tunnel.</a:t>
            </a:r>
          </a:p>
        </p:txBody>
      </p:sp>
    </p:spTree>
    <p:extLst>
      <p:ext uri="{BB962C8B-B14F-4D97-AF65-F5344CB8AC3E}">
        <p14:creationId xmlns:p14="http://schemas.microsoft.com/office/powerpoint/2010/main" val="394357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479" y="-76200"/>
            <a:ext cx="8229600" cy="914400"/>
          </a:xfrm>
        </p:spPr>
        <p:txBody>
          <a:bodyPr>
            <a:normAutofit/>
          </a:bodyPr>
          <a:lstStyle/>
          <a:p>
            <a:r>
              <a:rPr lang="en-US" sz="2400" b="1" dirty="0" smtClean="0"/>
              <a:t>Comparison of a Hardened (SL24) and Zone With No Improvements </a:t>
            </a:r>
            <a:r>
              <a:rPr lang="en-US" sz="2400" dirty="0" smtClean="0"/>
              <a:t>(SL25) </a:t>
            </a:r>
            <a:r>
              <a:rPr lang="en-US" sz="2400" b="1" dirty="0" smtClean="0"/>
              <a:t>During Truck Drive By</a:t>
            </a:r>
            <a:endParaRPr lang="en-US" sz="2400" b="1" dirty="0"/>
          </a:p>
        </p:txBody>
      </p:sp>
      <p:sp>
        <p:nvSpPr>
          <p:cNvPr id="5" name="TextBox 4"/>
          <p:cNvSpPr txBox="1"/>
          <p:nvPr/>
        </p:nvSpPr>
        <p:spPr>
          <a:xfrm>
            <a:off x="401288" y="4080892"/>
            <a:ext cx="8458200" cy="1046440"/>
          </a:xfrm>
          <a:prstGeom prst="rect">
            <a:avLst/>
          </a:prstGeom>
          <a:noFill/>
        </p:spPr>
        <p:txBody>
          <a:bodyPr wrap="square" rtlCol="0">
            <a:spAutoFit/>
          </a:bodyPr>
          <a:lstStyle/>
          <a:p>
            <a:pPr marL="285750" indent="-285750">
              <a:buFont typeface="Arial" panose="020B0604020202020204" pitchFamily="34" charset="0"/>
              <a:buChar char="•"/>
            </a:pPr>
            <a:r>
              <a:rPr lang="en-US" b="1" dirty="0"/>
              <a:t>A liquid nitrogen truck drove down the south linac service road at about </a:t>
            </a:r>
            <a:r>
              <a:rPr lang="en-US" b="1" dirty="0" smtClean="0"/>
              <a:t>15 </a:t>
            </a:r>
            <a:r>
              <a:rPr lang="en-US" b="1" dirty="0"/>
              <a:t>mph passing the zone at time equals about </a:t>
            </a:r>
            <a:r>
              <a:rPr lang="en-US" b="1" dirty="0" smtClean="0"/>
              <a:t>60 </a:t>
            </a:r>
            <a:r>
              <a:rPr lang="en-US" b="1" dirty="0"/>
              <a:t>seconds</a:t>
            </a:r>
            <a:r>
              <a:rPr lang="en-US" b="1" dirty="0" smtClean="0"/>
              <a:t>.</a:t>
            </a:r>
          </a:p>
          <a:p>
            <a:endParaRPr lang="en-US" sz="800" b="1" dirty="0"/>
          </a:p>
          <a:p>
            <a:pPr marL="285750" indent="-285750">
              <a:buFont typeface="Arial" panose="020B0604020202020204" pitchFamily="34" charset="0"/>
              <a:buChar char="•"/>
            </a:pPr>
            <a:r>
              <a:rPr lang="en-US" b="1" dirty="0" smtClean="0"/>
              <a:t>Cavities operated in GDR mode at 3 MV/m in order to avoid trips.</a:t>
            </a:r>
            <a:endParaRPr lang="en-US" b="1" dirty="0"/>
          </a:p>
        </p:txBody>
      </p:sp>
      <p:sp>
        <p:nvSpPr>
          <p:cNvPr id="6" name="TextBox 5"/>
          <p:cNvSpPr txBox="1"/>
          <p:nvPr/>
        </p:nvSpPr>
        <p:spPr>
          <a:xfrm>
            <a:off x="401288" y="5135433"/>
            <a:ext cx="8311179" cy="1405513"/>
          </a:xfrm>
          <a:prstGeom prst="rect">
            <a:avLst/>
          </a:prstGeom>
          <a:solidFill>
            <a:srgbClr val="FFFF00"/>
          </a:solidFill>
        </p:spPr>
        <p:txBody>
          <a:bodyPr wrap="square" rtlCol="0">
            <a:spAutoFit/>
          </a:bodyPr>
          <a:lstStyle/>
          <a:p>
            <a:pPr marL="285750" indent="-285750">
              <a:spcAft>
                <a:spcPts val="800"/>
              </a:spcAft>
              <a:buFont typeface="Arial" panose="020B0604020202020204" pitchFamily="34" charset="0"/>
              <a:buChar char="•"/>
            </a:pPr>
            <a:r>
              <a:rPr lang="en-US" b="1" dirty="0" smtClean="0"/>
              <a:t>Improved  both steady state </a:t>
            </a:r>
            <a:r>
              <a:rPr lang="en-US" b="1" dirty="0" err="1" smtClean="0"/>
              <a:t>microphonics</a:t>
            </a:r>
            <a:r>
              <a:rPr lang="en-US" b="1" dirty="0" smtClean="0"/>
              <a:t> and response to transient excitation.</a:t>
            </a:r>
          </a:p>
          <a:p>
            <a:pPr marL="285750" indent="-285750">
              <a:spcAft>
                <a:spcPts val="800"/>
              </a:spcAft>
              <a:buFont typeface="Arial" panose="020B0604020202020204" pitchFamily="34" charset="0"/>
              <a:buChar char="•"/>
            </a:pPr>
            <a:r>
              <a:rPr lang="en-US" b="1" dirty="0" smtClean="0"/>
              <a:t>Vertical scale +/- 150 Hz of detune frequency, typical controls bandwidth 25 Hz.</a:t>
            </a:r>
          </a:p>
          <a:p>
            <a:pPr marL="285750" indent="-285750">
              <a:spcAft>
                <a:spcPts val="1200"/>
              </a:spcAft>
              <a:buFont typeface="Arial" panose="020B0604020202020204" pitchFamily="34" charset="0"/>
              <a:buChar char="•"/>
            </a:pPr>
            <a:r>
              <a:rPr lang="en-US" b="1" dirty="0" smtClean="0"/>
              <a:t>The truck was a problem because it produced ground vibrations at the same frequency as the 10 Hz string mode and 20 Hz half string modes.</a:t>
            </a:r>
          </a:p>
        </p:txBody>
      </p:sp>
      <p:sp>
        <p:nvSpPr>
          <p:cNvPr id="3" name="Content Placeholder 2"/>
          <p:cNvSpPr>
            <a:spLocks noGrp="1"/>
          </p:cNvSpPr>
          <p:nvPr>
            <p:ph idx="1"/>
          </p:nvPr>
        </p:nvSpPr>
        <p:spPr>
          <a:xfrm>
            <a:off x="767379" y="719991"/>
            <a:ext cx="7772400" cy="3352800"/>
          </a:xfrm>
        </p:spPr>
        <p:txBody>
          <a:bodyPr/>
          <a:lstStyle/>
          <a:p>
            <a:endParaRPr lang="en-US" dirty="0"/>
          </a:p>
        </p:txBody>
      </p:sp>
      <p:pic>
        <p:nvPicPr>
          <p:cNvPr id="7"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683" y="728092"/>
            <a:ext cx="8229600" cy="1668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0"/>
          <p:cNvPicPr>
            <a:picLocks noChangeAspect="1" noChangeArrowheads="1"/>
          </p:cNvPicPr>
          <p:nvPr/>
        </p:nvPicPr>
        <p:blipFill rotWithShape="1">
          <a:blip r:embed="rId3">
            <a:extLst>
              <a:ext uri="{28A0092B-C50C-407E-A947-70E740481C1C}">
                <a14:useLocalDpi xmlns:a14="http://schemas.microsoft.com/office/drawing/2010/main" val="0"/>
              </a:ext>
            </a:extLst>
          </a:blip>
          <a:srcRect t="21667" b="1668"/>
          <a:stretch/>
        </p:blipFill>
        <p:spPr bwMode="auto">
          <a:xfrm>
            <a:off x="336683" y="2287933"/>
            <a:ext cx="8229600" cy="1659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990600" y="838200"/>
            <a:ext cx="3124200" cy="369332"/>
          </a:xfrm>
          <a:prstGeom prst="rect">
            <a:avLst/>
          </a:prstGeom>
          <a:solidFill>
            <a:schemeClr val="bg1"/>
          </a:solidFill>
        </p:spPr>
        <p:txBody>
          <a:bodyPr wrap="square" rtlCol="0">
            <a:spAutoFit/>
          </a:bodyPr>
          <a:lstStyle/>
          <a:p>
            <a:r>
              <a:rPr lang="en-US" b="1" dirty="0" smtClean="0"/>
              <a:t>SL 24 Hardened Cryomodule</a:t>
            </a:r>
            <a:endParaRPr lang="en-US" b="1" dirty="0"/>
          </a:p>
        </p:txBody>
      </p:sp>
      <p:sp>
        <p:nvSpPr>
          <p:cNvPr id="10" name="TextBox 9"/>
          <p:cNvSpPr txBox="1"/>
          <p:nvPr/>
        </p:nvSpPr>
        <p:spPr>
          <a:xfrm>
            <a:off x="1143000" y="3352800"/>
            <a:ext cx="2590800" cy="369332"/>
          </a:xfrm>
          <a:prstGeom prst="rect">
            <a:avLst/>
          </a:prstGeom>
          <a:solidFill>
            <a:schemeClr val="bg1"/>
          </a:solidFill>
        </p:spPr>
        <p:txBody>
          <a:bodyPr wrap="square" rtlCol="0">
            <a:spAutoFit/>
          </a:bodyPr>
          <a:lstStyle/>
          <a:p>
            <a:r>
              <a:rPr lang="en-US" b="1" dirty="0" smtClean="0"/>
              <a:t>SL25 No Improvements</a:t>
            </a:r>
            <a:endParaRPr lang="en-US" b="1" dirty="0"/>
          </a:p>
        </p:txBody>
      </p:sp>
    </p:spTree>
    <p:extLst>
      <p:ext uri="{BB962C8B-B14F-4D97-AF65-F5344CB8AC3E}">
        <p14:creationId xmlns:p14="http://schemas.microsoft.com/office/powerpoint/2010/main" val="367479315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032&quot;&gt;&lt;/object&gt;&lt;object type=&quot;2&quot; unique_id=&quot;10033&quot;&gt;&lt;object type=&quot;3&quot; unique_id=&quot;10034&quot;&gt;&lt;property id=&quot;20148&quot; value=&quot;5&quot;/&gt;&lt;property id=&quot;20300&quot; value=&quot;Slide 1 - &amp;quot;&amp;#x0D;&amp;#x0A;Microphonics and Energy Jitter&amp;quot;&quot;/&gt;&lt;property id=&quot;20307&quot; value=&quot;256&quot;/&gt;&lt;/object&gt;&lt;object type=&quot;3&quot; unique_id=&quot;22619&quot;&gt;&lt;property id=&quot;20148&quot; value=&quot;5&quot;/&gt;&lt;property id=&quot;20300&quot; value=&quot;Slide 6 - &amp;quot;CEBAF C100 Tuner Damper Ring&amp;quot;&quot;/&gt;&lt;property id=&quot;20307&quot; value=&quot;285&quot;/&gt;&lt;/object&gt;&lt;object type=&quot;3&quot; unique_id=&quot;27324&quot;&gt;&lt;property id=&quot;20148&quot; value=&quot;5&quot;/&gt;&lt;property id=&quot;20300&quot; value=&quot;Slide 7 - &amp;quot;SL24 With and Without Tuner Damper, Waveguide struts Installed&amp;quot;&quot;/&gt;&lt;property id=&quot;20307&quot; value=&quot;365&quot;/&gt;&lt;/object&gt;&lt;object type=&quot;3&quot; unique_id=&quot;27917&quot;&gt;&lt;property id=&quot;20148&quot; value=&quot;5&quot;/&gt;&lt;property id=&quot;20300&quot; value=&quot;Slide 9 - &amp;quot;Comparison of a Hardened (SL24) and Zone With No Improvements (SL25) During Truck Drive By&amp;quot;&quot;/&gt;&lt;property id=&quot;20307&quot; value=&quot;367&quot;/&gt;&lt;/object&gt;&lt;object type=&quot;3&quot; unique_id=&quot;29278&quot;&gt;&lt;property id=&quot;20148&quot; value=&quot;5&quot;/&gt;&lt;property id=&quot;20300&quot; value=&quot;Slide 5 - &amp;quot;CEBAF C100 Hardening Waveguide Ceiling and Strut Bracing/Damping&amp;quot;&quot;/&gt;&lt;property id=&quot;20307&quot; value=&quot;410&quot;/&gt;&lt;/object&gt;&lt;object type=&quot;3&quot; unique_id=&quot;29640&quot;&gt;&lt;property id=&quot;20148&quot; value=&quot;5&quot;/&gt;&lt;property id=&quot;20300&quot; value=&quot;Slide 16 - &amp;quot;Lorentz Force Induced Frequency Shifts M=1.5 Hz/(MV/m)^2&amp;quot;&quot;/&gt;&lt;property id=&quot;20307&quot; value=&quot;413&quot;/&gt;&lt;/object&gt;&lt;object type=&quot;3&quot; unique_id=&quot;29641&quot;&gt;&lt;property id=&quot;20148&quot; value=&quot;5&quot;/&gt;&lt;property id=&quot;20300&quot; value=&quot;Slide 17 - &amp;quot;Hall A Energy Jitter With MO Problem&amp;quot;&quot;/&gt;&lt;property id=&quot;20307&quot; value=&quot;411&quot;/&gt;&lt;/object&gt;&lt;object type=&quot;3&quot; unique_id=&quot;29642&quot;&gt;&lt;property id=&quot;20148&quot; value=&quot;5&quot;/&gt;&lt;property id=&quot;20300&quot; value=&quot;Slide 18 - &amp;quot;Nominal Hall A Energy Jitter&amp;quot;&quot;/&gt;&lt;property id=&quot;20307&quot; value=&quot;412&quot;/&gt;&lt;/object&gt;&lt;object type=&quot;3&quot; unique_id=&quot;29828&quot;&gt;&lt;property id=&quot;20148&quot; value=&quot;5&quot;/&gt;&lt;property id=&quot;20300&quot; value=&quot;Slide 2 - &amp;quot;We Do Understand Many of the Natural Modes of the C100s (Kirk Davis and Joe Metalevich, ~2002)&amp;quot;&quot;/&gt;&lt;property id=&quot;20307&quot; value=&quot;417&quot;/&gt;&lt;/object&gt;&lt;object type=&quot;3&quot; unique_id=&quot;29829&quot;&gt;&lt;property id=&quot;20148&quot; value=&quot;5&quot;/&gt;&lt;property id=&quot;20300&quot; value=&quot;Slide 8 - &amp;quot;Floor Vibrations During truck Drive-By&amp;quot;&quot;/&gt;&lt;property id=&quot;20307&quot; value=&quot;416&quot;/&gt;&lt;/object&gt;&lt;object type=&quot;3&quot; unique_id=&quot;29830&quot;&gt;&lt;property id=&quot;20148&quot; value=&quot;5&quot;/&gt;&lt;property id=&quot;20300&quot; value=&quot;Slide 10 - &amp;quot;Background Floor Motion in CEBAF Tunnel&amp;quot;&quot;/&gt;&lt;property id=&quot;20307&quot; value=&quot;415&quot;/&gt;&lt;/object&gt;&lt;object type=&quot;3&quot; unique_id=&quot;29926&quot;&gt;&lt;property id=&quot;20148&quot; value=&quot;5&quot;/&gt;&lt;property id=&quot;20300&quot; value=&quot;Slide 3 - &amp;quot;Why Are Modal Resonances Important?&amp;#x0D;&amp;#x0A;(Think pushing a child in a swing)&amp;quot;&quot;/&gt;&lt;property id=&quot;20307&quot; value=&quot;418&quot;/&gt;&lt;/object&gt;&lt;object type=&quot;3&quot; unique_id=&quot;29927&quot;&gt;&lt;property id=&quot;20148&quot; value=&quot;5&quot;/&gt;&lt;property id=&quot;20300&quot; value=&quot;Slide 11 - &amp;quot;Tuner Motor Induced Transients&amp;quot;&quot;/&gt;&lt;property id=&quot;20307&quot; value=&quot;420&quot;/&gt;&lt;/object&gt;&lt;object type=&quot;3&quot; unique_id=&quot;29928&quot;&gt;&lt;property id=&quot;20148&quot; value=&quot;5&quot;/&gt;&lt;property id=&quot;20300&quot; value=&quot;Slide 12 - &amp;quot;Current Status&amp;quot;&quot;/&gt;&lt;property id=&quot;20307&quot; value=&quot;421&quot;/&gt;&lt;/object&gt;&lt;object type=&quot;3&quot; unique_id=&quot;29929&quot;&gt;&lt;property id=&quot;20148&quot; value=&quot;5&quot;/&gt;&lt;property id=&quot;20300&quot; value=&quot;Slide 15 - &amp;quot;Hall A Energy Jitter Implications of FFB System in SL26&amp;quot;&quot;/&gt;&lt;property id=&quot;20307&quot; value=&quot;419&quot;/&gt;&lt;/object&gt;&lt;object type=&quot;3&quot; unique_id=&quot;30219&quot;&gt;&lt;property id=&quot;20148&quot; value=&quot;5&quot;/&gt;&lt;property id=&quot;20300&quot; value=&quot;Slide 4 - &amp;quot;Microphonics Induced Trip in 0L04&amp;quot;&quot;/&gt;&lt;property id=&quot;20307&quot; value=&quot;422&quot;/&gt;&lt;/object&gt;&lt;object type=&quot;3&quot; unique_id=&quot;30328&quot;&gt;&lt;property id=&quot;20148&quot; value=&quot;5&quot;/&gt;&lt;property id=&quot;20300&quot; value=&quot;Slide 13 - &amp;quot;Decay Rates for Different Arcs&amp;quot;&quot;/&gt;&lt;property id=&quot;20307&quot; value=&quot;424&quot;/&gt;&lt;/object&gt;&lt;object type=&quot;3&quot; unique_id=&quot;30329&quot;&gt;&lt;property id=&quot;20148&quot; value=&quot;5&quot;/&gt;&lt;property id=&quot;20300&quot; value=&quot;Slide 14 - &amp;quot;Micrphonics due to Waveguide Side Arc and Cavity Side Arc C20&amp;quot;&quot;/&gt;&lt;property id=&quot;20307&quot; value=&quot;423&quot;/&gt;&lt;/object&gt;&lt;/object&gt;&lt;/object&gt;&lt;/database&gt;"/>
  <p:tag name="SECTOMILLISECCONVERTED" val="1"/>
</p:tagLst>
</file>

<file path=ppt/theme/theme1.xml><?xml version="1.0" encoding="utf-8"?>
<a:theme xmlns:a="http://schemas.openxmlformats.org/drawingml/2006/main" name="JLab_PowerPoint1">
  <a:themeElements>
    <a:clrScheme name="JLab_PowerPoin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JLab_PowerPoint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JLab_PowerPoin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Lab_PowerPoint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Lab_PowerPoint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Lab_PowerPoint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Lab_PowerPoint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Lab_PowerPoint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Lab_PowerPoint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Lab_PowerPoint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Lab_PowerPoint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Lab_PowerPoint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Lab_PowerPoint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Lab_PowerPoint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5578</TotalTime>
  <Words>1098</Words>
  <Application>Microsoft Office PowerPoint</Application>
  <PresentationFormat>On-screen Show (4:3)</PresentationFormat>
  <Paragraphs>96</Paragraphs>
  <Slides>18</Slides>
  <Notes>0</Notes>
  <HiddenSlides>0</HiddenSlides>
  <MMClips>4</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JLab_PowerPoint1</vt:lpstr>
      <vt:lpstr>Chart</vt:lpstr>
      <vt:lpstr> Microphonics and Energy Jitter</vt:lpstr>
      <vt:lpstr>We Do Understand Many of the Natural Modes of the C100s (Kirk Davis and Joe Metalevich, ~2002)</vt:lpstr>
      <vt:lpstr>Why Are Modal Resonances Important? (Think pushing a child in a swing)</vt:lpstr>
      <vt:lpstr>Microphonics Induced Trip in 0L04</vt:lpstr>
      <vt:lpstr>CEBAF C100 Hardening Waveguide Ceiling and Strut Bracing/Damping</vt:lpstr>
      <vt:lpstr>CEBAF C100 Tuner Damper Ring</vt:lpstr>
      <vt:lpstr>SL24 With and Without Tuner Damper, Waveguide struts Installed</vt:lpstr>
      <vt:lpstr>Floor Vibrations During truck Drive-By</vt:lpstr>
      <vt:lpstr>Comparison of a Hardened (SL24) and Zone With No Improvements (SL25) During Truck Drive By</vt:lpstr>
      <vt:lpstr>Background Floor Motion in CEBAF Tunnel</vt:lpstr>
      <vt:lpstr>Tuner Motor Induced Transients</vt:lpstr>
      <vt:lpstr>Current Status</vt:lpstr>
      <vt:lpstr>Decay Rates for Different Arcs</vt:lpstr>
      <vt:lpstr>Micrphonics due to Waveguide Side Arc and Cavity Side Arc C20</vt:lpstr>
      <vt:lpstr>Hall A Energy Jitter Implications of FFB System in SL26</vt:lpstr>
      <vt:lpstr>Lorentz Force Induced Frequency Shifts M=1.5 Hz/(MV/m)^2</vt:lpstr>
      <vt:lpstr>Hall A Energy Jitter With MO Problem</vt:lpstr>
      <vt:lpstr>Nominal Hall A Energy Jitter</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Efforts to Understand Microphonics</dc:title>
  <dc:creator>Tom Powers</dc:creator>
  <cp:lastModifiedBy>JLab Conference Guest Account</cp:lastModifiedBy>
  <cp:revision>284</cp:revision>
  <dcterms:created xsi:type="dcterms:W3CDTF">2014-01-15T04:15:46Z</dcterms:created>
  <dcterms:modified xsi:type="dcterms:W3CDTF">2017-08-03T16:10:31Z</dcterms:modified>
</cp:coreProperties>
</file>