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0" r:id="rId3"/>
    <p:sldId id="257" r:id="rId4"/>
    <p:sldId id="316" r:id="rId5"/>
    <p:sldId id="317" r:id="rId6"/>
    <p:sldId id="318" r:id="rId7"/>
    <p:sldId id="319" r:id="rId8"/>
    <p:sldId id="321" r:id="rId9"/>
    <p:sldId id="320" r:id="rId10"/>
    <p:sldId id="331" r:id="rId11"/>
    <p:sldId id="332" r:id="rId12"/>
    <p:sldId id="334" r:id="rId13"/>
    <p:sldId id="333" r:id="rId14"/>
    <p:sldId id="335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41" r:id="rId24"/>
    <p:sldId id="311" r:id="rId25"/>
    <p:sldId id="338" r:id="rId26"/>
    <p:sldId id="339" r:id="rId27"/>
  </p:sldIdLst>
  <p:sldSz cx="9144000" cy="6858000" type="screen4x3"/>
  <p:notesSz cx="9309100" cy="14795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3300"/>
    <a:srgbClr val="0000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0955" autoAdjust="0"/>
  </p:normalViewPr>
  <p:slideViewPr>
    <p:cSldViewPr>
      <p:cViewPr>
        <p:scale>
          <a:sx n="141" d="100"/>
          <a:sy n="141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/>
          <a:lstStyle>
            <a:lvl1pPr algn="r">
              <a:defRPr sz="1800"/>
            </a:lvl1pPr>
          </a:lstStyle>
          <a:p>
            <a:fld id="{0383C141-FD64-4358-B177-33691115497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53707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14053707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 anchor="b"/>
          <a:lstStyle>
            <a:lvl1pPr algn="r">
              <a:defRPr sz="1800"/>
            </a:lvl1pPr>
          </a:lstStyle>
          <a:p>
            <a:fld id="{6BB101D9-A5B7-48D5-AFFC-2B0A87D7D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2" y="2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/>
          <a:lstStyle>
            <a:lvl1pPr algn="r">
              <a:defRPr sz="1800"/>
            </a:lvl1pPr>
          </a:lstStyle>
          <a:p>
            <a:fld id="{C1776228-0A90-4F77-9B70-01CF639B7CC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1109663"/>
            <a:ext cx="7397750" cy="5548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728" tIns="68864" rIns="137728" bIns="688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7027866"/>
            <a:ext cx="7447280" cy="6657975"/>
          </a:xfrm>
          <a:prstGeom prst="rect">
            <a:avLst/>
          </a:prstGeom>
        </p:spPr>
        <p:txBody>
          <a:bodyPr vert="horz" lIns="137728" tIns="68864" rIns="137728" bIns="688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4053159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2" y="14053159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 anchor="b"/>
          <a:lstStyle>
            <a:lvl1pPr algn="r">
              <a:defRPr sz="1800"/>
            </a:lvl1pPr>
          </a:lstStyle>
          <a:p>
            <a:fld id="{423D5C28-815D-4335-8716-A3F49C39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2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30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3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6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2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Yi Baiti" panose="03000500000000000000" pitchFamily="66" charset="0"/>
          <a:ea typeface="Microsoft Yi Baiti" panose="03000500000000000000" pitchFamily="66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r>
              <a:rPr lang="en-US" altLang="en-US" sz="4000" b="0" dirty="0" smtClean="0"/>
              <a:t>Cryomodule (</a:t>
            </a:r>
            <a:r>
              <a:rPr lang="en-US" altLang="en-US" sz="40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C20</a:t>
            </a:r>
            <a:r>
              <a:rPr lang="en-US" altLang="en-US" sz="4000" b="0" dirty="0"/>
              <a:t>, </a:t>
            </a:r>
            <a:r>
              <a:rPr lang="en-US" altLang="en-US" sz="4000" b="0" dirty="0">
                <a:solidFill>
                  <a:schemeClr val="bg1">
                    <a:lumMod val="65000"/>
                  </a:schemeClr>
                </a:solidFill>
              </a:rPr>
              <a:t>C50</a:t>
            </a:r>
            <a:r>
              <a:rPr lang="en-US" altLang="en-US" sz="4000" b="0" dirty="0"/>
              <a:t>, C100) </a:t>
            </a:r>
            <a:r>
              <a:rPr lang="en-US" altLang="en-US" sz="4000" b="0" dirty="0" smtClean="0"/>
              <a:t/>
            </a:r>
            <a:br>
              <a:rPr lang="en-US" altLang="en-US" sz="4000" b="0" dirty="0" smtClean="0"/>
            </a:br>
            <a:r>
              <a:rPr lang="en-US" altLang="en-US" sz="4000" b="0" dirty="0" smtClean="0"/>
              <a:t>Field </a:t>
            </a:r>
            <a:r>
              <a:rPr lang="en-US" altLang="en-US" sz="4000" b="0" dirty="0"/>
              <a:t>Emission Performance to </a:t>
            </a:r>
            <a:r>
              <a:rPr lang="en-US" altLang="en-US" sz="4000" b="0" dirty="0" smtClean="0"/>
              <a:t>Date </a:t>
            </a:r>
            <a:endParaRPr lang="en-US" altLang="en-US" sz="4800" b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067800" cy="1752600"/>
          </a:xfrm>
        </p:spPr>
        <p:txBody>
          <a:bodyPr/>
          <a:lstStyle/>
          <a:p>
            <a:r>
              <a:rPr lang="en-US" altLang="en-US" sz="3200" dirty="0" err="1" smtClean="0"/>
              <a:t>Rongli</a:t>
            </a:r>
            <a:r>
              <a:rPr lang="en-US" altLang="en-US" sz="3200" dirty="0" smtClean="0"/>
              <a:t> Geng</a:t>
            </a:r>
          </a:p>
          <a:p>
            <a:endParaRPr lang="en-US" altLang="en-US" sz="3200" dirty="0" smtClean="0"/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August 2-3</a:t>
            </a:r>
            <a:r>
              <a:rPr lang="en-US" altLang="en-US" sz="3200" dirty="0" smtClean="0"/>
              <a:t>, </a:t>
            </a:r>
            <a:r>
              <a:rPr lang="en-US" altLang="en-US" sz="3200" dirty="0" smtClean="0"/>
              <a:t>2017</a:t>
            </a:r>
          </a:p>
          <a:p>
            <a:r>
              <a:rPr lang="en-US" altLang="en-US" sz="3200" dirty="0" smtClean="0"/>
              <a:t>2017 CEBAF OPS </a:t>
            </a:r>
            <a:r>
              <a:rPr lang="en-US" altLang="en-US" sz="3200" dirty="0" err="1" smtClean="0"/>
              <a:t>Staytreat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 </a:t>
            </a:r>
            <a:endParaRPr lang="en-US" altLang="en-US" sz="3200" dirty="0" smtClean="0"/>
          </a:p>
          <a:p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C50-7 and C50-12 at 1L12</a:t>
            </a:r>
            <a:endParaRPr lang="en-US" sz="4400" b="0" dirty="0"/>
          </a:p>
        </p:txBody>
      </p:sp>
      <p:pic>
        <p:nvPicPr>
          <p:cNvPr id="1026" name="Picture 2" descr="D:\Field_Emission\Fast X-ray detection at CEBAF\1L12 FE as seen by downstream BLM\1L12 grad vs FE index year 2015 and 20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1782" r="6280"/>
          <a:stretch/>
        </p:blipFill>
        <p:spPr bwMode="auto">
          <a:xfrm>
            <a:off x="381000" y="1016867"/>
            <a:ext cx="8476867" cy="52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3352800"/>
            <a:ext cx="17526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C50-7 @ 1L12 degradation by vacuum accident</a:t>
            </a:r>
          </a:p>
          <a:p>
            <a:r>
              <a:rPr lang="en-US" sz="1600" dirty="0" smtClean="0"/>
              <a:t>Larger BLM output signal for much lower sum gradient (45 vs 90 MV/m)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685931"/>
            <a:ext cx="16764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C50-12 placed at 1L12 SAD 2016</a:t>
            </a:r>
          </a:p>
          <a:p>
            <a:r>
              <a:rPr lang="en-US" sz="1600" dirty="0" smtClean="0"/>
              <a:t>Smaller FE for restored sum gradient (95 MV/m)</a:t>
            </a:r>
          </a:p>
          <a:p>
            <a:endParaRPr lang="en-US" sz="16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377007" y="4267200"/>
            <a:ext cx="1766993" cy="1384995"/>
            <a:chOff x="7377007" y="4267200"/>
            <a:chExt cx="1766993" cy="1384995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7377007" y="4724400"/>
              <a:ext cx="647700" cy="2845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8029787" y="4267200"/>
              <a:ext cx="1114213" cy="1384995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Visible decrease of BLM signal with RF-on</a:t>
              </a:r>
            </a:p>
            <a:p>
              <a:r>
                <a:rPr lang="en-US" sz="1200" dirty="0" smtClean="0"/>
                <a:t>Processing effect!</a:t>
              </a:r>
            </a:p>
            <a:p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433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2L23 (C100-5</a:t>
            </a:r>
            <a:r>
              <a:rPr lang="en-US" sz="4400" b="0" dirty="0" smtClean="0"/>
              <a:t>) – Long term FE</a:t>
            </a:r>
            <a:endParaRPr lang="en-US" sz="4400" b="0" dirty="0"/>
          </a:p>
        </p:txBody>
      </p:sp>
      <p:pic>
        <p:nvPicPr>
          <p:cNvPr id="2050" name="Picture 2" descr="D:\Field_Emission\Fast X-ray detection at CEBAF\2L23 FE as seen by downstream BLM\2L23 sum gradient and FE dose rate 2014 2015 2016 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t="12028" r="6776"/>
          <a:stretch/>
        </p:blipFill>
        <p:spPr bwMode="auto">
          <a:xfrm>
            <a:off x="685800" y="914400"/>
            <a:ext cx="7978593" cy="53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2L23 (C100-5</a:t>
            </a:r>
            <a:r>
              <a:rPr lang="en-US" sz="4400" b="0" dirty="0" smtClean="0"/>
              <a:t>) – cont.</a:t>
            </a:r>
            <a:endParaRPr lang="en-US" sz="4400" dirty="0"/>
          </a:p>
        </p:txBody>
      </p:sp>
      <p:pic>
        <p:nvPicPr>
          <p:cNvPr id="4099" name="Picture 3" descr="D:\Field_Emission\Fast X-ray detection at CEBAF\2L23 FE as seen by downstream BLM\2L23 sum gradient and FE dose rate Winter 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9267"/>
            <a:ext cx="7772400" cy="4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914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Beneficial "RF/beam processing effect" is observable for the Fall 2015 and Spring 2016 runs</a:t>
            </a:r>
          </a:p>
        </p:txBody>
      </p:sp>
    </p:spTree>
    <p:extLst>
      <p:ext uri="{BB962C8B-B14F-4D97-AF65-F5344CB8AC3E}">
        <p14:creationId xmlns:p14="http://schemas.microsoft.com/office/powerpoint/2010/main" val="2008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400" b="0" dirty="0"/>
              <a:t>2L23 (C100-5</a:t>
            </a:r>
            <a:r>
              <a:rPr lang="en-US" sz="4400" b="0" dirty="0" smtClean="0"/>
              <a:t>) – cont.</a:t>
            </a:r>
            <a:endParaRPr lang="en-US" sz="4400" dirty="0"/>
          </a:p>
        </p:txBody>
      </p:sp>
      <p:pic>
        <p:nvPicPr>
          <p:cNvPr id="3074" name="Picture 2" descr="D:\Field_Emission\Fast X-ray detection at CEBAF\2L23 FE as seen by downstream BLM\2L23 sum gradient and FE dose rate Fall 2016 Spring 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7"/>
          <a:stretch/>
        </p:blipFill>
        <p:spPr bwMode="auto">
          <a:xfrm>
            <a:off x="0" y="1327573"/>
            <a:ext cx="7772400" cy="44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990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 </a:t>
            </a:r>
            <a:r>
              <a:rPr lang="en-US" dirty="0" smtClean="0"/>
              <a:t> deterioration since </a:t>
            </a:r>
            <a:r>
              <a:rPr lang="en-US" dirty="0"/>
              <a:t>Nov. 21,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550747"/>
            <a:ext cx="3080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 sudden jump shortly before the Fall 2016 run ended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429000" y="4495800"/>
            <a:ext cx="7620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5105400" y="5581524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FE performance in CM 2L23 further lost its </a:t>
            </a:r>
            <a:r>
              <a:rPr lang="en-US" sz="1600" dirty="0" smtClean="0"/>
              <a:t>ground after past winter break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257800" y="4114800"/>
            <a:ext cx="457200" cy="1435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93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2L23 (C100-5</a:t>
            </a:r>
            <a:r>
              <a:rPr lang="en-US" sz="4400" b="0" dirty="0" smtClean="0"/>
              <a:t>) – FE index</a:t>
            </a:r>
            <a:endParaRPr lang="en-US" sz="4400" dirty="0"/>
          </a:p>
        </p:txBody>
      </p:sp>
      <p:pic>
        <p:nvPicPr>
          <p:cNvPr id="5122" name="Picture 2" descr="D:\Field_Emission\Fast X-ray detection at CEBAF\2L23 FE as seen by downstream BLM\2L23 sum gradient and FEI 2014 2015 2016 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3388" r="7298" b="5086"/>
          <a:stretch/>
        </p:blipFill>
        <p:spPr bwMode="auto">
          <a:xfrm>
            <a:off x="381000" y="885611"/>
            <a:ext cx="8458200" cy="54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1L23 </a:t>
            </a:r>
            <a:r>
              <a:rPr lang="en-US" sz="4400" b="0" dirty="0"/>
              <a:t>(</a:t>
            </a:r>
            <a:r>
              <a:rPr lang="en-US" sz="4400" b="0" dirty="0" smtClean="0"/>
              <a:t>C100-6</a:t>
            </a:r>
            <a:r>
              <a:rPr lang="en-US" sz="4400" b="0" dirty="0" smtClean="0"/>
              <a:t>) – Long term FE</a:t>
            </a:r>
            <a:endParaRPr lang="en-US" sz="4400" dirty="0"/>
          </a:p>
        </p:txBody>
      </p:sp>
      <p:pic>
        <p:nvPicPr>
          <p:cNvPr id="3074" name="Picture 2" descr="D:\Field_Emission\Fast X-ray detection at CEBAF\1L23 FE as seen by downstream BLM\1L23 grad and DoseRate 2014 2015 2016 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11211" r="5033" b="5087"/>
          <a:stretch/>
        </p:blipFill>
        <p:spPr bwMode="auto">
          <a:xfrm>
            <a:off x="573007" y="990600"/>
            <a:ext cx="792789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1L23 (C100-6</a:t>
            </a:r>
            <a:r>
              <a:rPr lang="en-US" sz="4400" b="0" dirty="0" smtClean="0"/>
              <a:t>)- cont.</a:t>
            </a:r>
            <a:endParaRPr lang="en-US" sz="4400" dirty="0"/>
          </a:p>
        </p:txBody>
      </p:sp>
      <p:pic>
        <p:nvPicPr>
          <p:cNvPr id="4098" name="Picture 2" descr="D:\Field_Emission\Fast X-ray detection at CEBAF\1L23 FE as seen by downstream BLM\1L23 grad and DoseRate 2014 2015 2016 2017 FE turn on 9dec20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12708" r="5993" b="3997"/>
          <a:stretch/>
        </p:blipFill>
        <p:spPr bwMode="auto">
          <a:xfrm>
            <a:off x="457200" y="1066800"/>
            <a:ext cx="7800114" cy="49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1L23 (C100-6</a:t>
            </a:r>
            <a:r>
              <a:rPr lang="en-US" sz="4400" b="0" dirty="0" smtClean="0"/>
              <a:t>)- cont.</a:t>
            </a:r>
            <a:endParaRPr lang="en-US" sz="4400" dirty="0"/>
          </a:p>
        </p:txBody>
      </p:sp>
      <p:pic>
        <p:nvPicPr>
          <p:cNvPr id="5122" name="Picture 2" descr="D:\Field_Emission\Fast X-ray detection at CEBAF\1L23 FE as seen by downstream BLM\1L23 grad and DoseRate 2014 2015 2016 2017 proc effect since Oct 20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10803" r="5642" b="4542"/>
          <a:stretch/>
        </p:blipFill>
        <p:spPr bwMode="auto">
          <a:xfrm>
            <a:off x="609600" y="1066800"/>
            <a:ext cx="7852934" cy="51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1L23 (C100-6</a:t>
            </a:r>
            <a:r>
              <a:rPr lang="en-US" sz="4400" b="0" dirty="0" smtClean="0"/>
              <a:t>)- FE Index</a:t>
            </a:r>
            <a:endParaRPr lang="en-US" sz="4400" dirty="0"/>
          </a:p>
        </p:txBody>
      </p:sp>
      <p:pic>
        <p:nvPicPr>
          <p:cNvPr id="6146" name="Picture 2" descr="D:\Field_Emission\Fast X-ray detection at CEBAF\1L23 FE as seen by downstream BLM\1L23 grad and FE index 2014 2015 2016 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12708" r="8692" b="3725"/>
          <a:stretch/>
        </p:blipFill>
        <p:spPr bwMode="auto">
          <a:xfrm>
            <a:off x="685800" y="990600"/>
            <a:ext cx="7983124" cy="52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2L26 </a:t>
            </a:r>
            <a:r>
              <a:rPr lang="en-US" sz="4400" b="0" dirty="0"/>
              <a:t>(</a:t>
            </a:r>
            <a:r>
              <a:rPr lang="en-US" sz="4400" b="0" dirty="0" smtClean="0"/>
              <a:t>C100-8</a:t>
            </a:r>
            <a:r>
              <a:rPr lang="en-US" sz="4400" b="0" dirty="0" smtClean="0"/>
              <a:t>)- Long term FE</a:t>
            </a:r>
            <a:endParaRPr lang="en-US" sz="4400" dirty="0"/>
          </a:p>
        </p:txBody>
      </p:sp>
      <p:pic>
        <p:nvPicPr>
          <p:cNvPr id="7170" name="Picture 2" descr="D:\Field_Emission\Fast X-ray detection at CEBAF\2L26 FE as seen by downstream BLM\2L26 sum grad and FE dose rate 2014 2015 2016 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13525" r="7909" b="7536"/>
          <a:stretch/>
        </p:blipFill>
        <p:spPr bwMode="auto">
          <a:xfrm>
            <a:off x="457200" y="1140530"/>
            <a:ext cx="8153400" cy="50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0" dirty="0" smtClean="0"/>
              <a:t>Acknowledgement</a:t>
            </a:r>
            <a:endParaRPr lang="en-US" altLang="en-US" sz="44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181600"/>
          </a:xfrm>
        </p:spPr>
        <p:txBody>
          <a:bodyPr/>
          <a:lstStyle/>
          <a:p>
            <a:r>
              <a:rPr lang="en-US" altLang="en-US" b="1" dirty="0" smtClean="0"/>
              <a:t>Bob Legg</a:t>
            </a:r>
            <a:r>
              <a:rPr lang="en-US" altLang="en-US" dirty="0" smtClean="0"/>
              <a:t>, for his work on FE studies with ion chambers placed in 1L25 and 1L26 zones, allowing cross-calibrating existing BLMs, for his assistance and advices.    </a:t>
            </a:r>
          </a:p>
          <a:p>
            <a:r>
              <a:rPr lang="en-US" altLang="en-US" b="1" dirty="0" err="1" smtClean="0"/>
              <a:t>Riad</a:t>
            </a:r>
            <a:r>
              <a:rPr lang="en-US" altLang="en-US" b="1" dirty="0" smtClean="0"/>
              <a:t> Suleiman</a:t>
            </a:r>
            <a:r>
              <a:rPr lang="en-US" altLang="en-US" dirty="0" smtClean="0"/>
              <a:t>, for providing fast DAQ, old Mott PMT detector, radiation detection expertise, for collaborating with me and teaching me on many aspects of CEBAF injectors.  </a:t>
            </a:r>
            <a:endParaRPr lang="en-US" altLang="en-US" sz="1800" dirty="0" smtClean="0"/>
          </a:p>
          <a:p>
            <a:r>
              <a:rPr lang="en-US" altLang="en-US" b="1" dirty="0" smtClean="0"/>
              <a:t>Arne </a:t>
            </a:r>
            <a:r>
              <a:rPr lang="en-US" altLang="en-US" b="1" dirty="0" err="1" smtClean="0"/>
              <a:t>Freyberger</a:t>
            </a:r>
            <a:r>
              <a:rPr lang="en-US" altLang="en-US" dirty="0" smtClean="0"/>
              <a:t>, for collaborating and stimulating discussions, for this encouragement and support.   </a:t>
            </a:r>
          </a:p>
          <a:p>
            <a:r>
              <a:rPr lang="en-US" altLang="en-US" b="1" dirty="0" smtClean="0"/>
              <a:t>Sasha Zhukov </a:t>
            </a:r>
            <a:r>
              <a:rPr lang="en-US" altLang="en-US" dirty="0" smtClean="0"/>
              <a:t>of SNS for loaning me the SNS BLM PMT.</a:t>
            </a:r>
          </a:p>
          <a:p>
            <a:r>
              <a:rPr lang="en-US" altLang="en-US" b="1" dirty="0" smtClean="0"/>
              <a:t>Alan Fisher </a:t>
            </a:r>
            <a:r>
              <a:rPr lang="en-US" altLang="en-US" dirty="0" smtClean="0"/>
              <a:t>of SLAC for collaboration on FE detectors and testing at CEBAF 1L26. </a:t>
            </a:r>
          </a:p>
          <a:p>
            <a:r>
              <a:rPr lang="en-US" altLang="en-US" dirty="0" smtClean="0"/>
              <a:t>Many other JLAB colleagues for their help in this effort and teaching me many aspects of the CEBAF machine. 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22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2L26 (C100-8</a:t>
            </a:r>
            <a:r>
              <a:rPr lang="en-US" sz="4400" b="0" dirty="0" smtClean="0"/>
              <a:t>) – cont.</a:t>
            </a:r>
            <a:endParaRPr lang="en-US" sz="4400" dirty="0"/>
          </a:p>
        </p:txBody>
      </p:sp>
      <p:pic>
        <p:nvPicPr>
          <p:cNvPr id="8194" name="Picture 2" descr="D:\Field_Emission\Fast X-ray detection at CEBAF\2L26 FE as seen by downstream BLM\2L26 sum grad and FE dose rate Fall WInter 20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2980" r="7559" b="5631"/>
          <a:stretch/>
        </p:blipFill>
        <p:spPr bwMode="auto">
          <a:xfrm>
            <a:off x="457200" y="1066800"/>
            <a:ext cx="8043842" cy="51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2L26 (C100-8</a:t>
            </a:r>
            <a:r>
              <a:rPr lang="en-US" sz="4400" b="0" dirty="0" smtClean="0"/>
              <a:t>)- FE Index</a:t>
            </a:r>
            <a:endParaRPr lang="en-US" sz="4400" dirty="0"/>
          </a:p>
        </p:txBody>
      </p:sp>
      <p:pic>
        <p:nvPicPr>
          <p:cNvPr id="9218" name="Picture 2" descr="D:\Field_Emission\Fast X-ray detection at CEBAF\2L26 FE as seen by downstream BLM\2L26 sum grad and FEI 2014 2015 2016 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253" r="6776" b="5087"/>
          <a:stretch/>
        </p:blipFill>
        <p:spPr bwMode="auto">
          <a:xfrm>
            <a:off x="304800" y="1043122"/>
            <a:ext cx="8229600" cy="52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ng\Desktop\17037721.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96082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85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2L26:Correlation </a:t>
            </a:r>
            <a:r>
              <a:rPr lang="en-US" sz="32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B</a:t>
            </a:r>
            <a:r>
              <a:rPr lang="en-US" sz="3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etween FE Turn-on &amp; Beamline </a:t>
            </a:r>
            <a:r>
              <a:rPr lang="en-US" sz="32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V</a:t>
            </a:r>
            <a:r>
              <a:rPr lang="en-US" sz="3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acuum</a:t>
            </a:r>
            <a:endParaRPr lang="en-US" sz="3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b="0" dirty="0" smtClean="0"/>
              <a:t>FE Electron Transportation Over 15 Cryomodules  </a:t>
            </a:r>
            <a:endParaRPr lang="en-US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9791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016823"/>
            <a:ext cx="868680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See 11/11/16 </a:t>
            </a:r>
            <a:r>
              <a:rPr lang="en-US" sz="1400" dirty="0" err="1" smtClean="0"/>
              <a:t>elog</a:t>
            </a:r>
            <a:r>
              <a:rPr lang="en-US" sz="1400" dirty="0" smtClean="0"/>
              <a:t> entry for more details             https</a:t>
            </a:r>
            <a:r>
              <a:rPr lang="en-US" sz="1400" dirty="0"/>
              <a:t>://logbooks.jlab.org/entry/3438208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600200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1L22 Gradient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8859" y="1219200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1L12 Gradient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18859" y="1346284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1L11 Gradient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905000"/>
            <a:ext cx="85953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Ion chamber</a:t>
            </a:r>
          </a:p>
          <a:p>
            <a:r>
              <a:rPr lang="en-US" sz="1050" dirty="0" smtClean="0">
                <a:solidFill>
                  <a:srgbClr val="0000FF"/>
                </a:solidFill>
              </a:rPr>
              <a:t>US 1L25</a:t>
            </a:r>
          </a:p>
          <a:p>
            <a:endParaRPr lang="en-US" sz="1050" dirty="0"/>
          </a:p>
          <a:p>
            <a:endParaRPr lang="en-US" sz="1050" dirty="0" smtClean="0"/>
          </a:p>
          <a:p>
            <a:r>
              <a:rPr lang="en-US" sz="1050" dirty="0" smtClean="0">
                <a:solidFill>
                  <a:srgbClr val="00FFFF"/>
                </a:solidFill>
              </a:rPr>
              <a:t>US 1L16</a:t>
            </a:r>
            <a:endParaRPr lang="en-US" sz="105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23936"/>
            <a:ext cx="675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BLM</a:t>
            </a:r>
          </a:p>
          <a:p>
            <a:r>
              <a:rPr lang="en-US" sz="1050" dirty="0" smtClean="0">
                <a:solidFill>
                  <a:srgbClr val="FF00FF"/>
                </a:solidFill>
              </a:rPr>
              <a:t>US 1L25</a:t>
            </a:r>
            <a:endParaRPr lang="en-US" sz="1050" dirty="0">
              <a:solidFill>
                <a:srgbClr val="FF00FF"/>
              </a:solidFill>
            </a:endParaRPr>
          </a:p>
          <a:p>
            <a:endParaRPr lang="en-US" sz="1050" dirty="0" smtClean="0"/>
          </a:p>
          <a:p>
            <a:r>
              <a:rPr lang="en-US" sz="1050" dirty="0" smtClean="0">
                <a:solidFill>
                  <a:srgbClr val="008000"/>
                </a:solidFill>
              </a:rPr>
              <a:t>US 1L16</a:t>
            </a:r>
            <a:endParaRPr lang="en-US" sz="105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959108"/>
            <a:ext cx="449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Direct evidence observing long </a:t>
            </a:r>
            <a:r>
              <a:rPr lang="en-US" sz="2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distance (more than 100 m) transportation of captured field emitted electrons over multiple (15) 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modules!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Observations </a:t>
            </a:r>
            <a:r>
              <a:rPr lang="en-US" sz="2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suggest that the field 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emission </a:t>
            </a:r>
            <a:r>
              <a:rPr lang="en-US" sz="2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detection is subjected to collective effect due to 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cryomodule </a:t>
            </a:r>
            <a:r>
              <a:rPr lang="en-US" sz="2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local 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to AND </a:t>
            </a:r>
            <a:r>
              <a:rPr lang="en-US" sz="2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remote 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to </a:t>
            </a:r>
            <a:r>
              <a:rPr lang="en-US" sz="2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detector.</a:t>
            </a:r>
          </a:p>
        </p:txBody>
      </p:sp>
    </p:spTree>
    <p:extLst>
      <p:ext uri="{BB962C8B-B14F-4D97-AF65-F5344CB8AC3E}">
        <p14:creationId xmlns:p14="http://schemas.microsoft.com/office/powerpoint/2010/main" val="29926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400" b="0" dirty="0" smtClean="0"/>
              <a:t>Conclusion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181600"/>
          </a:xfrm>
        </p:spPr>
        <p:txBody>
          <a:bodyPr/>
          <a:lstStyle/>
          <a:p>
            <a:r>
              <a:rPr lang="en-US" dirty="0" smtClean="0"/>
              <a:t>CEBAF BLM </a:t>
            </a:r>
            <a:r>
              <a:rPr lang="en-US" dirty="0" smtClean="0"/>
              <a:t>sensitivity to </a:t>
            </a:r>
            <a:r>
              <a:rPr lang="en-US" dirty="0" smtClean="0"/>
              <a:t>FE </a:t>
            </a:r>
            <a:r>
              <a:rPr lang="en-US" dirty="0" smtClean="0"/>
              <a:t>“discovered” and “calibrated”.</a:t>
            </a:r>
          </a:p>
          <a:p>
            <a:r>
              <a:rPr lang="en-US" dirty="0" smtClean="0"/>
              <a:t>Permanent BLMs provided opportunity for looking backward and maybe forward (predict) on FE behaviors</a:t>
            </a:r>
            <a:r>
              <a:rPr lang="en-US" dirty="0" smtClean="0"/>
              <a:t>. </a:t>
            </a:r>
          </a:p>
          <a:p>
            <a:pPr lvl="1"/>
            <a:r>
              <a:rPr lang="en-US" sz="2000" dirty="0" smtClean="0"/>
              <a:t>Also enable real-time learning, for example FE impact from io</a:t>
            </a:r>
            <a:r>
              <a:rPr lang="en-US" sz="2000" dirty="0" smtClean="0"/>
              <a:t>n pump cycling or benefit of proposed room temperature warm up.</a:t>
            </a:r>
            <a:endParaRPr lang="en-US" sz="2000" dirty="0" smtClean="0"/>
          </a:p>
          <a:p>
            <a:r>
              <a:rPr lang="en-US" dirty="0" smtClean="0"/>
              <a:t>FE </a:t>
            </a:r>
            <a:r>
              <a:rPr lang="en-US" dirty="0" smtClean="0"/>
              <a:t>trending </a:t>
            </a:r>
            <a:r>
              <a:rPr lang="en-US" dirty="0" smtClean="0"/>
              <a:t>observed, allowing to </a:t>
            </a:r>
            <a:r>
              <a:rPr lang="en-US" dirty="0" smtClean="0"/>
              <a:t>observe</a:t>
            </a:r>
            <a:r>
              <a:rPr lang="en-US" dirty="0" smtClean="0"/>
              <a:t> </a:t>
            </a:r>
            <a:r>
              <a:rPr lang="en-US" dirty="0" smtClean="0"/>
              <a:t>“RF/beam processing” </a:t>
            </a:r>
            <a:r>
              <a:rPr lang="en-US" dirty="0" smtClean="0"/>
              <a:t>effect in C100 modules (5/6 of inspected). </a:t>
            </a:r>
          </a:p>
          <a:p>
            <a:r>
              <a:rPr lang="en-US" dirty="0" smtClean="0"/>
              <a:t>Sudden FE turn-on major feature in C100 (6/6 inspected).</a:t>
            </a:r>
          </a:p>
          <a:p>
            <a:pPr lvl="1"/>
            <a:r>
              <a:rPr lang="en-US" sz="2000" dirty="0" smtClean="0"/>
              <a:t>One turn-on correlated w/ beamline vacuum spikes.</a:t>
            </a:r>
          </a:p>
          <a:p>
            <a:r>
              <a:rPr lang="en-US" dirty="0" smtClean="0"/>
              <a:t>2K to 4K warm up from SAD may degrade or improve FE performance.  </a:t>
            </a:r>
          </a:p>
          <a:p>
            <a:r>
              <a:rPr lang="en-US" dirty="0" smtClean="0"/>
              <a:t>Fast </a:t>
            </a:r>
            <a:r>
              <a:rPr lang="en-US" dirty="0" smtClean="0"/>
              <a:t>FE detection seems to be useful and we aim to explore and establish optical fiber as a future FE detector for operational SRF linacs.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b="0" dirty="0" smtClean="0"/>
              <a:t>Viton Sealing Path Injury by Metallic Particulates  </a:t>
            </a:r>
            <a:endParaRPr lang="en-US" b="0" dirty="0"/>
          </a:p>
        </p:txBody>
      </p:sp>
      <p:sp>
        <p:nvSpPr>
          <p:cNvPr id="5" name="Rectangle 4"/>
          <p:cNvSpPr/>
          <p:nvPr/>
        </p:nvSpPr>
        <p:spPr>
          <a:xfrm>
            <a:off x="228600" y="5486400"/>
            <a:ext cx="73914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See 3/7/17 </a:t>
            </a:r>
            <a:r>
              <a:rPr lang="en-US" dirty="0" err="1" smtClean="0"/>
              <a:t>elog</a:t>
            </a:r>
            <a:r>
              <a:rPr lang="en-US" dirty="0" smtClean="0"/>
              <a:t> entry for more details https</a:t>
            </a:r>
            <a:r>
              <a:rPr lang="en-US" dirty="0"/>
              <a:t>://logbooks.jlab.org/entry/3467842</a:t>
            </a:r>
          </a:p>
        </p:txBody>
      </p:sp>
      <p:pic>
        <p:nvPicPr>
          <p:cNvPr id="6" name="Picture 2" descr="D:\CEBAF accelerator\Warm Beamline components\Girders near NL12 removal 12_15jul2016\Leaky gate valve investigation 9sep16\Gate Valve s2 x400-3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1303"/>
            <a:ext cx="3810000" cy="28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0694"/>
            <a:ext cx="3810000" cy="28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914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Consistent picture revealed by optical inspection of known leaky gate vales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4 GVs (DS 1L11, US &amp; DS 1L12, US 1L13) from 1L12 removal in summer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odule was C50-7, refurbished, short service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Leaking caused by particulate injury (as opposed to radiation hardening)      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752600" y="3124200"/>
            <a:ext cx="609600" cy="231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930336" y="2785646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particulate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828800" y="2901244"/>
            <a:ext cx="757766" cy="53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667000" y="4267201"/>
            <a:ext cx="298449" cy="380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743200" y="4324012"/>
            <a:ext cx="910166" cy="324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905000" y="4572000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Injured sealing path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4402723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particulate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 bwMode="auto">
          <a:xfrm flipV="1">
            <a:off x="6846297" y="4114800"/>
            <a:ext cx="1230903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6934200" y="4555208"/>
            <a:ext cx="381000" cy="16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304971" y="2559303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Injured sealing path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5863166" y="2928083"/>
            <a:ext cx="0" cy="805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943600" y="2928083"/>
            <a:ext cx="1371600" cy="881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04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b="0" dirty="0" smtClean="0"/>
              <a:t>Frozen Gases on Cold Surface in C100 Modules </a:t>
            </a:r>
            <a:endParaRPr lang="en-US" b="0" dirty="0"/>
          </a:p>
        </p:txBody>
      </p:sp>
      <p:pic>
        <p:nvPicPr>
          <p:cNvPr id="5" name="Content Placeholder 4" descr="O:\srfee\Geng\CEBAF PIT\CEBAF cryomodule warm up\SL and NL C100 modules 4K warmup following CHL1 CC5 trip\SL and NL C100 desorbed H2 from 2K to 4K warm up following CHL1 CC5 trips 9_10mar17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18389" r="10330" b="4102"/>
          <a:stretch/>
        </p:blipFill>
        <p:spPr bwMode="auto">
          <a:xfrm>
            <a:off x="4648200" y="2172847"/>
            <a:ext cx="3810000" cy="3542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O:\srfee\Geng\CEBAF PIT\CEBAF cryomodule warm up\SL and NL C100 modules 4K warmup following CHL1 CC5 trip\SL C100 4K warmup 10mar17\SL C100 2K to 4K warm up post CHL1 CC5 trip 9_10mar2017 cc5 and B pump vacuum details.jp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3043" r="7563" b="5835"/>
          <a:stretch/>
        </p:blipFill>
        <p:spPr bwMode="auto">
          <a:xfrm>
            <a:off x="304800" y="22098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715000"/>
            <a:ext cx="73839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 5/30/17 Tech Note  JLAB-TN-17-027 for more details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Unexpected large quantity of hydrogen condensation onto C100 cold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ource for enhanced FE if surface “dirty”; potential to degrade Q0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Particulate generation:  ion pump trip/restart at &gt; 1E-6 </a:t>
            </a:r>
            <a:r>
              <a:rPr lang="en-US" sz="1600" dirty="0" err="1" smtClean="0"/>
              <a:t>Torr</a:t>
            </a:r>
            <a:r>
              <a:rPr lang="en-US" sz="1600" dirty="0"/>
              <a:t> </a:t>
            </a:r>
            <a:r>
              <a:rPr lang="en-US" sz="1600" dirty="0" smtClean="0"/>
              <a:t>as beamline pressure detreated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CHL failure has consequence impacting cavity FE performance (recent CHL events 3/9/17 &amp; 7/27/17)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&gt;&gt;&gt; mitigation via improved CEBAF beamline UHV system </a:t>
            </a:r>
            <a:r>
              <a:rPr lang="en-US" sz="1200" dirty="0" smtClean="0"/>
              <a:t>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34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0" dirty="0" smtClean="0"/>
              <a:t>Outline</a:t>
            </a:r>
            <a:endParaRPr lang="en-US" altLang="en-US" sz="44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44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en-US" sz="4400" dirty="0" smtClean="0"/>
              <a:t>Detectors for</a:t>
            </a:r>
            <a:r>
              <a:rPr lang="en-US" altLang="en-US" sz="4400" dirty="0" smtClean="0"/>
              <a:t> </a:t>
            </a:r>
            <a:r>
              <a:rPr lang="en-US" altLang="en-US" sz="4400" dirty="0" smtClean="0"/>
              <a:t>FE </a:t>
            </a:r>
            <a:r>
              <a:rPr lang="en-US" altLang="en-US" sz="4400" dirty="0" smtClean="0"/>
              <a:t>monitor in CEBAF</a:t>
            </a:r>
            <a:endParaRPr lang="en-US" altLang="en-US" sz="3600" dirty="0" smtClean="0"/>
          </a:p>
          <a:p>
            <a:pPr>
              <a:lnSpc>
                <a:spcPct val="150000"/>
              </a:lnSpc>
            </a:pPr>
            <a:r>
              <a:rPr lang="en-US" altLang="en-US" sz="4400" dirty="0" smtClean="0"/>
              <a:t>Preliminary analysis results  </a:t>
            </a:r>
          </a:p>
          <a:p>
            <a:pPr>
              <a:lnSpc>
                <a:spcPct val="150000"/>
              </a:lnSpc>
            </a:pPr>
            <a:r>
              <a:rPr lang="en-US" altLang="en-US" sz="4400" dirty="0"/>
              <a:t>C</a:t>
            </a:r>
            <a:r>
              <a:rPr lang="en-US" altLang="en-US" sz="4400" dirty="0" smtClean="0"/>
              <a:t>onclusion</a:t>
            </a:r>
            <a:endParaRPr lang="en-US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0" dirty="0" smtClean="0"/>
              <a:t>Introduction</a:t>
            </a:r>
            <a:endParaRPr lang="en-US" altLang="en-US" sz="44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/>
          <a:lstStyle/>
          <a:p>
            <a:r>
              <a:rPr lang="en-US" sz="3200" b="1" dirty="0" smtClean="0"/>
              <a:t>Detection of FE from CEBAF cavities </a:t>
            </a:r>
            <a:r>
              <a:rPr lang="en-US" sz="3200" b="1" i="1" dirty="0"/>
              <a:t>in operando</a:t>
            </a:r>
            <a:r>
              <a:rPr lang="en-US" sz="3200" b="1" dirty="0" smtClean="0"/>
              <a:t> necessary to probe the root cause of FE degradation</a:t>
            </a:r>
          </a:p>
          <a:p>
            <a:pPr lvl="1"/>
            <a:r>
              <a:rPr lang="en-US" dirty="0" smtClean="0"/>
              <a:t>Placement of loaner SNS PMT at DS 0L04 since Jan. 2016</a:t>
            </a:r>
          </a:p>
          <a:p>
            <a:pPr lvl="2"/>
            <a:r>
              <a:rPr lang="en-US" sz="1800" dirty="0" smtClean="0"/>
              <a:t>First result presented at </a:t>
            </a:r>
            <a:r>
              <a:rPr lang="en-US" sz="1800" dirty="0"/>
              <a:t>Wed 13:30 Ops PD </a:t>
            </a:r>
            <a:r>
              <a:rPr lang="en-US" sz="1800" dirty="0" smtClean="0"/>
              <a:t>Weekly meeting on Nov. 16, 2016</a:t>
            </a:r>
          </a:p>
          <a:p>
            <a:pPr lvl="2"/>
            <a:r>
              <a:rPr lang="en-US" sz="1800" dirty="0" smtClean="0"/>
              <a:t>Also presented at Dec. 5, 2016 PIT meeting </a:t>
            </a:r>
          </a:p>
          <a:p>
            <a:pPr lvl="1"/>
            <a:r>
              <a:rPr lang="en-US" dirty="0" smtClean="0"/>
              <a:t>Testing of SLAC diamond detectors and high-rad optical fiber at 1L26 Jan. 18-23, 2017</a:t>
            </a:r>
          </a:p>
          <a:p>
            <a:pPr lvl="2"/>
            <a:r>
              <a:rPr lang="en-US" sz="1800" dirty="0"/>
              <a:t>A</a:t>
            </a:r>
            <a:r>
              <a:rPr lang="en-US" sz="1800" dirty="0" smtClean="0"/>
              <a:t> joint </a:t>
            </a:r>
            <a:r>
              <a:rPr lang="en-US" sz="1800" dirty="0" err="1" smtClean="0"/>
              <a:t>JLab</a:t>
            </a:r>
            <a:r>
              <a:rPr lang="en-US" sz="1800" dirty="0" smtClean="0"/>
              <a:t>/SLAC tech note pending</a:t>
            </a:r>
          </a:p>
          <a:p>
            <a:pPr lvl="1"/>
            <a:r>
              <a:rPr lang="en-US" dirty="0" smtClean="0"/>
              <a:t>Placement at US 0L04 a second PMT (old Mott PMT from Injector Group) and laying of 12-m SLAC fiber over CM 0L04 since Feb. 2, </a:t>
            </a:r>
            <a:r>
              <a:rPr lang="en-US" dirty="0" smtClean="0"/>
              <a:t>2017</a:t>
            </a:r>
            <a:r>
              <a:rPr lang="en-US" sz="2800" dirty="0" smtClean="0"/>
              <a:t>    </a:t>
            </a:r>
            <a:r>
              <a:rPr lang="en-US" sz="3600" dirty="0" smtClean="0"/>
              <a:t>  </a:t>
            </a:r>
            <a:r>
              <a:rPr lang="en-US" sz="3200" dirty="0" smtClean="0"/>
              <a:t>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88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b="0" dirty="0" smtClean="0"/>
              <a:t>Fast FE Detectors at 0L04 since Feb. 2, 2017</a:t>
            </a:r>
            <a:endParaRPr lang="en-US" b="0" dirty="0"/>
          </a:p>
        </p:txBody>
      </p:sp>
      <p:pic>
        <p:nvPicPr>
          <p:cNvPr id="1026" name="Picture 2" descr="D:\Field_Emission\Fast X-ray detection at CEBAF\C100 Fast X-ray testing 0L04 4jan17\SLAC optical fiber laid on 0L04 US view anotat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760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ield_Emission\Fast X-ray detection at CEBAF\C100 Fast X-ray testing 0L04 4jan17\SLAC optical fiber laid on 0L04 DS view anotat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88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0" dirty="0" smtClean="0"/>
              <a:t>BLMs as Permanent FE Detectors</a:t>
            </a:r>
            <a:endParaRPr lang="en-US" altLang="en-US" sz="44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/>
          <a:lstStyle/>
          <a:p>
            <a:r>
              <a:rPr lang="en-US" sz="3200" b="1" dirty="0" smtClean="0"/>
              <a:t>“Discovery” of BLM sensitivity to FE </a:t>
            </a:r>
          </a:p>
          <a:p>
            <a:pPr lvl="1"/>
            <a:r>
              <a:rPr lang="en-US" dirty="0" smtClean="0"/>
              <a:t>First thought</a:t>
            </a:r>
            <a:r>
              <a:rPr lang="en-US" dirty="0" smtClean="0"/>
              <a:t> occurred to RG in </a:t>
            </a:r>
            <a:r>
              <a:rPr lang="en-US" dirty="0" smtClean="0"/>
              <a:t>summer 2016 while </a:t>
            </a:r>
            <a:r>
              <a:rPr lang="en-US" dirty="0" smtClean="0"/>
              <a:t>he was in </a:t>
            </a:r>
            <a:r>
              <a:rPr lang="en-US" dirty="0" smtClean="0"/>
              <a:t>NL tunnel for 1L12 removal</a:t>
            </a:r>
          </a:p>
          <a:p>
            <a:pPr lvl="2"/>
            <a:r>
              <a:rPr lang="en-US" sz="2000" dirty="0" smtClean="0"/>
              <a:t>Special interest in BLM at US 1L24 for its use in correlating FE with fast vacuum pressure burst in VIP1L24A pursued by Jim </a:t>
            </a:r>
            <a:r>
              <a:rPr lang="en-US" sz="2000" dirty="0" err="1" smtClean="0"/>
              <a:t>Kortze</a:t>
            </a:r>
            <a:r>
              <a:rPr lang="en-US" sz="2000" dirty="0" smtClean="0"/>
              <a:t>      </a:t>
            </a:r>
          </a:p>
          <a:p>
            <a:pPr lvl="1"/>
            <a:r>
              <a:rPr lang="en-US" dirty="0" smtClean="0"/>
              <a:t>Initial </a:t>
            </a:r>
            <a:r>
              <a:rPr lang="en-US" dirty="0" smtClean="0"/>
              <a:t>action by random checking several </a:t>
            </a:r>
            <a:r>
              <a:rPr lang="en-US" dirty="0" smtClean="0"/>
              <a:t>BLMs while </a:t>
            </a:r>
            <a:r>
              <a:rPr lang="en-US" dirty="0" smtClean="0"/>
              <a:t>RG was serving </a:t>
            </a:r>
            <a:r>
              <a:rPr lang="en-US" dirty="0" smtClean="0"/>
              <a:t>as PD Aug. 10-24, </a:t>
            </a:r>
            <a:r>
              <a:rPr lang="en-US" dirty="0" smtClean="0"/>
              <a:t>2016</a:t>
            </a:r>
          </a:p>
          <a:p>
            <a:pPr lvl="2"/>
            <a:r>
              <a:rPr lang="en-US" sz="2000" dirty="0" smtClean="0"/>
              <a:t>Encouraging first result  </a:t>
            </a:r>
            <a:endParaRPr lang="en-US" sz="2000" dirty="0" smtClean="0"/>
          </a:p>
          <a:p>
            <a:pPr lvl="1"/>
            <a:r>
              <a:rPr lang="en-US" dirty="0"/>
              <a:t>Systematic check of BLM sensitivity to FE in all C100 zones </a:t>
            </a:r>
            <a:r>
              <a:rPr lang="en-US" dirty="0" smtClean="0"/>
              <a:t>plus 1L12 (latest C50 module C50-12) on </a:t>
            </a:r>
            <a:r>
              <a:rPr lang="en-US" dirty="0"/>
              <a:t>Nov. 12 and 15, </a:t>
            </a:r>
            <a:r>
              <a:rPr lang="en-US" dirty="0" smtClean="0"/>
              <a:t>2016, aided by CEBAF operators</a:t>
            </a:r>
          </a:p>
          <a:p>
            <a:pPr lvl="2"/>
            <a:r>
              <a:rPr lang="en-US" sz="1800" dirty="0" smtClean="0"/>
              <a:t>Sensitive BLM confirmed except 1L22, 2L25  </a:t>
            </a:r>
          </a:p>
        </p:txBody>
      </p:sp>
    </p:spTree>
    <p:extLst>
      <p:ext uri="{BB962C8B-B14F-4D97-AF65-F5344CB8AC3E}">
        <p14:creationId xmlns:p14="http://schemas.microsoft.com/office/powerpoint/2010/main" val="37351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4400" b="0" dirty="0" smtClean="0"/>
              <a:t>Sensitive BLMs and Correlated Module</a:t>
            </a:r>
            <a:endParaRPr lang="en-US" sz="4400" b="0" dirty="0"/>
          </a:p>
        </p:txBody>
      </p:sp>
      <p:sp>
        <p:nvSpPr>
          <p:cNvPr id="5" name="Rectangle 4"/>
          <p:cNvSpPr/>
          <p:nvPr/>
        </p:nvSpPr>
        <p:spPr>
          <a:xfrm>
            <a:off x="3808006" y="5990644"/>
            <a:ext cx="524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Thanks Tommy </a:t>
            </a:r>
            <a:r>
              <a:rPr lang="en-US" sz="1800" dirty="0" err="1" smtClean="0"/>
              <a:t>Michaelides</a:t>
            </a:r>
            <a:r>
              <a:rPr lang="en-US" sz="1800" dirty="0" smtClean="0"/>
              <a:t> for pointing the right PVs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3962400"/>
            <a:ext cx="7239000" cy="46166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Pattern: BLM </a:t>
            </a:r>
            <a:r>
              <a:rPr lang="en-US" dirty="0"/>
              <a:t>at zone N -&gt; cryomodule at zone (N-1)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98347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82779"/>
            <a:ext cx="3962400" cy="7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5451270"/>
            <a:ext cx="295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PAC 1993 Proc. pp2184-2186</a:t>
            </a:r>
            <a:endParaRPr lang="en-US" sz="1800" dirty="0"/>
          </a:p>
        </p:txBody>
      </p:sp>
      <p:pic>
        <p:nvPicPr>
          <p:cNvPr id="2050" name="Picture 2" descr="C:\Users\geng\Desktop\161124964.2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669276" cy="28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b="0" dirty="0"/>
              <a:t>Estimate FE Dose Rate from BLM </a:t>
            </a:r>
            <a:r>
              <a:rPr lang="en-US" b="0" dirty="0" smtClean="0"/>
              <a:t>Output Signal</a:t>
            </a:r>
            <a:endParaRPr lang="en-US" b="0" dirty="0"/>
          </a:p>
        </p:txBody>
      </p:sp>
      <p:pic>
        <p:nvPicPr>
          <p:cNvPr id="5" name="Content Placeholder 4" descr="D:\Field_Emission\Fast X-ray detection at CEBAF\SLAC fast detector field emisison testing at CEBAF\Bob Legg's Ion Chambers in 1L25 1L26 for Fall 2016\0727161016a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1676400" cy="251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D:\Field_Emission\Fast X-ray detection at CEBAF\SLAC fast detector field emisison testing at CEBAF\BLM scaling BobLegg Ion Chamber\1L26RadScaler2016_11_14_14_10_40_to_19_10_40 US IonChamber and US BLM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114800" cy="3146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1000" y="9144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 Summer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2016, Bob Legg placed four calibrated high-radiation ion chambers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1L25 and 1L26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These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ion chambers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stayed in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tunnel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over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physics run of Fall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As BLMs and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Legg chambers ran concurrently, the Fall 2016 run provides an opportunity for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cross-calibrating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BLMs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to </a:t>
            </a:r>
            <a:r>
              <a:rPr lang="en-US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ion 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chambers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5626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US 1L26 Legg ion chamber (yellow tube) and BLM ILM1L26Lc (purple tube)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955268"/>
            <a:ext cx="541584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800" dirty="0" smtClean="0"/>
              <a:t>See 6/7/17 Tech Note JLAB-TN-17-030 for more details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32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362200" y="2895600"/>
            <a:ext cx="4038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mining all C100 CMs plus C50-12 at 1L12</a:t>
            </a:r>
          </a:p>
          <a:p>
            <a:pPr lvl="1"/>
            <a:r>
              <a:rPr lang="en-US" sz="2000" dirty="0" smtClean="0"/>
              <a:t>Exception 1L22 &amp; 2L25 </a:t>
            </a:r>
          </a:p>
          <a:p>
            <a:r>
              <a:rPr lang="en-US" sz="2800" dirty="0" smtClean="0"/>
              <a:t>Multi-year trend analysis starting Oct. 1, </a:t>
            </a:r>
            <a:r>
              <a:rPr lang="en-US" sz="2800" dirty="0" smtClean="0"/>
              <a:t>2014</a:t>
            </a:r>
          </a:p>
          <a:p>
            <a:pPr lvl="1"/>
            <a:r>
              <a:rPr lang="en-US" sz="2000" dirty="0" smtClean="0"/>
              <a:t>Figure of merit defined: </a:t>
            </a:r>
          </a:p>
          <a:p>
            <a:pPr marL="457200" lvl="1" indent="0">
              <a:buNone/>
            </a:pPr>
            <a:r>
              <a:rPr lang="en-US" sz="2800" dirty="0" smtClean="0"/>
              <a:t>        FE index = Rad/(sum Grad) </a:t>
            </a:r>
            <a:endParaRPr lang="en-US" sz="2800" dirty="0" smtClean="0"/>
          </a:p>
          <a:p>
            <a:r>
              <a:rPr lang="en-US" sz="2800" dirty="0" smtClean="0"/>
              <a:t>Searching for direct evidence of new field emitter activation/arrival</a:t>
            </a:r>
          </a:p>
          <a:p>
            <a:pPr lvl="1"/>
            <a:r>
              <a:rPr lang="en-US" sz="2000" dirty="0" smtClean="0"/>
              <a:t>Correlating beamline </a:t>
            </a:r>
            <a:r>
              <a:rPr lang="en-US" sz="2000" dirty="0" smtClean="0"/>
              <a:t>vacuum and CEBAF beam current data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r>
              <a:rPr lang="en-US" sz="2000" dirty="0" smtClean="0"/>
              <a:t>with</a:t>
            </a:r>
            <a:r>
              <a:rPr lang="en-US" sz="2000" dirty="0" smtClean="0"/>
              <a:t> </a:t>
            </a:r>
            <a:r>
              <a:rPr lang="en-US" sz="2000" dirty="0" smtClean="0"/>
              <a:t>rapid “FE turn-on events</a:t>
            </a:r>
            <a:r>
              <a:rPr lang="en-US" sz="2000" dirty="0" smtClean="0"/>
              <a:t>”  </a:t>
            </a:r>
            <a:endParaRPr lang="en-US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 sz="4000" b="0" dirty="0" smtClean="0"/>
              <a:t>Preliminary Analysis Results</a:t>
            </a:r>
            <a:endParaRPr lang="en-US" alt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4071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31456</TotalTime>
  <Words>1111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JLab_PowerPoint3</vt:lpstr>
      <vt:lpstr>Cryomodule (C20, C50, C100)  Field Emission Performance to Date </vt:lpstr>
      <vt:lpstr>Acknowledgement</vt:lpstr>
      <vt:lpstr>Outline</vt:lpstr>
      <vt:lpstr>Introduction</vt:lpstr>
      <vt:lpstr>Fast FE Detectors at 0L04 since Feb. 2, 2017</vt:lpstr>
      <vt:lpstr>BLMs as Permanent FE Detectors</vt:lpstr>
      <vt:lpstr>Sensitive BLMs and Correlated Module</vt:lpstr>
      <vt:lpstr>Estimate FE Dose Rate from BLM Output Signal</vt:lpstr>
      <vt:lpstr>Preliminary Analysis Results</vt:lpstr>
      <vt:lpstr>C50-7 and C50-12 at 1L12</vt:lpstr>
      <vt:lpstr>2L23 (C100-5) – Long term FE</vt:lpstr>
      <vt:lpstr>2L23 (C100-5) – cont.</vt:lpstr>
      <vt:lpstr>2L23 (C100-5) – cont.</vt:lpstr>
      <vt:lpstr>2L23 (C100-5) – FE index</vt:lpstr>
      <vt:lpstr>1L23 (C100-6) – Long term FE</vt:lpstr>
      <vt:lpstr>1L23 (C100-6)- cont.</vt:lpstr>
      <vt:lpstr>1L23 (C100-6)- cont.</vt:lpstr>
      <vt:lpstr>1L23 (C100-6)- FE Index</vt:lpstr>
      <vt:lpstr>2L26 (C100-8)- Long term FE</vt:lpstr>
      <vt:lpstr>2L26 (C100-8) – cont.</vt:lpstr>
      <vt:lpstr>2L26 (C100-8)- FE Index</vt:lpstr>
      <vt:lpstr>PowerPoint Presentation</vt:lpstr>
      <vt:lpstr>FE Electron Transportation Over 15 Cryomodules  </vt:lpstr>
      <vt:lpstr>Conclusion</vt:lpstr>
      <vt:lpstr>Viton Sealing Path Injury by Metallic Particulates  </vt:lpstr>
      <vt:lpstr>Frozen Gases on Cold Surface in C100 Modules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Rongli Geng</dc:creator>
  <cp:lastModifiedBy>Rongli Geng</cp:lastModifiedBy>
  <cp:revision>374</cp:revision>
  <cp:lastPrinted>2015-08-20T14:47:49Z</cp:lastPrinted>
  <dcterms:created xsi:type="dcterms:W3CDTF">2015-06-03T15:24:18Z</dcterms:created>
  <dcterms:modified xsi:type="dcterms:W3CDTF">2017-08-01T19:57:12Z</dcterms:modified>
</cp:coreProperties>
</file>