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58" r:id="rId2"/>
    <p:sldId id="334" r:id="rId3"/>
    <p:sldId id="327" r:id="rId4"/>
    <p:sldId id="343" r:id="rId5"/>
    <p:sldId id="350" r:id="rId6"/>
    <p:sldId id="337" r:id="rId7"/>
    <p:sldId id="345" r:id="rId8"/>
    <p:sldId id="342" r:id="rId9"/>
    <p:sldId id="336" r:id="rId10"/>
    <p:sldId id="354" r:id="rId11"/>
    <p:sldId id="351" r:id="rId12"/>
    <p:sldId id="335" r:id="rId13"/>
    <p:sldId id="349" r:id="rId14"/>
    <p:sldId id="352" r:id="rId15"/>
    <p:sldId id="338" r:id="rId16"/>
    <p:sldId id="347" r:id="rId17"/>
    <p:sldId id="346" r:id="rId18"/>
    <p:sldId id="353" r:id="rId19"/>
    <p:sldId id="34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showGuides="1">
      <p:cViewPr varScale="1">
        <p:scale>
          <a:sx n="76" d="100"/>
          <a:sy n="76" d="100"/>
        </p:scale>
        <p:origin x="100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E1124A-8259-2F43-AA9E-1AB80762BA4E}" type="datetimeFigureOut">
              <a:rPr lang="en-US" smtClean="0"/>
              <a:pPr/>
              <a:t>7/10/2017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653114-0D40-384A-9E11-76EB88F8D7B8}" type="slidenum">
              <a:rPr lang="en-US" smtClean="0"/>
              <a:pPr/>
              <a:t>‹#›</a:t>
            </a:fld>
            <a:endParaRPr lang="en-US"/>
          </a:p>
        </p:txBody>
      </p:sp>
    </p:spTree>
    <p:extLst>
      <p:ext uri="{BB962C8B-B14F-4D97-AF65-F5344CB8AC3E}">
        <p14:creationId xmlns:p14="http://schemas.microsoft.com/office/powerpoint/2010/main" val="29996430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3883025" y="8685213"/>
            <a:ext cx="2973388" cy="457200"/>
          </a:xfrm>
          <a:noFill/>
        </p:spPr>
        <p:txBody>
          <a:bodyPr lIns="88789" tIns="44399" rIns="88789" bIns="44399"/>
          <a:lstStyle>
            <a:lvl1pPr defTabSz="909549" eaLnBrk="0" hangingPunct="0">
              <a:spcBef>
                <a:spcPct val="30000"/>
              </a:spcBef>
              <a:defRPr sz="1200">
                <a:solidFill>
                  <a:schemeClr val="tx1"/>
                </a:solidFill>
                <a:latin typeface="Arial" pitchFamily="34" charset="0"/>
              </a:defRPr>
            </a:lvl1pPr>
            <a:lvl2pPr marL="742877" indent="-285722" defTabSz="909549" eaLnBrk="0" hangingPunct="0">
              <a:spcBef>
                <a:spcPct val="30000"/>
              </a:spcBef>
              <a:defRPr sz="1200">
                <a:solidFill>
                  <a:schemeClr val="tx1"/>
                </a:solidFill>
                <a:latin typeface="Arial" pitchFamily="34" charset="0"/>
              </a:defRPr>
            </a:lvl2pPr>
            <a:lvl3pPr marL="1142888" indent="-228578" defTabSz="909549" eaLnBrk="0" hangingPunct="0">
              <a:spcBef>
                <a:spcPct val="30000"/>
              </a:spcBef>
              <a:defRPr sz="1200">
                <a:solidFill>
                  <a:schemeClr val="tx1"/>
                </a:solidFill>
                <a:latin typeface="Arial" pitchFamily="34" charset="0"/>
              </a:defRPr>
            </a:lvl3pPr>
            <a:lvl4pPr marL="1600044" indent="-228578" defTabSz="909549" eaLnBrk="0" hangingPunct="0">
              <a:spcBef>
                <a:spcPct val="30000"/>
              </a:spcBef>
              <a:defRPr sz="1200">
                <a:solidFill>
                  <a:schemeClr val="tx1"/>
                </a:solidFill>
                <a:latin typeface="Arial" pitchFamily="34" charset="0"/>
              </a:defRPr>
            </a:lvl4pPr>
            <a:lvl5pPr marL="2057199" indent="-228578" defTabSz="909549" eaLnBrk="0" hangingPunct="0">
              <a:spcBef>
                <a:spcPct val="30000"/>
              </a:spcBef>
              <a:defRPr sz="1200">
                <a:solidFill>
                  <a:schemeClr val="tx1"/>
                </a:solidFill>
                <a:latin typeface="Arial" pitchFamily="34" charset="0"/>
              </a:defRPr>
            </a:lvl5pPr>
            <a:lvl6pPr marL="2514354" indent="-228578" defTabSz="909549" eaLnBrk="0" fontAlgn="base" hangingPunct="0">
              <a:spcBef>
                <a:spcPct val="30000"/>
              </a:spcBef>
              <a:spcAft>
                <a:spcPct val="0"/>
              </a:spcAft>
              <a:defRPr sz="1200">
                <a:solidFill>
                  <a:schemeClr val="tx1"/>
                </a:solidFill>
                <a:latin typeface="Arial" pitchFamily="34" charset="0"/>
              </a:defRPr>
            </a:lvl6pPr>
            <a:lvl7pPr marL="2971508" indent="-228578" defTabSz="909549" eaLnBrk="0" fontAlgn="base" hangingPunct="0">
              <a:spcBef>
                <a:spcPct val="30000"/>
              </a:spcBef>
              <a:spcAft>
                <a:spcPct val="0"/>
              </a:spcAft>
              <a:defRPr sz="1200">
                <a:solidFill>
                  <a:schemeClr val="tx1"/>
                </a:solidFill>
                <a:latin typeface="Arial" pitchFamily="34" charset="0"/>
              </a:defRPr>
            </a:lvl7pPr>
            <a:lvl8pPr marL="3428664" indent="-228578" defTabSz="909549" eaLnBrk="0" fontAlgn="base" hangingPunct="0">
              <a:spcBef>
                <a:spcPct val="30000"/>
              </a:spcBef>
              <a:spcAft>
                <a:spcPct val="0"/>
              </a:spcAft>
              <a:defRPr sz="1200">
                <a:solidFill>
                  <a:schemeClr val="tx1"/>
                </a:solidFill>
                <a:latin typeface="Arial" pitchFamily="34" charset="0"/>
              </a:defRPr>
            </a:lvl8pPr>
            <a:lvl9pPr marL="3885819" indent="-228578" defTabSz="909549" eaLnBrk="0" fontAlgn="base" hangingPunct="0">
              <a:spcBef>
                <a:spcPct val="30000"/>
              </a:spcBef>
              <a:spcAft>
                <a:spcPct val="0"/>
              </a:spcAft>
              <a:defRPr sz="1200">
                <a:solidFill>
                  <a:schemeClr val="tx1"/>
                </a:solidFill>
                <a:latin typeface="Arial" pitchFamily="34" charset="0"/>
              </a:defRPr>
            </a:lvl9pPr>
          </a:lstStyle>
          <a:p>
            <a:pPr marL="0" marR="0" lvl="0" indent="0" algn="ctr" defTabSz="909549" rtl="0" eaLnBrk="0" fontAlgn="auto" latinLnBrk="0" hangingPunct="0">
              <a:lnSpc>
                <a:spcPct val="100000"/>
              </a:lnSpc>
              <a:spcBef>
                <a:spcPct val="0"/>
              </a:spcBef>
              <a:spcAft>
                <a:spcPts val="0"/>
              </a:spcAft>
              <a:buClrTx/>
              <a:buSzTx/>
              <a:buFontTx/>
              <a:buNone/>
              <a:tabLst/>
              <a:defRPr/>
            </a:pPr>
            <a:fld id="{708DECAC-2384-45BD-B284-B16C5221EC61}"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ctr" defTabSz="909549" rtl="0" eaLnBrk="0" fontAlgn="auto" latinLnBrk="0" hangingPunct="0">
                <a:lnSpc>
                  <a:spcPct val="100000"/>
                </a:lnSpc>
                <a:spcBef>
                  <a:spcPct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4275"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21" rIns="92833" bIns="46421" anchor="b"/>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marL="0" marR="0" lvl="0" indent="0" algn="r" defTabSz="923925" rtl="0" eaLnBrk="0" fontAlgn="auto" latinLnBrk="0" hangingPunct="0">
              <a:lnSpc>
                <a:spcPct val="100000"/>
              </a:lnSpc>
              <a:spcBef>
                <a:spcPct val="0"/>
              </a:spcBef>
              <a:spcAft>
                <a:spcPts val="0"/>
              </a:spcAft>
              <a:buClrTx/>
              <a:buSzTx/>
              <a:buFontTx/>
              <a:buNone/>
              <a:tabLst/>
              <a:defRPr/>
            </a:pPr>
            <a:fld id="{E667563D-1F51-439C-9004-95867666A084}"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3925" rtl="0" eaLnBrk="0" fontAlgn="auto" latinLnBrk="0" hangingPunct="0">
                <a:lnSpc>
                  <a:spcPct val="100000"/>
                </a:lnSpc>
                <a:spcBef>
                  <a:spcPct val="0"/>
                </a:spcBef>
                <a:spcAft>
                  <a:spcPts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4276" name="Rectangle 2"/>
          <p:cNvSpPr>
            <a:spLocks noGrp="1" noRot="1" noChangeAspect="1" noChangeArrowheads="1" noTextEdit="1"/>
          </p:cNvSpPr>
          <p:nvPr>
            <p:ph type="sldImg"/>
          </p:nvPr>
        </p:nvSpPr>
        <p:spPr>
          <a:xfrm>
            <a:off x="1154113" y="690563"/>
            <a:ext cx="4557712" cy="3419475"/>
          </a:xfrm>
          <a:ln/>
        </p:spPr>
      </p:sp>
      <p:sp>
        <p:nvSpPr>
          <p:cNvPr id="54277" name="Rectangle 3"/>
          <p:cNvSpPr>
            <a:spLocks noGrp="1" noChangeArrowheads="1"/>
          </p:cNvSpPr>
          <p:nvPr>
            <p:ph type="body" idx="1"/>
          </p:nvPr>
        </p:nvSpPr>
        <p:spPr>
          <a:xfrm>
            <a:off x="914400" y="4344988"/>
            <a:ext cx="5029200" cy="4113212"/>
          </a:xfrm>
          <a:noFill/>
        </p:spPr>
        <p:txBody>
          <a:bodyPr lIns="92833" tIns="46421" rIns="92833" bIns="46421"/>
          <a:lstStyle/>
          <a:p>
            <a:pPr defTabSz="1187334">
              <a:spcBef>
                <a:spcPct val="0"/>
              </a:spcBef>
            </a:pPr>
            <a:endParaRPr lang="en-US" altLang="en-US" dirty="0"/>
          </a:p>
        </p:txBody>
      </p:sp>
    </p:spTree>
    <p:extLst>
      <p:ext uri="{BB962C8B-B14F-4D97-AF65-F5344CB8AC3E}">
        <p14:creationId xmlns:p14="http://schemas.microsoft.com/office/powerpoint/2010/main" val="205548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3883025" y="8685213"/>
            <a:ext cx="2973388" cy="457200"/>
          </a:xfrm>
          <a:noFill/>
        </p:spPr>
        <p:txBody>
          <a:bodyPr lIns="88789" tIns="44399" rIns="88789" bIns="44399"/>
          <a:lstStyle>
            <a:lvl1pPr defTabSz="909549" eaLnBrk="0" hangingPunct="0">
              <a:spcBef>
                <a:spcPct val="30000"/>
              </a:spcBef>
              <a:defRPr sz="1200">
                <a:solidFill>
                  <a:schemeClr val="tx1"/>
                </a:solidFill>
                <a:latin typeface="Arial" pitchFamily="34" charset="0"/>
              </a:defRPr>
            </a:lvl1pPr>
            <a:lvl2pPr marL="742877" indent="-285722" defTabSz="909549" eaLnBrk="0" hangingPunct="0">
              <a:spcBef>
                <a:spcPct val="30000"/>
              </a:spcBef>
              <a:defRPr sz="1200">
                <a:solidFill>
                  <a:schemeClr val="tx1"/>
                </a:solidFill>
                <a:latin typeface="Arial" pitchFamily="34" charset="0"/>
              </a:defRPr>
            </a:lvl2pPr>
            <a:lvl3pPr marL="1142888" indent="-228578" defTabSz="909549" eaLnBrk="0" hangingPunct="0">
              <a:spcBef>
                <a:spcPct val="30000"/>
              </a:spcBef>
              <a:defRPr sz="1200">
                <a:solidFill>
                  <a:schemeClr val="tx1"/>
                </a:solidFill>
                <a:latin typeface="Arial" pitchFamily="34" charset="0"/>
              </a:defRPr>
            </a:lvl3pPr>
            <a:lvl4pPr marL="1600044" indent="-228578" defTabSz="909549" eaLnBrk="0" hangingPunct="0">
              <a:spcBef>
                <a:spcPct val="30000"/>
              </a:spcBef>
              <a:defRPr sz="1200">
                <a:solidFill>
                  <a:schemeClr val="tx1"/>
                </a:solidFill>
                <a:latin typeface="Arial" pitchFamily="34" charset="0"/>
              </a:defRPr>
            </a:lvl4pPr>
            <a:lvl5pPr marL="2057199" indent="-228578" defTabSz="909549" eaLnBrk="0" hangingPunct="0">
              <a:spcBef>
                <a:spcPct val="30000"/>
              </a:spcBef>
              <a:defRPr sz="1200">
                <a:solidFill>
                  <a:schemeClr val="tx1"/>
                </a:solidFill>
                <a:latin typeface="Arial" pitchFamily="34" charset="0"/>
              </a:defRPr>
            </a:lvl5pPr>
            <a:lvl6pPr marL="2514354" indent="-228578" defTabSz="909549" eaLnBrk="0" fontAlgn="base" hangingPunct="0">
              <a:spcBef>
                <a:spcPct val="30000"/>
              </a:spcBef>
              <a:spcAft>
                <a:spcPct val="0"/>
              </a:spcAft>
              <a:defRPr sz="1200">
                <a:solidFill>
                  <a:schemeClr val="tx1"/>
                </a:solidFill>
                <a:latin typeface="Arial" pitchFamily="34" charset="0"/>
              </a:defRPr>
            </a:lvl6pPr>
            <a:lvl7pPr marL="2971508" indent="-228578" defTabSz="909549" eaLnBrk="0" fontAlgn="base" hangingPunct="0">
              <a:spcBef>
                <a:spcPct val="30000"/>
              </a:spcBef>
              <a:spcAft>
                <a:spcPct val="0"/>
              </a:spcAft>
              <a:defRPr sz="1200">
                <a:solidFill>
                  <a:schemeClr val="tx1"/>
                </a:solidFill>
                <a:latin typeface="Arial" pitchFamily="34" charset="0"/>
              </a:defRPr>
            </a:lvl7pPr>
            <a:lvl8pPr marL="3428664" indent="-228578" defTabSz="909549" eaLnBrk="0" fontAlgn="base" hangingPunct="0">
              <a:spcBef>
                <a:spcPct val="30000"/>
              </a:spcBef>
              <a:spcAft>
                <a:spcPct val="0"/>
              </a:spcAft>
              <a:defRPr sz="1200">
                <a:solidFill>
                  <a:schemeClr val="tx1"/>
                </a:solidFill>
                <a:latin typeface="Arial" pitchFamily="34" charset="0"/>
              </a:defRPr>
            </a:lvl8pPr>
            <a:lvl9pPr marL="3885819" indent="-228578" defTabSz="909549" eaLnBrk="0" fontAlgn="base" hangingPunct="0">
              <a:spcBef>
                <a:spcPct val="30000"/>
              </a:spcBef>
              <a:spcAft>
                <a:spcPct val="0"/>
              </a:spcAft>
              <a:defRPr sz="1200">
                <a:solidFill>
                  <a:schemeClr val="tx1"/>
                </a:solidFill>
                <a:latin typeface="Arial" pitchFamily="34" charset="0"/>
              </a:defRPr>
            </a:lvl9pPr>
          </a:lstStyle>
          <a:p>
            <a:pPr marL="0" marR="0" lvl="0" indent="0" algn="ctr" defTabSz="909549" rtl="0" eaLnBrk="0" fontAlgn="auto" latinLnBrk="0" hangingPunct="0">
              <a:lnSpc>
                <a:spcPct val="100000"/>
              </a:lnSpc>
              <a:spcBef>
                <a:spcPct val="0"/>
              </a:spcBef>
              <a:spcAft>
                <a:spcPts val="0"/>
              </a:spcAft>
              <a:buClrTx/>
              <a:buSzTx/>
              <a:buFontTx/>
              <a:buNone/>
              <a:tabLst/>
              <a:defRPr/>
            </a:pPr>
            <a:fld id="{708DECAC-2384-45BD-B284-B16C5221EC61}"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ctr" defTabSz="909549" rtl="0" eaLnBrk="0" fontAlgn="auto" latinLnBrk="0" hangingPunct="0">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4275" name="Rectangle 7"/>
          <p:cNvSpPr txBox="1">
            <a:spLocks noGrp="1" noChangeArrowheads="1"/>
          </p:cNvSpPr>
          <p:nvPr/>
        </p:nvSpPr>
        <p:spPr bwMode="auto">
          <a:xfrm>
            <a:off x="3883025" y="8685213"/>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33" tIns="46421" rIns="92833" bIns="46421" anchor="b"/>
          <a:lstStyle>
            <a:lvl1pPr defTabSz="923925" eaLnBrk="0" hangingPunct="0">
              <a:spcBef>
                <a:spcPct val="30000"/>
              </a:spcBef>
              <a:defRPr sz="1200">
                <a:solidFill>
                  <a:schemeClr val="tx1"/>
                </a:solidFill>
                <a:latin typeface="Arial" pitchFamily="34" charset="0"/>
              </a:defRPr>
            </a:lvl1pPr>
            <a:lvl2pPr marL="742950" indent="-285750" defTabSz="923925" eaLnBrk="0" hangingPunct="0">
              <a:spcBef>
                <a:spcPct val="30000"/>
              </a:spcBef>
              <a:defRPr sz="1200">
                <a:solidFill>
                  <a:schemeClr val="tx1"/>
                </a:solidFill>
                <a:latin typeface="Arial" pitchFamily="34" charset="0"/>
              </a:defRPr>
            </a:lvl2pPr>
            <a:lvl3pPr marL="1143000" indent="-228600" defTabSz="923925" eaLnBrk="0" hangingPunct="0">
              <a:spcBef>
                <a:spcPct val="30000"/>
              </a:spcBef>
              <a:defRPr sz="1200">
                <a:solidFill>
                  <a:schemeClr val="tx1"/>
                </a:solidFill>
                <a:latin typeface="Arial" pitchFamily="34" charset="0"/>
              </a:defRPr>
            </a:lvl3pPr>
            <a:lvl4pPr marL="1600200" indent="-228600" defTabSz="923925" eaLnBrk="0" hangingPunct="0">
              <a:spcBef>
                <a:spcPct val="30000"/>
              </a:spcBef>
              <a:defRPr sz="1200">
                <a:solidFill>
                  <a:schemeClr val="tx1"/>
                </a:solidFill>
                <a:latin typeface="Arial" pitchFamily="34" charset="0"/>
              </a:defRPr>
            </a:lvl4pPr>
            <a:lvl5pPr marL="2057400" indent="-228600" defTabSz="923925" eaLnBrk="0" hangingPunct="0">
              <a:spcBef>
                <a:spcPct val="30000"/>
              </a:spcBef>
              <a:defRPr sz="1200">
                <a:solidFill>
                  <a:schemeClr val="tx1"/>
                </a:solidFill>
                <a:latin typeface="Arial" pitchFamily="34" charset="0"/>
              </a:defRPr>
            </a:lvl5pPr>
            <a:lvl6pPr marL="2514600" indent="-228600" defTabSz="923925" eaLnBrk="0" fontAlgn="base" hangingPunct="0">
              <a:spcBef>
                <a:spcPct val="30000"/>
              </a:spcBef>
              <a:spcAft>
                <a:spcPct val="0"/>
              </a:spcAft>
              <a:defRPr sz="1200">
                <a:solidFill>
                  <a:schemeClr val="tx1"/>
                </a:solidFill>
                <a:latin typeface="Arial" pitchFamily="34" charset="0"/>
              </a:defRPr>
            </a:lvl6pPr>
            <a:lvl7pPr marL="2971800" indent="-228600" defTabSz="923925" eaLnBrk="0" fontAlgn="base" hangingPunct="0">
              <a:spcBef>
                <a:spcPct val="30000"/>
              </a:spcBef>
              <a:spcAft>
                <a:spcPct val="0"/>
              </a:spcAft>
              <a:defRPr sz="1200">
                <a:solidFill>
                  <a:schemeClr val="tx1"/>
                </a:solidFill>
                <a:latin typeface="Arial" pitchFamily="34" charset="0"/>
              </a:defRPr>
            </a:lvl7pPr>
            <a:lvl8pPr marL="3429000" indent="-228600" defTabSz="923925" eaLnBrk="0" fontAlgn="base" hangingPunct="0">
              <a:spcBef>
                <a:spcPct val="30000"/>
              </a:spcBef>
              <a:spcAft>
                <a:spcPct val="0"/>
              </a:spcAft>
              <a:defRPr sz="1200">
                <a:solidFill>
                  <a:schemeClr val="tx1"/>
                </a:solidFill>
                <a:latin typeface="Arial" pitchFamily="34" charset="0"/>
              </a:defRPr>
            </a:lvl8pPr>
            <a:lvl9pPr marL="3886200" indent="-228600" defTabSz="923925" eaLnBrk="0" fontAlgn="base" hangingPunct="0">
              <a:spcBef>
                <a:spcPct val="30000"/>
              </a:spcBef>
              <a:spcAft>
                <a:spcPct val="0"/>
              </a:spcAft>
              <a:defRPr sz="1200">
                <a:solidFill>
                  <a:schemeClr val="tx1"/>
                </a:solidFill>
                <a:latin typeface="Arial" pitchFamily="34" charset="0"/>
              </a:defRPr>
            </a:lvl9pPr>
          </a:lstStyle>
          <a:p>
            <a:pPr marL="0" marR="0" lvl="0" indent="0" algn="r" defTabSz="923925" rtl="0" eaLnBrk="0" fontAlgn="auto" latinLnBrk="0" hangingPunct="0">
              <a:lnSpc>
                <a:spcPct val="100000"/>
              </a:lnSpc>
              <a:spcBef>
                <a:spcPct val="0"/>
              </a:spcBef>
              <a:spcAft>
                <a:spcPts val="0"/>
              </a:spcAft>
              <a:buClrTx/>
              <a:buSzTx/>
              <a:buFontTx/>
              <a:buNone/>
              <a:tabLst/>
              <a:defRPr/>
            </a:pPr>
            <a:fld id="{E667563D-1F51-439C-9004-95867666A084}" type="slidenum">
              <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23925" rtl="0" eaLnBrk="0" fontAlgn="auto" latinLnBrk="0" hangingPunct="0">
                <a:lnSpc>
                  <a:spcPct val="100000"/>
                </a:lnSpc>
                <a:spcBef>
                  <a:spcPct val="0"/>
                </a:spcBef>
                <a:spcAft>
                  <a:spcPts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54276" name="Rectangle 2"/>
          <p:cNvSpPr>
            <a:spLocks noGrp="1" noRot="1" noChangeAspect="1" noChangeArrowheads="1" noTextEdit="1"/>
          </p:cNvSpPr>
          <p:nvPr>
            <p:ph type="sldImg"/>
          </p:nvPr>
        </p:nvSpPr>
        <p:spPr>
          <a:xfrm>
            <a:off x="1154113" y="690563"/>
            <a:ext cx="4557712" cy="3419475"/>
          </a:xfrm>
          <a:ln/>
        </p:spPr>
      </p:sp>
      <p:sp>
        <p:nvSpPr>
          <p:cNvPr id="54277" name="Rectangle 3"/>
          <p:cNvSpPr>
            <a:spLocks noGrp="1" noChangeArrowheads="1"/>
          </p:cNvSpPr>
          <p:nvPr>
            <p:ph type="body" idx="1"/>
          </p:nvPr>
        </p:nvSpPr>
        <p:spPr>
          <a:xfrm>
            <a:off x="914400" y="4344988"/>
            <a:ext cx="5029200" cy="4113212"/>
          </a:xfrm>
          <a:noFill/>
        </p:spPr>
        <p:txBody>
          <a:bodyPr lIns="92833" tIns="46421" rIns="92833" bIns="46421"/>
          <a:lstStyle/>
          <a:p>
            <a:pPr defTabSz="1187334">
              <a:spcBef>
                <a:spcPct val="0"/>
              </a:spcBef>
            </a:pPr>
            <a:endParaRPr lang="en-US" altLang="en-US" dirty="0"/>
          </a:p>
        </p:txBody>
      </p:sp>
    </p:spTree>
    <p:extLst>
      <p:ext uri="{BB962C8B-B14F-4D97-AF65-F5344CB8AC3E}">
        <p14:creationId xmlns:p14="http://schemas.microsoft.com/office/powerpoint/2010/main" val="2230297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653114-0D40-384A-9E11-76EB88F8D7B8}" type="slidenum">
              <a:rPr lang="en-US" smtClean="0"/>
              <a:pPr/>
              <a:t>18</a:t>
            </a:fld>
            <a:endParaRPr lang="en-US"/>
          </a:p>
        </p:txBody>
      </p:sp>
    </p:spTree>
    <p:extLst>
      <p:ext uri="{BB962C8B-B14F-4D97-AF65-F5344CB8AC3E}">
        <p14:creationId xmlns:p14="http://schemas.microsoft.com/office/powerpoint/2010/main" val="216589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5109F8C-9F4D-5945-807D-33CC9F4EE4DF}" type="datetimeFigureOut">
              <a:rPr lang="en-US" smtClean="0">
                <a:solidFill>
                  <a:prstClr val="white"/>
                </a:solidFill>
              </a:rPr>
              <a:pPr/>
              <a:t>7/10/2017</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p:txBody>
          <a:bodyPr/>
          <a:lstStyle/>
          <a:p>
            <a:fld id="{B58F48A6-A3E1-4848-9AC3-B43F560BE4FE}"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29460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1">
                <a:latin typeface="Arial" panose="020B0604020202020204" pitchFamily="34" charset="0"/>
                <a:cs typeface="Arial" panose="020B0604020202020204" pitchFamily="34" charset="0"/>
              </a:defRPr>
            </a:lvl1pPr>
          </a:lstStyle>
          <a:p>
            <a:endParaRPr lang="en-US" dirty="0"/>
          </a:p>
        </p:txBody>
      </p:sp>
      <p:sp>
        <p:nvSpPr>
          <p:cNvPr id="3" name="Content Placeholder 2"/>
          <p:cNvSpPr>
            <a:spLocks noGrp="1"/>
          </p:cNvSpPr>
          <p:nvPr>
            <p:ph idx="1"/>
          </p:nvPr>
        </p:nvSpPr>
        <p:spPr>
          <a:xfrm>
            <a:off x="457200" y="1290918"/>
            <a:ext cx="8229600" cy="4835245"/>
          </a:xfrm>
        </p:spPr>
        <p:txBody>
          <a:bodyPr/>
          <a:lstStyle>
            <a:lvl1pP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25132"/>
            <a:ext cx="9144000" cy="420624"/>
          </a:xfrm>
          <a:prstGeom prst="rect">
            <a:avLst/>
          </a:prstGeom>
        </p:spPr>
      </p:pic>
      <p:sp>
        <p:nvSpPr>
          <p:cNvPr id="9"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JSA Science Council 9/18/2014</a:t>
            </a:r>
            <a:endParaRPr lang="en-US" dirty="0"/>
          </a:p>
        </p:txBody>
      </p:sp>
      <p:sp>
        <p:nvSpPr>
          <p:cNvPr id="10"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p14="http://schemas.microsoft.com/office/powerpoint/2010/main" val="1671881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8"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JSA Science Council 9/18/2014</a:t>
            </a:r>
            <a:endParaRPr lang="en-US" dirty="0"/>
          </a:p>
        </p:txBody>
      </p:sp>
      <p:sp>
        <p:nvSpPr>
          <p:cNvPr id="9"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p14="http://schemas.microsoft.com/office/powerpoint/2010/main" val="3173234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7"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JSA Science Council 9/18/2014</a:t>
            </a:r>
            <a:endParaRPr lang="en-US" dirty="0"/>
          </a:p>
        </p:txBody>
      </p:sp>
      <p:sp>
        <p:nvSpPr>
          <p:cNvPr id="8" name="Slide Number Placeholder 5"/>
          <p:cNvSpPr>
            <a:spLocks noGrp="1"/>
          </p:cNvSpPr>
          <p:nvPr>
            <p:ph type="sldNum" sz="quarter" idx="4"/>
          </p:nvPr>
        </p:nvSpPr>
        <p:spPr>
          <a:xfrm>
            <a:off x="5853479" y="6453278"/>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p14="http://schemas.microsoft.com/office/powerpoint/2010/main" val="3943311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37376"/>
            <a:ext cx="9144000" cy="420624"/>
          </a:xfrm>
          <a:prstGeom prst="rect">
            <a:avLst/>
          </a:prstGeom>
        </p:spPr>
      </p:pic>
      <p:sp>
        <p:nvSpPr>
          <p:cNvPr id="10" name="Footer Placeholder 4"/>
          <p:cNvSpPr>
            <a:spLocks noGrp="1"/>
          </p:cNvSpPr>
          <p:nvPr>
            <p:ph type="ftr" sz="quarter" idx="3"/>
          </p:nvPr>
        </p:nvSpPr>
        <p:spPr>
          <a:xfrm>
            <a:off x="2193933" y="6459713"/>
            <a:ext cx="2895600" cy="365125"/>
          </a:xfrm>
          <a:prstGeom prst="rect">
            <a:avLst/>
          </a:prstGeom>
        </p:spPr>
        <p:txBody>
          <a:bodyPr vert="horz" lIns="91440" tIns="45720" rIns="91440" bIns="45720" rtlCol="0" anchor="ctr"/>
          <a:lstStyle>
            <a:lvl1pPr algn="ctr">
              <a:defRPr sz="1200">
                <a:solidFill>
                  <a:schemeClr val="bg1"/>
                </a:solidFill>
              </a:defRPr>
            </a:lvl1pPr>
          </a:lstStyle>
          <a:p>
            <a:r>
              <a:rPr lang="en-US"/>
              <a:t>JSA Science Council 9/18/2014</a:t>
            </a:r>
            <a:endParaRPr lang="en-US" dirty="0"/>
          </a:p>
        </p:txBody>
      </p:sp>
      <p:sp>
        <p:nvSpPr>
          <p:cNvPr id="11" name="Slide Number Placeholder 5"/>
          <p:cNvSpPr>
            <a:spLocks noGrp="1"/>
          </p:cNvSpPr>
          <p:nvPr>
            <p:ph type="sldNum" sz="quarter" idx="4"/>
          </p:nvPr>
        </p:nvSpPr>
        <p:spPr>
          <a:xfrm>
            <a:off x="5853479" y="6445327"/>
            <a:ext cx="2133600" cy="365125"/>
          </a:xfrm>
          <a:prstGeom prst="rect">
            <a:avLst/>
          </a:prstGeom>
        </p:spPr>
        <p:txBody>
          <a:bodyPr vert="horz" lIns="91440" tIns="45720" rIns="91440" bIns="45720" rtlCol="0" anchor="ctr"/>
          <a:lstStyle>
            <a:lvl1pPr algn="ctr">
              <a:defRPr sz="1200">
                <a:solidFill>
                  <a:schemeClr val="bg1"/>
                </a:solidFill>
              </a:defRPr>
            </a:lvl1pPr>
          </a:lstStyle>
          <a:p>
            <a:fld id="{B9A5DFB4-3D23-4866-8D46-AE36D04BFD7D}" type="slidenum">
              <a:rPr lang="en-US" smtClean="0"/>
              <a:pPr/>
              <a:t>‹#›</a:t>
            </a:fld>
            <a:endParaRPr lang="en-US"/>
          </a:p>
        </p:txBody>
      </p:sp>
    </p:spTree>
    <p:extLst>
      <p:ext uri="{BB962C8B-B14F-4D97-AF65-F5344CB8AC3E}">
        <p14:creationId xmlns:p14="http://schemas.microsoft.com/office/powerpoint/2010/main" val="16006809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94726"/>
            <a:ext cx="8229600" cy="39793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05200" y="6394375"/>
            <a:ext cx="2133600" cy="365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65109F8C-9F4D-5945-807D-33CC9F4EE4DF}" type="datetimeFigureOut">
              <a:rPr lang="en-US" smtClean="0">
                <a:solidFill>
                  <a:prstClr val="white"/>
                </a:solidFill>
              </a:rPr>
              <a:pPr/>
              <a:t>7/10/2017</a:t>
            </a:fld>
            <a:endParaRPr lang="en-US" dirty="0">
              <a:solidFill>
                <a:prstClr val="white"/>
              </a:solidFill>
            </a:endParaRPr>
          </a:p>
        </p:txBody>
      </p:sp>
      <p:sp>
        <p:nvSpPr>
          <p:cNvPr id="6" name="Slide Number Placeholder 5"/>
          <p:cNvSpPr>
            <a:spLocks noGrp="1"/>
          </p:cNvSpPr>
          <p:nvPr>
            <p:ph type="sldNum" sz="quarter" idx="4"/>
          </p:nvPr>
        </p:nvSpPr>
        <p:spPr>
          <a:xfrm>
            <a:off x="3505200" y="6645425"/>
            <a:ext cx="2133600" cy="190125"/>
          </a:xfrm>
          <a:prstGeom prst="rect">
            <a:avLst/>
          </a:prstGeom>
        </p:spPr>
        <p:txBody>
          <a:bodyPr vert="horz" lIns="91440" tIns="45720" rIns="91440" bIns="45720" rtlCol="0" anchor="ctr"/>
          <a:lstStyle>
            <a:lvl1pPr algn="ctr">
              <a:defRPr sz="1000">
                <a:solidFill>
                  <a:schemeClr val="bg1"/>
                </a:solidFill>
                <a:latin typeface="Minion Pro"/>
              </a:defRPr>
            </a:lvl1pPr>
          </a:lstStyle>
          <a:p>
            <a:fld id="{B58F48A6-A3E1-4848-9AC3-B43F560BE4FE}"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68837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defTabSz="457200" rtl="0" eaLnBrk="1" latinLnBrk="0" hangingPunct="1">
        <a:spcBef>
          <a:spcPct val="0"/>
        </a:spcBef>
        <a:buNone/>
        <a:defRPr sz="4200" kern="1200">
          <a:solidFill>
            <a:schemeClr val="tx1"/>
          </a:solidFill>
          <a:latin typeface="Minion Pro"/>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inion Pro"/>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inion Pro"/>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inion Pro"/>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inion Pro"/>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jleic-docdb.jlab.org/DocDB/0000/000001/001/JLEIC-InteractionRegionDetectorDesign.pdf"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7" descr="pn12posterpicture"/>
          <p:cNvPicPr>
            <a:picLocks noChangeAspect="1" noChangeArrowheads="1"/>
          </p:cNvPicPr>
          <p:nvPr/>
        </p:nvPicPr>
        <p:blipFill>
          <a:blip r:embed="rId3">
            <a:lum bright="80000" contrast="-80000"/>
          </a:blip>
          <a:srcRect l="3783" t="24808" b="13891"/>
          <a:stretch>
            <a:fillRect/>
          </a:stretch>
        </p:blipFill>
        <p:spPr bwMode="auto">
          <a:xfrm>
            <a:off x="0" y="651331"/>
            <a:ext cx="9144000" cy="5444669"/>
          </a:xfrm>
          <a:prstGeom prst="rect">
            <a:avLst/>
          </a:prstGeom>
          <a:noFill/>
          <a:ln w="9525">
            <a:noFill/>
            <a:miter lim="800000"/>
            <a:headEnd/>
            <a:tailEnd/>
          </a:ln>
        </p:spPr>
      </p:pic>
      <p:sp>
        <p:nvSpPr>
          <p:cNvPr id="9" name="Rectangle 8"/>
          <p:cNvSpPr/>
          <p:nvPr/>
        </p:nvSpPr>
        <p:spPr>
          <a:xfrm>
            <a:off x="312420" y="5530549"/>
            <a:ext cx="4171649" cy="523220"/>
          </a:xfrm>
          <a:prstGeom prst="rect">
            <a:avLst/>
          </a:prstGeom>
        </p:spPr>
        <p:txBody>
          <a:bodyPr wrap="square">
            <a:spAutoFit/>
          </a:bodyPr>
          <a:lstStyle/>
          <a:p>
            <a:r>
              <a:rPr lang="en-US" sz="2800" b="1" dirty="0">
                <a:latin typeface="Arial" pitchFamily="34" charset="0"/>
                <a:cs typeface="Arial" pitchFamily="34" charset="0"/>
              </a:rPr>
              <a:t>Rik Yoshida &amp; Rolf Ent</a:t>
            </a:r>
          </a:p>
        </p:txBody>
      </p:sp>
      <p:grpSp>
        <p:nvGrpSpPr>
          <p:cNvPr id="10" name="Group 9"/>
          <p:cNvGrpSpPr/>
          <p:nvPr/>
        </p:nvGrpSpPr>
        <p:grpSpPr>
          <a:xfrm>
            <a:off x="5365806" y="793840"/>
            <a:ext cx="3530633" cy="3188898"/>
            <a:chOff x="4852927" y="2543885"/>
            <a:chExt cx="3749678" cy="3386741"/>
          </a:xfrm>
        </p:grpSpPr>
        <p:grpSp>
          <p:nvGrpSpPr>
            <p:cNvPr id="11" name="Group 10"/>
            <p:cNvGrpSpPr/>
            <p:nvPr/>
          </p:nvGrpSpPr>
          <p:grpSpPr>
            <a:xfrm>
              <a:off x="4852927" y="2543885"/>
              <a:ext cx="3749678" cy="3386741"/>
              <a:chOff x="-45530" y="1960258"/>
              <a:chExt cx="4075248" cy="3680799"/>
            </a:xfrm>
          </p:grpSpPr>
          <p:grpSp>
            <p:nvGrpSpPr>
              <p:cNvPr id="14" name="Group 327"/>
              <p:cNvGrpSpPr>
                <a:grpSpLocks/>
              </p:cNvGrpSpPr>
              <p:nvPr/>
            </p:nvGrpSpPr>
            <p:grpSpPr bwMode="auto">
              <a:xfrm>
                <a:off x="-45530" y="1960258"/>
                <a:ext cx="4075248" cy="3680799"/>
                <a:chOff x="873129" y="1524000"/>
                <a:chExt cx="4886321" cy="4592644"/>
              </a:xfrm>
            </p:grpSpPr>
            <p:grpSp>
              <p:nvGrpSpPr>
                <p:cNvPr id="28" name="Group 408"/>
                <p:cNvGrpSpPr>
                  <a:grpSpLocks/>
                </p:cNvGrpSpPr>
                <p:nvPr/>
              </p:nvGrpSpPr>
              <p:grpSpPr bwMode="auto">
                <a:xfrm>
                  <a:off x="3810000" y="1524000"/>
                  <a:ext cx="1949450" cy="1509713"/>
                  <a:chOff x="2400" y="960"/>
                  <a:chExt cx="1228" cy="951"/>
                </a:xfrm>
              </p:grpSpPr>
              <p:grpSp>
                <p:nvGrpSpPr>
                  <p:cNvPr id="292" name="Group 407"/>
                  <p:cNvGrpSpPr>
                    <a:grpSpLocks/>
                  </p:cNvGrpSpPr>
                  <p:nvPr/>
                </p:nvGrpSpPr>
                <p:grpSpPr bwMode="auto">
                  <a:xfrm>
                    <a:off x="2477" y="960"/>
                    <a:ext cx="1151" cy="912"/>
                    <a:chOff x="2477" y="960"/>
                    <a:chExt cx="1151" cy="912"/>
                  </a:xfrm>
                </p:grpSpPr>
                <p:sp>
                  <p:nvSpPr>
                    <p:cNvPr id="294" name="Line 70"/>
                    <p:cNvSpPr>
                      <a:spLocks noChangeShapeType="1"/>
                    </p:cNvSpPr>
                    <p:nvPr/>
                  </p:nvSpPr>
                  <p:spPr bwMode="auto">
                    <a:xfrm flipH="1" flipV="1">
                      <a:off x="2477" y="1870"/>
                      <a:ext cx="0" cy="2"/>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95" name="Freeform 318"/>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96" name="Freeform 319"/>
                    <p:cNvSpPr>
                      <a:spLocks/>
                    </p:cNvSpPr>
                    <p:nvPr/>
                  </p:nvSpPr>
                  <p:spPr bwMode="auto">
                    <a:xfrm>
                      <a:off x="3303" y="1036"/>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97" name="Freeform 320"/>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239 w 323"/>
                        <a:gd name="T9" fmla="*/ 0 h 117"/>
                        <a:gd name="T10" fmla="*/ 0 60000 65536"/>
                        <a:gd name="T11" fmla="*/ 0 60000 65536"/>
                        <a:gd name="T12" fmla="*/ 0 60000 65536"/>
                        <a:gd name="T13" fmla="*/ 0 60000 65536"/>
                        <a:gd name="T14" fmla="*/ 0 60000 65536"/>
                        <a:gd name="T15" fmla="*/ 0 w 323"/>
                        <a:gd name="T16" fmla="*/ 0 h 117"/>
                        <a:gd name="T17" fmla="*/ 323 w 323"/>
                        <a:gd name="T18" fmla="*/ 117 h 117"/>
                      </a:gdLst>
                      <a:ahLst/>
                      <a:cxnLst>
                        <a:cxn ang="T10">
                          <a:pos x="T0" y="T1"/>
                        </a:cxn>
                        <a:cxn ang="T11">
                          <a:pos x="T2" y="T3"/>
                        </a:cxn>
                        <a:cxn ang="T12">
                          <a:pos x="T4" y="T5"/>
                        </a:cxn>
                        <a:cxn ang="T13">
                          <a:pos x="T6" y="T7"/>
                        </a:cxn>
                        <a:cxn ang="T14">
                          <a:pos x="T8" y="T9"/>
                        </a:cxn>
                      </a:cxnLst>
                      <a:rect l="T15" t="T16" r="T17" b="T18"/>
                      <a:pathLst>
                        <a:path w="323" h="117">
                          <a:moveTo>
                            <a:pt x="239" y="0"/>
                          </a:moveTo>
                          <a:lnTo>
                            <a:pt x="0" y="76"/>
                          </a:lnTo>
                          <a:lnTo>
                            <a:pt x="89" y="117"/>
                          </a:lnTo>
                          <a:lnTo>
                            <a:pt x="323" y="24"/>
                          </a:lnTo>
                          <a:lnTo>
                            <a:pt x="239" y="0"/>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298" name="Freeform 321"/>
                    <p:cNvSpPr>
                      <a:spLocks/>
                    </p:cNvSpPr>
                    <p:nvPr/>
                  </p:nvSpPr>
                  <p:spPr bwMode="auto">
                    <a:xfrm>
                      <a:off x="3303" y="960"/>
                      <a:ext cx="323" cy="115"/>
                    </a:xfrm>
                    <a:custGeom>
                      <a:avLst/>
                      <a:gdLst>
                        <a:gd name="T0" fmla="*/ 239 w 323"/>
                        <a:gd name="T1" fmla="*/ 0 h 117"/>
                        <a:gd name="T2" fmla="*/ 0 w 323"/>
                        <a:gd name="T3" fmla="*/ 66 h 117"/>
                        <a:gd name="T4" fmla="*/ 89 w 323"/>
                        <a:gd name="T5" fmla="*/ 97 h 117"/>
                        <a:gd name="T6" fmla="*/ 323 w 323"/>
                        <a:gd name="T7" fmla="*/ 24 h 117"/>
                        <a:gd name="T8" fmla="*/ 0 60000 65536"/>
                        <a:gd name="T9" fmla="*/ 0 60000 65536"/>
                        <a:gd name="T10" fmla="*/ 0 60000 65536"/>
                        <a:gd name="T11" fmla="*/ 0 60000 65536"/>
                        <a:gd name="T12" fmla="*/ 0 w 323"/>
                        <a:gd name="T13" fmla="*/ 0 h 117"/>
                        <a:gd name="T14" fmla="*/ 323 w 323"/>
                        <a:gd name="T15" fmla="*/ 117 h 117"/>
                      </a:gdLst>
                      <a:ahLst/>
                      <a:cxnLst>
                        <a:cxn ang="T8">
                          <a:pos x="T0" y="T1"/>
                        </a:cxn>
                        <a:cxn ang="T9">
                          <a:pos x="T2" y="T3"/>
                        </a:cxn>
                        <a:cxn ang="T10">
                          <a:pos x="T4" y="T5"/>
                        </a:cxn>
                        <a:cxn ang="T11">
                          <a:pos x="T6" y="T7"/>
                        </a:cxn>
                      </a:cxnLst>
                      <a:rect l="T12" t="T13" r="T14" b="T15"/>
                      <a:pathLst>
                        <a:path w="323" h="117">
                          <a:moveTo>
                            <a:pt x="239" y="0"/>
                          </a:moveTo>
                          <a:lnTo>
                            <a:pt x="0" y="76"/>
                          </a:lnTo>
                          <a:lnTo>
                            <a:pt x="89" y="117"/>
                          </a:lnTo>
                          <a:lnTo>
                            <a:pt x="323" y="24"/>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99" name="Freeform 322"/>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300" name="Freeform 323"/>
                    <p:cNvSpPr>
                      <a:spLocks/>
                    </p:cNvSpPr>
                    <p:nvPr/>
                  </p:nvSpPr>
                  <p:spPr bwMode="auto">
                    <a:xfrm>
                      <a:off x="3392" y="986"/>
                      <a:ext cx="236" cy="177"/>
                    </a:xfrm>
                    <a:custGeom>
                      <a:avLst/>
                      <a:gdLst>
                        <a:gd name="T0" fmla="*/ 0 w 236"/>
                        <a:gd name="T1" fmla="*/ 150 h 180"/>
                        <a:gd name="T2" fmla="*/ 0 w 236"/>
                        <a:gd name="T3" fmla="*/ 80 h 180"/>
                        <a:gd name="T4" fmla="*/ 236 w 236"/>
                        <a:gd name="T5" fmla="*/ 0 h 180"/>
                        <a:gd name="T6" fmla="*/ 234 w 236"/>
                        <a:gd name="T7" fmla="*/ 77 h 180"/>
                        <a:gd name="T8" fmla="*/ 0 w 236"/>
                        <a:gd name="T9" fmla="*/ 150 h 180"/>
                        <a:gd name="T10" fmla="*/ 0 60000 65536"/>
                        <a:gd name="T11" fmla="*/ 0 60000 65536"/>
                        <a:gd name="T12" fmla="*/ 0 60000 65536"/>
                        <a:gd name="T13" fmla="*/ 0 60000 65536"/>
                        <a:gd name="T14" fmla="*/ 0 60000 65536"/>
                        <a:gd name="T15" fmla="*/ 0 w 236"/>
                        <a:gd name="T16" fmla="*/ 0 h 180"/>
                        <a:gd name="T17" fmla="*/ 236 w 236"/>
                        <a:gd name="T18" fmla="*/ 180 h 180"/>
                      </a:gdLst>
                      <a:ahLst/>
                      <a:cxnLst>
                        <a:cxn ang="T10">
                          <a:pos x="T0" y="T1"/>
                        </a:cxn>
                        <a:cxn ang="T11">
                          <a:pos x="T2" y="T3"/>
                        </a:cxn>
                        <a:cxn ang="T12">
                          <a:pos x="T4" y="T5"/>
                        </a:cxn>
                        <a:cxn ang="T13">
                          <a:pos x="T6" y="T7"/>
                        </a:cxn>
                        <a:cxn ang="T14">
                          <a:pos x="T8" y="T9"/>
                        </a:cxn>
                      </a:cxnLst>
                      <a:rect l="T15" t="T16" r="T17" b="T18"/>
                      <a:pathLst>
                        <a:path w="236" h="180">
                          <a:moveTo>
                            <a:pt x="0" y="180"/>
                          </a:moveTo>
                          <a:lnTo>
                            <a:pt x="0" y="91"/>
                          </a:lnTo>
                          <a:lnTo>
                            <a:pt x="236" y="0"/>
                          </a:lnTo>
                          <a:lnTo>
                            <a:pt x="234" y="87"/>
                          </a:lnTo>
                          <a:lnTo>
                            <a:pt x="0" y="180"/>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301" name="Freeform 324"/>
                    <p:cNvSpPr>
                      <a:spLocks noEditPoints="1"/>
                    </p:cNvSpPr>
                    <p:nvPr/>
                  </p:nvSpPr>
                  <p:spPr bwMode="auto">
                    <a:xfrm>
                      <a:off x="3452" y="1006"/>
                      <a:ext cx="90" cy="106"/>
                    </a:xfrm>
                    <a:custGeom>
                      <a:avLst/>
                      <a:gdLst>
                        <a:gd name="T0" fmla="*/ 42 w 90"/>
                        <a:gd name="T1" fmla="*/ 19 h 108"/>
                        <a:gd name="T2" fmla="*/ 48 w 90"/>
                        <a:gd name="T3" fmla="*/ 19 h 108"/>
                        <a:gd name="T4" fmla="*/ 53 w 90"/>
                        <a:gd name="T5" fmla="*/ 21 h 108"/>
                        <a:gd name="T6" fmla="*/ 59 w 90"/>
                        <a:gd name="T7" fmla="*/ 22 h 108"/>
                        <a:gd name="T8" fmla="*/ 63 w 90"/>
                        <a:gd name="T9" fmla="*/ 27 h 108"/>
                        <a:gd name="T10" fmla="*/ 64 w 90"/>
                        <a:gd name="T11" fmla="*/ 27 h 108"/>
                        <a:gd name="T12" fmla="*/ 66 w 90"/>
                        <a:gd name="T13" fmla="*/ 33 h 108"/>
                        <a:gd name="T14" fmla="*/ 66 w 90"/>
                        <a:gd name="T15" fmla="*/ 42 h 108"/>
                        <a:gd name="T16" fmla="*/ 66 w 90"/>
                        <a:gd name="T17" fmla="*/ 53 h 108"/>
                        <a:gd name="T18" fmla="*/ 64 w 90"/>
                        <a:gd name="T19" fmla="*/ 63 h 108"/>
                        <a:gd name="T20" fmla="*/ 61 w 90"/>
                        <a:gd name="T21" fmla="*/ 70 h 108"/>
                        <a:gd name="T22" fmla="*/ 55 w 90"/>
                        <a:gd name="T23" fmla="*/ 73 h 108"/>
                        <a:gd name="T24" fmla="*/ 50 w 90"/>
                        <a:gd name="T25" fmla="*/ 74 h 108"/>
                        <a:gd name="T26" fmla="*/ 42 w 90"/>
                        <a:gd name="T27" fmla="*/ 75 h 108"/>
                        <a:gd name="T28" fmla="*/ 20 w 90"/>
                        <a:gd name="T29" fmla="*/ 75 h 108"/>
                        <a:gd name="T30" fmla="*/ 20 w 90"/>
                        <a:gd name="T31" fmla="*/ 19 h 108"/>
                        <a:gd name="T32" fmla="*/ 42 w 90"/>
                        <a:gd name="T33" fmla="*/ 19 h 108"/>
                        <a:gd name="T34" fmla="*/ 46 w 90"/>
                        <a:gd name="T35" fmla="*/ 0 h 108"/>
                        <a:gd name="T36" fmla="*/ 0 w 90"/>
                        <a:gd name="T37" fmla="*/ 0 h 108"/>
                        <a:gd name="T38" fmla="*/ 0 w 90"/>
                        <a:gd name="T39" fmla="*/ 88 h 108"/>
                        <a:gd name="T40" fmla="*/ 46 w 90"/>
                        <a:gd name="T41" fmla="*/ 88 h 108"/>
                        <a:gd name="T42" fmla="*/ 61 w 90"/>
                        <a:gd name="T43" fmla="*/ 84 h 108"/>
                        <a:gd name="T44" fmla="*/ 72 w 90"/>
                        <a:gd name="T45" fmla="*/ 79 h 108"/>
                        <a:gd name="T46" fmla="*/ 81 w 90"/>
                        <a:gd name="T47" fmla="*/ 74 h 108"/>
                        <a:gd name="T48" fmla="*/ 89 w 90"/>
                        <a:gd name="T49" fmla="*/ 61 h 108"/>
                        <a:gd name="T50" fmla="*/ 90 w 90"/>
                        <a:gd name="T51" fmla="*/ 40 h 108"/>
                        <a:gd name="T52" fmla="*/ 89 w 90"/>
                        <a:gd name="T53" fmla="*/ 33 h 108"/>
                        <a:gd name="T54" fmla="*/ 89 w 90"/>
                        <a:gd name="T55" fmla="*/ 27 h 108"/>
                        <a:gd name="T56" fmla="*/ 85 w 90"/>
                        <a:gd name="T57" fmla="*/ 24 h 108"/>
                        <a:gd name="T58" fmla="*/ 81 w 90"/>
                        <a:gd name="T59" fmla="*/ 15 h 108"/>
                        <a:gd name="T60" fmla="*/ 76 w 90"/>
                        <a:gd name="T61" fmla="*/ 9 h 108"/>
                        <a:gd name="T62" fmla="*/ 68 w 90"/>
                        <a:gd name="T63" fmla="*/ 6 h 108"/>
                        <a:gd name="T64" fmla="*/ 63 w 90"/>
                        <a:gd name="T65" fmla="*/ 2 h 108"/>
                        <a:gd name="T66" fmla="*/ 55 w 90"/>
                        <a:gd name="T67" fmla="*/ 0 h 108"/>
                        <a:gd name="T68" fmla="*/ 46 w 90"/>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0"/>
                        <a:gd name="T106" fmla="*/ 0 h 108"/>
                        <a:gd name="T107" fmla="*/ 90 w 90"/>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0" h="108">
                          <a:moveTo>
                            <a:pt x="42" y="19"/>
                          </a:moveTo>
                          <a:lnTo>
                            <a:pt x="48" y="19"/>
                          </a:lnTo>
                          <a:lnTo>
                            <a:pt x="53" y="21"/>
                          </a:lnTo>
                          <a:lnTo>
                            <a:pt x="59" y="22"/>
                          </a:lnTo>
                          <a:lnTo>
                            <a:pt x="63" y="28"/>
                          </a:lnTo>
                          <a:lnTo>
                            <a:pt x="64" y="34"/>
                          </a:lnTo>
                          <a:lnTo>
                            <a:pt x="66" y="43"/>
                          </a:lnTo>
                          <a:lnTo>
                            <a:pt x="66" y="52"/>
                          </a:lnTo>
                          <a:lnTo>
                            <a:pt x="66" y="63"/>
                          </a:lnTo>
                          <a:lnTo>
                            <a:pt x="64" y="73"/>
                          </a:lnTo>
                          <a:lnTo>
                            <a:pt x="61" y="80"/>
                          </a:lnTo>
                          <a:lnTo>
                            <a:pt x="55" y="86"/>
                          </a:lnTo>
                          <a:lnTo>
                            <a:pt x="50" y="87"/>
                          </a:lnTo>
                          <a:lnTo>
                            <a:pt x="42" y="89"/>
                          </a:lnTo>
                          <a:lnTo>
                            <a:pt x="20" y="89"/>
                          </a:lnTo>
                          <a:lnTo>
                            <a:pt x="20" y="19"/>
                          </a:lnTo>
                          <a:lnTo>
                            <a:pt x="42" y="19"/>
                          </a:lnTo>
                          <a:close/>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302" name="Freeform 325"/>
                    <p:cNvSpPr>
                      <a:spLocks/>
                    </p:cNvSpPr>
                    <p:nvPr/>
                  </p:nvSpPr>
                  <p:spPr bwMode="auto">
                    <a:xfrm>
                      <a:off x="3472" y="1025"/>
                      <a:ext cx="46" cy="69"/>
                    </a:xfrm>
                    <a:custGeom>
                      <a:avLst/>
                      <a:gdLst>
                        <a:gd name="T0" fmla="*/ 22 w 46"/>
                        <a:gd name="T1" fmla="*/ 0 h 70"/>
                        <a:gd name="T2" fmla="*/ 28 w 46"/>
                        <a:gd name="T3" fmla="*/ 0 h 70"/>
                        <a:gd name="T4" fmla="*/ 33 w 46"/>
                        <a:gd name="T5" fmla="*/ 2 h 70"/>
                        <a:gd name="T6" fmla="*/ 39 w 46"/>
                        <a:gd name="T7" fmla="*/ 3 h 70"/>
                        <a:gd name="T8" fmla="*/ 43 w 46"/>
                        <a:gd name="T9" fmla="*/ 9 h 70"/>
                        <a:gd name="T10" fmla="*/ 44 w 46"/>
                        <a:gd name="T11" fmla="*/ 15 h 70"/>
                        <a:gd name="T12" fmla="*/ 46 w 46"/>
                        <a:gd name="T13" fmla="*/ 24 h 70"/>
                        <a:gd name="T14" fmla="*/ 46 w 46"/>
                        <a:gd name="T15" fmla="*/ 33 h 70"/>
                        <a:gd name="T16" fmla="*/ 46 w 46"/>
                        <a:gd name="T17" fmla="*/ 35 h 70"/>
                        <a:gd name="T18" fmla="*/ 44 w 46"/>
                        <a:gd name="T19" fmla="*/ 44 h 70"/>
                        <a:gd name="T20" fmla="*/ 41 w 46"/>
                        <a:gd name="T21" fmla="*/ 51 h 70"/>
                        <a:gd name="T22" fmla="*/ 35 w 46"/>
                        <a:gd name="T23" fmla="*/ 57 h 70"/>
                        <a:gd name="T24" fmla="*/ 30 w 46"/>
                        <a:gd name="T25" fmla="*/ 58 h 70"/>
                        <a:gd name="T26" fmla="*/ 22 w 46"/>
                        <a:gd name="T27" fmla="*/ 60 h 70"/>
                        <a:gd name="T28" fmla="*/ 0 w 46"/>
                        <a:gd name="T29" fmla="*/ 60 h 70"/>
                        <a:gd name="T30" fmla="*/ 0 w 46"/>
                        <a:gd name="T31" fmla="*/ 0 h 70"/>
                        <a:gd name="T32" fmla="*/ 22 w 46"/>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0"/>
                        <a:gd name="T53" fmla="*/ 46 w 4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0">
                          <a:moveTo>
                            <a:pt x="22" y="0"/>
                          </a:moveTo>
                          <a:lnTo>
                            <a:pt x="28" y="0"/>
                          </a:lnTo>
                          <a:lnTo>
                            <a:pt x="33" y="2"/>
                          </a:lnTo>
                          <a:lnTo>
                            <a:pt x="39" y="3"/>
                          </a:lnTo>
                          <a:lnTo>
                            <a:pt x="43" y="9"/>
                          </a:lnTo>
                          <a:lnTo>
                            <a:pt x="44" y="15"/>
                          </a:lnTo>
                          <a:lnTo>
                            <a:pt x="46" y="24"/>
                          </a:lnTo>
                          <a:lnTo>
                            <a:pt x="46" y="33"/>
                          </a:lnTo>
                          <a:lnTo>
                            <a:pt x="46" y="44"/>
                          </a:lnTo>
                          <a:lnTo>
                            <a:pt x="44" y="54"/>
                          </a:lnTo>
                          <a:lnTo>
                            <a:pt x="41" y="61"/>
                          </a:lnTo>
                          <a:lnTo>
                            <a:pt x="35" y="67"/>
                          </a:lnTo>
                          <a:lnTo>
                            <a:pt x="30" y="68"/>
                          </a:lnTo>
                          <a:lnTo>
                            <a:pt x="22" y="70"/>
                          </a:lnTo>
                          <a:lnTo>
                            <a:pt x="0" y="70"/>
                          </a:lnTo>
                          <a:lnTo>
                            <a:pt x="0" y="0"/>
                          </a:lnTo>
                          <a:lnTo>
                            <a:pt x="22"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303" name="Freeform 326"/>
                    <p:cNvSpPr>
                      <a:spLocks/>
                    </p:cNvSpPr>
                    <p:nvPr/>
                  </p:nvSpPr>
                  <p:spPr bwMode="auto">
                    <a:xfrm>
                      <a:off x="3452" y="1006"/>
                      <a:ext cx="90" cy="106"/>
                    </a:xfrm>
                    <a:custGeom>
                      <a:avLst/>
                      <a:gdLst>
                        <a:gd name="T0" fmla="*/ 46 w 90"/>
                        <a:gd name="T1" fmla="*/ 0 h 108"/>
                        <a:gd name="T2" fmla="*/ 0 w 90"/>
                        <a:gd name="T3" fmla="*/ 0 h 108"/>
                        <a:gd name="T4" fmla="*/ 0 w 90"/>
                        <a:gd name="T5" fmla="*/ 88 h 108"/>
                        <a:gd name="T6" fmla="*/ 46 w 90"/>
                        <a:gd name="T7" fmla="*/ 88 h 108"/>
                        <a:gd name="T8" fmla="*/ 61 w 90"/>
                        <a:gd name="T9" fmla="*/ 84 h 108"/>
                        <a:gd name="T10" fmla="*/ 72 w 90"/>
                        <a:gd name="T11" fmla="*/ 79 h 108"/>
                        <a:gd name="T12" fmla="*/ 81 w 90"/>
                        <a:gd name="T13" fmla="*/ 74 h 108"/>
                        <a:gd name="T14" fmla="*/ 89 w 90"/>
                        <a:gd name="T15" fmla="*/ 61 h 108"/>
                        <a:gd name="T16" fmla="*/ 90 w 90"/>
                        <a:gd name="T17" fmla="*/ 40 h 108"/>
                        <a:gd name="T18" fmla="*/ 89 w 90"/>
                        <a:gd name="T19" fmla="*/ 33 h 108"/>
                        <a:gd name="T20" fmla="*/ 89 w 90"/>
                        <a:gd name="T21" fmla="*/ 27 h 108"/>
                        <a:gd name="T22" fmla="*/ 85 w 90"/>
                        <a:gd name="T23" fmla="*/ 24 h 108"/>
                        <a:gd name="T24" fmla="*/ 81 w 90"/>
                        <a:gd name="T25" fmla="*/ 15 h 108"/>
                        <a:gd name="T26" fmla="*/ 76 w 90"/>
                        <a:gd name="T27" fmla="*/ 9 h 108"/>
                        <a:gd name="T28" fmla="*/ 68 w 90"/>
                        <a:gd name="T29" fmla="*/ 6 h 108"/>
                        <a:gd name="T30" fmla="*/ 63 w 90"/>
                        <a:gd name="T31" fmla="*/ 2 h 108"/>
                        <a:gd name="T32" fmla="*/ 55 w 90"/>
                        <a:gd name="T33" fmla="*/ 0 h 108"/>
                        <a:gd name="T34" fmla="*/ 46 w 90"/>
                        <a:gd name="T35" fmla="*/ 0 h 1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
                        <a:gd name="T55" fmla="*/ 0 h 108"/>
                        <a:gd name="T56" fmla="*/ 90 w 90"/>
                        <a:gd name="T57" fmla="*/ 108 h 1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 h="108">
                          <a:moveTo>
                            <a:pt x="46" y="0"/>
                          </a:moveTo>
                          <a:lnTo>
                            <a:pt x="0" y="0"/>
                          </a:lnTo>
                          <a:lnTo>
                            <a:pt x="0" y="108"/>
                          </a:lnTo>
                          <a:lnTo>
                            <a:pt x="46" y="108"/>
                          </a:lnTo>
                          <a:lnTo>
                            <a:pt x="61" y="104"/>
                          </a:lnTo>
                          <a:lnTo>
                            <a:pt x="72" y="98"/>
                          </a:lnTo>
                          <a:lnTo>
                            <a:pt x="81" y="87"/>
                          </a:lnTo>
                          <a:lnTo>
                            <a:pt x="89" y="71"/>
                          </a:lnTo>
                          <a:lnTo>
                            <a:pt x="90" y="50"/>
                          </a:lnTo>
                          <a:lnTo>
                            <a:pt x="89" y="43"/>
                          </a:lnTo>
                          <a:lnTo>
                            <a:pt x="89" y="34"/>
                          </a:lnTo>
                          <a:lnTo>
                            <a:pt x="85" y="24"/>
                          </a:lnTo>
                          <a:lnTo>
                            <a:pt x="81" y="15"/>
                          </a:lnTo>
                          <a:lnTo>
                            <a:pt x="76" y="9"/>
                          </a:lnTo>
                          <a:lnTo>
                            <a:pt x="68" y="6"/>
                          </a:lnTo>
                          <a:lnTo>
                            <a:pt x="63" y="2"/>
                          </a:lnTo>
                          <a:lnTo>
                            <a:pt x="55" y="0"/>
                          </a:lnTo>
                          <a:lnTo>
                            <a:pt x="46"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304" name="Freeform 327"/>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305" name="Freeform 328"/>
                    <p:cNvSpPr>
                      <a:spLocks/>
                    </p:cNvSpPr>
                    <p:nvPr/>
                  </p:nvSpPr>
                  <p:spPr bwMode="auto">
                    <a:xfrm>
                      <a:off x="2925" y="1160"/>
                      <a:ext cx="89" cy="128"/>
                    </a:xfrm>
                    <a:custGeom>
                      <a:avLst/>
                      <a:gdLst>
                        <a:gd name="T0" fmla="*/ 89 w 89"/>
                        <a:gd name="T1" fmla="*/ 110 h 130"/>
                        <a:gd name="T2" fmla="*/ 89 w 89"/>
                        <a:gd name="T3" fmla="*/ 32 h 130"/>
                        <a:gd name="T4" fmla="*/ 0 w 89"/>
                        <a:gd name="T5" fmla="*/ 0 h 130"/>
                        <a:gd name="T6" fmla="*/ 0 w 89"/>
                        <a:gd name="T7" fmla="*/ 79 h 130"/>
                        <a:gd name="T8" fmla="*/ 89 w 89"/>
                        <a:gd name="T9" fmla="*/ 110 h 130"/>
                        <a:gd name="T10" fmla="*/ 0 60000 65536"/>
                        <a:gd name="T11" fmla="*/ 0 60000 65536"/>
                        <a:gd name="T12" fmla="*/ 0 60000 65536"/>
                        <a:gd name="T13" fmla="*/ 0 60000 65536"/>
                        <a:gd name="T14" fmla="*/ 0 60000 65536"/>
                        <a:gd name="T15" fmla="*/ 0 w 89"/>
                        <a:gd name="T16" fmla="*/ 0 h 130"/>
                        <a:gd name="T17" fmla="*/ 89 w 89"/>
                        <a:gd name="T18" fmla="*/ 130 h 130"/>
                      </a:gdLst>
                      <a:ahLst/>
                      <a:cxnLst>
                        <a:cxn ang="T10">
                          <a:pos x="T0" y="T1"/>
                        </a:cxn>
                        <a:cxn ang="T11">
                          <a:pos x="T2" y="T3"/>
                        </a:cxn>
                        <a:cxn ang="T12">
                          <a:pos x="T4" y="T5"/>
                        </a:cxn>
                        <a:cxn ang="T13">
                          <a:pos x="T6" y="T7"/>
                        </a:cxn>
                        <a:cxn ang="T14">
                          <a:pos x="T8" y="T9"/>
                        </a:cxn>
                      </a:cxnLst>
                      <a:rect l="T15" t="T16" r="T17" b="T18"/>
                      <a:pathLst>
                        <a:path w="89" h="130">
                          <a:moveTo>
                            <a:pt x="89" y="130"/>
                          </a:moveTo>
                          <a:lnTo>
                            <a:pt x="89" y="41"/>
                          </a:lnTo>
                          <a:lnTo>
                            <a:pt x="0" y="0"/>
                          </a:lnTo>
                          <a:lnTo>
                            <a:pt x="0" y="89"/>
                          </a:lnTo>
                          <a:lnTo>
                            <a:pt x="89" y="130"/>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306" name="Freeform 329"/>
                    <p:cNvSpPr>
                      <a:spLocks/>
                    </p:cNvSpPr>
                    <p:nvPr/>
                  </p:nvSpPr>
                  <p:spPr bwMode="auto">
                    <a:xfrm>
                      <a:off x="2925" y="1130"/>
                      <a:ext cx="176" cy="70"/>
                    </a:xfrm>
                    <a:custGeom>
                      <a:avLst/>
                      <a:gdLst>
                        <a:gd name="T0" fmla="*/ 176 w 176"/>
                        <a:gd name="T1" fmla="*/ 35 h 71"/>
                        <a:gd name="T2" fmla="*/ 89 w 176"/>
                        <a:gd name="T3" fmla="*/ 61 h 71"/>
                        <a:gd name="T4" fmla="*/ 0 w 176"/>
                        <a:gd name="T5" fmla="*/ 30 h 71"/>
                        <a:gd name="T6" fmla="*/ 87 w 176"/>
                        <a:gd name="T7" fmla="*/ 0 h 71"/>
                        <a:gd name="T8" fmla="*/ 176 w 176"/>
                        <a:gd name="T9" fmla="*/ 35 h 71"/>
                        <a:gd name="T10" fmla="*/ 0 60000 65536"/>
                        <a:gd name="T11" fmla="*/ 0 60000 65536"/>
                        <a:gd name="T12" fmla="*/ 0 60000 65536"/>
                        <a:gd name="T13" fmla="*/ 0 60000 65536"/>
                        <a:gd name="T14" fmla="*/ 0 60000 65536"/>
                        <a:gd name="T15" fmla="*/ 0 w 176"/>
                        <a:gd name="T16" fmla="*/ 0 h 71"/>
                        <a:gd name="T17" fmla="*/ 176 w 176"/>
                        <a:gd name="T18" fmla="*/ 71 h 71"/>
                      </a:gdLst>
                      <a:ahLst/>
                      <a:cxnLst>
                        <a:cxn ang="T10">
                          <a:pos x="T0" y="T1"/>
                        </a:cxn>
                        <a:cxn ang="T11">
                          <a:pos x="T2" y="T3"/>
                        </a:cxn>
                        <a:cxn ang="T12">
                          <a:pos x="T4" y="T5"/>
                        </a:cxn>
                        <a:cxn ang="T13">
                          <a:pos x="T6" y="T7"/>
                        </a:cxn>
                        <a:cxn ang="T14">
                          <a:pos x="T8" y="T9"/>
                        </a:cxn>
                      </a:cxnLst>
                      <a:rect l="T15" t="T16" r="T17" b="T18"/>
                      <a:pathLst>
                        <a:path w="176" h="71">
                          <a:moveTo>
                            <a:pt x="176" y="39"/>
                          </a:moveTo>
                          <a:lnTo>
                            <a:pt x="89" y="71"/>
                          </a:lnTo>
                          <a:lnTo>
                            <a:pt x="0" y="30"/>
                          </a:lnTo>
                          <a:lnTo>
                            <a:pt x="87" y="0"/>
                          </a:lnTo>
                          <a:lnTo>
                            <a:pt x="176" y="39"/>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307" name="Freeform 330"/>
                    <p:cNvSpPr>
                      <a:spLocks/>
                    </p:cNvSpPr>
                    <p:nvPr/>
                  </p:nvSpPr>
                  <p:spPr bwMode="auto">
                    <a:xfrm>
                      <a:off x="3014" y="1169"/>
                      <a:ext cx="87" cy="119"/>
                    </a:xfrm>
                    <a:custGeom>
                      <a:avLst/>
                      <a:gdLst>
                        <a:gd name="T0" fmla="*/ 0 w 87"/>
                        <a:gd name="T1" fmla="*/ 101 h 121"/>
                        <a:gd name="T2" fmla="*/ 0 w 87"/>
                        <a:gd name="T3" fmla="*/ 30 h 121"/>
                        <a:gd name="T4" fmla="*/ 87 w 87"/>
                        <a:gd name="T5" fmla="*/ 0 h 121"/>
                        <a:gd name="T6" fmla="*/ 87 w 87"/>
                        <a:gd name="T7" fmla="*/ 76 h 121"/>
                        <a:gd name="T8" fmla="*/ 0 w 87"/>
                        <a:gd name="T9" fmla="*/ 101 h 121"/>
                        <a:gd name="T10" fmla="*/ 0 60000 65536"/>
                        <a:gd name="T11" fmla="*/ 0 60000 65536"/>
                        <a:gd name="T12" fmla="*/ 0 60000 65536"/>
                        <a:gd name="T13" fmla="*/ 0 60000 65536"/>
                        <a:gd name="T14" fmla="*/ 0 60000 65536"/>
                        <a:gd name="T15" fmla="*/ 0 w 87"/>
                        <a:gd name="T16" fmla="*/ 0 h 121"/>
                        <a:gd name="T17" fmla="*/ 87 w 87"/>
                        <a:gd name="T18" fmla="*/ 121 h 121"/>
                      </a:gdLst>
                      <a:ahLst/>
                      <a:cxnLst>
                        <a:cxn ang="T10">
                          <a:pos x="T0" y="T1"/>
                        </a:cxn>
                        <a:cxn ang="T11">
                          <a:pos x="T2" y="T3"/>
                        </a:cxn>
                        <a:cxn ang="T12">
                          <a:pos x="T4" y="T5"/>
                        </a:cxn>
                        <a:cxn ang="T13">
                          <a:pos x="T6" y="T7"/>
                        </a:cxn>
                        <a:cxn ang="T14">
                          <a:pos x="T8" y="T9"/>
                        </a:cxn>
                      </a:cxnLst>
                      <a:rect l="T15" t="T16" r="T17" b="T18"/>
                      <a:pathLst>
                        <a:path w="87" h="121">
                          <a:moveTo>
                            <a:pt x="0" y="121"/>
                          </a:moveTo>
                          <a:lnTo>
                            <a:pt x="0" y="32"/>
                          </a:lnTo>
                          <a:lnTo>
                            <a:pt x="87" y="0"/>
                          </a:lnTo>
                          <a:lnTo>
                            <a:pt x="87" y="86"/>
                          </a:lnTo>
                          <a:lnTo>
                            <a:pt x="0" y="121"/>
                          </a:lnTo>
                          <a:close/>
                        </a:path>
                      </a:pathLst>
                    </a:custGeom>
                    <a:solidFill>
                      <a:srgbClr val="6666FF"/>
                    </a:solidFill>
                    <a:ln w="0">
                      <a:solidFill>
                        <a:srgbClr val="6666FF"/>
                      </a:solidFill>
                      <a:round/>
                      <a:headEnd/>
                      <a:tailEnd/>
                    </a:ln>
                  </p:spPr>
                  <p:txBody>
                    <a:bodyPr/>
                    <a:lstStyle/>
                    <a:p>
                      <a:endParaRPr lang="en-US">
                        <a:latin typeface="Arial" pitchFamily="34" charset="0"/>
                        <a:cs typeface="Arial" pitchFamily="34" charset="0"/>
                      </a:endParaRPr>
                    </a:p>
                  </p:txBody>
                </p:sp>
                <p:sp>
                  <p:nvSpPr>
                    <p:cNvPr id="308" name="Freeform 332"/>
                    <p:cNvSpPr>
                      <a:spLocks/>
                    </p:cNvSpPr>
                    <p:nvPr/>
                  </p:nvSpPr>
                  <p:spPr bwMode="auto">
                    <a:xfrm>
                      <a:off x="3099" y="1110"/>
                      <a:ext cx="238" cy="105"/>
                    </a:xfrm>
                    <a:custGeom>
                      <a:avLst/>
                      <a:gdLst>
                        <a:gd name="T0" fmla="*/ 238 w 238"/>
                        <a:gd name="T1" fmla="*/ 0 h 106"/>
                        <a:gd name="T2" fmla="*/ 206 w 238"/>
                        <a:gd name="T3" fmla="*/ 30 h 106"/>
                        <a:gd name="T4" fmla="*/ 184 w 238"/>
                        <a:gd name="T5" fmla="*/ 15 h 106"/>
                        <a:gd name="T6" fmla="*/ 165 w 238"/>
                        <a:gd name="T7" fmla="*/ 41 h 106"/>
                        <a:gd name="T8" fmla="*/ 145 w 238"/>
                        <a:gd name="T9" fmla="*/ 26 h 106"/>
                        <a:gd name="T10" fmla="*/ 132 w 238"/>
                        <a:gd name="T11" fmla="*/ 53 h 106"/>
                        <a:gd name="T12" fmla="*/ 112 w 238"/>
                        <a:gd name="T13" fmla="*/ 43 h 106"/>
                        <a:gd name="T14" fmla="*/ 100 w 238"/>
                        <a:gd name="T15" fmla="*/ 61 h 106"/>
                        <a:gd name="T16" fmla="*/ 78 w 238"/>
                        <a:gd name="T17" fmla="*/ 53 h 106"/>
                        <a:gd name="T18" fmla="*/ 67 w 238"/>
                        <a:gd name="T19" fmla="*/ 73 h 106"/>
                        <a:gd name="T20" fmla="*/ 45 w 238"/>
                        <a:gd name="T21" fmla="*/ 59 h 106"/>
                        <a:gd name="T22" fmla="*/ 32 w 238"/>
                        <a:gd name="T23" fmla="*/ 86 h 106"/>
                        <a:gd name="T24" fmla="*/ 15 w 238"/>
                        <a:gd name="T25" fmla="*/ 68 h 106"/>
                        <a:gd name="T26" fmla="*/ 0 w 238"/>
                        <a:gd name="T27" fmla="*/ 96 h 1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8"/>
                        <a:gd name="T43" fmla="*/ 0 h 106"/>
                        <a:gd name="T44" fmla="*/ 238 w 238"/>
                        <a:gd name="T45" fmla="*/ 106 h 1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8" h="106">
                          <a:moveTo>
                            <a:pt x="238" y="0"/>
                          </a:moveTo>
                          <a:lnTo>
                            <a:pt x="206" y="30"/>
                          </a:lnTo>
                          <a:lnTo>
                            <a:pt x="184" y="15"/>
                          </a:lnTo>
                          <a:lnTo>
                            <a:pt x="165" y="41"/>
                          </a:lnTo>
                          <a:lnTo>
                            <a:pt x="145" y="26"/>
                          </a:lnTo>
                          <a:lnTo>
                            <a:pt x="132" y="54"/>
                          </a:lnTo>
                          <a:lnTo>
                            <a:pt x="112" y="43"/>
                          </a:lnTo>
                          <a:lnTo>
                            <a:pt x="100" y="71"/>
                          </a:lnTo>
                          <a:lnTo>
                            <a:pt x="78" y="56"/>
                          </a:lnTo>
                          <a:lnTo>
                            <a:pt x="67" y="83"/>
                          </a:lnTo>
                          <a:lnTo>
                            <a:pt x="45" y="69"/>
                          </a:lnTo>
                          <a:lnTo>
                            <a:pt x="32" y="96"/>
                          </a:lnTo>
                          <a:lnTo>
                            <a:pt x="15" y="78"/>
                          </a:lnTo>
                          <a:lnTo>
                            <a:pt x="0" y="106"/>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sp>
                  <p:nvSpPr>
                    <p:cNvPr id="309" name="Line 333"/>
                    <p:cNvSpPr>
                      <a:spLocks noChangeShapeType="1"/>
                    </p:cNvSpPr>
                    <p:nvPr/>
                  </p:nvSpPr>
                  <p:spPr bwMode="auto">
                    <a:xfrm flipV="1">
                      <a:off x="2877" y="1234"/>
                      <a:ext cx="92" cy="40"/>
                    </a:xfrm>
                    <a:prstGeom prst="line">
                      <a:avLst/>
                    </a:prstGeom>
                    <a:noFill/>
                    <a:ln w="11113">
                      <a:solidFill>
                        <a:srgbClr val="0000FF"/>
                      </a:solidFill>
                      <a:round/>
                      <a:headEnd/>
                      <a:tailEnd/>
                    </a:ln>
                  </p:spPr>
                  <p:txBody>
                    <a:bodyPr/>
                    <a:lstStyle/>
                    <a:p>
                      <a:endParaRPr lang="en-US">
                        <a:latin typeface="Arial" pitchFamily="34" charset="0"/>
                        <a:cs typeface="Arial" pitchFamily="34" charset="0"/>
                      </a:endParaRPr>
                    </a:p>
                  </p:txBody>
                </p:sp>
              </p:grpSp>
              <p:sp>
                <p:nvSpPr>
                  <p:cNvPr id="293" name="Freeform 331"/>
                  <p:cNvSpPr>
                    <a:spLocks/>
                  </p:cNvSpPr>
                  <p:nvPr/>
                </p:nvSpPr>
                <p:spPr bwMode="auto">
                  <a:xfrm>
                    <a:off x="2400" y="1275"/>
                    <a:ext cx="477" cy="636"/>
                  </a:xfrm>
                  <a:custGeom>
                    <a:avLst/>
                    <a:gdLst>
                      <a:gd name="T0" fmla="*/ 0 w 477"/>
                      <a:gd name="T1" fmla="*/ 636 h 636"/>
                      <a:gd name="T2" fmla="*/ 247 w 477"/>
                      <a:gd name="T3" fmla="*/ 493 h 636"/>
                      <a:gd name="T4" fmla="*/ 477 w 477"/>
                      <a:gd name="T5" fmla="*/ 0 h 636"/>
                      <a:gd name="T6" fmla="*/ 0 60000 65536"/>
                      <a:gd name="T7" fmla="*/ 0 60000 65536"/>
                      <a:gd name="T8" fmla="*/ 0 60000 65536"/>
                      <a:gd name="T9" fmla="*/ 0 w 477"/>
                      <a:gd name="T10" fmla="*/ 0 h 636"/>
                      <a:gd name="T11" fmla="*/ 477 w 477"/>
                      <a:gd name="T12" fmla="*/ 636 h 636"/>
                    </a:gdLst>
                    <a:ahLst/>
                    <a:cxnLst>
                      <a:cxn ang="T6">
                        <a:pos x="T0" y="T1"/>
                      </a:cxn>
                      <a:cxn ang="T7">
                        <a:pos x="T2" y="T3"/>
                      </a:cxn>
                      <a:cxn ang="T8">
                        <a:pos x="T4" y="T5"/>
                      </a:cxn>
                    </a:cxnLst>
                    <a:rect l="T9" t="T10" r="T11" b="T12"/>
                    <a:pathLst>
                      <a:path w="477" h="636">
                        <a:moveTo>
                          <a:pt x="0" y="636"/>
                        </a:moveTo>
                        <a:lnTo>
                          <a:pt x="247" y="493"/>
                        </a:lnTo>
                        <a:lnTo>
                          <a:pt x="477" y="0"/>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grpSp>
            <p:grpSp>
              <p:nvGrpSpPr>
                <p:cNvPr id="29" name="Group 429"/>
                <p:cNvGrpSpPr>
                  <a:grpSpLocks/>
                </p:cNvGrpSpPr>
                <p:nvPr/>
              </p:nvGrpSpPr>
              <p:grpSpPr bwMode="auto">
                <a:xfrm>
                  <a:off x="1143000" y="2286001"/>
                  <a:ext cx="4473576" cy="2576513"/>
                  <a:chOff x="672" y="1440"/>
                  <a:chExt cx="2818" cy="1623"/>
                </a:xfrm>
              </p:grpSpPr>
              <p:sp>
                <p:nvSpPr>
                  <p:cNvPr id="109" name="Freeform 135"/>
                  <p:cNvSpPr>
                    <a:spLocks/>
                  </p:cNvSpPr>
                  <p:nvPr/>
                </p:nvSpPr>
                <p:spPr bwMode="auto">
                  <a:xfrm>
                    <a:off x="672" y="2375"/>
                    <a:ext cx="1687" cy="688"/>
                  </a:xfrm>
                  <a:custGeom>
                    <a:avLst/>
                    <a:gdLst>
                      <a:gd name="T0" fmla="*/ 934 w 1687"/>
                      <a:gd name="T1" fmla="*/ 0 h 688"/>
                      <a:gd name="T2" fmla="*/ 794 w 1687"/>
                      <a:gd name="T3" fmla="*/ 17 h 688"/>
                      <a:gd name="T4" fmla="*/ 756 w 1687"/>
                      <a:gd name="T5" fmla="*/ 39 h 688"/>
                      <a:gd name="T6" fmla="*/ 727 w 1687"/>
                      <a:gd name="T7" fmla="*/ 60 h 688"/>
                      <a:gd name="T8" fmla="*/ 705 w 1687"/>
                      <a:gd name="T9" fmla="*/ 76 h 688"/>
                      <a:gd name="T10" fmla="*/ 692 w 1687"/>
                      <a:gd name="T11" fmla="*/ 89 h 688"/>
                      <a:gd name="T12" fmla="*/ 682 w 1687"/>
                      <a:gd name="T13" fmla="*/ 99 h 688"/>
                      <a:gd name="T14" fmla="*/ 680 w 1687"/>
                      <a:gd name="T15" fmla="*/ 101 h 688"/>
                      <a:gd name="T16" fmla="*/ 649 w 1687"/>
                      <a:gd name="T17" fmla="*/ 136 h 688"/>
                      <a:gd name="T18" fmla="*/ 628 w 1687"/>
                      <a:gd name="T19" fmla="*/ 169 h 688"/>
                      <a:gd name="T20" fmla="*/ 616 w 1687"/>
                      <a:gd name="T21" fmla="*/ 202 h 688"/>
                      <a:gd name="T22" fmla="*/ 612 w 1687"/>
                      <a:gd name="T23" fmla="*/ 232 h 688"/>
                      <a:gd name="T24" fmla="*/ 614 w 1687"/>
                      <a:gd name="T25" fmla="*/ 260 h 688"/>
                      <a:gd name="T26" fmla="*/ 617 w 1687"/>
                      <a:gd name="T27" fmla="*/ 286 h 688"/>
                      <a:gd name="T28" fmla="*/ 627 w 1687"/>
                      <a:gd name="T29" fmla="*/ 308 h 688"/>
                      <a:gd name="T30" fmla="*/ 634 w 1687"/>
                      <a:gd name="T31" fmla="*/ 325 h 688"/>
                      <a:gd name="T32" fmla="*/ 643 w 1687"/>
                      <a:gd name="T33" fmla="*/ 338 h 688"/>
                      <a:gd name="T34" fmla="*/ 649 w 1687"/>
                      <a:gd name="T35" fmla="*/ 347 h 688"/>
                      <a:gd name="T36" fmla="*/ 651 w 1687"/>
                      <a:gd name="T37" fmla="*/ 349 h 688"/>
                      <a:gd name="T38" fmla="*/ 682 w 1687"/>
                      <a:gd name="T39" fmla="*/ 384 h 688"/>
                      <a:gd name="T40" fmla="*/ 719 w 1687"/>
                      <a:gd name="T41" fmla="*/ 412 h 688"/>
                      <a:gd name="T42" fmla="*/ 758 w 1687"/>
                      <a:gd name="T43" fmla="*/ 434 h 688"/>
                      <a:gd name="T44" fmla="*/ 797 w 1687"/>
                      <a:gd name="T45" fmla="*/ 451 h 688"/>
                      <a:gd name="T46" fmla="*/ 834 w 1687"/>
                      <a:gd name="T47" fmla="*/ 462 h 688"/>
                      <a:gd name="T48" fmla="*/ 866 w 1687"/>
                      <a:gd name="T49" fmla="*/ 471 h 688"/>
                      <a:gd name="T50" fmla="*/ 892 w 1687"/>
                      <a:gd name="T51" fmla="*/ 477 h 688"/>
                      <a:gd name="T52" fmla="*/ 910 w 1687"/>
                      <a:gd name="T53" fmla="*/ 479 h 688"/>
                      <a:gd name="T54" fmla="*/ 916 w 1687"/>
                      <a:gd name="T55" fmla="*/ 481 h 688"/>
                      <a:gd name="T56" fmla="*/ 992 w 1687"/>
                      <a:gd name="T57" fmla="*/ 486 h 688"/>
                      <a:gd name="T58" fmla="*/ 1059 w 1687"/>
                      <a:gd name="T59" fmla="*/ 488 h 688"/>
                      <a:gd name="T60" fmla="*/ 1114 w 1687"/>
                      <a:gd name="T61" fmla="*/ 488 h 688"/>
                      <a:gd name="T62" fmla="*/ 1161 w 1687"/>
                      <a:gd name="T63" fmla="*/ 486 h 688"/>
                      <a:gd name="T64" fmla="*/ 1198 w 1687"/>
                      <a:gd name="T65" fmla="*/ 482 h 688"/>
                      <a:gd name="T66" fmla="*/ 1227 w 1687"/>
                      <a:gd name="T67" fmla="*/ 479 h 688"/>
                      <a:gd name="T68" fmla="*/ 1250 w 1687"/>
                      <a:gd name="T69" fmla="*/ 473 h 688"/>
                      <a:gd name="T70" fmla="*/ 1265 w 1687"/>
                      <a:gd name="T71" fmla="*/ 470 h 688"/>
                      <a:gd name="T72" fmla="*/ 1274 w 1687"/>
                      <a:gd name="T73" fmla="*/ 468 h 688"/>
                      <a:gd name="T74" fmla="*/ 1277 w 1687"/>
                      <a:gd name="T75" fmla="*/ 466 h 688"/>
                      <a:gd name="T76" fmla="*/ 1320 w 1687"/>
                      <a:gd name="T77" fmla="*/ 453 h 688"/>
                      <a:gd name="T78" fmla="*/ 1361 w 1687"/>
                      <a:gd name="T79" fmla="*/ 436 h 688"/>
                      <a:gd name="T80" fmla="*/ 1402 w 1687"/>
                      <a:gd name="T81" fmla="*/ 419 h 688"/>
                      <a:gd name="T82" fmla="*/ 1441 w 1687"/>
                      <a:gd name="T83" fmla="*/ 401 h 688"/>
                      <a:gd name="T84" fmla="*/ 1478 w 1687"/>
                      <a:gd name="T85" fmla="*/ 382 h 688"/>
                      <a:gd name="T86" fmla="*/ 1509 w 1687"/>
                      <a:gd name="T87" fmla="*/ 364 h 688"/>
                      <a:gd name="T88" fmla="*/ 1537 w 1687"/>
                      <a:gd name="T89" fmla="*/ 347 h 688"/>
                      <a:gd name="T90" fmla="*/ 1561 w 1687"/>
                      <a:gd name="T91" fmla="*/ 332 h 688"/>
                      <a:gd name="T92" fmla="*/ 1578 w 1687"/>
                      <a:gd name="T93" fmla="*/ 321 h 688"/>
                      <a:gd name="T94" fmla="*/ 1589 w 1687"/>
                      <a:gd name="T95" fmla="*/ 314 h 688"/>
                      <a:gd name="T96" fmla="*/ 1593 w 1687"/>
                      <a:gd name="T97" fmla="*/ 312 h 688"/>
                      <a:gd name="T98" fmla="*/ 1687 w 1687"/>
                      <a:gd name="T99" fmla="*/ 317 h 688"/>
                      <a:gd name="T100" fmla="*/ 1096 w 1687"/>
                      <a:gd name="T101" fmla="*/ 651 h 688"/>
                      <a:gd name="T102" fmla="*/ 1092 w 1687"/>
                      <a:gd name="T103" fmla="*/ 653 h 688"/>
                      <a:gd name="T104" fmla="*/ 1079 w 1687"/>
                      <a:gd name="T105" fmla="*/ 657 h 688"/>
                      <a:gd name="T106" fmla="*/ 1059 w 1687"/>
                      <a:gd name="T107" fmla="*/ 664 h 688"/>
                      <a:gd name="T108" fmla="*/ 1033 w 1687"/>
                      <a:gd name="T109" fmla="*/ 672 h 688"/>
                      <a:gd name="T110" fmla="*/ 999 w 1687"/>
                      <a:gd name="T111" fmla="*/ 679 h 688"/>
                      <a:gd name="T112" fmla="*/ 960 w 1687"/>
                      <a:gd name="T113" fmla="*/ 685 h 688"/>
                      <a:gd name="T114" fmla="*/ 916 w 1687"/>
                      <a:gd name="T115" fmla="*/ 688 h 688"/>
                      <a:gd name="T116" fmla="*/ 868 w 1687"/>
                      <a:gd name="T117" fmla="*/ 688 h 688"/>
                      <a:gd name="T118" fmla="*/ 0 w 1687"/>
                      <a:gd name="T119" fmla="*/ 668 h 6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87"/>
                      <a:gd name="T181" fmla="*/ 0 h 688"/>
                      <a:gd name="T182" fmla="*/ 1687 w 1687"/>
                      <a:gd name="T183" fmla="*/ 688 h 6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87" h="688">
                        <a:moveTo>
                          <a:pt x="934" y="0"/>
                        </a:moveTo>
                        <a:lnTo>
                          <a:pt x="794" y="17"/>
                        </a:lnTo>
                        <a:lnTo>
                          <a:pt x="756" y="39"/>
                        </a:lnTo>
                        <a:lnTo>
                          <a:pt x="727" y="60"/>
                        </a:lnTo>
                        <a:lnTo>
                          <a:pt x="705" y="76"/>
                        </a:lnTo>
                        <a:lnTo>
                          <a:pt x="692" y="89"/>
                        </a:lnTo>
                        <a:lnTo>
                          <a:pt x="682" y="99"/>
                        </a:lnTo>
                        <a:lnTo>
                          <a:pt x="680" y="101"/>
                        </a:lnTo>
                        <a:lnTo>
                          <a:pt x="649" y="136"/>
                        </a:lnTo>
                        <a:lnTo>
                          <a:pt x="628" y="169"/>
                        </a:lnTo>
                        <a:lnTo>
                          <a:pt x="616" y="202"/>
                        </a:lnTo>
                        <a:lnTo>
                          <a:pt x="612" y="232"/>
                        </a:lnTo>
                        <a:lnTo>
                          <a:pt x="614" y="260"/>
                        </a:lnTo>
                        <a:lnTo>
                          <a:pt x="617" y="286"/>
                        </a:lnTo>
                        <a:lnTo>
                          <a:pt x="627" y="308"/>
                        </a:lnTo>
                        <a:lnTo>
                          <a:pt x="634" y="325"/>
                        </a:lnTo>
                        <a:lnTo>
                          <a:pt x="643" y="338"/>
                        </a:lnTo>
                        <a:lnTo>
                          <a:pt x="649" y="347"/>
                        </a:lnTo>
                        <a:lnTo>
                          <a:pt x="651" y="349"/>
                        </a:lnTo>
                        <a:lnTo>
                          <a:pt x="682" y="384"/>
                        </a:lnTo>
                        <a:lnTo>
                          <a:pt x="719" y="412"/>
                        </a:lnTo>
                        <a:lnTo>
                          <a:pt x="758" y="434"/>
                        </a:lnTo>
                        <a:lnTo>
                          <a:pt x="797" y="451"/>
                        </a:lnTo>
                        <a:lnTo>
                          <a:pt x="834" y="462"/>
                        </a:lnTo>
                        <a:lnTo>
                          <a:pt x="866" y="471"/>
                        </a:lnTo>
                        <a:lnTo>
                          <a:pt x="892" y="477"/>
                        </a:lnTo>
                        <a:lnTo>
                          <a:pt x="910" y="479"/>
                        </a:lnTo>
                        <a:lnTo>
                          <a:pt x="916" y="481"/>
                        </a:lnTo>
                        <a:lnTo>
                          <a:pt x="992" y="486"/>
                        </a:lnTo>
                        <a:lnTo>
                          <a:pt x="1059" y="488"/>
                        </a:lnTo>
                        <a:lnTo>
                          <a:pt x="1114" y="488"/>
                        </a:lnTo>
                        <a:lnTo>
                          <a:pt x="1161" y="486"/>
                        </a:lnTo>
                        <a:lnTo>
                          <a:pt x="1198" y="482"/>
                        </a:lnTo>
                        <a:lnTo>
                          <a:pt x="1227" y="479"/>
                        </a:lnTo>
                        <a:lnTo>
                          <a:pt x="1250" y="473"/>
                        </a:lnTo>
                        <a:lnTo>
                          <a:pt x="1265" y="470"/>
                        </a:lnTo>
                        <a:lnTo>
                          <a:pt x="1274" y="468"/>
                        </a:lnTo>
                        <a:lnTo>
                          <a:pt x="1277" y="466"/>
                        </a:lnTo>
                        <a:lnTo>
                          <a:pt x="1320" y="453"/>
                        </a:lnTo>
                        <a:lnTo>
                          <a:pt x="1361" y="436"/>
                        </a:lnTo>
                        <a:lnTo>
                          <a:pt x="1402" y="419"/>
                        </a:lnTo>
                        <a:lnTo>
                          <a:pt x="1441" y="401"/>
                        </a:lnTo>
                        <a:lnTo>
                          <a:pt x="1478" y="382"/>
                        </a:lnTo>
                        <a:lnTo>
                          <a:pt x="1509" y="364"/>
                        </a:lnTo>
                        <a:lnTo>
                          <a:pt x="1537" y="347"/>
                        </a:lnTo>
                        <a:lnTo>
                          <a:pt x="1561" y="332"/>
                        </a:lnTo>
                        <a:lnTo>
                          <a:pt x="1578" y="321"/>
                        </a:lnTo>
                        <a:lnTo>
                          <a:pt x="1589" y="314"/>
                        </a:lnTo>
                        <a:lnTo>
                          <a:pt x="1593" y="312"/>
                        </a:lnTo>
                        <a:lnTo>
                          <a:pt x="1687" y="317"/>
                        </a:lnTo>
                        <a:lnTo>
                          <a:pt x="1096" y="651"/>
                        </a:lnTo>
                        <a:lnTo>
                          <a:pt x="1092" y="653"/>
                        </a:lnTo>
                        <a:lnTo>
                          <a:pt x="1079" y="657"/>
                        </a:lnTo>
                        <a:lnTo>
                          <a:pt x="1059" y="664"/>
                        </a:lnTo>
                        <a:lnTo>
                          <a:pt x="1033" y="672"/>
                        </a:lnTo>
                        <a:lnTo>
                          <a:pt x="999" y="679"/>
                        </a:lnTo>
                        <a:lnTo>
                          <a:pt x="960" y="685"/>
                        </a:lnTo>
                        <a:lnTo>
                          <a:pt x="916" y="688"/>
                        </a:lnTo>
                        <a:lnTo>
                          <a:pt x="868" y="688"/>
                        </a:lnTo>
                        <a:lnTo>
                          <a:pt x="0" y="668"/>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grpSp>
                <p:nvGrpSpPr>
                  <p:cNvPr id="110" name="Group 425"/>
                  <p:cNvGrpSpPr>
                    <a:grpSpLocks/>
                  </p:cNvGrpSpPr>
                  <p:nvPr/>
                </p:nvGrpSpPr>
                <p:grpSpPr bwMode="auto">
                  <a:xfrm>
                    <a:off x="1108" y="1440"/>
                    <a:ext cx="2382" cy="1464"/>
                    <a:chOff x="1108" y="1440"/>
                    <a:chExt cx="2382" cy="1464"/>
                  </a:xfrm>
                </p:grpSpPr>
                <p:sp>
                  <p:nvSpPr>
                    <p:cNvPr id="111" name="Freeform 118"/>
                    <p:cNvSpPr>
                      <a:spLocks/>
                    </p:cNvSpPr>
                    <p:nvPr/>
                  </p:nvSpPr>
                  <p:spPr bwMode="auto">
                    <a:xfrm>
                      <a:off x="1603" y="1964"/>
                      <a:ext cx="665" cy="401"/>
                    </a:xfrm>
                    <a:custGeom>
                      <a:avLst/>
                      <a:gdLst>
                        <a:gd name="T0" fmla="*/ 647 w 665"/>
                        <a:gd name="T1" fmla="*/ 0 h 401"/>
                        <a:gd name="T2" fmla="*/ 647 w 665"/>
                        <a:gd name="T3" fmla="*/ 2 h 401"/>
                        <a:gd name="T4" fmla="*/ 651 w 665"/>
                        <a:gd name="T5" fmla="*/ 4 h 401"/>
                        <a:gd name="T6" fmla="*/ 654 w 665"/>
                        <a:gd name="T7" fmla="*/ 6 h 401"/>
                        <a:gd name="T8" fmla="*/ 658 w 665"/>
                        <a:gd name="T9" fmla="*/ 10 h 401"/>
                        <a:gd name="T10" fmla="*/ 662 w 665"/>
                        <a:gd name="T11" fmla="*/ 13 h 401"/>
                        <a:gd name="T12" fmla="*/ 664 w 665"/>
                        <a:gd name="T13" fmla="*/ 19 h 401"/>
                        <a:gd name="T14" fmla="*/ 665 w 665"/>
                        <a:gd name="T15" fmla="*/ 23 h 401"/>
                        <a:gd name="T16" fmla="*/ 15 w 665"/>
                        <a:gd name="T17" fmla="*/ 401 h 401"/>
                        <a:gd name="T18" fmla="*/ 0 w 665"/>
                        <a:gd name="T19" fmla="*/ 379 h 401"/>
                        <a:gd name="T20" fmla="*/ 647 w 665"/>
                        <a:gd name="T21" fmla="*/ 0 h 4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5"/>
                        <a:gd name="T34" fmla="*/ 0 h 401"/>
                        <a:gd name="T35" fmla="*/ 665 w 665"/>
                        <a:gd name="T36" fmla="*/ 401 h 4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5" h="401">
                          <a:moveTo>
                            <a:pt x="647" y="0"/>
                          </a:moveTo>
                          <a:lnTo>
                            <a:pt x="647" y="2"/>
                          </a:lnTo>
                          <a:lnTo>
                            <a:pt x="651" y="4"/>
                          </a:lnTo>
                          <a:lnTo>
                            <a:pt x="654" y="6"/>
                          </a:lnTo>
                          <a:lnTo>
                            <a:pt x="658" y="10"/>
                          </a:lnTo>
                          <a:lnTo>
                            <a:pt x="662" y="13"/>
                          </a:lnTo>
                          <a:lnTo>
                            <a:pt x="664" y="19"/>
                          </a:lnTo>
                          <a:lnTo>
                            <a:pt x="665" y="23"/>
                          </a:lnTo>
                          <a:lnTo>
                            <a:pt x="15" y="401"/>
                          </a:lnTo>
                          <a:lnTo>
                            <a:pt x="0" y="379"/>
                          </a:lnTo>
                          <a:lnTo>
                            <a:pt x="647" y="0"/>
                          </a:lnTo>
                          <a:close/>
                        </a:path>
                      </a:pathLst>
                    </a:custGeom>
                    <a:solidFill>
                      <a:srgbClr val="FFD5D5"/>
                    </a:solidFill>
                    <a:ln w="0">
                      <a:solidFill>
                        <a:srgbClr val="FFD5D5"/>
                      </a:solidFill>
                      <a:round/>
                      <a:headEnd/>
                      <a:tailEnd/>
                    </a:ln>
                  </p:spPr>
                  <p:txBody>
                    <a:bodyPr/>
                    <a:lstStyle/>
                    <a:p>
                      <a:endParaRPr lang="en-US">
                        <a:latin typeface="Arial" pitchFamily="34" charset="0"/>
                        <a:cs typeface="Arial" pitchFamily="34" charset="0"/>
                      </a:endParaRPr>
                    </a:p>
                  </p:txBody>
                </p:sp>
                <p:sp>
                  <p:nvSpPr>
                    <p:cNvPr id="112" name="Freeform 171"/>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13" name="Freeform 172"/>
                    <p:cNvSpPr>
                      <a:spLocks/>
                    </p:cNvSpPr>
                    <p:nvPr/>
                  </p:nvSpPr>
                  <p:spPr bwMode="auto">
                    <a:xfrm>
                      <a:off x="2022" y="2808"/>
                      <a:ext cx="68" cy="89"/>
                    </a:xfrm>
                    <a:custGeom>
                      <a:avLst/>
                      <a:gdLst>
                        <a:gd name="T0" fmla="*/ 68 w 68"/>
                        <a:gd name="T1" fmla="*/ 0 h 89"/>
                        <a:gd name="T2" fmla="*/ 0 w 68"/>
                        <a:gd name="T3" fmla="*/ 39 h 89"/>
                        <a:gd name="T4" fmla="*/ 0 w 68"/>
                        <a:gd name="T5" fmla="*/ 89 h 89"/>
                        <a:gd name="T6" fmla="*/ 68 w 68"/>
                        <a:gd name="T7" fmla="*/ 52 h 89"/>
                        <a:gd name="T8" fmla="*/ 68 w 68"/>
                        <a:gd name="T9" fmla="*/ 0 h 89"/>
                        <a:gd name="T10" fmla="*/ 0 60000 65536"/>
                        <a:gd name="T11" fmla="*/ 0 60000 65536"/>
                        <a:gd name="T12" fmla="*/ 0 60000 65536"/>
                        <a:gd name="T13" fmla="*/ 0 60000 65536"/>
                        <a:gd name="T14" fmla="*/ 0 60000 65536"/>
                        <a:gd name="T15" fmla="*/ 0 w 68"/>
                        <a:gd name="T16" fmla="*/ 0 h 89"/>
                        <a:gd name="T17" fmla="*/ 68 w 68"/>
                        <a:gd name="T18" fmla="*/ 89 h 89"/>
                      </a:gdLst>
                      <a:ahLst/>
                      <a:cxnLst>
                        <a:cxn ang="T10">
                          <a:pos x="T0" y="T1"/>
                        </a:cxn>
                        <a:cxn ang="T11">
                          <a:pos x="T2" y="T3"/>
                        </a:cxn>
                        <a:cxn ang="T12">
                          <a:pos x="T4" y="T5"/>
                        </a:cxn>
                        <a:cxn ang="T13">
                          <a:pos x="T6" y="T7"/>
                        </a:cxn>
                        <a:cxn ang="T14">
                          <a:pos x="T8" y="T9"/>
                        </a:cxn>
                      </a:cxnLst>
                      <a:rect l="T15" t="T16" r="T17" b="T18"/>
                      <a:pathLst>
                        <a:path w="68" h="89">
                          <a:moveTo>
                            <a:pt x="68" y="0"/>
                          </a:moveTo>
                          <a:lnTo>
                            <a:pt x="0" y="39"/>
                          </a:lnTo>
                          <a:lnTo>
                            <a:pt x="0" y="89"/>
                          </a:lnTo>
                          <a:lnTo>
                            <a:pt x="68" y="52"/>
                          </a:lnTo>
                          <a:lnTo>
                            <a:pt x="68"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14" name="Freeform 173"/>
                    <p:cNvSpPr>
                      <a:spLocks/>
                    </p:cNvSpPr>
                    <p:nvPr/>
                  </p:nvSpPr>
                  <p:spPr bwMode="auto">
                    <a:xfrm>
                      <a:off x="2027" y="2797"/>
                      <a:ext cx="69" cy="9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15" name="Freeform 334"/>
                    <p:cNvSpPr>
                      <a:spLocks/>
                    </p:cNvSpPr>
                    <p:nvPr/>
                  </p:nvSpPr>
                  <p:spPr bwMode="auto">
                    <a:xfrm>
                      <a:off x="1269" y="2394"/>
                      <a:ext cx="1075" cy="510"/>
                    </a:xfrm>
                    <a:custGeom>
                      <a:avLst/>
                      <a:gdLst>
                        <a:gd name="T0" fmla="*/ 323 w 1075"/>
                        <a:gd name="T1" fmla="*/ 0 h 510"/>
                        <a:gd name="T2" fmla="*/ 184 w 1075"/>
                        <a:gd name="T3" fmla="*/ 39 h 510"/>
                        <a:gd name="T4" fmla="*/ 145 w 1075"/>
                        <a:gd name="T5" fmla="*/ 61 h 510"/>
                        <a:gd name="T6" fmla="*/ 117 w 1075"/>
                        <a:gd name="T7" fmla="*/ 82 h 510"/>
                        <a:gd name="T8" fmla="*/ 95 w 1075"/>
                        <a:gd name="T9" fmla="*/ 98 h 510"/>
                        <a:gd name="T10" fmla="*/ 80 w 1075"/>
                        <a:gd name="T11" fmla="*/ 111 h 510"/>
                        <a:gd name="T12" fmla="*/ 70 w 1075"/>
                        <a:gd name="T13" fmla="*/ 120 h 510"/>
                        <a:gd name="T14" fmla="*/ 69 w 1075"/>
                        <a:gd name="T15" fmla="*/ 122 h 510"/>
                        <a:gd name="T16" fmla="*/ 37 w 1075"/>
                        <a:gd name="T17" fmla="*/ 158 h 510"/>
                        <a:gd name="T18" fmla="*/ 17 w 1075"/>
                        <a:gd name="T19" fmla="*/ 191 h 510"/>
                        <a:gd name="T20" fmla="*/ 6 w 1075"/>
                        <a:gd name="T21" fmla="*/ 224 h 510"/>
                        <a:gd name="T22" fmla="*/ 0 w 1075"/>
                        <a:gd name="T23" fmla="*/ 254 h 510"/>
                        <a:gd name="T24" fmla="*/ 2 w 1075"/>
                        <a:gd name="T25" fmla="*/ 282 h 510"/>
                        <a:gd name="T26" fmla="*/ 7 w 1075"/>
                        <a:gd name="T27" fmla="*/ 308 h 510"/>
                        <a:gd name="T28" fmla="*/ 15 w 1075"/>
                        <a:gd name="T29" fmla="*/ 328 h 510"/>
                        <a:gd name="T30" fmla="*/ 24 w 1075"/>
                        <a:gd name="T31" fmla="*/ 347 h 510"/>
                        <a:gd name="T32" fmla="*/ 31 w 1075"/>
                        <a:gd name="T33" fmla="*/ 360 h 510"/>
                        <a:gd name="T34" fmla="*/ 37 w 1075"/>
                        <a:gd name="T35" fmla="*/ 369 h 510"/>
                        <a:gd name="T36" fmla="*/ 41 w 1075"/>
                        <a:gd name="T37" fmla="*/ 371 h 510"/>
                        <a:gd name="T38" fmla="*/ 67 w 1075"/>
                        <a:gd name="T39" fmla="*/ 402 h 510"/>
                        <a:gd name="T40" fmla="*/ 98 w 1075"/>
                        <a:gd name="T41" fmla="*/ 428 h 510"/>
                        <a:gd name="T42" fmla="*/ 133 w 1075"/>
                        <a:gd name="T43" fmla="*/ 449 h 510"/>
                        <a:gd name="T44" fmla="*/ 172 w 1075"/>
                        <a:gd name="T45" fmla="*/ 467 h 510"/>
                        <a:gd name="T46" fmla="*/ 213 w 1075"/>
                        <a:gd name="T47" fmla="*/ 480 h 510"/>
                        <a:gd name="T48" fmla="*/ 250 w 1075"/>
                        <a:gd name="T49" fmla="*/ 489 h 510"/>
                        <a:gd name="T50" fmla="*/ 286 w 1075"/>
                        <a:gd name="T51" fmla="*/ 497 h 510"/>
                        <a:gd name="T52" fmla="*/ 317 w 1075"/>
                        <a:gd name="T53" fmla="*/ 502 h 510"/>
                        <a:gd name="T54" fmla="*/ 341 w 1075"/>
                        <a:gd name="T55" fmla="*/ 504 h 510"/>
                        <a:gd name="T56" fmla="*/ 356 w 1075"/>
                        <a:gd name="T57" fmla="*/ 506 h 510"/>
                        <a:gd name="T58" fmla="*/ 362 w 1075"/>
                        <a:gd name="T59" fmla="*/ 506 h 510"/>
                        <a:gd name="T60" fmla="*/ 395 w 1075"/>
                        <a:gd name="T61" fmla="*/ 510 h 510"/>
                        <a:gd name="T62" fmla="*/ 432 w 1075"/>
                        <a:gd name="T63" fmla="*/ 510 h 510"/>
                        <a:gd name="T64" fmla="*/ 473 w 1075"/>
                        <a:gd name="T65" fmla="*/ 508 h 510"/>
                        <a:gd name="T66" fmla="*/ 514 w 1075"/>
                        <a:gd name="T67" fmla="*/ 504 h 510"/>
                        <a:gd name="T68" fmla="*/ 553 w 1075"/>
                        <a:gd name="T69" fmla="*/ 501 h 510"/>
                        <a:gd name="T70" fmla="*/ 588 w 1075"/>
                        <a:gd name="T71" fmla="*/ 497 h 510"/>
                        <a:gd name="T72" fmla="*/ 619 w 1075"/>
                        <a:gd name="T73" fmla="*/ 493 h 510"/>
                        <a:gd name="T74" fmla="*/ 643 w 1075"/>
                        <a:gd name="T75" fmla="*/ 491 h 510"/>
                        <a:gd name="T76" fmla="*/ 660 w 1075"/>
                        <a:gd name="T77" fmla="*/ 488 h 510"/>
                        <a:gd name="T78" fmla="*/ 666 w 1075"/>
                        <a:gd name="T79" fmla="*/ 488 h 510"/>
                        <a:gd name="T80" fmla="*/ 708 w 1075"/>
                        <a:gd name="T81" fmla="*/ 475 h 510"/>
                        <a:gd name="T82" fmla="*/ 751 w 1075"/>
                        <a:gd name="T83" fmla="*/ 458 h 510"/>
                        <a:gd name="T84" fmla="*/ 792 w 1075"/>
                        <a:gd name="T85" fmla="*/ 441 h 510"/>
                        <a:gd name="T86" fmla="*/ 831 w 1075"/>
                        <a:gd name="T87" fmla="*/ 423 h 510"/>
                        <a:gd name="T88" fmla="*/ 866 w 1075"/>
                        <a:gd name="T89" fmla="*/ 404 h 510"/>
                        <a:gd name="T90" fmla="*/ 897 w 1075"/>
                        <a:gd name="T91" fmla="*/ 386 h 510"/>
                        <a:gd name="T92" fmla="*/ 927 w 1075"/>
                        <a:gd name="T93" fmla="*/ 369 h 510"/>
                        <a:gd name="T94" fmla="*/ 949 w 1075"/>
                        <a:gd name="T95" fmla="*/ 354 h 510"/>
                        <a:gd name="T96" fmla="*/ 966 w 1075"/>
                        <a:gd name="T97" fmla="*/ 343 h 510"/>
                        <a:gd name="T98" fmla="*/ 977 w 1075"/>
                        <a:gd name="T99" fmla="*/ 336 h 510"/>
                        <a:gd name="T100" fmla="*/ 981 w 1075"/>
                        <a:gd name="T101" fmla="*/ 332 h 510"/>
                        <a:gd name="T102" fmla="*/ 1075 w 1075"/>
                        <a:gd name="T103" fmla="*/ 317 h 5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75"/>
                        <a:gd name="T157" fmla="*/ 0 h 510"/>
                        <a:gd name="T158" fmla="*/ 1075 w 1075"/>
                        <a:gd name="T159" fmla="*/ 510 h 5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75" h="510">
                          <a:moveTo>
                            <a:pt x="323" y="0"/>
                          </a:moveTo>
                          <a:lnTo>
                            <a:pt x="184" y="39"/>
                          </a:lnTo>
                          <a:lnTo>
                            <a:pt x="145" y="61"/>
                          </a:lnTo>
                          <a:lnTo>
                            <a:pt x="117" y="82"/>
                          </a:lnTo>
                          <a:lnTo>
                            <a:pt x="95" y="98"/>
                          </a:lnTo>
                          <a:lnTo>
                            <a:pt x="80" y="111"/>
                          </a:lnTo>
                          <a:lnTo>
                            <a:pt x="70" y="120"/>
                          </a:lnTo>
                          <a:lnTo>
                            <a:pt x="69" y="122"/>
                          </a:lnTo>
                          <a:lnTo>
                            <a:pt x="37" y="158"/>
                          </a:lnTo>
                          <a:lnTo>
                            <a:pt x="17" y="191"/>
                          </a:lnTo>
                          <a:lnTo>
                            <a:pt x="6" y="224"/>
                          </a:lnTo>
                          <a:lnTo>
                            <a:pt x="0" y="254"/>
                          </a:lnTo>
                          <a:lnTo>
                            <a:pt x="2" y="282"/>
                          </a:lnTo>
                          <a:lnTo>
                            <a:pt x="7" y="308"/>
                          </a:lnTo>
                          <a:lnTo>
                            <a:pt x="15" y="328"/>
                          </a:lnTo>
                          <a:lnTo>
                            <a:pt x="24" y="347"/>
                          </a:lnTo>
                          <a:lnTo>
                            <a:pt x="31" y="360"/>
                          </a:lnTo>
                          <a:lnTo>
                            <a:pt x="37" y="369"/>
                          </a:lnTo>
                          <a:lnTo>
                            <a:pt x="41" y="371"/>
                          </a:lnTo>
                          <a:lnTo>
                            <a:pt x="67" y="402"/>
                          </a:lnTo>
                          <a:lnTo>
                            <a:pt x="98" y="428"/>
                          </a:lnTo>
                          <a:lnTo>
                            <a:pt x="133" y="449"/>
                          </a:lnTo>
                          <a:lnTo>
                            <a:pt x="172" y="467"/>
                          </a:lnTo>
                          <a:lnTo>
                            <a:pt x="213" y="480"/>
                          </a:lnTo>
                          <a:lnTo>
                            <a:pt x="250" y="489"/>
                          </a:lnTo>
                          <a:lnTo>
                            <a:pt x="286" y="497"/>
                          </a:lnTo>
                          <a:lnTo>
                            <a:pt x="317" y="502"/>
                          </a:lnTo>
                          <a:lnTo>
                            <a:pt x="341" y="504"/>
                          </a:lnTo>
                          <a:lnTo>
                            <a:pt x="356" y="506"/>
                          </a:lnTo>
                          <a:lnTo>
                            <a:pt x="362" y="506"/>
                          </a:lnTo>
                          <a:lnTo>
                            <a:pt x="395" y="510"/>
                          </a:lnTo>
                          <a:lnTo>
                            <a:pt x="432" y="510"/>
                          </a:lnTo>
                          <a:lnTo>
                            <a:pt x="473" y="508"/>
                          </a:lnTo>
                          <a:lnTo>
                            <a:pt x="514" y="504"/>
                          </a:lnTo>
                          <a:lnTo>
                            <a:pt x="553" y="501"/>
                          </a:lnTo>
                          <a:lnTo>
                            <a:pt x="588" y="497"/>
                          </a:lnTo>
                          <a:lnTo>
                            <a:pt x="619" y="493"/>
                          </a:lnTo>
                          <a:lnTo>
                            <a:pt x="643" y="491"/>
                          </a:lnTo>
                          <a:lnTo>
                            <a:pt x="660" y="488"/>
                          </a:lnTo>
                          <a:lnTo>
                            <a:pt x="666" y="488"/>
                          </a:lnTo>
                          <a:lnTo>
                            <a:pt x="708" y="475"/>
                          </a:lnTo>
                          <a:lnTo>
                            <a:pt x="751" y="458"/>
                          </a:lnTo>
                          <a:lnTo>
                            <a:pt x="792" y="441"/>
                          </a:lnTo>
                          <a:lnTo>
                            <a:pt x="831" y="423"/>
                          </a:lnTo>
                          <a:lnTo>
                            <a:pt x="866" y="404"/>
                          </a:lnTo>
                          <a:lnTo>
                            <a:pt x="897" y="386"/>
                          </a:lnTo>
                          <a:lnTo>
                            <a:pt x="927" y="369"/>
                          </a:lnTo>
                          <a:lnTo>
                            <a:pt x="949" y="354"/>
                          </a:lnTo>
                          <a:lnTo>
                            <a:pt x="966" y="343"/>
                          </a:lnTo>
                          <a:lnTo>
                            <a:pt x="977" y="336"/>
                          </a:lnTo>
                          <a:lnTo>
                            <a:pt x="981" y="332"/>
                          </a:lnTo>
                          <a:lnTo>
                            <a:pt x="1075" y="317"/>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sp>
                  <p:nvSpPr>
                    <p:cNvPr id="116" name="Freeform 13"/>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117" name="Freeform 14"/>
                    <p:cNvSpPr>
                      <a:spLocks/>
                    </p:cNvSpPr>
                    <p:nvPr/>
                  </p:nvSpPr>
                  <p:spPr bwMode="auto">
                    <a:xfrm>
                      <a:off x="1276" y="2469"/>
                      <a:ext cx="126" cy="103"/>
                    </a:xfrm>
                    <a:custGeom>
                      <a:avLst/>
                      <a:gdLst>
                        <a:gd name="T0" fmla="*/ 0 w 126"/>
                        <a:gd name="T1" fmla="*/ 50 h 103"/>
                        <a:gd name="T2" fmla="*/ 86 w 126"/>
                        <a:gd name="T3" fmla="*/ 0 h 103"/>
                        <a:gd name="T4" fmla="*/ 88 w 126"/>
                        <a:gd name="T5" fmla="*/ 0 h 103"/>
                        <a:gd name="T6" fmla="*/ 93 w 126"/>
                        <a:gd name="T7" fmla="*/ 0 h 103"/>
                        <a:gd name="T8" fmla="*/ 100 w 126"/>
                        <a:gd name="T9" fmla="*/ 0 h 103"/>
                        <a:gd name="T10" fmla="*/ 108 w 126"/>
                        <a:gd name="T11" fmla="*/ 3 h 103"/>
                        <a:gd name="T12" fmla="*/ 115 w 126"/>
                        <a:gd name="T13" fmla="*/ 9 h 103"/>
                        <a:gd name="T14" fmla="*/ 123 w 126"/>
                        <a:gd name="T15" fmla="*/ 18 h 103"/>
                        <a:gd name="T16" fmla="*/ 126 w 126"/>
                        <a:gd name="T17" fmla="*/ 33 h 103"/>
                        <a:gd name="T18" fmla="*/ 126 w 126"/>
                        <a:gd name="T19" fmla="*/ 53 h 103"/>
                        <a:gd name="T20" fmla="*/ 41 w 126"/>
                        <a:gd name="T21" fmla="*/ 103 h 103"/>
                        <a:gd name="T22" fmla="*/ 0 w 126"/>
                        <a:gd name="T23" fmla="*/ 5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103"/>
                        <a:gd name="T38" fmla="*/ 126 w 126"/>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103">
                          <a:moveTo>
                            <a:pt x="0" y="50"/>
                          </a:moveTo>
                          <a:lnTo>
                            <a:pt x="86" y="0"/>
                          </a:lnTo>
                          <a:lnTo>
                            <a:pt x="88" y="0"/>
                          </a:lnTo>
                          <a:lnTo>
                            <a:pt x="93" y="0"/>
                          </a:lnTo>
                          <a:lnTo>
                            <a:pt x="100" y="0"/>
                          </a:lnTo>
                          <a:lnTo>
                            <a:pt x="108" y="3"/>
                          </a:lnTo>
                          <a:lnTo>
                            <a:pt x="115" y="9"/>
                          </a:lnTo>
                          <a:lnTo>
                            <a:pt x="123" y="18"/>
                          </a:lnTo>
                          <a:lnTo>
                            <a:pt x="126" y="33"/>
                          </a:lnTo>
                          <a:lnTo>
                            <a:pt x="126" y="53"/>
                          </a:lnTo>
                          <a:lnTo>
                            <a:pt x="41" y="103"/>
                          </a:lnTo>
                          <a:lnTo>
                            <a:pt x="0" y="50"/>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18" name="Freeform 15"/>
                    <p:cNvSpPr>
                      <a:spLocks/>
                    </p:cNvSpPr>
                    <p:nvPr/>
                  </p:nvSpPr>
                  <p:spPr bwMode="auto">
                    <a:xfrm>
                      <a:off x="1282" y="2471"/>
                      <a:ext cx="120" cy="94"/>
                    </a:xfrm>
                    <a:custGeom>
                      <a:avLst/>
                      <a:gdLst>
                        <a:gd name="T0" fmla="*/ 35 w 120"/>
                        <a:gd name="T1" fmla="*/ 94 h 94"/>
                        <a:gd name="T2" fmla="*/ 0 w 120"/>
                        <a:gd name="T3" fmla="*/ 48 h 94"/>
                        <a:gd name="T4" fmla="*/ 83 w 120"/>
                        <a:gd name="T5" fmla="*/ 0 h 94"/>
                        <a:gd name="T6" fmla="*/ 85 w 120"/>
                        <a:gd name="T7" fmla="*/ 0 h 94"/>
                        <a:gd name="T8" fmla="*/ 91 w 120"/>
                        <a:gd name="T9" fmla="*/ 0 h 94"/>
                        <a:gd name="T10" fmla="*/ 98 w 120"/>
                        <a:gd name="T11" fmla="*/ 1 h 94"/>
                        <a:gd name="T12" fmla="*/ 107 w 120"/>
                        <a:gd name="T13" fmla="*/ 5 h 94"/>
                        <a:gd name="T14" fmla="*/ 115 w 120"/>
                        <a:gd name="T15" fmla="*/ 14 h 94"/>
                        <a:gd name="T16" fmla="*/ 119 w 120"/>
                        <a:gd name="T17" fmla="*/ 27 h 94"/>
                        <a:gd name="T18" fmla="*/ 120 w 120"/>
                        <a:gd name="T19" fmla="*/ 46 h 94"/>
                        <a:gd name="T20" fmla="*/ 35 w 120"/>
                        <a:gd name="T21" fmla="*/ 94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94"/>
                        <a:gd name="T35" fmla="*/ 120 w 120"/>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94">
                          <a:moveTo>
                            <a:pt x="35" y="94"/>
                          </a:moveTo>
                          <a:lnTo>
                            <a:pt x="0" y="48"/>
                          </a:lnTo>
                          <a:lnTo>
                            <a:pt x="83" y="0"/>
                          </a:lnTo>
                          <a:lnTo>
                            <a:pt x="85" y="0"/>
                          </a:lnTo>
                          <a:lnTo>
                            <a:pt x="91" y="0"/>
                          </a:lnTo>
                          <a:lnTo>
                            <a:pt x="98" y="1"/>
                          </a:lnTo>
                          <a:lnTo>
                            <a:pt x="107" y="5"/>
                          </a:lnTo>
                          <a:lnTo>
                            <a:pt x="115" y="14"/>
                          </a:lnTo>
                          <a:lnTo>
                            <a:pt x="119" y="27"/>
                          </a:lnTo>
                          <a:lnTo>
                            <a:pt x="120" y="46"/>
                          </a:lnTo>
                          <a:lnTo>
                            <a:pt x="35" y="94"/>
                          </a:lnTo>
                          <a:close/>
                        </a:path>
                      </a:pathLst>
                    </a:custGeom>
                    <a:solidFill>
                      <a:srgbClr val="2B2BFF"/>
                    </a:solidFill>
                    <a:ln w="0">
                      <a:solidFill>
                        <a:srgbClr val="2B2BFF"/>
                      </a:solidFill>
                      <a:round/>
                      <a:headEnd/>
                      <a:tailEnd/>
                    </a:ln>
                  </p:spPr>
                  <p:txBody>
                    <a:bodyPr/>
                    <a:lstStyle/>
                    <a:p>
                      <a:endParaRPr lang="en-US">
                        <a:latin typeface="Arial" pitchFamily="34" charset="0"/>
                        <a:cs typeface="Arial" pitchFamily="34" charset="0"/>
                      </a:endParaRPr>
                    </a:p>
                  </p:txBody>
                </p:sp>
                <p:sp>
                  <p:nvSpPr>
                    <p:cNvPr id="119" name="Freeform 16"/>
                    <p:cNvSpPr>
                      <a:spLocks/>
                    </p:cNvSpPr>
                    <p:nvPr/>
                  </p:nvSpPr>
                  <p:spPr bwMode="auto">
                    <a:xfrm>
                      <a:off x="1287" y="2471"/>
                      <a:ext cx="114" cy="89"/>
                    </a:xfrm>
                    <a:custGeom>
                      <a:avLst/>
                      <a:gdLst>
                        <a:gd name="T0" fmla="*/ 30 w 114"/>
                        <a:gd name="T1" fmla="*/ 89 h 89"/>
                        <a:gd name="T2" fmla="*/ 0 w 114"/>
                        <a:gd name="T3" fmla="*/ 48 h 89"/>
                        <a:gd name="T4" fmla="*/ 82 w 114"/>
                        <a:gd name="T5" fmla="*/ 0 h 89"/>
                        <a:gd name="T6" fmla="*/ 84 w 114"/>
                        <a:gd name="T7" fmla="*/ 1 h 89"/>
                        <a:gd name="T8" fmla="*/ 91 w 114"/>
                        <a:gd name="T9" fmla="*/ 1 h 89"/>
                        <a:gd name="T10" fmla="*/ 99 w 114"/>
                        <a:gd name="T11" fmla="*/ 5 h 89"/>
                        <a:gd name="T12" fmla="*/ 108 w 114"/>
                        <a:gd name="T13" fmla="*/ 12 h 89"/>
                        <a:gd name="T14" fmla="*/ 114 w 114"/>
                        <a:gd name="T15" fmla="*/ 24 h 89"/>
                        <a:gd name="T16" fmla="*/ 114 w 114"/>
                        <a:gd name="T17" fmla="*/ 40 h 89"/>
                        <a:gd name="T18" fmla="*/ 30 w 114"/>
                        <a:gd name="T19" fmla="*/ 89 h 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89"/>
                        <a:gd name="T32" fmla="*/ 114 w 114"/>
                        <a:gd name="T33" fmla="*/ 89 h 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89">
                          <a:moveTo>
                            <a:pt x="30" y="89"/>
                          </a:moveTo>
                          <a:lnTo>
                            <a:pt x="0" y="48"/>
                          </a:lnTo>
                          <a:lnTo>
                            <a:pt x="82" y="0"/>
                          </a:lnTo>
                          <a:lnTo>
                            <a:pt x="84" y="1"/>
                          </a:lnTo>
                          <a:lnTo>
                            <a:pt x="91" y="1"/>
                          </a:lnTo>
                          <a:lnTo>
                            <a:pt x="99" y="5"/>
                          </a:lnTo>
                          <a:lnTo>
                            <a:pt x="108" y="12"/>
                          </a:lnTo>
                          <a:lnTo>
                            <a:pt x="114" y="24"/>
                          </a:lnTo>
                          <a:lnTo>
                            <a:pt x="114" y="40"/>
                          </a:lnTo>
                          <a:lnTo>
                            <a:pt x="30" y="89"/>
                          </a:lnTo>
                          <a:close/>
                        </a:path>
                      </a:pathLst>
                    </a:custGeom>
                    <a:solidFill>
                      <a:srgbClr val="5555FF"/>
                    </a:solidFill>
                    <a:ln w="0">
                      <a:solidFill>
                        <a:srgbClr val="5555FF"/>
                      </a:solidFill>
                      <a:round/>
                      <a:headEnd/>
                      <a:tailEnd/>
                    </a:ln>
                  </p:spPr>
                  <p:txBody>
                    <a:bodyPr/>
                    <a:lstStyle/>
                    <a:p>
                      <a:endParaRPr lang="en-US">
                        <a:latin typeface="Arial" pitchFamily="34" charset="0"/>
                        <a:cs typeface="Arial" pitchFamily="34" charset="0"/>
                      </a:endParaRPr>
                    </a:p>
                  </p:txBody>
                </p:sp>
                <p:sp>
                  <p:nvSpPr>
                    <p:cNvPr id="120" name="Freeform 17"/>
                    <p:cNvSpPr>
                      <a:spLocks/>
                    </p:cNvSpPr>
                    <p:nvPr/>
                  </p:nvSpPr>
                  <p:spPr bwMode="auto">
                    <a:xfrm>
                      <a:off x="1293" y="2472"/>
                      <a:ext cx="108" cy="82"/>
                    </a:xfrm>
                    <a:custGeom>
                      <a:avLst/>
                      <a:gdLst>
                        <a:gd name="T0" fmla="*/ 24 w 108"/>
                        <a:gd name="T1" fmla="*/ 82 h 82"/>
                        <a:gd name="T2" fmla="*/ 0 w 108"/>
                        <a:gd name="T3" fmla="*/ 49 h 82"/>
                        <a:gd name="T4" fmla="*/ 80 w 108"/>
                        <a:gd name="T5" fmla="*/ 0 h 82"/>
                        <a:gd name="T6" fmla="*/ 82 w 108"/>
                        <a:gd name="T7" fmla="*/ 0 h 82"/>
                        <a:gd name="T8" fmla="*/ 87 w 108"/>
                        <a:gd name="T9" fmla="*/ 2 h 82"/>
                        <a:gd name="T10" fmla="*/ 95 w 108"/>
                        <a:gd name="T11" fmla="*/ 6 h 82"/>
                        <a:gd name="T12" fmla="*/ 102 w 108"/>
                        <a:gd name="T13" fmla="*/ 11 h 82"/>
                        <a:gd name="T14" fmla="*/ 106 w 108"/>
                        <a:gd name="T15" fmla="*/ 21 h 82"/>
                        <a:gd name="T16" fmla="*/ 108 w 108"/>
                        <a:gd name="T17" fmla="*/ 36 h 82"/>
                        <a:gd name="T18" fmla="*/ 24 w 108"/>
                        <a:gd name="T19" fmla="*/ 82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
                        <a:gd name="T31" fmla="*/ 0 h 82"/>
                        <a:gd name="T32" fmla="*/ 108 w 108"/>
                        <a:gd name="T33" fmla="*/ 82 h 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 h="82">
                          <a:moveTo>
                            <a:pt x="24" y="82"/>
                          </a:moveTo>
                          <a:lnTo>
                            <a:pt x="0" y="49"/>
                          </a:lnTo>
                          <a:lnTo>
                            <a:pt x="80" y="0"/>
                          </a:lnTo>
                          <a:lnTo>
                            <a:pt x="82" y="0"/>
                          </a:lnTo>
                          <a:lnTo>
                            <a:pt x="87" y="2"/>
                          </a:lnTo>
                          <a:lnTo>
                            <a:pt x="95" y="6"/>
                          </a:lnTo>
                          <a:lnTo>
                            <a:pt x="102" y="11"/>
                          </a:lnTo>
                          <a:lnTo>
                            <a:pt x="106" y="21"/>
                          </a:lnTo>
                          <a:lnTo>
                            <a:pt x="108" y="36"/>
                          </a:lnTo>
                          <a:lnTo>
                            <a:pt x="24" y="82"/>
                          </a:lnTo>
                          <a:close/>
                        </a:path>
                      </a:pathLst>
                    </a:custGeom>
                    <a:solidFill>
                      <a:srgbClr val="8080FF"/>
                    </a:solidFill>
                    <a:ln w="0">
                      <a:solidFill>
                        <a:srgbClr val="8080FF"/>
                      </a:solidFill>
                      <a:round/>
                      <a:headEnd/>
                      <a:tailEnd/>
                    </a:ln>
                  </p:spPr>
                  <p:txBody>
                    <a:bodyPr/>
                    <a:lstStyle/>
                    <a:p>
                      <a:endParaRPr lang="en-US">
                        <a:latin typeface="Arial" pitchFamily="34" charset="0"/>
                        <a:cs typeface="Arial" pitchFamily="34" charset="0"/>
                      </a:endParaRPr>
                    </a:p>
                  </p:txBody>
                </p:sp>
                <p:sp>
                  <p:nvSpPr>
                    <p:cNvPr id="121" name="Freeform 18"/>
                    <p:cNvSpPr>
                      <a:spLocks/>
                    </p:cNvSpPr>
                    <p:nvPr/>
                  </p:nvSpPr>
                  <p:spPr bwMode="auto">
                    <a:xfrm>
                      <a:off x="1299" y="2474"/>
                      <a:ext cx="100" cy="74"/>
                    </a:xfrm>
                    <a:custGeom>
                      <a:avLst/>
                      <a:gdLst>
                        <a:gd name="T0" fmla="*/ 18 w 100"/>
                        <a:gd name="T1" fmla="*/ 74 h 74"/>
                        <a:gd name="T2" fmla="*/ 0 w 100"/>
                        <a:gd name="T3" fmla="*/ 47 h 74"/>
                        <a:gd name="T4" fmla="*/ 77 w 100"/>
                        <a:gd name="T5" fmla="*/ 0 h 74"/>
                        <a:gd name="T6" fmla="*/ 79 w 100"/>
                        <a:gd name="T7" fmla="*/ 0 h 74"/>
                        <a:gd name="T8" fmla="*/ 81 w 100"/>
                        <a:gd name="T9" fmla="*/ 0 h 74"/>
                        <a:gd name="T10" fmla="*/ 85 w 100"/>
                        <a:gd name="T11" fmla="*/ 2 h 74"/>
                        <a:gd name="T12" fmla="*/ 89 w 100"/>
                        <a:gd name="T13" fmla="*/ 4 h 74"/>
                        <a:gd name="T14" fmla="*/ 92 w 100"/>
                        <a:gd name="T15" fmla="*/ 8 h 74"/>
                        <a:gd name="T16" fmla="*/ 96 w 100"/>
                        <a:gd name="T17" fmla="*/ 11 h 74"/>
                        <a:gd name="T18" fmla="*/ 98 w 100"/>
                        <a:gd name="T19" fmla="*/ 15 h 74"/>
                        <a:gd name="T20" fmla="*/ 100 w 100"/>
                        <a:gd name="T21" fmla="*/ 21 h 74"/>
                        <a:gd name="T22" fmla="*/ 100 w 100"/>
                        <a:gd name="T23" fmla="*/ 28 h 74"/>
                        <a:gd name="T24" fmla="*/ 18 w 100"/>
                        <a:gd name="T25" fmla="*/ 74 h 7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74"/>
                        <a:gd name="T41" fmla="*/ 100 w 100"/>
                        <a:gd name="T42" fmla="*/ 74 h 7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74">
                          <a:moveTo>
                            <a:pt x="18" y="74"/>
                          </a:moveTo>
                          <a:lnTo>
                            <a:pt x="0" y="47"/>
                          </a:lnTo>
                          <a:lnTo>
                            <a:pt x="77" y="0"/>
                          </a:lnTo>
                          <a:lnTo>
                            <a:pt x="79" y="0"/>
                          </a:lnTo>
                          <a:lnTo>
                            <a:pt x="81" y="0"/>
                          </a:lnTo>
                          <a:lnTo>
                            <a:pt x="85" y="2"/>
                          </a:lnTo>
                          <a:lnTo>
                            <a:pt x="89" y="4"/>
                          </a:lnTo>
                          <a:lnTo>
                            <a:pt x="92" y="8"/>
                          </a:lnTo>
                          <a:lnTo>
                            <a:pt x="96" y="11"/>
                          </a:lnTo>
                          <a:lnTo>
                            <a:pt x="98" y="15"/>
                          </a:lnTo>
                          <a:lnTo>
                            <a:pt x="100" y="21"/>
                          </a:lnTo>
                          <a:lnTo>
                            <a:pt x="100" y="28"/>
                          </a:lnTo>
                          <a:lnTo>
                            <a:pt x="18" y="74"/>
                          </a:lnTo>
                          <a:close/>
                        </a:path>
                      </a:pathLst>
                    </a:custGeom>
                    <a:solidFill>
                      <a:srgbClr val="AAAAFF"/>
                    </a:solidFill>
                    <a:ln w="0">
                      <a:solidFill>
                        <a:srgbClr val="AAAAFF"/>
                      </a:solidFill>
                      <a:round/>
                      <a:headEnd/>
                      <a:tailEnd/>
                    </a:ln>
                  </p:spPr>
                  <p:txBody>
                    <a:bodyPr/>
                    <a:lstStyle/>
                    <a:p>
                      <a:endParaRPr lang="en-US">
                        <a:latin typeface="Arial" pitchFamily="34" charset="0"/>
                        <a:cs typeface="Arial" pitchFamily="34" charset="0"/>
                      </a:endParaRPr>
                    </a:p>
                  </p:txBody>
                </p:sp>
                <p:sp>
                  <p:nvSpPr>
                    <p:cNvPr id="122" name="Freeform 19"/>
                    <p:cNvSpPr>
                      <a:spLocks/>
                    </p:cNvSpPr>
                    <p:nvPr/>
                  </p:nvSpPr>
                  <p:spPr bwMode="auto">
                    <a:xfrm>
                      <a:off x="1304" y="2474"/>
                      <a:ext cx="95" cy="67"/>
                    </a:xfrm>
                    <a:custGeom>
                      <a:avLst/>
                      <a:gdLst>
                        <a:gd name="T0" fmla="*/ 13 w 95"/>
                        <a:gd name="T1" fmla="*/ 67 h 67"/>
                        <a:gd name="T2" fmla="*/ 0 w 95"/>
                        <a:gd name="T3" fmla="*/ 47 h 67"/>
                        <a:gd name="T4" fmla="*/ 76 w 95"/>
                        <a:gd name="T5" fmla="*/ 0 h 67"/>
                        <a:gd name="T6" fmla="*/ 78 w 95"/>
                        <a:gd name="T7" fmla="*/ 2 h 67"/>
                        <a:gd name="T8" fmla="*/ 80 w 95"/>
                        <a:gd name="T9" fmla="*/ 4 h 67"/>
                        <a:gd name="T10" fmla="*/ 84 w 95"/>
                        <a:gd name="T11" fmla="*/ 6 h 67"/>
                        <a:gd name="T12" fmla="*/ 87 w 95"/>
                        <a:gd name="T13" fmla="*/ 9 h 67"/>
                        <a:gd name="T14" fmla="*/ 91 w 95"/>
                        <a:gd name="T15" fmla="*/ 13 h 67"/>
                        <a:gd name="T16" fmla="*/ 95 w 95"/>
                        <a:gd name="T17" fmla="*/ 19 h 67"/>
                        <a:gd name="T18" fmla="*/ 95 w 95"/>
                        <a:gd name="T19" fmla="*/ 22 h 67"/>
                        <a:gd name="T20" fmla="*/ 13 w 95"/>
                        <a:gd name="T21" fmla="*/ 67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67"/>
                        <a:gd name="T35" fmla="*/ 95 w 95"/>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67">
                          <a:moveTo>
                            <a:pt x="13" y="67"/>
                          </a:moveTo>
                          <a:lnTo>
                            <a:pt x="0" y="47"/>
                          </a:lnTo>
                          <a:lnTo>
                            <a:pt x="76" y="0"/>
                          </a:lnTo>
                          <a:lnTo>
                            <a:pt x="78" y="2"/>
                          </a:lnTo>
                          <a:lnTo>
                            <a:pt x="80" y="4"/>
                          </a:lnTo>
                          <a:lnTo>
                            <a:pt x="84" y="6"/>
                          </a:lnTo>
                          <a:lnTo>
                            <a:pt x="87" y="9"/>
                          </a:lnTo>
                          <a:lnTo>
                            <a:pt x="91" y="13"/>
                          </a:lnTo>
                          <a:lnTo>
                            <a:pt x="95" y="19"/>
                          </a:lnTo>
                          <a:lnTo>
                            <a:pt x="95" y="22"/>
                          </a:lnTo>
                          <a:lnTo>
                            <a:pt x="13" y="67"/>
                          </a:lnTo>
                          <a:close/>
                        </a:path>
                      </a:pathLst>
                    </a:custGeom>
                    <a:solidFill>
                      <a:srgbClr val="D5D5FF"/>
                    </a:solidFill>
                    <a:ln w="0">
                      <a:solidFill>
                        <a:srgbClr val="D5D5FF"/>
                      </a:solidFill>
                      <a:round/>
                      <a:headEnd/>
                      <a:tailEnd/>
                    </a:ln>
                  </p:spPr>
                  <p:txBody>
                    <a:bodyPr/>
                    <a:lstStyle/>
                    <a:p>
                      <a:endParaRPr lang="en-US">
                        <a:latin typeface="Arial" pitchFamily="34" charset="0"/>
                        <a:cs typeface="Arial" pitchFamily="34" charset="0"/>
                      </a:endParaRPr>
                    </a:p>
                  </p:txBody>
                </p:sp>
                <p:sp>
                  <p:nvSpPr>
                    <p:cNvPr id="123" name="Freeform 20"/>
                    <p:cNvSpPr>
                      <a:spLocks/>
                    </p:cNvSpPr>
                    <p:nvPr/>
                  </p:nvSpPr>
                  <p:spPr bwMode="auto">
                    <a:xfrm>
                      <a:off x="1310" y="2476"/>
                      <a:ext cx="89" cy="59"/>
                    </a:xfrm>
                    <a:custGeom>
                      <a:avLst/>
                      <a:gdLst>
                        <a:gd name="T0" fmla="*/ 89 w 89"/>
                        <a:gd name="T1" fmla="*/ 15 h 59"/>
                        <a:gd name="T2" fmla="*/ 7 w 89"/>
                        <a:gd name="T3" fmla="*/ 59 h 59"/>
                        <a:gd name="T4" fmla="*/ 0 w 89"/>
                        <a:gd name="T5" fmla="*/ 45 h 59"/>
                        <a:gd name="T6" fmla="*/ 74 w 89"/>
                        <a:gd name="T7" fmla="*/ 0 h 59"/>
                        <a:gd name="T8" fmla="*/ 89 w 89"/>
                        <a:gd name="T9" fmla="*/ 15 h 59"/>
                        <a:gd name="T10" fmla="*/ 0 60000 65536"/>
                        <a:gd name="T11" fmla="*/ 0 60000 65536"/>
                        <a:gd name="T12" fmla="*/ 0 60000 65536"/>
                        <a:gd name="T13" fmla="*/ 0 60000 65536"/>
                        <a:gd name="T14" fmla="*/ 0 60000 65536"/>
                        <a:gd name="T15" fmla="*/ 0 w 89"/>
                        <a:gd name="T16" fmla="*/ 0 h 59"/>
                        <a:gd name="T17" fmla="*/ 89 w 89"/>
                        <a:gd name="T18" fmla="*/ 59 h 59"/>
                      </a:gdLst>
                      <a:ahLst/>
                      <a:cxnLst>
                        <a:cxn ang="T10">
                          <a:pos x="T0" y="T1"/>
                        </a:cxn>
                        <a:cxn ang="T11">
                          <a:pos x="T2" y="T3"/>
                        </a:cxn>
                        <a:cxn ang="T12">
                          <a:pos x="T4" y="T5"/>
                        </a:cxn>
                        <a:cxn ang="T13">
                          <a:pos x="T6" y="T7"/>
                        </a:cxn>
                        <a:cxn ang="T14">
                          <a:pos x="T8" y="T9"/>
                        </a:cxn>
                      </a:cxnLst>
                      <a:rect l="T15" t="T16" r="T17" b="T18"/>
                      <a:pathLst>
                        <a:path w="89" h="59">
                          <a:moveTo>
                            <a:pt x="89" y="15"/>
                          </a:moveTo>
                          <a:lnTo>
                            <a:pt x="7" y="59"/>
                          </a:lnTo>
                          <a:lnTo>
                            <a:pt x="0" y="45"/>
                          </a:lnTo>
                          <a:lnTo>
                            <a:pt x="74" y="0"/>
                          </a:lnTo>
                          <a:lnTo>
                            <a:pt x="89" y="15"/>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124" name="Freeform 21"/>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125" name="Freeform 22"/>
                    <p:cNvSpPr>
                      <a:spLocks/>
                    </p:cNvSpPr>
                    <p:nvPr/>
                  </p:nvSpPr>
                  <p:spPr bwMode="auto">
                    <a:xfrm>
                      <a:off x="1262" y="2517"/>
                      <a:ext cx="63" cy="68"/>
                    </a:xfrm>
                    <a:custGeom>
                      <a:avLst/>
                      <a:gdLst>
                        <a:gd name="T0" fmla="*/ 46 w 63"/>
                        <a:gd name="T1" fmla="*/ 67 h 68"/>
                        <a:gd name="T2" fmla="*/ 57 w 63"/>
                        <a:gd name="T3" fmla="*/ 55 h 68"/>
                        <a:gd name="T4" fmla="*/ 63 w 63"/>
                        <a:gd name="T5" fmla="*/ 39 h 68"/>
                        <a:gd name="T6" fmla="*/ 59 w 63"/>
                        <a:gd name="T7" fmla="*/ 22 h 68"/>
                        <a:gd name="T8" fmla="*/ 48 w 63"/>
                        <a:gd name="T9" fmla="*/ 7 h 68"/>
                        <a:gd name="T10" fmla="*/ 33 w 63"/>
                        <a:gd name="T11" fmla="*/ 0 h 68"/>
                        <a:gd name="T12" fmla="*/ 16 w 63"/>
                        <a:gd name="T13" fmla="*/ 4 h 68"/>
                        <a:gd name="T14" fmla="*/ 3 w 63"/>
                        <a:gd name="T15" fmla="*/ 15 h 68"/>
                        <a:gd name="T16" fmla="*/ 0 w 63"/>
                        <a:gd name="T17" fmla="*/ 30 h 68"/>
                        <a:gd name="T18" fmla="*/ 1 w 63"/>
                        <a:gd name="T19" fmla="*/ 48 h 68"/>
                        <a:gd name="T20" fmla="*/ 13 w 63"/>
                        <a:gd name="T21" fmla="*/ 61 h 68"/>
                        <a:gd name="T22" fmla="*/ 29 w 63"/>
                        <a:gd name="T23" fmla="*/ 68 h 68"/>
                        <a:gd name="T24" fmla="*/ 46 w 63"/>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6" y="67"/>
                          </a:moveTo>
                          <a:lnTo>
                            <a:pt x="57" y="55"/>
                          </a:lnTo>
                          <a:lnTo>
                            <a:pt x="63" y="39"/>
                          </a:lnTo>
                          <a:lnTo>
                            <a:pt x="59" y="22"/>
                          </a:lnTo>
                          <a:lnTo>
                            <a:pt x="48" y="7"/>
                          </a:lnTo>
                          <a:lnTo>
                            <a:pt x="33" y="0"/>
                          </a:lnTo>
                          <a:lnTo>
                            <a:pt x="16" y="4"/>
                          </a:lnTo>
                          <a:lnTo>
                            <a:pt x="3" y="15"/>
                          </a:lnTo>
                          <a:lnTo>
                            <a:pt x="0" y="30"/>
                          </a:lnTo>
                          <a:lnTo>
                            <a:pt x="1" y="48"/>
                          </a:lnTo>
                          <a:lnTo>
                            <a:pt x="13" y="61"/>
                          </a:lnTo>
                          <a:lnTo>
                            <a:pt x="29" y="68"/>
                          </a:lnTo>
                          <a:lnTo>
                            <a:pt x="46" y="67"/>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26" name="Freeform 24"/>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close/>
                        </a:path>
                      </a:pathLst>
                    </a:custGeom>
                    <a:solidFill>
                      <a:srgbClr val="FF0000"/>
                    </a:solidFill>
                    <a:ln w="0">
                      <a:solidFill>
                        <a:srgbClr val="FF0000"/>
                      </a:solidFill>
                      <a:round/>
                      <a:headEnd/>
                      <a:tailEnd/>
                    </a:ln>
                  </p:spPr>
                  <p:txBody>
                    <a:bodyPr/>
                    <a:lstStyle/>
                    <a:p>
                      <a:endParaRPr lang="en-US">
                        <a:latin typeface="Arial" pitchFamily="34" charset="0"/>
                        <a:cs typeface="Arial" pitchFamily="34" charset="0"/>
                      </a:endParaRPr>
                    </a:p>
                  </p:txBody>
                </p:sp>
                <p:sp>
                  <p:nvSpPr>
                    <p:cNvPr id="127" name="Freeform 25"/>
                    <p:cNvSpPr>
                      <a:spLocks/>
                    </p:cNvSpPr>
                    <p:nvPr/>
                  </p:nvSpPr>
                  <p:spPr bwMode="auto">
                    <a:xfrm>
                      <a:off x="1584" y="1961"/>
                      <a:ext cx="686" cy="430"/>
                    </a:xfrm>
                    <a:custGeom>
                      <a:avLst/>
                      <a:gdLst>
                        <a:gd name="T0" fmla="*/ 0 w 686"/>
                        <a:gd name="T1" fmla="*/ 376 h 430"/>
                        <a:gd name="T2" fmla="*/ 645 w 686"/>
                        <a:gd name="T3" fmla="*/ 0 h 430"/>
                        <a:gd name="T4" fmla="*/ 647 w 686"/>
                        <a:gd name="T5" fmla="*/ 0 h 430"/>
                        <a:gd name="T6" fmla="*/ 653 w 686"/>
                        <a:gd name="T7" fmla="*/ 0 h 430"/>
                        <a:gd name="T8" fmla="*/ 660 w 686"/>
                        <a:gd name="T9" fmla="*/ 0 h 430"/>
                        <a:gd name="T10" fmla="*/ 670 w 686"/>
                        <a:gd name="T11" fmla="*/ 3 h 430"/>
                        <a:gd name="T12" fmla="*/ 677 w 686"/>
                        <a:gd name="T13" fmla="*/ 9 h 430"/>
                        <a:gd name="T14" fmla="*/ 683 w 686"/>
                        <a:gd name="T15" fmla="*/ 18 h 430"/>
                        <a:gd name="T16" fmla="*/ 686 w 686"/>
                        <a:gd name="T17" fmla="*/ 33 h 430"/>
                        <a:gd name="T18" fmla="*/ 686 w 686"/>
                        <a:gd name="T19" fmla="*/ 53 h 430"/>
                        <a:gd name="T20" fmla="*/ 41 w 686"/>
                        <a:gd name="T21" fmla="*/ 430 h 430"/>
                        <a:gd name="T22" fmla="*/ 0 w 686"/>
                        <a:gd name="T23" fmla="*/ 376 h 4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86"/>
                        <a:gd name="T37" fmla="*/ 0 h 430"/>
                        <a:gd name="T38" fmla="*/ 686 w 686"/>
                        <a:gd name="T39" fmla="*/ 430 h 4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86" h="430">
                          <a:moveTo>
                            <a:pt x="0" y="376"/>
                          </a:moveTo>
                          <a:lnTo>
                            <a:pt x="645" y="0"/>
                          </a:lnTo>
                          <a:lnTo>
                            <a:pt x="647" y="0"/>
                          </a:lnTo>
                          <a:lnTo>
                            <a:pt x="653" y="0"/>
                          </a:lnTo>
                          <a:lnTo>
                            <a:pt x="660" y="0"/>
                          </a:lnTo>
                          <a:lnTo>
                            <a:pt x="670" y="3"/>
                          </a:lnTo>
                          <a:lnTo>
                            <a:pt x="677" y="9"/>
                          </a:lnTo>
                          <a:lnTo>
                            <a:pt x="683" y="18"/>
                          </a:lnTo>
                          <a:lnTo>
                            <a:pt x="686" y="33"/>
                          </a:lnTo>
                          <a:lnTo>
                            <a:pt x="686" y="53"/>
                          </a:lnTo>
                          <a:lnTo>
                            <a:pt x="41" y="430"/>
                          </a:lnTo>
                          <a:lnTo>
                            <a:pt x="0" y="376"/>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28" name="Line 26"/>
                    <p:cNvSpPr>
                      <a:spLocks noChangeShapeType="1"/>
                    </p:cNvSpPr>
                    <p:nvPr/>
                  </p:nvSpPr>
                  <p:spPr bwMode="auto">
                    <a:xfrm flipH="1">
                      <a:off x="1592" y="2407"/>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29" name="Line 27"/>
                    <p:cNvSpPr>
                      <a:spLocks noChangeShapeType="1"/>
                    </p:cNvSpPr>
                    <p:nvPr/>
                  </p:nvSpPr>
                  <p:spPr bwMode="auto">
                    <a:xfrm flipH="1">
                      <a:off x="1567" y="2422"/>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0" name="Freeform 28"/>
                    <p:cNvSpPr>
                      <a:spLocks/>
                    </p:cNvSpPr>
                    <p:nvPr/>
                  </p:nvSpPr>
                  <p:spPr bwMode="auto">
                    <a:xfrm>
                      <a:off x="1551" y="2437"/>
                      <a:ext cx="5" cy="9"/>
                    </a:xfrm>
                    <a:custGeom>
                      <a:avLst/>
                      <a:gdLst>
                        <a:gd name="T0" fmla="*/ 5 w 5"/>
                        <a:gd name="T1" fmla="*/ 0 h 9"/>
                        <a:gd name="T2" fmla="*/ 0 w 5"/>
                        <a:gd name="T3" fmla="*/ 6 h 9"/>
                        <a:gd name="T4" fmla="*/ 4 w 5"/>
                        <a:gd name="T5" fmla="*/ 9 h 9"/>
                        <a:gd name="T6" fmla="*/ 0 60000 65536"/>
                        <a:gd name="T7" fmla="*/ 0 60000 65536"/>
                        <a:gd name="T8" fmla="*/ 0 60000 65536"/>
                        <a:gd name="T9" fmla="*/ 0 w 5"/>
                        <a:gd name="T10" fmla="*/ 0 h 9"/>
                        <a:gd name="T11" fmla="*/ 5 w 5"/>
                        <a:gd name="T12" fmla="*/ 9 h 9"/>
                      </a:gdLst>
                      <a:ahLst/>
                      <a:cxnLst>
                        <a:cxn ang="T6">
                          <a:pos x="T0" y="T1"/>
                        </a:cxn>
                        <a:cxn ang="T7">
                          <a:pos x="T2" y="T3"/>
                        </a:cxn>
                        <a:cxn ang="T8">
                          <a:pos x="T4" y="T5"/>
                        </a:cxn>
                      </a:cxnLst>
                      <a:rect l="T9" t="T10" r="T11" b="T12"/>
                      <a:pathLst>
                        <a:path w="5" h="9">
                          <a:moveTo>
                            <a:pt x="5" y="0"/>
                          </a:moveTo>
                          <a:lnTo>
                            <a:pt x="0" y="6"/>
                          </a:lnTo>
                          <a:lnTo>
                            <a:pt x="4" y="9"/>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1" name="Line 29"/>
                    <p:cNvSpPr>
                      <a:spLocks noChangeShapeType="1"/>
                    </p:cNvSpPr>
                    <p:nvPr/>
                  </p:nvSpPr>
                  <p:spPr bwMode="auto">
                    <a:xfrm>
                      <a:off x="1566" y="2456"/>
                      <a:ext cx="11" cy="1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2" name="Line 30"/>
                    <p:cNvSpPr>
                      <a:spLocks noChangeShapeType="1"/>
                    </p:cNvSpPr>
                    <p:nvPr/>
                  </p:nvSpPr>
                  <p:spPr bwMode="auto">
                    <a:xfrm flipV="1">
                      <a:off x="1588" y="2456"/>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3" name="Line 31"/>
                    <p:cNvSpPr>
                      <a:spLocks noChangeShapeType="1"/>
                    </p:cNvSpPr>
                    <p:nvPr/>
                  </p:nvSpPr>
                  <p:spPr bwMode="auto">
                    <a:xfrm flipV="1">
                      <a:off x="1612" y="2443"/>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4" name="Line 32"/>
                    <p:cNvSpPr>
                      <a:spLocks noChangeShapeType="1"/>
                    </p:cNvSpPr>
                    <p:nvPr/>
                  </p:nvSpPr>
                  <p:spPr bwMode="auto">
                    <a:xfrm flipV="1">
                      <a:off x="1636" y="242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5" name="Line 33"/>
                    <p:cNvSpPr>
                      <a:spLocks noChangeShapeType="1"/>
                    </p:cNvSpPr>
                    <p:nvPr/>
                  </p:nvSpPr>
                  <p:spPr bwMode="auto">
                    <a:xfrm flipV="1">
                      <a:off x="1662" y="241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6" name="Line 34"/>
                    <p:cNvSpPr>
                      <a:spLocks noChangeShapeType="1"/>
                    </p:cNvSpPr>
                    <p:nvPr/>
                  </p:nvSpPr>
                  <p:spPr bwMode="auto">
                    <a:xfrm flipV="1">
                      <a:off x="1686" y="2398"/>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7" name="Line 35"/>
                    <p:cNvSpPr>
                      <a:spLocks noChangeShapeType="1"/>
                    </p:cNvSpPr>
                    <p:nvPr/>
                  </p:nvSpPr>
                  <p:spPr bwMode="auto">
                    <a:xfrm flipV="1">
                      <a:off x="1710" y="2385"/>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8" name="Line 36"/>
                    <p:cNvSpPr>
                      <a:spLocks noChangeShapeType="1"/>
                    </p:cNvSpPr>
                    <p:nvPr/>
                  </p:nvSpPr>
                  <p:spPr bwMode="auto">
                    <a:xfrm flipV="1">
                      <a:off x="1736" y="2370"/>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39" name="Line 37"/>
                    <p:cNvSpPr>
                      <a:spLocks noChangeShapeType="1"/>
                    </p:cNvSpPr>
                    <p:nvPr/>
                  </p:nvSpPr>
                  <p:spPr bwMode="auto">
                    <a:xfrm flipV="1">
                      <a:off x="1760" y="2356"/>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0" name="Line 38"/>
                    <p:cNvSpPr>
                      <a:spLocks noChangeShapeType="1"/>
                    </p:cNvSpPr>
                    <p:nvPr/>
                  </p:nvSpPr>
                  <p:spPr bwMode="auto">
                    <a:xfrm flipV="1">
                      <a:off x="1784" y="2343"/>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1" name="Line 39"/>
                    <p:cNvSpPr>
                      <a:spLocks noChangeShapeType="1"/>
                    </p:cNvSpPr>
                    <p:nvPr/>
                  </p:nvSpPr>
                  <p:spPr bwMode="auto">
                    <a:xfrm flipV="1">
                      <a:off x="1809" y="232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2" name="Line 40"/>
                    <p:cNvSpPr>
                      <a:spLocks noChangeShapeType="1"/>
                    </p:cNvSpPr>
                    <p:nvPr/>
                  </p:nvSpPr>
                  <p:spPr bwMode="auto">
                    <a:xfrm flipV="1">
                      <a:off x="1835" y="231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3" name="Line 41"/>
                    <p:cNvSpPr>
                      <a:spLocks noChangeShapeType="1"/>
                    </p:cNvSpPr>
                    <p:nvPr/>
                  </p:nvSpPr>
                  <p:spPr bwMode="auto">
                    <a:xfrm flipV="1">
                      <a:off x="1859" y="229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4" name="Line 42"/>
                    <p:cNvSpPr>
                      <a:spLocks noChangeShapeType="1"/>
                    </p:cNvSpPr>
                    <p:nvPr/>
                  </p:nvSpPr>
                  <p:spPr bwMode="auto">
                    <a:xfrm flipV="1">
                      <a:off x="1883" y="228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5" name="Line 43"/>
                    <p:cNvSpPr>
                      <a:spLocks noChangeShapeType="1"/>
                    </p:cNvSpPr>
                    <p:nvPr/>
                  </p:nvSpPr>
                  <p:spPr bwMode="auto">
                    <a:xfrm flipV="1">
                      <a:off x="1907" y="2270"/>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6" name="Line 44"/>
                    <p:cNvSpPr>
                      <a:spLocks noChangeShapeType="1"/>
                    </p:cNvSpPr>
                    <p:nvPr/>
                  </p:nvSpPr>
                  <p:spPr bwMode="auto">
                    <a:xfrm flipV="1">
                      <a:off x="1933" y="2255"/>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7" name="Line 45"/>
                    <p:cNvSpPr>
                      <a:spLocks noChangeShapeType="1"/>
                    </p:cNvSpPr>
                    <p:nvPr/>
                  </p:nvSpPr>
                  <p:spPr bwMode="auto">
                    <a:xfrm flipV="1">
                      <a:off x="1957" y="2241"/>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8" name="Line 46"/>
                    <p:cNvSpPr>
                      <a:spLocks noChangeShapeType="1"/>
                    </p:cNvSpPr>
                    <p:nvPr/>
                  </p:nvSpPr>
                  <p:spPr bwMode="auto">
                    <a:xfrm flipV="1">
                      <a:off x="1981" y="222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49" name="Line 47"/>
                    <p:cNvSpPr>
                      <a:spLocks noChangeShapeType="1"/>
                    </p:cNvSpPr>
                    <p:nvPr/>
                  </p:nvSpPr>
                  <p:spPr bwMode="auto">
                    <a:xfrm flipV="1">
                      <a:off x="2007" y="221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0" name="Line 48"/>
                    <p:cNvSpPr>
                      <a:spLocks noChangeShapeType="1"/>
                    </p:cNvSpPr>
                    <p:nvPr/>
                  </p:nvSpPr>
                  <p:spPr bwMode="auto">
                    <a:xfrm flipV="1">
                      <a:off x="2031" y="2198"/>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1" name="Line 49"/>
                    <p:cNvSpPr>
                      <a:spLocks noChangeShapeType="1"/>
                    </p:cNvSpPr>
                    <p:nvPr/>
                  </p:nvSpPr>
                  <p:spPr bwMode="auto">
                    <a:xfrm>
                      <a:off x="2055" y="2191"/>
                      <a:ext cx="1" cy="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2" name="Line 97"/>
                    <p:cNvSpPr>
                      <a:spLocks noChangeShapeType="1"/>
                    </p:cNvSpPr>
                    <p:nvPr/>
                  </p:nvSpPr>
                  <p:spPr bwMode="auto">
                    <a:xfrm flipH="1">
                      <a:off x="2563" y="2483"/>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3" name="Line 98"/>
                    <p:cNvSpPr>
                      <a:spLocks noChangeShapeType="1"/>
                    </p:cNvSpPr>
                    <p:nvPr/>
                  </p:nvSpPr>
                  <p:spPr bwMode="auto">
                    <a:xfrm flipH="1">
                      <a:off x="2539" y="2498"/>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4" name="Line 99"/>
                    <p:cNvSpPr>
                      <a:spLocks noChangeShapeType="1"/>
                    </p:cNvSpPr>
                    <p:nvPr/>
                  </p:nvSpPr>
                  <p:spPr bwMode="auto">
                    <a:xfrm flipH="1">
                      <a:off x="2513" y="2511"/>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5" name="Line 100"/>
                    <p:cNvSpPr>
                      <a:spLocks noChangeShapeType="1"/>
                    </p:cNvSpPr>
                    <p:nvPr/>
                  </p:nvSpPr>
                  <p:spPr bwMode="auto">
                    <a:xfrm flipH="1">
                      <a:off x="2489" y="2526"/>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6" name="Line 101"/>
                    <p:cNvSpPr>
                      <a:spLocks noChangeShapeType="1"/>
                    </p:cNvSpPr>
                    <p:nvPr/>
                  </p:nvSpPr>
                  <p:spPr bwMode="auto">
                    <a:xfrm flipH="1">
                      <a:off x="2465" y="2541"/>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7" name="Line 102"/>
                    <p:cNvSpPr>
                      <a:spLocks noChangeShapeType="1"/>
                    </p:cNvSpPr>
                    <p:nvPr/>
                  </p:nvSpPr>
                  <p:spPr bwMode="auto">
                    <a:xfrm flipH="1">
                      <a:off x="2439" y="2554"/>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8" name="Line 103"/>
                    <p:cNvSpPr>
                      <a:spLocks noChangeShapeType="1"/>
                    </p:cNvSpPr>
                    <p:nvPr/>
                  </p:nvSpPr>
                  <p:spPr bwMode="auto">
                    <a:xfrm flipH="1">
                      <a:off x="2415" y="2569"/>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59" name="Line 104"/>
                    <p:cNvSpPr>
                      <a:spLocks noChangeShapeType="1"/>
                    </p:cNvSpPr>
                    <p:nvPr/>
                  </p:nvSpPr>
                  <p:spPr bwMode="auto">
                    <a:xfrm flipH="1">
                      <a:off x="2391" y="2584"/>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0" name="Line 105"/>
                    <p:cNvSpPr>
                      <a:spLocks noChangeShapeType="1"/>
                    </p:cNvSpPr>
                    <p:nvPr/>
                  </p:nvSpPr>
                  <p:spPr bwMode="auto">
                    <a:xfrm flipH="1">
                      <a:off x="2365" y="2598"/>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1" name="Line 106"/>
                    <p:cNvSpPr>
                      <a:spLocks noChangeShapeType="1"/>
                    </p:cNvSpPr>
                    <p:nvPr/>
                  </p:nvSpPr>
                  <p:spPr bwMode="auto">
                    <a:xfrm flipH="1">
                      <a:off x="2341" y="2611"/>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2" name="Line 107"/>
                    <p:cNvSpPr>
                      <a:spLocks noChangeShapeType="1"/>
                    </p:cNvSpPr>
                    <p:nvPr/>
                  </p:nvSpPr>
                  <p:spPr bwMode="auto">
                    <a:xfrm flipH="1">
                      <a:off x="2317" y="2626"/>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3" name="Line 108"/>
                    <p:cNvSpPr>
                      <a:spLocks noChangeShapeType="1"/>
                    </p:cNvSpPr>
                    <p:nvPr/>
                  </p:nvSpPr>
                  <p:spPr bwMode="auto">
                    <a:xfrm flipH="1">
                      <a:off x="2293" y="2641"/>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4" name="Line 109"/>
                    <p:cNvSpPr>
                      <a:spLocks noChangeShapeType="1"/>
                    </p:cNvSpPr>
                    <p:nvPr/>
                  </p:nvSpPr>
                  <p:spPr bwMode="auto">
                    <a:xfrm flipH="1">
                      <a:off x="2267" y="2654"/>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5" name="Freeform 110"/>
                    <p:cNvSpPr>
                      <a:spLocks/>
                    </p:cNvSpPr>
                    <p:nvPr/>
                  </p:nvSpPr>
                  <p:spPr bwMode="auto">
                    <a:xfrm>
                      <a:off x="2242" y="2669"/>
                      <a:ext cx="13" cy="7"/>
                    </a:xfrm>
                    <a:custGeom>
                      <a:avLst/>
                      <a:gdLst>
                        <a:gd name="T0" fmla="*/ 13 w 13"/>
                        <a:gd name="T1" fmla="*/ 0 h 7"/>
                        <a:gd name="T2" fmla="*/ 0 w 13"/>
                        <a:gd name="T3" fmla="*/ 7 h 7"/>
                        <a:gd name="T4" fmla="*/ 0 w 13"/>
                        <a:gd name="T5" fmla="*/ 7 h 7"/>
                        <a:gd name="T6" fmla="*/ 0 60000 65536"/>
                        <a:gd name="T7" fmla="*/ 0 60000 65536"/>
                        <a:gd name="T8" fmla="*/ 0 60000 65536"/>
                        <a:gd name="T9" fmla="*/ 0 w 13"/>
                        <a:gd name="T10" fmla="*/ 0 h 7"/>
                        <a:gd name="T11" fmla="*/ 13 w 13"/>
                        <a:gd name="T12" fmla="*/ 7 h 7"/>
                      </a:gdLst>
                      <a:ahLst/>
                      <a:cxnLst>
                        <a:cxn ang="T6">
                          <a:pos x="T0" y="T1"/>
                        </a:cxn>
                        <a:cxn ang="T7">
                          <a:pos x="T2" y="T3"/>
                        </a:cxn>
                        <a:cxn ang="T8">
                          <a:pos x="T4" y="T5"/>
                        </a:cxn>
                      </a:cxnLst>
                      <a:rect l="T9" t="T10" r="T11" b="T12"/>
                      <a:pathLst>
                        <a:path w="13" h="7">
                          <a:moveTo>
                            <a:pt x="13" y="0"/>
                          </a:moveTo>
                          <a:lnTo>
                            <a:pt x="0" y="7"/>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6" name="Line 111"/>
                    <p:cNvSpPr>
                      <a:spLocks noChangeShapeType="1"/>
                    </p:cNvSpPr>
                    <p:nvPr/>
                  </p:nvSpPr>
                  <p:spPr bwMode="auto">
                    <a:xfrm>
                      <a:off x="2254" y="2686"/>
                      <a:ext cx="11" cy="9"/>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7" name="Line 112"/>
                    <p:cNvSpPr>
                      <a:spLocks noChangeShapeType="1"/>
                    </p:cNvSpPr>
                    <p:nvPr/>
                  </p:nvSpPr>
                  <p:spPr bwMode="auto">
                    <a:xfrm flipV="1">
                      <a:off x="2276" y="268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8" name="Line 113"/>
                    <p:cNvSpPr>
                      <a:spLocks noChangeShapeType="1"/>
                    </p:cNvSpPr>
                    <p:nvPr/>
                  </p:nvSpPr>
                  <p:spPr bwMode="auto">
                    <a:xfrm flipV="1">
                      <a:off x="2300" y="2665"/>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69" name="Freeform 114"/>
                    <p:cNvSpPr>
                      <a:spLocks/>
                    </p:cNvSpPr>
                    <p:nvPr/>
                  </p:nvSpPr>
                  <p:spPr bwMode="auto">
                    <a:xfrm>
                      <a:off x="1579" y="1962"/>
                      <a:ext cx="691" cy="429"/>
                    </a:xfrm>
                    <a:custGeom>
                      <a:avLst/>
                      <a:gdLst>
                        <a:gd name="T0" fmla="*/ 654 w 691"/>
                        <a:gd name="T1" fmla="*/ 0 h 429"/>
                        <a:gd name="T2" fmla="*/ 658 w 691"/>
                        <a:gd name="T3" fmla="*/ 0 h 429"/>
                        <a:gd name="T4" fmla="*/ 663 w 691"/>
                        <a:gd name="T5" fmla="*/ 0 h 429"/>
                        <a:gd name="T6" fmla="*/ 671 w 691"/>
                        <a:gd name="T7" fmla="*/ 2 h 429"/>
                        <a:gd name="T8" fmla="*/ 678 w 691"/>
                        <a:gd name="T9" fmla="*/ 6 h 429"/>
                        <a:gd name="T10" fmla="*/ 686 w 691"/>
                        <a:gd name="T11" fmla="*/ 13 h 429"/>
                        <a:gd name="T12" fmla="*/ 691 w 691"/>
                        <a:gd name="T13" fmla="*/ 28 h 429"/>
                        <a:gd name="T14" fmla="*/ 691 w 691"/>
                        <a:gd name="T15" fmla="*/ 47 h 429"/>
                        <a:gd name="T16" fmla="*/ 35 w 691"/>
                        <a:gd name="T17" fmla="*/ 429 h 429"/>
                        <a:gd name="T18" fmla="*/ 0 w 691"/>
                        <a:gd name="T19" fmla="*/ 381 h 429"/>
                        <a:gd name="T20" fmla="*/ 654 w 691"/>
                        <a:gd name="T21" fmla="*/ 0 h 4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1"/>
                        <a:gd name="T34" fmla="*/ 0 h 429"/>
                        <a:gd name="T35" fmla="*/ 691 w 691"/>
                        <a:gd name="T36" fmla="*/ 429 h 4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1" h="429">
                          <a:moveTo>
                            <a:pt x="654" y="0"/>
                          </a:moveTo>
                          <a:lnTo>
                            <a:pt x="658" y="0"/>
                          </a:lnTo>
                          <a:lnTo>
                            <a:pt x="663" y="0"/>
                          </a:lnTo>
                          <a:lnTo>
                            <a:pt x="671" y="2"/>
                          </a:lnTo>
                          <a:lnTo>
                            <a:pt x="678" y="6"/>
                          </a:lnTo>
                          <a:lnTo>
                            <a:pt x="686" y="13"/>
                          </a:lnTo>
                          <a:lnTo>
                            <a:pt x="691" y="28"/>
                          </a:lnTo>
                          <a:lnTo>
                            <a:pt x="691" y="47"/>
                          </a:lnTo>
                          <a:lnTo>
                            <a:pt x="35" y="429"/>
                          </a:lnTo>
                          <a:lnTo>
                            <a:pt x="0" y="381"/>
                          </a:lnTo>
                          <a:lnTo>
                            <a:pt x="654" y="0"/>
                          </a:lnTo>
                          <a:close/>
                        </a:path>
                      </a:pathLst>
                    </a:custGeom>
                    <a:solidFill>
                      <a:srgbClr val="FF2B2B"/>
                    </a:solidFill>
                    <a:ln w="0">
                      <a:solidFill>
                        <a:srgbClr val="FF2B2B"/>
                      </a:solidFill>
                      <a:round/>
                      <a:headEnd/>
                      <a:tailEnd/>
                    </a:ln>
                  </p:spPr>
                  <p:txBody>
                    <a:bodyPr/>
                    <a:lstStyle/>
                    <a:p>
                      <a:endParaRPr lang="en-US">
                        <a:latin typeface="Arial" pitchFamily="34" charset="0"/>
                        <a:cs typeface="Arial" pitchFamily="34" charset="0"/>
                      </a:endParaRPr>
                    </a:p>
                  </p:txBody>
                </p:sp>
                <p:sp>
                  <p:nvSpPr>
                    <p:cNvPr id="170" name="Freeform 115"/>
                    <p:cNvSpPr>
                      <a:spLocks/>
                    </p:cNvSpPr>
                    <p:nvPr/>
                  </p:nvSpPr>
                  <p:spPr bwMode="auto">
                    <a:xfrm>
                      <a:off x="1584" y="1962"/>
                      <a:ext cx="686" cy="421"/>
                    </a:xfrm>
                    <a:custGeom>
                      <a:avLst/>
                      <a:gdLst>
                        <a:gd name="T0" fmla="*/ 653 w 686"/>
                        <a:gd name="T1" fmla="*/ 0 h 421"/>
                        <a:gd name="T2" fmla="*/ 657 w 686"/>
                        <a:gd name="T3" fmla="*/ 0 h 421"/>
                        <a:gd name="T4" fmla="*/ 662 w 686"/>
                        <a:gd name="T5" fmla="*/ 2 h 421"/>
                        <a:gd name="T6" fmla="*/ 671 w 686"/>
                        <a:gd name="T7" fmla="*/ 4 h 421"/>
                        <a:gd name="T8" fmla="*/ 679 w 686"/>
                        <a:gd name="T9" fmla="*/ 12 h 421"/>
                        <a:gd name="T10" fmla="*/ 684 w 686"/>
                        <a:gd name="T11" fmla="*/ 23 h 421"/>
                        <a:gd name="T12" fmla="*/ 686 w 686"/>
                        <a:gd name="T13" fmla="*/ 41 h 421"/>
                        <a:gd name="T14" fmla="*/ 32 w 686"/>
                        <a:gd name="T15" fmla="*/ 421 h 421"/>
                        <a:gd name="T16" fmla="*/ 0 w 686"/>
                        <a:gd name="T17" fmla="*/ 381 h 421"/>
                        <a:gd name="T18" fmla="*/ 653 w 686"/>
                        <a:gd name="T19" fmla="*/ 0 h 4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86"/>
                        <a:gd name="T31" fmla="*/ 0 h 421"/>
                        <a:gd name="T32" fmla="*/ 686 w 686"/>
                        <a:gd name="T33" fmla="*/ 421 h 4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86" h="421">
                          <a:moveTo>
                            <a:pt x="653" y="0"/>
                          </a:moveTo>
                          <a:lnTo>
                            <a:pt x="657" y="0"/>
                          </a:lnTo>
                          <a:lnTo>
                            <a:pt x="662" y="2"/>
                          </a:lnTo>
                          <a:lnTo>
                            <a:pt x="671" y="4"/>
                          </a:lnTo>
                          <a:lnTo>
                            <a:pt x="679" y="12"/>
                          </a:lnTo>
                          <a:lnTo>
                            <a:pt x="684" y="23"/>
                          </a:lnTo>
                          <a:lnTo>
                            <a:pt x="686" y="41"/>
                          </a:lnTo>
                          <a:lnTo>
                            <a:pt x="32" y="421"/>
                          </a:lnTo>
                          <a:lnTo>
                            <a:pt x="0" y="381"/>
                          </a:lnTo>
                          <a:lnTo>
                            <a:pt x="653" y="0"/>
                          </a:lnTo>
                          <a:close/>
                        </a:path>
                      </a:pathLst>
                    </a:custGeom>
                    <a:solidFill>
                      <a:srgbClr val="FF5555"/>
                    </a:solidFill>
                    <a:ln w="0">
                      <a:solidFill>
                        <a:srgbClr val="FF5555"/>
                      </a:solidFill>
                      <a:round/>
                      <a:headEnd/>
                      <a:tailEnd/>
                    </a:ln>
                  </p:spPr>
                  <p:txBody>
                    <a:bodyPr/>
                    <a:lstStyle/>
                    <a:p>
                      <a:endParaRPr lang="en-US">
                        <a:latin typeface="Arial" pitchFamily="34" charset="0"/>
                        <a:cs typeface="Arial" pitchFamily="34" charset="0"/>
                      </a:endParaRPr>
                    </a:p>
                  </p:txBody>
                </p:sp>
                <p:sp>
                  <p:nvSpPr>
                    <p:cNvPr id="171" name="Freeform 116"/>
                    <p:cNvSpPr>
                      <a:spLocks/>
                    </p:cNvSpPr>
                    <p:nvPr/>
                  </p:nvSpPr>
                  <p:spPr bwMode="auto">
                    <a:xfrm>
                      <a:off x="1592" y="1964"/>
                      <a:ext cx="676" cy="414"/>
                    </a:xfrm>
                    <a:custGeom>
                      <a:avLst/>
                      <a:gdLst>
                        <a:gd name="T0" fmla="*/ 650 w 676"/>
                        <a:gd name="T1" fmla="*/ 0 h 414"/>
                        <a:gd name="T2" fmla="*/ 652 w 676"/>
                        <a:gd name="T3" fmla="*/ 0 h 414"/>
                        <a:gd name="T4" fmla="*/ 658 w 676"/>
                        <a:gd name="T5" fmla="*/ 2 h 414"/>
                        <a:gd name="T6" fmla="*/ 665 w 676"/>
                        <a:gd name="T7" fmla="*/ 4 h 414"/>
                        <a:gd name="T8" fmla="*/ 671 w 676"/>
                        <a:gd name="T9" fmla="*/ 11 h 414"/>
                        <a:gd name="T10" fmla="*/ 676 w 676"/>
                        <a:gd name="T11" fmla="*/ 21 h 414"/>
                        <a:gd name="T12" fmla="*/ 676 w 676"/>
                        <a:gd name="T13" fmla="*/ 34 h 414"/>
                        <a:gd name="T14" fmla="*/ 24 w 676"/>
                        <a:gd name="T15" fmla="*/ 414 h 414"/>
                        <a:gd name="T16" fmla="*/ 0 w 676"/>
                        <a:gd name="T17" fmla="*/ 379 h 414"/>
                        <a:gd name="T18" fmla="*/ 650 w 676"/>
                        <a:gd name="T19" fmla="*/ 0 h 4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6"/>
                        <a:gd name="T31" fmla="*/ 0 h 414"/>
                        <a:gd name="T32" fmla="*/ 676 w 676"/>
                        <a:gd name="T33" fmla="*/ 414 h 4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6" h="414">
                          <a:moveTo>
                            <a:pt x="650" y="0"/>
                          </a:moveTo>
                          <a:lnTo>
                            <a:pt x="652" y="0"/>
                          </a:lnTo>
                          <a:lnTo>
                            <a:pt x="658" y="2"/>
                          </a:lnTo>
                          <a:lnTo>
                            <a:pt x="665" y="4"/>
                          </a:lnTo>
                          <a:lnTo>
                            <a:pt x="671" y="11"/>
                          </a:lnTo>
                          <a:lnTo>
                            <a:pt x="676" y="21"/>
                          </a:lnTo>
                          <a:lnTo>
                            <a:pt x="676" y="34"/>
                          </a:lnTo>
                          <a:lnTo>
                            <a:pt x="24" y="414"/>
                          </a:lnTo>
                          <a:lnTo>
                            <a:pt x="0" y="379"/>
                          </a:lnTo>
                          <a:lnTo>
                            <a:pt x="650" y="0"/>
                          </a:lnTo>
                          <a:close/>
                        </a:path>
                      </a:pathLst>
                    </a:custGeom>
                    <a:solidFill>
                      <a:srgbClr val="FF8080"/>
                    </a:solidFill>
                    <a:ln w="0">
                      <a:solidFill>
                        <a:srgbClr val="FF8080"/>
                      </a:solidFill>
                      <a:round/>
                      <a:headEnd/>
                      <a:tailEnd/>
                    </a:ln>
                  </p:spPr>
                  <p:txBody>
                    <a:bodyPr/>
                    <a:lstStyle/>
                    <a:p>
                      <a:endParaRPr lang="en-US">
                        <a:latin typeface="Arial" pitchFamily="34" charset="0"/>
                        <a:cs typeface="Arial" pitchFamily="34" charset="0"/>
                      </a:endParaRPr>
                    </a:p>
                  </p:txBody>
                </p:sp>
                <p:sp>
                  <p:nvSpPr>
                    <p:cNvPr id="172" name="Freeform 117"/>
                    <p:cNvSpPr>
                      <a:spLocks/>
                    </p:cNvSpPr>
                    <p:nvPr/>
                  </p:nvSpPr>
                  <p:spPr bwMode="auto">
                    <a:xfrm>
                      <a:off x="1597" y="1964"/>
                      <a:ext cx="671" cy="406"/>
                    </a:xfrm>
                    <a:custGeom>
                      <a:avLst/>
                      <a:gdLst>
                        <a:gd name="T0" fmla="*/ 649 w 671"/>
                        <a:gd name="T1" fmla="*/ 0 h 406"/>
                        <a:gd name="T2" fmla="*/ 649 w 671"/>
                        <a:gd name="T3" fmla="*/ 0 h 406"/>
                        <a:gd name="T4" fmla="*/ 651 w 671"/>
                        <a:gd name="T5" fmla="*/ 2 h 406"/>
                        <a:gd name="T6" fmla="*/ 655 w 671"/>
                        <a:gd name="T7" fmla="*/ 2 h 406"/>
                        <a:gd name="T8" fmla="*/ 658 w 671"/>
                        <a:gd name="T9" fmla="*/ 6 h 406"/>
                        <a:gd name="T10" fmla="*/ 662 w 671"/>
                        <a:gd name="T11" fmla="*/ 8 h 406"/>
                        <a:gd name="T12" fmla="*/ 666 w 671"/>
                        <a:gd name="T13" fmla="*/ 11 h 406"/>
                        <a:gd name="T14" fmla="*/ 670 w 671"/>
                        <a:gd name="T15" fmla="*/ 17 h 406"/>
                        <a:gd name="T16" fmla="*/ 671 w 671"/>
                        <a:gd name="T17" fmla="*/ 23 h 406"/>
                        <a:gd name="T18" fmla="*/ 671 w 671"/>
                        <a:gd name="T19" fmla="*/ 28 h 406"/>
                        <a:gd name="T20" fmla="*/ 19 w 671"/>
                        <a:gd name="T21" fmla="*/ 406 h 406"/>
                        <a:gd name="T22" fmla="*/ 0 w 671"/>
                        <a:gd name="T23" fmla="*/ 379 h 406"/>
                        <a:gd name="T24" fmla="*/ 649 w 671"/>
                        <a:gd name="T25" fmla="*/ 0 h 4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1"/>
                        <a:gd name="T40" fmla="*/ 0 h 406"/>
                        <a:gd name="T41" fmla="*/ 671 w 671"/>
                        <a:gd name="T42" fmla="*/ 406 h 4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1" h="406">
                          <a:moveTo>
                            <a:pt x="649" y="0"/>
                          </a:moveTo>
                          <a:lnTo>
                            <a:pt x="649" y="0"/>
                          </a:lnTo>
                          <a:lnTo>
                            <a:pt x="651" y="2"/>
                          </a:lnTo>
                          <a:lnTo>
                            <a:pt x="655" y="2"/>
                          </a:lnTo>
                          <a:lnTo>
                            <a:pt x="658" y="6"/>
                          </a:lnTo>
                          <a:lnTo>
                            <a:pt x="662" y="8"/>
                          </a:lnTo>
                          <a:lnTo>
                            <a:pt x="666" y="11"/>
                          </a:lnTo>
                          <a:lnTo>
                            <a:pt x="670" y="17"/>
                          </a:lnTo>
                          <a:lnTo>
                            <a:pt x="671" y="23"/>
                          </a:lnTo>
                          <a:lnTo>
                            <a:pt x="671" y="28"/>
                          </a:lnTo>
                          <a:lnTo>
                            <a:pt x="19" y="406"/>
                          </a:lnTo>
                          <a:lnTo>
                            <a:pt x="0" y="379"/>
                          </a:lnTo>
                          <a:lnTo>
                            <a:pt x="649" y="0"/>
                          </a:lnTo>
                          <a:close/>
                        </a:path>
                      </a:pathLst>
                    </a:custGeom>
                    <a:solidFill>
                      <a:srgbClr val="FFAAAA"/>
                    </a:solidFill>
                    <a:ln w="0">
                      <a:solidFill>
                        <a:srgbClr val="FFAAAA"/>
                      </a:solidFill>
                      <a:round/>
                      <a:headEnd/>
                      <a:tailEnd/>
                    </a:ln>
                  </p:spPr>
                  <p:txBody>
                    <a:bodyPr/>
                    <a:lstStyle/>
                    <a:p>
                      <a:endParaRPr lang="en-US">
                        <a:latin typeface="Arial" pitchFamily="34" charset="0"/>
                        <a:cs typeface="Arial" pitchFamily="34" charset="0"/>
                      </a:endParaRPr>
                    </a:p>
                  </p:txBody>
                </p:sp>
                <p:sp>
                  <p:nvSpPr>
                    <p:cNvPr id="173" name="Freeform 119"/>
                    <p:cNvSpPr>
                      <a:spLocks/>
                    </p:cNvSpPr>
                    <p:nvPr/>
                  </p:nvSpPr>
                  <p:spPr bwMode="auto">
                    <a:xfrm>
                      <a:off x="1621" y="1966"/>
                      <a:ext cx="646" cy="386"/>
                    </a:xfrm>
                    <a:custGeom>
                      <a:avLst/>
                      <a:gdLst>
                        <a:gd name="T0" fmla="*/ 646 w 646"/>
                        <a:gd name="T1" fmla="*/ 15 h 386"/>
                        <a:gd name="T2" fmla="*/ 8 w 646"/>
                        <a:gd name="T3" fmla="*/ 386 h 386"/>
                        <a:gd name="T4" fmla="*/ 0 w 646"/>
                        <a:gd name="T5" fmla="*/ 371 h 386"/>
                        <a:gd name="T6" fmla="*/ 633 w 646"/>
                        <a:gd name="T7" fmla="*/ 0 h 386"/>
                        <a:gd name="T8" fmla="*/ 646 w 646"/>
                        <a:gd name="T9" fmla="*/ 15 h 386"/>
                        <a:gd name="T10" fmla="*/ 0 60000 65536"/>
                        <a:gd name="T11" fmla="*/ 0 60000 65536"/>
                        <a:gd name="T12" fmla="*/ 0 60000 65536"/>
                        <a:gd name="T13" fmla="*/ 0 60000 65536"/>
                        <a:gd name="T14" fmla="*/ 0 60000 65536"/>
                        <a:gd name="T15" fmla="*/ 0 w 646"/>
                        <a:gd name="T16" fmla="*/ 0 h 386"/>
                        <a:gd name="T17" fmla="*/ 646 w 646"/>
                        <a:gd name="T18" fmla="*/ 386 h 386"/>
                      </a:gdLst>
                      <a:ahLst/>
                      <a:cxnLst>
                        <a:cxn ang="T10">
                          <a:pos x="T0" y="T1"/>
                        </a:cxn>
                        <a:cxn ang="T11">
                          <a:pos x="T2" y="T3"/>
                        </a:cxn>
                        <a:cxn ang="T12">
                          <a:pos x="T4" y="T5"/>
                        </a:cxn>
                        <a:cxn ang="T13">
                          <a:pos x="T6" y="T7"/>
                        </a:cxn>
                        <a:cxn ang="T14">
                          <a:pos x="T8" y="T9"/>
                        </a:cxn>
                      </a:cxnLst>
                      <a:rect l="T15" t="T16" r="T17" b="T18"/>
                      <a:pathLst>
                        <a:path w="646" h="386">
                          <a:moveTo>
                            <a:pt x="646" y="15"/>
                          </a:moveTo>
                          <a:lnTo>
                            <a:pt x="8" y="386"/>
                          </a:lnTo>
                          <a:lnTo>
                            <a:pt x="0" y="371"/>
                          </a:lnTo>
                          <a:lnTo>
                            <a:pt x="633" y="0"/>
                          </a:lnTo>
                          <a:lnTo>
                            <a:pt x="646" y="15"/>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174" name="Freeform 120"/>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close/>
                        </a:path>
                      </a:pathLst>
                    </a:custGeom>
                    <a:solidFill>
                      <a:srgbClr val="CC0000"/>
                    </a:solidFill>
                    <a:ln w="0">
                      <a:solidFill>
                        <a:srgbClr val="CC0000"/>
                      </a:solidFill>
                      <a:round/>
                      <a:headEnd/>
                      <a:tailEnd/>
                    </a:ln>
                  </p:spPr>
                  <p:txBody>
                    <a:bodyPr/>
                    <a:lstStyle/>
                    <a:p>
                      <a:endParaRPr lang="en-US">
                        <a:latin typeface="Arial" pitchFamily="34" charset="0"/>
                        <a:cs typeface="Arial" pitchFamily="34" charset="0"/>
                      </a:endParaRPr>
                    </a:p>
                  </p:txBody>
                </p:sp>
                <p:sp>
                  <p:nvSpPr>
                    <p:cNvPr id="175" name="Freeform 121"/>
                    <p:cNvSpPr>
                      <a:spLocks/>
                    </p:cNvSpPr>
                    <p:nvPr/>
                  </p:nvSpPr>
                  <p:spPr bwMode="auto">
                    <a:xfrm>
                      <a:off x="1573" y="2331"/>
                      <a:ext cx="65" cy="69"/>
                    </a:xfrm>
                    <a:custGeom>
                      <a:avLst/>
                      <a:gdLst>
                        <a:gd name="T0" fmla="*/ 46 w 65"/>
                        <a:gd name="T1" fmla="*/ 65 h 69"/>
                        <a:gd name="T2" fmla="*/ 59 w 65"/>
                        <a:gd name="T3" fmla="*/ 54 h 69"/>
                        <a:gd name="T4" fmla="*/ 65 w 65"/>
                        <a:gd name="T5" fmla="*/ 39 h 69"/>
                        <a:gd name="T6" fmla="*/ 61 w 65"/>
                        <a:gd name="T7" fmla="*/ 21 h 69"/>
                        <a:gd name="T8" fmla="*/ 50 w 65"/>
                        <a:gd name="T9" fmla="*/ 8 h 69"/>
                        <a:gd name="T10" fmla="*/ 35 w 65"/>
                        <a:gd name="T11" fmla="*/ 0 h 69"/>
                        <a:gd name="T12" fmla="*/ 19 w 65"/>
                        <a:gd name="T13" fmla="*/ 2 h 69"/>
                        <a:gd name="T14" fmla="*/ 6 w 65"/>
                        <a:gd name="T15" fmla="*/ 13 h 69"/>
                        <a:gd name="T16" fmla="*/ 0 w 65"/>
                        <a:gd name="T17" fmla="*/ 30 h 69"/>
                        <a:gd name="T18" fmla="*/ 4 w 65"/>
                        <a:gd name="T19" fmla="*/ 47 h 69"/>
                        <a:gd name="T20" fmla="*/ 15 w 65"/>
                        <a:gd name="T21" fmla="*/ 62 h 69"/>
                        <a:gd name="T22" fmla="*/ 30 w 65"/>
                        <a:gd name="T23" fmla="*/ 69 h 69"/>
                        <a:gd name="T24" fmla="*/ 46 w 65"/>
                        <a:gd name="T25" fmla="*/ 65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9"/>
                        <a:gd name="T41" fmla="*/ 65 w 65"/>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9">
                          <a:moveTo>
                            <a:pt x="46" y="65"/>
                          </a:moveTo>
                          <a:lnTo>
                            <a:pt x="59" y="54"/>
                          </a:lnTo>
                          <a:lnTo>
                            <a:pt x="65" y="39"/>
                          </a:lnTo>
                          <a:lnTo>
                            <a:pt x="61" y="21"/>
                          </a:lnTo>
                          <a:lnTo>
                            <a:pt x="50" y="8"/>
                          </a:lnTo>
                          <a:lnTo>
                            <a:pt x="35" y="0"/>
                          </a:lnTo>
                          <a:lnTo>
                            <a:pt x="19" y="2"/>
                          </a:lnTo>
                          <a:lnTo>
                            <a:pt x="6" y="13"/>
                          </a:lnTo>
                          <a:lnTo>
                            <a:pt x="0" y="30"/>
                          </a:lnTo>
                          <a:lnTo>
                            <a:pt x="4" y="47"/>
                          </a:lnTo>
                          <a:lnTo>
                            <a:pt x="15" y="62"/>
                          </a:lnTo>
                          <a:lnTo>
                            <a:pt x="30" y="69"/>
                          </a:lnTo>
                          <a:lnTo>
                            <a:pt x="46" y="65"/>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76" name="Line 122"/>
                    <p:cNvSpPr>
                      <a:spLocks noChangeShapeType="1"/>
                    </p:cNvSpPr>
                    <p:nvPr/>
                  </p:nvSpPr>
                  <p:spPr bwMode="auto">
                    <a:xfrm>
                      <a:off x="2061" y="2192"/>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77" name="Freeform 130"/>
                    <p:cNvSpPr>
                      <a:spLocks/>
                    </p:cNvSpPr>
                    <p:nvPr/>
                  </p:nvSpPr>
                  <p:spPr bwMode="auto">
                    <a:xfrm>
                      <a:off x="1108" y="2576"/>
                      <a:ext cx="72" cy="117"/>
                    </a:xfrm>
                    <a:custGeom>
                      <a:avLst/>
                      <a:gdLst>
                        <a:gd name="T0" fmla="*/ 72 w 72"/>
                        <a:gd name="T1" fmla="*/ 117 h 117"/>
                        <a:gd name="T2" fmla="*/ 72 w 72"/>
                        <a:gd name="T3" fmla="*/ 34 h 117"/>
                        <a:gd name="T4" fmla="*/ 0 w 72"/>
                        <a:gd name="T5" fmla="*/ 0 h 117"/>
                        <a:gd name="T6" fmla="*/ 0 w 72"/>
                        <a:gd name="T7" fmla="*/ 84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4"/>
                          </a:lnTo>
                          <a:lnTo>
                            <a:pt x="0" y="0"/>
                          </a:lnTo>
                          <a:lnTo>
                            <a:pt x="0" y="84"/>
                          </a:lnTo>
                          <a:lnTo>
                            <a:pt x="72" y="117"/>
                          </a:lnTo>
                          <a:close/>
                        </a:path>
                      </a:pathLst>
                    </a:custGeom>
                    <a:solidFill>
                      <a:srgbClr val="00B200"/>
                    </a:solidFill>
                    <a:ln w="0">
                      <a:solidFill>
                        <a:srgbClr val="00B200"/>
                      </a:solidFill>
                      <a:round/>
                      <a:headEnd/>
                      <a:tailEnd/>
                    </a:ln>
                  </p:spPr>
                  <p:txBody>
                    <a:bodyPr/>
                    <a:lstStyle/>
                    <a:p>
                      <a:endParaRPr lang="en-US">
                        <a:latin typeface="Arial" pitchFamily="34" charset="0"/>
                        <a:cs typeface="Arial" pitchFamily="34" charset="0"/>
                      </a:endParaRPr>
                    </a:p>
                  </p:txBody>
                </p:sp>
                <p:sp>
                  <p:nvSpPr>
                    <p:cNvPr id="178" name="Freeform 131"/>
                    <p:cNvSpPr>
                      <a:spLocks/>
                    </p:cNvSpPr>
                    <p:nvPr/>
                  </p:nvSpPr>
                  <p:spPr bwMode="auto">
                    <a:xfrm>
                      <a:off x="1180" y="2576"/>
                      <a:ext cx="70" cy="117"/>
                    </a:xfrm>
                    <a:custGeom>
                      <a:avLst/>
                      <a:gdLst>
                        <a:gd name="T0" fmla="*/ 0 w 70"/>
                        <a:gd name="T1" fmla="*/ 117 h 117"/>
                        <a:gd name="T2" fmla="*/ 0 w 70"/>
                        <a:gd name="T3" fmla="*/ 34 h 117"/>
                        <a:gd name="T4" fmla="*/ 70 w 70"/>
                        <a:gd name="T5" fmla="*/ 0 h 117"/>
                        <a:gd name="T6" fmla="*/ 70 w 70"/>
                        <a:gd name="T7" fmla="*/ 84 h 117"/>
                        <a:gd name="T8" fmla="*/ 0 w 70"/>
                        <a:gd name="T9" fmla="*/ 117 h 117"/>
                        <a:gd name="T10" fmla="*/ 0 60000 65536"/>
                        <a:gd name="T11" fmla="*/ 0 60000 65536"/>
                        <a:gd name="T12" fmla="*/ 0 60000 65536"/>
                        <a:gd name="T13" fmla="*/ 0 60000 65536"/>
                        <a:gd name="T14" fmla="*/ 0 60000 65536"/>
                        <a:gd name="T15" fmla="*/ 0 w 70"/>
                        <a:gd name="T16" fmla="*/ 0 h 117"/>
                        <a:gd name="T17" fmla="*/ 70 w 70"/>
                        <a:gd name="T18" fmla="*/ 117 h 117"/>
                      </a:gdLst>
                      <a:ahLst/>
                      <a:cxnLst>
                        <a:cxn ang="T10">
                          <a:pos x="T0" y="T1"/>
                        </a:cxn>
                        <a:cxn ang="T11">
                          <a:pos x="T2" y="T3"/>
                        </a:cxn>
                        <a:cxn ang="T12">
                          <a:pos x="T4" y="T5"/>
                        </a:cxn>
                        <a:cxn ang="T13">
                          <a:pos x="T6" y="T7"/>
                        </a:cxn>
                        <a:cxn ang="T14">
                          <a:pos x="T8" y="T9"/>
                        </a:cxn>
                      </a:cxnLst>
                      <a:rect l="T15" t="T16" r="T17" b="T18"/>
                      <a:pathLst>
                        <a:path w="70" h="117">
                          <a:moveTo>
                            <a:pt x="0" y="117"/>
                          </a:moveTo>
                          <a:lnTo>
                            <a:pt x="0" y="34"/>
                          </a:lnTo>
                          <a:lnTo>
                            <a:pt x="70" y="0"/>
                          </a:lnTo>
                          <a:lnTo>
                            <a:pt x="70" y="84"/>
                          </a:lnTo>
                          <a:lnTo>
                            <a:pt x="0" y="11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79" name="Line 132"/>
                    <p:cNvSpPr>
                      <a:spLocks noChangeShapeType="1"/>
                    </p:cNvSpPr>
                    <p:nvPr/>
                  </p:nvSpPr>
                  <p:spPr bwMode="auto">
                    <a:xfrm flipH="1">
                      <a:off x="1250" y="2552"/>
                      <a:ext cx="43" cy="24"/>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80" name="Freeform 133"/>
                    <p:cNvSpPr>
                      <a:spLocks/>
                    </p:cNvSpPr>
                    <p:nvPr/>
                  </p:nvSpPr>
                  <p:spPr bwMode="auto">
                    <a:xfrm>
                      <a:off x="1271" y="2285"/>
                      <a:ext cx="1075" cy="471"/>
                    </a:xfrm>
                    <a:custGeom>
                      <a:avLst/>
                      <a:gdLst>
                        <a:gd name="T0" fmla="*/ 1075 w 1075"/>
                        <a:gd name="T1" fmla="*/ 402 h 471"/>
                        <a:gd name="T2" fmla="*/ 981 w 1075"/>
                        <a:gd name="T3" fmla="*/ 295 h 471"/>
                        <a:gd name="T4" fmla="*/ 977 w 1075"/>
                        <a:gd name="T5" fmla="*/ 297 h 471"/>
                        <a:gd name="T6" fmla="*/ 966 w 1075"/>
                        <a:gd name="T7" fmla="*/ 304 h 471"/>
                        <a:gd name="T8" fmla="*/ 949 w 1075"/>
                        <a:gd name="T9" fmla="*/ 315 h 471"/>
                        <a:gd name="T10" fmla="*/ 925 w 1075"/>
                        <a:gd name="T11" fmla="*/ 330 h 471"/>
                        <a:gd name="T12" fmla="*/ 897 w 1075"/>
                        <a:gd name="T13" fmla="*/ 347 h 471"/>
                        <a:gd name="T14" fmla="*/ 866 w 1075"/>
                        <a:gd name="T15" fmla="*/ 365 h 471"/>
                        <a:gd name="T16" fmla="*/ 829 w 1075"/>
                        <a:gd name="T17" fmla="*/ 384 h 471"/>
                        <a:gd name="T18" fmla="*/ 790 w 1075"/>
                        <a:gd name="T19" fmla="*/ 402 h 471"/>
                        <a:gd name="T20" fmla="*/ 749 w 1075"/>
                        <a:gd name="T21" fmla="*/ 419 h 471"/>
                        <a:gd name="T22" fmla="*/ 708 w 1075"/>
                        <a:gd name="T23" fmla="*/ 436 h 471"/>
                        <a:gd name="T24" fmla="*/ 665 w 1075"/>
                        <a:gd name="T25" fmla="*/ 449 h 471"/>
                        <a:gd name="T26" fmla="*/ 662 w 1075"/>
                        <a:gd name="T27" fmla="*/ 451 h 471"/>
                        <a:gd name="T28" fmla="*/ 653 w 1075"/>
                        <a:gd name="T29" fmla="*/ 453 h 471"/>
                        <a:gd name="T30" fmla="*/ 638 w 1075"/>
                        <a:gd name="T31" fmla="*/ 456 h 471"/>
                        <a:gd name="T32" fmla="*/ 615 w 1075"/>
                        <a:gd name="T33" fmla="*/ 462 h 471"/>
                        <a:gd name="T34" fmla="*/ 586 w 1075"/>
                        <a:gd name="T35" fmla="*/ 466 h 471"/>
                        <a:gd name="T36" fmla="*/ 549 w 1075"/>
                        <a:gd name="T37" fmla="*/ 469 h 471"/>
                        <a:gd name="T38" fmla="*/ 502 w 1075"/>
                        <a:gd name="T39" fmla="*/ 471 h 471"/>
                        <a:gd name="T40" fmla="*/ 447 w 1075"/>
                        <a:gd name="T41" fmla="*/ 471 h 471"/>
                        <a:gd name="T42" fmla="*/ 380 w 1075"/>
                        <a:gd name="T43" fmla="*/ 469 h 471"/>
                        <a:gd name="T44" fmla="*/ 304 w 1075"/>
                        <a:gd name="T45" fmla="*/ 464 h 471"/>
                        <a:gd name="T46" fmla="*/ 298 w 1075"/>
                        <a:gd name="T47" fmla="*/ 462 h 471"/>
                        <a:gd name="T48" fmla="*/ 280 w 1075"/>
                        <a:gd name="T49" fmla="*/ 460 h 471"/>
                        <a:gd name="T50" fmla="*/ 254 w 1075"/>
                        <a:gd name="T51" fmla="*/ 454 h 471"/>
                        <a:gd name="T52" fmla="*/ 222 w 1075"/>
                        <a:gd name="T53" fmla="*/ 445 h 471"/>
                        <a:gd name="T54" fmla="*/ 185 w 1075"/>
                        <a:gd name="T55" fmla="*/ 434 h 471"/>
                        <a:gd name="T56" fmla="*/ 146 w 1075"/>
                        <a:gd name="T57" fmla="*/ 417 h 471"/>
                        <a:gd name="T58" fmla="*/ 107 w 1075"/>
                        <a:gd name="T59" fmla="*/ 395 h 471"/>
                        <a:gd name="T60" fmla="*/ 70 w 1075"/>
                        <a:gd name="T61" fmla="*/ 367 h 471"/>
                        <a:gd name="T62" fmla="*/ 39 w 1075"/>
                        <a:gd name="T63" fmla="*/ 332 h 471"/>
                        <a:gd name="T64" fmla="*/ 37 w 1075"/>
                        <a:gd name="T65" fmla="*/ 330 h 471"/>
                        <a:gd name="T66" fmla="*/ 31 w 1075"/>
                        <a:gd name="T67" fmla="*/ 321 h 471"/>
                        <a:gd name="T68" fmla="*/ 22 w 1075"/>
                        <a:gd name="T69" fmla="*/ 308 h 471"/>
                        <a:gd name="T70" fmla="*/ 15 w 1075"/>
                        <a:gd name="T71" fmla="*/ 291 h 471"/>
                        <a:gd name="T72" fmla="*/ 5 w 1075"/>
                        <a:gd name="T73" fmla="*/ 269 h 471"/>
                        <a:gd name="T74" fmla="*/ 2 w 1075"/>
                        <a:gd name="T75" fmla="*/ 243 h 471"/>
                        <a:gd name="T76" fmla="*/ 0 w 1075"/>
                        <a:gd name="T77" fmla="*/ 215 h 471"/>
                        <a:gd name="T78" fmla="*/ 4 w 1075"/>
                        <a:gd name="T79" fmla="*/ 186 h 471"/>
                        <a:gd name="T80" fmla="*/ 16 w 1075"/>
                        <a:gd name="T81" fmla="*/ 152 h 471"/>
                        <a:gd name="T82" fmla="*/ 37 w 1075"/>
                        <a:gd name="T83" fmla="*/ 119 h 471"/>
                        <a:gd name="T84" fmla="*/ 68 w 1075"/>
                        <a:gd name="T85" fmla="*/ 84 h 471"/>
                        <a:gd name="T86" fmla="*/ 70 w 1075"/>
                        <a:gd name="T87" fmla="*/ 82 h 471"/>
                        <a:gd name="T88" fmla="*/ 80 w 1075"/>
                        <a:gd name="T89" fmla="*/ 72 h 471"/>
                        <a:gd name="T90" fmla="*/ 93 w 1075"/>
                        <a:gd name="T91" fmla="*/ 59 h 471"/>
                        <a:gd name="T92" fmla="*/ 115 w 1075"/>
                        <a:gd name="T93" fmla="*/ 43 h 471"/>
                        <a:gd name="T94" fmla="*/ 144 w 1075"/>
                        <a:gd name="T95" fmla="*/ 22 h 471"/>
                        <a:gd name="T96" fmla="*/ 182 w 1075"/>
                        <a:gd name="T97" fmla="*/ 0 h 471"/>
                        <a:gd name="T98" fmla="*/ 322 w 1075"/>
                        <a:gd name="T99" fmla="*/ 85 h 47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71"/>
                        <a:gd name="T152" fmla="*/ 1075 w 1075"/>
                        <a:gd name="T153" fmla="*/ 471 h 47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71">
                          <a:moveTo>
                            <a:pt x="1075" y="402"/>
                          </a:moveTo>
                          <a:lnTo>
                            <a:pt x="981" y="295"/>
                          </a:lnTo>
                          <a:lnTo>
                            <a:pt x="977" y="297"/>
                          </a:lnTo>
                          <a:lnTo>
                            <a:pt x="966" y="304"/>
                          </a:lnTo>
                          <a:lnTo>
                            <a:pt x="949" y="315"/>
                          </a:lnTo>
                          <a:lnTo>
                            <a:pt x="925" y="330"/>
                          </a:lnTo>
                          <a:lnTo>
                            <a:pt x="897" y="347"/>
                          </a:lnTo>
                          <a:lnTo>
                            <a:pt x="866" y="365"/>
                          </a:lnTo>
                          <a:lnTo>
                            <a:pt x="829" y="384"/>
                          </a:lnTo>
                          <a:lnTo>
                            <a:pt x="790" y="402"/>
                          </a:lnTo>
                          <a:lnTo>
                            <a:pt x="749" y="419"/>
                          </a:lnTo>
                          <a:lnTo>
                            <a:pt x="708" y="436"/>
                          </a:lnTo>
                          <a:lnTo>
                            <a:pt x="665" y="449"/>
                          </a:lnTo>
                          <a:lnTo>
                            <a:pt x="662" y="451"/>
                          </a:lnTo>
                          <a:lnTo>
                            <a:pt x="653" y="453"/>
                          </a:lnTo>
                          <a:lnTo>
                            <a:pt x="638" y="456"/>
                          </a:lnTo>
                          <a:lnTo>
                            <a:pt x="615" y="462"/>
                          </a:lnTo>
                          <a:lnTo>
                            <a:pt x="586" y="466"/>
                          </a:lnTo>
                          <a:lnTo>
                            <a:pt x="549" y="469"/>
                          </a:lnTo>
                          <a:lnTo>
                            <a:pt x="502" y="471"/>
                          </a:lnTo>
                          <a:lnTo>
                            <a:pt x="447" y="471"/>
                          </a:lnTo>
                          <a:lnTo>
                            <a:pt x="380" y="469"/>
                          </a:lnTo>
                          <a:lnTo>
                            <a:pt x="304" y="464"/>
                          </a:lnTo>
                          <a:lnTo>
                            <a:pt x="298" y="462"/>
                          </a:lnTo>
                          <a:lnTo>
                            <a:pt x="280" y="460"/>
                          </a:lnTo>
                          <a:lnTo>
                            <a:pt x="254" y="454"/>
                          </a:lnTo>
                          <a:lnTo>
                            <a:pt x="222" y="445"/>
                          </a:lnTo>
                          <a:lnTo>
                            <a:pt x="185" y="434"/>
                          </a:lnTo>
                          <a:lnTo>
                            <a:pt x="146" y="417"/>
                          </a:lnTo>
                          <a:lnTo>
                            <a:pt x="107" y="395"/>
                          </a:lnTo>
                          <a:lnTo>
                            <a:pt x="70" y="367"/>
                          </a:lnTo>
                          <a:lnTo>
                            <a:pt x="39" y="332"/>
                          </a:lnTo>
                          <a:lnTo>
                            <a:pt x="37" y="330"/>
                          </a:lnTo>
                          <a:lnTo>
                            <a:pt x="31" y="321"/>
                          </a:lnTo>
                          <a:lnTo>
                            <a:pt x="22" y="308"/>
                          </a:lnTo>
                          <a:lnTo>
                            <a:pt x="15" y="291"/>
                          </a:lnTo>
                          <a:lnTo>
                            <a:pt x="5" y="269"/>
                          </a:lnTo>
                          <a:lnTo>
                            <a:pt x="2" y="243"/>
                          </a:lnTo>
                          <a:lnTo>
                            <a:pt x="0" y="215"/>
                          </a:lnTo>
                          <a:lnTo>
                            <a:pt x="4" y="186"/>
                          </a:lnTo>
                          <a:lnTo>
                            <a:pt x="16" y="152"/>
                          </a:lnTo>
                          <a:lnTo>
                            <a:pt x="37" y="119"/>
                          </a:lnTo>
                          <a:lnTo>
                            <a:pt x="68" y="84"/>
                          </a:lnTo>
                          <a:lnTo>
                            <a:pt x="70" y="82"/>
                          </a:lnTo>
                          <a:lnTo>
                            <a:pt x="80" y="72"/>
                          </a:lnTo>
                          <a:lnTo>
                            <a:pt x="93" y="59"/>
                          </a:lnTo>
                          <a:lnTo>
                            <a:pt x="115" y="43"/>
                          </a:lnTo>
                          <a:lnTo>
                            <a:pt x="144" y="22"/>
                          </a:lnTo>
                          <a:lnTo>
                            <a:pt x="182" y="0"/>
                          </a:lnTo>
                          <a:lnTo>
                            <a:pt x="322" y="85"/>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81" name="Freeform 134"/>
                    <p:cNvSpPr>
                      <a:spLocks/>
                    </p:cNvSpPr>
                    <p:nvPr/>
                  </p:nvSpPr>
                  <p:spPr bwMode="auto">
                    <a:xfrm>
                      <a:off x="1276" y="2349"/>
                      <a:ext cx="1075" cy="469"/>
                    </a:xfrm>
                    <a:custGeom>
                      <a:avLst/>
                      <a:gdLst>
                        <a:gd name="T0" fmla="*/ 1075 w 1075"/>
                        <a:gd name="T1" fmla="*/ 354 h 469"/>
                        <a:gd name="T2" fmla="*/ 981 w 1075"/>
                        <a:gd name="T3" fmla="*/ 293 h 469"/>
                        <a:gd name="T4" fmla="*/ 977 w 1075"/>
                        <a:gd name="T5" fmla="*/ 295 h 469"/>
                        <a:gd name="T6" fmla="*/ 966 w 1075"/>
                        <a:gd name="T7" fmla="*/ 303 h 469"/>
                        <a:gd name="T8" fmla="*/ 949 w 1075"/>
                        <a:gd name="T9" fmla="*/ 314 h 469"/>
                        <a:gd name="T10" fmla="*/ 925 w 1075"/>
                        <a:gd name="T11" fmla="*/ 328 h 469"/>
                        <a:gd name="T12" fmla="*/ 897 w 1075"/>
                        <a:gd name="T13" fmla="*/ 345 h 469"/>
                        <a:gd name="T14" fmla="*/ 866 w 1075"/>
                        <a:gd name="T15" fmla="*/ 364 h 469"/>
                        <a:gd name="T16" fmla="*/ 829 w 1075"/>
                        <a:gd name="T17" fmla="*/ 382 h 469"/>
                        <a:gd name="T18" fmla="*/ 790 w 1075"/>
                        <a:gd name="T19" fmla="*/ 401 h 469"/>
                        <a:gd name="T20" fmla="*/ 749 w 1075"/>
                        <a:gd name="T21" fmla="*/ 419 h 469"/>
                        <a:gd name="T22" fmla="*/ 708 w 1075"/>
                        <a:gd name="T23" fmla="*/ 434 h 469"/>
                        <a:gd name="T24" fmla="*/ 665 w 1075"/>
                        <a:gd name="T25" fmla="*/ 447 h 469"/>
                        <a:gd name="T26" fmla="*/ 662 w 1075"/>
                        <a:gd name="T27" fmla="*/ 449 h 469"/>
                        <a:gd name="T28" fmla="*/ 653 w 1075"/>
                        <a:gd name="T29" fmla="*/ 451 h 469"/>
                        <a:gd name="T30" fmla="*/ 638 w 1075"/>
                        <a:gd name="T31" fmla="*/ 456 h 469"/>
                        <a:gd name="T32" fmla="*/ 615 w 1075"/>
                        <a:gd name="T33" fmla="*/ 460 h 469"/>
                        <a:gd name="T34" fmla="*/ 586 w 1075"/>
                        <a:gd name="T35" fmla="*/ 464 h 469"/>
                        <a:gd name="T36" fmla="*/ 549 w 1075"/>
                        <a:gd name="T37" fmla="*/ 468 h 469"/>
                        <a:gd name="T38" fmla="*/ 502 w 1075"/>
                        <a:gd name="T39" fmla="*/ 469 h 469"/>
                        <a:gd name="T40" fmla="*/ 447 w 1075"/>
                        <a:gd name="T41" fmla="*/ 469 h 469"/>
                        <a:gd name="T42" fmla="*/ 380 w 1075"/>
                        <a:gd name="T43" fmla="*/ 468 h 469"/>
                        <a:gd name="T44" fmla="*/ 304 w 1075"/>
                        <a:gd name="T45" fmla="*/ 462 h 469"/>
                        <a:gd name="T46" fmla="*/ 298 w 1075"/>
                        <a:gd name="T47" fmla="*/ 462 h 469"/>
                        <a:gd name="T48" fmla="*/ 280 w 1075"/>
                        <a:gd name="T49" fmla="*/ 458 h 469"/>
                        <a:gd name="T50" fmla="*/ 254 w 1075"/>
                        <a:gd name="T51" fmla="*/ 453 h 469"/>
                        <a:gd name="T52" fmla="*/ 222 w 1075"/>
                        <a:gd name="T53" fmla="*/ 445 h 469"/>
                        <a:gd name="T54" fmla="*/ 185 w 1075"/>
                        <a:gd name="T55" fmla="*/ 432 h 469"/>
                        <a:gd name="T56" fmla="*/ 146 w 1075"/>
                        <a:gd name="T57" fmla="*/ 416 h 469"/>
                        <a:gd name="T58" fmla="*/ 107 w 1075"/>
                        <a:gd name="T59" fmla="*/ 393 h 469"/>
                        <a:gd name="T60" fmla="*/ 70 w 1075"/>
                        <a:gd name="T61" fmla="*/ 366 h 469"/>
                        <a:gd name="T62" fmla="*/ 39 w 1075"/>
                        <a:gd name="T63" fmla="*/ 332 h 469"/>
                        <a:gd name="T64" fmla="*/ 37 w 1075"/>
                        <a:gd name="T65" fmla="*/ 328 h 469"/>
                        <a:gd name="T66" fmla="*/ 31 w 1075"/>
                        <a:gd name="T67" fmla="*/ 321 h 469"/>
                        <a:gd name="T68" fmla="*/ 22 w 1075"/>
                        <a:gd name="T69" fmla="*/ 306 h 469"/>
                        <a:gd name="T70" fmla="*/ 15 w 1075"/>
                        <a:gd name="T71" fmla="*/ 290 h 469"/>
                        <a:gd name="T72" fmla="*/ 5 w 1075"/>
                        <a:gd name="T73" fmla="*/ 267 h 469"/>
                        <a:gd name="T74" fmla="*/ 2 w 1075"/>
                        <a:gd name="T75" fmla="*/ 243 h 469"/>
                        <a:gd name="T76" fmla="*/ 0 w 1075"/>
                        <a:gd name="T77" fmla="*/ 215 h 469"/>
                        <a:gd name="T78" fmla="*/ 4 w 1075"/>
                        <a:gd name="T79" fmla="*/ 184 h 469"/>
                        <a:gd name="T80" fmla="*/ 16 w 1075"/>
                        <a:gd name="T81" fmla="*/ 152 h 469"/>
                        <a:gd name="T82" fmla="*/ 37 w 1075"/>
                        <a:gd name="T83" fmla="*/ 117 h 469"/>
                        <a:gd name="T84" fmla="*/ 68 w 1075"/>
                        <a:gd name="T85" fmla="*/ 84 h 469"/>
                        <a:gd name="T86" fmla="*/ 70 w 1075"/>
                        <a:gd name="T87" fmla="*/ 80 h 469"/>
                        <a:gd name="T88" fmla="*/ 80 w 1075"/>
                        <a:gd name="T89" fmla="*/ 73 h 469"/>
                        <a:gd name="T90" fmla="*/ 93 w 1075"/>
                        <a:gd name="T91" fmla="*/ 60 h 469"/>
                        <a:gd name="T92" fmla="*/ 115 w 1075"/>
                        <a:gd name="T93" fmla="*/ 41 h 469"/>
                        <a:gd name="T94" fmla="*/ 144 w 1075"/>
                        <a:gd name="T95" fmla="*/ 23 h 469"/>
                        <a:gd name="T96" fmla="*/ 182 w 1075"/>
                        <a:gd name="T97" fmla="*/ 0 h 469"/>
                        <a:gd name="T98" fmla="*/ 315 w 1075"/>
                        <a:gd name="T99" fmla="*/ 37 h 4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75"/>
                        <a:gd name="T151" fmla="*/ 0 h 469"/>
                        <a:gd name="T152" fmla="*/ 1075 w 1075"/>
                        <a:gd name="T153" fmla="*/ 469 h 4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75" h="469">
                          <a:moveTo>
                            <a:pt x="1075" y="354"/>
                          </a:moveTo>
                          <a:lnTo>
                            <a:pt x="981" y="293"/>
                          </a:lnTo>
                          <a:lnTo>
                            <a:pt x="977" y="295"/>
                          </a:lnTo>
                          <a:lnTo>
                            <a:pt x="966" y="303"/>
                          </a:lnTo>
                          <a:lnTo>
                            <a:pt x="949" y="314"/>
                          </a:lnTo>
                          <a:lnTo>
                            <a:pt x="925" y="328"/>
                          </a:lnTo>
                          <a:lnTo>
                            <a:pt x="897" y="345"/>
                          </a:lnTo>
                          <a:lnTo>
                            <a:pt x="866" y="364"/>
                          </a:lnTo>
                          <a:lnTo>
                            <a:pt x="829" y="382"/>
                          </a:lnTo>
                          <a:lnTo>
                            <a:pt x="790" y="401"/>
                          </a:lnTo>
                          <a:lnTo>
                            <a:pt x="749" y="419"/>
                          </a:lnTo>
                          <a:lnTo>
                            <a:pt x="708" y="434"/>
                          </a:lnTo>
                          <a:lnTo>
                            <a:pt x="665" y="447"/>
                          </a:lnTo>
                          <a:lnTo>
                            <a:pt x="662" y="449"/>
                          </a:lnTo>
                          <a:lnTo>
                            <a:pt x="653" y="451"/>
                          </a:lnTo>
                          <a:lnTo>
                            <a:pt x="638" y="456"/>
                          </a:lnTo>
                          <a:lnTo>
                            <a:pt x="615" y="460"/>
                          </a:lnTo>
                          <a:lnTo>
                            <a:pt x="586" y="464"/>
                          </a:lnTo>
                          <a:lnTo>
                            <a:pt x="549" y="468"/>
                          </a:lnTo>
                          <a:lnTo>
                            <a:pt x="502" y="469"/>
                          </a:lnTo>
                          <a:lnTo>
                            <a:pt x="447" y="469"/>
                          </a:lnTo>
                          <a:lnTo>
                            <a:pt x="380" y="468"/>
                          </a:lnTo>
                          <a:lnTo>
                            <a:pt x="304" y="462"/>
                          </a:lnTo>
                          <a:lnTo>
                            <a:pt x="298" y="462"/>
                          </a:lnTo>
                          <a:lnTo>
                            <a:pt x="280" y="458"/>
                          </a:lnTo>
                          <a:lnTo>
                            <a:pt x="254" y="453"/>
                          </a:lnTo>
                          <a:lnTo>
                            <a:pt x="222" y="445"/>
                          </a:lnTo>
                          <a:lnTo>
                            <a:pt x="185" y="432"/>
                          </a:lnTo>
                          <a:lnTo>
                            <a:pt x="146" y="416"/>
                          </a:lnTo>
                          <a:lnTo>
                            <a:pt x="107" y="393"/>
                          </a:lnTo>
                          <a:lnTo>
                            <a:pt x="70" y="366"/>
                          </a:lnTo>
                          <a:lnTo>
                            <a:pt x="39" y="332"/>
                          </a:lnTo>
                          <a:lnTo>
                            <a:pt x="37" y="328"/>
                          </a:lnTo>
                          <a:lnTo>
                            <a:pt x="31" y="321"/>
                          </a:lnTo>
                          <a:lnTo>
                            <a:pt x="22" y="306"/>
                          </a:lnTo>
                          <a:lnTo>
                            <a:pt x="15" y="290"/>
                          </a:lnTo>
                          <a:lnTo>
                            <a:pt x="5" y="267"/>
                          </a:lnTo>
                          <a:lnTo>
                            <a:pt x="2" y="243"/>
                          </a:lnTo>
                          <a:lnTo>
                            <a:pt x="0" y="215"/>
                          </a:lnTo>
                          <a:lnTo>
                            <a:pt x="4" y="184"/>
                          </a:lnTo>
                          <a:lnTo>
                            <a:pt x="16" y="152"/>
                          </a:lnTo>
                          <a:lnTo>
                            <a:pt x="37" y="117"/>
                          </a:lnTo>
                          <a:lnTo>
                            <a:pt x="68" y="84"/>
                          </a:lnTo>
                          <a:lnTo>
                            <a:pt x="70" y="80"/>
                          </a:lnTo>
                          <a:lnTo>
                            <a:pt x="80" y="73"/>
                          </a:lnTo>
                          <a:lnTo>
                            <a:pt x="93" y="60"/>
                          </a:lnTo>
                          <a:lnTo>
                            <a:pt x="115" y="41"/>
                          </a:lnTo>
                          <a:lnTo>
                            <a:pt x="144" y="23"/>
                          </a:lnTo>
                          <a:lnTo>
                            <a:pt x="182" y="0"/>
                          </a:lnTo>
                          <a:lnTo>
                            <a:pt x="315" y="37"/>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182" name="Freeform 136"/>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3" name="Freeform 137"/>
                    <p:cNvSpPr>
                      <a:spLocks/>
                    </p:cNvSpPr>
                    <p:nvPr/>
                  </p:nvSpPr>
                  <p:spPr bwMode="auto">
                    <a:xfrm>
                      <a:off x="2100" y="2572"/>
                      <a:ext cx="44" cy="58"/>
                    </a:xfrm>
                    <a:custGeom>
                      <a:avLst/>
                      <a:gdLst>
                        <a:gd name="T0" fmla="*/ 44 w 44"/>
                        <a:gd name="T1" fmla="*/ 0 h 58"/>
                        <a:gd name="T2" fmla="*/ 0 w 44"/>
                        <a:gd name="T3" fmla="*/ 25 h 58"/>
                        <a:gd name="T4" fmla="*/ 0 w 44"/>
                        <a:gd name="T5" fmla="*/ 58 h 58"/>
                        <a:gd name="T6" fmla="*/ 44 w 44"/>
                        <a:gd name="T7" fmla="*/ 34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5"/>
                          </a:lnTo>
                          <a:lnTo>
                            <a:pt x="0" y="58"/>
                          </a:lnTo>
                          <a:lnTo>
                            <a:pt x="44" y="34"/>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84" name="Freeform 138"/>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5" name="Freeform 139"/>
                    <p:cNvSpPr>
                      <a:spLocks/>
                    </p:cNvSpPr>
                    <p:nvPr/>
                  </p:nvSpPr>
                  <p:spPr bwMode="auto">
                    <a:xfrm>
                      <a:off x="2100" y="2632"/>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86" name="Freeform 140"/>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7" name="Freeform 141"/>
                    <p:cNvSpPr>
                      <a:spLocks/>
                    </p:cNvSpPr>
                    <p:nvPr/>
                  </p:nvSpPr>
                  <p:spPr bwMode="auto">
                    <a:xfrm>
                      <a:off x="2100" y="2680"/>
                      <a:ext cx="44" cy="58"/>
                    </a:xfrm>
                    <a:custGeom>
                      <a:avLst/>
                      <a:gdLst>
                        <a:gd name="T0" fmla="*/ 44 w 44"/>
                        <a:gd name="T1" fmla="*/ 0 h 58"/>
                        <a:gd name="T2" fmla="*/ 0 w 44"/>
                        <a:gd name="T3" fmla="*/ 24 h 58"/>
                        <a:gd name="T4" fmla="*/ 0 w 44"/>
                        <a:gd name="T5" fmla="*/ 58 h 58"/>
                        <a:gd name="T6" fmla="*/ 44 w 44"/>
                        <a:gd name="T7" fmla="*/ 33 h 58"/>
                        <a:gd name="T8" fmla="*/ 44 w 44"/>
                        <a:gd name="T9" fmla="*/ 0 h 58"/>
                        <a:gd name="T10" fmla="*/ 0 60000 65536"/>
                        <a:gd name="T11" fmla="*/ 0 60000 65536"/>
                        <a:gd name="T12" fmla="*/ 0 60000 65536"/>
                        <a:gd name="T13" fmla="*/ 0 60000 65536"/>
                        <a:gd name="T14" fmla="*/ 0 60000 65536"/>
                        <a:gd name="T15" fmla="*/ 0 w 44"/>
                        <a:gd name="T16" fmla="*/ 0 h 58"/>
                        <a:gd name="T17" fmla="*/ 44 w 44"/>
                        <a:gd name="T18" fmla="*/ 58 h 58"/>
                      </a:gdLst>
                      <a:ahLst/>
                      <a:cxnLst>
                        <a:cxn ang="T10">
                          <a:pos x="T0" y="T1"/>
                        </a:cxn>
                        <a:cxn ang="T11">
                          <a:pos x="T2" y="T3"/>
                        </a:cxn>
                        <a:cxn ang="T12">
                          <a:pos x="T4" y="T5"/>
                        </a:cxn>
                        <a:cxn ang="T13">
                          <a:pos x="T6" y="T7"/>
                        </a:cxn>
                        <a:cxn ang="T14">
                          <a:pos x="T8" y="T9"/>
                        </a:cxn>
                      </a:cxnLst>
                      <a:rect l="T15" t="T16" r="T17" b="T18"/>
                      <a:pathLst>
                        <a:path w="44" h="58">
                          <a:moveTo>
                            <a:pt x="44" y="0"/>
                          </a:moveTo>
                          <a:lnTo>
                            <a:pt x="0" y="24"/>
                          </a:lnTo>
                          <a:lnTo>
                            <a:pt x="0" y="58"/>
                          </a:lnTo>
                          <a:lnTo>
                            <a:pt x="44" y="33"/>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88" name="Freeform 142"/>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189" name="Freeform 143"/>
                    <p:cNvSpPr>
                      <a:spLocks/>
                    </p:cNvSpPr>
                    <p:nvPr/>
                  </p:nvSpPr>
                  <p:spPr bwMode="auto">
                    <a:xfrm>
                      <a:off x="2100" y="2734"/>
                      <a:ext cx="44" cy="57"/>
                    </a:xfrm>
                    <a:custGeom>
                      <a:avLst/>
                      <a:gdLst>
                        <a:gd name="T0" fmla="*/ 44 w 44"/>
                        <a:gd name="T1" fmla="*/ 0 h 57"/>
                        <a:gd name="T2" fmla="*/ 0 w 44"/>
                        <a:gd name="T3" fmla="*/ 24 h 57"/>
                        <a:gd name="T4" fmla="*/ 0 w 44"/>
                        <a:gd name="T5" fmla="*/ 57 h 57"/>
                        <a:gd name="T6" fmla="*/ 44 w 44"/>
                        <a:gd name="T7" fmla="*/ 31 h 57"/>
                        <a:gd name="T8" fmla="*/ 44 w 44"/>
                        <a:gd name="T9" fmla="*/ 0 h 57"/>
                        <a:gd name="T10" fmla="*/ 0 60000 65536"/>
                        <a:gd name="T11" fmla="*/ 0 60000 65536"/>
                        <a:gd name="T12" fmla="*/ 0 60000 65536"/>
                        <a:gd name="T13" fmla="*/ 0 60000 65536"/>
                        <a:gd name="T14" fmla="*/ 0 60000 65536"/>
                        <a:gd name="T15" fmla="*/ 0 w 44"/>
                        <a:gd name="T16" fmla="*/ 0 h 57"/>
                        <a:gd name="T17" fmla="*/ 44 w 44"/>
                        <a:gd name="T18" fmla="*/ 57 h 57"/>
                      </a:gdLst>
                      <a:ahLst/>
                      <a:cxnLst>
                        <a:cxn ang="T10">
                          <a:pos x="T0" y="T1"/>
                        </a:cxn>
                        <a:cxn ang="T11">
                          <a:pos x="T2" y="T3"/>
                        </a:cxn>
                        <a:cxn ang="T12">
                          <a:pos x="T4" y="T5"/>
                        </a:cxn>
                        <a:cxn ang="T13">
                          <a:pos x="T6" y="T7"/>
                        </a:cxn>
                        <a:cxn ang="T14">
                          <a:pos x="T8" y="T9"/>
                        </a:cxn>
                      </a:cxnLst>
                      <a:rect l="T15" t="T16" r="T17" b="T18"/>
                      <a:pathLst>
                        <a:path w="44" h="57">
                          <a:moveTo>
                            <a:pt x="44" y="0"/>
                          </a:moveTo>
                          <a:lnTo>
                            <a:pt x="0" y="24"/>
                          </a:lnTo>
                          <a:lnTo>
                            <a:pt x="0" y="57"/>
                          </a:lnTo>
                          <a:lnTo>
                            <a:pt x="44" y="31"/>
                          </a:lnTo>
                          <a:lnTo>
                            <a:pt x="44"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90" name="Freeform 144"/>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91" name="Freeform 145"/>
                    <p:cNvSpPr>
                      <a:spLocks/>
                    </p:cNvSpPr>
                    <p:nvPr/>
                  </p:nvSpPr>
                  <p:spPr bwMode="auto">
                    <a:xfrm>
                      <a:off x="2105" y="2623"/>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92" name="Freeform 146"/>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93" name="Freeform 147"/>
                    <p:cNvSpPr>
                      <a:spLocks/>
                    </p:cNvSpPr>
                    <p:nvPr/>
                  </p:nvSpPr>
                  <p:spPr bwMode="auto">
                    <a:xfrm>
                      <a:off x="2105" y="2671"/>
                      <a:ext cx="45" cy="57"/>
                    </a:xfrm>
                    <a:custGeom>
                      <a:avLst/>
                      <a:gdLst>
                        <a:gd name="T0" fmla="*/ 45 w 45"/>
                        <a:gd name="T1" fmla="*/ 0 h 57"/>
                        <a:gd name="T2" fmla="*/ 0 w 45"/>
                        <a:gd name="T3" fmla="*/ 24 h 57"/>
                        <a:gd name="T4" fmla="*/ 0 w 45"/>
                        <a:gd name="T5" fmla="*/ 57 h 57"/>
                        <a:gd name="T6" fmla="*/ 45 w 45"/>
                        <a:gd name="T7" fmla="*/ 33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3"/>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94" name="Freeform 148"/>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195" name="Freeform 149"/>
                    <p:cNvSpPr>
                      <a:spLocks/>
                    </p:cNvSpPr>
                    <p:nvPr/>
                  </p:nvSpPr>
                  <p:spPr bwMode="auto">
                    <a:xfrm>
                      <a:off x="2105" y="2725"/>
                      <a:ext cx="45" cy="57"/>
                    </a:xfrm>
                    <a:custGeom>
                      <a:avLst/>
                      <a:gdLst>
                        <a:gd name="T0" fmla="*/ 45 w 45"/>
                        <a:gd name="T1" fmla="*/ 0 h 57"/>
                        <a:gd name="T2" fmla="*/ 0 w 45"/>
                        <a:gd name="T3" fmla="*/ 24 h 57"/>
                        <a:gd name="T4" fmla="*/ 0 w 45"/>
                        <a:gd name="T5" fmla="*/ 57 h 57"/>
                        <a:gd name="T6" fmla="*/ 45 w 45"/>
                        <a:gd name="T7" fmla="*/ 31 h 57"/>
                        <a:gd name="T8" fmla="*/ 45 w 45"/>
                        <a:gd name="T9" fmla="*/ 0 h 57"/>
                        <a:gd name="T10" fmla="*/ 0 60000 65536"/>
                        <a:gd name="T11" fmla="*/ 0 60000 65536"/>
                        <a:gd name="T12" fmla="*/ 0 60000 65536"/>
                        <a:gd name="T13" fmla="*/ 0 60000 65536"/>
                        <a:gd name="T14" fmla="*/ 0 60000 65536"/>
                        <a:gd name="T15" fmla="*/ 0 w 45"/>
                        <a:gd name="T16" fmla="*/ 0 h 57"/>
                        <a:gd name="T17" fmla="*/ 45 w 45"/>
                        <a:gd name="T18" fmla="*/ 57 h 57"/>
                      </a:gdLst>
                      <a:ahLst/>
                      <a:cxnLst>
                        <a:cxn ang="T10">
                          <a:pos x="T0" y="T1"/>
                        </a:cxn>
                        <a:cxn ang="T11">
                          <a:pos x="T2" y="T3"/>
                        </a:cxn>
                        <a:cxn ang="T12">
                          <a:pos x="T4" y="T5"/>
                        </a:cxn>
                        <a:cxn ang="T13">
                          <a:pos x="T6" y="T7"/>
                        </a:cxn>
                        <a:cxn ang="T14">
                          <a:pos x="T8" y="T9"/>
                        </a:cxn>
                      </a:cxnLst>
                      <a:rect l="T15" t="T16" r="T17" b="T18"/>
                      <a:pathLst>
                        <a:path w="45" h="57">
                          <a:moveTo>
                            <a:pt x="45" y="0"/>
                          </a:moveTo>
                          <a:lnTo>
                            <a:pt x="0" y="24"/>
                          </a:lnTo>
                          <a:lnTo>
                            <a:pt x="0" y="57"/>
                          </a:lnTo>
                          <a:lnTo>
                            <a:pt x="45" y="31"/>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96" name="Freeform 159"/>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close/>
                        </a:path>
                      </a:pathLst>
                    </a:custGeom>
                    <a:solidFill>
                      <a:srgbClr val="FF0000"/>
                    </a:solidFill>
                    <a:ln w="0">
                      <a:solidFill>
                        <a:srgbClr val="FF0000"/>
                      </a:solidFill>
                      <a:round/>
                      <a:headEnd/>
                      <a:tailEnd/>
                    </a:ln>
                  </p:spPr>
                  <p:txBody>
                    <a:bodyPr/>
                    <a:lstStyle/>
                    <a:p>
                      <a:endParaRPr lang="en-US">
                        <a:latin typeface="Arial" pitchFamily="34" charset="0"/>
                        <a:cs typeface="Arial" pitchFamily="34" charset="0"/>
                      </a:endParaRPr>
                    </a:p>
                  </p:txBody>
                </p:sp>
                <p:sp>
                  <p:nvSpPr>
                    <p:cNvPr id="197" name="Freeform 160"/>
                    <p:cNvSpPr>
                      <a:spLocks/>
                    </p:cNvSpPr>
                    <p:nvPr/>
                  </p:nvSpPr>
                  <p:spPr bwMode="auto">
                    <a:xfrm>
                      <a:off x="2537" y="2166"/>
                      <a:ext cx="673" cy="414"/>
                    </a:xfrm>
                    <a:custGeom>
                      <a:avLst/>
                      <a:gdLst>
                        <a:gd name="T0" fmla="*/ 0 w 673"/>
                        <a:gd name="T1" fmla="*/ 362 h 414"/>
                        <a:gd name="T2" fmla="*/ 633 w 673"/>
                        <a:gd name="T3" fmla="*/ 2 h 414"/>
                        <a:gd name="T4" fmla="*/ 634 w 673"/>
                        <a:gd name="T5" fmla="*/ 0 h 414"/>
                        <a:gd name="T6" fmla="*/ 640 w 673"/>
                        <a:gd name="T7" fmla="*/ 0 h 414"/>
                        <a:gd name="T8" fmla="*/ 647 w 673"/>
                        <a:gd name="T9" fmla="*/ 2 h 414"/>
                        <a:gd name="T10" fmla="*/ 655 w 673"/>
                        <a:gd name="T11" fmla="*/ 4 h 414"/>
                        <a:gd name="T12" fmla="*/ 662 w 673"/>
                        <a:gd name="T13" fmla="*/ 10 h 414"/>
                        <a:gd name="T14" fmla="*/ 670 w 673"/>
                        <a:gd name="T15" fmla="*/ 19 h 414"/>
                        <a:gd name="T16" fmla="*/ 673 w 673"/>
                        <a:gd name="T17" fmla="*/ 34 h 414"/>
                        <a:gd name="T18" fmla="*/ 673 w 673"/>
                        <a:gd name="T19" fmla="*/ 54 h 414"/>
                        <a:gd name="T20" fmla="*/ 41 w 673"/>
                        <a:gd name="T21" fmla="*/ 414 h 414"/>
                        <a:gd name="T22" fmla="*/ 0 w 673"/>
                        <a:gd name="T23" fmla="*/ 362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3"/>
                        <a:gd name="T37" fmla="*/ 0 h 414"/>
                        <a:gd name="T38" fmla="*/ 673 w 673"/>
                        <a:gd name="T39" fmla="*/ 414 h 4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3" h="414">
                          <a:moveTo>
                            <a:pt x="0" y="362"/>
                          </a:moveTo>
                          <a:lnTo>
                            <a:pt x="633" y="2"/>
                          </a:lnTo>
                          <a:lnTo>
                            <a:pt x="634" y="0"/>
                          </a:lnTo>
                          <a:lnTo>
                            <a:pt x="640" y="0"/>
                          </a:lnTo>
                          <a:lnTo>
                            <a:pt x="647" y="2"/>
                          </a:lnTo>
                          <a:lnTo>
                            <a:pt x="655" y="4"/>
                          </a:lnTo>
                          <a:lnTo>
                            <a:pt x="662" y="10"/>
                          </a:lnTo>
                          <a:lnTo>
                            <a:pt x="670" y="19"/>
                          </a:lnTo>
                          <a:lnTo>
                            <a:pt x="673" y="34"/>
                          </a:lnTo>
                          <a:lnTo>
                            <a:pt x="673" y="54"/>
                          </a:lnTo>
                          <a:lnTo>
                            <a:pt x="41" y="414"/>
                          </a:lnTo>
                          <a:lnTo>
                            <a:pt x="0" y="362"/>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198" name="Freeform 161"/>
                    <p:cNvSpPr>
                      <a:spLocks/>
                    </p:cNvSpPr>
                    <p:nvPr/>
                  </p:nvSpPr>
                  <p:spPr bwMode="auto">
                    <a:xfrm>
                      <a:off x="2543" y="2168"/>
                      <a:ext cx="667" cy="406"/>
                    </a:xfrm>
                    <a:custGeom>
                      <a:avLst/>
                      <a:gdLst>
                        <a:gd name="T0" fmla="*/ 630 w 667"/>
                        <a:gd name="T1" fmla="*/ 0 h 406"/>
                        <a:gd name="T2" fmla="*/ 632 w 667"/>
                        <a:gd name="T3" fmla="*/ 0 h 406"/>
                        <a:gd name="T4" fmla="*/ 638 w 667"/>
                        <a:gd name="T5" fmla="*/ 0 h 406"/>
                        <a:gd name="T6" fmla="*/ 645 w 667"/>
                        <a:gd name="T7" fmla="*/ 2 h 406"/>
                        <a:gd name="T8" fmla="*/ 654 w 667"/>
                        <a:gd name="T9" fmla="*/ 6 h 406"/>
                        <a:gd name="T10" fmla="*/ 662 w 667"/>
                        <a:gd name="T11" fmla="*/ 15 h 406"/>
                        <a:gd name="T12" fmla="*/ 666 w 667"/>
                        <a:gd name="T13" fmla="*/ 28 h 406"/>
                        <a:gd name="T14" fmla="*/ 667 w 667"/>
                        <a:gd name="T15" fmla="*/ 47 h 406"/>
                        <a:gd name="T16" fmla="*/ 35 w 667"/>
                        <a:gd name="T17" fmla="*/ 406 h 406"/>
                        <a:gd name="T18" fmla="*/ 0 w 667"/>
                        <a:gd name="T19" fmla="*/ 360 h 406"/>
                        <a:gd name="T20" fmla="*/ 630 w 667"/>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7"/>
                        <a:gd name="T34" fmla="*/ 0 h 406"/>
                        <a:gd name="T35" fmla="*/ 667 w 667"/>
                        <a:gd name="T36" fmla="*/ 406 h 4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7" h="406">
                          <a:moveTo>
                            <a:pt x="630" y="0"/>
                          </a:moveTo>
                          <a:lnTo>
                            <a:pt x="632" y="0"/>
                          </a:lnTo>
                          <a:lnTo>
                            <a:pt x="638" y="0"/>
                          </a:lnTo>
                          <a:lnTo>
                            <a:pt x="645" y="2"/>
                          </a:lnTo>
                          <a:lnTo>
                            <a:pt x="654" y="6"/>
                          </a:lnTo>
                          <a:lnTo>
                            <a:pt x="662" y="15"/>
                          </a:lnTo>
                          <a:lnTo>
                            <a:pt x="666" y="28"/>
                          </a:lnTo>
                          <a:lnTo>
                            <a:pt x="667" y="47"/>
                          </a:lnTo>
                          <a:lnTo>
                            <a:pt x="35" y="406"/>
                          </a:lnTo>
                          <a:lnTo>
                            <a:pt x="0" y="360"/>
                          </a:lnTo>
                          <a:lnTo>
                            <a:pt x="630" y="0"/>
                          </a:lnTo>
                          <a:close/>
                        </a:path>
                      </a:pathLst>
                    </a:custGeom>
                    <a:solidFill>
                      <a:srgbClr val="FF2B2B"/>
                    </a:solidFill>
                    <a:ln w="0">
                      <a:solidFill>
                        <a:srgbClr val="FF2B2B"/>
                      </a:solidFill>
                      <a:round/>
                      <a:headEnd/>
                      <a:tailEnd/>
                    </a:ln>
                  </p:spPr>
                  <p:txBody>
                    <a:bodyPr/>
                    <a:lstStyle/>
                    <a:p>
                      <a:endParaRPr lang="en-US">
                        <a:latin typeface="Arial" pitchFamily="34" charset="0"/>
                        <a:cs typeface="Arial" pitchFamily="34" charset="0"/>
                      </a:endParaRPr>
                    </a:p>
                  </p:txBody>
                </p:sp>
                <p:sp>
                  <p:nvSpPr>
                    <p:cNvPr id="199" name="Freeform 162"/>
                    <p:cNvSpPr>
                      <a:spLocks/>
                    </p:cNvSpPr>
                    <p:nvPr/>
                  </p:nvSpPr>
                  <p:spPr bwMode="auto">
                    <a:xfrm>
                      <a:off x="2548" y="2170"/>
                      <a:ext cx="661" cy="397"/>
                    </a:xfrm>
                    <a:custGeom>
                      <a:avLst/>
                      <a:gdLst>
                        <a:gd name="T0" fmla="*/ 629 w 661"/>
                        <a:gd name="T1" fmla="*/ 0 h 397"/>
                        <a:gd name="T2" fmla="*/ 631 w 661"/>
                        <a:gd name="T3" fmla="*/ 0 h 397"/>
                        <a:gd name="T4" fmla="*/ 638 w 661"/>
                        <a:gd name="T5" fmla="*/ 0 h 397"/>
                        <a:gd name="T6" fmla="*/ 646 w 661"/>
                        <a:gd name="T7" fmla="*/ 4 h 397"/>
                        <a:gd name="T8" fmla="*/ 655 w 661"/>
                        <a:gd name="T9" fmla="*/ 11 h 397"/>
                        <a:gd name="T10" fmla="*/ 661 w 661"/>
                        <a:gd name="T11" fmla="*/ 22 h 397"/>
                        <a:gd name="T12" fmla="*/ 661 w 661"/>
                        <a:gd name="T13" fmla="*/ 39 h 397"/>
                        <a:gd name="T14" fmla="*/ 32 w 661"/>
                        <a:gd name="T15" fmla="*/ 397 h 397"/>
                        <a:gd name="T16" fmla="*/ 0 w 661"/>
                        <a:gd name="T17" fmla="*/ 358 h 397"/>
                        <a:gd name="T18" fmla="*/ 629 w 661"/>
                        <a:gd name="T19" fmla="*/ 0 h 3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1"/>
                        <a:gd name="T31" fmla="*/ 0 h 397"/>
                        <a:gd name="T32" fmla="*/ 661 w 661"/>
                        <a:gd name="T33" fmla="*/ 397 h 3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1" h="397">
                          <a:moveTo>
                            <a:pt x="629" y="0"/>
                          </a:moveTo>
                          <a:lnTo>
                            <a:pt x="631" y="0"/>
                          </a:lnTo>
                          <a:lnTo>
                            <a:pt x="638" y="0"/>
                          </a:lnTo>
                          <a:lnTo>
                            <a:pt x="646" y="4"/>
                          </a:lnTo>
                          <a:lnTo>
                            <a:pt x="655" y="11"/>
                          </a:lnTo>
                          <a:lnTo>
                            <a:pt x="661" y="22"/>
                          </a:lnTo>
                          <a:lnTo>
                            <a:pt x="661" y="39"/>
                          </a:lnTo>
                          <a:lnTo>
                            <a:pt x="32" y="397"/>
                          </a:lnTo>
                          <a:lnTo>
                            <a:pt x="0" y="358"/>
                          </a:lnTo>
                          <a:lnTo>
                            <a:pt x="629" y="0"/>
                          </a:lnTo>
                          <a:close/>
                        </a:path>
                      </a:pathLst>
                    </a:custGeom>
                    <a:solidFill>
                      <a:srgbClr val="FF5555"/>
                    </a:solidFill>
                    <a:ln w="0">
                      <a:solidFill>
                        <a:srgbClr val="FF5555"/>
                      </a:solidFill>
                      <a:round/>
                      <a:headEnd/>
                      <a:tailEnd/>
                    </a:ln>
                  </p:spPr>
                  <p:txBody>
                    <a:bodyPr/>
                    <a:lstStyle/>
                    <a:p>
                      <a:endParaRPr lang="en-US">
                        <a:latin typeface="Arial" pitchFamily="34" charset="0"/>
                        <a:cs typeface="Arial" pitchFamily="34" charset="0"/>
                      </a:endParaRPr>
                    </a:p>
                  </p:txBody>
                </p:sp>
                <p:sp>
                  <p:nvSpPr>
                    <p:cNvPr id="200" name="Freeform 163"/>
                    <p:cNvSpPr>
                      <a:spLocks/>
                    </p:cNvSpPr>
                    <p:nvPr/>
                  </p:nvSpPr>
                  <p:spPr bwMode="auto">
                    <a:xfrm>
                      <a:off x="2556" y="2170"/>
                      <a:ext cx="653" cy="391"/>
                    </a:xfrm>
                    <a:custGeom>
                      <a:avLst/>
                      <a:gdLst>
                        <a:gd name="T0" fmla="*/ 625 w 653"/>
                        <a:gd name="T1" fmla="*/ 0 h 391"/>
                        <a:gd name="T2" fmla="*/ 627 w 653"/>
                        <a:gd name="T3" fmla="*/ 0 h 391"/>
                        <a:gd name="T4" fmla="*/ 632 w 653"/>
                        <a:gd name="T5" fmla="*/ 2 h 391"/>
                        <a:gd name="T6" fmla="*/ 640 w 653"/>
                        <a:gd name="T7" fmla="*/ 6 h 391"/>
                        <a:gd name="T8" fmla="*/ 647 w 653"/>
                        <a:gd name="T9" fmla="*/ 11 h 391"/>
                        <a:gd name="T10" fmla="*/ 651 w 653"/>
                        <a:gd name="T11" fmla="*/ 21 h 391"/>
                        <a:gd name="T12" fmla="*/ 653 w 653"/>
                        <a:gd name="T13" fmla="*/ 33 h 391"/>
                        <a:gd name="T14" fmla="*/ 24 w 653"/>
                        <a:gd name="T15" fmla="*/ 391 h 391"/>
                        <a:gd name="T16" fmla="*/ 0 w 653"/>
                        <a:gd name="T17" fmla="*/ 358 h 391"/>
                        <a:gd name="T18" fmla="*/ 625 w 653"/>
                        <a:gd name="T19" fmla="*/ 0 h 3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3"/>
                        <a:gd name="T31" fmla="*/ 0 h 391"/>
                        <a:gd name="T32" fmla="*/ 653 w 653"/>
                        <a:gd name="T33" fmla="*/ 391 h 3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3" h="391">
                          <a:moveTo>
                            <a:pt x="625" y="0"/>
                          </a:moveTo>
                          <a:lnTo>
                            <a:pt x="627" y="0"/>
                          </a:lnTo>
                          <a:lnTo>
                            <a:pt x="632" y="2"/>
                          </a:lnTo>
                          <a:lnTo>
                            <a:pt x="640" y="6"/>
                          </a:lnTo>
                          <a:lnTo>
                            <a:pt x="647" y="11"/>
                          </a:lnTo>
                          <a:lnTo>
                            <a:pt x="651" y="21"/>
                          </a:lnTo>
                          <a:lnTo>
                            <a:pt x="653" y="33"/>
                          </a:lnTo>
                          <a:lnTo>
                            <a:pt x="24" y="391"/>
                          </a:lnTo>
                          <a:lnTo>
                            <a:pt x="0" y="358"/>
                          </a:lnTo>
                          <a:lnTo>
                            <a:pt x="625" y="0"/>
                          </a:lnTo>
                          <a:close/>
                        </a:path>
                      </a:pathLst>
                    </a:custGeom>
                    <a:solidFill>
                      <a:srgbClr val="FF8080"/>
                    </a:solidFill>
                    <a:ln w="0">
                      <a:solidFill>
                        <a:srgbClr val="FF8080"/>
                      </a:solidFill>
                      <a:round/>
                      <a:headEnd/>
                      <a:tailEnd/>
                    </a:ln>
                  </p:spPr>
                  <p:txBody>
                    <a:bodyPr/>
                    <a:lstStyle/>
                    <a:p>
                      <a:endParaRPr lang="en-US">
                        <a:latin typeface="Arial" pitchFamily="34" charset="0"/>
                        <a:cs typeface="Arial" pitchFamily="34" charset="0"/>
                      </a:endParaRPr>
                    </a:p>
                  </p:txBody>
                </p:sp>
                <p:sp>
                  <p:nvSpPr>
                    <p:cNvPr id="201" name="Freeform 164"/>
                    <p:cNvSpPr>
                      <a:spLocks/>
                    </p:cNvSpPr>
                    <p:nvPr/>
                  </p:nvSpPr>
                  <p:spPr bwMode="auto">
                    <a:xfrm>
                      <a:off x="2561" y="2170"/>
                      <a:ext cx="646" cy="384"/>
                    </a:xfrm>
                    <a:custGeom>
                      <a:avLst/>
                      <a:gdLst>
                        <a:gd name="T0" fmla="*/ 623 w 646"/>
                        <a:gd name="T1" fmla="*/ 0 h 384"/>
                        <a:gd name="T2" fmla="*/ 625 w 646"/>
                        <a:gd name="T3" fmla="*/ 2 h 384"/>
                        <a:gd name="T4" fmla="*/ 627 w 646"/>
                        <a:gd name="T5" fmla="*/ 2 h 384"/>
                        <a:gd name="T6" fmla="*/ 631 w 646"/>
                        <a:gd name="T7" fmla="*/ 4 h 384"/>
                        <a:gd name="T8" fmla="*/ 635 w 646"/>
                        <a:gd name="T9" fmla="*/ 6 h 384"/>
                        <a:gd name="T10" fmla="*/ 638 w 646"/>
                        <a:gd name="T11" fmla="*/ 9 h 384"/>
                        <a:gd name="T12" fmla="*/ 642 w 646"/>
                        <a:gd name="T13" fmla="*/ 13 h 384"/>
                        <a:gd name="T14" fmla="*/ 644 w 646"/>
                        <a:gd name="T15" fmla="*/ 17 h 384"/>
                        <a:gd name="T16" fmla="*/ 646 w 646"/>
                        <a:gd name="T17" fmla="*/ 22 h 384"/>
                        <a:gd name="T18" fmla="*/ 646 w 646"/>
                        <a:gd name="T19" fmla="*/ 30 h 384"/>
                        <a:gd name="T20" fmla="*/ 19 w 646"/>
                        <a:gd name="T21" fmla="*/ 384 h 384"/>
                        <a:gd name="T22" fmla="*/ 0 w 646"/>
                        <a:gd name="T23" fmla="*/ 358 h 384"/>
                        <a:gd name="T24" fmla="*/ 623 w 646"/>
                        <a:gd name="T25" fmla="*/ 0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46"/>
                        <a:gd name="T40" fmla="*/ 0 h 384"/>
                        <a:gd name="T41" fmla="*/ 646 w 646"/>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46" h="384">
                          <a:moveTo>
                            <a:pt x="623" y="0"/>
                          </a:moveTo>
                          <a:lnTo>
                            <a:pt x="625" y="2"/>
                          </a:lnTo>
                          <a:lnTo>
                            <a:pt x="627" y="2"/>
                          </a:lnTo>
                          <a:lnTo>
                            <a:pt x="631" y="4"/>
                          </a:lnTo>
                          <a:lnTo>
                            <a:pt x="635" y="6"/>
                          </a:lnTo>
                          <a:lnTo>
                            <a:pt x="638" y="9"/>
                          </a:lnTo>
                          <a:lnTo>
                            <a:pt x="642" y="13"/>
                          </a:lnTo>
                          <a:lnTo>
                            <a:pt x="644" y="17"/>
                          </a:lnTo>
                          <a:lnTo>
                            <a:pt x="646" y="22"/>
                          </a:lnTo>
                          <a:lnTo>
                            <a:pt x="646" y="30"/>
                          </a:lnTo>
                          <a:lnTo>
                            <a:pt x="19" y="384"/>
                          </a:lnTo>
                          <a:lnTo>
                            <a:pt x="0" y="358"/>
                          </a:lnTo>
                          <a:lnTo>
                            <a:pt x="623" y="0"/>
                          </a:lnTo>
                          <a:close/>
                        </a:path>
                      </a:pathLst>
                    </a:custGeom>
                    <a:solidFill>
                      <a:srgbClr val="FFAAAA"/>
                    </a:solidFill>
                    <a:ln w="0">
                      <a:solidFill>
                        <a:srgbClr val="FFAAAA"/>
                      </a:solidFill>
                      <a:round/>
                      <a:headEnd/>
                      <a:tailEnd/>
                    </a:ln>
                  </p:spPr>
                  <p:txBody>
                    <a:bodyPr/>
                    <a:lstStyle/>
                    <a:p>
                      <a:endParaRPr lang="en-US">
                        <a:latin typeface="Arial" pitchFamily="34" charset="0"/>
                        <a:cs typeface="Arial" pitchFamily="34" charset="0"/>
                      </a:endParaRPr>
                    </a:p>
                  </p:txBody>
                </p:sp>
                <p:sp>
                  <p:nvSpPr>
                    <p:cNvPr id="202" name="Freeform 165"/>
                    <p:cNvSpPr>
                      <a:spLocks/>
                    </p:cNvSpPr>
                    <p:nvPr/>
                  </p:nvSpPr>
                  <p:spPr bwMode="auto">
                    <a:xfrm>
                      <a:off x="2569" y="2172"/>
                      <a:ext cx="638" cy="376"/>
                    </a:xfrm>
                    <a:custGeom>
                      <a:avLst/>
                      <a:gdLst>
                        <a:gd name="T0" fmla="*/ 619 w 638"/>
                        <a:gd name="T1" fmla="*/ 0 h 376"/>
                        <a:gd name="T2" fmla="*/ 621 w 638"/>
                        <a:gd name="T3" fmla="*/ 0 h 376"/>
                        <a:gd name="T4" fmla="*/ 623 w 638"/>
                        <a:gd name="T5" fmla="*/ 2 h 376"/>
                        <a:gd name="T6" fmla="*/ 627 w 638"/>
                        <a:gd name="T7" fmla="*/ 6 h 376"/>
                        <a:gd name="T8" fmla="*/ 632 w 638"/>
                        <a:gd name="T9" fmla="*/ 9 h 376"/>
                        <a:gd name="T10" fmla="*/ 634 w 638"/>
                        <a:gd name="T11" fmla="*/ 13 h 376"/>
                        <a:gd name="T12" fmla="*/ 638 w 638"/>
                        <a:gd name="T13" fmla="*/ 17 h 376"/>
                        <a:gd name="T14" fmla="*/ 638 w 638"/>
                        <a:gd name="T15" fmla="*/ 22 h 376"/>
                        <a:gd name="T16" fmla="*/ 13 w 638"/>
                        <a:gd name="T17" fmla="*/ 376 h 376"/>
                        <a:gd name="T18" fmla="*/ 0 w 638"/>
                        <a:gd name="T19" fmla="*/ 356 h 376"/>
                        <a:gd name="T20" fmla="*/ 619 w 638"/>
                        <a:gd name="T21" fmla="*/ 0 h 3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8"/>
                        <a:gd name="T34" fmla="*/ 0 h 376"/>
                        <a:gd name="T35" fmla="*/ 638 w 638"/>
                        <a:gd name="T36" fmla="*/ 376 h 3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8" h="376">
                          <a:moveTo>
                            <a:pt x="619" y="0"/>
                          </a:moveTo>
                          <a:lnTo>
                            <a:pt x="621" y="0"/>
                          </a:lnTo>
                          <a:lnTo>
                            <a:pt x="623" y="2"/>
                          </a:lnTo>
                          <a:lnTo>
                            <a:pt x="627" y="6"/>
                          </a:lnTo>
                          <a:lnTo>
                            <a:pt x="632" y="9"/>
                          </a:lnTo>
                          <a:lnTo>
                            <a:pt x="634" y="13"/>
                          </a:lnTo>
                          <a:lnTo>
                            <a:pt x="638" y="17"/>
                          </a:lnTo>
                          <a:lnTo>
                            <a:pt x="638" y="22"/>
                          </a:lnTo>
                          <a:lnTo>
                            <a:pt x="13" y="376"/>
                          </a:lnTo>
                          <a:lnTo>
                            <a:pt x="0" y="356"/>
                          </a:lnTo>
                          <a:lnTo>
                            <a:pt x="619" y="0"/>
                          </a:lnTo>
                          <a:close/>
                        </a:path>
                      </a:pathLst>
                    </a:custGeom>
                    <a:solidFill>
                      <a:srgbClr val="FFD5D5"/>
                    </a:solidFill>
                    <a:ln w="0">
                      <a:solidFill>
                        <a:srgbClr val="FFD5D5"/>
                      </a:solidFill>
                      <a:round/>
                      <a:headEnd/>
                      <a:tailEnd/>
                    </a:ln>
                  </p:spPr>
                  <p:txBody>
                    <a:bodyPr/>
                    <a:lstStyle/>
                    <a:p>
                      <a:endParaRPr lang="en-US">
                        <a:latin typeface="Arial" pitchFamily="34" charset="0"/>
                        <a:cs typeface="Arial" pitchFamily="34" charset="0"/>
                      </a:endParaRPr>
                    </a:p>
                  </p:txBody>
                </p:sp>
                <p:sp>
                  <p:nvSpPr>
                    <p:cNvPr id="203" name="Freeform 166"/>
                    <p:cNvSpPr>
                      <a:spLocks/>
                    </p:cNvSpPr>
                    <p:nvPr/>
                  </p:nvSpPr>
                  <p:spPr bwMode="auto">
                    <a:xfrm>
                      <a:off x="2574" y="2172"/>
                      <a:ext cx="633" cy="371"/>
                    </a:xfrm>
                    <a:custGeom>
                      <a:avLst/>
                      <a:gdLst>
                        <a:gd name="T0" fmla="*/ 633 w 633"/>
                        <a:gd name="T1" fmla="*/ 17 h 371"/>
                        <a:gd name="T2" fmla="*/ 8 w 633"/>
                        <a:gd name="T3" fmla="*/ 371 h 371"/>
                        <a:gd name="T4" fmla="*/ 0 w 633"/>
                        <a:gd name="T5" fmla="*/ 356 h 371"/>
                        <a:gd name="T6" fmla="*/ 620 w 633"/>
                        <a:gd name="T7" fmla="*/ 0 h 371"/>
                        <a:gd name="T8" fmla="*/ 633 w 633"/>
                        <a:gd name="T9" fmla="*/ 17 h 371"/>
                        <a:gd name="T10" fmla="*/ 0 60000 65536"/>
                        <a:gd name="T11" fmla="*/ 0 60000 65536"/>
                        <a:gd name="T12" fmla="*/ 0 60000 65536"/>
                        <a:gd name="T13" fmla="*/ 0 60000 65536"/>
                        <a:gd name="T14" fmla="*/ 0 60000 65536"/>
                        <a:gd name="T15" fmla="*/ 0 w 633"/>
                        <a:gd name="T16" fmla="*/ 0 h 371"/>
                        <a:gd name="T17" fmla="*/ 633 w 633"/>
                        <a:gd name="T18" fmla="*/ 371 h 371"/>
                      </a:gdLst>
                      <a:ahLst/>
                      <a:cxnLst>
                        <a:cxn ang="T10">
                          <a:pos x="T0" y="T1"/>
                        </a:cxn>
                        <a:cxn ang="T11">
                          <a:pos x="T2" y="T3"/>
                        </a:cxn>
                        <a:cxn ang="T12">
                          <a:pos x="T4" y="T5"/>
                        </a:cxn>
                        <a:cxn ang="T13">
                          <a:pos x="T6" y="T7"/>
                        </a:cxn>
                        <a:cxn ang="T14">
                          <a:pos x="T8" y="T9"/>
                        </a:cxn>
                      </a:cxnLst>
                      <a:rect l="T15" t="T16" r="T17" b="T18"/>
                      <a:pathLst>
                        <a:path w="633" h="371">
                          <a:moveTo>
                            <a:pt x="633" y="17"/>
                          </a:moveTo>
                          <a:lnTo>
                            <a:pt x="8" y="371"/>
                          </a:lnTo>
                          <a:lnTo>
                            <a:pt x="0" y="356"/>
                          </a:lnTo>
                          <a:lnTo>
                            <a:pt x="620" y="0"/>
                          </a:lnTo>
                          <a:lnTo>
                            <a:pt x="633" y="17"/>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204" name="Freeform 167"/>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close/>
                        </a:path>
                      </a:pathLst>
                    </a:custGeom>
                    <a:solidFill>
                      <a:srgbClr val="CC0000"/>
                    </a:solidFill>
                    <a:ln w="0">
                      <a:solidFill>
                        <a:srgbClr val="CC0000"/>
                      </a:solidFill>
                      <a:round/>
                      <a:headEnd/>
                      <a:tailEnd/>
                    </a:ln>
                  </p:spPr>
                  <p:txBody>
                    <a:bodyPr/>
                    <a:lstStyle/>
                    <a:p>
                      <a:endParaRPr lang="en-US">
                        <a:latin typeface="Arial" pitchFamily="34" charset="0"/>
                        <a:cs typeface="Arial" pitchFamily="34" charset="0"/>
                      </a:endParaRPr>
                    </a:p>
                  </p:txBody>
                </p:sp>
                <p:sp>
                  <p:nvSpPr>
                    <p:cNvPr id="205" name="Freeform 168"/>
                    <p:cNvSpPr>
                      <a:spLocks/>
                    </p:cNvSpPr>
                    <p:nvPr/>
                  </p:nvSpPr>
                  <p:spPr bwMode="auto">
                    <a:xfrm>
                      <a:off x="2522" y="2522"/>
                      <a:ext cx="65" cy="67"/>
                    </a:xfrm>
                    <a:custGeom>
                      <a:avLst/>
                      <a:gdLst>
                        <a:gd name="T0" fmla="*/ 47 w 65"/>
                        <a:gd name="T1" fmla="*/ 65 h 67"/>
                        <a:gd name="T2" fmla="*/ 60 w 65"/>
                        <a:gd name="T3" fmla="*/ 54 h 67"/>
                        <a:gd name="T4" fmla="*/ 65 w 65"/>
                        <a:gd name="T5" fmla="*/ 38 h 67"/>
                        <a:gd name="T6" fmla="*/ 62 w 65"/>
                        <a:gd name="T7" fmla="*/ 21 h 67"/>
                        <a:gd name="T8" fmla="*/ 51 w 65"/>
                        <a:gd name="T9" fmla="*/ 6 h 67"/>
                        <a:gd name="T10" fmla="*/ 36 w 65"/>
                        <a:gd name="T11" fmla="*/ 0 h 67"/>
                        <a:gd name="T12" fmla="*/ 19 w 65"/>
                        <a:gd name="T13" fmla="*/ 2 h 67"/>
                        <a:gd name="T14" fmla="*/ 6 w 65"/>
                        <a:gd name="T15" fmla="*/ 13 h 67"/>
                        <a:gd name="T16" fmla="*/ 0 w 65"/>
                        <a:gd name="T17" fmla="*/ 28 h 67"/>
                        <a:gd name="T18" fmla="*/ 4 w 65"/>
                        <a:gd name="T19" fmla="*/ 47 h 67"/>
                        <a:gd name="T20" fmla="*/ 15 w 65"/>
                        <a:gd name="T21" fmla="*/ 60 h 67"/>
                        <a:gd name="T22" fmla="*/ 30 w 65"/>
                        <a:gd name="T23" fmla="*/ 67 h 67"/>
                        <a:gd name="T24" fmla="*/ 47 w 65"/>
                        <a:gd name="T25" fmla="*/ 65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5"/>
                        <a:gd name="T40" fmla="*/ 0 h 67"/>
                        <a:gd name="T41" fmla="*/ 65 w 65"/>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5" h="67">
                          <a:moveTo>
                            <a:pt x="47" y="65"/>
                          </a:moveTo>
                          <a:lnTo>
                            <a:pt x="60" y="54"/>
                          </a:lnTo>
                          <a:lnTo>
                            <a:pt x="65" y="38"/>
                          </a:lnTo>
                          <a:lnTo>
                            <a:pt x="62" y="21"/>
                          </a:lnTo>
                          <a:lnTo>
                            <a:pt x="51" y="6"/>
                          </a:lnTo>
                          <a:lnTo>
                            <a:pt x="36" y="0"/>
                          </a:lnTo>
                          <a:lnTo>
                            <a:pt x="19" y="2"/>
                          </a:lnTo>
                          <a:lnTo>
                            <a:pt x="6" y="13"/>
                          </a:lnTo>
                          <a:lnTo>
                            <a:pt x="0" y="28"/>
                          </a:lnTo>
                          <a:lnTo>
                            <a:pt x="4" y="47"/>
                          </a:lnTo>
                          <a:lnTo>
                            <a:pt x="15" y="60"/>
                          </a:lnTo>
                          <a:lnTo>
                            <a:pt x="30" y="67"/>
                          </a:lnTo>
                          <a:lnTo>
                            <a:pt x="47" y="65"/>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206" name="Freeform 169"/>
                    <p:cNvSpPr>
                      <a:spLocks/>
                    </p:cNvSpPr>
                    <p:nvPr/>
                  </p:nvSpPr>
                  <p:spPr bwMode="auto">
                    <a:xfrm>
                      <a:off x="1109" y="2545"/>
                      <a:ext cx="141" cy="63"/>
                    </a:xfrm>
                    <a:custGeom>
                      <a:avLst/>
                      <a:gdLst>
                        <a:gd name="T0" fmla="*/ 0 w 141"/>
                        <a:gd name="T1" fmla="*/ 31 h 63"/>
                        <a:gd name="T2" fmla="*/ 75 w 141"/>
                        <a:gd name="T3" fmla="*/ 0 h 63"/>
                        <a:gd name="T4" fmla="*/ 141 w 141"/>
                        <a:gd name="T5" fmla="*/ 29 h 63"/>
                        <a:gd name="T6" fmla="*/ 71 w 141"/>
                        <a:gd name="T7" fmla="*/ 63 h 63"/>
                        <a:gd name="T8" fmla="*/ 0 w 141"/>
                        <a:gd name="T9" fmla="*/ 31 h 63"/>
                        <a:gd name="T10" fmla="*/ 0 60000 65536"/>
                        <a:gd name="T11" fmla="*/ 0 60000 65536"/>
                        <a:gd name="T12" fmla="*/ 0 60000 65536"/>
                        <a:gd name="T13" fmla="*/ 0 60000 65536"/>
                        <a:gd name="T14" fmla="*/ 0 60000 65536"/>
                        <a:gd name="T15" fmla="*/ 0 w 141"/>
                        <a:gd name="T16" fmla="*/ 0 h 63"/>
                        <a:gd name="T17" fmla="*/ 141 w 141"/>
                        <a:gd name="T18" fmla="*/ 63 h 63"/>
                      </a:gdLst>
                      <a:ahLst/>
                      <a:cxnLst>
                        <a:cxn ang="T10">
                          <a:pos x="T0" y="T1"/>
                        </a:cxn>
                        <a:cxn ang="T11">
                          <a:pos x="T2" y="T3"/>
                        </a:cxn>
                        <a:cxn ang="T12">
                          <a:pos x="T4" y="T5"/>
                        </a:cxn>
                        <a:cxn ang="T13">
                          <a:pos x="T6" y="T7"/>
                        </a:cxn>
                        <a:cxn ang="T14">
                          <a:pos x="T8" y="T9"/>
                        </a:cxn>
                      </a:cxnLst>
                      <a:rect l="T15" t="T16" r="T17" b="T18"/>
                      <a:pathLst>
                        <a:path w="141" h="63">
                          <a:moveTo>
                            <a:pt x="0" y="31"/>
                          </a:moveTo>
                          <a:lnTo>
                            <a:pt x="75" y="0"/>
                          </a:lnTo>
                          <a:lnTo>
                            <a:pt x="141" y="29"/>
                          </a:lnTo>
                          <a:lnTo>
                            <a:pt x="71" y="63"/>
                          </a:lnTo>
                          <a:lnTo>
                            <a:pt x="0" y="31"/>
                          </a:lnTo>
                          <a:close/>
                        </a:path>
                      </a:pathLst>
                    </a:custGeom>
                    <a:solidFill>
                      <a:srgbClr val="80FF80"/>
                    </a:solidFill>
                    <a:ln w="0">
                      <a:solidFill>
                        <a:srgbClr val="80FF80"/>
                      </a:solidFill>
                      <a:round/>
                      <a:headEnd/>
                      <a:tailEnd/>
                    </a:ln>
                  </p:spPr>
                  <p:txBody>
                    <a:bodyPr/>
                    <a:lstStyle/>
                    <a:p>
                      <a:endParaRPr lang="en-US">
                        <a:latin typeface="Arial" pitchFamily="34" charset="0"/>
                        <a:cs typeface="Arial" pitchFamily="34" charset="0"/>
                      </a:endParaRPr>
                    </a:p>
                  </p:txBody>
                </p:sp>
                <p:sp>
                  <p:nvSpPr>
                    <p:cNvPr id="207" name="Freeform 175"/>
                    <p:cNvSpPr>
                      <a:spLocks/>
                    </p:cNvSpPr>
                    <p:nvPr/>
                  </p:nvSpPr>
                  <p:spPr bwMode="auto">
                    <a:xfrm>
                      <a:off x="1271" y="2228"/>
                      <a:ext cx="1073" cy="471"/>
                    </a:xfrm>
                    <a:custGeom>
                      <a:avLst/>
                      <a:gdLst>
                        <a:gd name="T0" fmla="*/ 1073 w 1073"/>
                        <a:gd name="T1" fmla="*/ 456 h 471"/>
                        <a:gd name="T2" fmla="*/ 981 w 1073"/>
                        <a:gd name="T3" fmla="*/ 294 h 471"/>
                        <a:gd name="T4" fmla="*/ 977 w 1073"/>
                        <a:gd name="T5" fmla="*/ 296 h 471"/>
                        <a:gd name="T6" fmla="*/ 966 w 1073"/>
                        <a:gd name="T7" fmla="*/ 304 h 471"/>
                        <a:gd name="T8" fmla="*/ 949 w 1073"/>
                        <a:gd name="T9" fmla="*/ 315 h 471"/>
                        <a:gd name="T10" fmla="*/ 925 w 1073"/>
                        <a:gd name="T11" fmla="*/ 330 h 471"/>
                        <a:gd name="T12" fmla="*/ 897 w 1073"/>
                        <a:gd name="T13" fmla="*/ 346 h 471"/>
                        <a:gd name="T14" fmla="*/ 866 w 1073"/>
                        <a:gd name="T15" fmla="*/ 365 h 471"/>
                        <a:gd name="T16" fmla="*/ 829 w 1073"/>
                        <a:gd name="T17" fmla="*/ 383 h 471"/>
                        <a:gd name="T18" fmla="*/ 790 w 1073"/>
                        <a:gd name="T19" fmla="*/ 402 h 471"/>
                        <a:gd name="T20" fmla="*/ 749 w 1073"/>
                        <a:gd name="T21" fmla="*/ 421 h 471"/>
                        <a:gd name="T22" fmla="*/ 708 w 1073"/>
                        <a:gd name="T23" fmla="*/ 435 h 471"/>
                        <a:gd name="T24" fmla="*/ 665 w 1073"/>
                        <a:gd name="T25" fmla="*/ 448 h 471"/>
                        <a:gd name="T26" fmla="*/ 662 w 1073"/>
                        <a:gd name="T27" fmla="*/ 450 h 471"/>
                        <a:gd name="T28" fmla="*/ 653 w 1073"/>
                        <a:gd name="T29" fmla="*/ 452 h 471"/>
                        <a:gd name="T30" fmla="*/ 638 w 1073"/>
                        <a:gd name="T31" fmla="*/ 456 h 471"/>
                        <a:gd name="T32" fmla="*/ 615 w 1073"/>
                        <a:gd name="T33" fmla="*/ 461 h 471"/>
                        <a:gd name="T34" fmla="*/ 586 w 1073"/>
                        <a:gd name="T35" fmla="*/ 465 h 471"/>
                        <a:gd name="T36" fmla="*/ 549 w 1073"/>
                        <a:gd name="T37" fmla="*/ 469 h 471"/>
                        <a:gd name="T38" fmla="*/ 502 w 1073"/>
                        <a:gd name="T39" fmla="*/ 471 h 471"/>
                        <a:gd name="T40" fmla="*/ 447 w 1073"/>
                        <a:gd name="T41" fmla="*/ 471 h 471"/>
                        <a:gd name="T42" fmla="*/ 380 w 1073"/>
                        <a:gd name="T43" fmla="*/ 469 h 471"/>
                        <a:gd name="T44" fmla="*/ 304 w 1073"/>
                        <a:gd name="T45" fmla="*/ 463 h 471"/>
                        <a:gd name="T46" fmla="*/ 298 w 1073"/>
                        <a:gd name="T47" fmla="*/ 463 h 471"/>
                        <a:gd name="T48" fmla="*/ 280 w 1073"/>
                        <a:gd name="T49" fmla="*/ 459 h 471"/>
                        <a:gd name="T50" fmla="*/ 254 w 1073"/>
                        <a:gd name="T51" fmla="*/ 454 h 471"/>
                        <a:gd name="T52" fmla="*/ 222 w 1073"/>
                        <a:gd name="T53" fmla="*/ 446 h 471"/>
                        <a:gd name="T54" fmla="*/ 185 w 1073"/>
                        <a:gd name="T55" fmla="*/ 433 h 471"/>
                        <a:gd name="T56" fmla="*/ 146 w 1073"/>
                        <a:gd name="T57" fmla="*/ 417 h 471"/>
                        <a:gd name="T58" fmla="*/ 107 w 1073"/>
                        <a:gd name="T59" fmla="*/ 395 h 471"/>
                        <a:gd name="T60" fmla="*/ 70 w 1073"/>
                        <a:gd name="T61" fmla="*/ 367 h 471"/>
                        <a:gd name="T62" fmla="*/ 39 w 1073"/>
                        <a:gd name="T63" fmla="*/ 333 h 471"/>
                        <a:gd name="T64" fmla="*/ 37 w 1073"/>
                        <a:gd name="T65" fmla="*/ 330 h 471"/>
                        <a:gd name="T66" fmla="*/ 31 w 1073"/>
                        <a:gd name="T67" fmla="*/ 322 h 471"/>
                        <a:gd name="T68" fmla="*/ 22 w 1073"/>
                        <a:gd name="T69" fmla="*/ 307 h 471"/>
                        <a:gd name="T70" fmla="*/ 15 w 1073"/>
                        <a:gd name="T71" fmla="*/ 291 h 471"/>
                        <a:gd name="T72" fmla="*/ 5 w 1073"/>
                        <a:gd name="T73" fmla="*/ 268 h 471"/>
                        <a:gd name="T74" fmla="*/ 2 w 1073"/>
                        <a:gd name="T75" fmla="*/ 244 h 471"/>
                        <a:gd name="T76" fmla="*/ 0 w 1073"/>
                        <a:gd name="T77" fmla="*/ 215 h 471"/>
                        <a:gd name="T78" fmla="*/ 4 w 1073"/>
                        <a:gd name="T79" fmla="*/ 185 h 471"/>
                        <a:gd name="T80" fmla="*/ 16 w 1073"/>
                        <a:gd name="T81" fmla="*/ 154 h 471"/>
                        <a:gd name="T82" fmla="*/ 37 w 1073"/>
                        <a:gd name="T83" fmla="*/ 118 h 471"/>
                        <a:gd name="T84" fmla="*/ 68 w 1073"/>
                        <a:gd name="T85" fmla="*/ 85 h 471"/>
                        <a:gd name="T86" fmla="*/ 70 w 1073"/>
                        <a:gd name="T87" fmla="*/ 81 h 471"/>
                        <a:gd name="T88" fmla="*/ 80 w 1073"/>
                        <a:gd name="T89" fmla="*/ 72 h 471"/>
                        <a:gd name="T90" fmla="*/ 93 w 1073"/>
                        <a:gd name="T91" fmla="*/ 61 h 471"/>
                        <a:gd name="T92" fmla="*/ 115 w 1073"/>
                        <a:gd name="T93" fmla="*/ 42 h 471"/>
                        <a:gd name="T94" fmla="*/ 144 w 1073"/>
                        <a:gd name="T95" fmla="*/ 24 h 471"/>
                        <a:gd name="T96" fmla="*/ 182 w 1073"/>
                        <a:gd name="T97" fmla="*/ 0 h 471"/>
                        <a:gd name="T98" fmla="*/ 328 w 1073"/>
                        <a:gd name="T99" fmla="*/ 141 h 471"/>
                        <a:gd name="T100" fmla="*/ 137 w 1073"/>
                        <a:gd name="T101" fmla="*/ 259 h 47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073"/>
                        <a:gd name="T154" fmla="*/ 0 h 471"/>
                        <a:gd name="T155" fmla="*/ 1073 w 1073"/>
                        <a:gd name="T156" fmla="*/ 471 h 47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073" h="471">
                          <a:moveTo>
                            <a:pt x="1073" y="456"/>
                          </a:moveTo>
                          <a:lnTo>
                            <a:pt x="981" y="294"/>
                          </a:lnTo>
                          <a:lnTo>
                            <a:pt x="977" y="296"/>
                          </a:lnTo>
                          <a:lnTo>
                            <a:pt x="966" y="304"/>
                          </a:lnTo>
                          <a:lnTo>
                            <a:pt x="949" y="315"/>
                          </a:lnTo>
                          <a:lnTo>
                            <a:pt x="925" y="330"/>
                          </a:lnTo>
                          <a:lnTo>
                            <a:pt x="897" y="346"/>
                          </a:lnTo>
                          <a:lnTo>
                            <a:pt x="866" y="365"/>
                          </a:lnTo>
                          <a:lnTo>
                            <a:pt x="829" y="383"/>
                          </a:lnTo>
                          <a:lnTo>
                            <a:pt x="790" y="402"/>
                          </a:lnTo>
                          <a:lnTo>
                            <a:pt x="749" y="421"/>
                          </a:lnTo>
                          <a:lnTo>
                            <a:pt x="708" y="435"/>
                          </a:lnTo>
                          <a:lnTo>
                            <a:pt x="665" y="448"/>
                          </a:lnTo>
                          <a:lnTo>
                            <a:pt x="662" y="450"/>
                          </a:lnTo>
                          <a:lnTo>
                            <a:pt x="653" y="452"/>
                          </a:lnTo>
                          <a:lnTo>
                            <a:pt x="638" y="456"/>
                          </a:lnTo>
                          <a:lnTo>
                            <a:pt x="615" y="461"/>
                          </a:lnTo>
                          <a:lnTo>
                            <a:pt x="586" y="465"/>
                          </a:lnTo>
                          <a:lnTo>
                            <a:pt x="549" y="469"/>
                          </a:lnTo>
                          <a:lnTo>
                            <a:pt x="502" y="471"/>
                          </a:lnTo>
                          <a:lnTo>
                            <a:pt x="447" y="471"/>
                          </a:lnTo>
                          <a:lnTo>
                            <a:pt x="380" y="469"/>
                          </a:lnTo>
                          <a:lnTo>
                            <a:pt x="304" y="463"/>
                          </a:lnTo>
                          <a:lnTo>
                            <a:pt x="298" y="463"/>
                          </a:lnTo>
                          <a:lnTo>
                            <a:pt x="280" y="459"/>
                          </a:lnTo>
                          <a:lnTo>
                            <a:pt x="254" y="454"/>
                          </a:lnTo>
                          <a:lnTo>
                            <a:pt x="222" y="446"/>
                          </a:lnTo>
                          <a:lnTo>
                            <a:pt x="185" y="433"/>
                          </a:lnTo>
                          <a:lnTo>
                            <a:pt x="146" y="417"/>
                          </a:lnTo>
                          <a:lnTo>
                            <a:pt x="107" y="395"/>
                          </a:lnTo>
                          <a:lnTo>
                            <a:pt x="70" y="367"/>
                          </a:lnTo>
                          <a:lnTo>
                            <a:pt x="39" y="333"/>
                          </a:lnTo>
                          <a:lnTo>
                            <a:pt x="37" y="330"/>
                          </a:lnTo>
                          <a:lnTo>
                            <a:pt x="31" y="322"/>
                          </a:lnTo>
                          <a:lnTo>
                            <a:pt x="22" y="307"/>
                          </a:lnTo>
                          <a:lnTo>
                            <a:pt x="15" y="291"/>
                          </a:lnTo>
                          <a:lnTo>
                            <a:pt x="5" y="268"/>
                          </a:lnTo>
                          <a:lnTo>
                            <a:pt x="2" y="244"/>
                          </a:lnTo>
                          <a:lnTo>
                            <a:pt x="0" y="215"/>
                          </a:lnTo>
                          <a:lnTo>
                            <a:pt x="4" y="185"/>
                          </a:lnTo>
                          <a:lnTo>
                            <a:pt x="16" y="154"/>
                          </a:lnTo>
                          <a:lnTo>
                            <a:pt x="37" y="118"/>
                          </a:lnTo>
                          <a:lnTo>
                            <a:pt x="68" y="85"/>
                          </a:lnTo>
                          <a:lnTo>
                            <a:pt x="70" y="81"/>
                          </a:lnTo>
                          <a:lnTo>
                            <a:pt x="80" y="72"/>
                          </a:lnTo>
                          <a:lnTo>
                            <a:pt x="93" y="61"/>
                          </a:lnTo>
                          <a:lnTo>
                            <a:pt x="115" y="42"/>
                          </a:lnTo>
                          <a:lnTo>
                            <a:pt x="144" y="24"/>
                          </a:lnTo>
                          <a:lnTo>
                            <a:pt x="182" y="0"/>
                          </a:lnTo>
                          <a:lnTo>
                            <a:pt x="328" y="141"/>
                          </a:lnTo>
                          <a:lnTo>
                            <a:pt x="137" y="259"/>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08" name="Freeform 176"/>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sp>
                  <p:nvSpPr>
                    <p:cNvPr id="209" name="Freeform 177"/>
                    <p:cNvSpPr>
                      <a:spLocks/>
                    </p:cNvSpPr>
                    <p:nvPr/>
                  </p:nvSpPr>
                  <p:spPr bwMode="auto">
                    <a:xfrm>
                      <a:off x="2105" y="2563"/>
                      <a:ext cx="45" cy="58"/>
                    </a:xfrm>
                    <a:custGeom>
                      <a:avLst/>
                      <a:gdLst>
                        <a:gd name="T0" fmla="*/ 45 w 45"/>
                        <a:gd name="T1" fmla="*/ 0 h 58"/>
                        <a:gd name="T2" fmla="*/ 0 w 45"/>
                        <a:gd name="T3" fmla="*/ 24 h 58"/>
                        <a:gd name="T4" fmla="*/ 0 w 45"/>
                        <a:gd name="T5" fmla="*/ 58 h 58"/>
                        <a:gd name="T6" fmla="*/ 45 w 45"/>
                        <a:gd name="T7" fmla="*/ 34 h 58"/>
                        <a:gd name="T8" fmla="*/ 45 w 45"/>
                        <a:gd name="T9" fmla="*/ 0 h 58"/>
                        <a:gd name="T10" fmla="*/ 0 60000 65536"/>
                        <a:gd name="T11" fmla="*/ 0 60000 65536"/>
                        <a:gd name="T12" fmla="*/ 0 60000 65536"/>
                        <a:gd name="T13" fmla="*/ 0 60000 65536"/>
                        <a:gd name="T14" fmla="*/ 0 60000 65536"/>
                        <a:gd name="T15" fmla="*/ 0 w 45"/>
                        <a:gd name="T16" fmla="*/ 0 h 58"/>
                        <a:gd name="T17" fmla="*/ 45 w 45"/>
                        <a:gd name="T18" fmla="*/ 58 h 58"/>
                      </a:gdLst>
                      <a:ahLst/>
                      <a:cxnLst>
                        <a:cxn ang="T10">
                          <a:pos x="T0" y="T1"/>
                        </a:cxn>
                        <a:cxn ang="T11">
                          <a:pos x="T2" y="T3"/>
                        </a:cxn>
                        <a:cxn ang="T12">
                          <a:pos x="T4" y="T5"/>
                        </a:cxn>
                        <a:cxn ang="T13">
                          <a:pos x="T6" y="T7"/>
                        </a:cxn>
                        <a:cxn ang="T14">
                          <a:pos x="T8" y="T9"/>
                        </a:cxn>
                      </a:cxnLst>
                      <a:rect l="T15" t="T16" r="T17" b="T18"/>
                      <a:pathLst>
                        <a:path w="45" h="58">
                          <a:moveTo>
                            <a:pt x="45" y="0"/>
                          </a:moveTo>
                          <a:lnTo>
                            <a:pt x="0" y="24"/>
                          </a:lnTo>
                          <a:lnTo>
                            <a:pt x="0" y="58"/>
                          </a:lnTo>
                          <a:lnTo>
                            <a:pt x="45" y="34"/>
                          </a:lnTo>
                          <a:lnTo>
                            <a:pt x="45"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210" name="Freeform 178"/>
                    <p:cNvSpPr>
                      <a:spLocks/>
                    </p:cNvSpPr>
                    <p:nvPr/>
                  </p:nvSpPr>
                  <p:spPr bwMode="auto">
                    <a:xfrm>
                      <a:off x="2450" y="1440"/>
                      <a:ext cx="1040" cy="732"/>
                    </a:xfrm>
                    <a:custGeom>
                      <a:avLst/>
                      <a:gdLst>
                        <a:gd name="T0" fmla="*/ 0 w 1040"/>
                        <a:gd name="T1" fmla="*/ 420 h 732"/>
                        <a:gd name="T2" fmla="*/ 72 w 1040"/>
                        <a:gd name="T3" fmla="*/ 166 h 732"/>
                        <a:gd name="T4" fmla="*/ 78 w 1040"/>
                        <a:gd name="T5" fmla="*/ 165 h 732"/>
                        <a:gd name="T6" fmla="*/ 89 w 1040"/>
                        <a:gd name="T7" fmla="*/ 155 h 732"/>
                        <a:gd name="T8" fmla="*/ 110 w 1040"/>
                        <a:gd name="T9" fmla="*/ 144 h 732"/>
                        <a:gd name="T10" fmla="*/ 136 w 1040"/>
                        <a:gd name="T11" fmla="*/ 129 h 732"/>
                        <a:gd name="T12" fmla="*/ 167 w 1040"/>
                        <a:gd name="T13" fmla="*/ 113 h 732"/>
                        <a:gd name="T14" fmla="*/ 206 w 1040"/>
                        <a:gd name="T15" fmla="*/ 92 h 732"/>
                        <a:gd name="T16" fmla="*/ 247 w 1040"/>
                        <a:gd name="T17" fmla="*/ 74 h 732"/>
                        <a:gd name="T18" fmla="*/ 295 w 1040"/>
                        <a:gd name="T19" fmla="*/ 55 h 732"/>
                        <a:gd name="T20" fmla="*/ 345 w 1040"/>
                        <a:gd name="T21" fmla="*/ 37 h 732"/>
                        <a:gd name="T22" fmla="*/ 397 w 1040"/>
                        <a:gd name="T23" fmla="*/ 22 h 732"/>
                        <a:gd name="T24" fmla="*/ 453 w 1040"/>
                        <a:gd name="T25" fmla="*/ 11 h 732"/>
                        <a:gd name="T26" fmla="*/ 510 w 1040"/>
                        <a:gd name="T27" fmla="*/ 3 h 732"/>
                        <a:gd name="T28" fmla="*/ 568 w 1040"/>
                        <a:gd name="T29" fmla="*/ 0 h 732"/>
                        <a:gd name="T30" fmla="*/ 575 w 1040"/>
                        <a:gd name="T31" fmla="*/ 0 h 732"/>
                        <a:gd name="T32" fmla="*/ 592 w 1040"/>
                        <a:gd name="T33" fmla="*/ 0 h 732"/>
                        <a:gd name="T34" fmla="*/ 619 w 1040"/>
                        <a:gd name="T35" fmla="*/ 1 h 732"/>
                        <a:gd name="T36" fmla="*/ 655 w 1040"/>
                        <a:gd name="T37" fmla="*/ 3 h 732"/>
                        <a:gd name="T38" fmla="*/ 696 w 1040"/>
                        <a:gd name="T39" fmla="*/ 7 h 732"/>
                        <a:gd name="T40" fmla="*/ 740 w 1040"/>
                        <a:gd name="T41" fmla="*/ 14 h 732"/>
                        <a:gd name="T42" fmla="*/ 788 w 1040"/>
                        <a:gd name="T43" fmla="*/ 22 h 732"/>
                        <a:gd name="T44" fmla="*/ 836 w 1040"/>
                        <a:gd name="T45" fmla="*/ 35 h 732"/>
                        <a:gd name="T46" fmla="*/ 883 w 1040"/>
                        <a:gd name="T47" fmla="*/ 51 h 732"/>
                        <a:gd name="T48" fmla="*/ 927 w 1040"/>
                        <a:gd name="T49" fmla="*/ 72 h 732"/>
                        <a:gd name="T50" fmla="*/ 966 w 1040"/>
                        <a:gd name="T51" fmla="*/ 98 h 732"/>
                        <a:gd name="T52" fmla="*/ 998 w 1040"/>
                        <a:gd name="T53" fmla="*/ 127 h 732"/>
                        <a:gd name="T54" fmla="*/ 1001 w 1040"/>
                        <a:gd name="T55" fmla="*/ 131 h 732"/>
                        <a:gd name="T56" fmla="*/ 1009 w 1040"/>
                        <a:gd name="T57" fmla="*/ 142 h 732"/>
                        <a:gd name="T58" fmla="*/ 1018 w 1040"/>
                        <a:gd name="T59" fmla="*/ 159 h 732"/>
                        <a:gd name="T60" fmla="*/ 1027 w 1040"/>
                        <a:gd name="T61" fmla="*/ 179 h 732"/>
                        <a:gd name="T62" fmla="*/ 1037 w 1040"/>
                        <a:gd name="T63" fmla="*/ 207 h 732"/>
                        <a:gd name="T64" fmla="*/ 1040 w 1040"/>
                        <a:gd name="T65" fmla="*/ 239 h 732"/>
                        <a:gd name="T66" fmla="*/ 1040 w 1040"/>
                        <a:gd name="T67" fmla="*/ 274 h 732"/>
                        <a:gd name="T68" fmla="*/ 1031 w 1040"/>
                        <a:gd name="T69" fmla="*/ 311 h 732"/>
                        <a:gd name="T70" fmla="*/ 1013 w 1040"/>
                        <a:gd name="T71" fmla="*/ 352 h 732"/>
                        <a:gd name="T72" fmla="*/ 1011 w 1040"/>
                        <a:gd name="T73" fmla="*/ 356 h 732"/>
                        <a:gd name="T74" fmla="*/ 1003 w 1040"/>
                        <a:gd name="T75" fmla="*/ 365 h 732"/>
                        <a:gd name="T76" fmla="*/ 990 w 1040"/>
                        <a:gd name="T77" fmla="*/ 378 h 732"/>
                        <a:gd name="T78" fmla="*/ 976 w 1040"/>
                        <a:gd name="T79" fmla="*/ 394 h 732"/>
                        <a:gd name="T80" fmla="*/ 955 w 1040"/>
                        <a:gd name="T81" fmla="*/ 413 h 732"/>
                        <a:gd name="T82" fmla="*/ 933 w 1040"/>
                        <a:gd name="T83" fmla="*/ 430 h 732"/>
                        <a:gd name="T84" fmla="*/ 907 w 1040"/>
                        <a:gd name="T85" fmla="*/ 448 h 732"/>
                        <a:gd name="T86" fmla="*/ 877 w 1040"/>
                        <a:gd name="T87" fmla="*/ 463 h 732"/>
                        <a:gd name="T88" fmla="*/ 759 w 1040"/>
                        <a:gd name="T89" fmla="*/ 732 h 7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0"/>
                        <a:gd name="T136" fmla="*/ 0 h 732"/>
                        <a:gd name="T137" fmla="*/ 1040 w 1040"/>
                        <a:gd name="T138" fmla="*/ 732 h 7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0" h="732">
                          <a:moveTo>
                            <a:pt x="0" y="420"/>
                          </a:moveTo>
                          <a:lnTo>
                            <a:pt x="72" y="166"/>
                          </a:lnTo>
                          <a:lnTo>
                            <a:pt x="78" y="165"/>
                          </a:lnTo>
                          <a:lnTo>
                            <a:pt x="89" y="155"/>
                          </a:lnTo>
                          <a:lnTo>
                            <a:pt x="110" y="144"/>
                          </a:lnTo>
                          <a:lnTo>
                            <a:pt x="136" y="129"/>
                          </a:lnTo>
                          <a:lnTo>
                            <a:pt x="167" y="113"/>
                          </a:lnTo>
                          <a:lnTo>
                            <a:pt x="206" y="92"/>
                          </a:lnTo>
                          <a:lnTo>
                            <a:pt x="247" y="74"/>
                          </a:lnTo>
                          <a:lnTo>
                            <a:pt x="295" y="55"/>
                          </a:lnTo>
                          <a:lnTo>
                            <a:pt x="345" y="37"/>
                          </a:lnTo>
                          <a:lnTo>
                            <a:pt x="397" y="22"/>
                          </a:lnTo>
                          <a:lnTo>
                            <a:pt x="453" y="11"/>
                          </a:lnTo>
                          <a:lnTo>
                            <a:pt x="510" y="3"/>
                          </a:lnTo>
                          <a:lnTo>
                            <a:pt x="568" y="0"/>
                          </a:lnTo>
                          <a:lnTo>
                            <a:pt x="575" y="0"/>
                          </a:lnTo>
                          <a:lnTo>
                            <a:pt x="592" y="0"/>
                          </a:lnTo>
                          <a:lnTo>
                            <a:pt x="619" y="1"/>
                          </a:lnTo>
                          <a:lnTo>
                            <a:pt x="655" y="3"/>
                          </a:lnTo>
                          <a:lnTo>
                            <a:pt x="696" y="7"/>
                          </a:lnTo>
                          <a:lnTo>
                            <a:pt x="740" y="14"/>
                          </a:lnTo>
                          <a:lnTo>
                            <a:pt x="788" y="22"/>
                          </a:lnTo>
                          <a:lnTo>
                            <a:pt x="836" y="35"/>
                          </a:lnTo>
                          <a:lnTo>
                            <a:pt x="883" y="51"/>
                          </a:lnTo>
                          <a:lnTo>
                            <a:pt x="927" y="72"/>
                          </a:lnTo>
                          <a:lnTo>
                            <a:pt x="966" y="98"/>
                          </a:lnTo>
                          <a:lnTo>
                            <a:pt x="998" y="127"/>
                          </a:lnTo>
                          <a:lnTo>
                            <a:pt x="1001" y="131"/>
                          </a:lnTo>
                          <a:lnTo>
                            <a:pt x="1009" y="142"/>
                          </a:lnTo>
                          <a:lnTo>
                            <a:pt x="1018" y="159"/>
                          </a:lnTo>
                          <a:lnTo>
                            <a:pt x="1027" y="179"/>
                          </a:lnTo>
                          <a:lnTo>
                            <a:pt x="1037" y="207"/>
                          </a:lnTo>
                          <a:lnTo>
                            <a:pt x="1040" y="239"/>
                          </a:lnTo>
                          <a:lnTo>
                            <a:pt x="1040" y="274"/>
                          </a:lnTo>
                          <a:lnTo>
                            <a:pt x="1031" y="311"/>
                          </a:lnTo>
                          <a:lnTo>
                            <a:pt x="1013" y="352"/>
                          </a:lnTo>
                          <a:lnTo>
                            <a:pt x="1011" y="356"/>
                          </a:lnTo>
                          <a:lnTo>
                            <a:pt x="1003" y="365"/>
                          </a:lnTo>
                          <a:lnTo>
                            <a:pt x="990" y="378"/>
                          </a:lnTo>
                          <a:lnTo>
                            <a:pt x="976" y="394"/>
                          </a:lnTo>
                          <a:lnTo>
                            <a:pt x="955" y="413"/>
                          </a:lnTo>
                          <a:lnTo>
                            <a:pt x="933" y="430"/>
                          </a:lnTo>
                          <a:lnTo>
                            <a:pt x="907" y="448"/>
                          </a:lnTo>
                          <a:lnTo>
                            <a:pt x="877" y="463"/>
                          </a:lnTo>
                          <a:lnTo>
                            <a:pt x="759" y="732"/>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1" name="Freeform 179"/>
                    <p:cNvSpPr>
                      <a:spLocks/>
                    </p:cNvSpPr>
                    <p:nvPr/>
                  </p:nvSpPr>
                  <p:spPr bwMode="auto">
                    <a:xfrm>
                      <a:off x="2448" y="1497"/>
                      <a:ext cx="1042" cy="677"/>
                    </a:xfrm>
                    <a:custGeom>
                      <a:avLst/>
                      <a:gdLst>
                        <a:gd name="T0" fmla="*/ 0 w 1042"/>
                        <a:gd name="T1" fmla="*/ 369 h 677"/>
                        <a:gd name="T2" fmla="*/ 74 w 1042"/>
                        <a:gd name="T3" fmla="*/ 167 h 677"/>
                        <a:gd name="T4" fmla="*/ 80 w 1042"/>
                        <a:gd name="T5" fmla="*/ 165 h 677"/>
                        <a:gd name="T6" fmla="*/ 91 w 1042"/>
                        <a:gd name="T7" fmla="*/ 156 h 677"/>
                        <a:gd name="T8" fmla="*/ 112 w 1042"/>
                        <a:gd name="T9" fmla="*/ 145 h 677"/>
                        <a:gd name="T10" fmla="*/ 138 w 1042"/>
                        <a:gd name="T11" fmla="*/ 130 h 677"/>
                        <a:gd name="T12" fmla="*/ 169 w 1042"/>
                        <a:gd name="T13" fmla="*/ 111 h 677"/>
                        <a:gd name="T14" fmla="*/ 208 w 1042"/>
                        <a:gd name="T15" fmla="*/ 93 h 677"/>
                        <a:gd name="T16" fmla="*/ 249 w 1042"/>
                        <a:gd name="T17" fmla="*/ 74 h 677"/>
                        <a:gd name="T18" fmla="*/ 297 w 1042"/>
                        <a:gd name="T19" fmla="*/ 56 h 677"/>
                        <a:gd name="T20" fmla="*/ 347 w 1042"/>
                        <a:gd name="T21" fmla="*/ 37 h 677"/>
                        <a:gd name="T22" fmla="*/ 399 w 1042"/>
                        <a:gd name="T23" fmla="*/ 22 h 677"/>
                        <a:gd name="T24" fmla="*/ 455 w 1042"/>
                        <a:gd name="T25" fmla="*/ 11 h 677"/>
                        <a:gd name="T26" fmla="*/ 512 w 1042"/>
                        <a:gd name="T27" fmla="*/ 2 h 677"/>
                        <a:gd name="T28" fmla="*/ 570 w 1042"/>
                        <a:gd name="T29" fmla="*/ 0 h 677"/>
                        <a:gd name="T30" fmla="*/ 577 w 1042"/>
                        <a:gd name="T31" fmla="*/ 0 h 677"/>
                        <a:gd name="T32" fmla="*/ 594 w 1042"/>
                        <a:gd name="T33" fmla="*/ 0 h 677"/>
                        <a:gd name="T34" fmla="*/ 621 w 1042"/>
                        <a:gd name="T35" fmla="*/ 2 h 677"/>
                        <a:gd name="T36" fmla="*/ 657 w 1042"/>
                        <a:gd name="T37" fmla="*/ 4 h 677"/>
                        <a:gd name="T38" fmla="*/ 698 w 1042"/>
                        <a:gd name="T39" fmla="*/ 7 h 677"/>
                        <a:gd name="T40" fmla="*/ 742 w 1042"/>
                        <a:gd name="T41" fmla="*/ 13 h 677"/>
                        <a:gd name="T42" fmla="*/ 790 w 1042"/>
                        <a:gd name="T43" fmla="*/ 22 h 677"/>
                        <a:gd name="T44" fmla="*/ 838 w 1042"/>
                        <a:gd name="T45" fmla="*/ 35 h 677"/>
                        <a:gd name="T46" fmla="*/ 885 w 1042"/>
                        <a:gd name="T47" fmla="*/ 52 h 677"/>
                        <a:gd name="T48" fmla="*/ 929 w 1042"/>
                        <a:gd name="T49" fmla="*/ 72 h 677"/>
                        <a:gd name="T50" fmla="*/ 968 w 1042"/>
                        <a:gd name="T51" fmla="*/ 98 h 677"/>
                        <a:gd name="T52" fmla="*/ 1000 w 1042"/>
                        <a:gd name="T53" fmla="*/ 128 h 677"/>
                        <a:gd name="T54" fmla="*/ 1003 w 1042"/>
                        <a:gd name="T55" fmla="*/ 132 h 677"/>
                        <a:gd name="T56" fmla="*/ 1011 w 1042"/>
                        <a:gd name="T57" fmla="*/ 143 h 677"/>
                        <a:gd name="T58" fmla="*/ 1020 w 1042"/>
                        <a:gd name="T59" fmla="*/ 158 h 677"/>
                        <a:gd name="T60" fmla="*/ 1029 w 1042"/>
                        <a:gd name="T61" fmla="*/ 180 h 677"/>
                        <a:gd name="T62" fmla="*/ 1039 w 1042"/>
                        <a:gd name="T63" fmla="*/ 208 h 677"/>
                        <a:gd name="T64" fmla="*/ 1042 w 1042"/>
                        <a:gd name="T65" fmla="*/ 237 h 677"/>
                        <a:gd name="T66" fmla="*/ 1042 w 1042"/>
                        <a:gd name="T67" fmla="*/ 273 h 677"/>
                        <a:gd name="T68" fmla="*/ 1033 w 1042"/>
                        <a:gd name="T69" fmla="*/ 312 h 677"/>
                        <a:gd name="T70" fmla="*/ 1015 w 1042"/>
                        <a:gd name="T71" fmla="*/ 352 h 677"/>
                        <a:gd name="T72" fmla="*/ 1013 w 1042"/>
                        <a:gd name="T73" fmla="*/ 356 h 677"/>
                        <a:gd name="T74" fmla="*/ 1005 w 1042"/>
                        <a:gd name="T75" fmla="*/ 365 h 677"/>
                        <a:gd name="T76" fmla="*/ 992 w 1042"/>
                        <a:gd name="T77" fmla="*/ 378 h 677"/>
                        <a:gd name="T78" fmla="*/ 978 w 1042"/>
                        <a:gd name="T79" fmla="*/ 395 h 677"/>
                        <a:gd name="T80" fmla="*/ 957 w 1042"/>
                        <a:gd name="T81" fmla="*/ 412 h 677"/>
                        <a:gd name="T82" fmla="*/ 935 w 1042"/>
                        <a:gd name="T83" fmla="*/ 430 h 677"/>
                        <a:gd name="T84" fmla="*/ 909 w 1042"/>
                        <a:gd name="T85" fmla="*/ 447 h 677"/>
                        <a:gd name="T86" fmla="*/ 879 w 1042"/>
                        <a:gd name="T87" fmla="*/ 462 h 677"/>
                        <a:gd name="T88" fmla="*/ 766 w 1042"/>
                        <a:gd name="T89" fmla="*/ 677 h 67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42"/>
                        <a:gd name="T136" fmla="*/ 0 h 677"/>
                        <a:gd name="T137" fmla="*/ 1042 w 1042"/>
                        <a:gd name="T138" fmla="*/ 677 h 67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42" h="677">
                          <a:moveTo>
                            <a:pt x="0" y="369"/>
                          </a:moveTo>
                          <a:lnTo>
                            <a:pt x="74" y="167"/>
                          </a:lnTo>
                          <a:lnTo>
                            <a:pt x="80" y="165"/>
                          </a:lnTo>
                          <a:lnTo>
                            <a:pt x="91" y="156"/>
                          </a:lnTo>
                          <a:lnTo>
                            <a:pt x="112" y="145"/>
                          </a:lnTo>
                          <a:lnTo>
                            <a:pt x="138" y="130"/>
                          </a:lnTo>
                          <a:lnTo>
                            <a:pt x="169" y="111"/>
                          </a:lnTo>
                          <a:lnTo>
                            <a:pt x="208" y="93"/>
                          </a:lnTo>
                          <a:lnTo>
                            <a:pt x="249" y="74"/>
                          </a:lnTo>
                          <a:lnTo>
                            <a:pt x="297" y="56"/>
                          </a:lnTo>
                          <a:lnTo>
                            <a:pt x="347" y="37"/>
                          </a:lnTo>
                          <a:lnTo>
                            <a:pt x="399" y="22"/>
                          </a:lnTo>
                          <a:lnTo>
                            <a:pt x="455" y="11"/>
                          </a:lnTo>
                          <a:lnTo>
                            <a:pt x="512" y="2"/>
                          </a:lnTo>
                          <a:lnTo>
                            <a:pt x="570" y="0"/>
                          </a:lnTo>
                          <a:lnTo>
                            <a:pt x="577" y="0"/>
                          </a:lnTo>
                          <a:lnTo>
                            <a:pt x="594" y="0"/>
                          </a:lnTo>
                          <a:lnTo>
                            <a:pt x="621" y="2"/>
                          </a:lnTo>
                          <a:lnTo>
                            <a:pt x="657" y="4"/>
                          </a:lnTo>
                          <a:lnTo>
                            <a:pt x="698" y="7"/>
                          </a:lnTo>
                          <a:lnTo>
                            <a:pt x="742" y="13"/>
                          </a:lnTo>
                          <a:lnTo>
                            <a:pt x="790" y="22"/>
                          </a:lnTo>
                          <a:lnTo>
                            <a:pt x="838" y="35"/>
                          </a:lnTo>
                          <a:lnTo>
                            <a:pt x="885" y="52"/>
                          </a:lnTo>
                          <a:lnTo>
                            <a:pt x="929" y="72"/>
                          </a:lnTo>
                          <a:lnTo>
                            <a:pt x="968" y="98"/>
                          </a:lnTo>
                          <a:lnTo>
                            <a:pt x="1000" y="128"/>
                          </a:lnTo>
                          <a:lnTo>
                            <a:pt x="1003" y="132"/>
                          </a:lnTo>
                          <a:lnTo>
                            <a:pt x="1011" y="143"/>
                          </a:lnTo>
                          <a:lnTo>
                            <a:pt x="1020" y="158"/>
                          </a:lnTo>
                          <a:lnTo>
                            <a:pt x="1029" y="180"/>
                          </a:lnTo>
                          <a:lnTo>
                            <a:pt x="1039" y="208"/>
                          </a:lnTo>
                          <a:lnTo>
                            <a:pt x="1042" y="237"/>
                          </a:lnTo>
                          <a:lnTo>
                            <a:pt x="1042" y="273"/>
                          </a:lnTo>
                          <a:lnTo>
                            <a:pt x="1033" y="312"/>
                          </a:lnTo>
                          <a:lnTo>
                            <a:pt x="1015" y="352"/>
                          </a:lnTo>
                          <a:lnTo>
                            <a:pt x="1013" y="356"/>
                          </a:lnTo>
                          <a:lnTo>
                            <a:pt x="1005" y="365"/>
                          </a:lnTo>
                          <a:lnTo>
                            <a:pt x="992" y="378"/>
                          </a:lnTo>
                          <a:lnTo>
                            <a:pt x="978" y="395"/>
                          </a:lnTo>
                          <a:lnTo>
                            <a:pt x="957" y="412"/>
                          </a:lnTo>
                          <a:lnTo>
                            <a:pt x="935" y="430"/>
                          </a:lnTo>
                          <a:lnTo>
                            <a:pt x="909" y="447"/>
                          </a:lnTo>
                          <a:lnTo>
                            <a:pt x="879" y="462"/>
                          </a:lnTo>
                          <a:lnTo>
                            <a:pt x="766" y="677"/>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2" name="Freeform 180"/>
                    <p:cNvSpPr>
                      <a:spLocks/>
                    </p:cNvSpPr>
                    <p:nvPr/>
                  </p:nvSpPr>
                  <p:spPr bwMode="auto">
                    <a:xfrm>
                      <a:off x="2442" y="1574"/>
                      <a:ext cx="1034" cy="632"/>
                    </a:xfrm>
                    <a:custGeom>
                      <a:avLst/>
                      <a:gdLst>
                        <a:gd name="T0" fmla="*/ 0 w 1034"/>
                        <a:gd name="T1" fmla="*/ 311 h 632"/>
                        <a:gd name="T2" fmla="*/ 66 w 1034"/>
                        <a:gd name="T3" fmla="*/ 167 h 632"/>
                        <a:gd name="T4" fmla="*/ 72 w 1034"/>
                        <a:gd name="T5" fmla="*/ 163 h 632"/>
                        <a:gd name="T6" fmla="*/ 83 w 1034"/>
                        <a:gd name="T7" fmla="*/ 155 h 632"/>
                        <a:gd name="T8" fmla="*/ 104 w 1034"/>
                        <a:gd name="T9" fmla="*/ 144 h 632"/>
                        <a:gd name="T10" fmla="*/ 130 w 1034"/>
                        <a:gd name="T11" fmla="*/ 128 h 632"/>
                        <a:gd name="T12" fmla="*/ 161 w 1034"/>
                        <a:gd name="T13" fmla="*/ 111 h 632"/>
                        <a:gd name="T14" fmla="*/ 200 w 1034"/>
                        <a:gd name="T15" fmla="*/ 92 h 632"/>
                        <a:gd name="T16" fmla="*/ 241 w 1034"/>
                        <a:gd name="T17" fmla="*/ 72 h 632"/>
                        <a:gd name="T18" fmla="*/ 289 w 1034"/>
                        <a:gd name="T19" fmla="*/ 53 h 632"/>
                        <a:gd name="T20" fmla="*/ 339 w 1034"/>
                        <a:gd name="T21" fmla="*/ 37 h 632"/>
                        <a:gd name="T22" fmla="*/ 391 w 1034"/>
                        <a:gd name="T23" fmla="*/ 22 h 632"/>
                        <a:gd name="T24" fmla="*/ 447 w 1034"/>
                        <a:gd name="T25" fmla="*/ 9 h 632"/>
                        <a:gd name="T26" fmla="*/ 504 w 1034"/>
                        <a:gd name="T27" fmla="*/ 1 h 632"/>
                        <a:gd name="T28" fmla="*/ 562 w 1034"/>
                        <a:gd name="T29" fmla="*/ 0 h 632"/>
                        <a:gd name="T30" fmla="*/ 569 w 1034"/>
                        <a:gd name="T31" fmla="*/ 0 h 632"/>
                        <a:gd name="T32" fmla="*/ 586 w 1034"/>
                        <a:gd name="T33" fmla="*/ 0 h 632"/>
                        <a:gd name="T34" fmla="*/ 613 w 1034"/>
                        <a:gd name="T35" fmla="*/ 0 h 632"/>
                        <a:gd name="T36" fmla="*/ 649 w 1034"/>
                        <a:gd name="T37" fmla="*/ 1 h 632"/>
                        <a:gd name="T38" fmla="*/ 690 w 1034"/>
                        <a:gd name="T39" fmla="*/ 7 h 632"/>
                        <a:gd name="T40" fmla="*/ 734 w 1034"/>
                        <a:gd name="T41" fmla="*/ 13 h 632"/>
                        <a:gd name="T42" fmla="*/ 782 w 1034"/>
                        <a:gd name="T43" fmla="*/ 22 h 632"/>
                        <a:gd name="T44" fmla="*/ 830 w 1034"/>
                        <a:gd name="T45" fmla="*/ 35 h 632"/>
                        <a:gd name="T46" fmla="*/ 877 w 1034"/>
                        <a:gd name="T47" fmla="*/ 50 h 632"/>
                        <a:gd name="T48" fmla="*/ 921 w 1034"/>
                        <a:gd name="T49" fmla="*/ 70 h 632"/>
                        <a:gd name="T50" fmla="*/ 960 w 1034"/>
                        <a:gd name="T51" fmla="*/ 96 h 632"/>
                        <a:gd name="T52" fmla="*/ 992 w 1034"/>
                        <a:gd name="T53" fmla="*/ 128 h 632"/>
                        <a:gd name="T54" fmla="*/ 995 w 1034"/>
                        <a:gd name="T55" fmla="*/ 131 h 632"/>
                        <a:gd name="T56" fmla="*/ 1003 w 1034"/>
                        <a:gd name="T57" fmla="*/ 141 h 632"/>
                        <a:gd name="T58" fmla="*/ 1012 w 1034"/>
                        <a:gd name="T59" fmla="*/ 157 h 632"/>
                        <a:gd name="T60" fmla="*/ 1021 w 1034"/>
                        <a:gd name="T61" fmla="*/ 180 h 632"/>
                        <a:gd name="T62" fmla="*/ 1031 w 1034"/>
                        <a:gd name="T63" fmla="*/ 205 h 632"/>
                        <a:gd name="T64" fmla="*/ 1034 w 1034"/>
                        <a:gd name="T65" fmla="*/ 237 h 632"/>
                        <a:gd name="T66" fmla="*/ 1034 w 1034"/>
                        <a:gd name="T67" fmla="*/ 272 h 632"/>
                        <a:gd name="T68" fmla="*/ 1025 w 1034"/>
                        <a:gd name="T69" fmla="*/ 311 h 632"/>
                        <a:gd name="T70" fmla="*/ 1007 w 1034"/>
                        <a:gd name="T71" fmla="*/ 352 h 632"/>
                        <a:gd name="T72" fmla="*/ 1005 w 1034"/>
                        <a:gd name="T73" fmla="*/ 356 h 632"/>
                        <a:gd name="T74" fmla="*/ 997 w 1034"/>
                        <a:gd name="T75" fmla="*/ 363 h 632"/>
                        <a:gd name="T76" fmla="*/ 984 w 1034"/>
                        <a:gd name="T77" fmla="*/ 378 h 632"/>
                        <a:gd name="T78" fmla="*/ 970 w 1034"/>
                        <a:gd name="T79" fmla="*/ 393 h 632"/>
                        <a:gd name="T80" fmla="*/ 949 w 1034"/>
                        <a:gd name="T81" fmla="*/ 411 h 632"/>
                        <a:gd name="T82" fmla="*/ 927 w 1034"/>
                        <a:gd name="T83" fmla="*/ 430 h 632"/>
                        <a:gd name="T84" fmla="*/ 901 w 1034"/>
                        <a:gd name="T85" fmla="*/ 447 h 632"/>
                        <a:gd name="T86" fmla="*/ 871 w 1034"/>
                        <a:gd name="T87" fmla="*/ 461 h 632"/>
                        <a:gd name="T88" fmla="*/ 758 w 1034"/>
                        <a:gd name="T89" fmla="*/ 632 h 6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632"/>
                        <a:gd name="T137" fmla="*/ 1034 w 1034"/>
                        <a:gd name="T138" fmla="*/ 632 h 6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632">
                          <a:moveTo>
                            <a:pt x="0" y="311"/>
                          </a:moveTo>
                          <a:lnTo>
                            <a:pt x="66" y="167"/>
                          </a:lnTo>
                          <a:lnTo>
                            <a:pt x="72" y="163"/>
                          </a:lnTo>
                          <a:lnTo>
                            <a:pt x="83" y="155"/>
                          </a:lnTo>
                          <a:lnTo>
                            <a:pt x="104" y="144"/>
                          </a:lnTo>
                          <a:lnTo>
                            <a:pt x="130" y="128"/>
                          </a:lnTo>
                          <a:lnTo>
                            <a:pt x="161" y="111"/>
                          </a:lnTo>
                          <a:lnTo>
                            <a:pt x="200" y="92"/>
                          </a:lnTo>
                          <a:lnTo>
                            <a:pt x="241" y="72"/>
                          </a:lnTo>
                          <a:lnTo>
                            <a:pt x="289" y="53"/>
                          </a:lnTo>
                          <a:lnTo>
                            <a:pt x="339" y="37"/>
                          </a:lnTo>
                          <a:lnTo>
                            <a:pt x="391" y="22"/>
                          </a:lnTo>
                          <a:lnTo>
                            <a:pt x="447" y="9"/>
                          </a:lnTo>
                          <a:lnTo>
                            <a:pt x="504" y="1"/>
                          </a:lnTo>
                          <a:lnTo>
                            <a:pt x="562" y="0"/>
                          </a:lnTo>
                          <a:lnTo>
                            <a:pt x="569" y="0"/>
                          </a:lnTo>
                          <a:lnTo>
                            <a:pt x="586" y="0"/>
                          </a:lnTo>
                          <a:lnTo>
                            <a:pt x="613" y="0"/>
                          </a:lnTo>
                          <a:lnTo>
                            <a:pt x="649" y="1"/>
                          </a:lnTo>
                          <a:lnTo>
                            <a:pt x="690" y="7"/>
                          </a:lnTo>
                          <a:lnTo>
                            <a:pt x="734" y="13"/>
                          </a:lnTo>
                          <a:lnTo>
                            <a:pt x="782" y="22"/>
                          </a:lnTo>
                          <a:lnTo>
                            <a:pt x="830" y="35"/>
                          </a:lnTo>
                          <a:lnTo>
                            <a:pt x="877" y="50"/>
                          </a:lnTo>
                          <a:lnTo>
                            <a:pt x="921" y="70"/>
                          </a:lnTo>
                          <a:lnTo>
                            <a:pt x="960" y="96"/>
                          </a:lnTo>
                          <a:lnTo>
                            <a:pt x="992" y="128"/>
                          </a:lnTo>
                          <a:lnTo>
                            <a:pt x="995" y="131"/>
                          </a:lnTo>
                          <a:lnTo>
                            <a:pt x="1003" y="141"/>
                          </a:lnTo>
                          <a:lnTo>
                            <a:pt x="1012" y="157"/>
                          </a:lnTo>
                          <a:lnTo>
                            <a:pt x="1021" y="180"/>
                          </a:lnTo>
                          <a:lnTo>
                            <a:pt x="1031" y="205"/>
                          </a:lnTo>
                          <a:lnTo>
                            <a:pt x="1034" y="237"/>
                          </a:lnTo>
                          <a:lnTo>
                            <a:pt x="1034" y="272"/>
                          </a:lnTo>
                          <a:lnTo>
                            <a:pt x="1025" y="311"/>
                          </a:lnTo>
                          <a:lnTo>
                            <a:pt x="1007" y="352"/>
                          </a:lnTo>
                          <a:lnTo>
                            <a:pt x="1005" y="356"/>
                          </a:lnTo>
                          <a:lnTo>
                            <a:pt x="997" y="363"/>
                          </a:lnTo>
                          <a:lnTo>
                            <a:pt x="984" y="378"/>
                          </a:lnTo>
                          <a:lnTo>
                            <a:pt x="970" y="393"/>
                          </a:lnTo>
                          <a:lnTo>
                            <a:pt x="949" y="411"/>
                          </a:lnTo>
                          <a:lnTo>
                            <a:pt x="927" y="430"/>
                          </a:lnTo>
                          <a:lnTo>
                            <a:pt x="901" y="447"/>
                          </a:lnTo>
                          <a:lnTo>
                            <a:pt x="871" y="461"/>
                          </a:lnTo>
                          <a:lnTo>
                            <a:pt x="758" y="632"/>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3" name="Freeform 181"/>
                    <p:cNvSpPr>
                      <a:spLocks/>
                    </p:cNvSpPr>
                    <p:nvPr/>
                  </p:nvSpPr>
                  <p:spPr bwMode="auto">
                    <a:xfrm>
                      <a:off x="2456" y="1599"/>
                      <a:ext cx="1034" cy="586"/>
                    </a:xfrm>
                    <a:custGeom>
                      <a:avLst/>
                      <a:gdLst>
                        <a:gd name="T0" fmla="*/ 0 w 1034"/>
                        <a:gd name="T1" fmla="*/ 276 h 586"/>
                        <a:gd name="T2" fmla="*/ 66 w 1034"/>
                        <a:gd name="T3" fmla="*/ 167 h 586"/>
                        <a:gd name="T4" fmla="*/ 72 w 1034"/>
                        <a:gd name="T5" fmla="*/ 163 h 586"/>
                        <a:gd name="T6" fmla="*/ 83 w 1034"/>
                        <a:gd name="T7" fmla="*/ 156 h 586"/>
                        <a:gd name="T8" fmla="*/ 104 w 1034"/>
                        <a:gd name="T9" fmla="*/ 145 h 586"/>
                        <a:gd name="T10" fmla="*/ 130 w 1034"/>
                        <a:gd name="T11" fmla="*/ 130 h 586"/>
                        <a:gd name="T12" fmla="*/ 161 w 1034"/>
                        <a:gd name="T13" fmla="*/ 111 h 586"/>
                        <a:gd name="T14" fmla="*/ 200 w 1034"/>
                        <a:gd name="T15" fmla="*/ 93 h 586"/>
                        <a:gd name="T16" fmla="*/ 241 w 1034"/>
                        <a:gd name="T17" fmla="*/ 74 h 586"/>
                        <a:gd name="T18" fmla="*/ 289 w 1034"/>
                        <a:gd name="T19" fmla="*/ 56 h 586"/>
                        <a:gd name="T20" fmla="*/ 339 w 1034"/>
                        <a:gd name="T21" fmla="*/ 37 h 586"/>
                        <a:gd name="T22" fmla="*/ 391 w 1034"/>
                        <a:gd name="T23" fmla="*/ 22 h 586"/>
                        <a:gd name="T24" fmla="*/ 447 w 1034"/>
                        <a:gd name="T25" fmla="*/ 11 h 586"/>
                        <a:gd name="T26" fmla="*/ 504 w 1034"/>
                        <a:gd name="T27" fmla="*/ 2 h 586"/>
                        <a:gd name="T28" fmla="*/ 562 w 1034"/>
                        <a:gd name="T29" fmla="*/ 0 h 586"/>
                        <a:gd name="T30" fmla="*/ 569 w 1034"/>
                        <a:gd name="T31" fmla="*/ 0 h 586"/>
                        <a:gd name="T32" fmla="*/ 586 w 1034"/>
                        <a:gd name="T33" fmla="*/ 0 h 586"/>
                        <a:gd name="T34" fmla="*/ 613 w 1034"/>
                        <a:gd name="T35" fmla="*/ 0 h 586"/>
                        <a:gd name="T36" fmla="*/ 649 w 1034"/>
                        <a:gd name="T37" fmla="*/ 4 h 586"/>
                        <a:gd name="T38" fmla="*/ 690 w 1034"/>
                        <a:gd name="T39" fmla="*/ 7 h 586"/>
                        <a:gd name="T40" fmla="*/ 734 w 1034"/>
                        <a:gd name="T41" fmla="*/ 13 h 586"/>
                        <a:gd name="T42" fmla="*/ 782 w 1034"/>
                        <a:gd name="T43" fmla="*/ 22 h 586"/>
                        <a:gd name="T44" fmla="*/ 830 w 1034"/>
                        <a:gd name="T45" fmla="*/ 35 h 586"/>
                        <a:gd name="T46" fmla="*/ 877 w 1034"/>
                        <a:gd name="T47" fmla="*/ 52 h 586"/>
                        <a:gd name="T48" fmla="*/ 921 w 1034"/>
                        <a:gd name="T49" fmla="*/ 72 h 586"/>
                        <a:gd name="T50" fmla="*/ 960 w 1034"/>
                        <a:gd name="T51" fmla="*/ 96 h 586"/>
                        <a:gd name="T52" fmla="*/ 992 w 1034"/>
                        <a:gd name="T53" fmla="*/ 128 h 586"/>
                        <a:gd name="T54" fmla="*/ 995 w 1034"/>
                        <a:gd name="T55" fmla="*/ 132 h 586"/>
                        <a:gd name="T56" fmla="*/ 1003 w 1034"/>
                        <a:gd name="T57" fmla="*/ 143 h 586"/>
                        <a:gd name="T58" fmla="*/ 1012 w 1034"/>
                        <a:gd name="T59" fmla="*/ 158 h 586"/>
                        <a:gd name="T60" fmla="*/ 1021 w 1034"/>
                        <a:gd name="T61" fmla="*/ 180 h 586"/>
                        <a:gd name="T62" fmla="*/ 1031 w 1034"/>
                        <a:gd name="T63" fmla="*/ 208 h 586"/>
                        <a:gd name="T64" fmla="*/ 1034 w 1034"/>
                        <a:gd name="T65" fmla="*/ 237 h 586"/>
                        <a:gd name="T66" fmla="*/ 1034 w 1034"/>
                        <a:gd name="T67" fmla="*/ 273 h 586"/>
                        <a:gd name="T68" fmla="*/ 1025 w 1034"/>
                        <a:gd name="T69" fmla="*/ 312 h 586"/>
                        <a:gd name="T70" fmla="*/ 1007 w 1034"/>
                        <a:gd name="T71" fmla="*/ 352 h 586"/>
                        <a:gd name="T72" fmla="*/ 1005 w 1034"/>
                        <a:gd name="T73" fmla="*/ 356 h 586"/>
                        <a:gd name="T74" fmla="*/ 997 w 1034"/>
                        <a:gd name="T75" fmla="*/ 365 h 586"/>
                        <a:gd name="T76" fmla="*/ 984 w 1034"/>
                        <a:gd name="T77" fmla="*/ 378 h 586"/>
                        <a:gd name="T78" fmla="*/ 970 w 1034"/>
                        <a:gd name="T79" fmla="*/ 395 h 586"/>
                        <a:gd name="T80" fmla="*/ 949 w 1034"/>
                        <a:gd name="T81" fmla="*/ 412 h 586"/>
                        <a:gd name="T82" fmla="*/ 927 w 1034"/>
                        <a:gd name="T83" fmla="*/ 430 h 586"/>
                        <a:gd name="T84" fmla="*/ 901 w 1034"/>
                        <a:gd name="T85" fmla="*/ 447 h 586"/>
                        <a:gd name="T86" fmla="*/ 871 w 1034"/>
                        <a:gd name="T87" fmla="*/ 462 h 586"/>
                        <a:gd name="T88" fmla="*/ 758 w 1034"/>
                        <a:gd name="T89" fmla="*/ 586 h 58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34"/>
                        <a:gd name="T136" fmla="*/ 0 h 586"/>
                        <a:gd name="T137" fmla="*/ 1034 w 1034"/>
                        <a:gd name="T138" fmla="*/ 586 h 58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34" h="586">
                          <a:moveTo>
                            <a:pt x="0" y="276"/>
                          </a:moveTo>
                          <a:lnTo>
                            <a:pt x="66" y="167"/>
                          </a:lnTo>
                          <a:lnTo>
                            <a:pt x="72" y="163"/>
                          </a:lnTo>
                          <a:lnTo>
                            <a:pt x="83" y="156"/>
                          </a:lnTo>
                          <a:lnTo>
                            <a:pt x="104" y="145"/>
                          </a:lnTo>
                          <a:lnTo>
                            <a:pt x="130" y="130"/>
                          </a:lnTo>
                          <a:lnTo>
                            <a:pt x="161" y="111"/>
                          </a:lnTo>
                          <a:lnTo>
                            <a:pt x="200" y="93"/>
                          </a:lnTo>
                          <a:lnTo>
                            <a:pt x="241" y="74"/>
                          </a:lnTo>
                          <a:lnTo>
                            <a:pt x="289" y="56"/>
                          </a:lnTo>
                          <a:lnTo>
                            <a:pt x="339" y="37"/>
                          </a:lnTo>
                          <a:lnTo>
                            <a:pt x="391" y="22"/>
                          </a:lnTo>
                          <a:lnTo>
                            <a:pt x="447" y="11"/>
                          </a:lnTo>
                          <a:lnTo>
                            <a:pt x="504" y="2"/>
                          </a:lnTo>
                          <a:lnTo>
                            <a:pt x="562" y="0"/>
                          </a:lnTo>
                          <a:lnTo>
                            <a:pt x="569" y="0"/>
                          </a:lnTo>
                          <a:lnTo>
                            <a:pt x="586" y="0"/>
                          </a:lnTo>
                          <a:lnTo>
                            <a:pt x="613" y="0"/>
                          </a:lnTo>
                          <a:lnTo>
                            <a:pt x="649" y="4"/>
                          </a:lnTo>
                          <a:lnTo>
                            <a:pt x="690" y="7"/>
                          </a:lnTo>
                          <a:lnTo>
                            <a:pt x="734" y="13"/>
                          </a:lnTo>
                          <a:lnTo>
                            <a:pt x="782" y="22"/>
                          </a:lnTo>
                          <a:lnTo>
                            <a:pt x="830" y="35"/>
                          </a:lnTo>
                          <a:lnTo>
                            <a:pt x="877" y="52"/>
                          </a:lnTo>
                          <a:lnTo>
                            <a:pt x="921" y="72"/>
                          </a:lnTo>
                          <a:lnTo>
                            <a:pt x="960" y="96"/>
                          </a:lnTo>
                          <a:lnTo>
                            <a:pt x="992" y="128"/>
                          </a:lnTo>
                          <a:lnTo>
                            <a:pt x="995" y="132"/>
                          </a:lnTo>
                          <a:lnTo>
                            <a:pt x="1003" y="143"/>
                          </a:lnTo>
                          <a:lnTo>
                            <a:pt x="1012" y="158"/>
                          </a:lnTo>
                          <a:lnTo>
                            <a:pt x="1021" y="180"/>
                          </a:lnTo>
                          <a:lnTo>
                            <a:pt x="1031" y="208"/>
                          </a:lnTo>
                          <a:lnTo>
                            <a:pt x="1034" y="237"/>
                          </a:lnTo>
                          <a:lnTo>
                            <a:pt x="1034" y="273"/>
                          </a:lnTo>
                          <a:lnTo>
                            <a:pt x="1025" y="312"/>
                          </a:lnTo>
                          <a:lnTo>
                            <a:pt x="1007" y="352"/>
                          </a:lnTo>
                          <a:lnTo>
                            <a:pt x="1005" y="356"/>
                          </a:lnTo>
                          <a:lnTo>
                            <a:pt x="997" y="365"/>
                          </a:lnTo>
                          <a:lnTo>
                            <a:pt x="984" y="378"/>
                          </a:lnTo>
                          <a:lnTo>
                            <a:pt x="970" y="395"/>
                          </a:lnTo>
                          <a:lnTo>
                            <a:pt x="949" y="412"/>
                          </a:lnTo>
                          <a:lnTo>
                            <a:pt x="927" y="430"/>
                          </a:lnTo>
                          <a:lnTo>
                            <a:pt x="901" y="447"/>
                          </a:lnTo>
                          <a:lnTo>
                            <a:pt x="871" y="462"/>
                          </a:lnTo>
                          <a:lnTo>
                            <a:pt x="758" y="586"/>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4" name="Freeform 182"/>
                    <p:cNvSpPr>
                      <a:spLocks/>
                    </p:cNvSpPr>
                    <p:nvPr/>
                  </p:nvSpPr>
                  <p:spPr bwMode="auto">
                    <a:xfrm>
                      <a:off x="2463" y="1651"/>
                      <a:ext cx="1027" cy="534"/>
                    </a:xfrm>
                    <a:custGeom>
                      <a:avLst/>
                      <a:gdLst>
                        <a:gd name="T0" fmla="*/ 0 w 1027"/>
                        <a:gd name="T1" fmla="*/ 221 h 534"/>
                        <a:gd name="T2" fmla="*/ 59 w 1027"/>
                        <a:gd name="T3" fmla="*/ 169 h 534"/>
                        <a:gd name="T4" fmla="*/ 65 w 1027"/>
                        <a:gd name="T5" fmla="*/ 165 h 534"/>
                        <a:gd name="T6" fmla="*/ 76 w 1027"/>
                        <a:gd name="T7" fmla="*/ 158 h 534"/>
                        <a:gd name="T8" fmla="*/ 97 w 1027"/>
                        <a:gd name="T9" fmla="*/ 145 h 534"/>
                        <a:gd name="T10" fmla="*/ 123 w 1027"/>
                        <a:gd name="T11" fmla="*/ 130 h 534"/>
                        <a:gd name="T12" fmla="*/ 154 w 1027"/>
                        <a:gd name="T13" fmla="*/ 113 h 534"/>
                        <a:gd name="T14" fmla="*/ 193 w 1027"/>
                        <a:gd name="T15" fmla="*/ 94 h 534"/>
                        <a:gd name="T16" fmla="*/ 234 w 1027"/>
                        <a:gd name="T17" fmla="*/ 74 h 534"/>
                        <a:gd name="T18" fmla="*/ 282 w 1027"/>
                        <a:gd name="T19" fmla="*/ 56 h 534"/>
                        <a:gd name="T20" fmla="*/ 332 w 1027"/>
                        <a:gd name="T21" fmla="*/ 39 h 534"/>
                        <a:gd name="T22" fmla="*/ 384 w 1027"/>
                        <a:gd name="T23" fmla="*/ 24 h 534"/>
                        <a:gd name="T24" fmla="*/ 440 w 1027"/>
                        <a:gd name="T25" fmla="*/ 11 h 534"/>
                        <a:gd name="T26" fmla="*/ 497 w 1027"/>
                        <a:gd name="T27" fmla="*/ 4 h 534"/>
                        <a:gd name="T28" fmla="*/ 555 w 1027"/>
                        <a:gd name="T29" fmla="*/ 0 h 534"/>
                        <a:gd name="T30" fmla="*/ 562 w 1027"/>
                        <a:gd name="T31" fmla="*/ 0 h 534"/>
                        <a:gd name="T32" fmla="*/ 579 w 1027"/>
                        <a:gd name="T33" fmla="*/ 2 h 534"/>
                        <a:gd name="T34" fmla="*/ 606 w 1027"/>
                        <a:gd name="T35" fmla="*/ 2 h 534"/>
                        <a:gd name="T36" fmla="*/ 642 w 1027"/>
                        <a:gd name="T37" fmla="*/ 4 h 534"/>
                        <a:gd name="T38" fmla="*/ 683 w 1027"/>
                        <a:gd name="T39" fmla="*/ 7 h 534"/>
                        <a:gd name="T40" fmla="*/ 727 w 1027"/>
                        <a:gd name="T41" fmla="*/ 15 h 534"/>
                        <a:gd name="T42" fmla="*/ 775 w 1027"/>
                        <a:gd name="T43" fmla="*/ 24 h 534"/>
                        <a:gd name="T44" fmla="*/ 823 w 1027"/>
                        <a:gd name="T45" fmla="*/ 35 h 534"/>
                        <a:gd name="T46" fmla="*/ 870 w 1027"/>
                        <a:gd name="T47" fmla="*/ 52 h 534"/>
                        <a:gd name="T48" fmla="*/ 914 w 1027"/>
                        <a:gd name="T49" fmla="*/ 72 h 534"/>
                        <a:gd name="T50" fmla="*/ 953 w 1027"/>
                        <a:gd name="T51" fmla="*/ 98 h 534"/>
                        <a:gd name="T52" fmla="*/ 985 w 1027"/>
                        <a:gd name="T53" fmla="*/ 130 h 534"/>
                        <a:gd name="T54" fmla="*/ 988 w 1027"/>
                        <a:gd name="T55" fmla="*/ 133 h 534"/>
                        <a:gd name="T56" fmla="*/ 996 w 1027"/>
                        <a:gd name="T57" fmla="*/ 143 h 534"/>
                        <a:gd name="T58" fmla="*/ 1005 w 1027"/>
                        <a:gd name="T59" fmla="*/ 159 h 534"/>
                        <a:gd name="T60" fmla="*/ 1014 w 1027"/>
                        <a:gd name="T61" fmla="*/ 182 h 534"/>
                        <a:gd name="T62" fmla="*/ 1024 w 1027"/>
                        <a:gd name="T63" fmla="*/ 208 h 534"/>
                        <a:gd name="T64" fmla="*/ 1027 w 1027"/>
                        <a:gd name="T65" fmla="*/ 239 h 534"/>
                        <a:gd name="T66" fmla="*/ 1027 w 1027"/>
                        <a:gd name="T67" fmla="*/ 274 h 534"/>
                        <a:gd name="T68" fmla="*/ 1018 w 1027"/>
                        <a:gd name="T69" fmla="*/ 311 h 534"/>
                        <a:gd name="T70" fmla="*/ 1000 w 1027"/>
                        <a:gd name="T71" fmla="*/ 354 h 534"/>
                        <a:gd name="T72" fmla="*/ 998 w 1027"/>
                        <a:gd name="T73" fmla="*/ 356 h 534"/>
                        <a:gd name="T74" fmla="*/ 990 w 1027"/>
                        <a:gd name="T75" fmla="*/ 365 h 534"/>
                        <a:gd name="T76" fmla="*/ 977 w 1027"/>
                        <a:gd name="T77" fmla="*/ 378 h 534"/>
                        <a:gd name="T78" fmla="*/ 963 w 1027"/>
                        <a:gd name="T79" fmla="*/ 395 h 534"/>
                        <a:gd name="T80" fmla="*/ 942 w 1027"/>
                        <a:gd name="T81" fmla="*/ 413 h 534"/>
                        <a:gd name="T82" fmla="*/ 920 w 1027"/>
                        <a:gd name="T83" fmla="*/ 432 h 534"/>
                        <a:gd name="T84" fmla="*/ 894 w 1027"/>
                        <a:gd name="T85" fmla="*/ 449 h 534"/>
                        <a:gd name="T86" fmla="*/ 864 w 1027"/>
                        <a:gd name="T87" fmla="*/ 463 h 534"/>
                        <a:gd name="T88" fmla="*/ 751 w 1027"/>
                        <a:gd name="T89" fmla="*/ 534 h 53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7"/>
                        <a:gd name="T136" fmla="*/ 0 h 534"/>
                        <a:gd name="T137" fmla="*/ 1027 w 1027"/>
                        <a:gd name="T138" fmla="*/ 534 h 53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7" h="534">
                          <a:moveTo>
                            <a:pt x="0" y="221"/>
                          </a:moveTo>
                          <a:lnTo>
                            <a:pt x="59" y="169"/>
                          </a:lnTo>
                          <a:lnTo>
                            <a:pt x="65" y="165"/>
                          </a:lnTo>
                          <a:lnTo>
                            <a:pt x="76" y="158"/>
                          </a:lnTo>
                          <a:lnTo>
                            <a:pt x="97" y="145"/>
                          </a:lnTo>
                          <a:lnTo>
                            <a:pt x="123" y="130"/>
                          </a:lnTo>
                          <a:lnTo>
                            <a:pt x="154" y="113"/>
                          </a:lnTo>
                          <a:lnTo>
                            <a:pt x="193" y="94"/>
                          </a:lnTo>
                          <a:lnTo>
                            <a:pt x="234" y="74"/>
                          </a:lnTo>
                          <a:lnTo>
                            <a:pt x="282" y="56"/>
                          </a:lnTo>
                          <a:lnTo>
                            <a:pt x="332" y="39"/>
                          </a:lnTo>
                          <a:lnTo>
                            <a:pt x="384" y="24"/>
                          </a:lnTo>
                          <a:lnTo>
                            <a:pt x="440" y="11"/>
                          </a:lnTo>
                          <a:lnTo>
                            <a:pt x="497" y="4"/>
                          </a:lnTo>
                          <a:lnTo>
                            <a:pt x="555" y="0"/>
                          </a:lnTo>
                          <a:lnTo>
                            <a:pt x="562" y="0"/>
                          </a:lnTo>
                          <a:lnTo>
                            <a:pt x="579" y="2"/>
                          </a:lnTo>
                          <a:lnTo>
                            <a:pt x="606" y="2"/>
                          </a:lnTo>
                          <a:lnTo>
                            <a:pt x="642" y="4"/>
                          </a:lnTo>
                          <a:lnTo>
                            <a:pt x="683" y="7"/>
                          </a:lnTo>
                          <a:lnTo>
                            <a:pt x="727" y="15"/>
                          </a:lnTo>
                          <a:lnTo>
                            <a:pt x="775" y="24"/>
                          </a:lnTo>
                          <a:lnTo>
                            <a:pt x="823" y="35"/>
                          </a:lnTo>
                          <a:lnTo>
                            <a:pt x="870" y="52"/>
                          </a:lnTo>
                          <a:lnTo>
                            <a:pt x="914" y="72"/>
                          </a:lnTo>
                          <a:lnTo>
                            <a:pt x="953" y="98"/>
                          </a:lnTo>
                          <a:lnTo>
                            <a:pt x="985" y="130"/>
                          </a:lnTo>
                          <a:lnTo>
                            <a:pt x="988" y="133"/>
                          </a:lnTo>
                          <a:lnTo>
                            <a:pt x="996" y="143"/>
                          </a:lnTo>
                          <a:lnTo>
                            <a:pt x="1005" y="159"/>
                          </a:lnTo>
                          <a:lnTo>
                            <a:pt x="1014" y="182"/>
                          </a:lnTo>
                          <a:lnTo>
                            <a:pt x="1024" y="208"/>
                          </a:lnTo>
                          <a:lnTo>
                            <a:pt x="1027" y="239"/>
                          </a:lnTo>
                          <a:lnTo>
                            <a:pt x="1027" y="274"/>
                          </a:lnTo>
                          <a:lnTo>
                            <a:pt x="1018" y="311"/>
                          </a:lnTo>
                          <a:lnTo>
                            <a:pt x="1000" y="354"/>
                          </a:lnTo>
                          <a:lnTo>
                            <a:pt x="998" y="356"/>
                          </a:lnTo>
                          <a:lnTo>
                            <a:pt x="990" y="365"/>
                          </a:lnTo>
                          <a:lnTo>
                            <a:pt x="977" y="378"/>
                          </a:lnTo>
                          <a:lnTo>
                            <a:pt x="963" y="395"/>
                          </a:lnTo>
                          <a:lnTo>
                            <a:pt x="942" y="413"/>
                          </a:lnTo>
                          <a:lnTo>
                            <a:pt x="920" y="432"/>
                          </a:lnTo>
                          <a:lnTo>
                            <a:pt x="894" y="449"/>
                          </a:lnTo>
                          <a:lnTo>
                            <a:pt x="864" y="463"/>
                          </a:lnTo>
                          <a:lnTo>
                            <a:pt x="751" y="534"/>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5" name="Freeform 251"/>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close/>
                        </a:path>
                      </a:pathLst>
                    </a:custGeom>
                    <a:solidFill>
                      <a:srgbClr val="D90000"/>
                    </a:solidFill>
                    <a:ln w="0">
                      <a:solidFill>
                        <a:srgbClr val="D90000"/>
                      </a:solidFill>
                      <a:round/>
                      <a:headEnd/>
                      <a:tailEnd/>
                    </a:ln>
                  </p:spPr>
                  <p:txBody>
                    <a:bodyPr/>
                    <a:lstStyle/>
                    <a:p>
                      <a:endParaRPr lang="en-US">
                        <a:latin typeface="Arial" pitchFamily="34" charset="0"/>
                        <a:cs typeface="Arial" pitchFamily="34" charset="0"/>
                      </a:endParaRPr>
                    </a:p>
                  </p:txBody>
                </p:sp>
                <p:sp>
                  <p:nvSpPr>
                    <p:cNvPr id="216" name="Freeform 252"/>
                    <p:cNvSpPr>
                      <a:spLocks/>
                    </p:cNvSpPr>
                    <p:nvPr/>
                  </p:nvSpPr>
                  <p:spPr bwMode="auto">
                    <a:xfrm>
                      <a:off x="2524" y="2521"/>
                      <a:ext cx="63" cy="64"/>
                    </a:xfrm>
                    <a:custGeom>
                      <a:avLst/>
                      <a:gdLst>
                        <a:gd name="T0" fmla="*/ 45 w 63"/>
                        <a:gd name="T1" fmla="*/ 63 h 64"/>
                        <a:gd name="T2" fmla="*/ 58 w 63"/>
                        <a:gd name="T3" fmla="*/ 51 h 64"/>
                        <a:gd name="T4" fmla="*/ 63 w 63"/>
                        <a:gd name="T5" fmla="*/ 37 h 64"/>
                        <a:gd name="T6" fmla="*/ 60 w 63"/>
                        <a:gd name="T7" fmla="*/ 18 h 64"/>
                        <a:gd name="T8" fmla="*/ 49 w 63"/>
                        <a:gd name="T9" fmla="*/ 5 h 64"/>
                        <a:gd name="T10" fmla="*/ 34 w 63"/>
                        <a:gd name="T11" fmla="*/ 0 h 64"/>
                        <a:gd name="T12" fmla="*/ 17 w 63"/>
                        <a:gd name="T13" fmla="*/ 1 h 64"/>
                        <a:gd name="T14" fmla="*/ 6 w 63"/>
                        <a:gd name="T15" fmla="*/ 13 h 64"/>
                        <a:gd name="T16" fmla="*/ 0 w 63"/>
                        <a:gd name="T17" fmla="*/ 27 h 64"/>
                        <a:gd name="T18" fmla="*/ 4 w 63"/>
                        <a:gd name="T19" fmla="*/ 44 h 64"/>
                        <a:gd name="T20" fmla="*/ 13 w 63"/>
                        <a:gd name="T21" fmla="*/ 59 h 64"/>
                        <a:gd name="T22" fmla="*/ 30 w 63"/>
                        <a:gd name="T23" fmla="*/ 64 h 64"/>
                        <a:gd name="T24" fmla="*/ 45 w 63"/>
                        <a:gd name="T25" fmla="*/ 63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4"/>
                        <a:gd name="T41" fmla="*/ 63 w 63"/>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4">
                          <a:moveTo>
                            <a:pt x="45" y="63"/>
                          </a:moveTo>
                          <a:lnTo>
                            <a:pt x="58" y="51"/>
                          </a:lnTo>
                          <a:lnTo>
                            <a:pt x="63" y="37"/>
                          </a:lnTo>
                          <a:lnTo>
                            <a:pt x="60" y="18"/>
                          </a:lnTo>
                          <a:lnTo>
                            <a:pt x="49" y="5"/>
                          </a:lnTo>
                          <a:lnTo>
                            <a:pt x="34" y="0"/>
                          </a:lnTo>
                          <a:lnTo>
                            <a:pt x="17" y="1"/>
                          </a:lnTo>
                          <a:lnTo>
                            <a:pt x="6" y="13"/>
                          </a:lnTo>
                          <a:lnTo>
                            <a:pt x="0" y="27"/>
                          </a:lnTo>
                          <a:lnTo>
                            <a:pt x="4" y="44"/>
                          </a:lnTo>
                          <a:lnTo>
                            <a:pt x="13" y="59"/>
                          </a:lnTo>
                          <a:lnTo>
                            <a:pt x="30" y="64"/>
                          </a:lnTo>
                          <a:lnTo>
                            <a:pt x="45" y="63"/>
                          </a:lnTo>
                        </a:path>
                      </a:pathLst>
                    </a:custGeom>
                    <a:noFill/>
                    <a:ln w="9525">
                      <a:solidFill>
                        <a:srgbClr val="000000"/>
                      </a:solidFill>
                      <a:round/>
                      <a:headEnd/>
                      <a:tailEnd/>
                    </a:ln>
                  </p:spPr>
                  <p:txBody>
                    <a:bodyPr/>
                    <a:lstStyle/>
                    <a:p>
                      <a:endParaRPr lang="en-US">
                        <a:latin typeface="Arial" pitchFamily="34" charset="0"/>
                        <a:cs typeface="Arial" pitchFamily="34" charset="0"/>
                      </a:endParaRPr>
                    </a:p>
                  </p:txBody>
                </p:sp>
                <p:sp>
                  <p:nvSpPr>
                    <p:cNvPr id="217" name="Line 254"/>
                    <p:cNvSpPr>
                      <a:spLocks noChangeShapeType="1"/>
                    </p:cNvSpPr>
                    <p:nvPr/>
                  </p:nvSpPr>
                  <p:spPr bwMode="auto">
                    <a:xfrm flipV="1">
                      <a:off x="2350" y="2569"/>
                      <a:ext cx="185" cy="11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18" name="Freeform 296"/>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19" name="Freeform 297"/>
                    <p:cNvSpPr>
                      <a:spLocks/>
                    </p:cNvSpPr>
                    <p:nvPr/>
                  </p:nvSpPr>
                  <p:spPr bwMode="auto">
                    <a:xfrm>
                      <a:off x="2343" y="2530"/>
                      <a:ext cx="235" cy="172"/>
                    </a:xfrm>
                    <a:custGeom>
                      <a:avLst/>
                      <a:gdLst>
                        <a:gd name="T0" fmla="*/ 40 w 235"/>
                        <a:gd name="T1" fmla="*/ 172 h 172"/>
                        <a:gd name="T2" fmla="*/ 235 w 235"/>
                        <a:gd name="T3" fmla="*/ 54 h 172"/>
                        <a:gd name="T4" fmla="*/ 235 w 235"/>
                        <a:gd name="T5" fmla="*/ 33 h 172"/>
                        <a:gd name="T6" fmla="*/ 231 w 235"/>
                        <a:gd name="T7" fmla="*/ 18 h 172"/>
                        <a:gd name="T8" fmla="*/ 224 w 235"/>
                        <a:gd name="T9" fmla="*/ 9 h 172"/>
                        <a:gd name="T10" fmla="*/ 217 w 235"/>
                        <a:gd name="T11" fmla="*/ 4 h 172"/>
                        <a:gd name="T12" fmla="*/ 209 w 235"/>
                        <a:gd name="T13" fmla="*/ 2 h 172"/>
                        <a:gd name="T14" fmla="*/ 202 w 235"/>
                        <a:gd name="T15" fmla="*/ 0 h 172"/>
                        <a:gd name="T16" fmla="*/ 196 w 235"/>
                        <a:gd name="T17" fmla="*/ 0 h 172"/>
                        <a:gd name="T18" fmla="*/ 194 w 235"/>
                        <a:gd name="T19" fmla="*/ 2 h 172"/>
                        <a:gd name="T20" fmla="*/ 0 w 235"/>
                        <a:gd name="T21" fmla="*/ 119 h 172"/>
                        <a:gd name="T22" fmla="*/ 1 w 235"/>
                        <a:gd name="T23" fmla="*/ 117 h 172"/>
                        <a:gd name="T24" fmla="*/ 7 w 235"/>
                        <a:gd name="T25" fmla="*/ 115 h 172"/>
                        <a:gd name="T26" fmla="*/ 14 w 235"/>
                        <a:gd name="T27" fmla="*/ 113 h 172"/>
                        <a:gd name="T28" fmla="*/ 22 w 235"/>
                        <a:gd name="T29" fmla="*/ 111 h 172"/>
                        <a:gd name="T30" fmla="*/ 29 w 235"/>
                        <a:gd name="T31" fmla="*/ 113 h 172"/>
                        <a:gd name="T32" fmla="*/ 37 w 235"/>
                        <a:gd name="T33" fmla="*/ 119 h 172"/>
                        <a:gd name="T34" fmla="*/ 42 w 235"/>
                        <a:gd name="T35" fmla="*/ 130 h 172"/>
                        <a:gd name="T36" fmla="*/ 42 w 235"/>
                        <a:gd name="T37" fmla="*/ 146 h 172"/>
                        <a:gd name="T38" fmla="*/ 40 w 235"/>
                        <a:gd name="T39" fmla="*/ 172 h 1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5"/>
                        <a:gd name="T61" fmla="*/ 0 h 172"/>
                        <a:gd name="T62" fmla="*/ 235 w 235"/>
                        <a:gd name="T63" fmla="*/ 172 h 1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5" h="172">
                          <a:moveTo>
                            <a:pt x="40" y="172"/>
                          </a:moveTo>
                          <a:lnTo>
                            <a:pt x="235" y="54"/>
                          </a:lnTo>
                          <a:lnTo>
                            <a:pt x="235" y="33"/>
                          </a:lnTo>
                          <a:lnTo>
                            <a:pt x="231" y="18"/>
                          </a:lnTo>
                          <a:lnTo>
                            <a:pt x="224" y="9"/>
                          </a:lnTo>
                          <a:lnTo>
                            <a:pt x="217" y="4"/>
                          </a:lnTo>
                          <a:lnTo>
                            <a:pt x="209" y="2"/>
                          </a:lnTo>
                          <a:lnTo>
                            <a:pt x="202" y="0"/>
                          </a:lnTo>
                          <a:lnTo>
                            <a:pt x="196" y="0"/>
                          </a:lnTo>
                          <a:lnTo>
                            <a:pt x="194" y="2"/>
                          </a:lnTo>
                          <a:lnTo>
                            <a:pt x="0" y="119"/>
                          </a:lnTo>
                          <a:lnTo>
                            <a:pt x="1" y="117"/>
                          </a:lnTo>
                          <a:lnTo>
                            <a:pt x="7" y="115"/>
                          </a:lnTo>
                          <a:lnTo>
                            <a:pt x="14" y="113"/>
                          </a:lnTo>
                          <a:lnTo>
                            <a:pt x="22" y="111"/>
                          </a:lnTo>
                          <a:lnTo>
                            <a:pt x="29" y="113"/>
                          </a:lnTo>
                          <a:lnTo>
                            <a:pt x="37" y="119"/>
                          </a:lnTo>
                          <a:lnTo>
                            <a:pt x="42" y="130"/>
                          </a:lnTo>
                          <a:lnTo>
                            <a:pt x="42" y="146"/>
                          </a:lnTo>
                          <a:lnTo>
                            <a:pt x="40" y="172"/>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220" name="Freeform 298"/>
                    <p:cNvSpPr>
                      <a:spLocks/>
                    </p:cNvSpPr>
                    <p:nvPr/>
                  </p:nvSpPr>
                  <p:spPr bwMode="auto">
                    <a:xfrm>
                      <a:off x="2348" y="2532"/>
                      <a:ext cx="228" cy="165"/>
                    </a:xfrm>
                    <a:custGeom>
                      <a:avLst/>
                      <a:gdLst>
                        <a:gd name="T0" fmla="*/ 191 w 228"/>
                        <a:gd name="T1" fmla="*/ 0 h 165"/>
                        <a:gd name="T2" fmla="*/ 193 w 228"/>
                        <a:gd name="T3" fmla="*/ 0 h 165"/>
                        <a:gd name="T4" fmla="*/ 200 w 228"/>
                        <a:gd name="T5" fmla="*/ 0 h 165"/>
                        <a:gd name="T6" fmla="*/ 208 w 228"/>
                        <a:gd name="T7" fmla="*/ 2 h 165"/>
                        <a:gd name="T8" fmla="*/ 215 w 228"/>
                        <a:gd name="T9" fmla="*/ 5 h 165"/>
                        <a:gd name="T10" fmla="*/ 223 w 228"/>
                        <a:gd name="T11" fmla="*/ 15 h 165"/>
                        <a:gd name="T12" fmla="*/ 228 w 228"/>
                        <a:gd name="T13" fmla="*/ 28 h 165"/>
                        <a:gd name="T14" fmla="*/ 228 w 228"/>
                        <a:gd name="T15" fmla="*/ 48 h 165"/>
                        <a:gd name="T16" fmla="*/ 35 w 228"/>
                        <a:gd name="T17" fmla="*/ 165 h 165"/>
                        <a:gd name="T18" fmla="*/ 39 w 228"/>
                        <a:gd name="T19" fmla="*/ 142 h 165"/>
                        <a:gd name="T20" fmla="*/ 37 w 228"/>
                        <a:gd name="T21" fmla="*/ 128 h 165"/>
                        <a:gd name="T22" fmla="*/ 34 w 228"/>
                        <a:gd name="T23" fmla="*/ 118 h 165"/>
                        <a:gd name="T24" fmla="*/ 28 w 228"/>
                        <a:gd name="T25" fmla="*/ 113 h 165"/>
                        <a:gd name="T26" fmla="*/ 21 w 228"/>
                        <a:gd name="T27" fmla="*/ 111 h 165"/>
                        <a:gd name="T28" fmla="*/ 13 w 228"/>
                        <a:gd name="T29" fmla="*/ 111 h 165"/>
                        <a:gd name="T30" fmla="*/ 6 w 228"/>
                        <a:gd name="T31" fmla="*/ 113 h 165"/>
                        <a:gd name="T32" fmla="*/ 2 w 228"/>
                        <a:gd name="T33" fmla="*/ 115 h 165"/>
                        <a:gd name="T34" fmla="*/ 0 w 228"/>
                        <a:gd name="T35" fmla="*/ 115 h 165"/>
                        <a:gd name="T36" fmla="*/ 191 w 228"/>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8"/>
                        <a:gd name="T58" fmla="*/ 0 h 165"/>
                        <a:gd name="T59" fmla="*/ 228 w 228"/>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8" h="165">
                          <a:moveTo>
                            <a:pt x="191" y="0"/>
                          </a:moveTo>
                          <a:lnTo>
                            <a:pt x="193" y="0"/>
                          </a:lnTo>
                          <a:lnTo>
                            <a:pt x="200" y="0"/>
                          </a:lnTo>
                          <a:lnTo>
                            <a:pt x="208" y="2"/>
                          </a:lnTo>
                          <a:lnTo>
                            <a:pt x="215" y="5"/>
                          </a:lnTo>
                          <a:lnTo>
                            <a:pt x="223" y="15"/>
                          </a:lnTo>
                          <a:lnTo>
                            <a:pt x="228" y="28"/>
                          </a:lnTo>
                          <a:lnTo>
                            <a:pt x="228" y="48"/>
                          </a:lnTo>
                          <a:lnTo>
                            <a:pt x="35" y="165"/>
                          </a:lnTo>
                          <a:lnTo>
                            <a:pt x="39" y="142"/>
                          </a:lnTo>
                          <a:lnTo>
                            <a:pt x="37" y="128"/>
                          </a:lnTo>
                          <a:lnTo>
                            <a:pt x="34" y="118"/>
                          </a:lnTo>
                          <a:lnTo>
                            <a:pt x="28" y="113"/>
                          </a:lnTo>
                          <a:lnTo>
                            <a:pt x="21" y="111"/>
                          </a:lnTo>
                          <a:lnTo>
                            <a:pt x="13" y="111"/>
                          </a:lnTo>
                          <a:lnTo>
                            <a:pt x="6" y="113"/>
                          </a:lnTo>
                          <a:lnTo>
                            <a:pt x="2" y="115"/>
                          </a:lnTo>
                          <a:lnTo>
                            <a:pt x="0" y="115"/>
                          </a:lnTo>
                          <a:lnTo>
                            <a:pt x="191" y="0"/>
                          </a:lnTo>
                          <a:close/>
                        </a:path>
                      </a:pathLst>
                    </a:custGeom>
                    <a:solidFill>
                      <a:srgbClr val="2424FF"/>
                    </a:solidFill>
                    <a:ln w="0">
                      <a:solidFill>
                        <a:srgbClr val="2424FF"/>
                      </a:solidFill>
                      <a:round/>
                      <a:headEnd/>
                      <a:tailEnd/>
                    </a:ln>
                  </p:spPr>
                  <p:txBody>
                    <a:bodyPr/>
                    <a:lstStyle/>
                    <a:p>
                      <a:endParaRPr lang="en-US">
                        <a:latin typeface="Arial" pitchFamily="34" charset="0"/>
                        <a:cs typeface="Arial" pitchFamily="34" charset="0"/>
                      </a:endParaRPr>
                    </a:p>
                  </p:txBody>
                </p:sp>
                <p:sp>
                  <p:nvSpPr>
                    <p:cNvPr id="221" name="Freeform 299"/>
                    <p:cNvSpPr>
                      <a:spLocks/>
                    </p:cNvSpPr>
                    <p:nvPr/>
                  </p:nvSpPr>
                  <p:spPr bwMode="auto">
                    <a:xfrm>
                      <a:off x="2354" y="2532"/>
                      <a:ext cx="220" cy="159"/>
                    </a:xfrm>
                    <a:custGeom>
                      <a:avLst/>
                      <a:gdLst>
                        <a:gd name="T0" fmla="*/ 187 w 220"/>
                        <a:gd name="T1" fmla="*/ 0 h 159"/>
                        <a:gd name="T2" fmla="*/ 189 w 220"/>
                        <a:gd name="T3" fmla="*/ 0 h 159"/>
                        <a:gd name="T4" fmla="*/ 194 w 220"/>
                        <a:gd name="T5" fmla="*/ 0 h 159"/>
                        <a:gd name="T6" fmla="*/ 202 w 220"/>
                        <a:gd name="T7" fmla="*/ 2 h 159"/>
                        <a:gd name="T8" fmla="*/ 209 w 220"/>
                        <a:gd name="T9" fmla="*/ 7 h 159"/>
                        <a:gd name="T10" fmla="*/ 217 w 220"/>
                        <a:gd name="T11" fmla="*/ 15 h 159"/>
                        <a:gd name="T12" fmla="*/ 220 w 220"/>
                        <a:gd name="T13" fmla="*/ 26 h 159"/>
                        <a:gd name="T14" fmla="*/ 220 w 220"/>
                        <a:gd name="T15" fmla="*/ 44 h 159"/>
                        <a:gd name="T16" fmla="*/ 31 w 220"/>
                        <a:gd name="T17" fmla="*/ 159 h 159"/>
                        <a:gd name="T18" fmla="*/ 33 w 220"/>
                        <a:gd name="T19" fmla="*/ 139 h 159"/>
                        <a:gd name="T20" fmla="*/ 31 w 220"/>
                        <a:gd name="T21" fmla="*/ 126 h 159"/>
                        <a:gd name="T22" fmla="*/ 28 w 220"/>
                        <a:gd name="T23" fmla="*/ 117 h 159"/>
                        <a:gd name="T24" fmla="*/ 20 w 220"/>
                        <a:gd name="T25" fmla="*/ 113 h 159"/>
                        <a:gd name="T26" fmla="*/ 13 w 220"/>
                        <a:gd name="T27" fmla="*/ 111 h 159"/>
                        <a:gd name="T28" fmla="*/ 5 w 220"/>
                        <a:gd name="T29" fmla="*/ 113 h 159"/>
                        <a:gd name="T30" fmla="*/ 2 w 220"/>
                        <a:gd name="T31" fmla="*/ 115 h 159"/>
                        <a:gd name="T32" fmla="*/ 0 w 220"/>
                        <a:gd name="T33" fmla="*/ 115 h 159"/>
                        <a:gd name="T34" fmla="*/ 187 w 220"/>
                        <a:gd name="T35" fmla="*/ 0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0"/>
                        <a:gd name="T55" fmla="*/ 0 h 159"/>
                        <a:gd name="T56" fmla="*/ 220 w 220"/>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0" h="159">
                          <a:moveTo>
                            <a:pt x="187" y="0"/>
                          </a:moveTo>
                          <a:lnTo>
                            <a:pt x="189" y="0"/>
                          </a:lnTo>
                          <a:lnTo>
                            <a:pt x="194" y="0"/>
                          </a:lnTo>
                          <a:lnTo>
                            <a:pt x="202" y="2"/>
                          </a:lnTo>
                          <a:lnTo>
                            <a:pt x="209" y="7"/>
                          </a:lnTo>
                          <a:lnTo>
                            <a:pt x="217" y="15"/>
                          </a:lnTo>
                          <a:lnTo>
                            <a:pt x="220" y="26"/>
                          </a:lnTo>
                          <a:lnTo>
                            <a:pt x="220" y="44"/>
                          </a:lnTo>
                          <a:lnTo>
                            <a:pt x="31" y="159"/>
                          </a:lnTo>
                          <a:lnTo>
                            <a:pt x="33" y="139"/>
                          </a:lnTo>
                          <a:lnTo>
                            <a:pt x="31" y="126"/>
                          </a:lnTo>
                          <a:lnTo>
                            <a:pt x="28" y="117"/>
                          </a:lnTo>
                          <a:lnTo>
                            <a:pt x="20" y="113"/>
                          </a:lnTo>
                          <a:lnTo>
                            <a:pt x="13" y="111"/>
                          </a:lnTo>
                          <a:lnTo>
                            <a:pt x="5" y="113"/>
                          </a:lnTo>
                          <a:lnTo>
                            <a:pt x="2" y="115"/>
                          </a:lnTo>
                          <a:lnTo>
                            <a:pt x="0" y="115"/>
                          </a:lnTo>
                          <a:lnTo>
                            <a:pt x="187" y="0"/>
                          </a:lnTo>
                          <a:close/>
                        </a:path>
                      </a:pathLst>
                    </a:custGeom>
                    <a:solidFill>
                      <a:srgbClr val="4949FF"/>
                    </a:solidFill>
                    <a:ln w="0">
                      <a:solidFill>
                        <a:srgbClr val="4949FF"/>
                      </a:solidFill>
                      <a:round/>
                      <a:headEnd/>
                      <a:tailEnd/>
                    </a:ln>
                  </p:spPr>
                  <p:txBody>
                    <a:bodyPr/>
                    <a:lstStyle/>
                    <a:p>
                      <a:endParaRPr lang="en-US">
                        <a:latin typeface="Arial" pitchFamily="34" charset="0"/>
                        <a:cs typeface="Arial" pitchFamily="34" charset="0"/>
                      </a:endParaRPr>
                    </a:p>
                  </p:txBody>
                </p:sp>
                <p:sp>
                  <p:nvSpPr>
                    <p:cNvPr id="222" name="Freeform 300"/>
                    <p:cNvSpPr>
                      <a:spLocks/>
                    </p:cNvSpPr>
                    <p:nvPr/>
                  </p:nvSpPr>
                  <p:spPr bwMode="auto">
                    <a:xfrm>
                      <a:off x="2359" y="2532"/>
                      <a:ext cx="215" cy="154"/>
                    </a:xfrm>
                    <a:custGeom>
                      <a:avLst/>
                      <a:gdLst>
                        <a:gd name="T0" fmla="*/ 184 w 215"/>
                        <a:gd name="T1" fmla="*/ 0 h 154"/>
                        <a:gd name="T2" fmla="*/ 188 w 215"/>
                        <a:gd name="T3" fmla="*/ 0 h 154"/>
                        <a:gd name="T4" fmla="*/ 193 w 215"/>
                        <a:gd name="T5" fmla="*/ 2 h 154"/>
                        <a:gd name="T6" fmla="*/ 201 w 215"/>
                        <a:gd name="T7" fmla="*/ 5 h 154"/>
                        <a:gd name="T8" fmla="*/ 210 w 215"/>
                        <a:gd name="T9" fmla="*/ 11 h 154"/>
                        <a:gd name="T10" fmla="*/ 214 w 215"/>
                        <a:gd name="T11" fmla="*/ 24 h 154"/>
                        <a:gd name="T12" fmla="*/ 215 w 215"/>
                        <a:gd name="T13" fmla="*/ 40 h 154"/>
                        <a:gd name="T14" fmla="*/ 28 w 215"/>
                        <a:gd name="T15" fmla="*/ 154 h 154"/>
                        <a:gd name="T16" fmla="*/ 30 w 215"/>
                        <a:gd name="T17" fmla="*/ 135 h 154"/>
                        <a:gd name="T18" fmla="*/ 26 w 215"/>
                        <a:gd name="T19" fmla="*/ 124 h 154"/>
                        <a:gd name="T20" fmla="*/ 21 w 215"/>
                        <a:gd name="T21" fmla="*/ 117 h 154"/>
                        <a:gd name="T22" fmla="*/ 13 w 215"/>
                        <a:gd name="T23" fmla="*/ 113 h 154"/>
                        <a:gd name="T24" fmla="*/ 8 w 215"/>
                        <a:gd name="T25" fmla="*/ 113 h 154"/>
                        <a:gd name="T26" fmla="*/ 2 w 215"/>
                        <a:gd name="T27" fmla="*/ 113 h 154"/>
                        <a:gd name="T28" fmla="*/ 0 w 215"/>
                        <a:gd name="T29" fmla="*/ 113 h 154"/>
                        <a:gd name="T30" fmla="*/ 184 w 215"/>
                        <a:gd name="T31" fmla="*/ 0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154"/>
                        <a:gd name="T50" fmla="*/ 215 w 215"/>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154">
                          <a:moveTo>
                            <a:pt x="184" y="0"/>
                          </a:moveTo>
                          <a:lnTo>
                            <a:pt x="188" y="0"/>
                          </a:lnTo>
                          <a:lnTo>
                            <a:pt x="193" y="2"/>
                          </a:lnTo>
                          <a:lnTo>
                            <a:pt x="201" y="5"/>
                          </a:lnTo>
                          <a:lnTo>
                            <a:pt x="210" y="11"/>
                          </a:lnTo>
                          <a:lnTo>
                            <a:pt x="214" y="24"/>
                          </a:lnTo>
                          <a:lnTo>
                            <a:pt x="215" y="40"/>
                          </a:lnTo>
                          <a:lnTo>
                            <a:pt x="28" y="154"/>
                          </a:lnTo>
                          <a:lnTo>
                            <a:pt x="30" y="135"/>
                          </a:lnTo>
                          <a:lnTo>
                            <a:pt x="26" y="124"/>
                          </a:lnTo>
                          <a:lnTo>
                            <a:pt x="21" y="117"/>
                          </a:lnTo>
                          <a:lnTo>
                            <a:pt x="13" y="113"/>
                          </a:lnTo>
                          <a:lnTo>
                            <a:pt x="8" y="113"/>
                          </a:lnTo>
                          <a:lnTo>
                            <a:pt x="2" y="113"/>
                          </a:lnTo>
                          <a:lnTo>
                            <a:pt x="0" y="113"/>
                          </a:lnTo>
                          <a:lnTo>
                            <a:pt x="184" y="0"/>
                          </a:lnTo>
                          <a:close/>
                        </a:path>
                      </a:pathLst>
                    </a:custGeom>
                    <a:solidFill>
                      <a:srgbClr val="6D6DFF"/>
                    </a:solidFill>
                    <a:ln w="0">
                      <a:solidFill>
                        <a:srgbClr val="6D6DFF"/>
                      </a:solidFill>
                      <a:round/>
                      <a:headEnd/>
                      <a:tailEnd/>
                    </a:ln>
                  </p:spPr>
                  <p:txBody>
                    <a:bodyPr/>
                    <a:lstStyle/>
                    <a:p>
                      <a:endParaRPr lang="en-US">
                        <a:latin typeface="Arial" pitchFamily="34" charset="0"/>
                        <a:cs typeface="Arial" pitchFamily="34" charset="0"/>
                      </a:endParaRPr>
                    </a:p>
                  </p:txBody>
                </p:sp>
                <p:sp>
                  <p:nvSpPr>
                    <p:cNvPr id="223" name="Freeform 301"/>
                    <p:cNvSpPr>
                      <a:spLocks/>
                    </p:cNvSpPr>
                    <p:nvPr/>
                  </p:nvSpPr>
                  <p:spPr bwMode="auto">
                    <a:xfrm>
                      <a:off x="2365" y="2534"/>
                      <a:ext cx="208" cy="146"/>
                    </a:xfrm>
                    <a:custGeom>
                      <a:avLst/>
                      <a:gdLst>
                        <a:gd name="T0" fmla="*/ 182 w 208"/>
                        <a:gd name="T1" fmla="*/ 0 h 146"/>
                        <a:gd name="T2" fmla="*/ 183 w 208"/>
                        <a:gd name="T3" fmla="*/ 0 h 146"/>
                        <a:gd name="T4" fmla="*/ 189 w 208"/>
                        <a:gd name="T5" fmla="*/ 1 h 146"/>
                        <a:gd name="T6" fmla="*/ 196 w 208"/>
                        <a:gd name="T7" fmla="*/ 3 h 146"/>
                        <a:gd name="T8" fmla="*/ 202 w 208"/>
                        <a:gd name="T9" fmla="*/ 11 h 146"/>
                        <a:gd name="T10" fmla="*/ 208 w 208"/>
                        <a:gd name="T11" fmla="*/ 20 h 146"/>
                        <a:gd name="T12" fmla="*/ 208 w 208"/>
                        <a:gd name="T13" fmla="*/ 35 h 146"/>
                        <a:gd name="T14" fmla="*/ 24 w 208"/>
                        <a:gd name="T15" fmla="*/ 146 h 146"/>
                        <a:gd name="T16" fmla="*/ 24 w 208"/>
                        <a:gd name="T17" fmla="*/ 129 h 146"/>
                        <a:gd name="T18" fmla="*/ 20 w 208"/>
                        <a:gd name="T19" fmla="*/ 120 h 146"/>
                        <a:gd name="T20" fmla="*/ 15 w 208"/>
                        <a:gd name="T21" fmla="*/ 115 h 146"/>
                        <a:gd name="T22" fmla="*/ 7 w 208"/>
                        <a:gd name="T23" fmla="*/ 111 h 146"/>
                        <a:gd name="T24" fmla="*/ 2 w 208"/>
                        <a:gd name="T25" fmla="*/ 111 h 146"/>
                        <a:gd name="T26" fmla="*/ 0 w 208"/>
                        <a:gd name="T27" fmla="*/ 111 h 146"/>
                        <a:gd name="T28" fmla="*/ 182 w 208"/>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8"/>
                        <a:gd name="T46" fmla="*/ 0 h 146"/>
                        <a:gd name="T47" fmla="*/ 208 w 208"/>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8" h="146">
                          <a:moveTo>
                            <a:pt x="182" y="0"/>
                          </a:moveTo>
                          <a:lnTo>
                            <a:pt x="183" y="0"/>
                          </a:lnTo>
                          <a:lnTo>
                            <a:pt x="189" y="1"/>
                          </a:lnTo>
                          <a:lnTo>
                            <a:pt x="196" y="3"/>
                          </a:lnTo>
                          <a:lnTo>
                            <a:pt x="202" y="11"/>
                          </a:lnTo>
                          <a:lnTo>
                            <a:pt x="208" y="20"/>
                          </a:lnTo>
                          <a:lnTo>
                            <a:pt x="208" y="35"/>
                          </a:lnTo>
                          <a:lnTo>
                            <a:pt x="24" y="146"/>
                          </a:lnTo>
                          <a:lnTo>
                            <a:pt x="24" y="129"/>
                          </a:lnTo>
                          <a:lnTo>
                            <a:pt x="20" y="120"/>
                          </a:lnTo>
                          <a:lnTo>
                            <a:pt x="15" y="115"/>
                          </a:lnTo>
                          <a:lnTo>
                            <a:pt x="7" y="111"/>
                          </a:lnTo>
                          <a:lnTo>
                            <a:pt x="2" y="111"/>
                          </a:lnTo>
                          <a:lnTo>
                            <a:pt x="0" y="111"/>
                          </a:lnTo>
                          <a:lnTo>
                            <a:pt x="182" y="0"/>
                          </a:lnTo>
                          <a:close/>
                        </a:path>
                      </a:pathLst>
                    </a:custGeom>
                    <a:solidFill>
                      <a:srgbClr val="9292FF"/>
                    </a:solidFill>
                    <a:ln w="0">
                      <a:solidFill>
                        <a:srgbClr val="9292FF"/>
                      </a:solidFill>
                      <a:round/>
                      <a:headEnd/>
                      <a:tailEnd/>
                    </a:ln>
                  </p:spPr>
                  <p:txBody>
                    <a:bodyPr/>
                    <a:lstStyle/>
                    <a:p>
                      <a:endParaRPr lang="en-US">
                        <a:latin typeface="Arial" pitchFamily="34" charset="0"/>
                        <a:cs typeface="Arial" pitchFamily="34" charset="0"/>
                      </a:endParaRPr>
                    </a:p>
                  </p:txBody>
                </p:sp>
                <p:sp>
                  <p:nvSpPr>
                    <p:cNvPr id="224" name="Freeform 302"/>
                    <p:cNvSpPr>
                      <a:spLocks/>
                    </p:cNvSpPr>
                    <p:nvPr/>
                  </p:nvSpPr>
                  <p:spPr bwMode="auto">
                    <a:xfrm>
                      <a:off x="2370" y="2534"/>
                      <a:ext cx="203" cy="140"/>
                    </a:xfrm>
                    <a:custGeom>
                      <a:avLst/>
                      <a:gdLst>
                        <a:gd name="T0" fmla="*/ 178 w 203"/>
                        <a:gd name="T1" fmla="*/ 0 h 140"/>
                        <a:gd name="T2" fmla="*/ 180 w 203"/>
                        <a:gd name="T3" fmla="*/ 0 h 140"/>
                        <a:gd name="T4" fmla="*/ 188 w 203"/>
                        <a:gd name="T5" fmla="*/ 3 h 140"/>
                        <a:gd name="T6" fmla="*/ 195 w 203"/>
                        <a:gd name="T7" fmla="*/ 9 h 140"/>
                        <a:gd name="T8" fmla="*/ 201 w 203"/>
                        <a:gd name="T9" fmla="*/ 18 h 140"/>
                        <a:gd name="T10" fmla="*/ 203 w 203"/>
                        <a:gd name="T11" fmla="*/ 31 h 140"/>
                        <a:gd name="T12" fmla="*/ 21 w 203"/>
                        <a:gd name="T13" fmla="*/ 140 h 140"/>
                        <a:gd name="T14" fmla="*/ 21 w 203"/>
                        <a:gd name="T15" fmla="*/ 127 h 140"/>
                        <a:gd name="T16" fmla="*/ 15 w 203"/>
                        <a:gd name="T17" fmla="*/ 118 h 140"/>
                        <a:gd name="T18" fmla="*/ 8 w 203"/>
                        <a:gd name="T19" fmla="*/ 113 h 140"/>
                        <a:gd name="T20" fmla="*/ 2 w 203"/>
                        <a:gd name="T21" fmla="*/ 111 h 140"/>
                        <a:gd name="T22" fmla="*/ 0 w 203"/>
                        <a:gd name="T23" fmla="*/ 109 h 140"/>
                        <a:gd name="T24" fmla="*/ 178 w 203"/>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3"/>
                        <a:gd name="T40" fmla="*/ 0 h 140"/>
                        <a:gd name="T41" fmla="*/ 203 w 203"/>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3" h="140">
                          <a:moveTo>
                            <a:pt x="178" y="0"/>
                          </a:moveTo>
                          <a:lnTo>
                            <a:pt x="180" y="0"/>
                          </a:lnTo>
                          <a:lnTo>
                            <a:pt x="188" y="3"/>
                          </a:lnTo>
                          <a:lnTo>
                            <a:pt x="195" y="9"/>
                          </a:lnTo>
                          <a:lnTo>
                            <a:pt x="201" y="18"/>
                          </a:lnTo>
                          <a:lnTo>
                            <a:pt x="203" y="31"/>
                          </a:lnTo>
                          <a:lnTo>
                            <a:pt x="21" y="140"/>
                          </a:lnTo>
                          <a:lnTo>
                            <a:pt x="21" y="127"/>
                          </a:lnTo>
                          <a:lnTo>
                            <a:pt x="15" y="118"/>
                          </a:lnTo>
                          <a:lnTo>
                            <a:pt x="8" y="113"/>
                          </a:lnTo>
                          <a:lnTo>
                            <a:pt x="2" y="111"/>
                          </a:lnTo>
                          <a:lnTo>
                            <a:pt x="0" y="109"/>
                          </a:lnTo>
                          <a:lnTo>
                            <a:pt x="178" y="0"/>
                          </a:lnTo>
                          <a:close/>
                        </a:path>
                      </a:pathLst>
                    </a:custGeom>
                    <a:solidFill>
                      <a:srgbClr val="B6B6FF"/>
                    </a:solidFill>
                    <a:ln w="0">
                      <a:solidFill>
                        <a:srgbClr val="B6B6FF"/>
                      </a:solidFill>
                      <a:round/>
                      <a:headEnd/>
                      <a:tailEnd/>
                    </a:ln>
                  </p:spPr>
                  <p:txBody>
                    <a:bodyPr/>
                    <a:lstStyle/>
                    <a:p>
                      <a:endParaRPr lang="en-US">
                        <a:latin typeface="Arial" pitchFamily="34" charset="0"/>
                        <a:cs typeface="Arial" pitchFamily="34" charset="0"/>
                      </a:endParaRPr>
                    </a:p>
                  </p:txBody>
                </p:sp>
                <p:sp>
                  <p:nvSpPr>
                    <p:cNvPr id="225" name="Freeform 303"/>
                    <p:cNvSpPr>
                      <a:spLocks/>
                    </p:cNvSpPr>
                    <p:nvPr/>
                  </p:nvSpPr>
                  <p:spPr bwMode="auto">
                    <a:xfrm>
                      <a:off x="2376" y="2534"/>
                      <a:ext cx="195" cy="135"/>
                    </a:xfrm>
                    <a:custGeom>
                      <a:avLst/>
                      <a:gdLst>
                        <a:gd name="T0" fmla="*/ 174 w 195"/>
                        <a:gd name="T1" fmla="*/ 0 h 135"/>
                        <a:gd name="T2" fmla="*/ 174 w 195"/>
                        <a:gd name="T3" fmla="*/ 0 h 135"/>
                        <a:gd name="T4" fmla="*/ 178 w 195"/>
                        <a:gd name="T5" fmla="*/ 1 h 135"/>
                        <a:gd name="T6" fmla="*/ 182 w 195"/>
                        <a:gd name="T7" fmla="*/ 3 h 135"/>
                        <a:gd name="T8" fmla="*/ 185 w 195"/>
                        <a:gd name="T9" fmla="*/ 7 h 135"/>
                        <a:gd name="T10" fmla="*/ 189 w 195"/>
                        <a:gd name="T11" fmla="*/ 11 h 135"/>
                        <a:gd name="T12" fmla="*/ 193 w 195"/>
                        <a:gd name="T13" fmla="*/ 14 h 135"/>
                        <a:gd name="T14" fmla="*/ 195 w 195"/>
                        <a:gd name="T15" fmla="*/ 20 h 135"/>
                        <a:gd name="T16" fmla="*/ 195 w 195"/>
                        <a:gd name="T17" fmla="*/ 26 h 135"/>
                        <a:gd name="T18" fmla="*/ 17 w 195"/>
                        <a:gd name="T19" fmla="*/ 135 h 135"/>
                        <a:gd name="T20" fmla="*/ 17 w 195"/>
                        <a:gd name="T21" fmla="*/ 129 h 135"/>
                        <a:gd name="T22" fmla="*/ 15 w 195"/>
                        <a:gd name="T23" fmla="*/ 126 h 135"/>
                        <a:gd name="T24" fmla="*/ 11 w 195"/>
                        <a:gd name="T25" fmla="*/ 120 h 135"/>
                        <a:gd name="T26" fmla="*/ 9 w 195"/>
                        <a:gd name="T27" fmla="*/ 116 h 135"/>
                        <a:gd name="T28" fmla="*/ 6 w 195"/>
                        <a:gd name="T29" fmla="*/ 113 h 135"/>
                        <a:gd name="T30" fmla="*/ 2 w 195"/>
                        <a:gd name="T31" fmla="*/ 111 h 135"/>
                        <a:gd name="T32" fmla="*/ 0 w 195"/>
                        <a:gd name="T33" fmla="*/ 109 h 135"/>
                        <a:gd name="T34" fmla="*/ 0 w 195"/>
                        <a:gd name="T35" fmla="*/ 109 h 135"/>
                        <a:gd name="T36" fmla="*/ 174 w 195"/>
                        <a:gd name="T37" fmla="*/ 0 h 1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5"/>
                        <a:gd name="T58" fmla="*/ 0 h 135"/>
                        <a:gd name="T59" fmla="*/ 195 w 195"/>
                        <a:gd name="T60" fmla="*/ 135 h 1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5" h="135">
                          <a:moveTo>
                            <a:pt x="174" y="0"/>
                          </a:moveTo>
                          <a:lnTo>
                            <a:pt x="174" y="0"/>
                          </a:lnTo>
                          <a:lnTo>
                            <a:pt x="178" y="1"/>
                          </a:lnTo>
                          <a:lnTo>
                            <a:pt x="182" y="3"/>
                          </a:lnTo>
                          <a:lnTo>
                            <a:pt x="185" y="7"/>
                          </a:lnTo>
                          <a:lnTo>
                            <a:pt x="189" y="11"/>
                          </a:lnTo>
                          <a:lnTo>
                            <a:pt x="193" y="14"/>
                          </a:lnTo>
                          <a:lnTo>
                            <a:pt x="195" y="20"/>
                          </a:lnTo>
                          <a:lnTo>
                            <a:pt x="195" y="26"/>
                          </a:lnTo>
                          <a:lnTo>
                            <a:pt x="17" y="135"/>
                          </a:lnTo>
                          <a:lnTo>
                            <a:pt x="17" y="129"/>
                          </a:lnTo>
                          <a:lnTo>
                            <a:pt x="15" y="126"/>
                          </a:lnTo>
                          <a:lnTo>
                            <a:pt x="11" y="120"/>
                          </a:lnTo>
                          <a:lnTo>
                            <a:pt x="9" y="116"/>
                          </a:lnTo>
                          <a:lnTo>
                            <a:pt x="6" y="113"/>
                          </a:lnTo>
                          <a:lnTo>
                            <a:pt x="2" y="111"/>
                          </a:lnTo>
                          <a:lnTo>
                            <a:pt x="0" y="109"/>
                          </a:lnTo>
                          <a:lnTo>
                            <a:pt x="174" y="0"/>
                          </a:lnTo>
                          <a:close/>
                        </a:path>
                      </a:pathLst>
                    </a:custGeom>
                    <a:solidFill>
                      <a:srgbClr val="DBDBFF"/>
                    </a:solidFill>
                    <a:ln w="0">
                      <a:solidFill>
                        <a:srgbClr val="DBDBFF"/>
                      </a:solidFill>
                      <a:round/>
                      <a:headEnd/>
                      <a:tailEnd/>
                    </a:ln>
                  </p:spPr>
                  <p:txBody>
                    <a:bodyPr/>
                    <a:lstStyle/>
                    <a:p>
                      <a:endParaRPr lang="en-US">
                        <a:latin typeface="Arial" pitchFamily="34" charset="0"/>
                        <a:cs typeface="Arial" pitchFamily="34" charset="0"/>
                      </a:endParaRPr>
                    </a:p>
                  </p:txBody>
                </p:sp>
                <p:sp>
                  <p:nvSpPr>
                    <p:cNvPr id="226" name="Freeform 304"/>
                    <p:cNvSpPr>
                      <a:spLocks/>
                    </p:cNvSpPr>
                    <p:nvPr/>
                  </p:nvSpPr>
                  <p:spPr bwMode="auto">
                    <a:xfrm>
                      <a:off x="2382" y="2535"/>
                      <a:ext cx="189" cy="128"/>
                    </a:xfrm>
                    <a:custGeom>
                      <a:avLst/>
                      <a:gdLst>
                        <a:gd name="T0" fmla="*/ 170 w 189"/>
                        <a:gd name="T1" fmla="*/ 0 h 128"/>
                        <a:gd name="T2" fmla="*/ 172 w 189"/>
                        <a:gd name="T3" fmla="*/ 0 h 128"/>
                        <a:gd name="T4" fmla="*/ 174 w 189"/>
                        <a:gd name="T5" fmla="*/ 2 h 128"/>
                        <a:gd name="T6" fmla="*/ 178 w 189"/>
                        <a:gd name="T7" fmla="*/ 4 h 128"/>
                        <a:gd name="T8" fmla="*/ 181 w 189"/>
                        <a:gd name="T9" fmla="*/ 8 h 128"/>
                        <a:gd name="T10" fmla="*/ 185 w 189"/>
                        <a:gd name="T11" fmla="*/ 12 h 128"/>
                        <a:gd name="T12" fmla="*/ 187 w 189"/>
                        <a:gd name="T13" fmla="*/ 17 h 128"/>
                        <a:gd name="T14" fmla="*/ 189 w 189"/>
                        <a:gd name="T15" fmla="*/ 21 h 128"/>
                        <a:gd name="T16" fmla="*/ 13 w 189"/>
                        <a:gd name="T17" fmla="*/ 128 h 128"/>
                        <a:gd name="T18" fmla="*/ 0 w 189"/>
                        <a:gd name="T19" fmla="*/ 106 h 128"/>
                        <a:gd name="T20" fmla="*/ 170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0" y="0"/>
                          </a:moveTo>
                          <a:lnTo>
                            <a:pt x="172" y="0"/>
                          </a:lnTo>
                          <a:lnTo>
                            <a:pt x="174" y="2"/>
                          </a:lnTo>
                          <a:lnTo>
                            <a:pt x="178" y="4"/>
                          </a:lnTo>
                          <a:lnTo>
                            <a:pt x="181" y="8"/>
                          </a:lnTo>
                          <a:lnTo>
                            <a:pt x="185" y="12"/>
                          </a:lnTo>
                          <a:lnTo>
                            <a:pt x="187" y="17"/>
                          </a:lnTo>
                          <a:lnTo>
                            <a:pt x="189" y="21"/>
                          </a:lnTo>
                          <a:lnTo>
                            <a:pt x="13" y="128"/>
                          </a:lnTo>
                          <a:lnTo>
                            <a:pt x="0" y="106"/>
                          </a:lnTo>
                          <a:lnTo>
                            <a:pt x="170"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227" name="Freeform 314"/>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28" name="Freeform 315"/>
                    <p:cNvSpPr>
                      <a:spLocks/>
                    </p:cNvSpPr>
                    <p:nvPr/>
                  </p:nvSpPr>
                  <p:spPr bwMode="auto">
                    <a:xfrm>
                      <a:off x="2322" y="2647"/>
                      <a:ext cx="63" cy="68"/>
                    </a:xfrm>
                    <a:custGeom>
                      <a:avLst/>
                      <a:gdLst>
                        <a:gd name="T0" fmla="*/ 45 w 63"/>
                        <a:gd name="T1" fmla="*/ 65 h 68"/>
                        <a:gd name="T2" fmla="*/ 58 w 63"/>
                        <a:gd name="T3" fmla="*/ 53 h 68"/>
                        <a:gd name="T4" fmla="*/ 63 w 63"/>
                        <a:gd name="T5" fmla="*/ 39 h 68"/>
                        <a:gd name="T6" fmla="*/ 60 w 63"/>
                        <a:gd name="T7" fmla="*/ 20 h 68"/>
                        <a:gd name="T8" fmla="*/ 48 w 63"/>
                        <a:gd name="T9" fmla="*/ 5 h 68"/>
                        <a:gd name="T10" fmla="*/ 34 w 63"/>
                        <a:gd name="T11" fmla="*/ 0 h 68"/>
                        <a:gd name="T12" fmla="*/ 17 w 63"/>
                        <a:gd name="T13" fmla="*/ 2 h 68"/>
                        <a:gd name="T14" fmla="*/ 6 w 63"/>
                        <a:gd name="T15" fmla="*/ 13 h 68"/>
                        <a:gd name="T16" fmla="*/ 0 w 63"/>
                        <a:gd name="T17" fmla="*/ 29 h 68"/>
                        <a:gd name="T18" fmla="*/ 4 w 63"/>
                        <a:gd name="T19" fmla="*/ 46 h 68"/>
                        <a:gd name="T20" fmla="*/ 13 w 63"/>
                        <a:gd name="T21" fmla="*/ 61 h 68"/>
                        <a:gd name="T22" fmla="*/ 30 w 63"/>
                        <a:gd name="T23" fmla="*/ 68 h 68"/>
                        <a:gd name="T24" fmla="*/ 45 w 63"/>
                        <a:gd name="T25" fmla="*/ 65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3"/>
                        <a:gd name="T40" fmla="*/ 0 h 68"/>
                        <a:gd name="T41" fmla="*/ 63 w 63"/>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3" h="68">
                          <a:moveTo>
                            <a:pt x="45" y="65"/>
                          </a:moveTo>
                          <a:lnTo>
                            <a:pt x="58" y="53"/>
                          </a:lnTo>
                          <a:lnTo>
                            <a:pt x="63" y="39"/>
                          </a:lnTo>
                          <a:lnTo>
                            <a:pt x="60" y="20"/>
                          </a:lnTo>
                          <a:lnTo>
                            <a:pt x="48" y="5"/>
                          </a:lnTo>
                          <a:lnTo>
                            <a:pt x="34" y="0"/>
                          </a:lnTo>
                          <a:lnTo>
                            <a:pt x="17" y="2"/>
                          </a:lnTo>
                          <a:lnTo>
                            <a:pt x="6" y="13"/>
                          </a:lnTo>
                          <a:lnTo>
                            <a:pt x="0" y="29"/>
                          </a:lnTo>
                          <a:lnTo>
                            <a:pt x="4" y="46"/>
                          </a:lnTo>
                          <a:lnTo>
                            <a:pt x="13" y="61"/>
                          </a:lnTo>
                          <a:lnTo>
                            <a:pt x="30" y="68"/>
                          </a:lnTo>
                          <a:lnTo>
                            <a:pt x="45" y="65"/>
                          </a:lnTo>
                        </a:path>
                      </a:pathLst>
                    </a:custGeom>
                    <a:noFill/>
                    <a:ln w="9525">
                      <a:solidFill>
                        <a:srgbClr val="000000"/>
                      </a:solidFill>
                      <a:round/>
                      <a:headEnd/>
                      <a:tailEnd/>
                    </a:ln>
                  </p:spPr>
                  <p:txBody>
                    <a:bodyPr/>
                    <a:lstStyle/>
                    <a:p>
                      <a:endParaRPr lang="en-US">
                        <a:latin typeface="Arial" pitchFamily="34" charset="0"/>
                        <a:cs typeface="Arial" pitchFamily="34" charset="0"/>
                      </a:endParaRPr>
                    </a:p>
                  </p:txBody>
                </p:sp>
                <p:sp>
                  <p:nvSpPr>
                    <p:cNvPr id="229" name="Freeform 317"/>
                    <p:cNvSpPr>
                      <a:spLocks/>
                    </p:cNvSpPr>
                    <p:nvPr/>
                  </p:nvSpPr>
                  <p:spPr bwMode="auto">
                    <a:xfrm>
                      <a:off x="2535" y="2530"/>
                      <a:ext cx="43" cy="54"/>
                    </a:xfrm>
                    <a:custGeom>
                      <a:avLst/>
                      <a:gdLst>
                        <a:gd name="T0" fmla="*/ 0 w 43"/>
                        <a:gd name="T1" fmla="*/ 4 h 54"/>
                        <a:gd name="T2" fmla="*/ 2 w 43"/>
                        <a:gd name="T3" fmla="*/ 4 h 54"/>
                        <a:gd name="T4" fmla="*/ 8 w 43"/>
                        <a:gd name="T5" fmla="*/ 2 h 54"/>
                        <a:gd name="T6" fmla="*/ 13 w 43"/>
                        <a:gd name="T7" fmla="*/ 0 h 54"/>
                        <a:gd name="T8" fmla="*/ 21 w 43"/>
                        <a:gd name="T9" fmla="*/ 0 h 54"/>
                        <a:gd name="T10" fmla="*/ 28 w 43"/>
                        <a:gd name="T11" fmla="*/ 4 h 54"/>
                        <a:gd name="T12" fmla="*/ 36 w 43"/>
                        <a:gd name="T13" fmla="*/ 15 h 54"/>
                        <a:gd name="T14" fmla="*/ 39 w 43"/>
                        <a:gd name="T15" fmla="*/ 30 h 54"/>
                        <a:gd name="T16" fmla="*/ 43 w 43"/>
                        <a:gd name="T17" fmla="*/ 54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54"/>
                        <a:gd name="T29" fmla="*/ 43 w 43"/>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54">
                          <a:moveTo>
                            <a:pt x="0" y="4"/>
                          </a:moveTo>
                          <a:lnTo>
                            <a:pt x="2" y="4"/>
                          </a:lnTo>
                          <a:lnTo>
                            <a:pt x="8" y="2"/>
                          </a:lnTo>
                          <a:lnTo>
                            <a:pt x="13" y="0"/>
                          </a:lnTo>
                          <a:lnTo>
                            <a:pt x="21" y="0"/>
                          </a:lnTo>
                          <a:lnTo>
                            <a:pt x="28" y="4"/>
                          </a:lnTo>
                          <a:lnTo>
                            <a:pt x="36" y="15"/>
                          </a:lnTo>
                          <a:lnTo>
                            <a:pt x="39" y="30"/>
                          </a:lnTo>
                          <a:lnTo>
                            <a:pt x="43" y="54"/>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sp>
                  <p:nvSpPr>
                    <p:cNvPr id="230" name="Line 50"/>
                    <p:cNvSpPr>
                      <a:spLocks noChangeShapeType="1"/>
                    </p:cNvSpPr>
                    <p:nvPr/>
                  </p:nvSpPr>
                  <p:spPr bwMode="auto">
                    <a:xfrm flipV="1">
                      <a:off x="2113" y="2152"/>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1" name="Line 52"/>
                    <p:cNvSpPr>
                      <a:spLocks noChangeShapeType="1"/>
                    </p:cNvSpPr>
                    <p:nvPr/>
                  </p:nvSpPr>
                  <p:spPr bwMode="auto">
                    <a:xfrm flipV="1">
                      <a:off x="2163" y="212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2" name="Line 53"/>
                    <p:cNvSpPr>
                      <a:spLocks noChangeShapeType="1"/>
                    </p:cNvSpPr>
                    <p:nvPr/>
                  </p:nvSpPr>
                  <p:spPr bwMode="auto">
                    <a:xfrm flipV="1">
                      <a:off x="2187" y="210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3" name="Line 54"/>
                    <p:cNvSpPr>
                      <a:spLocks noChangeShapeType="1"/>
                    </p:cNvSpPr>
                    <p:nvPr/>
                  </p:nvSpPr>
                  <p:spPr bwMode="auto">
                    <a:xfrm flipV="1">
                      <a:off x="2211" y="2094"/>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4" name="Line 55"/>
                    <p:cNvSpPr>
                      <a:spLocks noChangeShapeType="1"/>
                    </p:cNvSpPr>
                    <p:nvPr/>
                  </p:nvSpPr>
                  <p:spPr bwMode="auto">
                    <a:xfrm flipV="1">
                      <a:off x="2237" y="2079"/>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5" name="Line 56"/>
                    <p:cNvSpPr>
                      <a:spLocks noChangeShapeType="1"/>
                    </p:cNvSpPr>
                    <p:nvPr/>
                  </p:nvSpPr>
                  <p:spPr bwMode="auto">
                    <a:xfrm flipV="1">
                      <a:off x="2261" y="2064"/>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6" name="Line 57"/>
                    <p:cNvSpPr>
                      <a:spLocks noChangeShapeType="1"/>
                    </p:cNvSpPr>
                    <p:nvPr/>
                  </p:nvSpPr>
                  <p:spPr bwMode="auto">
                    <a:xfrm flipV="1">
                      <a:off x="2285" y="205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7" name="Line 58"/>
                    <p:cNvSpPr>
                      <a:spLocks noChangeShapeType="1"/>
                    </p:cNvSpPr>
                    <p:nvPr/>
                  </p:nvSpPr>
                  <p:spPr bwMode="auto">
                    <a:xfrm flipV="1">
                      <a:off x="2309" y="203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8" name="Line 59"/>
                    <p:cNvSpPr>
                      <a:spLocks noChangeShapeType="1"/>
                    </p:cNvSpPr>
                    <p:nvPr/>
                  </p:nvSpPr>
                  <p:spPr bwMode="auto">
                    <a:xfrm flipV="1">
                      <a:off x="2335" y="202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39" name="Line 60"/>
                    <p:cNvSpPr>
                      <a:spLocks noChangeShapeType="1"/>
                    </p:cNvSpPr>
                    <p:nvPr/>
                  </p:nvSpPr>
                  <p:spPr bwMode="auto">
                    <a:xfrm flipV="1">
                      <a:off x="2359" y="200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0" name="Line 61"/>
                    <p:cNvSpPr>
                      <a:spLocks noChangeShapeType="1"/>
                    </p:cNvSpPr>
                    <p:nvPr/>
                  </p:nvSpPr>
                  <p:spPr bwMode="auto">
                    <a:xfrm flipV="1">
                      <a:off x="2383" y="1994"/>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1" name="Line 62"/>
                    <p:cNvSpPr>
                      <a:spLocks noChangeShapeType="1"/>
                    </p:cNvSpPr>
                    <p:nvPr/>
                  </p:nvSpPr>
                  <p:spPr bwMode="auto">
                    <a:xfrm flipV="1">
                      <a:off x="2407" y="1979"/>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2" name="Line 63"/>
                    <p:cNvSpPr>
                      <a:spLocks noChangeShapeType="1"/>
                    </p:cNvSpPr>
                    <p:nvPr/>
                  </p:nvSpPr>
                  <p:spPr bwMode="auto">
                    <a:xfrm flipV="1">
                      <a:off x="2433" y="1964"/>
                      <a:ext cx="12"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3" name="Line 64"/>
                    <p:cNvSpPr>
                      <a:spLocks noChangeShapeType="1"/>
                    </p:cNvSpPr>
                    <p:nvPr/>
                  </p:nvSpPr>
                  <p:spPr bwMode="auto">
                    <a:xfrm flipV="1">
                      <a:off x="2458" y="1949"/>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4" name="Line 65"/>
                    <p:cNvSpPr>
                      <a:spLocks noChangeShapeType="1"/>
                    </p:cNvSpPr>
                    <p:nvPr/>
                  </p:nvSpPr>
                  <p:spPr bwMode="auto">
                    <a:xfrm flipV="1">
                      <a:off x="2482" y="1936"/>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5" name="Line 66"/>
                    <p:cNvSpPr>
                      <a:spLocks noChangeShapeType="1"/>
                    </p:cNvSpPr>
                    <p:nvPr/>
                  </p:nvSpPr>
                  <p:spPr bwMode="auto">
                    <a:xfrm flipV="1">
                      <a:off x="2508" y="192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6" name="Line 67"/>
                    <p:cNvSpPr>
                      <a:spLocks noChangeShapeType="1"/>
                    </p:cNvSpPr>
                    <p:nvPr/>
                  </p:nvSpPr>
                  <p:spPr bwMode="auto">
                    <a:xfrm flipV="1">
                      <a:off x="2532" y="1907"/>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47" name="Line 71"/>
                    <p:cNvSpPr>
                      <a:spLocks noChangeShapeType="1"/>
                    </p:cNvSpPr>
                    <p:nvPr/>
                  </p:nvSpPr>
                  <p:spPr bwMode="auto">
                    <a:xfrm flipH="1" flipV="1">
                      <a:off x="2425" y="1862"/>
                      <a:ext cx="124" cy="4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grpSp>
                  <p:nvGrpSpPr>
                    <p:cNvPr id="248" name="Group 396"/>
                    <p:cNvGrpSpPr>
                      <a:grpSpLocks/>
                    </p:cNvGrpSpPr>
                    <p:nvPr/>
                  </p:nvGrpSpPr>
                  <p:grpSpPr bwMode="auto">
                    <a:xfrm>
                      <a:off x="2587" y="2137"/>
                      <a:ext cx="616" cy="339"/>
                      <a:chOff x="2582" y="2147"/>
                      <a:chExt cx="616" cy="339"/>
                    </a:xfrm>
                  </p:grpSpPr>
                  <p:sp>
                    <p:nvSpPr>
                      <p:cNvPr id="263" name="Line 93"/>
                      <p:cNvSpPr>
                        <a:spLocks noChangeShapeType="1"/>
                      </p:cNvSpPr>
                      <p:nvPr/>
                    </p:nvSpPr>
                    <p:spPr bwMode="auto">
                      <a:xfrm flipH="1">
                        <a:off x="2686" y="2419"/>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4" name="Line 94"/>
                      <p:cNvSpPr>
                        <a:spLocks noChangeShapeType="1"/>
                      </p:cNvSpPr>
                      <p:nvPr/>
                    </p:nvSpPr>
                    <p:spPr bwMode="auto">
                      <a:xfrm flipH="1">
                        <a:off x="2673" y="2432"/>
                        <a:ext cx="2" cy="2"/>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5" name="Line 95"/>
                      <p:cNvSpPr>
                        <a:spLocks noChangeShapeType="1"/>
                      </p:cNvSpPr>
                      <p:nvPr/>
                    </p:nvSpPr>
                    <p:spPr bwMode="auto">
                      <a:xfrm flipH="1">
                        <a:off x="2606" y="2466"/>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6" name="Line 96"/>
                      <p:cNvSpPr>
                        <a:spLocks noChangeShapeType="1"/>
                      </p:cNvSpPr>
                      <p:nvPr/>
                    </p:nvSpPr>
                    <p:spPr bwMode="auto">
                      <a:xfrm flipH="1">
                        <a:off x="2582" y="2479"/>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7" name="Line 126"/>
                      <p:cNvSpPr>
                        <a:spLocks noChangeShapeType="1"/>
                      </p:cNvSpPr>
                      <p:nvPr/>
                    </p:nvSpPr>
                    <p:spPr bwMode="auto">
                      <a:xfrm flipH="1" flipV="1">
                        <a:off x="2605" y="245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8" name="Line 127"/>
                      <p:cNvSpPr>
                        <a:spLocks noChangeShapeType="1"/>
                      </p:cNvSpPr>
                      <p:nvPr/>
                    </p:nvSpPr>
                    <p:spPr bwMode="auto">
                      <a:xfrm flipV="1">
                        <a:off x="2612" y="244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69" name="Line 128"/>
                      <p:cNvSpPr>
                        <a:spLocks noChangeShapeType="1"/>
                      </p:cNvSpPr>
                      <p:nvPr/>
                    </p:nvSpPr>
                    <p:spPr bwMode="auto">
                      <a:xfrm flipV="1">
                        <a:off x="2638" y="2425"/>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0" name="Line 129"/>
                      <p:cNvSpPr>
                        <a:spLocks noChangeShapeType="1"/>
                      </p:cNvSpPr>
                      <p:nvPr/>
                    </p:nvSpPr>
                    <p:spPr bwMode="auto">
                      <a:xfrm>
                        <a:off x="2662" y="2429"/>
                        <a:ext cx="8" cy="3"/>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1" name="Line 72"/>
                      <p:cNvSpPr>
                        <a:spLocks noChangeShapeType="1"/>
                      </p:cNvSpPr>
                      <p:nvPr/>
                    </p:nvSpPr>
                    <p:spPr bwMode="auto">
                      <a:xfrm flipV="1">
                        <a:off x="3187" y="2169"/>
                        <a:ext cx="11"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2" name="Line 73"/>
                      <p:cNvSpPr>
                        <a:spLocks noChangeShapeType="1"/>
                      </p:cNvSpPr>
                      <p:nvPr/>
                    </p:nvSpPr>
                    <p:spPr bwMode="auto">
                      <a:xfrm flipH="1" flipV="1">
                        <a:off x="3179" y="2152"/>
                        <a:ext cx="12" cy="10"/>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3" name="Line 74"/>
                      <p:cNvSpPr>
                        <a:spLocks noChangeShapeType="1"/>
                      </p:cNvSpPr>
                      <p:nvPr/>
                    </p:nvSpPr>
                    <p:spPr bwMode="auto">
                      <a:xfrm flipH="1">
                        <a:off x="3153" y="214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4" name="Line 75"/>
                      <p:cNvSpPr>
                        <a:spLocks noChangeShapeType="1"/>
                      </p:cNvSpPr>
                      <p:nvPr/>
                    </p:nvSpPr>
                    <p:spPr bwMode="auto">
                      <a:xfrm flipH="1">
                        <a:off x="3129" y="2160"/>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5" name="Line 76"/>
                      <p:cNvSpPr>
                        <a:spLocks noChangeShapeType="1"/>
                      </p:cNvSpPr>
                      <p:nvPr/>
                    </p:nvSpPr>
                    <p:spPr bwMode="auto">
                      <a:xfrm flipH="1">
                        <a:off x="3105" y="217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6" name="Line 77"/>
                      <p:cNvSpPr>
                        <a:spLocks noChangeShapeType="1"/>
                      </p:cNvSpPr>
                      <p:nvPr/>
                    </p:nvSpPr>
                    <p:spPr bwMode="auto">
                      <a:xfrm flipH="1">
                        <a:off x="3081" y="2189"/>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7" name="Line 78"/>
                      <p:cNvSpPr>
                        <a:spLocks noChangeShapeType="1"/>
                      </p:cNvSpPr>
                      <p:nvPr/>
                    </p:nvSpPr>
                    <p:spPr bwMode="auto">
                      <a:xfrm flipH="1">
                        <a:off x="3055" y="2204"/>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8" name="Line 79"/>
                      <p:cNvSpPr>
                        <a:spLocks noChangeShapeType="1"/>
                      </p:cNvSpPr>
                      <p:nvPr/>
                    </p:nvSpPr>
                    <p:spPr bwMode="auto">
                      <a:xfrm flipH="1">
                        <a:off x="3031" y="2217"/>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79" name="Line 80"/>
                      <p:cNvSpPr>
                        <a:spLocks noChangeShapeType="1"/>
                      </p:cNvSpPr>
                      <p:nvPr/>
                    </p:nvSpPr>
                    <p:spPr bwMode="auto">
                      <a:xfrm flipH="1">
                        <a:off x="3007" y="2232"/>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0" name="Line 81"/>
                      <p:cNvSpPr>
                        <a:spLocks noChangeShapeType="1"/>
                      </p:cNvSpPr>
                      <p:nvPr/>
                    </p:nvSpPr>
                    <p:spPr bwMode="auto">
                      <a:xfrm flipH="1">
                        <a:off x="2983" y="2247"/>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1" name="Line 82"/>
                      <p:cNvSpPr>
                        <a:spLocks noChangeShapeType="1"/>
                      </p:cNvSpPr>
                      <p:nvPr/>
                    </p:nvSpPr>
                    <p:spPr bwMode="auto">
                      <a:xfrm flipH="1">
                        <a:off x="2957" y="2262"/>
                        <a:ext cx="13" cy="5"/>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2" name="Line 83"/>
                      <p:cNvSpPr>
                        <a:spLocks noChangeShapeType="1"/>
                      </p:cNvSpPr>
                      <p:nvPr/>
                    </p:nvSpPr>
                    <p:spPr bwMode="auto">
                      <a:xfrm flipH="1">
                        <a:off x="2933" y="227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3" name="Line 84"/>
                      <p:cNvSpPr>
                        <a:spLocks noChangeShapeType="1"/>
                      </p:cNvSpPr>
                      <p:nvPr/>
                    </p:nvSpPr>
                    <p:spPr bwMode="auto">
                      <a:xfrm flipH="1">
                        <a:off x="2909" y="2290"/>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4" name="Line 85"/>
                      <p:cNvSpPr>
                        <a:spLocks noChangeShapeType="1"/>
                      </p:cNvSpPr>
                      <p:nvPr/>
                    </p:nvSpPr>
                    <p:spPr bwMode="auto">
                      <a:xfrm flipH="1">
                        <a:off x="2883" y="2304"/>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5" name="Line 86"/>
                      <p:cNvSpPr>
                        <a:spLocks noChangeShapeType="1"/>
                      </p:cNvSpPr>
                      <p:nvPr/>
                    </p:nvSpPr>
                    <p:spPr bwMode="auto">
                      <a:xfrm flipH="1">
                        <a:off x="2859" y="2319"/>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6" name="Line 87"/>
                      <p:cNvSpPr>
                        <a:spLocks noChangeShapeType="1"/>
                      </p:cNvSpPr>
                      <p:nvPr/>
                    </p:nvSpPr>
                    <p:spPr bwMode="auto">
                      <a:xfrm flipH="1">
                        <a:off x="2835" y="2332"/>
                        <a:ext cx="13"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7" name="Line 88"/>
                      <p:cNvSpPr>
                        <a:spLocks noChangeShapeType="1"/>
                      </p:cNvSpPr>
                      <p:nvPr/>
                    </p:nvSpPr>
                    <p:spPr bwMode="auto">
                      <a:xfrm flipH="1">
                        <a:off x="2810" y="2347"/>
                        <a:ext cx="12"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8" name="Line 89"/>
                      <p:cNvSpPr>
                        <a:spLocks noChangeShapeType="1"/>
                      </p:cNvSpPr>
                      <p:nvPr/>
                    </p:nvSpPr>
                    <p:spPr bwMode="auto">
                      <a:xfrm flipH="1">
                        <a:off x="2784" y="2362"/>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89" name="Line 90"/>
                      <p:cNvSpPr>
                        <a:spLocks noChangeShapeType="1"/>
                      </p:cNvSpPr>
                      <p:nvPr/>
                    </p:nvSpPr>
                    <p:spPr bwMode="auto">
                      <a:xfrm flipH="1">
                        <a:off x="2760" y="2375"/>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90" name="Line 91"/>
                      <p:cNvSpPr>
                        <a:spLocks noChangeShapeType="1"/>
                      </p:cNvSpPr>
                      <p:nvPr/>
                    </p:nvSpPr>
                    <p:spPr bwMode="auto">
                      <a:xfrm flipH="1">
                        <a:off x="2736" y="2390"/>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91" name="Line 92"/>
                      <p:cNvSpPr>
                        <a:spLocks noChangeShapeType="1"/>
                      </p:cNvSpPr>
                      <p:nvPr/>
                    </p:nvSpPr>
                    <p:spPr bwMode="auto">
                      <a:xfrm flipH="1">
                        <a:off x="2712" y="2404"/>
                        <a:ext cx="11" cy="8"/>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grpSp>
                <p:sp>
                  <p:nvSpPr>
                    <p:cNvPr id="249" name="Line 123"/>
                    <p:cNvSpPr>
                      <a:spLocks noChangeShapeType="1"/>
                    </p:cNvSpPr>
                    <p:nvPr/>
                  </p:nvSpPr>
                  <p:spPr bwMode="auto">
                    <a:xfrm flipV="1">
                      <a:off x="2083" y="2192"/>
                      <a:ext cx="13" cy="6"/>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50" name="Line 124"/>
                    <p:cNvSpPr>
                      <a:spLocks noChangeShapeType="1"/>
                    </p:cNvSpPr>
                    <p:nvPr/>
                  </p:nvSpPr>
                  <p:spPr bwMode="auto">
                    <a:xfrm flipV="1">
                      <a:off x="2109" y="2178"/>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51" name="Line 125"/>
                    <p:cNvSpPr>
                      <a:spLocks noChangeShapeType="1"/>
                    </p:cNvSpPr>
                    <p:nvPr/>
                  </p:nvSpPr>
                  <p:spPr bwMode="auto">
                    <a:xfrm flipH="1" flipV="1">
                      <a:off x="2120" y="2163"/>
                      <a:ext cx="11"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52" name="Line 253"/>
                    <p:cNvSpPr>
                      <a:spLocks noChangeShapeType="1"/>
                    </p:cNvSpPr>
                    <p:nvPr/>
                  </p:nvSpPr>
                  <p:spPr bwMode="auto">
                    <a:xfrm flipV="1">
                      <a:off x="2267" y="1870"/>
                      <a:ext cx="185" cy="111"/>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253" name="Freeform 305"/>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close/>
                        </a:path>
                      </a:pathLst>
                    </a:custGeom>
                    <a:solidFill>
                      <a:srgbClr val="0000FF"/>
                    </a:solidFill>
                    <a:ln w="0">
                      <a:solidFill>
                        <a:srgbClr val="0000FF"/>
                      </a:solidFill>
                      <a:round/>
                      <a:headEnd/>
                      <a:tailEnd/>
                    </a:ln>
                  </p:spPr>
                  <p:txBody>
                    <a:bodyPr/>
                    <a:lstStyle/>
                    <a:p>
                      <a:endParaRPr lang="en-US">
                        <a:latin typeface="Arial" pitchFamily="34" charset="0"/>
                        <a:cs typeface="Arial" pitchFamily="34" charset="0"/>
                      </a:endParaRPr>
                    </a:p>
                  </p:txBody>
                </p:sp>
                <p:sp>
                  <p:nvSpPr>
                    <p:cNvPr id="254" name="Freeform 306"/>
                    <p:cNvSpPr>
                      <a:spLocks/>
                    </p:cNvSpPr>
                    <p:nvPr/>
                  </p:nvSpPr>
                  <p:spPr bwMode="auto">
                    <a:xfrm>
                      <a:off x="2235" y="1844"/>
                      <a:ext cx="234" cy="170"/>
                    </a:xfrm>
                    <a:custGeom>
                      <a:avLst/>
                      <a:gdLst>
                        <a:gd name="T0" fmla="*/ 39 w 234"/>
                        <a:gd name="T1" fmla="*/ 170 h 170"/>
                        <a:gd name="T2" fmla="*/ 234 w 234"/>
                        <a:gd name="T3" fmla="*/ 54 h 170"/>
                        <a:gd name="T4" fmla="*/ 234 w 234"/>
                        <a:gd name="T5" fmla="*/ 33 h 170"/>
                        <a:gd name="T6" fmla="*/ 230 w 234"/>
                        <a:gd name="T7" fmla="*/ 18 h 170"/>
                        <a:gd name="T8" fmla="*/ 224 w 234"/>
                        <a:gd name="T9" fmla="*/ 9 h 170"/>
                        <a:gd name="T10" fmla="*/ 217 w 234"/>
                        <a:gd name="T11" fmla="*/ 3 h 170"/>
                        <a:gd name="T12" fmla="*/ 208 w 234"/>
                        <a:gd name="T13" fmla="*/ 0 h 170"/>
                        <a:gd name="T14" fmla="*/ 200 w 234"/>
                        <a:gd name="T15" fmla="*/ 0 h 170"/>
                        <a:gd name="T16" fmla="*/ 197 w 234"/>
                        <a:gd name="T17" fmla="*/ 0 h 170"/>
                        <a:gd name="T18" fmla="*/ 195 w 234"/>
                        <a:gd name="T19" fmla="*/ 0 h 170"/>
                        <a:gd name="T20" fmla="*/ 0 w 234"/>
                        <a:gd name="T21" fmla="*/ 117 h 170"/>
                        <a:gd name="T22" fmla="*/ 2 w 234"/>
                        <a:gd name="T23" fmla="*/ 117 h 170"/>
                        <a:gd name="T24" fmla="*/ 6 w 234"/>
                        <a:gd name="T25" fmla="*/ 115 h 170"/>
                        <a:gd name="T26" fmla="*/ 13 w 234"/>
                        <a:gd name="T27" fmla="*/ 111 h 170"/>
                        <a:gd name="T28" fmla="*/ 22 w 234"/>
                        <a:gd name="T29" fmla="*/ 111 h 170"/>
                        <a:gd name="T30" fmla="*/ 30 w 234"/>
                        <a:gd name="T31" fmla="*/ 113 h 170"/>
                        <a:gd name="T32" fmla="*/ 37 w 234"/>
                        <a:gd name="T33" fmla="*/ 118 h 170"/>
                        <a:gd name="T34" fmla="*/ 41 w 234"/>
                        <a:gd name="T35" fmla="*/ 128 h 170"/>
                        <a:gd name="T36" fmla="*/ 43 w 234"/>
                        <a:gd name="T37" fmla="*/ 146 h 170"/>
                        <a:gd name="T38" fmla="*/ 39 w 234"/>
                        <a:gd name="T39" fmla="*/ 170 h 1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34"/>
                        <a:gd name="T61" fmla="*/ 0 h 170"/>
                        <a:gd name="T62" fmla="*/ 234 w 234"/>
                        <a:gd name="T63" fmla="*/ 170 h 1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34" h="170">
                          <a:moveTo>
                            <a:pt x="39" y="170"/>
                          </a:moveTo>
                          <a:lnTo>
                            <a:pt x="234" y="54"/>
                          </a:lnTo>
                          <a:lnTo>
                            <a:pt x="234" y="33"/>
                          </a:lnTo>
                          <a:lnTo>
                            <a:pt x="230" y="18"/>
                          </a:lnTo>
                          <a:lnTo>
                            <a:pt x="224" y="9"/>
                          </a:lnTo>
                          <a:lnTo>
                            <a:pt x="217" y="3"/>
                          </a:lnTo>
                          <a:lnTo>
                            <a:pt x="208" y="0"/>
                          </a:lnTo>
                          <a:lnTo>
                            <a:pt x="200" y="0"/>
                          </a:lnTo>
                          <a:lnTo>
                            <a:pt x="197" y="0"/>
                          </a:lnTo>
                          <a:lnTo>
                            <a:pt x="195" y="0"/>
                          </a:lnTo>
                          <a:lnTo>
                            <a:pt x="0" y="117"/>
                          </a:lnTo>
                          <a:lnTo>
                            <a:pt x="2" y="117"/>
                          </a:lnTo>
                          <a:lnTo>
                            <a:pt x="6" y="115"/>
                          </a:lnTo>
                          <a:lnTo>
                            <a:pt x="13" y="111"/>
                          </a:lnTo>
                          <a:lnTo>
                            <a:pt x="22" y="111"/>
                          </a:lnTo>
                          <a:lnTo>
                            <a:pt x="30" y="113"/>
                          </a:lnTo>
                          <a:lnTo>
                            <a:pt x="37" y="118"/>
                          </a:lnTo>
                          <a:lnTo>
                            <a:pt x="41" y="128"/>
                          </a:lnTo>
                          <a:lnTo>
                            <a:pt x="43" y="146"/>
                          </a:lnTo>
                          <a:lnTo>
                            <a:pt x="39" y="170"/>
                          </a:lnTo>
                        </a:path>
                      </a:pathLst>
                    </a:custGeom>
                    <a:noFill/>
                    <a:ln w="11113">
                      <a:solidFill>
                        <a:srgbClr val="000000"/>
                      </a:solidFill>
                      <a:round/>
                      <a:headEnd/>
                      <a:tailEnd/>
                    </a:ln>
                  </p:spPr>
                  <p:txBody>
                    <a:bodyPr/>
                    <a:lstStyle/>
                    <a:p>
                      <a:endParaRPr lang="en-US">
                        <a:latin typeface="Arial" pitchFamily="34" charset="0"/>
                        <a:cs typeface="Arial" pitchFamily="34" charset="0"/>
                      </a:endParaRPr>
                    </a:p>
                  </p:txBody>
                </p:sp>
                <p:sp>
                  <p:nvSpPr>
                    <p:cNvPr id="255" name="Freeform 307"/>
                    <p:cNvSpPr>
                      <a:spLocks/>
                    </p:cNvSpPr>
                    <p:nvPr/>
                  </p:nvSpPr>
                  <p:spPr bwMode="auto">
                    <a:xfrm>
                      <a:off x="2239" y="1844"/>
                      <a:ext cx="230" cy="165"/>
                    </a:xfrm>
                    <a:custGeom>
                      <a:avLst/>
                      <a:gdLst>
                        <a:gd name="T0" fmla="*/ 193 w 230"/>
                        <a:gd name="T1" fmla="*/ 0 h 165"/>
                        <a:gd name="T2" fmla="*/ 194 w 230"/>
                        <a:gd name="T3" fmla="*/ 0 h 165"/>
                        <a:gd name="T4" fmla="*/ 200 w 230"/>
                        <a:gd name="T5" fmla="*/ 0 h 165"/>
                        <a:gd name="T6" fmla="*/ 209 w 230"/>
                        <a:gd name="T7" fmla="*/ 2 h 165"/>
                        <a:gd name="T8" fmla="*/ 217 w 230"/>
                        <a:gd name="T9" fmla="*/ 7 h 165"/>
                        <a:gd name="T10" fmla="*/ 224 w 230"/>
                        <a:gd name="T11" fmla="*/ 15 h 165"/>
                        <a:gd name="T12" fmla="*/ 230 w 230"/>
                        <a:gd name="T13" fmla="*/ 29 h 165"/>
                        <a:gd name="T14" fmla="*/ 230 w 230"/>
                        <a:gd name="T15" fmla="*/ 50 h 165"/>
                        <a:gd name="T16" fmla="*/ 37 w 230"/>
                        <a:gd name="T17" fmla="*/ 165 h 165"/>
                        <a:gd name="T18" fmla="*/ 41 w 230"/>
                        <a:gd name="T19" fmla="*/ 144 h 165"/>
                        <a:gd name="T20" fmla="*/ 39 w 230"/>
                        <a:gd name="T21" fmla="*/ 128 h 165"/>
                        <a:gd name="T22" fmla="*/ 35 w 230"/>
                        <a:gd name="T23" fmla="*/ 118 h 165"/>
                        <a:gd name="T24" fmla="*/ 28 w 230"/>
                        <a:gd name="T25" fmla="*/ 113 h 165"/>
                        <a:gd name="T26" fmla="*/ 20 w 230"/>
                        <a:gd name="T27" fmla="*/ 111 h 165"/>
                        <a:gd name="T28" fmla="*/ 13 w 230"/>
                        <a:gd name="T29" fmla="*/ 113 h 165"/>
                        <a:gd name="T30" fmla="*/ 7 w 230"/>
                        <a:gd name="T31" fmla="*/ 115 h 165"/>
                        <a:gd name="T32" fmla="*/ 2 w 230"/>
                        <a:gd name="T33" fmla="*/ 115 h 165"/>
                        <a:gd name="T34" fmla="*/ 0 w 230"/>
                        <a:gd name="T35" fmla="*/ 117 h 165"/>
                        <a:gd name="T36" fmla="*/ 193 w 230"/>
                        <a:gd name="T37" fmla="*/ 0 h 1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65"/>
                        <a:gd name="T59" fmla="*/ 230 w 230"/>
                        <a:gd name="T60" fmla="*/ 165 h 16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65">
                          <a:moveTo>
                            <a:pt x="193" y="0"/>
                          </a:moveTo>
                          <a:lnTo>
                            <a:pt x="194" y="0"/>
                          </a:lnTo>
                          <a:lnTo>
                            <a:pt x="200" y="0"/>
                          </a:lnTo>
                          <a:lnTo>
                            <a:pt x="209" y="2"/>
                          </a:lnTo>
                          <a:lnTo>
                            <a:pt x="217" y="7"/>
                          </a:lnTo>
                          <a:lnTo>
                            <a:pt x="224" y="15"/>
                          </a:lnTo>
                          <a:lnTo>
                            <a:pt x="230" y="29"/>
                          </a:lnTo>
                          <a:lnTo>
                            <a:pt x="230" y="50"/>
                          </a:lnTo>
                          <a:lnTo>
                            <a:pt x="37" y="165"/>
                          </a:lnTo>
                          <a:lnTo>
                            <a:pt x="41" y="144"/>
                          </a:lnTo>
                          <a:lnTo>
                            <a:pt x="39" y="128"/>
                          </a:lnTo>
                          <a:lnTo>
                            <a:pt x="35" y="118"/>
                          </a:lnTo>
                          <a:lnTo>
                            <a:pt x="28" y="113"/>
                          </a:lnTo>
                          <a:lnTo>
                            <a:pt x="20" y="111"/>
                          </a:lnTo>
                          <a:lnTo>
                            <a:pt x="13" y="113"/>
                          </a:lnTo>
                          <a:lnTo>
                            <a:pt x="7" y="115"/>
                          </a:lnTo>
                          <a:lnTo>
                            <a:pt x="2" y="115"/>
                          </a:lnTo>
                          <a:lnTo>
                            <a:pt x="0" y="117"/>
                          </a:lnTo>
                          <a:lnTo>
                            <a:pt x="193" y="0"/>
                          </a:lnTo>
                          <a:close/>
                        </a:path>
                      </a:pathLst>
                    </a:custGeom>
                    <a:solidFill>
                      <a:srgbClr val="2424FF"/>
                    </a:solidFill>
                    <a:ln w="0">
                      <a:solidFill>
                        <a:srgbClr val="2424FF"/>
                      </a:solidFill>
                      <a:round/>
                      <a:headEnd/>
                      <a:tailEnd/>
                    </a:ln>
                  </p:spPr>
                  <p:txBody>
                    <a:bodyPr/>
                    <a:lstStyle/>
                    <a:p>
                      <a:endParaRPr lang="en-US">
                        <a:latin typeface="Arial" pitchFamily="34" charset="0"/>
                        <a:cs typeface="Arial" pitchFamily="34" charset="0"/>
                      </a:endParaRPr>
                    </a:p>
                  </p:txBody>
                </p:sp>
                <p:sp>
                  <p:nvSpPr>
                    <p:cNvPr id="256" name="Freeform 308"/>
                    <p:cNvSpPr>
                      <a:spLocks/>
                    </p:cNvSpPr>
                    <p:nvPr/>
                  </p:nvSpPr>
                  <p:spPr bwMode="auto">
                    <a:xfrm>
                      <a:off x="2244" y="1846"/>
                      <a:ext cx="223" cy="157"/>
                    </a:xfrm>
                    <a:custGeom>
                      <a:avLst/>
                      <a:gdLst>
                        <a:gd name="T0" fmla="*/ 189 w 223"/>
                        <a:gd name="T1" fmla="*/ 0 h 157"/>
                        <a:gd name="T2" fmla="*/ 191 w 223"/>
                        <a:gd name="T3" fmla="*/ 0 h 157"/>
                        <a:gd name="T4" fmla="*/ 197 w 223"/>
                        <a:gd name="T5" fmla="*/ 0 h 157"/>
                        <a:gd name="T6" fmla="*/ 204 w 223"/>
                        <a:gd name="T7" fmla="*/ 1 h 157"/>
                        <a:gd name="T8" fmla="*/ 212 w 223"/>
                        <a:gd name="T9" fmla="*/ 5 h 157"/>
                        <a:gd name="T10" fmla="*/ 219 w 223"/>
                        <a:gd name="T11" fmla="*/ 13 h 157"/>
                        <a:gd name="T12" fmla="*/ 223 w 223"/>
                        <a:gd name="T13" fmla="*/ 26 h 157"/>
                        <a:gd name="T14" fmla="*/ 223 w 223"/>
                        <a:gd name="T15" fmla="*/ 44 h 157"/>
                        <a:gd name="T16" fmla="*/ 34 w 223"/>
                        <a:gd name="T17" fmla="*/ 157 h 157"/>
                        <a:gd name="T18" fmla="*/ 36 w 223"/>
                        <a:gd name="T19" fmla="*/ 137 h 157"/>
                        <a:gd name="T20" fmla="*/ 34 w 223"/>
                        <a:gd name="T21" fmla="*/ 124 h 157"/>
                        <a:gd name="T22" fmla="*/ 28 w 223"/>
                        <a:gd name="T23" fmla="*/ 116 h 157"/>
                        <a:gd name="T24" fmla="*/ 23 w 223"/>
                        <a:gd name="T25" fmla="*/ 113 h 157"/>
                        <a:gd name="T26" fmla="*/ 15 w 223"/>
                        <a:gd name="T27" fmla="*/ 111 h 157"/>
                        <a:gd name="T28" fmla="*/ 8 w 223"/>
                        <a:gd name="T29" fmla="*/ 111 h 157"/>
                        <a:gd name="T30" fmla="*/ 4 w 223"/>
                        <a:gd name="T31" fmla="*/ 113 h 157"/>
                        <a:gd name="T32" fmla="*/ 0 w 223"/>
                        <a:gd name="T33" fmla="*/ 113 h 157"/>
                        <a:gd name="T34" fmla="*/ 189 w 223"/>
                        <a:gd name="T35" fmla="*/ 0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157"/>
                        <a:gd name="T56" fmla="*/ 223 w 223"/>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157">
                          <a:moveTo>
                            <a:pt x="189" y="0"/>
                          </a:moveTo>
                          <a:lnTo>
                            <a:pt x="191" y="0"/>
                          </a:lnTo>
                          <a:lnTo>
                            <a:pt x="197" y="0"/>
                          </a:lnTo>
                          <a:lnTo>
                            <a:pt x="204" y="1"/>
                          </a:lnTo>
                          <a:lnTo>
                            <a:pt x="212" y="5"/>
                          </a:lnTo>
                          <a:lnTo>
                            <a:pt x="219" y="13"/>
                          </a:lnTo>
                          <a:lnTo>
                            <a:pt x="223" y="26"/>
                          </a:lnTo>
                          <a:lnTo>
                            <a:pt x="223" y="44"/>
                          </a:lnTo>
                          <a:lnTo>
                            <a:pt x="34" y="157"/>
                          </a:lnTo>
                          <a:lnTo>
                            <a:pt x="36" y="137"/>
                          </a:lnTo>
                          <a:lnTo>
                            <a:pt x="34" y="124"/>
                          </a:lnTo>
                          <a:lnTo>
                            <a:pt x="28" y="116"/>
                          </a:lnTo>
                          <a:lnTo>
                            <a:pt x="23" y="113"/>
                          </a:lnTo>
                          <a:lnTo>
                            <a:pt x="15" y="111"/>
                          </a:lnTo>
                          <a:lnTo>
                            <a:pt x="8" y="111"/>
                          </a:lnTo>
                          <a:lnTo>
                            <a:pt x="4" y="113"/>
                          </a:lnTo>
                          <a:lnTo>
                            <a:pt x="0" y="113"/>
                          </a:lnTo>
                          <a:lnTo>
                            <a:pt x="189" y="0"/>
                          </a:lnTo>
                          <a:close/>
                        </a:path>
                      </a:pathLst>
                    </a:custGeom>
                    <a:solidFill>
                      <a:srgbClr val="4949FF"/>
                    </a:solidFill>
                    <a:ln w="0">
                      <a:solidFill>
                        <a:srgbClr val="4949FF"/>
                      </a:solidFill>
                      <a:round/>
                      <a:headEnd/>
                      <a:tailEnd/>
                    </a:ln>
                  </p:spPr>
                  <p:txBody>
                    <a:bodyPr/>
                    <a:lstStyle/>
                    <a:p>
                      <a:endParaRPr lang="en-US">
                        <a:latin typeface="Arial" pitchFamily="34" charset="0"/>
                        <a:cs typeface="Arial" pitchFamily="34" charset="0"/>
                      </a:endParaRPr>
                    </a:p>
                  </p:txBody>
                </p:sp>
                <p:sp>
                  <p:nvSpPr>
                    <p:cNvPr id="257" name="Freeform 309"/>
                    <p:cNvSpPr>
                      <a:spLocks/>
                    </p:cNvSpPr>
                    <p:nvPr/>
                  </p:nvSpPr>
                  <p:spPr bwMode="auto">
                    <a:xfrm>
                      <a:off x="2250" y="1846"/>
                      <a:ext cx="217" cy="152"/>
                    </a:xfrm>
                    <a:custGeom>
                      <a:avLst/>
                      <a:gdLst>
                        <a:gd name="T0" fmla="*/ 185 w 217"/>
                        <a:gd name="T1" fmla="*/ 0 h 152"/>
                        <a:gd name="T2" fmla="*/ 187 w 217"/>
                        <a:gd name="T3" fmla="*/ 0 h 152"/>
                        <a:gd name="T4" fmla="*/ 195 w 217"/>
                        <a:gd name="T5" fmla="*/ 1 h 152"/>
                        <a:gd name="T6" fmla="*/ 202 w 217"/>
                        <a:gd name="T7" fmla="*/ 3 h 152"/>
                        <a:gd name="T8" fmla="*/ 209 w 217"/>
                        <a:gd name="T9" fmla="*/ 11 h 152"/>
                        <a:gd name="T10" fmla="*/ 215 w 217"/>
                        <a:gd name="T11" fmla="*/ 22 h 152"/>
                        <a:gd name="T12" fmla="*/ 217 w 217"/>
                        <a:gd name="T13" fmla="*/ 39 h 152"/>
                        <a:gd name="T14" fmla="*/ 30 w 217"/>
                        <a:gd name="T15" fmla="*/ 152 h 152"/>
                        <a:gd name="T16" fmla="*/ 31 w 217"/>
                        <a:gd name="T17" fmla="*/ 133 h 152"/>
                        <a:gd name="T18" fmla="*/ 28 w 217"/>
                        <a:gd name="T19" fmla="*/ 122 h 152"/>
                        <a:gd name="T20" fmla="*/ 22 w 217"/>
                        <a:gd name="T21" fmla="*/ 115 h 152"/>
                        <a:gd name="T22" fmla="*/ 15 w 217"/>
                        <a:gd name="T23" fmla="*/ 113 h 152"/>
                        <a:gd name="T24" fmla="*/ 7 w 217"/>
                        <a:gd name="T25" fmla="*/ 111 h 152"/>
                        <a:gd name="T26" fmla="*/ 4 w 217"/>
                        <a:gd name="T27" fmla="*/ 113 h 152"/>
                        <a:gd name="T28" fmla="*/ 0 w 217"/>
                        <a:gd name="T29" fmla="*/ 113 h 152"/>
                        <a:gd name="T30" fmla="*/ 185 w 217"/>
                        <a:gd name="T31" fmla="*/ 0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7"/>
                        <a:gd name="T49" fmla="*/ 0 h 152"/>
                        <a:gd name="T50" fmla="*/ 217 w 21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7" h="152">
                          <a:moveTo>
                            <a:pt x="185" y="0"/>
                          </a:moveTo>
                          <a:lnTo>
                            <a:pt x="187" y="0"/>
                          </a:lnTo>
                          <a:lnTo>
                            <a:pt x="195" y="1"/>
                          </a:lnTo>
                          <a:lnTo>
                            <a:pt x="202" y="3"/>
                          </a:lnTo>
                          <a:lnTo>
                            <a:pt x="209" y="11"/>
                          </a:lnTo>
                          <a:lnTo>
                            <a:pt x="215" y="22"/>
                          </a:lnTo>
                          <a:lnTo>
                            <a:pt x="217" y="39"/>
                          </a:lnTo>
                          <a:lnTo>
                            <a:pt x="30" y="152"/>
                          </a:lnTo>
                          <a:lnTo>
                            <a:pt x="31" y="133"/>
                          </a:lnTo>
                          <a:lnTo>
                            <a:pt x="28" y="122"/>
                          </a:lnTo>
                          <a:lnTo>
                            <a:pt x="22" y="115"/>
                          </a:lnTo>
                          <a:lnTo>
                            <a:pt x="15" y="113"/>
                          </a:lnTo>
                          <a:lnTo>
                            <a:pt x="7" y="111"/>
                          </a:lnTo>
                          <a:lnTo>
                            <a:pt x="4" y="113"/>
                          </a:lnTo>
                          <a:lnTo>
                            <a:pt x="0" y="113"/>
                          </a:lnTo>
                          <a:lnTo>
                            <a:pt x="185" y="0"/>
                          </a:lnTo>
                          <a:close/>
                        </a:path>
                      </a:pathLst>
                    </a:custGeom>
                    <a:solidFill>
                      <a:srgbClr val="6D6DFF"/>
                    </a:solidFill>
                    <a:ln w="0">
                      <a:solidFill>
                        <a:srgbClr val="6D6DFF"/>
                      </a:solidFill>
                      <a:round/>
                      <a:headEnd/>
                      <a:tailEnd/>
                    </a:ln>
                  </p:spPr>
                  <p:txBody>
                    <a:bodyPr/>
                    <a:lstStyle/>
                    <a:p>
                      <a:endParaRPr lang="en-US">
                        <a:latin typeface="Arial" pitchFamily="34" charset="0"/>
                        <a:cs typeface="Arial" pitchFamily="34" charset="0"/>
                      </a:endParaRPr>
                    </a:p>
                  </p:txBody>
                </p:sp>
                <p:sp>
                  <p:nvSpPr>
                    <p:cNvPr id="258" name="Freeform 310"/>
                    <p:cNvSpPr>
                      <a:spLocks/>
                    </p:cNvSpPr>
                    <p:nvPr/>
                  </p:nvSpPr>
                  <p:spPr bwMode="auto">
                    <a:xfrm>
                      <a:off x="2255" y="1846"/>
                      <a:ext cx="210" cy="146"/>
                    </a:xfrm>
                    <a:custGeom>
                      <a:avLst/>
                      <a:gdLst>
                        <a:gd name="T0" fmla="*/ 182 w 210"/>
                        <a:gd name="T1" fmla="*/ 0 h 146"/>
                        <a:gd name="T2" fmla="*/ 186 w 210"/>
                        <a:gd name="T3" fmla="*/ 0 h 146"/>
                        <a:gd name="T4" fmla="*/ 190 w 210"/>
                        <a:gd name="T5" fmla="*/ 1 h 146"/>
                        <a:gd name="T6" fmla="*/ 197 w 210"/>
                        <a:gd name="T7" fmla="*/ 5 h 146"/>
                        <a:gd name="T8" fmla="*/ 204 w 210"/>
                        <a:gd name="T9" fmla="*/ 11 h 146"/>
                        <a:gd name="T10" fmla="*/ 210 w 210"/>
                        <a:gd name="T11" fmla="*/ 22 h 146"/>
                        <a:gd name="T12" fmla="*/ 210 w 210"/>
                        <a:gd name="T13" fmla="*/ 35 h 146"/>
                        <a:gd name="T14" fmla="*/ 26 w 210"/>
                        <a:gd name="T15" fmla="*/ 146 h 146"/>
                        <a:gd name="T16" fmla="*/ 26 w 210"/>
                        <a:gd name="T17" fmla="*/ 131 h 146"/>
                        <a:gd name="T18" fmla="*/ 23 w 210"/>
                        <a:gd name="T19" fmla="*/ 120 h 146"/>
                        <a:gd name="T20" fmla="*/ 17 w 210"/>
                        <a:gd name="T21" fmla="*/ 115 h 146"/>
                        <a:gd name="T22" fmla="*/ 10 w 210"/>
                        <a:gd name="T23" fmla="*/ 113 h 146"/>
                        <a:gd name="T24" fmla="*/ 4 w 210"/>
                        <a:gd name="T25" fmla="*/ 111 h 146"/>
                        <a:gd name="T26" fmla="*/ 0 w 210"/>
                        <a:gd name="T27" fmla="*/ 111 h 146"/>
                        <a:gd name="T28" fmla="*/ 182 w 210"/>
                        <a:gd name="T29" fmla="*/ 0 h 1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0"/>
                        <a:gd name="T46" fmla="*/ 0 h 146"/>
                        <a:gd name="T47" fmla="*/ 210 w 210"/>
                        <a:gd name="T48" fmla="*/ 146 h 1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0" h="146">
                          <a:moveTo>
                            <a:pt x="182" y="0"/>
                          </a:moveTo>
                          <a:lnTo>
                            <a:pt x="186" y="0"/>
                          </a:lnTo>
                          <a:lnTo>
                            <a:pt x="190" y="1"/>
                          </a:lnTo>
                          <a:lnTo>
                            <a:pt x="197" y="5"/>
                          </a:lnTo>
                          <a:lnTo>
                            <a:pt x="204" y="11"/>
                          </a:lnTo>
                          <a:lnTo>
                            <a:pt x="210" y="22"/>
                          </a:lnTo>
                          <a:lnTo>
                            <a:pt x="210" y="35"/>
                          </a:lnTo>
                          <a:lnTo>
                            <a:pt x="26" y="146"/>
                          </a:lnTo>
                          <a:lnTo>
                            <a:pt x="26" y="131"/>
                          </a:lnTo>
                          <a:lnTo>
                            <a:pt x="23" y="120"/>
                          </a:lnTo>
                          <a:lnTo>
                            <a:pt x="17" y="115"/>
                          </a:lnTo>
                          <a:lnTo>
                            <a:pt x="10" y="113"/>
                          </a:lnTo>
                          <a:lnTo>
                            <a:pt x="4" y="111"/>
                          </a:lnTo>
                          <a:lnTo>
                            <a:pt x="0" y="111"/>
                          </a:lnTo>
                          <a:lnTo>
                            <a:pt x="182" y="0"/>
                          </a:lnTo>
                          <a:close/>
                        </a:path>
                      </a:pathLst>
                    </a:custGeom>
                    <a:solidFill>
                      <a:srgbClr val="9292FF"/>
                    </a:solidFill>
                    <a:ln w="0">
                      <a:solidFill>
                        <a:srgbClr val="9292FF"/>
                      </a:solidFill>
                      <a:round/>
                      <a:headEnd/>
                      <a:tailEnd/>
                    </a:ln>
                  </p:spPr>
                  <p:txBody>
                    <a:bodyPr/>
                    <a:lstStyle/>
                    <a:p>
                      <a:endParaRPr lang="en-US">
                        <a:latin typeface="Arial" pitchFamily="34" charset="0"/>
                        <a:cs typeface="Arial" pitchFamily="34" charset="0"/>
                      </a:endParaRPr>
                    </a:p>
                  </p:txBody>
                </p:sp>
                <p:sp>
                  <p:nvSpPr>
                    <p:cNvPr id="259" name="Freeform 311"/>
                    <p:cNvSpPr>
                      <a:spLocks/>
                    </p:cNvSpPr>
                    <p:nvPr/>
                  </p:nvSpPr>
                  <p:spPr bwMode="auto">
                    <a:xfrm>
                      <a:off x="2261" y="1846"/>
                      <a:ext cx="202" cy="141"/>
                    </a:xfrm>
                    <a:custGeom>
                      <a:avLst/>
                      <a:gdLst>
                        <a:gd name="T0" fmla="*/ 178 w 202"/>
                        <a:gd name="T1" fmla="*/ 0 h 141"/>
                        <a:gd name="T2" fmla="*/ 182 w 202"/>
                        <a:gd name="T3" fmla="*/ 1 h 141"/>
                        <a:gd name="T4" fmla="*/ 187 w 202"/>
                        <a:gd name="T5" fmla="*/ 3 h 141"/>
                        <a:gd name="T6" fmla="*/ 195 w 202"/>
                        <a:gd name="T7" fmla="*/ 9 h 141"/>
                        <a:gd name="T8" fmla="*/ 202 w 202"/>
                        <a:gd name="T9" fmla="*/ 18 h 141"/>
                        <a:gd name="T10" fmla="*/ 202 w 202"/>
                        <a:gd name="T11" fmla="*/ 31 h 141"/>
                        <a:gd name="T12" fmla="*/ 22 w 202"/>
                        <a:gd name="T13" fmla="*/ 141 h 141"/>
                        <a:gd name="T14" fmla="*/ 20 w 202"/>
                        <a:gd name="T15" fmla="*/ 128 h 141"/>
                        <a:gd name="T16" fmla="*/ 17 w 202"/>
                        <a:gd name="T17" fmla="*/ 120 h 141"/>
                        <a:gd name="T18" fmla="*/ 9 w 202"/>
                        <a:gd name="T19" fmla="*/ 115 h 141"/>
                        <a:gd name="T20" fmla="*/ 4 w 202"/>
                        <a:gd name="T21" fmla="*/ 111 h 141"/>
                        <a:gd name="T22" fmla="*/ 0 w 202"/>
                        <a:gd name="T23" fmla="*/ 111 h 141"/>
                        <a:gd name="T24" fmla="*/ 178 w 202"/>
                        <a:gd name="T25" fmla="*/ 0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2"/>
                        <a:gd name="T40" fmla="*/ 0 h 141"/>
                        <a:gd name="T41" fmla="*/ 202 w 202"/>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2" h="141">
                          <a:moveTo>
                            <a:pt x="178" y="0"/>
                          </a:moveTo>
                          <a:lnTo>
                            <a:pt x="182" y="1"/>
                          </a:lnTo>
                          <a:lnTo>
                            <a:pt x="187" y="3"/>
                          </a:lnTo>
                          <a:lnTo>
                            <a:pt x="195" y="9"/>
                          </a:lnTo>
                          <a:lnTo>
                            <a:pt x="202" y="18"/>
                          </a:lnTo>
                          <a:lnTo>
                            <a:pt x="202" y="31"/>
                          </a:lnTo>
                          <a:lnTo>
                            <a:pt x="22" y="141"/>
                          </a:lnTo>
                          <a:lnTo>
                            <a:pt x="20" y="128"/>
                          </a:lnTo>
                          <a:lnTo>
                            <a:pt x="17" y="120"/>
                          </a:lnTo>
                          <a:lnTo>
                            <a:pt x="9" y="115"/>
                          </a:lnTo>
                          <a:lnTo>
                            <a:pt x="4" y="111"/>
                          </a:lnTo>
                          <a:lnTo>
                            <a:pt x="0" y="111"/>
                          </a:lnTo>
                          <a:lnTo>
                            <a:pt x="178" y="0"/>
                          </a:lnTo>
                          <a:close/>
                        </a:path>
                      </a:pathLst>
                    </a:custGeom>
                    <a:solidFill>
                      <a:srgbClr val="B6B6FF"/>
                    </a:solidFill>
                    <a:ln w="0">
                      <a:solidFill>
                        <a:srgbClr val="B6B6FF"/>
                      </a:solidFill>
                      <a:round/>
                      <a:headEnd/>
                      <a:tailEnd/>
                    </a:ln>
                  </p:spPr>
                  <p:txBody>
                    <a:bodyPr/>
                    <a:lstStyle/>
                    <a:p>
                      <a:endParaRPr lang="en-US">
                        <a:latin typeface="Arial" pitchFamily="34" charset="0"/>
                        <a:cs typeface="Arial" pitchFamily="34" charset="0"/>
                      </a:endParaRPr>
                    </a:p>
                  </p:txBody>
                </p:sp>
                <p:sp>
                  <p:nvSpPr>
                    <p:cNvPr id="260" name="Freeform 312"/>
                    <p:cNvSpPr>
                      <a:spLocks/>
                    </p:cNvSpPr>
                    <p:nvPr/>
                  </p:nvSpPr>
                  <p:spPr bwMode="auto">
                    <a:xfrm>
                      <a:off x="2267" y="1847"/>
                      <a:ext cx="196" cy="134"/>
                    </a:xfrm>
                    <a:custGeom>
                      <a:avLst/>
                      <a:gdLst>
                        <a:gd name="T0" fmla="*/ 176 w 196"/>
                        <a:gd name="T1" fmla="*/ 0 h 134"/>
                        <a:gd name="T2" fmla="*/ 176 w 196"/>
                        <a:gd name="T3" fmla="*/ 0 h 134"/>
                        <a:gd name="T4" fmla="*/ 179 w 196"/>
                        <a:gd name="T5" fmla="*/ 2 h 134"/>
                        <a:gd name="T6" fmla="*/ 181 w 196"/>
                        <a:gd name="T7" fmla="*/ 4 h 134"/>
                        <a:gd name="T8" fmla="*/ 187 w 196"/>
                        <a:gd name="T9" fmla="*/ 6 h 134"/>
                        <a:gd name="T10" fmla="*/ 191 w 196"/>
                        <a:gd name="T11" fmla="*/ 10 h 134"/>
                        <a:gd name="T12" fmla="*/ 192 w 196"/>
                        <a:gd name="T13" fmla="*/ 15 h 134"/>
                        <a:gd name="T14" fmla="*/ 196 w 196"/>
                        <a:gd name="T15" fmla="*/ 21 h 134"/>
                        <a:gd name="T16" fmla="*/ 196 w 196"/>
                        <a:gd name="T17" fmla="*/ 26 h 134"/>
                        <a:gd name="T18" fmla="*/ 16 w 196"/>
                        <a:gd name="T19" fmla="*/ 134 h 134"/>
                        <a:gd name="T20" fmla="*/ 16 w 196"/>
                        <a:gd name="T21" fmla="*/ 130 h 134"/>
                        <a:gd name="T22" fmla="*/ 16 w 196"/>
                        <a:gd name="T23" fmla="*/ 125 h 134"/>
                        <a:gd name="T24" fmla="*/ 13 w 196"/>
                        <a:gd name="T25" fmla="*/ 121 h 134"/>
                        <a:gd name="T26" fmla="*/ 9 w 196"/>
                        <a:gd name="T27" fmla="*/ 117 h 134"/>
                        <a:gd name="T28" fmla="*/ 7 w 196"/>
                        <a:gd name="T29" fmla="*/ 114 h 134"/>
                        <a:gd name="T30" fmla="*/ 3 w 196"/>
                        <a:gd name="T31" fmla="*/ 112 h 134"/>
                        <a:gd name="T32" fmla="*/ 1 w 196"/>
                        <a:gd name="T33" fmla="*/ 110 h 134"/>
                        <a:gd name="T34" fmla="*/ 0 w 196"/>
                        <a:gd name="T35" fmla="*/ 108 h 134"/>
                        <a:gd name="T36" fmla="*/ 176 w 196"/>
                        <a:gd name="T37" fmla="*/ 0 h 1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6"/>
                        <a:gd name="T58" fmla="*/ 0 h 134"/>
                        <a:gd name="T59" fmla="*/ 196 w 196"/>
                        <a:gd name="T60" fmla="*/ 134 h 13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6" h="134">
                          <a:moveTo>
                            <a:pt x="176" y="0"/>
                          </a:moveTo>
                          <a:lnTo>
                            <a:pt x="176" y="0"/>
                          </a:lnTo>
                          <a:lnTo>
                            <a:pt x="179" y="2"/>
                          </a:lnTo>
                          <a:lnTo>
                            <a:pt x="181" y="4"/>
                          </a:lnTo>
                          <a:lnTo>
                            <a:pt x="187" y="6"/>
                          </a:lnTo>
                          <a:lnTo>
                            <a:pt x="191" y="10"/>
                          </a:lnTo>
                          <a:lnTo>
                            <a:pt x="192" y="15"/>
                          </a:lnTo>
                          <a:lnTo>
                            <a:pt x="196" y="21"/>
                          </a:lnTo>
                          <a:lnTo>
                            <a:pt x="196" y="26"/>
                          </a:lnTo>
                          <a:lnTo>
                            <a:pt x="16" y="134"/>
                          </a:lnTo>
                          <a:lnTo>
                            <a:pt x="16" y="130"/>
                          </a:lnTo>
                          <a:lnTo>
                            <a:pt x="16" y="125"/>
                          </a:lnTo>
                          <a:lnTo>
                            <a:pt x="13" y="121"/>
                          </a:lnTo>
                          <a:lnTo>
                            <a:pt x="9" y="117"/>
                          </a:lnTo>
                          <a:lnTo>
                            <a:pt x="7" y="114"/>
                          </a:lnTo>
                          <a:lnTo>
                            <a:pt x="3" y="112"/>
                          </a:lnTo>
                          <a:lnTo>
                            <a:pt x="1" y="110"/>
                          </a:lnTo>
                          <a:lnTo>
                            <a:pt x="0" y="108"/>
                          </a:lnTo>
                          <a:lnTo>
                            <a:pt x="176" y="0"/>
                          </a:lnTo>
                          <a:close/>
                        </a:path>
                      </a:pathLst>
                    </a:custGeom>
                    <a:solidFill>
                      <a:srgbClr val="DBDBFF"/>
                    </a:solidFill>
                    <a:ln w="0">
                      <a:solidFill>
                        <a:srgbClr val="DBDBFF"/>
                      </a:solidFill>
                      <a:round/>
                      <a:headEnd/>
                      <a:tailEnd/>
                    </a:ln>
                  </p:spPr>
                  <p:txBody>
                    <a:bodyPr/>
                    <a:lstStyle/>
                    <a:p>
                      <a:endParaRPr lang="en-US">
                        <a:latin typeface="Arial" pitchFamily="34" charset="0"/>
                        <a:cs typeface="Arial" pitchFamily="34" charset="0"/>
                      </a:endParaRPr>
                    </a:p>
                  </p:txBody>
                </p:sp>
                <p:sp>
                  <p:nvSpPr>
                    <p:cNvPr id="261" name="Freeform 313"/>
                    <p:cNvSpPr>
                      <a:spLocks/>
                    </p:cNvSpPr>
                    <p:nvPr/>
                  </p:nvSpPr>
                  <p:spPr bwMode="auto">
                    <a:xfrm>
                      <a:off x="2272" y="1847"/>
                      <a:ext cx="189" cy="128"/>
                    </a:xfrm>
                    <a:custGeom>
                      <a:avLst/>
                      <a:gdLst>
                        <a:gd name="T0" fmla="*/ 173 w 189"/>
                        <a:gd name="T1" fmla="*/ 0 h 128"/>
                        <a:gd name="T2" fmla="*/ 173 w 189"/>
                        <a:gd name="T3" fmla="*/ 0 h 128"/>
                        <a:gd name="T4" fmla="*/ 176 w 189"/>
                        <a:gd name="T5" fmla="*/ 2 h 128"/>
                        <a:gd name="T6" fmla="*/ 180 w 189"/>
                        <a:gd name="T7" fmla="*/ 6 h 128"/>
                        <a:gd name="T8" fmla="*/ 184 w 189"/>
                        <a:gd name="T9" fmla="*/ 10 h 128"/>
                        <a:gd name="T10" fmla="*/ 187 w 189"/>
                        <a:gd name="T11" fmla="*/ 13 h 128"/>
                        <a:gd name="T12" fmla="*/ 189 w 189"/>
                        <a:gd name="T13" fmla="*/ 17 h 128"/>
                        <a:gd name="T14" fmla="*/ 189 w 189"/>
                        <a:gd name="T15" fmla="*/ 23 h 128"/>
                        <a:gd name="T16" fmla="*/ 13 w 189"/>
                        <a:gd name="T17" fmla="*/ 128 h 128"/>
                        <a:gd name="T18" fmla="*/ 0 w 189"/>
                        <a:gd name="T19" fmla="*/ 108 h 128"/>
                        <a:gd name="T20" fmla="*/ 173 w 189"/>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128"/>
                        <a:gd name="T35" fmla="*/ 189 w 189"/>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128">
                          <a:moveTo>
                            <a:pt x="173" y="0"/>
                          </a:moveTo>
                          <a:lnTo>
                            <a:pt x="173" y="0"/>
                          </a:lnTo>
                          <a:lnTo>
                            <a:pt x="176" y="2"/>
                          </a:lnTo>
                          <a:lnTo>
                            <a:pt x="180" y="6"/>
                          </a:lnTo>
                          <a:lnTo>
                            <a:pt x="184" y="10"/>
                          </a:lnTo>
                          <a:lnTo>
                            <a:pt x="187" y="13"/>
                          </a:lnTo>
                          <a:lnTo>
                            <a:pt x="189" y="17"/>
                          </a:lnTo>
                          <a:lnTo>
                            <a:pt x="189" y="23"/>
                          </a:lnTo>
                          <a:lnTo>
                            <a:pt x="13" y="128"/>
                          </a:lnTo>
                          <a:lnTo>
                            <a:pt x="0" y="108"/>
                          </a:lnTo>
                          <a:lnTo>
                            <a:pt x="173"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262" name="Freeform 316"/>
                    <p:cNvSpPr>
                      <a:spLocks/>
                    </p:cNvSpPr>
                    <p:nvPr/>
                  </p:nvSpPr>
                  <p:spPr bwMode="auto">
                    <a:xfrm>
                      <a:off x="2231" y="1953"/>
                      <a:ext cx="45" cy="61"/>
                    </a:xfrm>
                    <a:custGeom>
                      <a:avLst/>
                      <a:gdLst>
                        <a:gd name="T0" fmla="*/ 0 w 45"/>
                        <a:gd name="T1" fmla="*/ 8 h 61"/>
                        <a:gd name="T2" fmla="*/ 2 w 45"/>
                        <a:gd name="T3" fmla="*/ 8 h 61"/>
                        <a:gd name="T4" fmla="*/ 6 w 45"/>
                        <a:gd name="T5" fmla="*/ 4 h 61"/>
                        <a:gd name="T6" fmla="*/ 13 w 45"/>
                        <a:gd name="T7" fmla="*/ 2 h 61"/>
                        <a:gd name="T8" fmla="*/ 19 w 45"/>
                        <a:gd name="T9" fmla="*/ 0 h 61"/>
                        <a:gd name="T10" fmla="*/ 28 w 45"/>
                        <a:gd name="T11" fmla="*/ 0 h 61"/>
                        <a:gd name="T12" fmla="*/ 34 w 45"/>
                        <a:gd name="T13" fmla="*/ 2 h 61"/>
                        <a:gd name="T14" fmla="*/ 41 w 45"/>
                        <a:gd name="T15" fmla="*/ 9 h 61"/>
                        <a:gd name="T16" fmla="*/ 45 w 45"/>
                        <a:gd name="T17" fmla="*/ 21 h 61"/>
                        <a:gd name="T18" fmla="*/ 45 w 45"/>
                        <a:gd name="T19" fmla="*/ 37 h 61"/>
                        <a:gd name="T20" fmla="*/ 43 w 45"/>
                        <a:gd name="T21" fmla="*/ 61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61"/>
                        <a:gd name="T35" fmla="*/ 45 w 45"/>
                        <a:gd name="T36" fmla="*/ 61 h 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61">
                          <a:moveTo>
                            <a:pt x="0" y="8"/>
                          </a:moveTo>
                          <a:lnTo>
                            <a:pt x="2" y="8"/>
                          </a:lnTo>
                          <a:lnTo>
                            <a:pt x="6" y="4"/>
                          </a:lnTo>
                          <a:lnTo>
                            <a:pt x="13" y="2"/>
                          </a:lnTo>
                          <a:lnTo>
                            <a:pt x="19" y="0"/>
                          </a:lnTo>
                          <a:lnTo>
                            <a:pt x="28" y="0"/>
                          </a:lnTo>
                          <a:lnTo>
                            <a:pt x="34" y="2"/>
                          </a:lnTo>
                          <a:lnTo>
                            <a:pt x="41" y="9"/>
                          </a:lnTo>
                          <a:lnTo>
                            <a:pt x="45" y="21"/>
                          </a:lnTo>
                          <a:lnTo>
                            <a:pt x="45" y="37"/>
                          </a:lnTo>
                          <a:lnTo>
                            <a:pt x="43" y="61"/>
                          </a:lnTo>
                        </a:path>
                      </a:pathLst>
                    </a:custGeom>
                    <a:noFill/>
                    <a:ln w="11113">
                      <a:solidFill>
                        <a:srgbClr val="0000FF"/>
                      </a:solidFill>
                      <a:round/>
                      <a:headEnd/>
                      <a:tailEnd/>
                    </a:ln>
                  </p:spPr>
                  <p:txBody>
                    <a:bodyPr/>
                    <a:lstStyle/>
                    <a:p>
                      <a:endParaRPr lang="en-US">
                        <a:latin typeface="Arial" pitchFamily="34" charset="0"/>
                        <a:cs typeface="Arial" pitchFamily="34" charset="0"/>
                      </a:endParaRPr>
                    </a:p>
                  </p:txBody>
                </p:sp>
              </p:grpSp>
            </p:grpSp>
            <p:grpSp>
              <p:nvGrpSpPr>
                <p:cNvPr id="30" name="Group 432"/>
                <p:cNvGrpSpPr>
                  <a:grpSpLocks/>
                </p:cNvGrpSpPr>
                <p:nvPr/>
              </p:nvGrpSpPr>
              <p:grpSpPr bwMode="auto">
                <a:xfrm>
                  <a:off x="873129" y="3451228"/>
                  <a:ext cx="3359153" cy="2665416"/>
                  <a:chOff x="550" y="2174"/>
                  <a:chExt cx="2116" cy="1679"/>
                </a:xfrm>
              </p:grpSpPr>
              <p:grpSp>
                <p:nvGrpSpPr>
                  <p:cNvPr id="31" name="Group 413"/>
                  <p:cNvGrpSpPr>
                    <a:grpSpLocks/>
                  </p:cNvGrpSpPr>
                  <p:nvPr/>
                </p:nvGrpSpPr>
                <p:grpSpPr bwMode="auto">
                  <a:xfrm>
                    <a:off x="2093" y="2174"/>
                    <a:ext cx="573" cy="258"/>
                    <a:chOff x="2132" y="2126"/>
                    <a:chExt cx="573" cy="258"/>
                  </a:xfrm>
                </p:grpSpPr>
                <p:sp>
                  <p:nvSpPr>
                    <p:cNvPr id="105" name="Line 23"/>
                    <p:cNvSpPr>
                      <a:spLocks noChangeShapeType="1"/>
                    </p:cNvSpPr>
                    <p:nvPr/>
                  </p:nvSpPr>
                  <p:spPr bwMode="auto">
                    <a:xfrm>
                      <a:off x="2165" y="2126"/>
                      <a:ext cx="199" cy="97"/>
                    </a:xfrm>
                    <a:prstGeom prst="line">
                      <a:avLst/>
                    </a:prstGeom>
                    <a:noFill/>
                    <a:ln w="23813">
                      <a:solidFill>
                        <a:srgbClr val="FF0000"/>
                      </a:solidFill>
                      <a:round/>
                      <a:headEnd/>
                      <a:tailEnd/>
                    </a:ln>
                  </p:spPr>
                  <p:txBody>
                    <a:bodyPr/>
                    <a:lstStyle/>
                    <a:p>
                      <a:endParaRPr lang="en-US">
                        <a:latin typeface="Arial" pitchFamily="34" charset="0"/>
                        <a:cs typeface="Arial" pitchFamily="34" charset="0"/>
                      </a:endParaRPr>
                    </a:p>
                  </p:txBody>
                </p:sp>
                <p:grpSp>
                  <p:nvGrpSpPr>
                    <p:cNvPr id="106" name="Group 397"/>
                    <p:cNvGrpSpPr>
                      <a:grpSpLocks/>
                    </p:cNvGrpSpPr>
                    <p:nvPr/>
                  </p:nvGrpSpPr>
                  <p:grpSpPr bwMode="auto">
                    <a:xfrm>
                      <a:off x="2132" y="2147"/>
                      <a:ext cx="573" cy="237"/>
                      <a:chOff x="2132" y="2147"/>
                      <a:chExt cx="573" cy="237"/>
                    </a:xfrm>
                  </p:grpSpPr>
                  <p:sp>
                    <p:nvSpPr>
                      <p:cNvPr id="107" name="Line 170"/>
                      <p:cNvSpPr>
                        <a:spLocks noChangeShapeType="1"/>
                      </p:cNvSpPr>
                      <p:nvPr/>
                    </p:nvSpPr>
                    <p:spPr bwMode="auto">
                      <a:xfrm>
                        <a:off x="2456" y="2265"/>
                        <a:ext cx="249" cy="119"/>
                      </a:xfrm>
                      <a:prstGeom prst="line">
                        <a:avLst/>
                      </a:prstGeom>
                      <a:noFill/>
                      <a:ln w="23813">
                        <a:solidFill>
                          <a:srgbClr val="FF0000"/>
                        </a:solidFill>
                        <a:round/>
                        <a:headEnd/>
                        <a:tailEnd/>
                      </a:ln>
                    </p:spPr>
                    <p:txBody>
                      <a:bodyPr/>
                      <a:lstStyle/>
                      <a:p>
                        <a:endParaRPr lang="en-US">
                          <a:latin typeface="Arial" pitchFamily="34" charset="0"/>
                          <a:cs typeface="Arial" pitchFamily="34" charset="0"/>
                        </a:endParaRPr>
                      </a:p>
                    </p:txBody>
                  </p:sp>
                  <p:sp>
                    <p:nvSpPr>
                      <p:cNvPr id="108" name="Line 51"/>
                      <p:cNvSpPr>
                        <a:spLocks noChangeShapeType="1"/>
                      </p:cNvSpPr>
                      <p:nvPr/>
                    </p:nvSpPr>
                    <p:spPr bwMode="auto">
                      <a:xfrm flipV="1">
                        <a:off x="2132" y="2147"/>
                        <a:ext cx="13" cy="7"/>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grpSp>
              </p:grpSp>
              <p:grpSp>
                <p:nvGrpSpPr>
                  <p:cNvPr id="32" name="Group 430"/>
                  <p:cNvGrpSpPr>
                    <a:grpSpLocks/>
                  </p:cNvGrpSpPr>
                  <p:nvPr/>
                </p:nvGrpSpPr>
                <p:grpSpPr bwMode="auto">
                  <a:xfrm>
                    <a:off x="550" y="2742"/>
                    <a:ext cx="1240" cy="1111"/>
                    <a:chOff x="550" y="2742"/>
                    <a:chExt cx="1240" cy="1111"/>
                  </a:xfrm>
                </p:grpSpPr>
                <p:sp>
                  <p:nvSpPr>
                    <p:cNvPr id="33" name="Line 11"/>
                    <p:cNvSpPr>
                      <a:spLocks noChangeShapeType="1"/>
                    </p:cNvSpPr>
                    <p:nvPr/>
                  </p:nvSpPr>
                  <p:spPr bwMode="auto">
                    <a:xfrm flipV="1">
                      <a:off x="920" y="3035"/>
                      <a:ext cx="870" cy="380"/>
                    </a:xfrm>
                    <a:prstGeom prst="line">
                      <a:avLst/>
                    </a:pr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34" name="Freeform 12"/>
                    <p:cNvSpPr>
                      <a:spLocks/>
                    </p:cNvSpPr>
                    <p:nvPr/>
                  </p:nvSpPr>
                  <p:spPr bwMode="auto">
                    <a:xfrm>
                      <a:off x="1369" y="3037"/>
                      <a:ext cx="416" cy="725"/>
                    </a:xfrm>
                    <a:custGeom>
                      <a:avLst/>
                      <a:gdLst>
                        <a:gd name="T0" fmla="*/ 0 w 416"/>
                        <a:gd name="T1" fmla="*/ 725 h 725"/>
                        <a:gd name="T2" fmla="*/ 356 w 416"/>
                        <a:gd name="T3" fmla="*/ 48 h 725"/>
                        <a:gd name="T4" fmla="*/ 358 w 416"/>
                        <a:gd name="T5" fmla="*/ 47 h 725"/>
                        <a:gd name="T6" fmla="*/ 362 w 416"/>
                        <a:gd name="T7" fmla="*/ 39 h 725"/>
                        <a:gd name="T8" fmla="*/ 373 w 416"/>
                        <a:gd name="T9" fmla="*/ 28 h 725"/>
                        <a:gd name="T10" fmla="*/ 390 w 416"/>
                        <a:gd name="T11" fmla="*/ 13 h 725"/>
                        <a:gd name="T12" fmla="*/ 416 w 416"/>
                        <a:gd name="T13" fmla="*/ 0 h 725"/>
                        <a:gd name="T14" fmla="*/ 0 60000 65536"/>
                        <a:gd name="T15" fmla="*/ 0 60000 65536"/>
                        <a:gd name="T16" fmla="*/ 0 60000 65536"/>
                        <a:gd name="T17" fmla="*/ 0 60000 65536"/>
                        <a:gd name="T18" fmla="*/ 0 60000 65536"/>
                        <a:gd name="T19" fmla="*/ 0 60000 65536"/>
                        <a:gd name="T20" fmla="*/ 0 60000 65536"/>
                        <a:gd name="T21" fmla="*/ 0 w 416"/>
                        <a:gd name="T22" fmla="*/ 0 h 725"/>
                        <a:gd name="T23" fmla="*/ 416 w 416"/>
                        <a:gd name="T24" fmla="*/ 725 h 7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6" h="725">
                          <a:moveTo>
                            <a:pt x="0" y="725"/>
                          </a:moveTo>
                          <a:lnTo>
                            <a:pt x="356" y="48"/>
                          </a:lnTo>
                          <a:lnTo>
                            <a:pt x="358" y="47"/>
                          </a:lnTo>
                          <a:lnTo>
                            <a:pt x="362" y="39"/>
                          </a:lnTo>
                          <a:lnTo>
                            <a:pt x="373" y="28"/>
                          </a:lnTo>
                          <a:lnTo>
                            <a:pt x="390" y="13"/>
                          </a:lnTo>
                          <a:lnTo>
                            <a:pt x="416" y="0"/>
                          </a:lnTo>
                        </a:path>
                      </a:pathLst>
                    </a:custGeom>
                    <a:noFill/>
                    <a:ln w="11113">
                      <a:solidFill>
                        <a:srgbClr val="FF0000"/>
                      </a:solidFill>
                      <a:round/>
                      <a:headEnd/>
                      <a:tailEnd/>
                    </a:ln>
                  </p:spPr>
                  <p:txBody>
                    <a:bodyPr/>
                    <a:lstStyle/>
                    <a:p>
                      <a:endParaRPr lang="en-US">
                        <a:latin typeface="Arial" pitchFamily="34" charset="0"/>
                        <a:cs typeface="Arial" pitchFamily="34" charset="0"/>
                      </a:endParaRPr>
                    </a:p>
                  </p:txBody>
                </p:sp>
                <p:sp>
                  <p:nvSpPr>
                    <p:cNvPr id="35" name="Freeform 150"/>
                    <p:cNvSpPr>
                      <a:spLocks/>
                    </p:cNvSpPr>
                    <p:nvPr/>
                  </p:nvSpPr>
                  <p:spPr bwMode="auto">
                    <a:xfrm>
                      <a:off x="550" y="3015"/>
                      <a:ext cx="210" cy="54"/>
                    </a:xfrm>
                    <a:custGeom>
                      <a:avLst/>
                      <a:gdLst>
                        <a:gd name="T0" fmla="*/ 210 w 210"/>
                        <a:gd name="T1" fmla="*/ 0 h 54"/>
                        <a:gd name="T2" fmla="*/ 56 w 210"/>
                        <a:gd name="T3" fmla="*/ 0 h 54"/>
                        <a:gd name="T4" fmla="*/ 0 w 210"/>
                        <a:gd name="T5" fmla="*/ 54 h 54"/>
                        <a:gd name="T6" fmla="*/ 172 w 210"/>
                        <a:gd name="T7" fmla="*/ 54 h 54"/>
                        <a:gd name="T8" fmla="*/ 0 60000 65536"/>
                        <a:gd name="T9" fmla="*/ 0 60000 65536"/>
                        <a:gd name="T10" fmla="*/ 0 60000 65536"/>
                        <a:gd name="T11" fmla="*/ 0 60000 65536"/>
                        <a:gd name="T12" fmla="*/ 0 w 210"/>
                        <a:gd name="T13" fmla="*/ 0 h 54"/>
                        <a:gd name="T14" fmla="*/ 210 w 210"/>
                        <a:gd name="T15" fmla="*/ 54 h 54"/>
                      </a:gdLst>
                      <a:ahLst/>
                      <a:cxnLst>
                        <a:cxn ang="T8">
                          <a:pos x="T0" y="T1"/>
                        </a:cxn>
                        <a:cxn ang="T9">
                          <a:pos x="T2" y="T3"/>
                        </a:cxn>
                        <a:cxn ang="T10">
                          <a:pos x="T4" y="T5"/>
                        </a:cxn>
                        <a:cxn ang="T11">
                          <a:pos x="T6" y="T7"/>
                        </a:cxn>
                      </a:cxnLst>
                      <a:rect l="T12" t="T13" r="T14" b="T15"/>
                      <a:pathLst>
                        <a:path w="210" h="54">
                          <a:moveTo>
                            <a:pt x="210" y="0"/>
                          </a:moveTo>
                          <a:lnTo>
                            <a:pt x="56" y="0"/>
                          </a:lnTo>
                          <a:lnTo>
                            <a:pt x="0" y="54"/>
                          </a:lnTo>
                          <a:lnTo>
                            <a:pt x="172" y="54"/>
                          </a:lnTo>
                        </a:path>
                      </a:pathLst>
                    </a:custGeom>
                    <a:noFill/>
                    <a:ln w="17463">
                      <a:solidFill>
                        <a:srgbClr val="000000"/>
                      </a:solidFill>
                      <a:round/>
                      <a:headEnd/>
                      <a:tailEnd/>
                    </a:ln>
                  </p:spPr>
                  <p:txBody>
                    <a:bodyPr/>
                    <a:lstStyle/>
                    <a:p>
                      <a:endParaRPr lang="en-US">
                        <a:latin typeface="Arial" pitchFamily="34" charset="0"/>
                        <a:cs typeface="Arial" pitchFamily="34" charset="0"/>
                      </a:endParaRPr>
                    </a:p>
                  </p:txBody>
                </p:sp>
                <p:sp>
                  <p:nvSpPr>
                    <p:cNvPr id="36" name="Freeform 151"/>
                    <p:cNvSpPr>
                      <a:spLocks/>
                    </p:cNvSpPr>
                    <p:nvPr/>
                  </p:nvSpPr>
                  <p:spPr bwMode="auto">
                    <a:xfrm>
                      <a:off x="814" y="3366"/>
                      <a:ext cx="196" cy="104"/>
                    </a:xfrm>
                    <a:custGeom>
                      <a:avLst/>
                      <a:gdLst>
                        <a:gd name="T0" fmla="*/ 144 w 196"/>
                        <a:gd name="T1" fmla="*/ 0 h 104"/>
                        <a:gd name="T2" fmla="*/ 0 w 196"/>
                        <a:gd name="T3" fmla="*/ 61 h 104"/>
                        <a:gd name="T4" fmla="*/ 46 w 196"/>
                        <a:gd name="T5" fmla="*/ 104 h 104"/>
                        <a:gd name="T6" fmla="*/ 196 w 196"/>
                        <a:gd name="T7" fmla="*/ 39 h 104"/>
                        <a:gd name="T8" fmla="*/ 0 60000 65536"/>
                        <a:gd name="T9" fmla="*/ 0 60000 65536"/>
                        <a:gd name="T10" fmla="*/ 0 60000 65536"/>
                        <a:gd name="T11" fmla="*/ 0 60000 65536"/>
                        <a:gd name="T12" fmla="*/ 0 w 196"/>
                        <a:gd name="T13" fmla="*/ 0 h 104"/>
                        <a:gd name="T14" fmla="*/ 196 w 196"/>
                        <a:gd name="T15" fmla="*/ 104 h 104"/>
                      </a:gdLst>
                      <a:ahLst/>
                      <a:cxnLst>
                        <a:cxn ang="T8">
                          <a:pos x="T0" y="T1"/>
                        </a:cxn>
                        <a:cxn ang="T9">
                          <a:pos x="T2" y="T3"/>
                        </a:cxn>
                        <a:cxn ang="T10">
                          <a:pos x="T4" y="T5"/>
                        </a:cxn>
                        <a:cxn ang="T11">
                          <a:pos x="T6" y="T7"/>
                        </a:cxn>
                      </a:cxnLst>
                      <a:rect l="T12" t="T13" r="T14" b="T15"/>
                      <a:pathLst>
                        <a:path w="196" h="104">
                          <a:moveTo>
                            <a:pt x="144" y="0"/>
                          </a:moveTo>
                          <a:lnTo>
                            <a:pt x="0" y="61"/>
                          </a:lnTo>
                          <a:lnTo>
                            <a:pt x="46" y="104"/>
                          </a:lnTo>
                          <a:lnTo>
                            <a:pt x="196" y="39"/>
                          </a:lnTo>
                        </a:path>
                      </a:pathLst>
                    </a:custGeom>
                    <a:noFill/>
                    <a:ln w="17463">
                      <a:solidFill>
                        <a:srgbClr val="000000"/>
                      </a:solidFill>
                      <a:round/>
                      <a:headEnd/>
                      <a:tailEnd/>
                    </a:ln>
                  </p:spPr>
                  <p:txBody>
                    <a:bodyPr/>
                    <a:lstStyle/>
                    <a:p>
                      <a:endParaRPr lang="en-US">
                        <a:latin typeface="Arial" pitchFamily="34" charset="0"/>
                        <a:cs typeface="Arial" pitchFamily="34" charset="0"/>
                      </a:endParaRPr>
                    </a:p>
                  </p:txBody>
                </p:sp>
                <p:sp>
                  <p:nvSpPr>
                    <p:cNvPr id="37" name="Freeform 152"/>
                    <p:cNvSpPr>
                      <a:spLocks/>
                    </p:cNvSpPr>
                    <p:nvPr/>
                  </p:nvSpPr>
                  <p:spPr bwMode="auto">
                    <a:xfrm>
                      <a:off x="1281" y="3684"/>
                      <a:ext cx="171" cy="169"/>
                    </a:xfrm>
                    <a:custGeom>
                      <a:avLst/>
                      <a:gdLst>
                        <a:gd name="T0" fmla="*/ 78 w 171"/>
                        <a:gd name="T1" fmla="*/ 0 h 169"/>
                        <a:gd name="T2" fmla="*/ 0 w 171"/>
                        <a:gd name="T3" fmla="*/ 141 h 169"/>
                        <a:gd name="T4" fmla="*/ 97 w 171"/>
                        <a:gd name="T5" fmla="*/ 169 h 169"/>
                        <a:gd name="T6" fmla="*/ 171 w 171"/>
                        <a:gd name="T7" fmla="*/ 20 h 169"/>
                        <a:gd name="T8" fmla="*/ 0 60000 65536"/>
                        <a:gd name="T9" fmla="*/ 0 60000 65536"/>
                        <a:gd name="T10" fmla="*/ 0 60000 65536"/>
                        <a:gd name="T11" fmla="*/ 0 60000 65536"/>
                        <a:gd name="T12" fmla="*/ 0 w 171"/>
                        <a:gd name="T13" fmla="*/ 0 h 169"/>
                        <a:gd name="T14" fmla="*/ 171 w 171"/>
                        <a:gd name="T15" fmla="*/ 169 h 169"/>
                      </a:gdLst>
                      <a:ahLst/>
                      <a:cxnLst>
                        <a:cxn ang="T8">
                          <a:pos x="T0" y="T1"/>
                        </a:cxn>
                        <a:cxn ang="T9">
                          <a:pos x="T2" y="T3"/>
                        </a:cxn>
                        <a:cxn ang="T10">
                          <a:pos x="T4" y="T5"/>
                        </a:cxn>
                        <a:cxn ang="T11">
                          <a:pos x="T6" y="T7"/>
                        </a:cxn>
                      </a:cxnLst>
                      <a:rect l="T12" t="T13" r="T14" b="T15"/>
                      <a:pathLst>
                        <a:path w="171" h="169">
                          <a:moveTo>
                            <a:pt x="78" y="0"/>
                          </a:moveTo>
                          <a:lnTo>
                            <a:pt x="0" y="141"/>
                          </a:lnTo>
                          <a:lnTo>
                            <a:pt x="97" y="169"/>
                          </a:lnTo>
                          <a:lnTo>
                            <a:pt x="171" y="20"/>
                          </a:lnTo>
                        </a:path>
                      </a:pathLst>
                    </a:custGeom>
                    <a:noFill/>
                    <a:ln w="17463">
                      <a:solidFill>
                        <a:srgbClr val="000000"/>
                      </a:solidFill>
                      <a:round/>
                      <a:headEnd/>
                      <a:tailEnd/>
                    </a:ln>
                  </p:spPr>
                  <p:txBody>
                    <a:bodyPr/>
                    <a:lstStyle/>
                    <a:p>
                      <a:endParaRPr lang="en-US">
                        <a:latin typeface="Arial" pitchFamily="34" charset="0"/>
                        <a:cs typeface="Arial" pitchFamily="34" charset="0"/>
                      </a:endParaRPr>
                    </a:p>
                  </p:txBody>
                </p:sp>
                <p:sp>
                  <p:nvSpPr>
                    <p:cNvPr id="38" name="Freeform 183"/>
                    <p:cNvSpPr>
                      <a:spLocks/>
                    </p:cNvSpPr>
                    <p:nvPr/>
                  </p:nvSpPr>
                  <p:spPr bwMode="auto">
                    <a:xfrm>
                      <a:off x="1507" y="3233"/>
                      <a:ext cx="41" cy="302"/>
                    </a:xfrm>
                    <a:custGeom>
                      <a:avLst/>
                      <a:gdLst>
                        <a:gd name="T0" fmla="*/ 41 w 41"/>
                        <a:gd name="T1" fmla="*/ 0 h 302"/>
                        <a:gd name="T2" fmla="*/ 41 w 41"/>
                        <a:gd name="T3" fmla="*/ 299 h 302"/>
                        <a:gd name="T4" fmla="*/ 18 w 41"/>
                        <a:gd name="T5" fmla="*/ 302 h 302"/>
                        <a:gd name="T6" fmla="*/ 4 w 41"/>
                        <a:gd name="T7" fmla="*/ 302 h 302"/>
                        <a:gd name="T8" fmla="*/ 0 w 41"/>
                        <a:gd name="T9" fmla="*/ 302 h 302"/>
                        <a:gd name="T10" fmla="*/ 0 w 41"/>
                        <a:gd name="T11" fmla="*/ 2 h 302"/>
                        <a:gd name="T12" fmla="*/ 41 w 41"/>
                        <a:gd name="T13" fmla="*/ 0 h 302"/>
                        <a:gd name="T14" fmla="*/ 0 60000 65536"/>
                        <a:gd name="T15" fmla="*/ 0 60000 65536"/>
                        <a:gd name="T16" fmla="*/ 0 60000 65536"/>
                        <a:gd name="T17" fmla="*/ 0 60000 65536"/>
                        <a:gd name="T18" fmla="*/ 0 60000 65536"/>
                        <a:gd name="T19" fmla="*/ 0 60000 65536"/>
                        <a:gd name="T20" fmla="*/ 0 60000 65536"/>
                        <a:gd name="T21" fmla="*/ 0 w 41"/>
                        <a:gd name="T22" fmla="*/ 0 h 302"/>
                        <a:gd name="T23" fmla="*/ 41 w 41"/>
                        <a:gd name="T24" fmla="*/ 302 h 3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1" h="302">
                          <a:moveTo>
                            <a:pt x="41" y="0"/>
                          </a:moveTo>
                          <a:lnTo>
                            <a:pt x="41" y="299"/>
                          </a:lnTo>
                          <a:lnTo>
                            <a:pt x="18" y="302"/>
                          </a:lnTo>
                          <a:lnTo>
                            <a:pt x="4" y="302"/>
                          </a:lnTo>
                          <a:lnTo>
                            <a:pt x="0" y="302"/>
                          </a:lnTo>
                          <a:lnTo>
                            <a:pt x="0" y="2"/>
                          </a:lnTo>
                          <a:lnTo>
                            <a:pt x="41"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39" name="Freeform 184"/>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40" name="Freeform 185"/>
                    <p:cNvSpPr>
                      <a:spLocks/>
                    </p:cNvSpPr>
                    <p:nvPr/>
                  </p:nvSpPr>
                  <p:spPr bwMode="auto">
                    <a:xfrm>
                      <a:off x="815" y="2864"/>
                      <a:ext cx="384" cy="354"/>
                    </a:xfrm>
                    <a:custGeom>
                      <a:avLst/>
                      <a:gdLst>
                        <a:gd name="T0" fmla="*/ 169 w 384"/>
                        <a:gd name="T1" fmla="*/ 354 h 354"/>
                        <a:gd name="T2" fmla="*/ 128 w 384"/>
                        <a:gd name="T3" fmla="*/ 349 h 354"/>
                        <a:gd name="T4" fmla="*/ 93 w 384"/>
                        <a:gd name="T5" fmla="*/ 339 h 354"/>
                        <a:gd name="T6" fmla="*/ 67 w 384"/>
                        <a:gd name="T7" fmla="*/ 326 h 354"/>
                        <a:gd name="T8" fmla="*/ 45 w 384"/>
                        <a:gd name="T9" fmla="*/ 310 h 354"/>
                        <a:gd name="T10" fmla="*/ 28 w 384"/>
                        <a:gd name="T11" fmla="*/ 295 h 354"/>
                        <a:gd name="T12" fmla="*/ 15 w 384"/>
                        <a:gd name="T13" fmla="*/ 278 h 354"/>
                        <a:gd name="T14" fmla="*/ 8 w 384"/>
                        <a:gd name="T15" fmla="*/ 263 h 354"/>
                        <a:gd name="T16" fmla="*/ 2 w 384"/>
                        <a:gd name="T17" fmla="*/ 252 h 354"/>
                        <a:gd name="T18" fmla="*/ 0 w 384"/>
                        <a:gd name="T19" fmla="*/ 243 h 354"/>
                        <a:gd name="T20" fmla="*/ 0 w 384"/>
                        <a:gd name="T21" fmla="*/ 241 h 354"/>
                        <a:gd name="T22" fmla="*/ 0 w 384"/>
                        <a:gd name="T23" fmla="*/ 0 h 354"/>
                        <a:gd name="T24" fmla="*/ 384 w 384"/>
                        <a:gd name="T25" fmla="*/ 2 h 354"/>
                        <a:gd name="T26" fmla="*/ 384 w 384"/>
                        <a:gd name="T27" fmla="*/ 236 h 354"/>
                        <a:gd name="T28" fmla="*/ 377 w 384"/>
                        <a:gd name="T29" fmla="*/ 254 h 354"/>
                        <a:gd name="T30" fmla="*/ 367 w 384"/>
                        <a:gd name="T31" fmla="*/ 273 h 354"/>
                        <a:gd name="T32" fmla="*/ 360 w 384"/>
                        <a:gd name="T33" fmla="*/ 286 h 354"/>
                        <a:gd name="T34" fmla="*/ 352 w 384"/>
                        <a:gd name="T35" fmla="*/ 297 h 354"/>
                        <a:gd name="T36" fmla="*/ 351 w 384"/>
                        <a:gd name="T37" fmla="*/ 299 h 354"/>
                        <a:gd name="T38" fmla="*/ 330 w 384"/>
                        <a:gd name="T39" fmla="*/ 317 h 354"/>
                        <a:gd name="T40" fmla="*/ 304 w 384"/>
                        <a:gd name="T41" fmla="*/ 330 h 354"/>
                        <a:gd name="T42" fmla="*/ 275 w 384"/>
                        <a:gd name="T43" fmla="*/ 339 h 354"/>
                        <a:gd name="T44" fmla="*/ 243 w 384"/>
                        <a:gd name="T45" fmla="*/ 347 h 354"/>
                        <a:gd name="T46" fmla="*/ 215 w 384"/>
                        <a:gd name="T47" fmla="*/ 351 h 354"/>
                        <a:gd name="T48" fmla="*/ 191 w 384"/>
                        <a:gd name="T49" fmla="*/ 352 h 354"/>
                        <a:gd name="T50" fmla="*/ 174 w 384"/>
                        <a:gd name="T51" fmla="*/ 354 h 354"/>
                        <a:gd name="T52" fmla="*/ 169 w 384"/>
                        <a:gd name="T53" fmla="*/ 354 h 35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84"/>
                        <a:gd name="T82" fmla="*/ 0 h 354"/>
                        <a:gd name="T83" fmla="*/ 384 w 384"/>
                        <a:gd name="T84" fmla="*/ 354 h 35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84" h="354">
                          <a:moveTo>
                            <a:pt x="169" y="354"/>
                          </a:moveTo>
                          <a:lnTo>
                            <a:pt x="128" y="349"/>
                          </a:lnTo>
                          <a:lnTo>
                            <a:pt x="93" y="339"/>
                          </a:lnTo>
                          <a:lnTo>
                            <a:pt x="67" y="326"/>
                          </a:lnTo>
                          <a:lnTo>
                            <a:pt x="45" y="310"/>
                          </a:lnTo>
                          <a:lnTo>
                            <a:pt x="28" y="295"/>
                          </a:lnTo>
                          <a:lnTo>
                            <a:pt x="15" y="278"/>
                          </a:lnTo>
                          <a:lnTo>
                            <a:pt x="8" y="263"/>
                          </a:lnTo>
                          <a:lnTo>
                            <a:pt x="2" y="252"/>
                          </a:lnTo>
                          <a:lnTo>
                            <a:pt x="0" y="243"/>
                          </a:lnTo>
                          <a:lnTo>
                            <a:pt x="0" y="241"/>
                          </a:lnTo>
                          <a:lnTo>
                            <a:pt x="0" y="0"/>
                          </a:lnTo>
                          <a:lnTo>
                            <a:pt x="384" y="2"/>
                          </a:lnTo>
                          <a:lnTo>
                            <a:pt x="384" y="236"/>
                          </a:lnTo>
                          <a:lnTo>
                            <a:pt x="377" y="254"/>
                          </a:lnTo>
                          <a:lnTo>
                            <a:pt x="367" y="273"/>
                          </a:lnTo>
                          <a:lnTo>
                            <a:pt x="360" y="286"/>
                          </a:lnTo>
                          <a:lnTo>
                            <a:pt x="352" y="297"/>
                          </a:lnTo>
                          <a:lnTo>
                            <a:pt x="351" y="299"/>
                          </a:lnTo>
                          <a:lnTo>
                            <a:pt x="330" y="317"/>
                          </a:lnTo>
                          <a:lnTo>
                            <a:pt x="304" y="330"/>
                          </a:lnTo>
                          <a:lnTo>
                            <a:pt x="275" y="339"/>
                          </a:lnTo>
                          <a:lnTo>
                            <a:pt x="243" y="347"/>
                          </a:lnTo>
                          <a:lnTo>
                            <a:pt x="215" y="351"/>
                          </a:lnTo>
                          <a:lnTo>
                            <a:pt x="191" y="352"/>
                          </a:lnTo>
                          <a:lnTo>
                            <a:pt x="174" y="354"/>
                          </a:lnTo>
                          <a:lnTo>
                            <a:pt x="169" y="354"/>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41" name="Freeform 186"/>
                    <p:cNvSpPr>
                      <a:spLocks/>
                    </p:cNvSpPr>
                    <p:nvPr/>
                  </p:nvSpPr>
                  <p:spPr bwMode="auto">
                    <a:xfrm>
                      <a:off x="836" y="2864"/>
                      <a:ext cx="343" cy="352"/>
                    </a:xfrm>
                    <a:custGeom>
                      <a:avLst/>
                      <a:gdLst>
                        <a:gd name="T0" fmla="*/ 153 w 343"/>
                        <a:gd name="T1" fmla="*/ 352 h 352"/>
                        <a:gd name="T2" fmla="*/ 116 w 343"/>
                        <a:gd name="T3" fmla="*/ 349 h 352"/>
                        <a:gd name="T4" fmla="*/ 87 w 343"/>
                        <a:gd name="T5" fmla="*/ 339 h 352"/>
                        <a:gd name="T6" fmla="*/ 61 w 343"/>
                        <a:gd name="T7" fmla="*/ 328 h 352"/>
                        <a:gd name="T8" fmla="*/ 42 w 343"/>
                        <a:gd name="T9" fmla="*/ 315 h 352"/>
                        <a:gd name="T10" fmla="*/ 27 w 343"/>
                        <a:gd name="T11" fmla="*/ 301 h 352"/>
                        <a:gd name="T12" fmla="*/ 16 w 343"/>
                        <a:gd name="T13" fmla="*/ 288 h 352"/>
                        <a:gd name="T14" fmla="*/ 9 w 343"/>
                        <a:gd name="T15" fmla="*/ 275 h 352"/>
                        <a:gd name="T16" fmla="*/ 3 w 343"/>
                        <a:gd name="T17" fmla="*/ 263 h 352"/>
                        <a:gd name="T18" fmla="*/ 1 w 343"/>
                        <a:gd name="T19" fmla="*/ 256 h 352"/>
                        <a:gd name="T20" fmla="*/ 0 w 343"/>
                        <a:gd name="T21" fmla="*/ 254 h 352"/>
                        <a:gd name="T22" fmla="*/ 0 w 343"/>
                        <a:gd name="T23" fmla="*/ 0 h 352"/>
                        <a:gd name="T24" fmla="*/ 343 w 343"/>
                        <a:gd name="T25" fmla="*/ 2 h 352"/>
                        <a:gd name="T26" fmla="*/ 343 w 343"/>
                        <a:gd name="T27" fmla="*/ 226 h 352"/>
                        <a:gd name="T28" fmla="*/ 335 w 343"/>
                        <a:gd name="T29" fmla="*/ 243 h 352"/>
                        <a:gd name="T30" fmla="*/ 328 w 343"/>
                        <a:gd name="T31" fmla="*/ 260 h 352"/>
                        <a:gd name="T32" fmla="*/ 320 w 343"/>
                        <a:gd name="T33" fmla="*/ 273 h 352"/>
                        <a:gd name="T34" fmla="*/ 315 w 343"/>
                        <a:gd name="T35" fmla="*/ 282 h 352"/>
                        <a:gd name="T36" fmla="*/ 313 w 343"/>
                        <a:gd name="T37" fmla="*/ 286 h 352"/>
                        <a:gd name="T38" fmla="*/ 296 w 343"/>
                        <a:gd name="T39" fmla="*/ 302 h 352"/>
                        <a:gd name="T40" fmla="*/ 272 w 343"/>
                        <a:gd name="T41" fmla="*/ 315 h 352"/>
                        <a:gd name="T42" fmla="*/ 246 w 343"/>
                        <a:gd name="T43" fmla="*/ 326 h 352"/>
                        <a:gd name="T44" fmla="*/ 220 w 343"/>
                        <a:gd name="T45" fmla="*/ 336 h 352"/>
                        <a:gd name="T46" fmla="*/ 194 w 343"/>
                        <a:gd name="T47" fmla="*/ 343 h 352"/>
                        <a:gd name="T48" fmla="*/ 174 w 343"/>
                        <a:gd name="T49" fmla="*/ 349 h 352"/>
                        <a:gd name="T50" fmla="*/ 159 w 343"/>
                        <a:gd name="T51" fmla="*/ 351 h 352"/>
                        <a:gd name="T52" fmla="*/ 153 w 343"/>
                        <a:gd name="T53" fmla="*/ 352 h 3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3"/>
                        <a:gd name="T82" fmla="*/ 0 h 352"/>
                        <a:gd name="T83" fmla="*/ 343 w 343"/>
                        <a:gd name="T84" fmla="*/ 352 h 3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3" h="352">
                          <a:moveTo>
                            <a:pt x="153" y="352"/>
                          </a:moveTo>
                          <a:lnTo>
                            <a:pt x="116" y="349"/>
                          </a:lnTo>
                          <a:lnTo>
                            <a:pt x="87" y="339"/>
                          </a:lnTo>
                          <a:lnTo>
                            <a:pt x="61" y="328"/>
                          </a:lnTo>
                          <a:lnTo>
                            <a:pt x="42" y="315"/>
                          </a:lnTo>
                          <a:lnTo>
                            <a:pt x="27" y="301"/>
                          </a:lnTo>
                          <a:lnTo>
                            <a:pt x="16" y="288"/>
                          </a:lnTo>
                          <a:lnTo>
                            <a:pt x="9" y="275"/>
                          </a:lnTo>
                          <a:lnTo>
                            <a:pt x="3" y="263"/>
                          </a:lnTo>
                          <a:lnTo>
                            <a:pt x="1" y="256"/>
                          </a:lnTo>
                          <a:lnTo>
                            <a:pt x="0" y="254"/>
                          </a:lnTo>
                          <a:lnTo>
                            <a:pt x="0" y="0"/>
                          </a:lnTo>
                          <a:lnTo>
                            <a:pt x="343" y="2"/>
                          </a:lnTo>
                          <a:lnTo>
                            <a:pt x="343" y="226"/>
                          </a:lnTo>
                          <a:lnTo>
                            <a:pt x="335" y="243"/>
                          </a:lnTo>
                          <a:lnTo>
                            <a:pt x="328" y="260"/>
                          </a:lnTo>
                          <a:lnTo>
                            <a:pt x="320" y="273"/>
                          </a:lnTo>
                          <a:lnTo>
                            <a:pt x="315" y="282"/>
                          </a:lnTo>
                          <a:lnTo>
                            <a:pt x="313" y="286"/>
                          </a:lnTo>
                          <a:lnTo>
                            <a:pt x="296" y="302"/>
                          </a:lnTo>
                          <a:lnTo>
                            <a:pt x="272" y="315"/>
                          </a:lnTo>
                          <a:lnTo>
                            <a:pt x="246" y="326"/>
                          </a:lnTo>
                          <a:lnTo>
                            <a:pt x="220" y="336"/>
                          </a:lnTo>
                          <a:lnTo>
                            <a:pt x="194" y="343"/>
                          </a:lnTo>
                          <a:lnTo>
                            <a:pt x="174" y="349"/>
                          </a:lnTo>
                          <a:lnTo>
                            <a:pt x="159" y="351"/>
                          </a:lnTo>
                          <a:lnTo>
                            <a:pt x="153" y="352"/>
                          </a:lnTo>
                          <a:close/>
                        </a:path>
                      </a:pathLst>
                    </a:custGeom>
                    <a:solidFill>
                      <a:srgbClr val="202020"/>
                    </a:solidFill>
                    <a:ln w="0">
                      <a:solidFill>
                        <a:srgbClr val="202020"/>
                      </a:solidFill>
                      <a:round/>
                      <a:headEnd/>
                      <a:tailEnd/>
                    </a:ln>
                  </p:spPr>
                  <p:txBody>
                    <a:bodyPr/>
                    <a:lstStyle/>
                    <a:p>
                      <a:endParaRPr lang="en-US">
                        <a:latin typeface="Arial" pitchFamily="34" charset="0"/>
                        <a:cs typeface="Arial" pitchFamily="34" charset="0"/>
                      </a:endParaRPr>
                    </a:p>
                  </p:txBody>
                </p:sp>
                <p:sp>
                  <p:nvSpPr>
                    <p:cNvPr id="42" name="Freeform 187"/>
                    <p:cNvSpPr>
                      <a:spLocks/>
                    </p:cNvSpPr>
                    <p:nvPr/>
                  </p:nvSpPr>
                  <p:spPr bwMode="auto">
                    <a:xfrm>
                      <a:off x="858" y="2866"/>
                      <a:ext cx="300" cy="349"/>
                    </a:xfrm>
                    <a:custGeom>
                      <a:avLst/>
                      <a:gdLst>
                        <a:gd name="T0" fmla="*/ 139 w 300"/>
                        <a:gd name="T1" fmla="*/ 349 h 349"/>
                        <a:gd name="T2" fmla="*/ 102 w 300"/>
                        <a:gd name="T3" fmla="*/ 345 h 349"/>
                        <a:gd name="T4" fmla="*/ 74 w 300"/>
                        <a:gd name="T5" fmla="*/ 337 h 349"/>
                        <a:gd name="T6" fmla="*/ 50 w 300"/>
                        <a:gd name="T7" fmla="*/ 326 h 349"/>
                        <a:gd name="T8" fmla="*/ 31 w 300"/>
                        <a:gd name="T9" fmla="*/ 313 h 349"/>
                        <a:gd name="T10" fmla="*/ 18 w 300"/>
                        <a:gd name="T11" fmla="*/ 299 h 349"/>
                        <a:gd name="T12" fmla="*/ 9 w 300"/>
                        <a:gd name="T13" fmla="*/ 286 h 349"/>
                        <a:gd name="T14" fmla="*/ 4 w 300"/>
                        <a:gd name="T15" fmla="*/ 276 h 349"/>
                        <a:gd name="T16" fmla="*/ 0 w 300"/>
                        <a:gd name="T17" fmla="*/ 269 h 349"/>
                        <a:gd name="T18" fmla="*/ 0 w 300"/>
                        <a:gd name="T19" fmla="*/ 265 h 349"/>
                        <a:gd name="T20" fmla="*/ 0 w 300"/>
                        <a:gd name="T21" fmla="*/ 0 h 349"/>
                        <a:gd name="T22" fmla="*/ 300 w 300"/>
                        <a:gd name="T23" fmla="*/ 0 h 349"/>
                        <a:gd name="T24" fmla="*/ 300 w 300"/>
                        <a:gd name="T25" fmla="*/ 213 h 349"/>
                        <a:gd name="T26" fmla="*/ 295 w 300"/>
                        <a:gd name="T27" fmla="*/ 228 h 349"/>
                        <a:gd name="T28" fmla="*/ 287 w 300"/>
                        <a:gd name="T29" fmla="*/ 245 h 349"/>
                        <a:gd name="T30" fmla="*/ 282 w 300"/>
                        <a:gd name="T31" fmla="*/ 258 h 349"/>
                        <a:gd name="T32" fmla="*/ 276 w 300"/>
                        <a:gd name="T33" fmla="*/ 267 h 349"/>
                        <a:gd name="T34" fmla="*/ 274 w 300"/>
                        <a:gd name="T35" fmla="*/ 271 h 349"/>
                        <a:gd name="T36" fmla="*/ 259 w 300"/>
                        <a:gd name="T37" fmla="*/ 286 h 349"/>
                        <a:gd name="T38" fmla="*/ 241 w 300"/>
                        <a:gd name="T39" fmla="*/ 299 h 349"/>
                        <a:gd name="T40" fmla="*/ 219 w 300"/>
                        <a:gd name="T41" fmla="*/ 312 h 349"/>
                        <a:gd name="T42" fmla="*/ 194 w 300"/>
                        <a:gd name="T43" fmla="*/ 324 h 349"/>
                        <a:gd name="T44" fmla="*/ 174 w 300"/>
                        <a:gd name="T45" fmla="*/ 334 h 349"/>
                        <a:gd name="T46" fmla="*/ 156 w 300"/>
                        <a:gd name="T47" fmla="*/ 341 h 349"/>
                        <a:gd name="T48" fmla="*/ 143 w 300"/>
                        <a:gd name="T49" fmla="*/ 347 h 349"/>
                        <a:gd name="T50" fmla="*/ 139 w 300"/>
                        <a:gd name="T51" fmla="*/ 349 h 3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0"/>
                        <a:gd name="T79" fmla="*/ 0 h 349"/>
                        <a:gd name="T80" fmla="*/ 300 w 300"/>
                        <a:gd name="T81" fmla="*/ 349 h 34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0" h="349">
                          <a:moveTo>
                            <a:pt x="139" y="349"/>
                          </a:moveTo>
                          <a:lnTo>
                            <a:pt x="102" y="345"/>
                          </a:lnTo>
                          <a:lnTo>
                            <a:pt x="74" y="337"/>
                          </a:lnTo>
                          <a:lnTo>
                            <a:pt x="50" y="326"/>
                          </a:lnTo>
                          <a:lnTo>
                            <a:pt x="31" y="313"/>
                          </a:lnTo>
                          <a:lnTo>
                            <a:pt x="18" y="299"/>
                          </a:lnTo>
                          <a:lnTo>
                            <a:pt x="9" y="286"/>
                          </a:lnTo>
                          <a:lnTo>
                            <a:pt x="4" y="276"/>
                          </a:lnTo>
                          <a:lnTo>
                            <a:pt x="0" y="269"/>
                          </a:lnTo>
                          <a:lnTo>
                            <a:pt x="0" y="265"/>
                          </a:lnTo>
                          <a:lnTo>
                            <a:pt x="0" y="0"/>
                          </a:lnTo>
                          <a:lnTo>
                            <a:pt x="300" y="0"/>
                          </a:lnTo>
                          <a:lnTo>
                            <a:pt x="300" y="213"/>
                          </a:lnTo>
                          <a:lnTo>
                            <a:pt x="295" y="228"/>
                          </a:lnTo>
                          <a:lnTo>
                            <a:pt x="287" y="245"/>
                          </a:lnTo>
                          <a:lnTo>
                            <a:pt x="282" y="258"/>
                          </a:lnTo>
                          <a:lnTo>
                            <a:pt x="276" y="267"/>
                          </a:lnTo>
                          <a:lnTo>
                            <a:pt x="274" y="271"/>
                          </a:lnTo>
                          <a:lnTo>
                            <a:pt x="259" y="286"/>
                          </a:lnTo>
                          <a:lnTo>
                            <a:pt x="241" y="299"/>
                          </a:lnTo>
                          <a:lnTo>
                            <a:pt x="219" y="312"/>
                          </a:lnTo>
                          <a:lnTo>
                            <a:pt x="194" y="324"/>
                          </a:lnTo>
                          <a:lnTo>
                            <a:pt x="174" y="334"/>
                          </a:lnTo>
                          <a:lnTo>
                            <a:pt x="156" y="341"/>
                          </a:lnTo>
                          <a:lnTo>
                            <a:pt x="143" y="347"/>
                          </a:lnTo>
                          <a:lnTo>
                            <a:pt x="139" y="349"/>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43" name="Freeform 188"/>
                    <p:cNvSpPr>
                      <a:spLocks/>
                    </p:cNvSpPr>
                    <p:nvPr/>
                  </p:nvSpPr>
                  <p:spPr bwMode="auto">
                    <a:xfrm>
                      <a:off x="880" y="2866"/>
                      <a:ext cx="258" cy="347"/>
                    </a:xfrm>
                    <a:custGeom>
                      <a:avLst/>
                      <a:gdLst>
                        <a:gd name="T0" fmla="*/ 122 w 258"/>
                        <a:gd name="T1" fmla="*/ 347 h 347"/>
                        <a:gd name="T2" fmla="*/ 87 w 258"/>
                        <a:gd name="T3" fmla="*/ 343 h 347"/>
                        <a:gd name="T4" fmla="*/ 59 w 258"/>
                        <a:gd name="T5" fmla="*/ 336 h 347"/>
                        <a:gd name="T6" fmla="*/ 39 w 258"/>
                        <a:gd name="T7" fmla="*/ 324 h 347"/>
                        <a:gd name="T8" fmla="*/ 22 w 258"/>
                        <a:gd name="T9" fmla="*/ 313 h 347"/>
                        <a:gd name="T10" fmla="*/ 11 w 258"/>
                        <a:gd name="T11" fmla="*/ 300 h 347"/>
                        <a:gd name="T12" fmla="*/ 4 w 258"/>
                        <a:gd name="T13" fmla="*/ 289 h 347"/>
                        <a:gd name="T14" fmla="*/ 0 w 258"/>
                        <a:gd name="T15" fmla="*/ 282 h 347"/>
                        <a:gd name="T16" fmla="*/ 0 w 258"/>
                        <a:gd name="T17" fmla="*/ 280 h 347"/>
                        <a:gd name="T18" fmla="*/ 0 w 258"/>
                        <a:gd name="T19" fmla="*/ 0 h 347"/>
                        <a:gd name="T20" fmla="*/ 258 w 258"/>
                        <a:gd name="T21" fmla="*/ 0 h 347"/>
                        <a:gd name="T22" fmla="*/ 258 w 258"/>
                        <a:gd name="T23" fmla="*/ 204 h 347"/>
                        <a:gd name="T24" fmla="*/ 252 w 258"/>
                        <a:gd name="T25" fmla="*/ 217 h 347"/>
                        <a:gd name="T26" fmla="*/ 247 w 258"/>
                        <a:gd name="T27" fmla="*/ 232 h 347"/>
                        <a:gd name="T28" fmla="*/ 241 w 258"/>
                        <a:gd name="T29" fmla="*/ 243 h 347"/>
                        <a:gd name="T30" fmla="*/ 237 w 258"/>
                        <a:gd name="T31" fmla="*/ 252 h 347"/>
                        <a:gd name="T32" fmla="*/ 237 w 258"/>
                        <a:gd name="T33" fmla="*/ 256 h 347"/>
                        <a:gd name="T34" fmla="*/ 224 w 258"/>
                        <a:gd name="T35" fmla="*/ 271 h 347"/>
                        <a:gd name="T36" fmla="*/ 208 w 258"/>
                        <a:gd name="T37" fmla="*/ 284 h 347"/>
                        <a:gd name="T38" fmla="*/ 189 w 258"/>
                        <a:gd name="T39" fmla="*/ 300 h 347"/>
                        <a:gd name="T40" fmla="*/ 171 w 258"/>
                        <a:gd name="T41" fmla="*/ 315 h 347"/>
                        <a:gd name="T42" fmla="*/ 152 w 258"/>
                        <a:gd name="T43" fmla="*/ 328 h 347"/>
                        <a:gd name="T44" fmla="*/ 137 w 258"/>
                        <a:gd name="T45" fmla="*/ 337 h 347"/>
                        <a:gd name="T46" fmla="*/ 126 w 258"/>
                        <a:gd name="T47" fmla="*/ 345 h 347"/>
                        <a:gd name="T48" fmla="*/ 122 w 258"/>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8"/>
                        <a:gd name="T76" fmla="*/ 0 h 347"/>
                        <a:gd name="T77" fmla="*/ 258 w 258"/>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8" h="347">
                          <a:moveTo>
                            <a:pt x="122" y="347"/>
                          </a:moveTo>
                          <a:lnTo>
                            <a:pt x="87" y="343"/>
                          </a:lnTo>
                          <a:lnTo>
                            <a:pt x="59" y="336"/>
                          </a:lnTo>
                          <a:lnTo>
                            <a:pt x="39" y="324"/>
                          </a:lnTo>
                          <a:lnTo>
                            <a:pt x="22" y="313"/>
                          </a:lnTo>
                          <a:lnTo>
                            <a:pt x="11" y="300"/>
                          </a:lnTo>
                          <a:lnTo>
                            <a:pt x="4" y="289"/>
                          </a:lnTo>
                          <a:lnTo>
                            <a:pt x="0" y="282"/>
                          </a:lnTo>
                          <a:lnTo>
                            <a:pt x="0" y="280"/>
                          </a:lnTo>
                          <a:lnTo>
                            <a:pt x="0" y="0"/>
                          </a:lnTo>
                          <a:lnTo>
                            <a:pt x="258" y="0"/>
                          </a:lnTo>
                          <a:lnTo>
                            <a:pt x="258" y="204"/>
                          </a:lnTo>
                          <a:lnTo>
                            <a:pt x="252" y="217"/>
                          </a:lnTo>
                          <a:lnTo>
                            <a:pt x="247" y="232"/>
                          </a:lnTo>
                          <a:lnTo>
                            <a:pt x="241" y="243"/>
                          </a:lnTo>
                          <a:lnTo>
                            <a:pt x="237" y="252"/>
                          </a:lnTo>
                          <a:lnTo>
                            <a:pt x="237" y="256"/>
                          </a:lnTo>
                          <a:lnTo>
                            <a:pt x="224" y="271"/>
                          </a:lnTo>
                          <a:lnTo>
                            <a:pt x="208" y="284"/>
                          </a:lnTo>
                          <a:lnTo>
                            <a:pt x="189" y="300"/>
                          </a:lnTo>
                          <a:lnTo>
                            <a:pt x="171" y="315"/>
                          </a:lnTo>
                          <a:lnTo>
                            <a:pt x="152" y="328"/>
                          </a:lnTo>
                          <a:lnTo>
                            <a:pt x="137" y="337"/>
                          </a:lnTo>
                          <a:lnTo>
                            <a:pt x="126" y="345"/>
                          </a:lnTo>
                          <a:lnTo>
                            <a:pt x="122" y="347"/>
                          </a:lnTo>
                          <a:close/>
                        </a:path>
                      </a:pathLst>
                    </a:custGeom>
                    <a:solidFill>
                      <a:srgbClr val="606060"/>
                    </a:solidFill>
                    <a:ln w="0">
                      <a:solidFill>
                        <a:srgbClr val="606060"/>
                      </a:solidFill>
                      <a:round/>
                      <a:headEnd/>
                      <a:tailEnd/>
                    </a:ln>
                  </p:spPr>
                  <p:txBody>
                    <a:bodyPr/>
                    <a:lstStyle/>
                    <a:p>
                      <a:endParaRPr lang="en-US">
                        <a:latin typeface="Arial" pitchFamily="34" charset="0"/>
                        <a:cs typeface="Arial" pitchFamily="34" charset="0"/>
                      </a:endParaRPr>
                    </a:p>
                  </p:txBody>
                </p:sp>
                <p:sp>
                  <p:nvSpPr>
                    <p:cNvPr id="44" name="Freeform 189"/>
                    <p:cNvSpPr>
                      <a:spLocks/>
                    </p:cNvSpPr>
                    <p:nvPr/>
                  </p:nvSpPr>
                  <p:spPr bwMode="auto">
                    <a:xfrm>
                      <a:off x="902" y="2866"/>
                      <a:ext cx="215" cy="347"/>
                    </a:xfrm>
                    <a:custGeom>
                      <a:avLst/>
                      <a:gdLst>
                        <a:gd name="T0" fmla="*/ 108 w 215"/>
                        <a:gd name="T1" fmla="*/ 347 h 347"/>
                        <a:gd name="T2" fmla="*/ 78 w 215"/>
                        <a:gd name="T3" fmla="*/ 343 h 347"/>
                        <a:gd name="T4" fmla="*/ 54 w 215"/>
                        <a:gd name="T5" fmla="*/ 337 h 347"/>
                        <a:gd name="T6" fmla="*/ 34 w 215"/>
                        <a:gd name="T7" fmla="*/ 328 h 347"/>
                        <a:gd name="T8" fmla="*/ 21 w 215"/>
                        <a:gd name="T9" fmla="*/ 319 h 347"/>
                        <a:gd name="T10" fmla="*/ 10 w 215"/>
                        <a:gd name="T11" fmla="*/ 310 h 347"/>
                        <a:gd name="T12" fmla="*/ 4 w 215"/>
                        <a:gd name="T13" fmla="*/ 300 h 347"/>
                        <a:gd name="T14" fmla="*/ 0 w 215"/>
                        <a:gd name="T15" fmla="*/ 295 h 347"/>
                        <a:gd name="T16" fmla="*/ 0 w 215"/>
                        <a:gd name="T17" fmla="*/ 293 h 347"/>
                        <a:gd name="T18" fmla="*/ 0 w 215"/>
                        <a:gd name="T19" fmla="*/ 0 h 347"/>
                        <a:gd name="T20" fmla="*/ 215 w 215"/>
                        <a:gd name="T21" fmla="*/ 0 h 347"/>
                        <a:gd name="T22" fmla="*/ 215 w 215"/>
                        <a:gd name="T23" fmla="*/ 193 h 347"/>
                        <a:gd name="T24" fmla="*/ 212 w 215"/>
                        <a:gd name="T25" fmla="*/ 206 h 347"/>
                        <a:gd name="T26" fmla="*/ 206 w 215"/>
                        <a:gd name="T27" fmla="*/ 217 h 347"/>
                        <a:gd name="T28" fmla="*/ 202 w 215"/>
                        <a:gd name="T29" fmla="*/ 230 h 347"/>
                        <a:gd name="T30" fmla="*/ 199 w 215"/>
                        <a:gd name="T31" fmla="*/ 239 h 347"/>
                        <a:gd name="T32" fmla="*/ 199 w 215"/>
                        <a:gd name="T33" fmla="*/ 243 h 347"/>
                        <a:gd name="T34" fmla="*/ 188 w 215"/>
                        <a:gd name="T35" fmla="*/ 254 h 347"/>
                        <a:gd name="T36" fmla="*/ 175 w 215"/>
                        <a:gd name="T37" fmla="*/ 271 h 347"/>
                        <a:gd name="T38" fmla="*/ 160 w 215"/>
                        <a:gd name="T39" fmla="*/ 287 h 347"/>
                        <a:gd name="T40" fmla="*/ 145 w 215"/>
                        <a:gd name="T41" fmla="*/ 304 h 347"/>
                        <a:gd name="T42" fmla="*/ 130 w 215"/>
                        <a:gd name="T43" fmla="*/ 321 h 347"/>
                        <a:gd name="T44" fmla="*/ 119 w 215"/>
                        <a:gd name="T45" fmla="*/ 334 h 347"/>
                        <a:gd name="T46" fmla="*/ 110 w 215"/>
                        <a:gd name="T47" fmla="*/ 343 h 347"/>
                        <a:gd name="T48" fmla="*/ 108 w 215"/>
                        <a:gd name="T49" fmla="*/ 347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5"/>
                        <a:gd name="T76" fmla="*/ 0 h 347"/>
                        <a:gd name="T77" fmla="*/ 215 w 21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5" h="347">
                          <a:moveTo>
                            <a:pt x="108" y="347"/>
                          </a:moveTo>
                          <a:lnTo>
                            <a:pt x="78" y="343"/>
                          </a:lnTo>
                          <a:lnTo>
                            <a:pt x="54" y="337"/>
                          </a:lnTo>
                          <a:lnTo>
                            <a:pt x="34" y="328"/>
                          </a:lnTo>
                          <a:lnTo>
                            <a:pt x="21" y="319"/>
                          </a:lnTo>
                          <a:lnTo>
                            <a:pt x="10" y="310"/>
                          </a:lnTo>
                          <a:lnTo>
                            <a:pt x="4" y="300"/>
                          </a:lnTo>
                          <a:lnTo>
                            <a:pt x="0" y="295"/>
                          </a:lnTo>
                          <a:lnTo>
                            <a:pt x="0" y="293"/>
                          </a:lnTo>
                          <a:lnTo>
                            <a:pt x="0" y="0"/>
                          </a:lnTo>
                          <a:lnTo>
                            <a:pt x="215" y="0"/>
                          </a:lnTo>
                          <a:lnTo>
                            <a:pt x="215" y="193"/>
                          </a:lnTo>
                          <a:lnTo>
                            <a:pt x="212" y="206"/>
                          </a:lnTo>
                          <a:lnTo>
                            <a:pt x="206" y="217"/>
                          </a:lnTo>
                          <a:lnTo>
                            <a:pt x="202" y="230"/>
                          </a:lnTo>
                          <a:lnTo>
                            <a:pt x="199" y="239"/>
                          </a:lnTo>
                          <a:lnTo>
                            <a:pt x="199" y="243"/>
                          </a:lnTo>
                          <a:lnTo>
                            <a:pt x="188" y="254"/>
                          </a:lnTo>
                          <a:lnTo>
                            <a:pt x="175" y="271"/>
                          </a:lnTo>
                          <a:lnTo>
                            <a:pt x="160" y="287"/>
                          </a:lnTo>
                          <a:lnTo>
                            <a:pt x="145" y="304"/>
                          </a:lnTo>
                          <a:lnTo>
                            <a:pt x="130" y="321"/>
                          </a:lnTo>
                          <a:lnTo>
                            <a:pt x="119" y="334"/>
                          </a:lnTo>
                          <a:lnTo>
                            <a:pt x="110" y="343"/>
                          </a:lnTo>
                          <a:lnTo>
                            <a:pt x="108" y="347"/>
                          </a:lnTo>
                          <a:close/>
                        </a:path>
                      </a:pathLst>
                    </a:custGeom>
                    <a:solidFill>
                      <a:srgbClr val="808080"/>
                    </a:solidFill>
                    <a:ln w="0">
                      <a:solidFill>
                        <a:srgbClr val="808080"/>
                      </a:solidFill>
                      <a:round/>
                      <a:headEnd/>
                      <a:tailEnd/>
                    </a:ln>
                  </p:spPr>
                  <p:txBody>
                    <a:bodyPr/>
                    <a:lstStyle/>
                    <a:p>
                      <a:endParaRPr lang="en-US">
                        <a:latin typeface="Arial" pitchFamily="34" charset="0"/>
                        <a:cs typeface="Arial" pitchFamily="34" charset="0"/>
                      </a:endParaRPr>
                    </a:p>
                  </p:txBody>
                </p:sp>
                <p:sp>
                  <p:nvSpPr>
                    <p:cNvPr id="45" name="Freeform 190"/>
                    <p:cNvSpPr>
                      <a:spLocks/>
                    </p:cNvSpPr>
                    <p:nvPr/>
                  </p:nvSpPr>
                  <p:spPr bwMode="auto">
                    <a:xfrm>
                      <a:off x="923" y="2866"/>
                      <a:ext cx="174" cy="345"/>
                    </a:xfrm>
                    <a:custGeom>
                      <a:avLst/>
                      <a:gdLst>
                        <a:gd name="T0" fmla="*/ 92 w 174"/>
                        <a:gd name="T1" fmla="*/ 345 h 345"/>
                        <a:gd name="T2" fmla="*/ 65 w 174"/>
                        <a:gd name="T3" fmla="*/ 343 h 345"/>
                        <a:gd name="T4" fmla="*/ 42 w 174"/>
                        <a:gd name="T5" fmla="*/ 337 h 345"/>
                        <a:gd name="T6" fmla="*/ 26 w 174"/>
                        <a:gd name="T7" fmla="*/ 330 h 345"/>
                        <a:gd name="T8" fmla="*/ 15 w 174"/>
                        <a:gd name="T9" fmla="*/ 323 h 345"/>
                        <a:gd name="T10" fmla="*/ 5 w 174"/>
                        <a:gd name="T11" fmla="*/ 313 h 345"/>
                        <a:gd name="T12" fmla="*/ 2 w 174"/>
                        <a:gd name="T13" fmla="*/ 308 h 345"/>
                        <a:gd name="T14" fmla="*/ 0 w 174"/>
                        <a:gd name="T15" fmla="*/ 306 h 345"/>
                        <a:gd name="T16" fmla="*/ 0 w 174"/>
                        <a:gd name="T17" fmla="*/ 2 h 345"/>
                        <a:gd name="T18" fmla="*/ 174 w 174"/>
                        <a:gd name="T19" fmla="*/ 0 h 345"/>
                        <a:gd name="T20" fmla="*/ 174 w 174"/>
                        <a:gd name="T21" fmla="*/ 184 h 345"/>
                        <a:gd name="T22" fmla="*/ 170 w 174"/>
                        <a:gd name="T23" fmla="*/ 193 h 345"/>
                        <a:gd name="T24" fmla="*/ 167 w 174"/>
                        <a:gd name="T25" fmla="*/ 204 h 345"/>
                        <a:gd name="T26" fmla="*/ 165 w 174"/>
                        <a:gd name="T27" fmla="*/ 217 h 345"/>
                        <a:gd name="T28" fmla="*/ 163 w 174"/>
                        <a:gd name="T29" fmla="*/ 226 h 345"/>
                        <a:gd name="T30" fmla="*/ 161 w 174"/>
                        <a:gd name="T31" fmla="*/ 228 h 345"/>
                        <a:gd name="T32" fmla="*/ 154 w 174"/>
                        <a:gd name="T33" fmla="*/ 239 h 345"/>
                        <a:gd name="T34" fmla="*/ 144 w 174"/>
                        <a:gd name="T35" fmla="*/ 256 h 345"/>
                        <a:gd name="T36" fmla="*/ 133 w 174"/>
                        <a:gd name="T37" fmla="*/ 274 h 345"/>
                        <a:gd name="T38" fmla="*/ 120 w 174"/>
                        <a:gd name="T39" fmla="*/ 295 h 345"/>
                        <a:gd name="T40" fmla="*/ 111 w 174"/>
                        <a:gd name="T41" fmla="*/ 313 h 345"/>
                        <a:gd name="T42" fmla="*/ 102 w 174"/>
                        <a:gd name="T43" fmla="*/ 330 h 345"/>
                        <a:gd name="T44" fmla="*/ 96 w 174"/>
                        <a:gd name="T45" fmla="*/ 341 h 345"/>
                        <a:gd name="T46" fmla="*/ 92 w 174"/>
                        <a:gd name="T47" fmla="*/ 345 h 3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4"/>
                        <a:gd name="T73" fmla="*/ 0 h 345"/>
                        <a:gd name="T74" fmla="*/ 174 w 174"/>
                        <a:gd name="T75" fmla="*/ 345 h 3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4" h="345">
                          <a:moveTo>
                            <a:pt x="92" y="345"/>
                          </a:moveTo>
                          <a:lnTo>
                            <a:pt x="65" y="343"/>
                          </a:lnTo>
                          <a:lnTo>
                            <a:pt x="42" y="337"/>
                          </a:lnTo>
                          <a:lnTo>
                            <a:pt x="26" y="330"/>
                          </a:lnTo>
                          <a:lnTo>
                            <a:pt x="15" y="323"/>
                          </a:lnTo>
                          <a:lnTo>
                            <a:pt x="5" y="313"/>
                          </a:lnTo>
                          <a:lnTo>
                            <a:pt x="2" y="308"/>
                          </a:lnTo>
                          <a:lnTo>
                            <a:pt x="0" y="306"/>
                          </a:lnTo>
                          <a:lnTo>
                            <a:pt x="0" y="2"/>
                          </a:lnTo>
                          <a:lnTo>
                            <a:pt x="174" y="0"/>
                          </a:lnTo>
                          <a:lnTo>
                            <a:pt x="174" y="184"/>
                          </a:lnTo>
                          <a:lnTo>
                            <a:pt x="170" y="193"/>
                          </a:lnTo>
                          <a:lnTo>
                            <a:pt x="167" y="204"/>
                          </a:lnTo>
                          <a:lnTo>
                            <a:pt x="165" y="217"/>
                          </a:lnTo>
                          <a:lnTo>
                            <a:pt x="163" y="226"/>
                          </a:lnTo>
                          <a:lnTo>
                            <a:pt x="161" y="228"/>
                          </a:lnTo>
                          <a:lnTo>
                            <a:pt x="154" y="239"/>
                          </a:lnTo>
                          <a:lnTo>
                            <a:pt x="144" y="256"/>
                          </a:lnTo>
                          <a:lnTo>
                            <a:pt x="133" y="274"/>
                          </a:lnTo>
                          <a:lnTo>
                            <a:pt x="120" y="295"/>
                          </a:lnTo>
                          <a:lnTo>
                            <a:pt x="111" y="313"/>
                          </a:lnTo>
                          <a:lnTo>
                            <a:pt x="102" y="330"/>
                          </a:lnTo>
                          <a:lnTo>
                            <a:pt x="96" y="341"/>
                          </a:lnTo>
                          <a:lnTo>
                            <a:pt x="92" y="345"/>
                          </a:lnTo>
                          <a:close/>
                        </a:path>
                      </a:pathLst>
                    </a:custGeom>
                    <a:solidFill>
                      <a:srgbClr val="9F9F9F"/>
                    </a:solidFill>
                    <a:ln w="0">
                      <a:solidFill>
                        <a:srgbClr val="9F9F9F"/>
                      </a:solidFill>
                      <a:round/>
                      <a:headEnd/>
                      <a:tailEnd/>
                    </a:ln>
                  </p:spPr>
                  <p:txBody>
                    <a:bodyPr/>
                    <a:lstStyle/>
                    <a:p>
                      <a:endParaRPr lang="en-US">
                        <a:latin typeface="Arial" pitchFamily="34" charset="0"/>
                        <a:cs typeface="Arial" pitchFamily="34" charset="0"/>
                      </a:endParaRPr>
                    </a:p>
                  </p:txBody>
                </p:sp>
                <p:sp>
                  <p:nvSpPr>
                    <p:cNvPr id="46" name="Freeform 191"/>
                    <p:cNvSpPr>
                      <a:spLocks/>
                    </p:cNvSpPr>
                    <p:nvPr/>
                  </p:nvSpPr>
                  <p:spPr bwMode="auto">
                    <a:xfrm>
                      <a:off x="945" y="2866"/>
                      <a:ext cx="132" cy="343"/>
                    </a:xfrm>
                    <a:custGeom>
                      <a:avLst/>
                      <a:gdLst>
                        <a:gd name="T0" fmla="*/ 78 w 132"/>
                        <a:gd name="T1" fmla="*/ 343 h 343"/>
                        <a:gd name="T2" fmla="*/ 52 w 132"/>
                        <a:gd name="T3" fmla="*/ 343 h 343"/>
                        <a:gd name="T4" fmla="*/ 31 w 132"/>
                        <a:gd name="T5" fmla="*/ 339 h 343"/>
                        <a:gd name="T6" fmla="*/ 17 w 132"/>
                        <a:gd name="T7" fmla="*/ 332 h 343"/>
                        <a:gd name="T8" fmla="*/ 7 w 132"/>
                        <a:gd name="T9" fmla="*/ 326 h 343"/>
                        <a:gd name="T10" fmla="*/ 2 w 132"/>
                        <a:gd name="T11" fmla="*/ 321 h 343"/>
                        <a:gd name="T12" fmla="*/ 0 w 132"/>
                        <a:gd name="T13" fmla="*/ 319 h 343"/>
                        <a:gd name="T14" fmla="*/ 0 w 132"/>
                        <a:gd name="T15" fmla="*/ 2 h 343"/>
                        <a:gd name="T16" fmla="*/ 132 w 132"/>
                        <a:gd name="T17" fmla="*/ 0 h 343"/>
                        <a:gd name="T18" fmla="*/ 132 w 132"/>
                        <a:gd name="T19" fmla="*/ 174 h 343"/>
                        <a:gd name="T20" fmla="*/ 128 w 132"/>
                        <a:gd name="T21" fmla="*/ 184 h 343"/>
                        <a:gd name="T22" fmla="*/ 126 w 132"/>
                        <a:gd name="T23" fmla="*/ 198 h 343"/>
                        <a:gd name="T24" fmla="*/ 124 w 132"/>
                        <a:gd name="T25" fmla="*/ 210 h 343"/>
                        <a:gd name="T26" fmla="*/ 122 w 132"/>
                        <a:gd name="T27" fmla="*/ 215 h 343"/>
                        <a:gd name="T28" fmla="*/ 119 w 132"/>
                        <a:gd name="T29" fmla="*/ 224 h 343"/>
                        <a:gd name="T30" fmla="*/ 111 w 132"/>
                        <a:gd name="T31" fmla="*/ 241 h 343"/>
                        <a:gd name="T32" fmla="*/ 104 w 132"/>
                        <a:gd name="T33" fmla="*/ 261 h 343"/>
                        <a:gd name="T34" fmla="*/ 96 w 132"/>
                        <a:gd name="T35" fmla="*/ 284 h 343"/>
                        <a:gd name="T36" fmla="*/ 89 w 132"/>
                        <a:gd name="T37" fmla="*/ 306 h 343"/>
                        <a:gd name="T38" fmla="*/ 83 w 132"/>
                        <a:gd name="T39" fmla="*/ 324 h 343"/>
                        <a:gd name="T40" fmla="*/ 80 w 132"/>
                        <a:gd name="T41" fmla="*/ 337 h 343"/>
                        <a:gd name="T42" fmla="*/ 78 w 132"/>
                        <a:gd name="T43" fmla="*/ 343 h 3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2"/>
                        <a:gd name="T67" fmla="*/ 0 h 343"/>
                        <a:gd name="T68" fmla="*/ 132 w 132"/>
                        <a:gd name="T69" fmla="*/ 343 h 3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2" h="343">
                          <a:moveTo>
                            <a:pt x="78" y="343"/>
                          </a:moveTo>
                          <a:lnTo>
                            <a:pt x="52" y="343"/>
                          </a:lnTo>
                          <a:lnTo>
                            <a:pt x="31" y="339"/>
                          </a:lnTo>
                          <a:lnTo>
                            <a:pt x="17" y="332"/>
                          </a:lnTo>
                          <a:lnTo>
                            <a:pt x="7" y="326"/>
                          </a:lnTo>
                          <a:lnTo>
                            <a:pt x="2" y="321"/>
                          </a:lnTo>
                          <a:lnTo>
                            <a:pt x="0" y="319"/>
                          </a:lnTo>
                          <a:lnTo>
                            <a:pt x="0" y="2"/>
                          </a:lnTo>
                          <a:lnTo>
                            <a:pt x="132" y="0"/>
                          </a:lnTo>
                          <a:lnTo>
                            <a:pt x="132" y="174"/>
                          </a:lnTo>
                          <a:lnTo>
                            <a:pt x="128" y="184"/>
                          </a:lnTo>
                          <a:lnTo>
                            <a:pt x="126" y="198"/>
                          </a:lnTo>
                          <a:lnTo>
                            <a:pt x="124" y="210"/>
                          </a:lnTo>
                          <a:lnTo>
                            <a:pt x="122" y="215"/>
                          </a:lnTo>
                          <a:lnTo>
                            <a:pt x="119" y="224"/>
                          </a:lnTo>
                          <a:lnTo>
                            <a:pt x="111" y="241"/>
                          </a:lnTo>
                          <a:lnTo>
                            <a:pt x="104" y="261"/>
                          </a:lnTo>
                          <a:lnTo>
                            <a:pt x="96" y="284"/>
                          </a:lnTo>
                          <a:lnTo>
                            <a:pt x="89" y="306"/>
                          </a:lnTo>
                          <a:lnTo>
                            <a:pt x="83" y="324"/>
                          </a:lnTo>
                          <a:lnTo>
                            <a:pt x="80" y="337"/>
                          </a:lnTo>
                          <a:lnTo>
                            <a:pt x="78" y="343"/>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47" name="Freeform 192"/>
                    <p:cNvSpPr>
                      <a:spLocks/>
                    </p:cNvSpPr>
                    <p:nvPr/>
                  </p:nvSpPr>
                  <p:spPr bwMode="auto">
                    <a:xfrm>
                      <a:off x="967" y="2866"/>
                      <a:ext cx="89" cy="343"/>
                    </a:xfrm>
                    <a:custGeom>
                      <a:avLst/>
                      <a:gdLst>
                        <a:gd name="T0" fmla="*/ 61 w 89"/>
                        <a:gd name="T1" fmla="*/ 341 h 343"/>
                        <a:gd name="T2" fmla="*/ 39 w 89"/>
                        <a:gd name="T3" fmla="*/ 343 h 343"/>
                        <a:gd name="T4" fmla="*/ 22 w 89"/>
                        <a:gd name="T5" fmla="*/ 341 h 343"/>
                        <a:gd name="T6" fmla="*/ 9 w 89"/>
                        <a:gd name="T7" fmla="*/ 337 h 343"/>
                        <a:gd name="T8" fmla="*/ 2 w 89"/>
                        <a:gd name="T9" fmla="*/ 334 h 343"/>
                        <a:gd name="T10" fmla="*/ 0 w 89"/>
                        <a:gd name="T11" fmla="*/ 334 h 343"/>
                        <a:gd name="T12" fmla="*/ 0 w 89"/>
                        <a:gd name="T13" fmla="*/ 2 h 343"/>
                        <a:gd name="T14" fmla="*/ 89 w 89"/>
                        <a:gd name="T15" fmla="*/ 0 h 343"/>
                        <a:gd name="T16" fmla="*/ 89 w 89"/>
                        <a:gd name="T17" fmla="*/ 163 h 343"/>
                        <a:gd name="T18" fmla="*/ 87 w 89"/>
                        <a:gd name="T19" fmla="*/ 171 h 343"/>
                        <a:gd name="T20" fmla="*/ 85 w 89"/>
                        <a:gd name="T21" fmla="*/ 184 h 343"/>
                        <a:gd name="T22" fmla="*/ 85 w 89"/>
                        <a:gd name="T23" fmla="*/ 197 h 343"/>
                        <a:gd name="T24" fmla="*/ 84 w 89"/>
                        <a:gd name="T25" fmla="*/ 202 h 343"/>
                        <a:gd name="T26" fmla="*/ 82 w 89"/>
                        <a:gd name="T27" fmla="*/ 210 h 343"/>
                        <a:gd name="T28" fmla="*/ 78 w 89"/>
                        <a:gd name="T29" fmla="*/ 226 h 343"/>
                        <a:gd name="T30" fmla="*/ 74 w 89"/>
                        <a:gd name="T31" fmla="*/ 248 h 343"/>
                        <a:gd name="T32" fmla="*/ 71 w 89"/>
                        <a:gd name="T33" fmla="*/ 274 h 343"/>
                        <a:gd name="T34" fmla="*/ 67 w 89"/>
                        <a:gd name="T35" fmla="*/ 299 h 343"/>
                        <a:gd name="T36" fmla="*/ 65 w 89"/>
                        <a:gd name="T37" fmla="*/ 321 h 343"/>
                        <a:gd name="T38" fmla="*/ 63 w 89"/>
                        <a:gd name="T39" fmla="*/ 336 h 343"/>
                        <a:gd name="T40" fmla="*/ 61 w 89"/>
                        <a:gd name="T41" fmla="*/ 341 h 3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343"/>
                        <a:gd name="T65" fmla="*/ 89 w 89"/>
                        <a:gd name="T66" fmla="*/ 343 h 3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343">
                          <a:moveTo>
                            <a:pt x="61" y="341"/>
                          </a:moveTo>
                          <a:lnTo>
                            <a:pt x="39" y="343"/>
                          </a:lnTo>
                          <a:lnTo>
                            <a:pt x="22" y="341"/>
                          </a:lnTo>
                          <a:lnTo>
                            <a:pt x="9" y="337"/>
                          </a:lnTo>
                          <a:lnTo>
                            <a:pt x="2" y="334"/>
                          </a:lnTo>
                          <a:lnTo>
                            <a:pt x="0" y="334"/>
                          </a:lnTo>
                          <a:lnTo>
                            <a:pt x="0" y="2"/>
                          </a:lnTo>
                          <a:lnTo>
                            <a:pt x="89" y="0"/>
                          </a:lnTo>
                          <a:lnTo>
                            <a:pt x="89" y="163"/>
                          </a:lnTo>
                          <a:lnTo>
                            <a:pt x="87" y="171"/>
                          </a:lnTo>
                          <a:lnTo>
                            <a:pt x="85" y="184"/>
                          </a:lnTo>
                          <a:lnTo>
                            <a:pt x="85" y="197"/>
                          </a:lnTo>
                          <a:lnTo>
                            <a:pt x="84" y="202"/>
                          </a:lnTo>
                          <a:lnTo>
                            <a:pt x="82" y="210"/>
                          </a:lnTo>
                          <a:lnTo>
                            <a:pt x="78" y="226"/>
                          </a:lnTo>
                          <a:lnTo>
                            <a:pt x="74" y="248"/>
                          </a:lnTo>
                          <a:lnTo>
                            <a:pt x="71" y="274"/>
                          </a:lnTo>
                          <a:lnTo>
                            <a:pt x="67" y="299"/>
                          </a:lnTo>
                          <a:lnTo>
                            <a:pt x="65" y="321"/>
                          </a:lnTo>
                          <a:lnTo>
                            <a:pt x="63" y="336"/>
                          </a:lnTo>
                          <a:lnTo>
                            <a:pt x="61" y="341"/>
                          </a:lnTo>
                          <a:close/>
                        </a:path>
                      </a:pathLst>
                    </a:custGeom>
                    <a:solidFill>
                      <a:srgbClr val="DFDFDF"/>
                    </a:solidFill>
                    <a:ln w="0">
                      <a:solidFill>
                        <a:srgbClr val="DFDFDF"/>
                      </a:solidFill>
                      <a:round/>
                      <a:headEnd/>
                      <a:tailEnd/>
                    </a:ln>
                  </p:spPr>
                  <p:txBody>
                    <a:bodyPr/>
                    <a:lstStyle/>
                    <a:p>
                      <a:endParaRPr lang="en-US">
                        <a:latin typeface="Arial" pitchFamily="34" charset="0"/>
                        <a:cs typeface="Arial" pitchFamily="34" charset="0"/>
                      </a:endParaRPr>
                    </a:p>
                  </p:txBody>
                </p:sp>
                <p:sp>
                  <p:nvSpPr>
                    <p:cNvPr id="48" name="Freeform 193"/>
                    <p:cNvSpPr>
                      <a:spLocks/>
                    </p:cNvSpPr>
                    <p:nvPr/>
                  </p:nvSpPr>
                  <p:spPr bwMode="auto">
                    <a:xfrm>
                      <a:off x="989" y="2866"/>
                      <a:ext cx="47" cy="347"/>
                    </a:xfrm>
                    <a:custGeom>
                      <a:avLst/>
                      <a:gdLst>
                        <a:gd name="T0" fmla="*/ 47 w 47"/>
                        <a:gd name="T1" fmla="*/ 0 h 347"/>
                        <a:gd name="T2" fmla="*/ 47 w 47"/>
                        <a:gd name="T3" fmla="*/ 341 h 347"/>
                        <a:gd name="T4" fmla="*/ 23 w 47"/>
                        <a:gd name="T5" fmla="*/ 345 h 347"/>
                        <a:gd name="T6" fmla="*/ 6 w 47"/>
                        <a:gd name="T7" fmla="*/ 347 h 347"/>
                        <a:gd name="T8" fmla="*/ 0 w 47"/>
                        <a:gd name="T9" fmla="*/ 347 h 347"/>
                        <a:gd name="T10" fmla="*/ 0 w 47"/>
                        <a:gd name="T11" fmla="*/ 4 h 347"/>
                        <a:gd name="T12" fmla="*/ 47 w 47"/>
                        <a:gd name="T13" fmla="*/ 0 h 347"/>
                        <a:gd name="T14" fmla="*/ 0 60000 65536"/>
                        <a:gd name="T15" fmla="*/ 0 60000 65536"/>
                        <a:gd name="T16" fmla="*/ 0 60000 65536"/>
                        <a:gd name="T17" fmla="*/ 0 60000 65536"/>
                        <a:gd name="T18" fmla="*/ 0 60000 65536"/>
                        <a:gd name="T19" fmla="*/ 0 60000 65536"/>
                        <a:gd name="T20" fmla="*/ 0 60000 65536"/>
                        <a:gd name="T21" fmla="*/ 0 w 47"/>
                        <a:gd name="T22" fmla="*/ 0 h 347"/>
                        <a:gd name="T23" fmla="*/ 47 w 47"/>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347">
                          <a:moveTo>
                            <a:pt x="47" y="0"/>
                          </a:moveTo>
                          <a:lnTo>
                            <a:pt x="47" y="341"/>
                          </a:lnTo>
                          <a:lnTo>
                            <a:pt x="23" y="345"/>
                          </a:lnTo>
                          <a:lnTo>
                            <a:pt x="6" y="347"/>
                          </a:lnTo>
                          <a:lnTo>
                            <a:pt x="0" y="347"/>
                          </a:lnTo>
                          <a:lnTo>
                            <a:pt x="0" y="4"/>
                          </a:lnTo>
                          <a:lnTo>
                            <a:pt x="47"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49" name="Freeform 194"/>
                    <p:cNvSpPr>
                      <a:spLocks noEditPoints="1"/>
                    </p:cNvSpPr>
                    <p:nvPr/>
                  </p:nvSpPr>
                  <p:spPr bwMode="auto">
                    <a:xfrm>
                      <a:off x="826" y="2998"/>
                      <a:ext cx="102" cy="107"/>
                    </a:xfrm>
                    <a:custGeom>
                      <a:avLst/>
                      <a:gdLst>
                        <a:gd name="T0" fmla="*/ 52 w 102"/>
                        <a:gd name="T1" fmla="*/ 24 h 107"/>
                        <a:gd name="T2" fmla="*/ 65 w 102"/>
                        <a:gd name="T3" fmla="*/ 66 h 107"/>
                        <a:gd name="T4" fmla="*/ 37 w 102"/>
                        <a:gd name="T5" fmla="*/ 66 h 107"/>
                        <a:gd name="T6" fmla="*/ 52 w 102"/>
                        <a:gd name="T7" fmla="*/ 24 h 107"/>
                        <a:gd name="T8" fmla="*/ 0 w 102"/>
                        <a:gd name="T9" fmla="*/ 107 h 107"/>
                        <a:gd name="T10" fmla="*/ 24 w 102"/>
                        <a:gd name="T11" fmla="*/ 107 h 107"/>
                        <a:gd name="T12" fmla="*/ 32 w 102"/>
                        <a:gd name="T13" fmla="*/ 85 h 107"/>
                        <a:gd name="T14" fmla="*/ 71 w 102"/>
                        <a:gd name="T15" fmla="*/ 85 h 107"/>
                        <a:gd name="T16" fmla="*/ 78 w 102"/>
                        <a:gd name="T17" fmla="*/ 107 h 107"/>
                        <a:gd name="T18" fmla="*/ 102 w 102"/>
                        <a:gd name="T19" fmla="*/ 107 h 107"/>
                        <a:gd name="T20" fmla="*/ 65 w 102"/>
                        <a:gd name="T21" fmla="*/ 0 h 107"/>
                        <a:gd name="T22" fmla="*/ 39 w 102"/>
                        <a:gd name="T23" fmla="*/ 0 h 107"/>
                        <a:gd name="T24" fmla="*/ 0 w 102"/>
                        <a:gd name="T25" fmla="*/ 107 h 1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107"/>
                        <a:gd name="T41" fmla="*/ 102 w 102"/>
                        <a:gd name="T42" fmla="*/ 107 h 1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107">
                          <a:moveTo>
                            <a:pt x="52" y="24"/>
                          </a:moveTo>
                          <a:lnTo>
                            <a:pt x="65" y="66"/>
                          </a:lnTo>
                          <a:lnTo>
                            <a:pt x="37" y="66"/>
                          </a:lnTo>
                          <a:lnTo>
                            <a:pt x="52" y="24"/>
                          </a:lnTo>
                          <a:close/>
                          <a:moveTo>
                            <a:pt x="0" y="107"/>
                          </a:moveTo>
                          <a:lnTo>
                            <a:pt x="24" y="107"/>
                          </a:lnTo>
                          <a:lnTo>
                            <a:pt x="32" y="85"/>
                          </a:lnTo>
                          <a:lnTo>
                            <a:pt x="71" y="85"/>
                          </a:lnTo>
                          <a:lnTo>
                            <a:pt x="78" y="107"/>
                          </a:lnTo>
                          <a:lnTo>
                            <a:pt x="102" y="107"/>
                          </a:lnTo>
                          <a:lnTo>
                            <a:pt x="65" y="0"/>
                          </a:lnTo>
                          <a:lnTo>
                            <a:pt x="39" y="0"/>
                          </a:lnTo>
                          <a:lnTo>
                            <a:pt x="0" y="107"/>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50" name="Freeform 195"/>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51" name="Freeform 196"/>
                    <p:cNvSpPr>
                      <a:spLocks/>
                    </p:cNvSpPr>
                    <p:nvPr/>
                  </p:nvSpPr>
                  <p:spPr bwMode="auto">
                    <a:xfrm>
                      <a:off x="813" y="2762"/>
                      <a:ext cx="386" cy="200"/>
                    </a:xfrm>
                    <a:custGeom>
                      <a:avLst/>
                      <a:gdLst>
                        <a:gd name="T0" fmla="*/ 193 w 386"/>
                        <a:gd name="T1" fmla="*/ 200 h 200"/>
                        <a:gd name="T2" fmla="*/ 238 w 386"/>
                        <a:gd name="T3" fmla="*/ 199 h 200"/>
                        <a:gd name="T4" fmla="*/ 278 w 386"/>
                        <a:gd name="T5" fmla="*/ 191 h 200"/>
                        <a:gd name="T6" fmla="*/ 314 w 386"/>
                        <a:gd name="T7" fmla="*/ 178 h 200"/>
                        <a:gd name="T8" fmla="*/ 343 w 386"/>
                        <a:gd name="T9" fmla="*/ 163 h 200"/>
                        <a:gd name="T10" fmla="*/ 366 w 386"/>
                        <a:gd name="T11" fmla="*/ 145 h 200"/>
                        <a:gd name="T12" fmla="*/ 380 w 386"/>
                        <a:gd name="T13" fmla="*/ 124 h 200"/>
                        <a:gd name="T14" fmla="*/ 386 w 386"/>
                        <a:gd name="T15" fmla="*/ 100 h 200"/>
                        <a:gd name="T16" fmla="*/ 380 w 386"/>
                        <a:gd name="T17" fmla="*/ 78 h 200"/>
                        <a:gd name="T18" fmla="*/ 366 w 386"/>
                        <a:gd name="T19" fmla="*/ 56 h 200"/>
                        <a:gd name="T20" fmla="*/ 343 w 386"/>
                        <a:gd name="T21" fmla="*/ 37 h 200"/>
                        <a:gd name="T22" fmla="*/ 314 w 386"/>
                        <a:gd name="T23" fmla="*/ 22 h 200"/>
                        <a:gd name="T24" fmla="*/ 278 w 386"/>
                        <a:gd name="T25" fmla="*/ 11 h 200"/>
                        <a:gd name="T26" fmla="*/ 238 w 386"/>
                        <a:gd name="T27" fmla="*/ 2 h 200"/>
                        <a:gd name="T28" fmla="*/ 193 w 386"/>
                        <a:gd name="T29" fmla="*/ 0 h 200"/>
                        <a:gd name="T30" fmla="*/ 149 w 386"/>
                        <a:gd name="T31" fmla="*/ 2 h 200"/>
                        <a:gd name="T32" fmla="*/ 110 w 386"/>
                        <a:gd name="T33" fmla="*/ 11 h 200"/>
                        <a:gd name="T34" fmla="*/ 73 w 386"/>
                        <a:gd name="T35" fmla="*/ 22 h 200"/>
                        <a:gd name="T36" fmla="*/ 43 w 386"/>
                        <a:gd name="T37" fmla="*/ 37 h 200"/>
                        <a:gd name="T38" fmla="*/ 21 w 386"/>
                        <a:gd name="T39" fmla="*/ 56 h 200"/>
                        <a:gd name="T40" fmla="*/ 6 w 386"/>
                        <a:gd name="T41" fmla="*/ 78 h 200"/>
                        <a:gd name="T42" fmla="*/ 0 w 386"/>
                        <a:gd name="T43" fmla="*/ 100 h 200"/>
                        <a:gd name="T44" fmla="*/ 6 w 386"/>
                        <a:gd name="T45" fmla="*/ 124 h 200"/>
                        <a:gd name="T46" fmla="*/ 21 w 386"/>
                        <a:gd name="T47" fmla="*/ 145 h 200"/>
                        <a:gd name="T48" fmla="*/ 43 w 386"/>
                        <a:gd name="T49" fmla="*/ 163 h 200"/>
                        <a:gd name="T50" fmla="*/ 73 w 386"/>
                        <a:gd name="T51" fmla="*/ 178 h 200"/>
                        <a:gd name="T52" fmla="*/ 110 w 386"/>
                        <a:gd name="T53" fmla="*/ 191 h 200"/>
                        <a:gd name="T54" fmla="*/ 149 w 386"/>
                        <a:gd name="T55" fmla="*/ 199 h 200"/>
                        <a:gd name="T56" fmla="*/ 193 w 386"/>
                        <a:gd name="T57" fmla="*/ 200 h 2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200"/>
                        <a:gd name="T89" fmla="*/ 386 w 386"/>
                        <a:gd name="T90" fmla="*/ 200 h 20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200">
                          <a:moveTo>
                            <a:pt x="193" y="200"/>
                          </a:moveTo>
                          <a:lnTo>
                            <a:pt x="238" y="199"/>
                          </a:lnTo>
                          <a:lnTo>
                            <a:pt x="278" y="191"/>
                          </a:lnTo>
                          <a:lnTo>
                            <a:pt x="314" y="178"/>
                          </a:lnTo>
                          <a:lnTo>
                            <a:pt x="343" y="163"/>
                          </a:lnTo>
                          <a:lnTo>
                            <a:pt x="366" y="145"/>
                          </a:lnTo>
                          <a:lnTo>
                            <a:pt x="380" y="124"/>
                          </a:lnTo>
                          <a:lnTo>
                            <a:pt x="386" y="100"/>
                          </a:lnTo>
                          <a:lnTo>
                            <a:pt x="380" y="78"/>
                          </a:lnTo>
                          <a:lnTo>
                            <a:pt x="366" y="56"/>
                          </a:lnTo>
                          <a:lnTo>
                            <a:pt x="343" y="37"/>
                          </a:lnTo>
                          <a:lnTo>
                            <a:pt x="314" y="22"/>
                          </a:lnTo>
                          <a:lnTo>
                            <a:pt x="278" y="11"/>
                          </a:lnTo>
                          <a:lnTo>
                            <a:pt x="238" y="2"/>
                          </a:lnTo>
                          <a:lnTo>
                            <a:pt x="193" y="0"/>
                          </a:lnTo>
                          <a:lnTo>
                            <a:pt x="149" y="2"/>
                          </a:lnTo>
                          <a:lnTo>
                            <a:pt x="110" y="11"/>
                          </a:lnTo>
                          <a:lnTo>
                            <a:pt x="73" y="22"/>
                          </a:lnTo>
                          <a:lnTo>
                            <a:pt x="43" y="37"/>
                          </a:lnTo>
                          <a:lnTo>
                            <a:pt x="21" y="56"/>
                          </a:lnTo>
                          <a:lnTo>
                            <a:pt x="6" y="78"/>
                          </a:lnTo>
                          <a:lnTo>
                            <a:pt x="0" y="100"/>
                          </a:lnTo>
                          <a:lnTo>
                            <a:pt x="6" y="124"/>
                          </a:lnTo>
                          <a:lnTo>
                            <a:pt x="21" y="145"/>
                          </a:lnTo>
                          <a:lnTo>
                            <a:pt x="43" y="163"/>
                          </a:lnTo>
                          <a:lnTo>
                            <a:pt x="73" y="178"/>
                          </a:lnTo>
                          <a:lnTo>
                            <a:pt x="110" y="191"/>
                          </a:lnTo>
                          <a:lnTo>
                            <a:pt x="149" y="199"/>
                          </a:lnTo>
                          <a:lnTo>
                            <a:pt x="193" y="20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52" name="Freeform 197"/>
                    <p:cNvSpPr>
                      <a:spLocks/>
                    </p:cNvSpPr>
                    <p:nvPr/>
                  </p:nvSpPr>
                  <p:spPr bwMode="auto">
                    <a:xfrm>
                      <a:off x="849" y="2742"/>
                      <a:ext cx="313" cy="191"/>
                    </a:xfrm>
                    <a:custGeom>
                      <a:avLst/>
                      <a:gdLst>
                        <a:gd name="T0" fmla="*/ 157 w 313"/>
                        <a:gd name="T1" fmla="*/ 191 h 191"/>
                        <a:gd name="T2" fmla="*/ 198 w 313"/>
                        <a:gd name="T3" fmla="*/ 187 h 191"/>
                        <a:gd name="T4" fmla="*/ 235 w 313"/>
                        <a:gd name="T5" fmla="*/ 180 h 191"/>
                        <a:gd name="T6" fmla="*/ 268 w 313"/>
                        <a:gd name="T7" fmla="*/ 167 h 191"/>
                        <a:gd name="T8" fmla="*/ 293 w 313"/>
                        <a:gd name="T9" fmla="*/ 150 h 191"/>
                        <a:gd name="T10" fmla="*/ 307 w 313"/>
                        <a:gd name="T11" fmla="*/ 130 h 191"/>
                        <a:gd name="T12" fmla="*/ 313 w 313"/>
                        <a:gd name="T13" fmla="*/ 107 h 191"/>
                        <a:gd name="T14" fmla="*/ 307 w 313"/>
                        <a:gd name="T15" fmla="*/ 85 h 191"/>
                        <a:gd name="T16" fmla="*/ 293 w 313"/>
                        <a:gd name="T17" fmla="*/ 59 h 191"/>
                        <a:gd name="T18" fmla="*/ 268 w 313"/>
                        <a:gd name="T19" fmla="*/ 37 h 191"/>
                        <a:gd name="T20" fmla="*/ 235 w 313"/>
                        <a:gd name="T21" fmla="*/ 18 h 191"/>
                        <a:gd name="T22" fmla="*/ 198 w 313"/>
                        <a:gd name="T23" fmla="*/ 5 h 191"/>
                        <a:gd name="T24" fmla="*/ 157 w 313"/>
                        <a:gd name="T25" fmla="*/ 0 h 191"/>
                        <a:gd name="T26" fmla="*/ 114 w 313"/>
                        <a:gd name="T27" fmla="*/ 5 h 191"/>
                        <a:gd name="T28" fmla="*/ 77 w 313"/>
                        <a:gd name="T29" fmla="*/ 18 h 191"/>
                        <a:gd name="T30" fmla="*/ 46 w 313"/>
                        <a:gd name="T31" fmla="*/ 37 h 191"/>
                        <a:gd name="T32" fmla="*/ 22 w 313"/>
                        <a:gd name="T33" fmla="*/ 59 h 191"/>
                        <a:gd name="T34" fmla="*/ 5 w 313"/>
                        <a:gd name="T35" fmla="*/ 85 h 191"/>
                        <a:gd name="T36" fmla="*/ 0 w 313"/>
                        <a:gd name="T37" fmla="*/ 107 h 191"/>
                        <a:gd name="T38" fmla="*/ 5 w 313"/>
                        <a:gd name="T39" fmla="*/ 130 h 191"/>
                        <a:gd name="T40" fmla="*/ 22 w 313"/>
                        <a:gd name="T41" fmla="*/ 150 h 191"/>
                        <a:gd name="T42" fmla="*/ 46 w 313"/>
                        <a:gd name="T43" fmla="*/ 167 h 191"/>
                        <a:gd name="T44" fmla="*/ 77 w 313"/>
                        <a:gd name="T45" fmla="*/ 180 h 191"/>
                        <a:gd name="T46" fmla="*/ 114 w 313"/>
                        <a:gd name="T47" fmla="*/ 187 h 191"/>
                        <a:gd name="T48" fmla="*/ 157 w 313"/>
                        <a:gd name="T49" fmla="*/ 191 h 1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13"/>
                        <a:gd name="T76" fmla="*/ 0 h 191"/>
                        <a:gd name="T77" fmla="*/ 313 w 313"/>
                        <a:gd name="T78" fmla="*/ 191 h 1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13" h="191">
                          <a:moveTo>
                            <a:pt x="157" y="191"/>
                          </a:moveTo>
                          <a:lnTo>
                            <a:pt x="198" y="187"/>
                          </a:lnTo>
                          <a:lnTo>
                            <a:pt x="235" y="180"/>
                          </a:lnTo>
                          <a:lnTo>
                            <a:pt x="268" y="167"/>
                          </a:lnTo>
                          <a:lnTo>
                            <a:pt x="293" y="150"/>
                          </a:lnTo>
                          <a:lnTo>
                            <a:pt x="307" y="130"/>
                          </a:lnTo>
                          <a:lnTo>
                            <a:pt x="313" y="107"/>
                          </a:lnTo>
                          <a:lnTo>
                            <a:pt x="307" y="85"/>
                          </a:lnTo>
                          <a:lnTo>
                            <a:pt x="293" y="59"/>
                          </a:lnTo>
                          <a:lnTo>
                            <a:pt x="268" y="37"/>
                          </a:lnTo>
                          <a:lnTo>
                            <a:pt x="235" y="18"/>
                          </a:lnTo>
                          <a:lnTo>
                            <a:pt x="198" y="5"/>
                          </a:lnTo>
                          <a:lnTo>
                            <a:pt x="157" y="0"/>
                          </a:lnTo>
                          <a:lnTo>
                            <a:pt x="114" y="5"/>
                          </a:lnTo>
                          <a:lnTo>
                            <a:pt x="77" y="18"/>
                          </a:lnTo>
                          <a:lnTo>
                            <a:pt x="46" y="37"/>
                          </a:lnTo>
                          <a:lnTo>
                            <a:pt x="22" y="59"/>
                          </a:lnTo>
                          <a:lnTo>
                            <a:pt x="5" y="85"/>
                          </a:lnTo>
                          <a:lnTo>
                            <a:pt x="0" y="107"/>
                          </a:lnTo>
                          <a:lnTo>
                            <a:pt x="5" y="130"/>
                          </a:lnTo>
                          <a:lnTo>
                            <a:pt x="22" y="150"/>
                          </a:lnTo>
                          <a:lnTo>
                            <a:pt x="46" y="167"/>
                          </a:lnTo>
                          <a:lnTo>
                            <a:pt x="77" y="180"/>
                          </a:lnTo>
                          <a:lnTo>
                            <a:pt x="114" y="187"/>
                          </a:lnTo>
                          <a:lnTo>
                            <a:pt x="157" y="191"/>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53" name="Freeform 198"/>
                    <p:cNvSpPr>
                      <a:spLocks/>
                    </p:cNvSpPr>
                    <p:nvPr/>
                  </p:nvSpPr>
                  <p:spPr bwMode="auto">
                    <a:xfrm>
                      <a:off x="863" y="2744"/>
                      <a:ext cx="284" cy="170"/>
                    </a:xfrm>
                    <a:custGeom>
                      <a:avLst/>
                      <a:gdLst>
                        <a:gd name="T0" fmla="*/ 143 w 284"/>
                        <a:gd name="T1" fmla="*/ 170 h 170"/>
                        <a:gd name="T2" fmla="*/ 180 w 284"/>
                        <a:gd name="T3" fmla="*/ 168 h 170"/>
                        <a:gd name="T4" fmla="*/ 214 w 284"/>
                        <a:gd name="T5" fmla="*/ 161 h 170"/>
                        <a:gd name="T6" fmla="*/ 243 w 284"/>
                        <a:gd name="T7" fmla="*/ 150 h 170"/>
                        <a:gd name="T8" fmla="*/ 266 w 284"/>
                        <a:gd name="T9" fmla="*/ 135 h 170"/>
                        <a:gd name="T10" fmla="*/ 280 w 284"/>
                        <a:gd name="T11" fmla="*/ 116 h 170"/>
                        <a:gd name="T12" fmla="*/ 284 w 284"/>
                        <a:gd name="T13" fmla="*/ 96 h 170"/>
                        <a:gd name="T14" fmla="*/ 280 w 284"/>
                        <a:gd name="T15" fmla="*/ 76 h 170"/>
                        <a:gd name="T16" fmla="*/ 266 w 284"/>
                        <a:gd name="T17" fmla="*/ 53 h 170"/>
                        <a:gd name="T18" fmla="*/ 243 w 284"/>
                        <a:gd name="T19" fmla="*/ 33 h 170"/>
                        <a:gd name="T20" fmla="*/ 214 w 284"/>
                        <a:gd name="T21" fmla="*/ 16 h 170"/>
                        <a:gd name="T22" fmla="*/ 180 w 284"/>
                        <a:gd name="T23" fmla="*/ 3 h 170"/>
                        <a:gd name="T24" fmla="*/ 143 w 284"/>
                        <a:gd name="T25" fmla="*/ 0 h 170"/>
                        <a:gd name="T26" fmla="*/ 106 w 284"/>
                        <a:gd name="T27" fmla="*/ 3 h 170"/>
                        <a:gd name="T28" fmla="*/ 71 w 284"/>
                        <a:gd name="T29" fmla="*/ 16 h 170"/>
                        <a:gd name="T30" fmla="*/ 43 w 284"/>
                        <a:gd name="T31" fmla="*/ 33 h 170"/>
                        <a:gd name="T32" fmla="*/ 21 w 284"/>
                        <a:gd name="T33" fmla="*/ 53 h 170"/>
                        <a:gd name="T34" fmla="*/ 6 w 284"/>
                        <a:gd name="T35" fmla="*/ 76 h 170"/>
                        <a:gd name="T36" fmla="*/ 0 w 284"/>
                        <a:gd name="T37" fmla="*/ 96 h 170"/>
                        <a:gd name="T38" fmla="*/ 6 w 284"/>
                        <a:gd name="T39" fmla="*/ 116 h 170"/>
                        <a:gd name="T40" fmla="*/ 21 w 284"/>
                        <a:gd name="T41" fmla="*/ 135 h 170"/>
                        <a:gd name="T42" fmla="*/ 43 w 284"/>
                        <a:gd name="T43" fmla="*/ 150 h 170"/>
                        <a:gd name="T44" fmla="*/ 71 w 284"/>
                        <a:gd name="T45" fmla="*/ 161 h 170"/>
                        <a:gd name="T46" fmla="*/ 106 w 284"/>
                        <a:gd name="T47" fmla="*/ 168 h 170"/>
                        <a:gd name="T48" fmla="*/ 143 w 284"/>
                        <a:gd name="T49" fmla="*/ 170 h 1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170"/>
                        <a:gd name="T77" fmla="*/ 284 w 284"/>
                        <a:gd name="T78" fmla="*/ 170 h 1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170">
                          <a:moveTo>
                            <a:pt x="143" y="170"/>
                          </a:moveTo>
                          <a:lnTo>
                            <a:pt x="180" y="168"/>
                          </a:lnTo>
                          <a:lnTo>
                            <a:pt x="214" y="161"/>
                          </a:lnTo>
                          <a:lnTo>
                            <a:pt x="243" y="150"/>
                          </a:lnTo>
                          <a:lnTo>
                            <a:pt x="266" y="135"/>
                          </a:lnTo>
                          <a:lnTo>
                            <a:pt x="280" y="116"/>
                          </a:lnTo>
                          <a:lnTo>
                            <a:pt x="284" y="96"/>
                          </a:lnTo>
                          <a:lnTo>
                            <a:pt x="280" y="76"/>
                          </a:lnTo>
                          <a:lnTo>
                            <a:pt x="266" y="53"/>
                          </a:lnTo>
                          <a:lnTo>
                            <a:pt x="243" y="33"/>
                          </a:lnTo>
                          <a:lnTo>
                            <a:pt x="214" y="16"/>
                          </a:lnTo>
                          <a:lnTo>
                            <a:pt x="180" y="3"/>
                          </a:lnTo>
                          <a:lnTo>
                            <a:pt x="143" y="0"/>
                          </a:lnTo>
                          <a:lnTo>
                            <a:pt x="106" y="3"/>
                          </a:lnTo>
                          <a:lnTo>
                            <a:pt x="71" y="16"/>
                          </a:lnTo>
                          <a:lnTo>
                            <a:pt x="43" y="33"/>
                          </a:lnTo>
                          <a:lnTo>
                            <a:pt x="21" y="53"/>
                          </a:lnTo>
                          <a:lnTo>
                            <a:pt x="6" y="76"/>
                          </a:lnTo>
                          <a:lnTo>
                            <a:pt x="0" y="96"/>
                          </a:lnTo>
                          <a:lnTo>
                            <a:pt x="6" y="116"/>
                          </a:lnTo>
                          <a:lnTo>
                            <a:pt x="21" y="135"/>
                          </a:lnTo>
                          <a:lnTo>
                            <a:pt x="43" y="150"/>
                          </a:lnTo>
                          <a:lnTo>
                            <a:pt x="71" y="161"/>
                          </a:lnTo>
                          <a:lnTo>
                            <a:pt x="106" y="168"/>
                          </a:lnTo>
                          <a:lnTo>
                            <a:pt x="143" y="170"/>
                          </a:lnTo>
                          <a:close/>
                        </a:path>
                      </a:pathLst>
                    </a:custGeom>
                    <a:solidFill>
                      <a:srgbClr val="585858"/>
                    </a:solidFill>
                    <a:ln w="0">
                      <a:solidFill>
                        <a:srgbClr val="585858"/>
                      </a:solidFill>
                      <a:round/>
                      <a:headEnd/>
                      <a:tailEnd/>
                    </a:ln>
                  </p:spPr>
                  <p:txBody>
                    <a:bodyPr/>
                    <a:lstStyle/>
                    <a:p>
                      <a:endParaRPr lang="en-US">
                        <a:latin typeface="Arial" pitchFamily="34" charset="0"/>
                        <a:cs typeface="Arial" pitchFamily="34" charset="0"/>
                      </a:endParaRPr>
                    </a:p>
                  </p:txBody>
                </p:sp>
                <p:sp>
                  <p:nvSpPr>
                    <p:cNvPr id="54" name="Freeform 199"/>
                    <p:cNvSpPr>
                      <a:spLocks/>
                    </p:cNvSpPr>
                    <p:nvPr/>
                  </p:nvSpPr>
                  <p:spPr bwMode="auto">
                    <a:xfrm>
                      <a:off x="880" y="2745"/>
                      <a:ext cx="252" cy="153"/>
                    </a:xfrm>
                    <a:custGeom>
                      <a:avLst/>
                      <a:gdLst>
                        <a:gd name="T0" fmla="*/ 126 w 252"/>
                        <a:gd name="T1" fmla="*/ 153 h 153"/>
                        <a:gd name="T2" fmla="*/ 160 w 252"/>
                        <a:gd name="T3" fmla="*/ 151 h 153"/>
                        <a:gd name="T4" fmla="*/ 189 w 252"/>
                        <a:gd name="T5" fmla="*/ 143 h 153"/>
                        <a:gd name="T6" fmla="*/ 215 w 252"/>
                        <a:gd name="T7" fmla="*/ 134 h 153"/>
                        <a:gd name="T8" fmla="*/ 236 w 252"/>
                        <a:gd name="T9" fmla="*/ 119 h 153"/>
                        <a:gd name="T10" fmla="*/ 249 w 252"/>
                        <a:gd name="T11" fmla="*/ 104 h 153"/>
                        <a:gd name="T12" fmla="*/ 252 w 252"/>
                        <a:gd name="T13" fmla="*/ 86 h 153"/>
                        <a:gd name="T14" fmla="*/ 249 w 252"/>
                        <a:gd name="T15" fmla="*/ 67 h 153"/>
                        <a:gd name="T16" fmla="*/ 236 w 252"/>
                        <a:gd name="T17" fmla="*/ 49 h 153"/>
                        <a:gd name="T18" fmla="*/ 215 w 252"/>
                        <a:gd name="T19" fmla="*/ 30 h 153"/>
                        <a:gd name="T20" fmla="*/ 189 w 252"/>
                        <a:gd name="T21" fmla="*/ 13 h 153"/>
                        <a:gd name="T22" fmla="*/ 160 w 252"/>
                        <a:gd name="T23" fmla="*/ 4 h 153"/>
                        <a:gd name="T24" fmla="*/ 126 w 252"/>
                        <a:gd name="T25" fmla="*/ 0 h 153"/>
                        <a:gd name="T26" fmla="*/ 93 w 252"/>
                        <a:gd name="T27" fmla="*/ 4 h 153"/>
                        <a:gd name="T28" fmla="*/ 63 w 252"/>
                        <a:gd name="T29" fmla="*/ 13 h 153"/>
                        <a:gd name="T30" fmla="*/ 37 w 252"/>
                        <a:gd name="T31" fmla="*/ 30 h 153"/>
                        <a:gd name="T32" fmla="*/ 17 w 252"/>
                        <a:gd name="T33" fmla="*/ 49 h 153"/>
                        <a:gd name="T34" fmla="*/ 4 w 252"/>
                        <a:gd name="T35" fmla="*/ 67 h 153"/>
                        <a:gd name="T36" fmla="*/ 0 w 252"/>
                        <a:gd name="T37" fmla="*/ 86 h 153"/>
                        <a:gd name="T38" fmla="*/ 4 w 252"/>
                        <a:gd name="T39" fmla="*/ 104 h 153"/>
                        <a:gd name="T40" fmla="*/ 17 w 252"/>
                        <a:gd name="T41" fmla="*/ 119 h 153"/>
                        <a:gd name="T42" fmla="*/ 37 w 252"/>
                        <a:gd name="T43" fmla="*/ 134 h 153"/>
                        <a:gd name="T44" fmla="*/ 63 w 252"/>
                        <a:gd name="T45" fmla="*/ 143 h 153"/>
                        <a:gd name="T46" fmla="*/ 93 w 252"/>
                        <a:gd name="T47" fmla="*/ 151 h 153"/>
                        <a:gd name="T48" fmla="*/ 126 w 252"/>
                        <a:gd name="T49" fmla="*/ 153 h 15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2"/>
                        <a:gd name="T76" fmla="*/ 0 h 153"/>
                        <a:gd name="T77" fmla="*/ 252 w 252"/>
                        <a:gd name="T78" fmla="*/ 153 h 15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2" h="153">
                          <a:moveTo>
                            <a:pt x="126" y="153"/>
                          </a:moveTo>
                          <a:lnTo>
                            <a:pt x="160" y="151"/>
                          </a:lnTo>
                          <a:lnTo>
                            <a:pt x="189" y="143"/>
                          </a:lnTo>
                          <a:lnTo>
                            <a:pt x="215" y="134"/>
                          </a:lnTo>
                          <a:lnTo>
                            <a:pt x="236" y="119"/>
                          </a:lnTo>
                          <a:lnTo>
                            <a:pt x="249" y="104"/>
                          </a:lnTo>
                          <a:lnTo>
                            <a:pt x="252" y="86"/>
                          </a:lnTo>
                          <a:lnTo>
                            <a:pt x="249" y="67"/>
                          </a:lnTo>
                          <a:lnTo>
                            <a:pt x="236" y="49"/>
                          </a:lnTo>
                          <a:lnTo>
                            <a:pt x="215" y="30"/>
                          </a:lnTo>
                          <a:lnTo>
                            <a:pt x="189" y="13"/>
                          </a:lnTo>
                          <a:lnTo>
                            <a:pt x="160" y="4"/>
                          </a:lnTo>
                          <a:lnTo>
                            <a:pt x="126" y="0"/>
                          </a:lnTo>
                          <a:lnTo>
                            <a:pt x="93" y="4"/>
                          </a:lnTo>
                          <a:lnTo>
                            <a:pt x="63" y="13"/>
                          </a:lnTo>
                          <a:lnTo>
                            <a:pt x="37" y="30"/>
                          </a:lnTo>
                          <a:lnTo>
                            <a:pt x="17" y="49"/>
                          </a:lnTo>
                          <a:lnTo>
                            <a:pt x="4" y="67"/>
                          </a:lnTo>
                          <a:lnTo>
                            <a:pt x="0" y="86"/>
                          </a:lnTo>
                          <a:lnTo>
                            <a:pt x="4" y="104"/>
                          </a:lnTo>
                          <a:lnTo>
                            <a:pt x="17" y="119"/>
                          </a:lnTo>
                          <a:lnTo>
                            <a:pt x="37" y="134"/>
                          </a:lnTo>
                          <a:lnTo>
                            <a:pt x="63" y="143"/>
                          </a:lnTo>
                          <a:lnTo>
                            <a:pt x="93" y="151"/>
                          </a:lnTo>
                          <a:lnTo>
                            <a:pt x="126" y="153"/>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55" name="Freeform 200"/>
                    <p:cNvSpPr>
                      <a:spLocks/>
                    </p:cNvSpPr>
                    <p:nvPr/>
                  </p:nvSpPr>
                  <p:spPr bwMode="auto">
                    <a:xfrm>
                      <a:off x="895" y="2745"/>
                      <a:ext cx="222" cy="136"/>
                    </a:xfrm>
                    <a:custGeom>
                      <a:avLst/>
                      <a:gdLst>
                        <a:gd name="T0" fmla="*/ 111 w 222"/>
                        <a:gd name="T1" fmla="*/ 136 h 136"/>
                        <a:gd name="T2" fmla="*/ 146 w 222"/>
                        <a:gd name="T3" fmla="*/ 132 h 136"/>
                        <a:gd name="T4" fmla="*/ 176 w 222"/>
                        <a:gd name="T5" fmla="*/ 125 h 136"/>
                        <a:gd name="T6" fmla="*/ 200 w 222"/>
                        <a:gd name="T7" fmla="*/ 112 h 136"/>
                        <a:gd name="T8" fmla="*/ 217 w 222"/>
                        <a:gd name="T9" fmla="*/ 95 h 136"/>
                        <a:gd name="T10" fmla="*/ 222 w 222"/>
                        <a:gd name="T11" fmla="*/ 78 h 136"/>
                        <a:gd name="T12" fmla="*/ 219 w 222"/>
                        <a:gd name="T13" fmla="*/ 62 h 136"/>
                        <a:gd name="T14" fmla="*/ 208 w 222"/>
                        <a:gd name="T15" fmla="*/ 43 h 136"/>
                        <a:gd name="T16" fmla="*/ 189 w 222"/>
                        <a:gd name="T17" fmla="*/ 26 h 136"/>
                        <a:gd name="T18" fmla="*/ 167 w 222"/>
                        <a:gd name="T19" fmla="*/ 13 h 136"/>
                        <a:gd name="T20" fmla="*/ 141 w 222"/>
                        <a:gd name="T21" fmla="*/ 4 h 136"/>
                        <a:gd name="T22" fmla="*/ 111 w 222"/>
                        <a:gd name="T23" fmla="*/ 0 h 136"/>
                        <a:gd name="T24" fmla="*/ 81 w 222"/>
                        <a:gd name="T25" fmla="*/ 4 h 136"/>
                        <a:gd name="T26" fmla="*/ 56 w 222"/>
                        <a:gd name="T27" fmla="*/ 13 h 136"/>
                        <a:gd name="T28" fmla="*/ 33 w 222"/>
                        <a:gd name="T29" fmla="*/ 26 h 136"/>
                        <a:gd name="T30" fmla="*/ 15 w 222"/>
                        <a:gd name="T31" fmla="*/ 43 h 136"/>
                        <a:gd name="T32" fmla="*/ 4 w 222"/>
                        <a:gd name="T33" fmla="*/ 62 h 136"/>
                        <a:gd name="T34" fmla="*/ 0 w 222"/>
                        <a:gd name="T35" fmla="*/ 78 h 136"/>
                        <a:gd name="T36" fmla="*/ 5 w 222"/>
                        <a:gd name="T37" fmla="*/ 95 h 136"/>
                        <a:gd name="T38" fmla="*/ 22 w 222"/>
                        <a:gd name="T39" fmla="*/ 112 h 136"/>
                        <a:gd name="T40" fmla="*/ 46 w 222"/>
                        <a:gd name="T41" fmla="*/ 125 h 136"/>
                        <a:gd name="T42" fmla="*/ 76 w 222"/>
                        <a:gd name="T43" fmla="*/ 132 h 136"/>
                        <a:gd name="T44" fmla="*/ 111 w 222"/>
                        <a:gd name="T45" fmla="*/ 136 h 1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2"/>
                        <a:gd name="T70" fmla="*/ 0 h 136"/>
                        <a:gd name="T71" fmla="*/ 222 w 222"/>
                        <a:gd name="T72" fmla="*/ 136 h 1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2" h="136">
                          <a:moveTo>
                            <a:pt x="111" y="136"/>
                          </a:moveTo>
                          <a:lnTo>
                            <a:pt x="146" y="132"/>
                          </a:lnTo>
                          <a:lnTo>
                            <a:pt x="176" y="125"/>
                          </a:lnTo>
                          <a:lnTo>
                            <a:pt x="200" y="112"/>
                          </a:lnTo>
                          <a:lnTo>
                            <a:pt x="217" y="95"/>
                          </a:lnTo>
                          <a:lnTo>
                            <a:pt x="222" y="78"/>
                          </a:lnTo>
                          <a:lnTo>
                            <a:pt x="219" y="62"/>
                          </a:lnTo>
                          <a:lnTo>
                            <a:pt x="208" y="43"/>
                          </a:lnTo>
                          <a:lnTo>
                            <a:pt x="189" y="26"/>
                          </a:lnTo>
                          <a:lnTo>
                            <a:pt x="167" y="13"/>
                          </a:lnTo>
                          <a:lnTo>
                            <a:pt x="141" y="4"/>
                          </a:lnTo>
                          <a:lnTo>
                            <a:pt x="111" y="0"/>
                          </a:lnTo>
                          <a:lnTo>
                            <a:pt x="81" y="4"/>
                          </a:lnTo>
                          <a:lnTo>
                            <a:pt x="56" y="13"/>
                          </a:lnTo>
                          <a:lnTo>
                            <a:pt x="33" y="26"/>
                          </a:lnTo>
                          <a:lnTo>
                            <a:pt x="15" y="43"/>
                          </a:lnTo>
                          <a:lnTo>
                            <a:pt x="4" y="62"/>
                          </a:lnTo>
                          <a:lnTo>
                            <a:pt x="0" y="78"/>
                          </a:lnTo>
                          <a:lnTo>
                            <a:pt x="5" y="95"/>
                          </a:lnTo>
                          <a:lnTo>
                            <a:pt x="22" y="112"/>
                          </a:lnTo>
                          <a:lnTo>
                            <a:pt x="46" y="125"/>
                          </a:lnTo>
                          <a:lnTo>
                            <a:pt x="76" y="132"/>
                          </a:lnTo>
                          <a:lnTo>
                            <a:pt x="111" y="136"/>
                          </a:lnTo>
                          <a:close/>
                        </a:path>
                      </a:pathLst>
                    </a:custGeom>
                    <a:solidFill>
                      <a:srgbClr val="878787"/>
                    </a:solidFill>
                    <a:ln w="0">
                      <a:solidFill>
                        <a:srgbClr val="878787"/>
                      </a:solidFill>
                      <a:round/>
                      <a:headEnd/>
                      <a:tailEnd/>
                    </a:ln>
                  </p:spPr>
                  <p:txBody>
                    <a:bodyPr/>
                    <a:lstStyle/>
                    <a:p>
                      <a:endParaRPr lang="en-US">
                        <a:latin typeface="Arial" pitchFamily="34" charset="0"/>
                        <a:cs typeface="Arial" pitchFamily="34" charset="0"/>
                      </a:endParaRPr>
                    </a:p>
                  </p:txBody>
                </p:sp>
                <p:sp>
                  <p:nvSpPr>
                    <p:cNvPr id="56" name="Freeform 201"/>
                    <p:cNvSpPr>
                      <a:spLocks/>
                    </p:cNvSpPr>
                    <p:nvPr/>
                  </p:nvSpPr>
                  <p:spPr bwMode="auto">
                    <a:xfrm>
                      <a:off x="910" y="2747"/>
                      <a:ext cx="193" cy="117"/>
                    </a:xfrm>
                    <a:custGeom>
                      <a:avLst/>
                      <a:gdLst>
                        <a:gd name="T0" fmla="*/ 96 w 193"/>
                        <a:gd name="T1" fmla="*/ 117 h 117"/>
                        <a:gd name="T2" fmla="*/ 126 w 193"/>
                        <a:gd name="T3" fmla="*/ 113 h 117"/>
                        <a:gd name="T4" fmla="*/ 154 w 193"/>
                        <a:gd name="T5" fmla="*/ 106 h 117"/>
                        <a:gd name="T6" fmla="*/ 174 w 193"/>
                        <a:gd name="T7" fmla="*/ 97 h 117"/>
                        <a:gd name="T8" fmla="*/ 187 w 193"/>
                        <a:gd name="T9" fmla="*/ 82 h 117"/>
                        <a:gd name="T10" fmla="*/ 193 w 193"/>
                        <a:gd name="T11" fmla="*/ 67 h 117"/>
                        <a:gd name="T12" fmla="*/ 187 w 193"/>
                        <a:gd name="T13" fmla="*/ 49 h 117"/>
                        <a:gd name="T14" fmla="*/ 174 w 193"/>
                        <a:gd name="T15" fmla="*/ 32 h 117"/>
                        <a:gd name="T16" fmla="*/ 154 w 193"/>
                        <a:gd name="T17" fmla="*/ 15 h 117"/>
                        <a:gd name="T18" fmla="*/ 126 w 193"/>
                        <a:gd name="T19" fmla="*/ 4 h 117"/>
                        <a:gd name="T20" fmla="*/ 96 w 193"/>
                        <a:gd name="T21" fmla="*/ 0 h 117"/>
                        <a:gd name="T22" fmla="*/ 66 w 193"/>
                        <a:gd name="T23" fmla="*/ 4 h 117"/>
                        <a:gd name="T24" fmla="*/ 41 w 193"/>
                        <a:gd name="T25" fmla="*/ 15 h 117"/>
                        <a:gd name="T26" fmla="*/ 18 w 193"/>
                        <a:gd name="T27" fmla="*/ 32 h 117"/>
                        <a:gd name="T28" fmla="*/ 5 w 193"/>
                        <a:gd name="T29" fmla="*/ 49 h 117"/>
                        <a:gd name="T30" fmla="*/ 0 w 193"/>
                        <a:gd name="T31" fmla="*/ 67 h 117"/>
                        <a:gd name="T32" fmla="*/ 5 w 193"/>
                        <a:gd name="T33" fmla="*/ 82 h 117"/>
                        <a:gd name="T34" fmla="*/ 18 w 193"/>
                        <a:gd name="T35" fmla="*/ 97 h 117"/>
                        <a:gd name="T36" fmla="*/ 41 w 193"/>
                        <a:gd name="T37" fmla="*/ 106 h 117"/>
                        <a:gd name="T38" fmla="*/ 66 w 193"/>
                        <a:gd name="T39" fmla="*/ 113 h 117"/>
                        <a:gd name="T40" fmla="*/ 96 w 193"/>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3"/>
                        <a:gd name="T64" fmla="*/ 0 h 117"/>
                        <a:gd name="T65" fmla="*/ 193 w 193"/>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3" h="117">
                          <a:moveTo>
                            <a:pt x="96" y="117"/>
                          </a:moveTo>
                          <a:lnTo>
                            <a:pt x="126" y="113"/>
                          </a:lnTo>
                          <a:lnTo>
                            <a:pt x="154" y="106"/>
                          </a:lnTo>
                          <a:lnTo>
                            <a:pt x="174" y="97"/>
                          </a:lnTo>
                          <a:lnTo>
                            <a:pt x="187" y="82"/>
                          </a:lnTo>
                          <a:lnTo>
                            <a:pt x="193" y="67"/>
                          </a:lnTo>
                          <a:lnTo>
                            <a:pt x="187" y="49"/>
                          </a:lnTo>
                          <a:lnTo>
                            <a:pt x="174" y="32"/>
                          </a:lnTo>
                          <a:lnTo>
                            <a:pt x="154" y="15"/>
                          </a:lnTo>
                          <a:lnTo>
                            <a:pt x="126" y="4"/>
                          </a:lnTo>
                          <a:lnTo>
                            <a:pt x="96" y="0"/>
                          </a:lnTo>
                          <a:lnTo>
                            <a:pt x="66" y="4"/>
                          </a:lnTo>
                          <a:lnTo>
                            <a:pt x="41" y="15"/>
                          </a:lnTo>
                          <a:lnTo>
                            <a:pt x="18" y="32"/>
                          </a:lnTo>
                          <a:lnTo>
                            <a:pt x="5" y="49"/>
                          </a:lnTo>
                          <a:lnTo>
                            <a:pt x="0" y="67"/>
                          </a:lnTo>
                          <a:lnTo>
                            <a:pt x="5" y="82"/>
                          </a:lnTo>
                          <a:lnTo>
                            <a:pt x="18" y="97"/>
                          </a:lnTo>
                          <a:lnTo>
                            <a:pt x="41" y="106"/>
                          </a:lnTo>
                          <a:lnTo>
                            <a:pt x="66" y="113"/>
                          </a:lnTo>
                          <a:lnTo>
                            <a:pt x="96" y="117"/>
                          </a:lnTo>
                          <a:close/>
                        </a:path>
                      </a:pathLst>
                    </a:custGeom>
                    <a:solidFill>
                      <a:srgbClr val="9F9F9F"/>
                    </a:solidFill>
                    <a:ln w="0">
                      <a:solidFill>
                        <a:srgbClr val="9F9F9F"/>
                      </a:solidFill>
                      <a:round/>
                      <a:headEnd/>
                      <a:tailEnd/>
                    </a:ln>
                  </p:spPr>
                  <p:txBody>
                    <a:bodyPr/>
                    <a:lstStyle/>
                    <a:p>
                      <a:endParaRPr lang="en-US">
                        <a:latin typeface="Arial" pitchFamily="34" charset="0"/>
                        <a:cs typeface="Arial" pitchFamily="34" charset="0"/>
                      </a:endParaRPr>
                    </a:p>
                  </p:txBody>
                </p:sp>
                <p:sp>
                  <p:nvSpPr>
                    <p:cNvPr id="57" name="Freeform 202"/>
                    <p:cNvSpPr>
                      <a:spLocks/>
                    </p:cNvSpPr>
                    <p:nvPr/>
                  </p:nvSpPr>
                  <p:spPr bwMode="auto">
                    <a:xfrm>
                      <a:off x="926" y="2749"/>
                      <a:ext cx="162" cy="97"/>
                    </a:xfrm>
                    <a:custGeom>
                      <a:avLst/>
                      <a:gdLst>
                        <a:gd name="T0" fmla="*/ 80 w 162"/>
                        <a:gd name="T1" fmla="*/ 97 h 97"/>
                        <a:gd name="T2" fmla="*/ 106 w 162"/>
                        <a:gd name="T3" fmla="*/ 95 h 97"/>
                        <a:gd name="T4" fmla="*/ 128 w 162"/>
                        <a:gd name="T5" fmla="*/ 89 h 97"/>
                        <a:gd name="T6" fmla="*/ 145 w 162"/>
                        <a:gd name="T7" fmla="*/ 80 h 97"/>
                        <a:gd name="T8" fmla="*/ 158 w 162"/>
                        <a:gd name="T9" fmla="*/ 69 h 97"/>
                        <a:gd name="T10" fmla="*/ 162 w 162"/>
                        <a:gd name="T11" fmla="*/ 56 h 97"/>
                        <a:gd name="T12" fmla="*/ 158 w 162"/>
                        <a:gd name="T13" fmla="*/ 41 h 97"/>
                        <a:gd name="T14" fmla="*/ 145 w 162"/>
                        <a:gd name="T15" fmla="*/ 26 h 97"/>
                        <a:gd name="T16" fmla="*/ 128 w 162"/>
                        <a:gd name="T17" fmla="*/ 13 h 97"/>
                        <a:gd name="T18" fmla="*/ 106 w 162"/>
                        <a:gd name="T19" fmla="*/ 4 h 97"/>
                        <a:gd name="T20" fmla="*/ 80 w 162"/>
                        <a:gd name="T21" fmla="*/ 0 h 97"/>
                        <a:gd name="T22" fmla="*/ 54 w 162"/>
                        <a:gd name="T23" fmla="*/ 4 h 97"/>
                        <a:gd name="T24" fmla="*/ 34 w 162"/>
                        <a:gd name="T25" fmla="*/ 13 h 97"/>
                        <a:gd name="T26" fmla="*/ 15 w 162"/>
                        <a:gd name="T27" fmla="*/ 26 h 97"/>
                        <a:gd name="T28" fmla="*/ 4 w 162"/>
                        <a:gd name="T29" fmla="*/ 41 h 97"/>
                        <a:gd name="T30" fmla="*/ 0 w 162"/>
                        <a:gd name="T31" fmla="*/ 56 h 97"/>
                        <a:gd name="T32" fmla="*/ 4 w 162"/>
                        <a:gd name="T33" fmla="*/ 69 h 97"/>
                        <a:gd name="T34" fmla="*/ 15 w 162"/>
                        <a:gd name="T35" fmla="*/ 80 h 97"/>
                        <a:gd name="T36" fmla="*/ 34 w 162"/>
                        <a:gd name="T37" fmla="*/ 89 h 97"/>
                        <a:gd name="T38" fmla="*/ 54 w 162"/>
                        <a:gd name="T39" fmla="*/ 95 h 97"/>
                        <a:gd name="T40" fmla="*/ 80 w 162"/>
                        <a:gd name="T41" fmla="*/ 97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2"/>
                        <a:gd name="T64" fmla="*/ 0 h 97"/>
                        <a:gd name="T65" fmla="*/ 162 w 162"/>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2" h="97">
                          <a:moveTo>
                            <a:pt x="80" y="97"/>
                          </a:moveTo>
                          <a:lnTo>
                            <a:pt x="106" y="95"/>
                          </a:lnTo>
                          <a:lnTo>
                            <a:pt x="128" y="89"/>
                          </a:lnTo>
                          <a:lnTo>
                            <a:pt x="145" y="80"/>
                          </a:lnTo>
                          <a:lnTo>
                            <a:pt x="158" y="69"/>
                          </a:lnTo>
                          <a:lnTo>
                            <a:pt x="162" y="56"/>
                          </a:lnTo>
                          <a:lnTo>
                            <a:pt x="158" y="41"/>
                          </a:lnTo>
                          <a:lnTo>
                            <a:pt x="145" y="26"/>
                          </a:lnTo>
                          <a:lnTo>
                            <a:pt x="128" y="13"/>
                          </a:lnTo>
                          <a:lnTo>
                            <a:pt x="106" y="4"/>
                          </a:lnTo>
                          <a:lnTo>
                            <a:pt x="80" y="0"/>
                          </a:lnTo>
                          <a:lnTo>
                            <a:pt x="54" y="4"/>
                          </a:lnTo>
                          <a:lnTo>
                            <a:pt x="34" y="13"/>
                          </a:lnTo>
                          <a:lnTo>
                            <a:pt x="15" y="26"/>
                          </a:lnTo>
                          <a:lnTo>
                            <a:pt x="4" y="41"/>
                          </a:lnTo>
                          <a:lnTo>
                            <a:pt x="0" y="56"/>
                          </a:lnTo>
                          <a:lnTo>
                            <a:pt x="4" y="69"/>
                          </a:lnTo>
                          <a:lnTo>
                            <a:pt x="15" y="80"/>
                          </a:lnTo>
                          <a:lnTo>
                            <a:pt x="34" y="89"/>
                          </a:lnTo>
                          <a:lnTo>
                            <a:pt x="54" y="95"/>
                          </a:lnTo>
                          <a:lnTo>
                            <a:pt x="80" y="97"/>
                          </a:lnTo>
                          <a:close/>
                        </a:path>
                      </a:pathLst>
                    </a:custGeom>
                    <a:solidFill>
                      <a:srgbClr val="B7B7B7"/>
                    </a:solidFill>
                    <a:ln w="0">
                      <a:solidFill>
                        <a:srgbClr val="B7B7B7"/>
                      </a:solidFill>
                      <a:round/>
                      <a:headEnd/>
                      <a:tailEnd/>
                    </a:ln>
                  </p:spPr>
                  <p:txBody>
                    <a:bodyPr/>
                    <a:lstStyle/>
                    <a:p>
                      <a:endParaRPr lang="en-US">
                        <a:latin typeface="Arial" pitchFamily="34" charset="0"/>
                        <a:cs typeface="Arial" pitchFamily="34" charset="0"/>
                      </a:endParaRPr>
                    </a:p>
                  </p:txBody>
                </p:sp>
                <p:sp>
                  <p:nvSpPr>
                    <p:cNvPr id="58" name="Freeform 203"/>
                    <p:cNvSpPr>
                      <a:spLocks/>
                    </p:cNvSpPr>
                    <p:nvPr/>
                  </p:nvSpPr>
                  <p:spPr bwMode="auto">
                    <a:xfrm>
                      <a:off x="941" y="2751"/>
                      <a:ext cx="132" cy="78"/>
                    </a:xfrm>
                    <a:custGeom>
                      <a:avLst/>
                      <a:gdLst>
                        <a:gd name="T0" fmla="*/ 65 w 132"/>
                        <a:gd name="T1" fmla="*/ 78 h 78"/>
                        <a:gd name="T2" fmla="*/ 91 w 132"/>
                        <a:gd name="T3" fmla="*/ 76 h 78"/>
                        <a:gd name="T4" fmla="*/ 111 w 132"/>
                        <a:gd name="T5" fmla="*/ 69 h 78"/>
                        <a:gd name="T6" fmla="*/ 126 w 132"/>
                        <a:gd name="T7" fmla="*/ 58 h 78"/>
                        <a:gd name="T8" fmla="*/ 132 w 132"/>
                        <a:gd name="T9" fmla="*/ 45 h 78"/>
                        <a:gd name="T10" fmla="*/ 126 w 132"/>
                        <a:gd name="T11" fmla="*/ 30 h 78"/>
                        <a:gd name="T12" fmla="*/ 111 w 132"/>
                        <a:gd name="T13" fmla="*/ 15 h 78"/>
                        <a:gd name="T14" fmla="*/ 91 w 132"/>
                        <a:gd name="T15" fmla="*/ 4 h 78"/>
                        <a:gd name="T16" fmla="*/ 65 w 132"/>
                        <a:gd name="T17" fmla="*/ 0 h 78"/>
                        <a:gd name="T18" fmla="*/ 41 w 132"/>
                        <a:gd name="T19" fmla="*/ 4 h 78"/>
                        <a:gd name="T20" fmla="*/ 19 w 132"/>
                        <a:gd name="T21" fmla="*/ 15 h 78"/>
                        <a:gd name="T22" fmla="*/ 6 w 132"/>
                        <a:gd name="T23" fmla="*/ 30 h 78"/>
                        <a:gd name="T24" fmla="*/ 0 w 132"/>
                        <a:gd name="T25" fmla="*/ 45 h 78"/>
                        <a:gd name="T26" fmla="*/ 6 w 132"/>
                        <a:gd name="T27" fmla="*/ 58 h 78"/>
                        <a:gd name="T28" fmla="*/ 19 w 132"/>
                        <a:gd name="T29" fmla="*/ 69 h 78"/>
                        <a:gd name="T30" fmla="*/ 41 w 132"/>
                        <a:gd name="T31" fmla="*/ 76 h 78"/>
                        <a:gd name="T32" fmla="*/ 65 w 132"/>
                        <a:gd name="T33" fmla="*/ 78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2"/>
                        <a:gd name="T52" fmla="*/ 0 h 78"/>
                        <a:gd name="T53" fmla="*/ 132 w 13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2" h="78">
                          <a:moveTo>
                            <a:pt x="65" y="78"/>
                          </a:moveTo>
                          <a:lnTo>
                            <a:pt x="91" y="76"/>
                          </a:lnTo>
                          <a:lnTo>
                            <a:pt x="111" y="69"/>
                          </a:lnTo>
                          <a:lnTo>
                            <a:pt x="126" y="58"/>
                          </a:lnTo>
                          <a:lnTo>
                            <a:pt x="132" y="45"/>
                          </a:lnTo>
                          <a:lnTo>
                            <a:pt x="126" y="30"/>
                          </a:lnTo>
                          <a:lnTo>
                            <a:pt x="111" y="15"/>
                          </a:lnTo>
                          <a:lnTo>
                            <a:pt x="91" y="4"/>
                          </a:lnTo>
                          <a:lnTo>
                            <a:pt x="65" y="0"/>
                          </a:lnTo>
                          <a:lnTo>
                            <a:pt x="41" y="4"/>
                          </a:lnTo>
                          <a:lnTo>
                            <a:pt x="19" y="15"/>
                          </a:lnTo>
                          <a:lnTo>
                            <a:pt x="6" y="30"/>
                          </a:lnTo>
                          <a:lnTo>
                            <a:pt x="0" y="45"/>
                          </a:lnTo>
                          <a:lnTo>
                            <a:pt x="6" y="58"/>
                          </a:lnTo>
                          <a:lnTo>
                            <a:pt x="19" y="69"/>
                          </a:lnTo>
                          <a:lnTo>
                            <a:pt x="41" y="76"/>
                          </a:lnTo>
                          <a:lnTo>
                            <a:pt x="65" y="78"/>
                          </a:lnTo>
                          <a:close/>
                        </a:path>
                      </a:pathLst>
                    </a:custGeom>
                    <a:solidFill>
                      <a:srgbClr val="CFCFCF"/>
                    </a:solidFill>
                    <a:ln w="0">
                      <a:solidFill>
                        <a:srgbClr val="CFCFCF"/>
                      </a:solidFill>
                      <a:round/>
                      <a:headEnd/>
                      <a:tailEnd/>
                    </a:ln>
                  </p:spPr>
                  <p:txBody>
                    <a:bodyPr/>
                    <a:lstStyle/>
                    <a:p>
                      <a:endParaRPr lang="en-US">
                        <a:latin typeface="Arial" pitchFamily="34" charset="0"/>
                        <a:cs typeface="Arial" pitchFamily="34" charset="0"/>
                      </a:endParaRPr>
                    </a:p>
                  </p:txBody>
                </p:sp>
                <p:sp>
                  <p:nvSpPr>
                    <p:cNvPr id="59" name="Freeform 204"/>
                    <p:cNvSpPr>
                      <a:spLocks/>
                    </p:cNvSpPr>
                    <p:nvPr/>
                  </p:nvSpPr>
                  <p:spPr bwMode="auto">
                    <a:xfrm>
                      <a:off x="956" y="2751"/>
                      <a:ext cx="100" cy="61"/>
                    </a:xfrm>
                    <a:custGeom>
                      <a:avLst/>
                      <a:gdLst>
                        <a:gd name="T0" fmla="*/ 50 w 100"/>
                        <a:gd name="T1" fmla="*/ 61 h 61"/>
                        <a:gd name="T2" fmla="*/ 71 w 100"/>
                        <a:gd name="T3" fmla="*/ 59 h 61"/>
                        <a:gd name="T4" fmla="*/ 87 w 100"/>
                        <a:gd name="T5" fmla="*/ 54 h 61"/>
                        <a:gd name="T6" fmla="*/ 96 w 100"/>
                        <a:gd name="T7" fmla="*/ 45 h 61"/>
                        <a:gd name="T8" fmla="*/ 100 w 100"/>
                        <a:gd name="T9" fmla="*/ 35 h 61"/>
                        <a:gd name="T10" fmla="*/ 96 w 100"/>
                        <a:gd name="T11" fmla="*/ 24 h 61"/>
                        <a:gd name="T12" fmla="*/ 87 w 100"/>
                        <a:gd name="T13" fmla="*/ 13 h 61"/>
                        <a:gd name="T14" fmla="*/ 71 w 100"/>
                        <a:gd name="T15" fmla="*/ 4 h 61"/>
                        <a:gd name="T16" fmla="*/ 50 w 100"/>
                        <a:gd name="T17" fmla="*/ 0 h 61"/>
                        <a:gd name="T18" fmla="*/ 32 w 100"/>
                        <a:gd name="T19" fmla="*/ 4 h 61"/>
                        <a:gd name="T20" fmla="*/ 15 w 100"/>
                        <a:gd name="T21" fmla="*/ 13 h 61"/>
                        <a:gd name="T22" fmla="*/ 6 w 100"/>
                        <a:gd name="T23" fmla="*/ 24 h 61"/>
                        <a:gd name="T24" fmla="*/ 0 w 100"/>
                        <a:gd name="T25" fmla="*/ 35 h 61"/>
                        <a:gd name="T26" fmla="*/ 6 w 100"/>
                        <a:gd name="T27" fmla="*/ 45 h 61"/>
                        <a:gd name="T28" fmla="*/ 15 w 100"/>
                        <a:gd name="T29" fmla="*/ 54 h 61"/>
                        <a:gd name="T30" fmla="*/ 32 w 100"/>
                        <a:gd name="T31" fmla="*/ 59 h 61"/>
                        <a:gd name="T32" fmla="*/ 50 w 100"/>
                        <a:gd name="T33" fmla="*/ 61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
                        <a:gd name="T52" fmla="*/ 0 h 61"/>
                        <a:gd name="T53" fmla="*/ 100 w 100"/>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 h="61">
                          <a:moveTo>
                            <a:pt x="50" y="61"/>
                          </a:moveTo>
                          <a:lnTo>
                            <a:pt x="71" y="59"/>
                          </a:lnTo>
                          <a:lnTo>
                            <a:pt x="87" y="54"/>
                          </a:lnTo>
                          <a:lnTo>
                            <a:pt x="96" y="45"/>
                          </a:lnTo>
                          <a:lnTo>
                            <a:pt x="100" y="35"/>
                          </a:lnTo>
                          <a:lnTo>
                            <a:pt x="96" y="24"/>
                          </a:lnTo>
                          <a:lnTo>
                            <a:pt x="87" y="13"/>
                          </a:lnTo>
                          <a:lnTo>
                            <a:pt x="71" y="4"/>
                          </a:lnTo>
                          <a:lnTo>
                            <a:pt x="50" y="0"/>
                          </a:lnTo>
                          <a:lnTo>
                            <a:pt x="32" y="4"/>
                          </a:lnTo>
                          <a:lnTo>
                            <a:pt x="15" y="13"/>
                          </a:lnTo>
                          <a:lnTo>
                            <a:pt x="6" y="24"/>
                          </a:lnTo>
                          <a:lnTo>
                            <a:pt x="0" y="35"/>
                          </a:lnTo>
                          <a:lnTo>
                            <a:pt x="6" y="45"/>
                          </a:lnTo>
                          <a:lnTo>
                            <a:pt x="15" y="54"/>
                          </a:lnTo>
                          <a:lnTo>
                            <a:pt x="32" y="59"/>
                          </a:lnTo>
                          <a:lnTo>
                            <a:pt x="50" y="61"/>
                          </a:lnTo>
                          <a:close/>
                        </a:path>
                      </a:pathLst>
                    </a:custGeom>
                    <a:solidFill>
                      <a:srgbClr val="E7E7E7"/>
                    </a:solidFill>
                    <a:ln w="0">
                      <a:solidFill>
                        <a:srgbClr val="E7E7E7"/>
                      </a:solidFill>
                      <a:round/>
                      <a:headEnd/>
                      <a:tailEnd/>
                    </a:ln>
                  </p:spPr>
                  <p:txBody>
                    <a:bodyPr/>
                    <a:lstStyle/>
                    <a:p>
                      <a:endParaRPr lang="en-US">
                        <a:latin typeface="Arial" pitchFamily="34" charset="0"/>
                        <a:cs typeface="Arial" pitchFamily="34" charset="0"/>
                      </a:endParaRPr>
                    </a:p>
                  </p:txBody>
                </p:sp>
                <p:sp>
                  <p:nvSpPr>
                    <p:cNvPr id="60" name="Freeform 205"/>
                    <p:cNvSpPr>
                      <a:spLocks/>
                    </p:cNvSpPr>
                    <p:nvPr/>
                  </p:nvSpPr>
                  <p:spPr bwMode="auto">
                    <a:xfrm>
                      <a:off x="1167" y="3025"/>
                      <a:ext cx="219" cy="134"/>
                    </a:xfrm>
                    <a:custGeom>
                      <a:avLst/>
                      <a:gdLst>
                        <a:gd name="T0" fmla="*/ 110 w 219"/>
                        <a:gd name="T1" fmla="*/ 134 h 134"/>
                        <a:gd name="T2" fmla="*/ 145 w 219"/>
                        <a:gd name="T3" fmla="*/ 130 h 134"/>
                        <a:gd name="T4" fmla="*/ 175 w 219"/>
                        <a:gd name="T5" fmla="*/ 123 h 134"/>
                        <a:gd name="T6" fmla="*/ 199 w 219"/>
                        <a:gd name="T7" fmla="*/ 110 h 134"/>
                        <a:gd name="T8" fmla="*/ 214 w 219"/>
                        <a:gd name="T9" fmla="*/ 95 h 134"/>
                        <a:gd name="T10" fmla="*/ 219 w 219"/>
                        <a:gd name="T11" fmla="*/ 76 h 134"/>
                        <a:gd name="T12" fmla="*/ 214 w 219"/>
                        <a:gd name="T13" fmla="*/ 56 h 134"/>
                        <a:gd name="T14" fmla="*/ 199 w 219"/>
                        <a:gd name="T15" fmla="*/ 36 h 134"/>
                        <a:gd name="T16" fmla="*/ 175 w 219"/>
                        <a:gd name="T17" fmla="*/ 19 h 134"/>
                        <a:gd name="T18" fmla="*/ 145 w 219"/>
                        <a:gd name="T19" fmla="*/ 6 h 134"/>
                        <a:gd name="T20" fmla="*/ 110 w 219"/>
                        <a:gd name="T21" fmla="*/ 0 h 134"/>
                        <a:gd name="T22" fmla="*/ 75 w 219"/>
                        <a:gd name="T23" fmla="*/ 6 h 134"/>
                        <a:gd name="T24" fmla="*/ 45 w 219"/>
                        <a:gd name="T25" fmla="*/ 19 h 134"/>
                        <a:gd name="T26" fmla="*/ 21 w 219"/>
                        <a:gd name="T27" fmla="*/ 36 h 134"/>
                        <a:gd name="T28" fmla="*/ 6 w 219"/>
                        <a:gd name="T29" fmla="*/ 56 h 134"/>
                        <a:gd name="T30" fmla="*/ 0 w 219"/>
                        <a:gd name="T31" fmla="*/ 76 h 134"/>
                        <a:gd name="T32" fmla="*/ 6 w 219"/>
                        <a:gd name="T33" fmla="*/ 95 h 134"/>
                        <a:gd name="T34" fmla="*/ 21 w 219"/>
                        <a:gd name="T35" fmla="*/ 110 h 134"/>
                        <a:gd name="T36" fmla="*/ 45 w 219"/>
                        <a:gd name="T37" fmla="*/ 123 h 134"/>
                        <a:gd name="T38" fmla="*/ 75 w 219"/>
                        <a:gd name="T39" fmla="*/ 130 h 134"/>
                        <a:gd name="T40" fmla="*/ 110 w 219"/>
                        <a:gd name="T41" fmla="*/ 134 h 13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134"/>
                        <a:gd name="T65" fmla="*/ 219 w 219"/>
                        <a:gd name="T66" fmla="*/ 134 h 13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134">
                          <a:moveTo>
                            <a:pt x="110" y="134"/>
                          </a:moveTo>
                          <a:lnTo>
                            <a:pt x="145" y="130"/>
                          </a:lnTo>
                          <a:lnTo>
                            <a:pt x="175" y="123"/>
                          </a:lnTo>
                          <a:lnTo>
                            <a:pt x="199" y="110"/>
                          </a:lnTo>
                          <a:lnTo>
                            <a:pt x="214" y="95"/>
                          </a:lnTo>
                          <a:lnTo>
                            <a:pt x="219" y="76"/>
                          </a:lnTo>
                          <a:lnTo>
                            <a:pt x="214" y="56"/>
                          </a:lnTo>
                          <a:lnTo>
                            <a:pt x="199" y="36"/>
                          </a:lnTo>
                          <a:lnTo>
                            <a:pt x="175" y="19"/>
                          </a:lnTo>
                          <a:lnTo>
                            <a:pt x="145" y="6"/>
                          </a:lnTo>
                          <a:lnTo>
                            <a:pt x="110" y="0"/>
                          </a:lnTo>
                          <a:lnTo>
                            <a:pt x="75" y="6"/>
                          </a:lnTo>
                          <a:lnTo>
                            <a:pt x="45" y="19"/>
                          </a:lnTo>
                          <a:lnTo>
                            <a:pt x="21" y="36"/>
                          </a:lnTo>
                          <a:lnTo>
                            <a:pt x="6" y="56"/>
                          </a:lnTo>
                          <a:lnTo>
                            <a:pt x="0" y="76"/>
                          </a:lnTo>
                          <a:lnTo>
                            <a:pt x="6" y="95"/>
                          </a:lnTo>
                          <a:lnTo>
                            <a:pt x="21" y="110"/>
                          </a:lnTo>
                          <a:lnTo>
                            <a:pt x="45" y="123"/>
                          </a:lnTo>
                          <a:lnTo>
                            <a:pt x="75" y="130"/>
                          </a:lnTo>
                          <a:lnTo>
                            <a:pt x="110" y="134"/>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61" name="Freeform 206"/>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62" name="Freeform 207"/>
                    <p:cNvSpPr>
                      <a:spLocks/>
                    </p:cNvSpPr>
                    <p:nvPr/>
                  </p:nvSpPr>
                  <p:spPr bwMode="auto">
                    <a:xfrm>
                      <a:off x="1117" y="3114"/>
                      <a:ext cx="269" cy="247"/>
                    </a:xfrm>
                    <a:custGeom>
                      <a:avLst/>
                      <a:gdLst>
                        <a:gd name="T0" fmla="*/ 119 w 269"/>
                        <a:gd name="T1" fmla="*/ 247 h 247"/>
                        <a:gd name="T2" fmla="*/ 88 w 269"/>
                        <a:gd name="T3" fmla="*/ 243 h 247"/>
                        <a:gd name="T4" fmla="*/ 62 w 269"/>
                        <a:gd name="T5" fmla="*/ 236 h 247"/>
                        <a:gd name="T6" fmla="*/ 41 w 269"/>
                        <a:gd name="T7" fmla="*/ 225 h 247"/>
                        <a:gd name="T8" fmla="*/ 26 w 269"/>
                        <a:gd name="T9" fmla="*/ 212 h 247"/>
                        <a:gd name="T10" fmla="*/ 15 w 269"/>
                        <a:gd name="T11" fmla="*/ 199 h 247"/>
                        <a:gd name="T12" fmla="*/ 8 w 269"/>
                        <a:gd name="T13" fmla="*/ 188 h 247"/>
                        <a:gd name="T14" fmla="*/ 2 w 269"/>
                        <a:gd name="T15" fmla="*/ 178 h 247"/>
                        <a:gd name="T16" fmla="*/ 0 w 269"/>
                        <a:gd name="T17" fmla="*/ 171 h 247"/>
                        <a:gd name="T18" fmla="*/ 0 w 269"/>
                        <a:gd name="T19" fmla="*/ 167 h 247"/>
                        <a:gd name="T20" fmla="*/ 0 w 269"/>
                        <a:gd name="T21" fmla="*/ 0 h 247"/>
                        <a:gd name="T22" fmla="*/ 269 w 269"/>
                        <a:gd name="T23" fmla="*/ 2 h 247"/>
                        <a:gd name="T24" fmla="*/ 269 w 269"/>
                        <a:gd name="T25" fmla="*/ 165 h 247"/>
                        <a:gd name="T26" fmla="*/ 262 w 269"/>
                        <a:gd name="T27" fmla="*/ 180 h 247"/>
                        <a:gd name="T28" fmla="*/ 254 w 269"/>
                        <a:gd name="T29" fmla="*/ 195 h 247"/>
                        <a:gd name="T30" fmla="*/ 249 w 269"/>
                        <a:gd name="T31" fmla="*/ 206 h 247"/>
                        <a:gd name="T32" fmla="*/ 245 w 269"/>
                        <a:gd name="T33" fmla="*/ 210 h 247"/>
                        <a:gd name="T34" fmla="*/ 230 w 269"/>
                        <a:gd name="T35" fmla="*/ 223 h 247"/>
                        <a:gd name="T36" fmla="*/ 208 w 269"/>
                        <a:gd name="T37" fmla="*/ 232 h 247"/>
                        <a:gd name="T38" fmla="*/ 184 w 269"/>
                        <a:gd name="T39" fmla="*/ 240 h 247"/>
                        <a:gd name="T40" fmla="*/ 160 w 269"/>
                        <a:gd name="T41" fmla="*/ 243 h 247"/>
                        <a:gd name="T42" fmla="*/ 139 w 269"/>
                        <a:gd name="T43" fmla="*/ 247 h 247"/>
                        <a:gd name="T44" fmla="*/ 125 w 269"/>
                        <a:gd name="T45" fmla="*/ 247 h 247"/>
                        <a:gd name="T46" fmla="*/ 119 w 269"/>
                        <a:gd name="T47" fmla="*/ 247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9"/>
                        <a:gd name="T73" fmla="*/ 0 h 247"/>
                        <a:gd name="T74" fmla="*/ 269 w 269"/>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9" h="247">
                          <a:moveTo>
                            <a:pt x="119" y="247"/>
                          </a:moveTo>
                          <a:lnTo>
                            <a:pt x="88" y="243"/>
                          </a:lnTo>
                          <a:lnTo>
                            <a:pt x="62" y="236"/>
                          </a:lnTo>
                          <a:lnTo>
                            <a:pt x="41" y="225"/>
                          </a:lnTo>
                          <a:lnTo>
                            <a:pt x="26" y="212"/>
                          </a:lnTo>
                          <a:lnTo>
                            <a:pt x="15" y="199"/>
                          </a:lnTo>
                          <a:lnTo>
                            <a:pt x="8" y="188"/>
                          </a:lnTo>
                          <a:lnTo>
                            <a:pt x="2" y="178"/>
                          </a:lnTo>
                          <a:lnTo>
                            <a:pt x="0" y="171"/>
                          </a:lnTo>
                          <a:lnTo>
                            <a:pt x="0" y="167"/>
                          </a:lnTo>
                          <a:lnTo>
                            <a:pt x="0" y="0"/>
                          </a:lnTo>
                          <a:lnTo>
                            <a:pt x="269" y="2"/>
                          </a:lnTo>
                          <a:lnTo>
                            <a:pt x="269" y="165"/>
                          </a:lnTo>
                          <a:lnTo>
                            <a:pt x="262" y="180"/>
                          </a:lnTo>
                          <a:lnTo>
                            <a:pt x="254" y="195"/>
                          </a:lnTo>
                          <a:lnTo>
                            <a:pt x="249" y="206"/>
                          </a:lnTo>
                          <a:lnTo>
                            <a:pt x="245" y="210"/>
                          </a:lnTo>
                          <a:lnTo>
                            <a:pt x="230" y="223"/>
                          </a:lnTo>
                          <a:lnTo>
                            <a:pt x="208" y="232"/>
                          </a:lnTo>
                          <a:lnTo>
                            <a:pt x="184" y="240"/>
                          </a:lnTo>
                          <a:lnTo>
                            <a:pt x="160" y="243"/>
                          </a:lnTo>
                          <a:lnTo>
                            <a:pt x="139" y="247"/>
                          </a:lnTo>
                          <a:lnTo>
                            <a:pt x="125" y="247"/>
                          </a:lnTo>
                          <a:lnTo>
                            <a:pt x="119" y="247"/>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63" name="Freeform 208"/>
                    <p:cNvSpPr>
                      <a:spLocks/>
                    </p:cNvSpPr>
                    <p:nvPr/>
                  </p:nvSpPr>
                  <p:spPr bwMode="auto">
                    <a:xfrm>
                      <a:off x="1132" y="3114"/>
                      <a:ext cx="243" cy="247"/>
                    </a:xfrm>
                    <a:custGeom>
                      <a:avLst/>
                      <a:gdLst>
                        <a:gd name="T0" fmla="*/ 110 w 243"/>
                        <a:gd name="T1" fmla="*/ 247 h 247"/>
                        <a:gd name="T2" fmla="*/ 78 w 243"/>
                        <a:gd name="T3" fmla="*/ 242 h 247"/>
                        <a:gd name="T4" fmla="*/ 52 w 243"/>
                        <a:gd name="T5" fmla="*/ 234 h 247"/>
                        <a:gd name="T6" fmla="*/ 34 w 243"/>
                        <a:gd name="T7" fmla="*/ 223 h 247"/>
                        <a:gd name="T8" fmla="*/ 19 w 243"/>
                        <a:gd name="T9" fmla="*/ 210 h 247"/>
                        <a:gd name="T10" fmla="*/ 10 w 243"/>
                        <a:gd name="T11" fmla="*/ 197 h 247"/>
                        <a:gd name="T12" fmla="*/ 4 w 243"/>
                        <a:gd name="T13" fmla="*/ 188 h 247"/>
                        <a:gd name="T14" fmla="*/ 2 w 243"/>
                        <a:gd name="T15" fmla="*/ 180 h 247"/>
                        <a:gd name="T16" fmla="*/ 0 w 243"/>
                        <a:gd name="T17" fmla="*/ 177 h 247"/>
                        <a:gd name="T18" fmla="*/ 0 w 243"/>
                        <a:gd name="T19" fmla="*/ 0 h 247"/>
                        <a:gd name="T20" fmla="*/ 243 w 243"/>
                        <a:gd name="T21" fmla="*/ 2 h 247"/>
                        <a:gd name="T22" fmla="*/ 243 w 243"/>
                        <a:gd name="T23" fmla="*/ 158 h 247"/>
                        <a:gd name="T24" fmla="*/ 238 w 243"/>
                        <a:gd name="T25" fmla="*/ 173 h 247"/>
                        <a:gd name="T26" fmla="*/ 230 w 243"/>
                        <a:gd name="T27" fmla="*/ 188 h 247"/>
                        <a:gd name="T28" fmla="*/ 225 w 243"/>
                        <a:gd name="T29" fmla="*/ 197 h 247"/>
                        <a:gd name="T30" fmla="*/ 223 w 243"/>
                        <a:gd name="T31" fmla="*/ 201 h 247"/>
                        <a:gd name="T32" fmla="*/ 208 w 243"/>
                        <a:gd name="T33" fmla="*/ 214 h 247"/>
                        <a:gd name="T34" fmla="*/ 189 w 243"/>
                        <a:gd name="T35" fmla="*/ 225 h 247"/>
                        <a:gd name="T36" fmla="*/ 167 w 243"/>
                        <a:gd name="T37" fmla="*/ 232 h 247"/>
                        <a:gd name="T38" fmla="*/ 147 w 243"/>
                        <a:gd name="T39" fmla="*/ 240 h 247"/>
                        <a:gd name="T40" fmla="*/ 128 w 243"/>
                        <a:gd name="T41" fmla="*/ 243 h 247"/>
                        <a:gd name="T42" fmla="*/ 115 w 243"/>
                        <a:gd name="T43" fmla="*/ 245 h 247"/>
                        <a:gd name="T44" fmla="*/ 110 w 243"/>
                        <a:gd name="T45" fmla="*/ 247 h 2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3"/>
                        <a:gd name="T70" fmla="*/ 0 h 247"/>
                        <a:gd name="T71" fmla="*/ 243 w 243"/>
                        <a:gd name="T72" fmla="*/ 247 h 2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3" h="247">
                          <a:moveTo>
                            <a:pt x="110" y="247"/>
                          </a:moveTo>
                          <a:lnTo>
                            <a:pt x="78" y="242"/>
                          </a:lnTo>
                          <a:lnTo>
                            <a:pt x="52" y="234"/>
                          </a:lnTo>
                          <a:lnTo>
                            <a:pt x="34" y="223"/>
                          </a:lnTo>
                          <a:lnTo>
                            <a:pt x="19" y="210"/>
                          </a:lnTo>
                          <a:lnTo>
                            <a:pt x="10" y="197"/>
                          </a:lnTo>
                          <a:lnTo>
                            <a:pt x="4" y="188"/>
                          </a:lnTo>
                          <a:lnTo>
                            <a:pt x="2" y="180"/>
                          </a:lnTo>
                          <a:lnTo>
                            <a:pt x="0" y="177"/>
                          </a:lnTo>
                          <a:lnTo>
                            <a:pt x="0" y="0"/>
                          </a:lnTo>
                          <a:lnTo>
                            <a:pt x="243" y="2"/>
                          </a:lnTo>
                          <a:lnTo>
                            <a:pt x="243" y="158"/>
                          </a:lnTo>
                          <a:lnTo>
                            <a:pt x="238" y="173"/>
                          </a:lnTo>
                          <a:lnTo>
                            <a:pt x="230" y="188"/>
                          </a:lnTo>
                          <a:lnTo>
                            <a:pt x="225" y="197"/>
                          </a:lnTo>
                          <a:lnTo>
                            <a:pt x="223" y="201"/>
                          </a:lnTo>
                          <a:lnTo>
                            <a:pt x="208" y="214"/>
                          </a:lnTo>
                          <a:lnTo>
                            <a:pt x="189" y="225"/>
                          </a:lnTo>
                          <a:lnTo>
                            <a:pt x="167" y="232"/>
                          </a:lnTo>
                          <a:lnTo>
                            <a:pt x="147" y="240"/>
                          </a:lnTo>
                          <a:lnTo>
                            <a:pt x="128" y="243"/>
                          </a:lnTo>
                          <a:lnTo>
                            <a:pt x="115" y="245"/>
                          </a:lnTo>
                          <a:lnTo>
                            <a:pt x="110" y="247"/>
                          </a:lnTo>
                          <a:close/>
                        </a:path>
                      </a:pathLst>
                    </a:custGeom>
                    <a:solidFill>
                      <a:srgbClr val="1C1C1C"/>
                    </a:solidFill>
                    <a:ln w="0">
                      <a:solidFill>
                        <a:srgbClr val="1C1C1C"/>
                      </a:solidFill>
                      <a:round/>
                      <a:headEnd/>
                      <a:tailEnd/>
                    </a:ln>
                  </p:spPr>
                  <p:txBody>
                    <a:bodyPr/>
                    <a:lstStyle/>
                    <a:p>
                      <a:endParaRPr lang="en-US">
                        <a:latin typeface="Arial" pitchFamily="34" charset="0"/>
                        <a:cs typeface="Arial" pitchFamily="34" charset="0"/>
                      </a:endParaRPr>
                    </a:p>
                  </p:txBody>
                </p:sp>
                <p:sp>
                  <p:nvSpPr>
                    <p:cNvPr id="64" name="Freeform 209"/>
                    <p:cNvSpPr>
                      <a:spLocks/>
                    </p:cNvSpPr>
                    <p:nvPr/>
                  </p:nvSpPr>
                  <p:spPr bwMode="auto">
                    <a:xfrm>
                      <a:off x="1147" y="3114"/>
                      <a:ext cx="219" cy="245"/>
                    </a:xfrm>
                    <a:custGeom>
                      <a:avLst/>
                      <a:gdLst>
                        <a:gd name="T0" fmla="*/ 100 w 219"/>
                        <a:gd name="T1" fmla="*/ 245 h 245"/>
                        <a:gd name="T2" fmla="*/ 72 w 219"/>
                        <a:gd name="T3" fmla="*/ 242 h 245"/>
                        <a:gd name="T4" fmla="*/ 48 w 219"/>
                        <a:gd name="T5" fmla="*/ 234 h 245"/>
                        <a:gd name="T6" fmla="*/ 32 w 219"/>
                        <a:gd name="T7" fmla="*/ 225 h 245"/>
                        <a:gd name="T8" fmla="*/ 19 w 219"/>
                        <a:gd name="T9" fmla="*/ 214 h 245"/>
                        <a:gd name="T10" fmla="*/ 9 w 219"/>
                        <a:gd name="T11" fmla="*/ 203 h 245"/>
                        <a:gd name="T12" fmla="*/ 4 w 219"/>
                        <a:gd name="T13" fmla="*/ 193 h 245"/>
                        <a:gd name="T14" fmla="*/ 2 w 219"/>
                        <a:gd name="T15" fmla="*/ 188 h 245"/>
                        <a:gd name="T16" fmla="*/ 0 w 219"/>
                        <a:gd name="T17" fmla="*/ 186 h 245"/>
                        <a:gd name="T18" fmla="*/ 0 w 219"/>
                        <a:gd name="T19" fmla="*/ 0 h 245"/>
                        <a:gd name="T20" fmla="*/ 219 w 219"/>
                        <a:gd name="T21" fmla="*/ 2 h 245"/>
                        <a:gd name="T22" fmla="*/ 219 w 219"/>
                        <a:gd name="T23" fmla="*/ 153 h 245"/>
                        <a:gd name="T24" fmla="*/ 211 w 219"/>
                        <a:gd name="T25" fmla="*/ 165 h 245"/>
                        <a:gd name="T26" fmla="*/ 206 w 219"/>
                        <a:gd name="T27" fmla="*/ 178 h 245"/>
                        <a:gd name="T28" fmla="*/ 202 w 219"/>
                        <a:gd name="T29" fmla="*/ 188 h 245"/>
                        <a:gd name="T30" fmla="*/ 198 w 219"/>
                        <a:gd name="T31" fmla="*/ 193 h 245"/>
                        <a:gd name="T32" fmla="*/ 187 w 219"/>
                        <a:gd name="T33" fmla="*/ 204 h 245"/>
                        <a:gd name="T34" fmla="*/ 171 w 219"/>
                        <a:gd name="T35" fmla="*/ 216 h 245"/>
                        <a:gd name="T36" fmla="*/ 150 w 219"/>
                        <a:gd name="T37" fmla="*/ 225 h 245"/>
                        <a:gd name="T38" fmla="*/ 132 w 219"/>
                        <a:gd name="T39" fmla="*/ 234 h 245"/>
                        <a:gd name="T40" fmla="*/ 117 w 219"/>
                        <a:gd name="T41" fmla="*/ 240 h 245"/>
                        <a:gd name="T42" fmla="*/ 104 w 219"/>
                        <a:gd name="T43" fmla="*/ 243 h 245"/>
                        <a:gd name="T44" fmla="*/ 100 w 219"/>
                        <a:gd name="T45" fmla="*/ 245 h 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9"/>
                        <a:gd name="T70" fmla="*/ 0 h 245"/>
                        <a:gd name="T71" fmla="*/ 219 w 219"/>
                        <a:gd name="T72" fmla="*/ 245 h 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9" h="245">
                          <a:moveTo>
                            <a:pt x="100" y="245"/>
                          </a:moveTo>
                          <a:lnTo>
                            <a:pt x="72" y="242"/>
                          </a:lnTo>
                          <a:lnTo>
                            <a:pt x="48" y="234"/>
                          </a:lnTo>
                          <a:lnTo>
                            <a:pt x="32" y="225"/>
                          </a:lnTo>
                          <a:lnTo>
                            <a:pt x="19" y="214"/>
                          </a:lnTo>
                          <a:lnTo>
                            <a:pt x="9" y="203"/>
                          </a:lnTo>
                          <a:lnTo>
                            <a:pt x="4" y="193"/>
                          </a:lnTo>
                          <a:lnTo>
                            <a:pt x="2" y="188"/>
                          </a:lnTo>
                          <a:lnTo>
                            <a:pt x="0" y="186"/>
                          </a:lnTo>
                          <a:lnTo>
                            <a:pt x="0" y="0"/>
                          </a:lnTo>
                          <a:lnTo>
                            <a:pt x="219" y="2"/>
                          </a:lnTo>
                          <a:lnTo>
                            <a:pt x="219" y="153"/>
                          </a:lnTo>
                          <a:lnTo>
                            <a:pt x="211" y="165"/>
                          </a:lnTo>
                          <a:lnTo>
                            <a:pt x="206" y="178"/>
                          </a:lnTo>
                          <a:lnTo>
                            <a:pt x="202" y="188"/>
                          </a:lnTo>
                          <a:lnTo>
                            <a:pt x="198" y="193"/>
                          </a:lnTo>
                          <a:lnTo>
                            <a:pt x="187" y="204"/>
                          </a:lnTo>
                          <a:lnTo>
                            <a:pt x="171" y="216"/>
                          </a:lnTo>
                          <a:lnTo>
                            <a:pt x="150" y="225"/>
                          </a:lnTo>
                          <a:lnTo>
                            <a:pt x="132" y="234"/>
                          </a:lnTo>
                          <a:lnTo>
                            <a:pt x="117" y="240"/>
                          </a:lnTo>
                          <a:lnTo>
                            <a:pt x="104" y="243"/>
                          </a:lnTo>
                          <a:lnTo>
                            <a:pt x="100" y="245"/>
                          </a:lnTo>
                          <a:close/>
                        </a:path>
                      </a:pathLst>
                    </a:custGeom>
                    <a:solidFill>
                      <a:srgbClr val="393939"/>
                    </a:solidFill>
                    <a:ln w="0">
                      <a:solidFill>
                        <a:srgbClr val="393939"/>
                      </a:solidFill>
                      <a:round/>
                      <a:headEnd/>
                      <a:tailEnd/>
                    </a:ln>
                  </p:spPr>
                  <p:txBody>
                    <a:bodyPr/>
                    <a:lstStyle/>
                    <a:p>
                      <a:endParaRPr lang="en-US">
                        <a:latin typeface="Arial" pitchFamily="34" charset="0"/>
                        <a:cs typeface="Arial" pitchFamily="34" charset="0"/>
                      </a:endParaRPr>
                    </a:p>
                  </p:txBody>
                </p:sp>
                <p:sp>
                  <p:nvSpPr>
                    <p:cNvPr id="65" name="Freeform 211"/>
                    <p:cNvSpPr>
                      <a:spLocks/>
                    </p:cNvSpPr>
                    <p:nvPr/>
                  </p:nvSpPr>
                  <p:spPr bwMode="auto">
                    <a:xfrm>
                      <a:off x="1164" y="3114"/>
                      <a:ext cx="191" cy="245"/>
                    </a:xfrm>
                    <a:custGeom>
                      <a:avLst/>
                      <a:gdLst>
                        <a:gd name="T0" fmla="*/ 89 w 191"/>
                        <a:gd name="T1" fmla="*/ 245 h 245"/>
                        <a:gd name="T2" fmla="*/ 61 w 191"/>
                        <a:gd name="T3" fmla="*/ 242 h 245"/>
                        <a:gd name="T4" fmla="*/ 39 w 191"/>
                        <a:gd name="T5" fmla="*/ 234 h 245"/>
                        <a:gd name="T6" fmla="*/ 22 w 191"/>
                        <a:gd name="T7" fmla="*/ 223 h 245"/>
                        <a:gd name="T8" fmla="*/ 11 w 191"/>
                        <a:gd name="T9" fmla="*/ 214 h 245"/>
                        <a:gd name="T10" fmla="*/ 3 w 191"/>
                        <a:gd name="T11" fmla="*/ 203 h 245"/>
                        <a:gd name="T12" fmla="*/ 0 w 191"/>
                        <a:gd name="T13" fmla="*/ 197 h 245"/>
                        <a:gd name="T14" fmla="*/ 0 w 191"/>
                        <a:gd name="T15" fmla="*/ 193 h 245"/>
                        <a:gd name="T16" fmla="*/ 0 w 191"/>
                        <a:gd name="T17" fmla="*/ 0 h 245"/>
                        <a:gd name="T18" fmla="*/ 191 w 191"/>
                        <a:gd name="T19" fmla="*/ 2 h 245"/>
                        <a:gd name="T20" fmla="*/ 191 w 191"/>
                        <a:gd name="T21" fmla="*/ 147 h 245"/>
                        <a:gd name="T22" fmla="*/ 185 w 191"/>
                        <a:gd name="T23" fmla="*/ 158 h 245"/>
                        <a:gd name="T24" fmla="*/ 180 w 191"/>
                        <a:gd name="T25" fmla="*/ 171 h 245"/>
                        <a:gd name="T26" fmla="*/ 176 w 191"/>
                        <a:gd name="T27" fmla="*/ 180 h 245"/>
                        <a:gd name="T28" fmla="*/ 174 w 191"/>
                        <a:gd name="T29" fmla="*/ 184 h 245"/>
                        <a:gd name="T30" fmla="*/ 163 w 191"/>
                        <a:gd name="T31" fmla="*/ 195 h 245"/>
                        <a:gd name="T32" fmla="*/ 148 w 191"/>
                        <a:gd name="T33" fmla="*/ 206 h 245"/>
                        <a:gd name="T34" fmla="*/ 133 w 191"/>
                        <a:gd name="T35" fmla="*/ 217 h 245"/>
                        <a:gd name="T36" fmla="*/ 117 w 191"/>
                        <a:gd name="T37" fmla="*/ 229 h 245"/>
                        <a:gd name="T38" fmla="*/ 104 w 191"/>
                        <a:gd name="T39" fmla="*/ 238 h 245"/>
                        <a:gd name="T40" fmla="*/ 92 w 191"/>
                        <a:gd name="T41" fmla="*/ 243 h 245"/>
                        <a:gd name="T42" fmla="*/ 89 w 191"/>
                        <a:gd name="T43" fmla="*/ 245 h 2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1"/>
                        <a:gd name="T67" fmla="*/ 0 h 245"/>
                        <a:gd name="T68" fmla="*/ 191 w 191"/>
                        <a:gd name="T69" fmla="*/ 245 h 2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1" h="245">
                          <a:moveTo>
                            <a:pt x="89" y="245"/>
                          </a:moveTo>
                          <a:lnTo>
                            <a:pt x="61" y="242"/>
                          </a:lnTo>
                          <a:lnTo>
                            <a:pt x="39" y="234"/>
                          </a:lnTo>
                          <a:lnTo>
                            <a:pt x="22" y="223"/>
                          </a:lnTo>
                          <a:lnTo>
                            <a:pt x="11" y="214"/>
                          </a:lnTo>
                          <a:lnTo>
                            <a:pt x="3" y="203"/>
                          </a:lnTo>
                          <a:lnTo>
                            <a:pt x="0" y="197"/>
                          </a:lnTo>
                          <a:lnTo>
                            <a:pt x="0" y="193"/>
                          </a:lnTo>
                          <a:lnTo>
                            <a:pt x="0" y="0"/>
                          </a:lnTo>
                          <a:lnTo>
                            <a:pt x="191" y="2"/>
                          </a:lnTo>
                          <a:lnTo>
                            <a:pt x="191" y="147"/>
                          </a:lnTo>
                          <a:lnTo>
                            <a:pt x="185" y="158"/>
                          </a:lnTo>
                          <a:lnTo>
                            <a:pt x="180" y="171"/>
                          </a:lnTo>
                          <a:lnTo>
                            <a:pt x="176" y="180"/>
                          </a:lnTo>
                          <a:lnTo>
                            <a:pt x="174" y="184"/>
                          </a:lnTo>
                          <a:lnTo>
                            <a:pt x="163" y="195"/>
                          </a:lnTo>
                          <a:lnTo>
                            <a:pt x="148" y="206"/>
                          </a:lnTo>
                          <a:lnTo>
                            <a:pt x="133" y="217"/>
                          </a:lnTo>
                          <a:lnTo>
                            <a:pt x="117" y="229"/>
                          </a:lnTo>
                          <a:lnTo>
                            <a:pt x="104" y="238"/>
                          </a:lnTo>
                          <a:lnTo>
                            <a:pt x="92" y="243"/>
                          </a:lnTo>
                          <a:lnTo>
                            <a:pt x="89" y="245"/>
                          </a:lnTo>
                          <a:close/>
                        </a:path>
                      </a:pathLst>
                    </a:custGeom>
                    <a:solidFill>
                      <a:srgbClr val="555555"/>
                    </a:solidFill>
                    <a:ln w="0">
                      <a:solidFill>
                        <a:srgbClr val="555555"/>
                      </a:solidFill>
                      <a:round/>
                      <a:headEnd/>
                      <a:tailEnd/>
                    </a:ln>
                  </p:spPr>
                  <p:txBody>
                    <a:bodyPr/>
                    <a:lstStyle/>
                    <a:p>
                      <a:endParaRPr lang="en-US">
                        <a:latin typeface="Arial" pitchFamily="34" charset="0"/>
                        <a:cs typeface="Arial" pitchFamily="34" charset="0"/>
                      </a:endParaRPr>
                    </a:p>
                  </p:txBody>
                </p:sp>
                <p:sp>
                  <p:nvSpPr>
                    <p:cNvPr id="66" name="Freeform 212"/>
                    <p:cNvSpPr>
                      <a:spLocks/>
                    </p:cNvSpPr>
                    <p:nvPr/>
                  </p:nvSpPr>
                  <p:spPr bwMode="auto">
                    <a:xfrm>
                      <a:off x="1179" y="3114"/>
                      <a:ext cx="165" cy="243"/>
                    </a:xfrm>
                    <a:custGeom>
                      <a:avLst/>
                      <a:gdLst>
                        <a:gd name="T0" fmla="*/ 79 w 165"/>
                        <a:gd name="T1" fmla="*/ 243 h 243"/>
                        <a:gd name="T2" fmla="*/ 55 w 165"/>
                        <a:gd name="T3" fmla="*/ 242 h 243"/>
                        <a:gd name="T4" fmla="*/ 35 w 165"/>
                        <a:gd name="T5" fmla="*/ 236 h 243"/>
                        <a:gd name="T6" fmla="*/ 20 w 165"/>
                        <a:gd name="T7" fmla="*/ 227 h 243"/>
                        <a:gd name="T8" fmla="*/ 11 w 165"/>
                        <a:gd name="T9" fmla="*/ 217 h 243"/>
                        <a:gd name="T10" fmla="*/ 3 w 165"/>
                        <a:gd name="T11" fmla="*/ 210 h 243"/>
                        <a:gd name="T12" fmla="*/ 1 w 165"/>
                        <a:gd name="T13" fmla="*/ 204 h 243"/>
                        <a:gd name="T14" fmla="*/ 0 w 165"/>
                        <a:gd name="T15" fmla="*/ 203 h 243"/>
                        <a:gd name="T16" fmla="*/ 0 w 165"/>
                        <a:gd name="T17" fmla="*/ 0 h 243"/>
                        <a:gd name="T18" fmla="*/ 165 w 165"/>
                        <a:gd name="T19" fmla="*/ 2 h 243"/>
                        <a:gd name="T20" fmla="*/ 165 w 165"/>
                        <a:gd name="T21" fmla="*/ 140 h 243"/>
                        <a:gd name="T22" fmla="*/ 161 w 165"/>
                        <a:gd name="T23" fmla="*/ 151 h 243"/>
                        <a:gd name="T24" fmla="*/ 155 w 165"/>
                        <a:gd name="T25" fmla="*/ 162 h 243"/>
                        <a:gd name="T26" fmla="*/ 152 w 165"/>
                        <a:gd name="T27" fmla="*/ 171 h 243"/>
                        <a:gd name="T28" fmla="*/ 152 w 165"/>
                        <a:gd name="T29" fmla="*/ 175 h 243"/>
                        <a:gd name="T30" fmla="*/ 142 w 165"/>
                        <a:gd name="T31" fmla="*/ 186 h 243"/>
                        <a:gd name="T32" fmla="*/ 129 w 165"/>
                        <a:gd name="T33" fmla="*/ 197 h 243"/>
                        <a:gd name="T34" fmla="*/ 116 w 165"/>
                        <a:gd name="T35" fmla="*/ 210 h 243"/>
                        <a:gd name="T36" fmla="*/ 103 w 165"/>
                        <a:gd name="T37" fmla="*/ 223 h 243"/>
                        <a:gd name="T38" fmla="*/ 92 w 165"/>
                        <a:gd name="T39" fmla="*/ 234 h 243"/>
                        <a:gd name="T40" fmla="*/ 83 w 165"/>
                        <a:gd name="T41" fmla="*/ 242 h 243"/>
                        <a:gd name="T42" fmla="*/ 79 w 165"/>
                        <a:gd name="T43" fmla="*/ 243 h 2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243"/>
                        <a:gd name="T68" fmla="*/ 165 w 165"/>
                        <a:gd name="T69" fmla="*/ 243 h 2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243">
                          <a:moveTo>
                            <a:pt x="79" y="243"/>
                          </a:moveTo>
                          <a:lnTo>
                            <a:pt x="55" y="242"/>
                          </a:lnTo>
                          <a:lnTo>
                            <a:pt x="35" y="236"/>
                          </a:lnTo>
                          <a:lnTo>
                            <a:pt x="20" y="227"/>
                          </a:lnTo>
                          <a:lnTo>
                            <a:pt x="11" y="217"/>
                          </a:lnTo>
                          <a:lnTo>
                            <a:pt x="3" y="210"/>
                          </a:lnTo>
                          <a:lnTo>
                            <a:pt x="1" y="204"/>
                          </a:lnTo>
                          <a:lnTo>
                            <a:pt x="0" y="203"/>
                          </a:lnTo>
                          <a:lnTo>
                            <a:pt x="0" y="0"/>
                          </a:lnTo>
                          <a:lnTo>
                            <a:pt x="165" y="2"/>
                          </a:lnTo>
                          <a:lnTo>
                            <a:pt x="165" y="140"/>
                          </a:lnTo>
                          <a:lnTo>
                            <a:pt x="161" y="151"/>
                          </a:lnTo>
                          <a:lnTo>
                            <a:pt x="155" y="162"/>
                          </a:lnTo>
                          <a:lnTo>
                            <a:pt x="152" y="171"/>
                          </a:lnTo>
                          <a:lnTo>
                            <a:pt x="152" y="175"/>
                          </a:lnTo>
                          <a:lnTo>
                            <a:pt x="142" y="186"/>
                          </a:lnTo>
                          <a:lnTo>
                            <a:pt x="129" y="197"/>
                          </a:lnTo>
                          <a:lnTo>
                            <a:pt x="116" y="210"/>
                          </a:lnTo>
                          <a:lnTo>
                            <a:pt x="103" y="223"/>
                          </a:lnTo>
                          <a:lnTo>
                            <a:pt x="92" y="234"/>
                          </a:lnTo>
                          <a:lnTo>
                            <a:pt x="83" y="242"/>
                          </a:lnTo>
                          <a:lnTo>
                            <a:pt x="79" y="243"/>
                          </a:lnTo>
                          <a:close/>
                        </a:path>
                      </a:pathLst>
                    </a:custGeom>
                    <a:solidFill>
                      <a:srgbClr val="717171"/>
                    </a:solidFill>
                    <a:ln w="0">
                      <a:solidFill>
                        <a:srgbClr val="717171"/>
                      </a:solidFill>
                      <a:round/>
                      <a:headEnd/>
                      <a:tailEnd/>
                    </a:ln>
                  </p:spPr>
                  <p:txBody>
                    <a:bodyPr/>
                    <a:lstStyle/>
                    <a:p>
                      <a:endParaRPr lang="en-US">
                        <a:latin typeface="Arial" pitchFamily="34" charset="0"/>
                        <a:cs typeface="Arial" pitchFamily="34" charset="0"/>
                      </a:endParaRPr>
                    </a:p>
                  </p:txBody>
                </p:sp>
                <p:sp>
                  <p:nvSpPr>
                    <p:cNvPr id="67" name="Freeform 213"/>
                    <p:cNvSpPr>
                      <a:spLocks/>
                    </p:cNvSpPr>
                    <p:nvPr/>
                  </p:nvSpPr>
                  <p:spPr bwMode="auto">
                    <a:xfrm>
                      <a:off x="1193" y="3116"/>
                      <a:ext cx="139" cy="241"/>
                    </a:xfrm>
                    <a:custGeom>
                      <a:avLst/>
                      <a:gdLst>
                        <a:gd name="T0" fmla="*/ 73 w 139"/>
                        <a:gd name="T1" fmla="*/ 241 h 241"/>
                        <a:gd name="T2" fmla="*/ 47 w 139"/>
                        <a:gd name="T3" fmla="*/ 240 h 241"/>
                        <a:gd name="T4" fmla="*/ 28 w 139"/>
                        <a:gd name="T5" fmla="*/ 232 h 241"/>
                        <a:gd name="T6" fmla="*/ 15 w 139"/>
                        <a:gd name="T7" fmla="*/ 225 h 241"/>
                        <a:gd name="T8" fmla="*/ 8 w 139"/>
                        <a:gd name="T9" fmla="*/ 217 h 241"/>
                        <a:gd name="T10" fmla="*/ 2 w 139"/>
                        <a:gd name="T11" fmla="*/ 210 h 241"/>
                        <a:gd name="T12" fmla="*/ 0 w 139"/>
                        <a:gd name="T13" fmla="*/ 208 h 241"/>
                        <a:gd name="T14" fmla="*/ 0 w 139"/>
                        <a:gd name="T15" fmla="*/ 0 h 241"/>
                        <a:gd name="T16" fmla="*/ 139 w 139"/>
                        <a:gd name="T17" fmla="*/ 0 h 241"/>
                        <a:gd name="T18" fmla="*/ 139 w 139"/>
                        <a:gd name="T19" fmla="*/ 132 h 241"/>
                        <a:gd name="T20" fmla="*/ 136 w 139"/>
                        <a:gd name="T21" fmla="*/ 141 h 241"/>
                        <a:gd name="T22" fmla="*/ 132 w 139"/>
                        <a:gd name="T23" fmla="*/ 152 h 241"/>
                        <a:gd name="T24" fmla="*/ 130 w 139"/>
                        <a:gd name="T25" fmla="*/ 162 h 241"/>
                        <a:gd name="T26" fmla="*/ 128 w 139"/>
                        <a:gd name="T27" fmla="*/ 165 h 241"/>
                        <a:gd name="T28" fmla="*/ 121 w 139"/>
                        <a:gd name="T29" fmla="*/ 175 h 241"/>
                        <a:gd name="T30" fmla="*/ 112 w 139"/>
                        <a:gd name="T31" fmla="*/ 188 h 241"/>
                        <a:gd name="T32" fmla="*/ 101 w 139"/>
                        <a:gd name="T33" fmla="*/ 202 h 241"/>
                        <a:gd name="T34" fmla="*/ 89 w 139"/>
                        <a:gd name="T35" fmla="*/ 215 h 241"/>
                        <a:gd name="T36" fmla="*/ 82 w 139"/>
                        <a:gd name="T37" fmla="*/ 228 h 241"/>
                        <a:gd name="T38" fmla="*/ 75 w 139"/>
                        <a:gd name="T39" fmla="*/ 238 h 241"/>
                        <a:gd name="T40" fmla="*/ 73 w 139"/>
                        <a:gd name="T41" fmla="*/ 241 h 24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9"/>
                        <a:gd name="T64" fmla="*/ 0 h 241"/>
                        <a:gd name="T65" fmla="*/ 139 w 139"/>
                        <a:gd name="T66" fmla="*/ 241 h 24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9" h="241">
                          <a:moveTo>
                            <a:pt x="73" y="241"/>
                          </a:moveTo>
                          <a:lnTo>
                            <a:pt x="47" y="240"/>
                          </a:lnTo>
                          <a:lnTo>
                            <a:pt x="28" y="232"/>
                          </a:lnTo>
                          <a:lnTo>
                            <a:pt x="15" y="225"/>
                          </a:lnTo>
                          <a:lnTo>
                            <a:pt x="8" y="217"/>
                          </a:lnTo>
                          <a:lnTo>
                            <a:pt x="2" y="210"/>
                          </a:lnTo>
                          <a:lnTo>
                            <a:pt x="0" y="208"/>
                          </a:lnTo>
                          <a:lnTo>
                            <a:pt x="0" y="0"/>
                          </a:lnTo>
                          <a:lnTo>
                            <a:pt x="139" y="0"/>
                          </a:lnTo>
                          <a:lnTo>
                            <a:pt x="139" y="132"/>
                          </a:lnTo>
                          <a:lnTo>
                            <a:pt x="136" y="141"/>
                          </a:lnTo>
                          <a:lnTo>
                            <a:pt x="132" y="152"/>
                          </a:lnTo>
                          <a:lnTo>
                            <a:pt x="130" y="162"/>
                          </a:lnTo>
                          <a:lnTo>
                            <a:pt x="128" y="165"/>
                          </a:lnTo>
                          <a:lnTo>
                            <a:pt x="121" y="175"/>
                          </a:lnTo>
                          <a:lnTo>
                            <a:pt x="112" y="188"/>
                          </a:lnTo>
                          <a:lnTo>
                            <a:pt x="101" y="202"/>
                          </a:lnTo>
                          <a:lnTo>
                            <a:pt x="89" y="215"/>
                          </a:lnTo>
                          <a:lnTo>
                            <a:pt x="82" y="228"/>
                          </a:lnTo>
                          <a:lnTo>
                            <a:pt x="75" y="238"/>
                          </a:lnTo>
                          <a:lnTo>
                            <a:pt x="73" y="241"/>
                          </a:lnTo>
                          <a:close/>
                        </a:path>
                      </a:pathLst>
                    </a:custGeom>
                    <a:solidFill>
                      <a:srgbClr val="8E8E8E"/>
                    </a:solidFill>
                    <a:ln w="0">
                      <a:solidFill>
                        <a:srgbClr val="8E8E8E"/>
                      </a:solidFill>
                      <a:round/>
                      <a:headEnd/>
                      <a:tailEnd/>
                    </a:ln>
                  </p:spPr>
                  <p:txBody>
                    <a:bodyPr/>
                    <a:lstStyle/>
                    <a:p>
                      <a:endParaRPr lang="en-US">
                        <a:latin typeface="Arial" pitchFamily="34" charset="0"/>
                        <a:cs typeface="Arial" pitchFamily="34" charset="0"/>
                      </a:endParaRPr>
                    </a:p>
                  </p:txBody>
                </p:sp>
                <p:sp>
                  <p:nvSpPr>
                    <p:cNvPr id="68" name="Freeform 214"/>
                    <p:cNvSpPr>
                      <a:spLocks/>
                    </p:cNvSpPr>
                    <p:nvPr/>
                  </p:nvSpPr>
                  <p:spPr bwMode="auto">
                    <a:xfrm>
                      <a:off x="1210" y="3116"/>
                      <a:ext cx="111" cy="240"/>
                    </a:xfrm>
                    <a:custGeom>
                      <a:avLst/>
                      <a:gdLst>
                        <a:gd name="T0" fmla="*/ 61 w 111"/>
                        <a:gd name="T1" fmla="*/ 240 h 240"/>
                        <a:gd name="T2" fmla="*/ 37 w 111"/>
                        <a:gd name="T3" fmla="*/ 238 h 240"/>
                        <a:gd name="T4" fmla="*/ 19 w 111"/>
                        <a:gd name="T5" fmla="*/ 232 h 240"/>
                        <a:gd name="T6" fmla="*/ 8 w 111"/>
                        <a:gd name="T7" fmla="*/ 225 h 240"/>
                        <a:gd name="T8" fmla="*/ 2 w 111"/>
                        <a:gd name="T9" fmla="*/ 219 h 240"/>
                        <a:gd name="T10" fmla="*/ 0 w 111"/>
                        <a:gd name="T11" fmla="*/ 217 h 240"/>
                        <a:gd name="T12" fmla="*/ 0 w 111"/>
                        <a:gd name="T13" fmla="*/ 0 h 240"/>
                        <a:gd name="T14" fmla="*/ 111 w 111"/>
                        <a:gd name="T15" fmla="*/ 0 h 240"/>
                        <a:gd name="T16" fmla="*/ 111 w 111"/>
                        <a:gd name="T17" fmla="*/ 125 h 240"/>
                        <a:gd name="T18" fmla="*/ 110 w 111"/>
                        <a:gd name="T19" fmla="*/ 134 h 240"/>
                        <a:gd name="T20" fmla="*/ 106 w 111"/>
                        <a:gd name="T21" fmla="*/ 143 h 240"/>
                        <a:gd name="T22" fmla="*/ 104 w 111"/>
                        <a:gd name="T23" fmla="*/ 152 h 240"/>
                        <a:gd name="T24" fmla="*/ 104 w 111"/>
                        <a:gd name="T25" fmla="*/ 156 h 240"/>
                        <a:gd name="T26" fmla="*/ 98 w 111"/>
                        <a:gd name="T27" fmla="*/ 165 h 240"/>
                        <a:gd name="T28" fmla="*/ 91 w 111"/>
                        <a:gd name="T29" fmla="*/ 178 h 240"/>
                        <a:gd name="T30" fmla="*/ 84 w 111"/>
                        <a:gd name="T31" fmla="*/ 195 h 240"/>
                        <a:gd name="T32" fmla="*/ 74 w 111"/>
                        <a:gd name="T33" fmla="*/ 212 h 240"/>
                        <a:gd name="T34" fmla="*/ 67 w 111"/>
                        <a:gd name="T35" fmla="*/ 227 h 240"/>
                        <a:gd name="T36" fmla="*/ 63 w 111"/>
                        <a:gd name="T37" fmla="*/ 236 h 240"/>
                        <a:gd name="T38" fmla="*/ 61 w 111"/>
                        <a:gd name="T39" fmla="*/ 240 h 24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1"/>
                        <a:gd name="T61" fmla="*/ 0 h 240"/>
                        <a:gd name="T62" fmla="*/ 111 w 111"/>
                        <a:gd name="T63" fmla="*/ 240 h 24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1" h="240">
                          <a:moveTo>
                            <a:pt x="61" y="240"/>
                          </a:moveTo>
                          <a:lnTo>
                            <a:pt x="37" y="238"/>
                          </a:lnTo>
                          <a:lnTo>
                            <a:pt x="19" y="232"/>
                          </a:lnTo>
                          <a:lnTo>
                            <a:pt x="8" y="225"/>
                          </a:lnTo>
                          <a:lnTo>
                            <a:pt x="2" y="219"/>
                          </a:lnTo>
                          <a:lnTo>
                            <a:pt x="0" y="217"/>
                          </a:lnTo>
                          <a:lnTo>
                            <a:pt x="0" y="0"/>
                          </a:lnTo>
                          <a:lnTo>
                            <a:pt x="111" y="0"/>
                          </a:lnTo>
                          <a:lnTo>
                            <a:pt x="111" y="125"/>
                          </a:lnTo>
                          <a:lnTo>
                            <a:pt x="110" y="134"/>
                          </a:lnTo>
                          <a:lnTo>
                            <a:pt x="106" y="143"/>
                          </a:lnTo>
                          <a:lnTo>
                            <a:pt x="104" y="152"/>
                          </a:lnTo>
                          <a:lnTo>
                            <a:pt x="104" y="156"/>
                          </a:lnTo>
                          <a:lnTo>
                            <a:pt x="98" y="165"/>
                          </a:lnTo>
                          <a:lnTo>
                            <a:pt x="91" y="178"/>
                          </a:lnTo>
                          <a:lnTo>
                            <a:pt x="84" y="195"/>
                          </a:lnTo>
                          <a:lnTo>
                            <a:pt x="74" y="212"/>
                          </a:lnTo>
                          <a:lnTo>
                            <a:pt x="67" y="227"/>
                          </a:lnTo>
                          <a:lnTo>
                            <a:pt x="63" y="236"/>
                          </a:lnTo>
                          <a:lnTo>
                            <a:pt x="61" y="240"/>
                          </a:lnTo>
                          <a:close/>
                        </a:path>
                      </a:pathLst>
                    </a:custGeom>
                    <a:solidFill>
                      <a:srgbClr val="AAAAAA"/>
                    </a:solidFill>
                    <a:ln w="0">
                      <a:solidFill>
                        <a:srgbClr val="AAAAAA"/>
                      </a:solidFill>
                      <a:round/>
                      <a:headEnd/>
                      <a:tailEnd/>
                    </a:ln>
                  </p:spPr>
                  <p:txBody>
                    <a:bodyPr/>
                    <a:lstStyle/>
                    <a:p>
                      <a:endParaRPr lang="en-US">
                        <a:latin typeface="Arial" pitchFamily="34" charset="0"/>
                        <a:cs typeface="Arial" pitchFamily="34" charset="0"/>
                      </a:endParaRPr>
                    </a:p>
                  </p:txBody>
                </p:sp>
                <p:sp>
                  <p:nvSpPr>
                    <p:cNvPr id="69" name="Freeform 215"/>
                    <p:cNvSpPr>
                      <a:spLocks/>
                    </p:cNvSpPr>
                    <p:nvPr/>
                  </p:nvSpPr>
                  <p:spPr bwMode="auto">
                    <a:xfrm>
                      <a:off x="1225" y="3116"/>
                      <a:ext cx="85" cy="240"/>
                    </a:xfrm>
                    <a:custGeom>
                      <a:avLst/>
                      <a:gdLst>
                        <a:gd name="T0" fmla="*/ 52 w 85"/>
                        <a:gd name="T1" fmla="*/ 240 h 240"/>
                        <a:gd name="T2" fmla="*/ 31 w 85"/>
                        <a:gd name="T3" fmla="*/ 240 h 240"/>
                        <a:gd name="T4" fmla="*/ 17 w 85"/>
                        <a:gd name="T5" fmla="*/ 236 h 240"/>
                        <a:gd name="T6" fmla="*/ 7 w 85"/>
                        <a:gd name="T7" fmla="*/ 230 h 240"/>
                        <a:gd name="T8" fmla="*/ 2 w 85"/>
                        <a:gd name="T9" fmla="*/ 227 h 240"/>
                        <a:gd name="T10" fmla="*/ 0 w 85"/>
                        <a:gd name="T11" fmla="*/ 225 h 240"/>
                        <a:gd name="T12" fmla="*/ 0 w 85"/>
                        <a:gd name="T13" fmla="*/ 0 h 240"/>
                        <a:gd name="T14" fmla="*/ 85 w 85"/>
                        <a:gd name="T15" fmla="*/ 0 h 240"/>
                        <a:gd name="T16" fmla="*/ 85 w 85"/>
                        <a:gd name="T17" fmla="*/ 119 h 240"/>
                        <a:gd name="T18" fmla="*/ 85 w 85"/>
                        <a:gd name="T19" fmla="*/ 123 h 240"/>
                        <a:gd name="T20" fmla="*/ 83 w 85"/>
                        <a:gd name="T21" fmla="*/ 126 h 240"/>
                        <a:gd name="T22" fmla="*/ 83 w 85"/>
                        <a:gd name="T23" fmla="*/ 132 h 240"/>
                        <a:gd name="T24" fmla="*/ 82 w 85"/>
                        <a:gd name="T25" fmla="*/ 138 h 240"/>
                        <a:gd name="T26" fmla="*/ 82 w 85"/>
                        <a:gd name="T27" fmla="*/ 143 h 240"/>
                        <a:gd name="T28" fmla="*/ 80 w 85"/>
                        <a:gd name="T29" fmla="*/ 147 h 240"/>
                        <a:gd name="T30" fmla="*/ 80 w 85"/>
                        <a:gd name="T31" fmla="*/ 147 h 240"/>
                        <a:gd name="T32" fmla="*/ 76 w 85"/>
                        <a:gd name="T33" fmla="*/ 156 h 240"/>
                        <a:gd name="T34" fmla="*/ 72 w 85"/>
                        <a:gd name="T35" fmla="*/ 169 h 240"/>
                        <a:gd name="T36" fmla="*/ 67 w 85"/>
                        <a:gd name="T37" fmla="*/ 188 h 240"/>
                        <a:gd name="T38" fmla="*/ 61 w 85"/>
                        <a:gd name="T39" fmla="*/ 206 h 240"/>
                        <a:gd name="T40" fmla="*/ 56 w 85"/>
                        <a:gd name="T41" fmla="*/ 223 h 240"/>
                        <a:gd name="T42" fmla="*/ 54 w 85"/>
                        <a:gd name="T43" fmla="*/ 234 h 240"/>
                        <a:gd name="T44" fmla="*/ 52 w 85"/>
                        <a:gd name="T45" fmla="*/ 240 h 24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5"/>
                        <a:gd name="T70" fmla="*/ 0 h 240"/>
                        <a:gd name="T71" fmla="*/ 85 w 85"/>
                        <a:gd name="T72" fmla="*/ 240 h 24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5" h="240">
                          <a:moveTo>
                            <a:pt x="52" y="240"/>
                          </a:moveTo>
                          <a:lnTo>
                            <a:pt x="31" y="240"/>
                          </a:lnTo>
                          <a:lnTo>
                            <a:pt x="17" y="236"/>
                          </a:lnTo>
                          <a:lnTo>
                            <a:pt x="7" y="230"/>
                          </a:lnTo>
                          <a:lnTo>
                            <a:pt x="2" y="227"/>
                          </a:lnTo>
                          <a:lnTo>
                            <a:pt x="0" y="225"/>
                          </a:lnTo>
                          <a:lnTo>
                            <a:pt x="0" y="0"/>
                          </a:lnTo>
                          <a:lnTo>
                            <a:pt x="85" y="0"/>
                          </a:lnTo>
                          <a:lnTo>
                            <a:pt x="85" y="119"/>
                          </a:lnTo>
                          <a:lnTo>
                            <a:pt x="85" y="123"/>
                          </a:lnTo>
                          <a:lnTo>
                            <a:pt x="83" y="126"/>
                          </a:lnTo>
                          <a:lnTo>
                            <a:pt x="83" y="132"/>
                          </a:lnTo>
                          <a:lnTo>
                            <a:pt x="82" y="138"/>
                          </a:lnTo>
                          <a:lnTo>
                            <a:pt x="82" y="143"/>
                          </a:lnTo>
                          <a:lnTo>
                            <a:pt x="80" y="147"/>
                          </a:lnTo>
                          <a:lnTo>
                            <a:pt x="76" y="156"/>
                          </a:lnTo>
                          <a:lnTo>
                            <a:pt x="72" y="169"/>
                          </a:lnTo>
                          <a:lnTo>
                            <a:pt x="67" y="188"/>
                          </a:lnTo>
                          <a:lnTo>
                            <a:pt x="61" y="206"/>
                          </a:lnTo>
                          <a:lnTo>
                            <a:pt x="56" y="223"/>
                          </a:lnTo>
                          <a:lnTo>
                            <a:pt x="54" y="234"/>
                          </a:lnTo>
                          <a:lnTo>
                            <a:pt x="52" y="240"/>
                          </a:lnTo>
                          <a:close/>
                        </a:path>
                      </a:pathLst>
                    </a:custGeom>
                    <a:solidFill>
                      <a:srgbClr val="C6C6C6"/>
                    </a:solidFill>
                    <a:ln w="0">
                      <a:solidFill>
                        <a:srgbClr val="C6C6C6"/>
                      </a:solidFill>
                      <a:round/>
                      <a:headEnd/>
                      <a:tailEnd/>
                    </a:ln>
                  </p:spPr>
                  <p:txBody>
                    <a:bodyPr/>
                    <a:lstStyle/>
                    <a:p>
                      <a:endParaRPr lang="en-US">
                        <a:latin typeface="Arial" pitchFamily="34" charset="0"/>
                        <a:cs typeface="Arial" pitchFamily="34" charset="0"/>
                      </a:endParaRPr>
                    </a:p>
                  </p:txBody>
                </p:sp>
                <p:sp>
                  <p:nvSpPr>
                    <p:cNvPr id="70" name="Freeform 216"/>
                    <p:cNvSpPr>
                      <a:spLocks/>
                    </p:cNvSpPr>
                    <p:nvPr/>
                  </p:nvSpPr>
                  <p:spPr bwMode="auto">
                    <a:xfrm>
                      <a:off x="1240" y="3116"/>
                      <a:ext cx="59" cy="240"/>
                    </a:xfrm>
                    <a:custGeom>
                      <a:avLst/>
                      <a:gdLst>
                        <a:gd name="T0" fmla="*/ 42 w 59"/>
                        <a:gd name="T1" fmla="*/ 238 h 240"/>
                        <a:gd name="T2" fmla="*/ 24 w 59"/>
                        <a:gd name="T3" fmla="*/ 240 h 240"/>
                        <a:gd name="T4" fmla="*/ 11 w 59"/>
                        <a:gd name="T5" fmla="*/ 238 h 240"/>
                        <a:gd name="T6" fmla="*/ 3 w 59"/>
                        <a:gd name="T7" fmla="*/ 234 h 240"/>
                        <a:gd name="T8" fmla="*/ 0 w 59"/>
                        <a:gd name="T9" fmla="*/ 234 h 240"/>
                        <a:gd name="T10" fmla="*/ 0 w 59"/>
                        <a:gd name="T11" fmla="*/ 0 h 240"/>
                        <a:gd name="T12" fmla="*/ 59 w 59"/>
                        <a:gd name="T13" fmla="*/ 0 h 240"/>
                        <a:gd name="T14" fmla="*/ 59 w 59"/>
                        <a:gd name="T15" fmla="*/ 113 h 240"/>
                        <a:gd name="T16" fmla="*/ 59 w 59"/>
                        <a:gd name="T17" fmla="*/ 115 h 240"/>
                        <a:gd name="T18" fmla="*/ 59 w 59"/>
                        <a:gd name="T19" fmla="*/ 119 h 240"/>
                        <a:gd name="T20" fmla="*/ 59 w 59"/>
                        <a:gd name="T21" fmla="*/ 125 h 240"/>
                        <a:gd name="T22" fmla="*/ 57 w 59"/>
                        <a:gd name="T23" fmla="*/ 130 h 240"/>
                        <a:gd name="T24" fmla="*/ 57 w 59"/>
                        <a:gd name="T25" fmla="*/ 134 h 240"/>
                        <a:gd name="T26" fmla="*/ 57 w 59"/>
                        <a:gd name="T27" fmla="*/ 138 h 240"/>
                        <a:gd name="T28" fmla="*/ 57 w 59"/>
                        <a:gd name="T29" fmla="*/ 139 h 240"/>
                        <a:gd name="T30" fmla="*/ 55 w 59"/>
                        <a:gd name="T31" fmla="*/ 147 h 240"/>
                        <a:gd name="T32" fmla="*/ 54 w 59"/>
                        <a:gd name="T33" fmla="*/ 160 h 240"/>
                        <a:gd name="T34" fmla="*/ 50 w 59"/>
                        <a:gd name="T35" fmla="*/ 180 h 240"/>
                        <a:gd name="T36" fmla="*/ 48 w 59"/>
                        <a:gd name="T37" fmla="*/ 201 h 240"/>
                        <a:gd name="T38" fmla="*/ 44 w 59"/>
                        <a:gd name="T39" fmla="*/ 219 h 240"/>
                        <a:gd name="T40" fmla="*/ 44 w 59"/>
                        <a:gd name="T41" fmla="*/ 234 h 240"/>
                        <a:gd name="T42" fmla="*/ 42 w 59"/>
                        <a:gd name="T43" fmla="*/ 238 h 2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240"/>
                        <a:gd name="T68" fmla="*/ 59 w 59"/>
                        <a:gd name="T69" fmla="*/ 240 h 2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240">
                          <a:moveTo>
                            <a:pt x="42" y="238"/>
                          </a:moveTo>
                          <a:lnTo>
                            <a:pt x="24" y="240"/>
                          </a:lnTo>
                          <a:lnTo>
                            <a:pt x="11" y="238"/>
                          </a:lnTo>
                          <a:lnTo>
                            <a:pt x="3" y="234"/>
                          </a:lnTo>
                          <a:lnTo>
                            <a:pt x="0" y="234"/>
                          </a:lnTo>
                          <a:lnTo>
                            <a:pt x="0" y="0"/>
                          </a:lnTo>
                          <a:lnTo>
                            <a:pt x="59" y="0"/>
                          </a:lnTo>
                          <a:lnTo>
                            <a:pt x="59" y="113"/>
                          </a:lnTo>
                          <a:lnTo>
                            <a:pt x="59" y="115"/>
                          </a:lnTo>
                          <a:lnTo>
                            <a:pt x="59" y="119"/>
                          </a:lnTo>
                          <a:lnTo>
                            <a:pt x="59" y="125"/>
                          </a:lnTo>
                          <a:lnTo>
                            <a:pt x="57" y="130"/>
                          </a:lnTo>
                          <a:lnTo>
                            <a:pt x="57" y="134"/>
                          </a:lnTo>
                          <a:lnTo>
                            <a:pt x="57" y="138"/>
                          </a:lnTo>
                          <a:lnTo>
                            <a:pt x="57" y="139"/>
                          </a:lnTo>
                          <a:lnTo>
                            <a:pt x="55" y="147"/>
                          </a:lnTo>
                          <a:lnTo>
                            <a:pt x="54" y="160"/>
                          </a:lnTo>
                          <a:lnTo>
                            <a:pt x="50" y="180"/>
                          </a:lnTo>
                          <a:lnTo>
                            <a:pt x="48" y="201"/>
                          </a:lnTo>
                          <a:lnTo>
                            <a:pt x="44" y="219"/>
                          </a:lnTo>
                          <a:lnTo>
                            <a:pt x="44" y="234"/>
                          </a:lnTo>
                          <a:lnTo>
                            <a:pt x="42" y="238"/>
                          </a:lnTo>
                          <a:close/>
                        </a:path>
                      </a:pathLst>
                    </a:custGeom>
                    <a:solidFill>
                      <a:srgbClr val="E3E3E3"/>
                    </a:solidFill>
                    <a:ln w="0">
                      <a:solidFill>
                        <a:srgbClr val="E3E3E3"/>
                      </a:solidFill>
                      <a:round/>
                      <a:headEnd/>
                      <a:tailEnd/>
                    </a:ln>
                  </p:spPr>
                  <p:txBody>
                    <a:bodyPr/>
                    <a:lstStyle/>
                    <a:p>
                      <a:endParaRPr lang="en-US">
                        <a:latin typeface="Arial" pitchFamily="34" charset="0"/>
                        <a:cs typeface="Arial" pitchFamily="34" charset="0"/>
                      </a:endParaRPr>
                    </a:p>
                  </p:txBody>
                </p:sp>
                <p:sp>
                  <p:nvSpPr>
                    <p:cNvPr id="71" name="Freeform 217"/>
                    <p:cNvSpPr>
                      <a:spLocks/>
                    </p:cNvSpPr>
                    <p:nvPr/>
                  </p:nvSpPr>
                  <p:spPr bwMode="auto">
                    <a:xfrm>
                      <a:off x="1256" y="3116"/>
                      <a:ext cx="32" cy="241"/>
                    </a:xfrm>
                    <a:custGeom>
                      <a:avLst/>
                      <a:gdLst>
                        <a:gd name="T0" fmla="*/ 32 w 32"/>
                        <a:gd name="T1" fmla="*/ 0 h 241"/>
                        <a:gd name="T2" fmla="*/ 32 w 32"/>
                        <a:gd name="T3" fmla="*/ 238 h 241"/>
                        <a:gd name="T4" fmla="*/ 15 w 32"/>
                        <a:gd name="T5" fmla="*/ 241 h 241"/>
                        <a:gd name="T6" fmla="*/ 4 w 32"/>
                        <a:gd name="T7" fmla="*/ 241 h 241"/>
                        <a:gd name="T8" fmla="*/ 0 w 32"/>
                        <a:gd name="T9" fmla="*/ 241 h 241"/>
                        <a:gd name="T10" fmla="*/ 0 w 32"/>
                        <a:gd name="T11" fmla="*/ 0 h 241"/>
                        <a:gd name="T12" fmla="*/ 32 w 32"/>
                        <a:gd name="T13" fmla="*/ 0 h 241"/>
                        <a:gd name="T14" fmla="*/ 0 60000 65536"/>
                        <a:gd name="T15" fmla="*/ 0 60000 65536"/>
                        <a:gd name="T16" fmla="*/ 0 60000 65536"/>
                        <a:gd name="T17" fmla="*/ 0 60000 65536"/>
                        <a:gd name="T18" fmla="*/ 0 60000 65536"/>
                        <a:gd name="T19" fmla="*/ 0 60000 65536"/>
                        <a:gd name="T20" fmla="*/ 0 60000 65536"/>
                        <a:gd name="T21" fmla="*/ 0 w 32"/>
                        <a:gd name="T22" fmla="*/ 0 h 241"/>
                        <a:gd name="T23" fmla="*/ 32 w 32"/>
                        <a:gd name="T24" fmla="*/ 241 h 2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241">
                          <a:moveTo>
                            <a:pt x="32" y="0"/>
                          </a:moveTo>
                          <a:lnTo>
                            <a:pt x="32" y="238"/>
                          </a:lnTo>
                          <a:lnTo>
                            <a:pt x="15" y="241"/>
                          </a:lnTo>
                          <a:lnTo>
                            <a:pt x="4" y="241"/>
                          </a:lnTo>
                          <a:lnTo>
                            <a:pt x="0" y="241"/>
                          </a:lnTo>
                          <a:lnTo>
                            <a:pt x="0" y="0"/>
                          </a:lnTo>
                          <a:lnTo>
                            <a:pt x="32"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72" name="Freeform 218"/>
                    <p:cNvSpPr>
                      <a:spLocks noEditPoints="1"/>
                    </p:cNvSpPr>
                    <p:nvPr/>
                  </p:nvSpPr>
                  <p:spPr bwMode="auto">
                    <a:xfrm>
                      <a:off x="1142" y="3200"/>
                      <a:ext cx="70" cy="83"/>
                    </a:xfrm>
                    <a:custGeom>
                      <a:avLst/>
                      <a:gdLst>
                        <a:gd name="T0" fmla="*/ 35 w 70"/>
                        <a:gd name="T1" fmla="*/ 15 h 83"/>
                        <a:gd name="T2" fmla="*/ 40 w 70"/>
                        <a:gd name="T3" fmla="*/ 15 h 83"/>
                        <a:gd name="T4" fmla="*/ 46 w 70"/>
                        <a:gd name="T5" fmla="*/ 15 h 83"/>
                        <a:gd name="T6" fmla="*/ 48 w 70"/>
                        <a:gd name="T7" fmla="*/ 16 h 83"/>
                        <a:gd name="T8" fmla="*/ 50 w 70"/>
                        <a:gd name="T9" fmla="*/ 20 h 83"/>
                        <a:gd name="T10" fmla="*/ 50 w 70"/>
                        <a:gd name="T11" fmla="*/ 24 h 83"/>
                        <a:gd name="T12" fmla="*/ 50 w 70"/>
                        <a:gd name="T13" fmla="*/ 28 h 83"/>
                        <a:gd name="T14" fmla="*/ 46 w 70"/>
                        <a:gd name="T15" fmla="*/ 31 h 83"/>
                        <a:gd name="T16" fmla="*/ 42 w 70"/>
                        <a:gd name="T17" fmla="*/ 33 h 83"/>
                        <a:gd name="T18" fmla="*/ 38 w 70"/>
                        <a:gd name="T19" fmla="*/ 33 h 83"/>
                        <a:gd name="T20" fmla="*/ 18 w 70"/>
                        <a:gd name="T21" fmla="*/ 33 h 83"/>
                        <a:gd name="T22" fmla="*/ 18 w 70"/>
                        <a:gd name="T23" fmla="*/ 15 h 83"/>
                        <a:gd name="T24" fmla="*/ 35 w 70"/>
                        <a:gd name="T25" fmla="*/ 15 h 83"/>
                        <a:gd name="T26" fmla="*/ 38 w 70"/>
                        <a:gd name="T27" fmla="*/ 46 h 83"/>
                        <a:gd name="T28" fmla="*/ 42 w 70"/>
                        <a:gd name="T29" fmla="*/ 48 h 83"/>
                        <a:gd name="T30" fmla="*/ 46 w 70"/>
                        <a:gd name="T31" fmla="*/ 48 h 83"/>
                        <a:gd name="T32" fmla="*/ 50 w 70"/>
                        <a:gd name="T33" fmla="*/ 50 h 83"/>
                        <a:gd name="T34" fmla="*/ 51 w 70"/>
                        <a:gd name="T35" fmla="*/ 54 h 83"/>
                        <a:gd name="T36" fmla="*/ 51 w 70"/>
                        <a:gd name="T37" fmla="*/ 57 h 83"/>
                        <a:gd name="T38" fmla="*/ 51 w 70"/>
                        <a:gd name="T39" fmla="*/ 63 h 83"/>
                        <a:gd name="T40" fmla="*/ 50 w 70"/>
                        <a:gd name="T41" fmla="*/ 67 h 83"/>
                        <a:gd name="T42" fmla="*/ 46 w 70"/>
                        <a:gd name="T43" fmla="*/ 68 h 83"/>
                        <a:gd name="T44" fmla="*/ 42 w 70"/>
                        <a:gd name="T45" fmla="*/ 68 h 83"/>
                        <a:gd name="T46" fmla="*/ 38 w 70"/>
                        <a:gd name="T47" fmla="*/ 70 h 83"/>
                        <a:gd name="T48" fmla="*/ 18 w 70"/>
                        <a:gd name="T49" fmla="*/ 70 h 83"/>
                        <a:gd name="T50" fmla="*/ 18 w 70"/>
                        <a:gd name="T51" fmla="*/ 46 h 83"/>
                        <a:gd name="T52" fmla="*/ 38 w 70"/>
                        <a:gd name="T53" fmla="*/ 46 h 83"/>
                        <a:gd name="T54" fmla="*/ 40 w 70"/>
                        <a:gd name="T55" fmla="*/ 0 h 83"/>
                        <a:gd name="T56" fmla="*/ 0 w 70"/>
                        <a:gd name="T57" fmla="*/ 0 h 83"/>
                        <a:gd name="T58" fmla="*/ 0 w 70"/>
                        <a:gd name="T59" fmla="*/ 83 h 83"/>
                        <a:gd name="T60" fmla="*/ 38 w 70"/>
                        <a:gd name="T61" fmla="*/ 83 h 83"/>
                        <a:gd name="T62" fmla="*/ 44 w 70"/>
                        <a:gd name="T63" fmla="*/ 83 h 83"/>
                        <a:gd name="T64" fmla="*/ 50 w 70"/>
                        <a:gd name="T65" fmla="*/ 83 h 83"/>
                        <a:gd name="T66" fmla="*/ 55 w 70"/>
                        <a:gd name="T67" fmla="*/ 81 h 83"/>
                        <a:gd name="T68" fmla="*/ 59 w 70"/>
                        <a:gd name="T69" fmla="*/ 79 h 83"/>
                        <a:gd name="T70" fmla="*/ 63 w 70"/>
                        <a:gd name="T71" fmla="*/ 76 h 83"/>
                        <a:gd name="T72" fmla="*/ 66 w 70"/>
                        <a:gd name="T73" fmla="*/ 72 h 83"/>
                        <a:gd name="T74" fmla="*/ 68 w 70"/>
                        <a:gd name="T75" fmla="*/ 67 h 83"/>
                        <a:gd name="T76" fmla="*/ 70 w 70"/>
                        <a:gd name="T77" fmla="*/ 59 h 83"/>
                        <a:gd name="T78" fmla="*/ 68 w 70"/>
                        <a:gd name="T79" fmla="*/ 52 h 83"/>
                        <a:gd name="T80" fmla="*/ 66 w 70"/>
                        <a:gd name="T81" fmla="*/ 46 h 83"/>
                        <a:gd name="T82" fmla="*/ 63 w 70"/>
                        <a:gd name="T83" fmla="*/ 42 h 83"/>
                        <a:gd name="T84" fmla="*/ 57 w 70"/>
                        <a:gd name="T85" fmla="*/ 39 h 83"/>
                        <a:gd name="T86" fmla="*/ 61 w 70"/>
                        <a:gd name="T87" fmla="*/ 37 h 83"/>
                        <a:gd name="T88" fmla="*/ 63 w 70"/>
                        <a:gd name="T89" fmla="*/ 33 h 83"/>
                        <a:gd name="T90" fmla="*/ 66 w 70"/>
                        <a:gd name="T91" fmla="*/ 28 h 83"/>
                        <a:gd name="T92" fmla="*/ 66 w 70"/>
                        <a:gd name="T93" fmla="*/ 22 h 83"/>
                        <a:gd name="T94" fmla="*/ 66 w 70"/>
                        <a:gd name="T95" fmla="*/ 15 h 83"/>
                        <a:gd name="T96" fmla="*/ 63 w 70"/>
                        <a:gd name="T97" fmla="*/ 9 h 83"/>
                        <a:gd name="T98" fmla="*/ 59 w 70"/>
                        <a:gd name="T99" fmla="*/ 5 h 83"/>
                        <a:gd name="T100" fmla="*/ 53 w 70"/>
                        <a:gd name="T101" fmla="*/ 2 h 83"/>
                        <a:gd name="T102" fmla="*/ 48 w 70"/>
                        <a:gd name="T103" fmla="*/ 0 h 83"/>
                        <a:gd name="T104" fmla="*/ 40 w 70"/>
                        <a:gd name="T105" fmla="*/ 0 h 8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0"/>
                        <a:gd name="T160" fmla="*/ 0 h 83"/>
                        <a:gd name="T161" fmla="*/ 70 w 70"/>
                        <a:gd name="T162" fmla="*/ 83 h 8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0" h="83">
                          <a:moveTo>
                            <a:pt x="35" y="15"/>
                          </a:moveTo>
                          <a:lnTo>
                            <a:pt x="40" y="15"/>
                          </a:lnTo>
                          <a:lnTo>
                            <a:pt x="46" y="15"/>
                          </a:lnTo>
                          <a:lnTo>
                            <a:pt x="48" y="16"/>
                          </a:lnTo>
                          <a:lnTo>
                            <a:pt x="50" y="20"/>
                          </a:lnTo>
                          <a:lnTo>
                            <a:pt x="50" y="24"/>
                          </a:lnTo>
                          <a:lnTo>
                            <a:pt x="50" y="28"/>
                          </a:lnTo>
                          <a:lnTo>
                            <a:pt x="46" y="31"/>
                          </a:lnTo>
                          <a:lnTo>
                            <a:pt x="42" y="33"/>
                          </a:lnTo>
                          <a:lnTo>
                            <a:pt x="38" y="33"/>
                          </a:lnTo>
                          <a:lnTo>
                            <a:pt x="18" y="33"/>
                          </a:lnTo>
                          <a:lnTo>
                            <a:pt x="18" y="15"/>
                          </a:lnTo>
                          <a:lnTo>
                            <a:pt x="35" y="15"/>
                          </a:lnTo>
                          <a:close/>
                          <a:moveTo>
                            <a:pt x="38" y="46"/>
                          </a:moveTo>
                          <a:lnTo>
                            <a:pt x="42" y="48"/>
                          </a:lnTo>
                          <a:lnTo>
                            <a:pt x="46" y="48"/>
                          </a:lnTo>
                          <a:lnTo>
                            <a:pt x="50" y="50"/>
                          </a:lnTo>
                          <a:lnTo>
                            <a:pt x="51" y="54"/>
                          </a:lnTo>
                          <a:lnTo>
                            <a:pt x="51" y="57"/>
                          </a:lnTo>
                          <a:lnTo>
                            <a:pt x="51" y="63"/>
                          </a:lnTo>
                          <a:lnTo>
                            <a:pt x="50" y="67"/>
                          </a:lnTo>
                          <a:lnTo>
                            <a:pt x="46" y="68"/>
                          </a:lnTo>
                          <a:lnTo>
                            <a:pt x="42" y="68"/>
                          </a:lnTo>
                          <a:lnTo>
                            <a:pt x="38" y="70"/>
                          </a:lnTo>
                          <a:lnTo>
                            <a:pt x="18" y="70"/>
                          </a:lnTo>
                          <a:lnTo>
                            <a:pt x="18" y="46"/>
                          </a:lnTo>
                          <a:lnTo>
                            <a:pt x="38" y="46"/>
                          </a:lnTo>
                          <a:close/>
                          <a:moveTo>
                            <a:pt x="40" y="0"/>
                          </a:moveTo>
                          <a:lnTo>
                            <a:pt x="0" y="0"/>
                          </a:lnTo>
                          <a:lnTo>
                            <a:pt x="0" y="83"/>
                          </a:lnTo>
                          <a:lnTo>
                            <a:pt x="38" y="83"/>
                          </a:lnTo>
                          <a:lnTo>
                            <a:pt x="44" y="83"/>
                          </a:lnTo>
                          <a:lnTo>
                            <a:pt x="50" y="83"/>
                          </a:lnTo>
                          <a:lnTo>
                            <a:pt x="55" y="81"/>
                          </a:lnTo>
                          <a:lnTo>
                            <a:pt x="59" y="79"/>
                          </a:lnTo>
                          <a:lnTo>
                            <a:pt x="63" y="76"/>
                          </a:lnTo>
                          <a:lnTo>
                            <a:pt x="66" y="72"/>
                          </a:lnTo>
                          <a:lnTo>
                            <a:pt x="68" y="67"/>
                          </a:lnTo>
                          <a:lnTo>
                            <a:pt x="70" y="59"/>
                          </a:lnTo>
                          <a:lnTo>
                            <a:pt x="68" y="52"/>
                          </a:lnTo>
                          <a:lnTo>
                            <a:pt x="66" y="46"/>
                          </a:lnTo>
                          <a:lnTo>
                            <a:pt x="63" y="42"/>
                          </a:lnTo>
                          <a:lnTo>
                            <a:pt x="57" y="39"/>
                          </a:lnTo>
                          <a:lnTo>
                            <a:pt x="61" y="37"/>
                          </a:lnTo>
                          <a:lnTo>
                            <a:pt x="63" y="33"/>
                          </a:lnTo>
                          <a:lnTo>
                            <a:pt x="66" y="28"/>
                          </a:lnTo>
                          <a:lnTo>
                            <a:pt x="66" y="22"/>
                          </a:lnTo>
                          <a:lnTo>
                            <a:pt x="66" y="15"/>
                          </a:lnTo>
                          <a:lnTo>
                            <a:pt x="63" y="9"/>
                          </a:lnTo>
                          <a:lnTo>
                            <a:pt x="59" y="5"/>
                          </a:lnTo>
                          <a:lnTo>
                            <a:pt x="53" y="2"/>
                          </a:lnTo>
                          <a:lnTo>
                            <a:pt x="48" y="0"/>
                          </a:lnTo>
                          <a:lnTo>
                            <a:pt x="40" y="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73" name="Freeform 219"/>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74" name="Freeform 220"/>
                    <p:cNvSpPr>
                      <a:spLocks/>
                    </p:cNvSpPr>
                    <p:nvPr/>
                  </p:nvSpPr>
                  <p:spPr bwMode="auto">
                    <a:xfrm>
                      <a:off x="1116" y="3040"/>
                      <a:ext cx="270" cy="141"/>
                    </a:xfrm>
                    <a:custGeom>
                      <a:avLst/>
                      <a:gdLst>
                        <a:gd name="T0" fmla="*/ 135 w 270"/>
                        <a:gd name="T1" fmla="*/ 141 h 141"/>
                        <a:gd name="T2" fmla="*/ 172 w 270"/>
                        <a:gd name="T3" fmla="*/ 139 h 141"/>
                        <a:gd name="T4" fmla="*/ 204 w 270"/>
                        <a:gd name="T5" fmla="*/ 132 h 141"/>
                        <a:gd name="T6" fmla="*/ 231 w 270"/>
                        <a:gd name="T7" fmla="*/ 121 h 141"/>
                        <a:gd name="T8" fmla="*/ 252 w 270"/>
                        <a:gd name="T9" fmla="*/ 106 h 141"/>
                        <a:gd name="T10" fmla="*/ 267 w 270"/>
                        <a:gd name="T11" fmla="*/ 89 h 141"/>
                        <a:gd name="T12" fmla="*/ 270 w 270"/>
                        <a:gd name="T13" fmla="*/ 71 h 141"/>
                        <a:gd name="T14" fmla="*/ 267 w 270"/>
                        <a:gd name="T15" fmla="*/ 52 h 141"/>
                        <a:gd name="T16" fmla="*/ 252 w 270"/>
                        <a:gd name="T17" fmla="*/ 36 h 141"/>
                        <a:gd name="T18" fmla="*/ 231 w 270"/>
                        <a:gd name="T19" fmla="*/ 21 h 141"/>
                        <a:gd name="T20" fmla="*/ 204 w 270"/>
                        <a:gd name="T21" fmla="*/ 10 h 141"/>
                        <a:gd name="T22" fmla="*/ 172 w 270"/>
                        <a:gd name="T23" fmla="*/ 2 h 141"/>
                        <a:gd name="T24" fmla="*/ 135 w 270"/>
                        <a:gd name="T25" fmla="*/ 0 h 141"/>
                        <a:gd name="T26" fmla="*/ 100 w 270"/>
                        <a:gd name="T27" fmla="*/ 2 h 141"/>
                        <a:gd name="T28" fmla="*/ 66 w 270"/>
                        <a:gd name="T29" fmla="*/ 10 h 141"/>
                        <a:gd name="T30" fmla="*/ 40 w 270"/>
                        <a:gd name="T31" fmla="*/ 21 h 141"/>
                        <a:gd name="T32" fmla="*/ 18 w 270"/>
                        <a:gd name="T33" fmla="*/ 36 h 141"/>
                        <a:gd name="T34" fmla="*/ 5 w 270"/>
                        <a:gd name="T35" fmla="*/ 52 h 141"/>
                        <a:gd name="T36" fmla="*/ 0 w 270"/>
                        <a:gd name="T37" fmla="*/ 71 h 141"/>
                        <a:gd name="T38" fmla="*/ 5 w 270"/>
                        <a:gd name="T39" fmla="*/ 89 h 141"/>
                        <a:gd name="T40" fmla="*/ 18 w 270"/>
                        <a:gd name="T41" fmla="*/ 106 h 141"/>
                        <a:gd name="T42" fmla="*/ 40 w 270"/>
                        <a:gd name="T43" fmla="*/ 121 h 141"/>
                        <a:gd name="T44" fmla="*/ 66 w 270"/>
                        <a:gd name="T45" fmla="*/ 132 h 141"/>
                        <a:gd name="T46" fmla="*/ 100 w 270"/>
                        <a:gd name="T47" fmla="*/ 139 h 141"/>
                        <a:gd name="T48" fmla="*/ 135 w 270"/>
                        <a:gd name="T49" fmla="*/ 141 h 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0"/>
                        <a:gd name="T76" fmla="*/ 0 h 141"/>
                        <a:gd name="T77" fmla="*/ 270 w 270"/>
                        <a:gd name="T78" fmla="*/ 141 h 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0" h="141">
                          <a:moveTo>
                            <a:pt x="135" y="141"/>
                          </a:moveTo>
                          <a:lnTo>
                            <a:pt x="172" y="139"/>
                          </a:lnTo>
                          <a:lnTo>
                            <a:pt x="204" y="132"/>
                          </a:lnTo>
                          <a:lnTo>
                            <a:pt x="231" y="121"/>
                          </a:lnTo>
                          <a:lnTo>
                            <a:pt x="252" y="106"/>
                          </a:lnTo>
                          <a:lnTo>
                            <a:pt x="267" y="89"/>
                          </a:lnTo>
                          <a:lnTo>
                            <a:pt x="270" y="71"/>
                          </a:lnTo>
                          <a:lnTo>
                            <a:pt x="267" y="52"/>
                          </a:lnTo>
                          <a:lnTo>
                            <a:pt x="252" y="36"/>
                          </a:lnTo>
                          <a:lnTo>
                            <a:pt x="231" y="21"/>
                          </a:lnTo>
                          <a:lnTo>
                            <a:pt x="204" y="10"/>
                          </a:lnTo>
                          <a:lnTo>
                            <a:pt x="172" y="2"/>
                          </a:lnTo>
                          <a:lnTo>
                            <a:pt x="135" y="0"/>
                          </a:lnTo>
                          <a:lnTo>
                            <a:pt x="100" y="2"/>
                          </a:lnTo>
                          <a:lnTo>
                            <a:pt x="66" y="10"/>
                          </a:lnTo>
                          <a:lnTo>
                            <a:pt x="40" y="21"/>
                          </a:lnTo>
                          <a:lnTo>
                            <a:pt x="18" y="36"/>
                          </a:lnTo>
                          <a:lnTo>
                            <a:pt x="5" y="52"/>
                          </a:lnTo>
                          <a:lnTo>
                            <a:pt x="0" y="71"/>
                          </a:lnTo>
                          <a:lnTo>
                            <a:pt x="5" y="89"/>
                          </a:lnTo>
                          <a:lnTo>
                            <a:pt x="18" y="106"/>
                          </a:lnTo>
                          <a:lnTo>
                            <a:pt x="40" y="121"/>
                          </a:lnTo>
                          <a:lnTo>
                            <a:pt x="66" y="132"/>
                          </a:lnTo>
                          <a:lnTo>
                            <a:pt x="100" y="139"/>
                          </a:lnTo>
                          <a:lnTo>
                            <a:pt x="135" y="141"/>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75" name="Freeform 221"/>
                    <p:cNvSpPr>
                      <a:spLocks/>
                    </p:cNvSpPr>
                    <p:nvPr/>
                  </p:nvSpPr>
                  <p:spPr bwMode="auto">
                    <a:xfrm>
                      <a:off x="1154" y="3018"/>
                      <a:ext cx="195" cy="119"/>
                    </a:xfrm>
                    <a:custGeom>
                      <a:avLst/>
                      <a:gdLst>
                        <a:gd name="T0" fmla="*/ 99 w 195"/>
                        <a:gd name="T1" fmla="*/ 119 h 119"/>
                        <a:gd name="T2" fmla="*/ 128 w 195"/>
                        <a:gd name="T3" fmla="*/ 117 h 119"/>
                        <a:gd name="T4" fmla="*/ 156 w 195"/>
                        <a:gd name="T5" fmla="*/ 109 h 119"/>
                        <a:gd name="T6" fmla="*/ 177 w 195"/>
                        <a:gd name="T7" fmla="*/ 98 h 119"/>
                        <a:gd name="T8" fmla="*/ 191 w 195"/>
                        <a:gd name="T9" fmla="*/ 83 h 119"/>
                        <a:gd name="T10" fmla="*/ 195 w 195"/>
                        <a:gd name="T11" fmla="*/ 69 h 119"/>
                        <a:gd name="T12" fmla="*/ 191 w 195"/>
                        <a:gd name="T13" fmla="*/ 50 h 119"/>
                        <a:gd name="T14" fmla="*/ 177 w 195"/>
                        <a:gd name="T15" fmla="*/ 32 h 119"/>
                        <a:gd name="T16" fmla="*/ 156 w 195"/>
                        <a:gd name="T17" fmla="*/ 17 h 119"/>
                        <a:gd name="T18" fmla="*/ 128 w 195"/>
                        <a:gd name="T19" fmla="*/ 6 h 119"/>
                        <a:gd name="T20" fmla="*/ 99 w 195"/>
                        <a:gd name="T21" fmla="*/ 0 h 119"/>
                        <a:gd name="T22" fmla="*/ 67 w 195"/>
                        <a:gd name="T23" fmla="*/ 6 h 119"/>
                        <a:gd name="T24" fmla="*/ 41 w 195"/>
                        <a:gd name="T25" fmla="*/ 17 h 119"/>
                        <a:gd name="T26" fmla="*/ 19 w 195"/>
                        <a:gd name="T27" fmla="*/ 32 h 119"/>
                        <a:gd name="T28" fmla="*/ 6 w 195"/>
                        <a:gd name="T29" fmla="*/ 50 h 119"/>
                        <a:gd name="T30" fmla="*/ 0 w 195"/>
                        <a:gd name="T31" fmla="*/ 69 h 119"/>
                        <a:gd name="T32" fmla="*/ 6 w 195"/>
                        <a:gd name="T33" fmla="*/ 83 h 119"/>
                        <a:gd name="T34" fmla="*/ 19 w 195"/>
                        <a:gd name="T35" fmla="*/ 98 h 119"/>
                        <a:gd name="T36" fmla="*/ 41 w 195"/>
                        <a:gd name="T37" fmla="*/ 109 h 119"/>
                        <a:gd name="T38" fmla="*/ 67 w 195"/>
                        <a:gd name="T39" fmla="*/ 117 h 119"/>
                        <a:gd name="T40" fmla="*/ 99 w 195"/>
                        <a:gd name="T41" fmla="*/ 119 h 11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5"/>
                        <a:gd name="T64" fmla="*/ 0 h 119"/>
                        <a:gd name="T65" fmla="*/ 195 w 195"/>
                        <a:gd name="T66" fmla="*/ 119 h 11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5" h="119">
                          <a:moveTo>
                            <a:pt x="99" y="119"/>
                          </a:moveTo>
                          <a:lnTo>
                            <a:pt x="128" y="117"/>
                          </a:lnTo>
                          <a:lnTo>
                            <a:pt x="156" y="109"/>
                          </a:lnTo>
                          <a:lnTo>
                            <a:pt x="177" y="98"/>
                          </a:lnTo>
                          <a:lnTo>
                            <a:pt x="191" y="83"/>
                          </a:lnTo>
                          <a:lnTo>
                            <a:pt x="195" y="69"/>
                          </a:lnTo>
                          <a:lnTo>
                            <a:pt x="191" y="50"/>
                          </a:lnTo>
                          <a:lnTo>
                            <a:pt x="177" y="32"/>
                          </a:lnTo>
                          <a:lnTo>
                            <a:pt x="156" y="17"/>
                          </a:lnTo>
                          <a:lnTo>
                            <a:pt x="128" y="6"/>
                          </a:lnTo>
                          <a:lnTo>
                            <a:pt x="99" y="0"/>
                          </a:lnTo>
                          <a:lnTo>
                            <a:pt x="67" y="6"/>
                          </a:lnTo>
                          <a:lnTo>
                            <a:pt x="41" y="17"/>
                          </a:lnTo>
                          <a:lnTo>
                            <a:pt x="19" y="32"/>
                          </a:lnTo>
                          <a:lnTo>
                            <a:pt x="6" y="50"/>
                          </a:lnTo>
                          <a:lnTo>
                            <a:pt x="0" y="69"/>
                          </a:lnTo>
                          <a:lnTo>
                            <a:pt x="6" y="83"/>
                          </a:lnTo>
                          <a:lnTo>
                            <a:pt x="19" y="98"/>
                          </a:lnTo>
                          <a:lnTo>
                            <a:pt x="41" y="109"/>
                          </a:lnTo>
                          <a:lnTo>
                            <a:pt x="67" y="117"/>
                          </a:lnTo>
                          <a:lnTo>
                            <a:pt x="99" y="119"/>
                          </a:lnTo>
                          <a:close/>
                        </a:path>
                      </a:pathLst>
                    </a:custGeom>
                    <a:solidFill>
                      <a:srgbClr val="5B5B5B"/>
                    </a:solidFill>
                    <a:ln w="0">
                      <a:solidFill>
                        <a:srgbClr val="5B5B5B"/>
                      </a:solidFill>
                      <a:round/>
                      <a:headEnd/>
                      <a:tailEnd/>
                    </a:ln>
                  </p:spPr>
                  <p:txBody>
                    <a:bodyPr/>
                    <a:lstStyle/>
                    <a:p>
                      <a:endParaRPr lang="en-US">
                        <a:latin typeface="Arial" pitchFamily="34" charset="0"/>
                        <a:cs typeface="Arial" pitchFamily="34" charset="0"/>
                      </a:endParaRPr>
                    </a:p>
                  </p:txBody>
                </p:sp>
                <p:sp>
                  <p:nvSpPr>
                    <p:cNvPr id="76" name="Freeform 222"/>
                    <p:cNvSpPr>
                      <a:spLocks/>
                    </p:cNvSpPr>
                    <p:nvPr/>
                  </p:nvSpPr>
                  <p:spPr bwMode="auto">
                    <a:xfrm>
                      <a:off x="1167" y="3020"/>
                      <a:ext cx="171" cy="104"/>
                    </a:xfrm>
                    <a:custGeom>
                      <a:avLst/>
                      <a:gdLst>
                        <a:gd name="T0" fmla="*/ 86 w 171"/>
                        <a:gd name="T1" fmla="*/ 104 h 104"/>
                        <a:gd name="T2" fmla="*/ 112 w 171"/>
                        <a:gd name="T3" fmla="*/ 100 h 104"/>
                        <a:gd name="T4" fmla="*/ 136 w 171"/>
                        <a:gd name="T5" fmla="*/ 94 h 104"/>
                        <a:gd name="T6" fmla="*/ 154 w 171"/>
                        <a:gd name="T7" fmla="*/ 85 h 104"/>
                        <a:gd name="T8" fmla="*/ 165 w 171"/>
                        <a:gd name="T9" fmla="*/ 72 h 104"/>
                        <a:gd name="T10" fmla="*/ 171 w 171"/>
                        <a:gd name="T11" fmla="*/ 59 h 104"/>
                        <a:gd name="T12" fmla="*/ 165 w 171"/>
                        <a:gd name="T13" fmla="*/ 43 h 104"/>
                        <a:gd name="T14" fmla="*/ 154 w 171"/>
                        <a:gd name="T15" fmla="*/ 28 h 104"/>
                        <a:gd name="T16" fmla="*/ 136 w 171"/>
                        <a:gd name="T17" fmla="*/ 13 h 104"/>
                        <a:gd name="T18" fmla="*/ 112 w 171"/>
                        <a:gd name="T19" fmla="*/ 4 h 104"/>
                        <a:gd name="T20" fmla="*/ 86 w 171"/>
                        <a:gd name="T21" fmla="*/ 0 h 104"/>
                        <a:gd name="T22" fmla="*/ 58 w 171"/>
                        <a:gd name="T23" fmla="*/ 4 h 104"/>
                        <a:gd name="T24" fmla="*/ 34 w 171"/>
                        <a:gd name="T25" fmla="*/ 13 h 104"/>
                        <a:gd name="T26" fmla="*/ 17 w 171"/>
                        <a:gd name="T27" fmla="*/ 28 h 104"/>
                        <a:gd name="T28" fmla="*/ 4 w 171"/>
                        <a:gd name="T29" fmla="*/ 43 h 104"/>
                        <a:gd name="T30" fmla="*/ 0 w 171"/>
                        <a:gd name="T31" fmla="*/ 59 h 104"/>
                        <a:gd name="T32" fmla="*/ 4 w 171"/>
                        <a:gd name="T33" fmla="*/ 72 h 104"/>
                        <a:gd name="T34" fmla="*/ 17 w 171"/>
                        <a:gd name="T35" fmla="*/ 85 h 104"/>
                        <a:gd name="T36" fmla="*/ 34 w 171"/>
                        <a:gd name="T37" fmla="*/ 94 h 104"/>
                        <a:gd name="T38" fmla="*/ 58 w 171"/>
                        <a:gd name="T39" fmla="*/ 100 h 104"/>
                        <a:gd name="T40" fmla="*/ 86 w 171"/>
                        <a:gd name="T41" fmla="*/ 104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04"/>
                        <a:gd name="T65" fmla="*/ 171 w 171"/>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04">
                          <a:moveTo>
                            <a:pt x="86" y="104"/>
                          </a:moveTo>
                          <a:lnTo>
                            <a:pt x="112" y="100"/>
                          </a:lnTo>
                          <a:lnTo>
                            <a:pt x="136" y="94"/>
                          </a:lnTo>
                          <a:lnTo>
                            <a:pt x="154" y="85"/>
                          </a:lnTo>
                          <a:lnTo>
                            <a:pt x="165" y="72"/>
                          </a:lnTo>
                          <a:lnTo>
                            <a:pt x="171" y="59"/>
                          </a:lnTo>
                          <a:lnTo>
                            <a:pt x="165" y="43"/>
                          </a:lnTo>
                          <a:lnTo>
                            <a:pt x="154" y="28"/>
                          </a:lnTo>
                          <a:lnTo>
                            <a:pt x="136" y="13"/>
                          </a:lnTo>
                          <a:lnTo>
                            <a:pt x="112" y="4"/>
                          </a:lnTo>
                          <a:lnTo>
                            <a:pt x="86" y="0"/>
                          </a:lnTo>
                          <a:lnTo>
                            <a:pt x="58" y="4"/>
                          </a:lnTo>
                          <a:lnTo>
                            <a:pt x="34" y="13"/>
                          </a:lnTo>
                          <a:lnTo>
                            <a:pt x="17" y="28"/>
                          </a:lnTo>
                          <a:lnTo>
                            <a:pt x="4" y="43"/>
                          </a:lnTo>
                          <a:lnTo>
                            <a:pt x="0" y="59"/>
                          </a:lnTo>
                          <a:lnTo>
                            <a:pt x="4" y="72"/>
                          </a:lnTo>
                          <a:lnTo>
                            <a:pt x="17" y="85"/>
                          </a:lnTo>
                          <a:lnTo>
                            <a:pt x="34" y="94"/>
                          </a:lnTo>
                          <a:lnTo>
                            <a:pt x="58" y="100"/>
                          </a:lnTo>
                          <a:lnTo>
                            <a:pt x="86" y="104"/>
                          </a:lnTo>
                          <a:close/>
                        </a:path>
                      </a:pathLst>
                    </a:custGeom>
                    <a:solidFill>
                      <a:srgbClr val="767676"/>
                    </a:solidFill>
                    <a:ln w="0">
                      <a:solidFill>
                        <a:srgbClr val="767676"/>
                      </a:solidFill>
                      <a:round/>
                      <a:headEnd/>
                      <a:tailEnd/>
                    </a:ln>
                  </p:spPr>
                  <p:txBody>
                    <a:bodyPr/>
                    <a:lstStyle/>
                    <a:p>
                      <a:endParaRPr lang="en-US">
                        <a:latin typeface="Arial" pitchFamily="34" charset="0"/>
                        <a:cs typeface="Arial" pitchFamily="34" charset="0"/>
                      </a:endParaRPr>
                    </a:p>
                  </p:txBody>
                </p:sp>
                <p:sp>
                  <p:nvSpPr>
                    <p:cNvPr id="77" name="Freeform 223"/>
                    <p:cNvSpPr>
                      <a:spLocks/>
                    </p:cNvSpPr>
                    <p:nvPr/>
                  </p:nvSpPr>
                  <p:spPr bwMode="auto">
                    <a:xfrm>
                      <a:off x="1179" y="3022"/>
                      <a:ext cx="146" cy="87"/>
                    </a:xfrm>
                    <a:custGeom>
                      <a:avLst/>
                      <a:gdLst>
                        <a:gd name="T0" fmla="*/ 74 w 146"/>
                        <a:gd name="T1" fmla="*/ 87 h 87"/>
                        <a:gd name="T2" fmla="*/ 102 w 146"/>
                        <a:gd name="T3" fmla="*/ 85 h 87"/>
                        <a:gd name="T4" fmla="*/ 126 w 146"/>
                        <a:gd name="T5" fmla="*/ 76 h 87"/>
                        <a:gd name="T6" fmla="*/ 141 w 146"/>
                        <a:gd name="T7" fmla="*/ 65 h 87"/>
                        <a:gd name="T8" fmla="*/ 146 w 146"/>
                        <a:gd name="T9" fmla="*/ 50 h 87"/>
                        <a:gd name="T10" fmla="*/ 142 w 146"/>
                        <a:gd name="T11" fmla="*/ 35 h 87"/>
                        <a:gd name="T12" fmla="*/ 133 w 146"/>
                        <a:gd name="T13" fmla="*/ 22 h 87"/>
                        <a:gd name="T14" fmla="*/ 116 w 146"/>
                        <a:gd name="T15" fmla="*/ 11 h 87"/>
                        <a:gd name="T16" fmla="*/ 96 w 146"/>
                        <a:gd name="T17" fmla="*/ 2 h 87"/>
                        <a:gd name="T18" fmla="*/ 74 w 146"/>
                        <a:gd name="T19" fmla="*/ 0 h 87"/>
                        <a:gd name="T20" fmla="*/ 50 w 146"/>
                        <a:gd name="T21" fmla="*/ 2 h 87"/>
                        <a:gd name="T22" fmla="*/ 29 w 146"/>
                        <a:gd name="T23" fmla="*/ 11 h 87"/>
                        <a:gd name="T24" fmla="*/ 14 w 146"/>
                        <a:gd name="T25" fmla="*/ 22 h 87"/>
                        <a:gd name="T26" fmla="*/ 3 w 146"/>
                        <a:gd name="T27" fmla="*/ 35 h 87"/>
                        <a:gd name="T28" fmla="*/ 0 w 146"/>
                        <a:gd name="T29" fmla="*/ 50 h 87"/>
                        <a:gd name="T30" fmla="*/ 5 w 146"/>
                        <a:gd name="T31" fmla="*/ 65 h 87"/>
                        <a:gd name="T32" fmla="*/ 22 w 146"/>
                        <a:gd name="T33" fmla="*/ 76 h 87"/>
                        <a:gd name="T34" fmla="*/ 44 w 146"/>
                        <a:gd name="T35" fmla="*/ 85 h 87"/>
                        <a:gd name="T36" fmla="*/ 74 w 146"/>
                        <a:gd name="T37" fmla="*/ 87 h 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87"/>
                        <a:gd name="T59" fmla="*/ 146 w 146"/>
                        <a:gd name="T60" fmla="*/ 87 h 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87">
                          <a:moveTo>
                            <a:pt x="74" y="87"/>
                          </a:moveTo>
                          <a:lnTo>
                            <a:pt x="102" y="85"/>
                          </a:lnTo>
                          <a:lnTo>
                            <a:pt x="126" y="76"/>
                          </a:lnTo>
                          <a:lnTo>
                            <a:pt x="141" y="65"/>
                          </a:lnTo>
                          <a:lnTo>
                            <a:pt x="146" y="50"/>
                          </a:lnTo>
                          <a:lnTo>
                            <a:pt x="142" y="35"/>
                          </a:lnTo>
                          <a:lnTo>
                            <a:pt x="133" y="22"/>
                          </a:lnTo>
                          <a:lnTo>
                            <a:pt x="116" y="11"/>
                          </a:lnTo>
                          <a:lnTo>
                            <a:pt x="96" y="2"/>
                          </a:lnTo>
                          <a:lnTo>
                            <a:pt x="74" y="0"/>
                          </a:lnTo>
                          <a:lnTo>
                            <a:pt x="50" y="2"/>
                          </a:lnTo>
                          <a:lnTo>
                            <a:pt x="29" y="11"/>
                          </a:lnTo>
                          <a:lnTo>
                            <a:pt x="14" y="22"/>
                          </a:lnTo>
                          <a:lnTo>
                            <a:pt x="3" y="35"/>
                          </a:lnTo>
                          <a:lnTo>
                            <a:pt x="0" y="50"/>
                          </a:lnTo>
                          <a:lnTo>
                            <a:pt x="5" y="65"/>
                          </a:lnTo>
                          <a:lnTo>
                            <a:pt x="22" y="76"/>
                          </a:lnTo>
                          <a:lnTo>
                            <a:pt x="44" y="85"/>
                          </a:lnTo>
                          <a:lnTo>
                            <a:pt x="74" y="87"/>
                          </a:lnTo>
                          <a:close/>
                        </a:path>
                      </a:pathLst>
                    </a:custGeom>
                    <a:solidFill>
                      <a:srgbClr val="929292"/>
                    </a:solidFill>
                    <a:ln w="0">
                      <a:solidFill>
                        <a:srgbClr val="929292"/>
                      </a:solidFill>
                      <a:round/>
                      <a:headEnd/>
                      <a:tailEnd/>
                    </a:ln>
                  </p:spPr>
                  <p:txBody>
                    <a:bodyPr/>
                    <a:lstStyle/>
                    <a:p>
                      <a:endParaRPr lang="en-US">
                        <a:latin typeface="Arial" pitchFamily="34" charset="0"/>
                        <a:cs typeface="Arial" pitchFamily="34" charset="0"/>
                      </a:endParaRPr>
                    </a:p>
                  </p:txBody>
                </p:sp>
                <p:sp>
                  <p:nvSpPr>
                    <p:cNvPr id="78" name="Freeform 224"/>
                    <p:cNvSpPr>
                      <a:spLocks/>
                    </p:cNvSpPr>
                    <p:nvPr/>
                  </p:nvSpPr>
                  <p:spPr bwMode="auto">
                    <a:xfrm>
                      <a:off x="1192" y="3022"/>
                      <a:ext cx="122" cy="74"/>
                    </a:xfrm>
                    <a:custGeom>
                      <a:avLst/>
                      <a:gdLst>
                        <a:gd name="T0" fmla="*/ 61 w 122"/>
                        <a:gd name="T1" fmla="*/ 74 h 74"/>
                        <a:gd name="T2" fmla="*/ 85 w 122"/>
                        <a:gd name="T3" fmla="*/ 72 h 74"/>
                        <a:gd name="T4" fmla="*/ 103 w 122"/>
                        <a:gd name="T5" fmla="*/ 65 h 74"/>
                        <a:gd name="T6" fmla="*/ 116 w 122"/>
                        <a:gd name="T7" fmla="*/ 54 h 74"/>
                        <a:gd name="T8" fmla="*/ 122 w 122"/>
                        <a:gd name="T9" fmla="*/ 42 h 74"/>
                        <a:gd name="T10" fmla="*/ 116 w 122"/>
                        <a:gd name="T11" fmla="*/ 28 h 74"/>
                        <a:gd name="T12" fmla="*/ 103 w 122"/>
                        <a:gd name="T13" fmla="*/ 15 h 74"/>
                        <a:gd name="T14" fmla="*/ 85 w 122"/>
                        <a:gd name="T15" fmla="*/ 3 h 74"/>
                        <a:gd name="T16" fmla="*/ 61 w 122"/>
                        <a:gd name="T17" fmla="*/ 0 h 74"/>
                        <a:gd name="T18" fmla="*/ 37 w 122"/>
                        <a:gd name="T19" fmla="*/ 3 h 74"/>
                        <a:gd name="T20" fmla="*/ 18 w 122"/>
                        <a:gd name="T21" fmla="*/ 15 h 74"/>
                        <a:gd name="T22" fmla="*/ 5 w 122"/>
                        <a:gd name="T23" fmla="*/ 28 h 74"/>
                        <a:gd name="T24" fmla="*/ 0 w 122"/>
                        <a:gd name="T25" fmla="*/ 42 h 74"/>
                        <a:gd name="T26" fmla="*/ 5 w 122"/>
                        <a:gd name="T27" fmla="*/ 54 h 74"/>
                        <a:gd name="T28" fmla="*/ 18 w 122"/>
                        <a:gd name="T29" fmla="*/ 65 h 74"/>
                        <a:gd name="T30" fmla="*/ 37 w 122"/>
                        <a:gd name="T31" fmla="*/ 72 h 74"/>
                        <a:gd name="T32" fmla="*/ 61 w 122"/>
                        <a:gd name="T33" fmla="*/ 74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2"/>
                        <a:gd name="T52" fmla="*/ 0 h 74"/>
                        <a:gd name="T53" fmla="*/ 122 w 122"/>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2" h="74">
                          <a:moveTo>
                            <a:pt x="61" y="74"/>
                          </a:moveTo>
                          <a:lnTo>
                            <a:pt x="85" y="72"/>
                          </a:lnTo>
                          <a:lnTo>
                            <a:pt x="103" y="65"/>
                          </a:lnTo>
                          <a:lnTo>
                            <a:pt x="116" y="54"/>
                          </a:lnTo>
                          <a:lnTo>
                            <a:pt x="122" y="42"/>
                          </a:lnTo>
                          <a:lnTo>
                            <a:pt x="116" y="28"/>
                          </a:lnTo>
                          <a:lnTo>
                            <a:pt x="103" y="15"/>
                          </a:lnTo>
                          <a:lnTo>
                            <a:pt x="85" y="3"/>
                          </a:lnTo>
                          <a:lnTo>
                            <a:pt x="61" y="0"/>
                          </a:lnTo>
                          <a:lnTo>
                            <a:pt x="37" y="3"/>
                          </a:lnTo>
                          <a:lnTo>
                            <a:pt x="18" y="15"/>
                          </a:lnTo>
                          <a:lnTo>
                            <a:pt x="5" y="28"/>
                          </a:lnTo>
                          <a:lnTo>
                            <a:pt x="0" y="42"/>
                          </a:lnTo>
                          <a:lnTo>
                            <a:pt x="5" y="54"/>
                          </a:lnTo>
                          <a:lnTo>
                            <a:pt x="18" y="65"/>
                          </a:lnTo>
                          <a:lnTo>
                            <a:pt x="37" y="72"/>
                          </a:lnTo>
                          <a:lnTo>
                            <a:pt x="61" y="74"/>
                          </a:lnTo>
                          <a:close/>
                        </a:path>
                      </a:pathLst>
                    </a:custGeom>
                    <a:solidFill>
                      <a:srgbClr val="ADADAD"/>
                    </a:solidFill>
                    <a:ln w="0">
                      <a:solidFill>
                        <a:srgbClr val="ADADAD"/>
                      </a:solidFill>
                      <a:round/>
                      <a:headEnd/>
                      <a:tailEnd/>
                    </a:ln>
                  </p:spPr>
                  <p:txBody>
                    <a:bodyPr/>
                    <a:lstStyle/>
                    <a:p>
                      <a:endParaRPr lang="en-US">
                        <a:latin typeface="Arial" pitchFamily="34" charset="0"/>
                        <a:cs typeface="Arial" pitchFamily="34" charset="0"/>
                      </a:endParaRPr>
                    </a:p>
                  </p:txBody>
                </p:sp>
                <p:sp>
                  <p:nvSpPr>
                    <p:cNvPr id="79" name="Freeform 225"/>
                    <p:cNvSpPr>
                      <a:spLocks/>
                    </p:cNvSpPr>
                    <p:nvPr/>
                  </p:nvSpPr>
                  <p:spPr bwMode="auto">
                    <a:xfrm>
                      <a:off x="1205" y="3024"/>
                      <a:ext cx="96" cy="59"/>
                    </a:xfrm>
                    <a:custGeom>
                      <a:avLst/>
                      <a:gdLst>
                        <a:gd name="T0" fmla="*/ 48 w 96"/>
                        <a:gd name="T1" fmla="*/ 59 h 59"/>
                        <a:gd name="T2" fmla="*/ 66 w 96"/>
                        <a:gd name="T3" fmla="*/ 55 h 59"/>
                        <a:gd name="T4" fmla="*/ 83 w 96"/>
                        <a:gd name="T5" fmla="*/ 50 h 59"/>
                        <a:gd name="T6" fmla="*/ 92 w 96"/>
                        <a:gd name="T7" fmla="*/ 42 h 59"/>
                        <a:gd name="T8" fmla="*/ 96 w 96"/>
                        <a:gd name="T9" fmla="*/ 33 h 59"/>
                        <a:gd name="T10" fmla="*/ 92 w 96"/>
                        <a:gd name="T11" fmla="*/ 22 h 59"/>
                        <a:gd name="T12" fmla="*/ 83 w 96"/>
                        <a:gd name="T13" fmla="*/ 11 h 59"/>
                        <a:gd name="T14" fmla="*/ 66 w 96"/>
                        <a:gd name="T15" fmla="*/ 1 h 59"/>
                        <a:gd name="T16" fmla="*/ 48 w 96"/>
                        <a:gd name="T17" fmla="*/ 0 h 59"/>
                        <a:gd name="T18" fmla="*/ 29 w 96"/>
                        <a:gd name="T19" fmla="*/ 1 h 59"/>
                        <a:gd name="T20" fmla="*/ 13 w 96"/>
                        <a:gd name="T21" fmla="*/ 11 h 59"/>
                        <a:gd name="T22" fmla="*/ 3 w 96"/>
                        <a:gd name="T23" fmla="*/ 22 h 59"/>
                        <a:gd name="T24" fmla="*/ 0 w 96"/>
                        <a:gd name="T25" fmla="*/ 33 h 59"/>
                        <a:gd name="T26" fmla="*/ 3 w 96"/>
                        <a:gd name="T27" fmla="*/ 42 h 59"/>
                        <a:gd name="T28" fmla="*/ 13 w 96"/>
                        <a:gd name="T29" fmla="*/ 50 h 59"/>
                        <a:gd name="T30" fmla="*/ 29 w 96"/>
                        <a:gd name="T31" fmla="*/ 55 h 59"/>
                        <a:gd name="T32" fmla="*/ 48 w 96"/>
                        <a:gd name="T33" fmla="*/ 59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59"/>
                        <a:gd name="T53" fmla="*/ 96 w 9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59">
                          <a:moveTo>
                            <a:pt x="48" y="59"/>
                          </a:moveTo>
                          <a:lnTo>
                            <a:pt x="66" y="55"/>
                          </a:lnTo>
                          <a:lnTo>
                            <a:pt x="83" y="50"/>
                          </a:lnTo>
                          <a:lnTo>
                            <a:pt x="92" y="42"/>
                          </a:lnTo>
                          <a:lnTo>
                            <a:pt x="96" y="33"/>
                          </a:lnTo>
                          <a:lnTo>
                            <a:pt x="92" y="22"/>
                          </a:lnTo>
                          <a:lnTo>
                            <a:pt x="83" y="11"/>
                          </a:lnTo>
                          <a:lnTo>
                            <a:pt x="66" y="1"/>
                          </a:lnTo>
                          <a:lnTo>
                            <a:pt x="48" y="0"/>
                          </a:lnTo>
                          <a:lnTo>
                            <a:pt x="29" y="1"/>
                          </a:lnTo>
                          <a:lnTo>
                            <a:pt x="13" y="11"/>
                          </a:lnTo>
                          <a:lnTo>
                            <a:pt x="3" y="22"/>
                          </a:lnTo>
                          <a:lnTo>
                            <a:pt x="0" y="33"/>
                          </a:lnTo>
                          <a:lnTo>
                            <a:pt x="3" y="42"/>
                          </a:lnTo>
                          <a:lnTo>
                            <a:pt x="13" y="50"/>
                          </a:lnTo>
                          <a:lnTo>
                            <a:pt x="29" y="55"/>
                          </a:lnTo>
                          <a:lnTo>
                            <a:pt x="48" y="59"/>
                          </a:lnTo>
                          <a:close/>
                        </a:path>
                      </a:pathLst>
                    </a:custGeom>
                    <a:solidFill>
                      <a:srgbClr val="C8C8C8"/>
                    </a:solidFill>
                    <a:ln w="0">
                      <a:solidFill>
                        <a:srgbClr val="C8C8C8"/>
                      </a:solidFill>
                      <a:round/>
                      <a:headEnd/>
                      <a:tailEnd/>
                    </a:ln>
                  </p:spPr>
                  <p:txBody>
                    <a:bodyPr/>
                    <a:lstStyle/>
                    <a:p>
                      <a:endParaRPr lang="en-US">
                        <a:latin typeface="Arial" pitchFamily="34" charset="0"/>
                        <a:cs typeface="Arial" pitchFamily="34" charset="0"/>
                      </a:endParaRPr>
                    </a:p>
                  </p:txBody>
                </p:sp>
                <p:sp>
                  <p:nvSpPr>
                    <p:cNvPr id="80" name="Freeform 226"/>
                    <p:cNvSpPr>
                      <a:spLocks/>
                    </p:cNvSpPr>
                    <p:nvPr/>
                  </p:nvSpPr>
                  <p:spPr bwMode="auto">
                    <a:xfrm>
                      <a:off x="1216" y="3024"/>
                      <a:ext cx="74" cy="44"/>
                    </a:xfrm>
                    <a:custGeom>
                      <a:avLst/>
                      <a:gdLst>
                        <a:gd name="T0" fmla="*/ 37 w 74"/>
                        <a:gd name="T1" fmla="*/ 44 h 44"/>
                        <a:gd name="T2" fmla="*/ 55 w 74"/>
                        <a:gd name="T3" fmla="*/ 42 h 44"/>
                        <a:gd name="T4" fmla="*/ 68 w 74"/>
                        <a:gd name="T5" fmla="*/ 35 h 44"/>
                        <a:gd name="T6" fmla="*/ 74 w 74"/>
                        <a:gd name="T7" fmla="*/ 26 h 44"/>
                        <a:gd name="T8" fmla="*/ 68 w 74"/>
                        <a:gd name="T9" fmla="*/ 14 h 44"/>
                        <a:gd name="T10" fmla="*/ 55 w 74"/>
                        <a:gd name="T11" fmla="*/ 5 h 44"/>
                        <a:gd name="T12" fmla="*/ 37 w 74"/>
                        <a:gd name="T13" fmla="*/ 0 h 44"/>
                        <a:gd name="T14" fmla="*/ 18 w 74"/>
                        <a:gd name="T15" fmla="*/ 5 h 44"/>
                        <a:gd name="T16" fmla="*/ 5 w 74"/>
                        <a:gd name="T17" fmla="*/ 14 h 44"/>
                        <a:gd name="T18" fmla="*/ 0 w 74"/>
                        <a:gd name="T19" fmla="*/ 26 h 44"/>
                        <a:gd name="T20" fmla="*/ 5 w 74"/>
                        <a:gd name="T21" fmla="*/ 35 h 44"/>
                        <a:gd name="T22" fmla="*/ 18 w 74"/>
                        <a:gd name="T23" fmla="*/ 42 h 44"/>
                        <a:gd name="T24" fmla="*/ 37 w 74"/>
                        <a:gd name="T25" fmla="*/ 44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4"/>
                        <a:gd name="T40" fmla="*/ 0 h 44"/>
                        <a:gd name="T41" fmla="*/ 74 w 74"/>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4" h="44">
                          <a:moveTo>
                            <a:pt x="37" y="44"/>
                          </a:moveTo>
                          <a:lnTo>
                            <a:pt x="55" y="42"/>
                          </a:lnTo>
                          <a:lnTo>
                            <a:pt x="68" y="35"/>
                          </a:lnTo>
                          <a:lnTo>
                            <a:pt x="74" y="26"/>
                          </a:lnTo>
                          <a:lnTo>
                            <a:pt x="68" y="14"/>
                          </a:lnTo>
                          <a:lnTo>
                            <a:pt x="55" y="5"/>
                          </a:lnTo>
                          <a:lnTo>
                            <a:pt x="37" y="0"/>
                          </a:lnTo>
                          <a:lnTo>
                            <a:pt x="18" y="5"/>
                          </a:lnTo>
                          <a:lnTo>
                            <a:pt x="5" y="14"/>
                          </a:lnTo>
                          <a:lnTo>
                            <a:pt x="0" y="26"/>
                          </a:lnTo>
                          <a:lnTo>
                            <a:pt x="5" y="35"/>
                          </a:lnTo>
                          <a:lnTo>
                            <a:pt x="18" y="42"/>
                          </a:lnTo>
                          <a:lnTo>
                            <a:pt x="37" y="44"/>
                          </a:lnTo>
                          <a:close/>
                        </a:path>
                      </a:pathLst>
                    </a:custGeom>
                    <a:solidFill>
                      <a:srgbClr val="E4E4E4"/>
                    </a:solidFill>
                    <a:ln w="0">
                      <a:solidFill>
                        <a:srgbClr val="E4E4E4"/>
                      </a:solidFill>
                      <a:round/>
                      <a:headEnd/>
                      <a:tailEnd/>
                    </a:ln>
                  </p:spPr>
                  <p:txBody>
                    <a:bodyPr/>
                    <a:lstStyle/>
                    <a:p>
                      <a:endParaRPr lang="en-US">
                        <a:latin typeface="Arial" pitchFamily="34" charset="0"/>
                        <a:cs typeface="Arial" pitchFamily="34" charset="0"/>
                      </a:endParaRPr>
                    </a:p>
                  </p:txBody>
                </p:sp>
                <p:sp>
                  <p:nvSpPr>
                    <p:cNvPr id="81" name="Freeform 227"/>
                    <p:cNvSpPr>
                      <a:spLocks/>
                    </p:cNvSpPr>
                    <p:nvPr/>
                  </p:nvSpPr>
                  <p:spPr bwMode="auto">
                    <a:xfrm>
                      <a:off x="1236" y="3033"/>
                      <a:ext cx="50" cy="30"/>
                    </a:xfrm>
                    <a:custGeom>
                      <a:avLst/>
                      <a:gdLst>
                        <a:gd name="T0" fmla="*/ 26 w 50"/>
                        <a:gd name="T1" fmla="*/ 30 h 30"/>
                        <a:gd name="T2" fmla="*/ 33 w 50"/>
                        <a:gd name="T3" fmla="*/ 30 h 30"/>
                        <a:gd name="T4" fmla="*/ 39 w 50"/>
                        <a:gd name="T5" fmla="*/ 28 h 30"/>
                        <a:gd name="T6" fmla="*/ 45 w 50"/>
                        <a:gd name="T7" fmla="*/ 24 h 30"/>
                        <a:gd name="T8" fmla="*/ 48 w 50"/>
                        <a:gd name="T9" fmla="*/ 22 h 30"/>
                        <a:gd name="T10" fmla="*/ 50 w 50"/>
                        <a:gd name="T11" fmla="*/ 17 h 30"/>
                        <a:gd name="T12" fmla="*/ 48 w 50"/>
                        <a:gd name="T13" fmla="*/ 13 h 30"/>
                        <a:gd name="T14" fmla="*/ 45 w 50"/>
                        <a:gd name="T15" fmla="*/ 9 h 30"/>
                        <a:gd name="T16" fmla="*/ 39 w 50"/>
                        <a:gd name="T17" fmla="*/ 4 h 30"/>
                        <a:gd name="T18" fmla="*/ 33 w 50"/>
                        <a:gd name="T19" fmla="*/ 2 h 30"/>
                        <a:gd name="T20" fmla="*/ 26 w 50"/>
                        <a:gd name="T21" fmla="*/ 0 h 30"/>
                        <a:gd name="T22" fmla="*/ 17 w 50"/>
                        <a:gd name="T23" fmla="*/ 2 h 30"/>
                        <a:gd name="T24" fmla="*/ 11 w 50"/>
                        <a:gd name="T25" fmla="*/ 4 h 30"/>
                        <a:gd name="T26" fmla="*/ 6 w 50"/>
                        <a:gd name="T27" fmla="*/ 9 h 30"/>
                        <a:gd name="T28" fmla="*/ 2 w 50"/>
                        <a:gd name="T29" fmla="*/ 13 h 30"/>
                        <a:gd name="T30" fmla="*/ 0 w 50"/>
                        <a:gd name="T31" fmla="*/ 17 h 30"/>
                        <a:gd name="T32" fmla="*/ 2 w 50"/>
                        <a:gd name="T33" fmla="*/ 22 h 30"/>
                        <a:gd name="T34" fmla="*/ 6 w 50"/>
                        <a:gd name="T35" fmla="*/ 24 h 30"/>
                        <a:gd name="T36" fmla="*/ 11 w 50"/>
                        <a:gd name="T37" fmla="*/ 28 h 30"/>
                        <a:gd name="T38" fmla="*/ 17 w 50"/>
                        <a:gd name="T39" fmla="*/ 30 h 30"/>
                        <a:gd name="T40" fmla="*/ 26 w 50"/>
                        <a:gd name="T41" fmla="*/ 30 h 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30"/>
                        <a:gd name="T65" fmla="*/ 50 w 50"/>
                        <a:gd name="T66" fmla="*/ 30 h 3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30">
                          <a:moveTo>
                            <a:pt x="26" y="30"/>
                          </a:moveTo>
                          <a:lnTo>
                            <a:pt x="33" y="30"/>
                          </a:lnTo>
                          <a:lnTo>
                            <a:pt x="39" y="28"/>
                          </a:lnTo>
                          <a:lnTo>
                            <a:pt x="45" y="24"/>
                          </a:lnTo>
                          <a:lnTo>
                            <a:pt x="48" y="22"/>
                          </a:lnTo>
                          <a:lnTo>
                            <a:pt x="50" y="17"/>
                          </a:lnTo>
                          <a:lnTo>
                            <a:pt x="48" y="13"/>
                          </a:lnTo>
                          <a:lnTo>
                            <a:pt x="45" y="9"/>
                          </a:lnTo>
                          <a:lnTo>
                            <a:pt x="39" y="4"/>
                          </a:lnTo>
                          <a:lnTo>
                            <a:pt x="33" y="2"/>
                          </a:lnTo>
                          <a:lnTo>
                            <a:pt x="26" y="0"/>
                          </a:lnTo>
                          <a:lnTo>
                            <a:pt x="17" y="2"/>
                          </a:lnTo>
                          <a:lnTo>
                            <a:pt x="11" y="4"/>
                          </a:lnTo>
                          <a:lnTo>
                            <a:pt x="6" y="9"/>
                          </a:lnTo>
                          <a:lnTo>
                            <a:pt x="2" y="13"/>
                          </a:lnTo>
                          <a:lnTo>
                            <a:pt x="0" y="17"/>
                          </a:lnTo>
                          <a:lnTo>
                            <a:pt x="2" y="22"/>
                          </a:lnTo>
                          <a:lnTo>
                            <a:pt x="6" y="24"/>
                          </a:lnTo>
                          <a:lnTo>
                            <a:pt x="11" y="28"/>
                          </a:lnTo>
                          <a:lnTo>
                            <a:pt x="17" y="30"/>
                          </a:lnTo>
                          <a:lnTo>
                            <a:pt x="26" y="30"/>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82" name="Freeform 228"/>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83" name="Freeform 229"/>
                    <p:cNvSpPr>
                      <a:spLocks/>
                    </p:cNvSpPr>
                    <p:nvPr/>
                  </p:nvSpPr>
                  <p:spPr bwMode="auto">
                    <a:xfrm>
                      <a:off x="1286" y="3331"/>
                      <a:ext cx="338" cy="310"/>
                    </a:xfrm>
                    <a:custGeom>
                      <a:avLst/>
                      <a:gdLst>
                        <a:gd name="T0" fmla="*/ 148 w 338"/>
                        <a:gd name="T1" fmla="*/ 310 h 310"/>
                        <a:gd name="T2" fmla="*/ 108 w 338"/>
                        <a:gd name="T3" fmla="*/ 305 h 310"/>
                        <a:gd name="T4" fmla="*/ 76 w 338"/>
                        <a:gd name="T5" fmla="*/ 293 h 310"/>
                        <a:gd name="T6" fmla="*/ 50 w 338"/>
                        <a:gd name="T7" fmla="*/ 280 h 310"/>
                        <a:gd name="T8" fmla="*/ 32 w 338"/>
                        <a:gd name="T9" fmla="*/ 266 h 310"/>
                        <a:gd name="T10" fmla="*/ 19 w 338"/>
                        <a:gd name="T11" fmla="*/ 249 h 310"/>
                        <a:gd name="T12" fmla="*/ 9 w 338"/>
                        <a:gd name="T13" fmla="*/ 234 h 310"/>
                        <a:gd name="T14" fmla="*/ 4 w 338"/>
                        <a:gd name="T15" fmla="*/ 223 h 310"/>
                        <a:gd name="T16" fmla="*/ 0 w 338"/>
                        <a:gd name="T17" fmla="*/ 214 h 310"/>
                        <a:gd name="T18" fmla="*/ 0 w 338"/>
                        <a:gd name="T19" fmla="*/ 210 h 310"/>
                        <a:gd name="T20" fmla="*/ 0 w 338"/>
                        <a:gd name="T21" fmla="*/ 0 h 310"/>
                        <a:gd name="T22" fmla="*/ 338 w 338"/>
                        <a:gd name="T23" fmla="*/ 2 h 310"/>
                        <a:gd name="T24" fmla="*/ 338 w 338"/>
                        <a:gd name="T25" fmla="*/ 206 h 310"/>
                        <a:gd name="T26" fmla="*/ 330 w 338"/>
                        <a:gd name="T27" fmla="*/ 223 h 310"/>
                        <a:gd name="T28" fmla="*/ 321 w 338"/>
                        <a:gd name="T29" fmla="*/ 238 h 310"/>
                        <a:gd name="T30" fmla="*/ 314 w 338"/>
                        <a:gd name="T31" fmla="*/ 251 h 310"/>
                        <a:gd name="T32" fmla="*/ 308 w 338"/>
                        <a:gd name="T33" fmla="*/ 258 h 310"/>
                        <a:gd name="T34" fmla="*/ 306 w 338"/>
                        <a:gd name="T35" fmla="*/ 262 h 310"/>
                        <a:gd name="T36" fmla="*/ 289 w 338"/>
                        <a:gd name="T37" fmla="*/ 277 h 310"/>
                        <a:gd name="T38" fmla="*/ 267 w 338"/>
                        <a:gd name="T39" fmla="*/ 290 h 310"/>
                        <a:gd name="T40" fmla="*/ 241 w 338"/>
                        <a:gd name="T41" fmla="*/ 297 h 310"/>
                        <a:gd name="T42" fmla="*/ 213 w 338"/>
                        <a:gd name="T43" fmla="*/ 303 h 310"/>
                        <a:gd name="T44" fmla="*/ 189 w 338"/>
                        <a:gd name="T45" fmla="*/ 306 h 310"/>
                        <a:gd name="T46" fmla="*/ 167 w 338"/>
                        <a:gd name="T47" fmla="*/ 308 h 310"/>
                        <a:gd name="T48" fmla="*/ 152 w 338"/>
                        <a:gd name="T49" fmla="*/ 308 h 310"/>
                        <a:gd name="T50" fmla="*/ 148 w 338"/>
                        <a:gd name="T51" fmla="*/ 310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8"/>
                        <a:gd name="T79" fmla="*/ 0 h 310"/>
                        <a:gd name="T80" fmla="*/ 338 w 338"/>
                        <a:gd name="T81" fmla="*/ 310 h 3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8" h="310">
                          <a:moveTo>
                            <a:pt x="148" y="310"/>
                          </a:moveTo>
                          <a:lnTo>
                            <a:pt x="108" y="305"/>
                          </a:lnTo>
                          <a:lnTo>
                            <a:pt x="76" y="293"/>
                          </a:lnTo>
                          <a:lnTo>
                            <a:pt x="50" y="280"/>
                          </a:lnTo>
                          <a:lnTo>
                            <a:pt x="32" y="266"/>
                          </a:lnTo>
                          <a:lnTo>
                            <a:pt x="19" y="249"/>
                          </a:lnTo>
                          <a:lnTo>
                            <a:pt x="9" y="234"/>
                          </a:lnTo>
                          <a:lnTo>
                            <a:pt x="4" y="223"/>
                          </a:lnTo>
                          <a:lnTo>
                            <a:pt x="0" y="214"/>
                          </a:lnTo>
                          <a:lnTo>
                            <a:pt x="0" y="210"/>
                          </a:lnTo>
                          <a:lnTo>
                            <a:pt x="0" y="0"/>
                          </a:lnTo>
                          <a:lnTo>
                            <a:pt x="338" y="2"/>
                          </a:lnTo>
                          <a:lnTo>
                            <a:pt x="338" y="206"/>
                          </a:lnTo>
                          <a:lnTo>
                            <a:pt x="330" y="223"/>
                          </a:lnTo>
                          <a:lnTo>
                            <a:pt x="321" y="238"/>
                          </a:lnTo>
                          <a:lnTo>
                            <a:pt x="314" y="251"/>
                          </a:lnTo>
                          <a:lnTo>
                            <a:pt x="308" y="258"/>
                          </a:lnTo>
                          <a:lnTo>
                            <a:pt x="306" y="262"/>
                          </a:lnTo>
                          <a:lnTo>
                            <a:pt x="289" y="277"/>
                          </a:lnTo>
                          <a:lnTo>
                            <a:pt x="267" y="290"/>
                          </a:lnTo>
                          <a:lnTo>
                            <a:pt x="241" y="297"/>
                          </a:lnTo>
                          <a:lnTo>
                            <a:pt x="213" y="303"/>
                          </a:lnTo>
                          <a:lnTo>
                            <a:pt x="189" y="306"/>
                          </a:lnTo>
                          <a:lnTo>
                            <a:pt x="167" y="308"/>
                          </a:lnTo>
                          <a:lnTo>
                            <a:pt x="152" y="308"/>
                          </a:lnTo>
                          <a:lnTo>
                            <a:pt x="148" y="31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84" name="Freeform 230"/>
                    <p:cNvSpPr>
                      <a:spLocks/>
                    </p:cNvSpPr>
                    <p:nvPr/>
                  </p:nvSpPr>
                  <p:spPr bwMode="auto">
                    <a:xfrm>
                      <a:off x="1303" y="3331"/>
                      <a:ext cx="308" cy="308"/>
                    </a:xfrm>
                    <a:custGeom>
                      <a:avLst/>
                      <a:gdLst>
                        <a:gd name="T0" fmla="*/ 137 w 308"/>
                        <a:gd name="T1" fmla="*/ 308 h 308"/>
                        <a:gd name="T2" fmla="*/ 102 w 308"/>
                        <a:gd name="T3" fmla="*/ 305 h 308"/>
                        <a:gd name="T4" fmla="*/ 72 w 308"/>
                        <a:gd name="T5" fmla="*/ 295 h 308"/>
                        <a:gd name="T6" fmla="*/ 48 w 308"/>
                        <a:gd name="T7" fmla="*/ 282 h 308"/>
                        <a:gd name="T8" fmla="*/ 31 w 308"/>
                        <a:gd name="T9" fmla="*/ 269 h 308"/>
                        <a:gd name="T10" fmla="*/ 18 w 308"/>
                        <a:gd name="T11" fmla="*/ 254 h 308"/>
                        <a:gd name="T12" fmla="*/ 9 w 308"/>
                        <a:gd name="T13" fmla="*/ 241 h 308"/>
                        <a:gd name="T14" fmla="*/ 4 w 308"/>
                        <a:gd name="T15" fmla="*/ 230 h 308"/>
                        <a:gd name="T16" fmla="*/ 0 w 308"/>
                        <a:gd name="T17" fmla="*/ 223 h 308"/>
                        <a:gd name="T18" fmla="*/ 0 w 308"/>
                        <a:gd name="T19" fmla="*/ 219 h 308"/>
                        <a:gd name="T20" fmla="*/ 0 w 308"/>
                        <a:gd name="T21" fmla="*/ 0 h 308"/>
                        <a:gd name="T22" fmla="*/ 308 w 308"/>
                        <a:gd name="T23" fmla="*/ 2 h 308"/>
                        <a:gd name="T24" fmla="*/ 308 w 308"/>
                        <a:gd name="T25" fmla="*/ 199 h 308"/>
                        <a:gd name="T26" fmla="*/ 300 w 308"/>
                        <a:gd name="T27" fmla="*/ 214 h 308"/>
                        <a:gd name="T28" fmla="*/ 295 w 308"/>
                        <a:gd name="T29" fmla="*/ 228 h 308"/>
                        <a:gd name="T30" fmla="*/ 287 w 308"/>
                        <a:gd name="T31" fmla="*/ 241 h 308"/>
                        <a:gd name="T32" fmla="*/ 282 w 308"/>
                        <a:gd name="T33" fmla="*/ 249 h 308"/>
                        <a:gd name="T34" fmla="*/ 280 w 308"/>
                        <a:gd name="T35" fmla="*/ 253 h 308"/>
                        <a:gd name="T36" fmla="*/ 265 w 308"/>
                        <a:gd name="T37" fmla="*/ 267 h 308"/>
                        <a:gd name="T38" fmla="*/ 245 w 308"/>
                        <a:gd name="T39" fmla="*/ 279 h 308"/>
                        <a:gd name="T40" fmla="*/ 220 w 308"/>
                        <a:gd name="T41" fmla="*/ 288 h 308"/>
                        <a:gd name="T42" fmla="*/ 196 w 308"/>
                        <a:gd name="T43" fmla="*/ 295 h 308"/>
                        <a:gd name="T44" fmla="*/ 174 w 308"/>
                        <a:gd name="T45" fmla="*/ 301 h 308"/>
                        <a:gd name="T46" fmla="*/ 156 w 308"/>
                        <a:gd name="T47" fmla="*/ 305 h 308"/>
                        <a:gd name="T48" fmla="*/ 143 w 308"/>
                        <a:gd name="T49" fmla="*/ 308 h 308"/>
                        <a:gd name="T50" fmla="*/ 137 w 308"/>
                        <a:gd name="T51" fmla="*/ 308 h 3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08"/>
                        <a:gd name="T79" fmla="*/ 0 h 308"/>
                        <a:gd name="T80" fmla="*/ 308 w 308"/>
                        <a:gd name="T81" fmla="*/ 308 h 3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08" h="308">
                          <a:moveTo>
                            <a:pt x="137" y="308"/>
                          </a:moveTo>
                          <a:lnTo>
                            <a:pt x="102" y="305"/>
                          </a:lnTo>
                          <a:lnTo>
                            <a:pt x="72" y="295"/>
                          </a:lnTo>
                          <a:lnTo>
                            <a:pt x="48" y="282"/>
                          </a:lnTo>
                          <a:lnTo>
                            <a:pt x="31" y="269"/>
                          </a:lnTo>
                          <a:lnTo>
                            <a:pt x="18" y="254"/>
                          </a:lnTo>
                          <a:lnTo>
                            <a:pt x="9" y="241"/>
                          </a:lnTo>
                          <a:lnTo>
                            <a:pt x="4" y="230"/>
                          </a:lnTo>
                          <a:lnTo>
                            <a:pt x="0" y="223"/>
                          </a:lnTo>
                          <a:lnTo>
                            <a:pt x="0" y="219"/>
                          </a:lnTo>
                          <a:lnTo>
                            <a:pt x="0" y="0"/>
                          </a:lnTo>
                          <a:lnTo>
                            <a:pt x="308" y="2"/>
                          </a:lnTo>
                          <a:lnTo>
                            <a:pt x="308" y="199"/>
                          </a:lnTo>
                          <a:lnTo>
                            <a:pt x="300" y="214"/>
                          </a:lnTo>
                          <a:lnTo>
                            <a:pt x="295" y="228"/>
                          </a:lnTo>
                          <a:lnTo>
                            <a:pt x="287" y="241"/>
                          </a:lnTo>
                          <a:lnTo>
                            <a:pt x="282" y="249"/>
                          </a:lnTo>
                          <a:lnTo>
                            <a:pt x="280" y="253"/>
                          </a:lnTo>
                          <a:lnTo>
                            <a:pt x="265" y="267"/>
                          </a:lnTo>
                          <a:lnTo>
                            <a:pt x="245" y="279"/>
                          </a:lnTo>
                          <a:lnTo>
                            <a:pt x="220" y="288"/>
                          </a:lnTo>
                          <a:lnTo>
                            <a:pt x="196" y="295"/>
                          </a:lnTo>
                          <a:lnTo>
                            <a:pt x="174" y="301"/>
                          </a:lnTo>
                          <a:lnTo>
                            <a:pt x="156" y="305"/>
                          </a:lnTo>
                          <a:lnTo>
                            <a:pt x="143" y="308"/>
                          </a:lnTo>
                          <a:lnTo>
                            <a:pt x="137" y="308"/>
                          </a:lnTo>
                          <a:close/>
                        </a:path>
                      </a:pathLst>
                    </a:custGeom>
                    <a:solidFill>
                      <a:srgbClr val="1A1A1A"/>
                    </a:solidFill>
                    <a:ln w="0">
                      <a:solidFill>
                        <a:srgbClr val="1A1A1A"/>
                      </a:solidFill>
                      <a:round/>
                      <a:headEnd/>
                      <a:tailEnd/>
                    </a:ln>
                  </p:spPr>
                  <p:txBody>
                    <a:bodyPr/>
                    <a:lstStyle/>
                    <a:p>
                      <a:endParaRPr lang="en-US">
                        <a:latin typeface="Arial" pitchFamily="34" charset="0"/>
                        <a:cs typeface="Arial" pitchFamily="34" charset="0"/>
                      </a:endParaRPr>
                    </a:p>
                  </p:txBody>
                </p:sp>
                <p:sp>
                  <p:nvSpPr>
                    <p:cNvPr id="85" name="Freeform 231"/>
                    <p:cNvSpPr>
                      <a:spLocks/>
                    </p:cNvSpPr>
                    <p:nvPr/>
                  </p:nvSpPr>
                  <p:spPr bwMode="auto">
                    <a:xfrm>
                      <a:off x="1320" y="3331"/>
                      <a:ext cx="278" cy="306"/>
                    </a:xfrm>
                    <a:custGeom>
                      <a:avLst/>
                      <a:gdLst>
                        <a:gd name="T0" fmla="*/ 127 w 278"/>
                        <a:gd name="T1" fmla="*/ 306 h 306"/>
                        <a:gd name="T2" fmla="*/ 94 w 278"/>
                        <a:gd name="T3" fmla="*/ 303 h 306"/>
                        <a:gd name="T4" fmla="*/ 66 w 278"/>
                        <a:gd name="T5" fmla="*/ 295 h 306"/>
                        <a:gd name="T6" fmla="*/ 46 w 278"/>
                        <a:gd name="T7" fmla="*/ 286 h 306"/>
                        <a:gd name="T8" fmla="*/ 29 w 278"/>
                        <a:gd name="T9" fmla="*/ 273 h 306"/>
                        <a:gd name="T10" fmla="*/ 16 w 278"/>
                        <a:gd name="T11" fmla="*/ 260 h 306"/>
                        <a:gd name="T12" fmla="*/ 9 w 278"/>
                        <a:gd name="T13" fmla="*/ 249 h 306"/>
                        <a:gd name="T14" fmla="*/ 3 w 278"/>
                        <a:gd name="T15" fmla="*/ 238 h 306"/>
                        <a:gd name="T16" fmla="*/ 1 w 278"/>
                        <a:gd name="T17" fmla="*/ 232 h 306"/>
                        <a:gd name="T18" fmla="*/ 0 w 278"/>
                        <a:gd name="T19" fmla="*/ 228 h 306"/>
                        <a:gd name="T20" fmla="*/ 0 w 278"/>
                        <a:gd name="T21" fmla="*/ 0 h 306"/>
                        <a:gd name="T22" fmla="*/ 278 w 278"/>
                        <a:gd name="T23" fmla="*/ 2 h 306"/>
                        <a:gd name="T24" fmla="*/ 278 w 278"/>
                        <a:gd name="T25" fmla="*/ 191 h 306"/>
                        <a:gd name="T26" fmla="*/ 272 w 278"/>
                        <a:gd name="T27" fmla="*/ 206 h 306"/>
                        <a:gd name="T28" fmla="*/ 267 w 278"/>
                        <a:gd name="T29" fmla="*/ 219 h 306"/>
                        <a:gd name="T30" fmla="*/ 261 w 278"/>
                        <a:gd name="T31" fmla="*/ 232 h 306"/>
                        <a:gd name="T32" fmla="*/ 255 w 278"/>
                        <a:gd name="T33" fmla="*/ 240 h 306"/>
                        <a:gd name="T34" fmla="*/ 254 w 278"/>
                        <a:gd name="T35" fmla="*/ 243 h 306"/>
                        <a:gd name="T36" fmla="*/ 241 w 278"/>
                        <a:gd name="T37" fmla="*/ 256 h 306"/>
                        <a:gd name="T38" fmla="*/ 222 w 278"/>
                        <a:gd name="T39" fmla="*/ 269 h 306"/>
                        <a:gd name="T40" fmla="*/ 202 w 278"/>
                        <a:gd name="T41" fmla="*/ 280 h 306"/>
                        <a:gd name="T42" fmla="*/ 179 w 278"/>
                        <a:gd name="T43" fmla="*/ 290 h 306"/>
                        <a:gd name="T44" fmla="*/ 159 w 278"/>
                        <a:gd name="T45" fmla="*/ 297 h 306"/>
                        <a:gd name="T46" fmla="*/ 142 w 278"/>
                        <a:gd name="T47" fmla="*/ 303 h 306"/>
                        <a:gd name="T48" fmla="*/ 131 w 278"/>
                        <a:gd name="T49" fmla="*/ 306 h 306"/>
                        <a:gd name="T50" fmla="*/ 127 w 278"/>
                        <a:gd name="T51" fmla="*/ 306 h 3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78"/>
                        <a:gd name="T79" fmla="*/ 0 h 306"/>
                        <a:gd name="T80" fmla="*/ 278 w 278"/>
                        <a:gd name="T81" fmla="*/ 306 h 3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78" h="306">
                          <a:moveTo>
                            <a:pt x="127" y="306"/>
                          </a:moveTo>
                          <a:lnTo>
                            <a:pt x="94" y="303"/>
                          </a:lnTo>
                          <a:lnTo>
                            <a:pt x="66" y="295"/>
                          </a:lnTo>
                          <a:lnTo>
                            <a:pt x="46" y="286"/>
                          </a:lnTo>
                          <a:lnTo>
                            <a:pt x="29" y="273"/>
                          </a:lnTo>
                          <a:lnTo>
                            <a:pt x="16" y="260"/>
                          </a:lnTo>
                          <a:lnTo>
                            <a:pt x="9" y="249"/>
                          </a:lnTo>
                          <a:lnTo>
                            <a:pt x="3" y="238"/>
                          </a:lnTo>
                          <a:lnTo>
                            <a:pt x="1" y="232"/>
                          </a:lnTo>
                          <a:lnTo>
                            <a:pt x="0" y="228"/>
                          </a:lnTo>
                          <a:lnTo>
                            <a:pt x="0" y="0"/>
                          </a:lnTo>
                          <a:lnTo>
                            <a:pt x="278" y="2"/>
                          </a:lnTo>
                          <a:lnTo>
                            <a:pt x="278" y="191"/>
                          </a:lnTo>
                          <a:lnTo>
                            <a:pt x="272" y="206"/>
                          </a:lnTo>
                          <a:lnTo>
                            <a:pt x="267" y="219"/>
                          </a:lnTo>
                          <a:lnTo>
                            <a:pt x="261" y="232"/>
                          </a:lnTo>
                          <a:lnTo>
                            <a:pt x="255" y="240"/>
                          </a:lnTo>
                          <a:lnTo>
                            <a:pt x="254" y="243"/>
                          </a:lnTo>
                          <a:lnTo>
                            <a:pt x="241" y="256"/>
                          </a:lnTo>
                          <a:lnTo>
                            <a:pt x="222" y="269"/>
                          </a:lnTo>
                          <a:lnTo>
                            <a:pt x="202" y="280"/>
                          </a:lnTo>
                          <a:lnTo>
                            <a:pt x="179" y="290"/>
                          </a:lnTo>
                          <a:lnTo>
                            <a:pt x="159" y="297"/>
                          </a:lnTo>
                          <a:lnTo>
                            <a:pt x="142" y="303"/>
                          </a:lnTo>
                          <a:lnTo>
                            <a:pt x="131" y="306"/>
                          </a:lnTo>
                          <a:lnTo>
                            <a:pt x="127" y="306"/>
                          </a:lnTo>
                          <a:close/>
                        </a:path>
                      </a:pathLst>
                    </a:custGeom>
                    <a:solidFill>
                      <a:srgbClr val="333333"/>
                    </a:solidFill>
                    <a:ln w="0">
                      <a:solidFill>
                        <a:srgbClr val="333333"/>
                      </a:solidFill>
                      <a:round/>
                      <a:headEnd/>
                      <a:tailEnd/>
                    </a:ln>
                  </p:spPr>
                  <p:txBody>
                    <a:bodyPr/>
                    <a:lstStyle/>
                    <a:p>
                      <a:endParaRPr lang="en-US">
                        <a:latin typeface="Arial" pitchFamily="34" charset="0"/>
                        <a:cs typeface="Arial" pitchFamily="34" charset="0"/>
                      </a:endParaRPr>
                    </a:p>
                  </p:txBody>
                </p:sp>
                <p:sp>
                  <p:nvSpPr>
                    <p:cNvPr id="86" name="Freeform 232"/>
                    <p:cNvSpPr>
                      <a:spLocks/>
                    </p:cNvSpPr>
                    <p:nvPr/>
                  </p:nvSpPr>
                  <p:spPr bwMode="auto">
                    <a:xfrm>
                      <a:off x="1338" y="3331"/>
                      <a:ext cx="249" cy="306"/>
                    </a:xfrm>
                    <a:custGeom>
                      <a:avLst/>
                      <a:gdLst>
                        <a:gd name="T0" fmla="*/ 115 w 249"/>
                        <a:gd name="T1" fmla="*/ 306 h 306"/>
                        <a:gd name="T2" fmla="*/ 82 w 249"/>
                        <a:gd name="T3" fmla="*/ 303 h 306"/>
                        <a:gd name="T4" fmla="*/ 56 w 249"/>
                        <a:gd name="T5" fmla="*/ 295 h 306"/>
                        <a:gd name="T6" fmla="*/ 35 w 249"/>
                        <a:gd name="T7" fmla="*/ 284 h 306"/>
                        <a:gd name="T8" fmla="*/ 20 w 249"/>
                        <a:gd name="T9" fmla="*/ 271 h 306"/>
                        <a:gd name="T10" fmla="*/ 11 w 249"/>
                        <a:gd name="T11" fmla="*/ 260 h 306"/>
                        <a:gd name="T12" fmla="*/ 4 w 249"/>
                        <a:gd name="T13" fmla="*/ 249 h 306"/>
                        <a:gd name="T14" fmla="*/ 0 w 249"/>
                        <a:gd name="T15" fmla="*/ 241 h 306"/>
                        <a:gd name="T16" fmla="*/ 0 w 249"/>
                        <a:gd name="T17" fmla="*/ 240 h 306"/>
                        <a:gd name="T18" fmla="*/ 0 w 249"/>
                        <a:gd name="T19" fmla="*/ 0 h 306"/>
                        <a:gd name="T20" fmla="*/ 249 w 249"/>
                        <a:gd name="T21" fmla="*/ 2 h 306"/>
                        <a:gd name="T22" fmla="*/ 249 w 249"/>
                        <a:gd name="T23" fmla="*/ 186 h 306"/>
                        <a:gd name="T24" fmla="*/ 243 w 249"/>
                        <a:gd name="T25" fmla="*/ 197 h 306"/>
                        <a:gd name="T26" fmla="*/ 237 w 249"/>
                        <a:gd name="T27" fmla="*/ 210 h 306"/>
                        <a:gd name="T28" fmla="*/ 232 w 249"/>
                        <a:gd name="T29" fmla="*/ 223 h 306"/>
                        <a:gd name="T30" fmla="*/ 228 w 249"/>
                        <a:gd name="T31" fmla="*/ 230 h 306"/>
                        <a:gd name="T32" fmla="*/ 226 w 249"/>
                        <a:gd name="T33" fmla="*/ 234 h 306"/>
                        <a:gd name="T34" fmla="*/ 215 w 249"/>
                        <a:gd name="T35" fmla="*/ 245 h 306"/>
                        <a:gd name="T36" fmla="*/ 198 w 249"/>
                        <a:gd name="T37" fmla="*/ 258 h 306"/>
                        <a:gd name="T38" fmla="*/ 180 w 249"/>
                        <a:gd name="T39" fmla="*/ 271 h 306"/>
                        <a:gd name="T40" fmla="*/ 161 w 249"/>
                        <a:gd name="T41" fmla="*/ 282 h 306"/>
                        <a:gd name="T42" fmla="*/ 145 w 249"/>
                        <a:gd name="T43" fmla="*/ 292 h 306"/>
                        <a:gd name="T44" fmla="*/ 130 w 249"/>
                        <a:gd name="T45" fmla="*/ 299 h 306"/>
                        <a:gd name="T46" fmla="*/ 119 w 249"/>
                        <a:gd name="T47" fmla="*/ 305 h 306"/>
                        <a:gd name="T48" fmla="*/ 115 w 249"/>
                        <a:gd name="T49" fmla="*/ 306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9"/>
                        <a:gd name="T76" fmla="*/ 0 h 306"/>
                        <a:gd name="T77" fmla="*/ 249 w 249"/>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9" h="306">
                          <a:moveTo>
                            <a:pt x="115" y="306"/>
                          </a:moveTo>
                          <a:lnTo>
                            <a:pt x="82" y="303"/>
                          </a:lnTo>
                          <a:lnTo>
                            <a:pt x="56" y="295"/>
                          </a:lnTo>
                          <a:lnTo>
                            <a:pt x="35" y="284"/>
                          </a:lnTo>
                          <a:lnTo>
                            <a:pt x="20" y="271"/>
                          </a:lnTo>
                          <a:lnTo>
                            <a:pt x="11" y="260"/>
                          </a:lnTo>
                          <a:lnTo>
                            <a:pt x="4" y="249"/>
                          </a:lnTo>
                          <a:lnTo>
                            <a:pt x="0" y="241"/>
                          </a:lnTo>
                          <a:lnTo>
                            <a:pt x="0" y="240"/>
                          </a:lnTo>
                          <a:lnTo>
                            <a:pt x="0" y="0"/>
                          </a:lnTo>
                          <a:lnTo>
                            <a:pt x="249" y="2"/>
                          </a:lnTo>
                          <a:lnTo>
                            <a:pt x="249" y="186"/>
                          </a:lnTo>
                          <a:lnTo>
                            <a:pt x="243" y="197"/>
                          </a:lnTo>
                          <a:lnTo>
                            <a:pt x="237" y="210"/>
                          </a:lnTo>
                          <a:lnTo>
                            <a:pt x="232" y="223"/>
                          </a:lnTo>
                          <a:lnTo>
                            <a:pt x="228" y="230"/>
                          </a:lnTo>
                          <a:lnTo>
                            <a:pt x="226" y="234"/>
                          </a:lnTo>
                          <a:lnTo>
                            <a:pt x="215" y="245"/>
                          </a:lnTo>
                          <a:lnTo>
                            <a:pt x="198" y="258"/>
                          </a:lnTo>
                          <a:lnTo>
                            <a:pt x="180" y="271"/>
                          </a:lnTo>
                          <a:lnTo>
                            <a:pt x="161" y="282"/>
                          </a:lnTo>
                          <a:lnTo>
                            <a:pt x="145" y="292"/>
                          </a:lnTo>
                          <a:lnTo>
                            <a:pt x="130" y="299"/>
                          </a:lnTo>
                          <a:lnTo>
                            <a:pt x="119" y="305"/>
                          </a:lnTo>
                          <a:lnTo>
                            <a:pt x="115" y="306"/>
                          </a:lnTo>
                          <a:close/>
                        </a:path>
                      </a:pathLst>
                    </a:custGeom>
                    <a:solidFill>
                      <a:srgbClr val="4D4D4D"/>
                    </a:solidFill>
                    <a:ln w="0">
                      <a:solidFill>
                        <a:srgbClr val="4D4D4D"/>
                      </a:solidFill>
                      <a:round/>
                      <a:headEnd/>
                      <a:tailEnd/>
                    </a:ln>
                  </p:spPr>
                  <p:txBody>
                    <a:bodyPr/>
                    <a:lstStyle/>
                    <a:p>
                      <a:endParaRPr lang="en-US">
                        <a:latin typeface="Arial" pitchFamily="34" charset="0"/>
                        <a:cs typeface="Arial" pitchFamily="34" charset="0"/>
                      </a:endParaRPr>
                    </a:p>
                  </p:txBody>
                </p:sp>
                <p:sp>
                  <p:nvSpPr>
                    <p:cNvPr id="87" name="Freeform 233"/>
                    <p:cNvSpPr>
                      <a:spLocks/>
                    </p:cNvSpPr>
                    <p:nvPr/>
                  </p:nvSpPr>
                  <p:spPr bwMode="auto">
                    <a:xfrm>
                      <a:off x="1355" y="3333"/>
                      <a:ext cx="219" cy="303"/>
                    </a:xfrm>
                    <a:custGeom>
                      <a:avLst/>
                      <a:gdLst>
                        <a:gd name="T0" fmla="*/ 105 w 219"/>
                        <a:gd name="T1" fmla="*/ 303 h 303"/>
                        <a:gd name="T2" fmla="*/ 76 w 219"/>
                        <a:gd name="T3" fmla="*/ 301 h 303"/>
                        <a:gd name="T4" fmla="*/ 52 w 219"/>
                        <a:gd name="T5" fmla="*/ 293 h 303"/>
                        <a:gd name="T6" fmla="*/ 33 w 219"/>
                        <a:gd name="T7" fmla="*/ 284 h 303"/>
                        <a:gd name="T8" fmla="*/ 20 w 219"/>
                        <a:gd name="T9" fmla="*/ 275 h 303"/>
                        <a:gd name="T10" fmla="*/ 11 w 219"/>
                        <a:gd name="T11" fmla="*/ 264 h 303"/>
                        <a:gd name="T12" fmla="*/ 3 w 219"/>
                        <a:gd name="T13" fmla="*/ 254 h 303"/>
                        <a:gd name="T14" fmla="*/ 2 w 219"/>
                        <a:gd name="T15" fmla="*/ 249 h 303"/>
                        <a:gd name="T16" fmla="*/ 0 w 219"/>
                        <a:gd name="T17" fmla="*/ 247 h 303"/>
                        <a:gd name="T18" fmla="*/ 0 w 219"/>
                        <a:gd name="T19" fmla="*/ 0 h 303"/>
                        <a:gd name="T20" fmla="*/ 219 w 219"/>
                        <a:gd name="T21" fmla="*/ 0 h 303"/>
                        <a:gd name="T22" fmla="*/ 219 w 219"/>
                        <a:gd name="T23" fmla="*/ 176 h 303"/>
                        <a:gd name="T24" fmla="*/ 215 w 219"/>
                        <a:gd name="T25" fmla="*/ 188 h 303"/>
                        <a:gd name="T26" fmla="*/ 209 w 219"/>
                        <a:gd name="T27" fmla="*/ 201 h 303"/>
                        <a:gd name="T28" fmla="*/ 206 w 219"/>
                        <a:gd name="T29" fmla="*/ 210 h 303"/>
                        <a:gd name="T30" fmla="*/ 202 w 219"/>
                        <a:gd name="T31" fmla="*/ 219 h 303"/>
                        <a:gd name="T32" fmla="*/ 200 w 219"/>
                        <a:gd name="T33" fmla="*/ 223 h 303"/>
                        <a:gd name="T34" fmla="*/ 191 w 219"/>
                        <a:gd name="T35" fmla="*/ 234 h 303"/>
                        <a:gd name="T36" fmla="*/ 176 w 219"/>
                        <a:gd name="T37" fmla="*/ 247 h 303"/>
                        <a:gd name="T38" fmla="*/ 161 w 219"/>
                        <a:gd name="T39" fmla="*/ 260 h 303"/>
                        <a:gd name="T40" fmla="*/ 144 w 219"/>
                        <a:gd name="T41" fmla="*/ 273 h 303"/>
                        <a:gd name="T42" fmla="*/ 130 w 219"/>
                        <a:gd name="T43" fmla="*/ 284 h 303"/>
                        <a:gd name="T44" fmla="*/ 117 w 219"/>
                        <a:gd name="T45" fmla="*/ 295 h 303"/>
                        <a:gd name="T46" fmla="*/ 109 w 219"/>
                        <a:gd name="T47" fmla="*/ 301 h 303"/>
                        <a:gd name="T48" fmla="*/ 105 w 219"/>
                        <a:gd name="T49" fmla="*/ 303 h 3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9"/>
                        <a:gd name="T76" fmla="*/ 0 h 303"/>
                        <a:gd name="T77" fmla="*/ 219 w 219"/>
                        <a:gd name="T78" fmla="*/ 303 h 30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9" h="303">
                          <a:moveTo>
                            <a:pt x="105" y="303"/>
                          </a:moveTo>
                          <a:lnTo>
                            <a:pt x="76" y="301"/>
                          </a:lnTo>
                          <a:lnTo>
                            <a:pt x="52" y="293"/>
                          </a:lnTo>
                          <a:lnTo>
                            <a:pt x="33" y="284"/>
                          </a:lnTo>
                          <a:lnTo>
                            <a:pt x="20" y="275"/>
                          </a:lnTo>
                          <a:lnTo>
                            <a:pt x="11" y="264"/>
                          </a:lnTo>
                          <a:lnTo>
                            <a:pt x="3" y="254"/>
                          </a:lnTo>
                          <a:lnTo>
                            <a:pt x="2" y="249"/>
                          </a:lnTo>
                          <a:lnTo>
                            <a:pt x="0" y="247"/>
                          </a:lnTo>
                          <a:lnTo>
                            <a:pt x="0" y="0"/>
                          </a:lnTo>
                          <a:lnTo>
                            <a:pt x="219" y="0"/>
                          </a:lnTo>
                          <a:lnTo>
                            <a:pt x="219" y="176"/>
                          </a:lnTo>
                          <a:lnTo>
                            <a:pt x="215" y="188"/>
                          </a:lnTo>
                          <a:lnTo>
                            <a:pt x="209" y="201"/>
                          </a:lnTo>
                          <a:lnTo>
                            <a:pt x="206" y="210"/>
                          </a:lnTo>
                          <a:lnTo>
                            <a:pt x="202" y="219"/>
                          </a:lnTo>
                          <a:lnTo>
                            <a:pt x="200" y="223"/>
                          </a:lnTo>
                          <a:lnTo>
                            <a:pt x="191" y="234"/>
                          </a:lnTo>
                          <a:lnTo>
                            <a:pt x="176" y="247"/>
                          </a:lnTo>
                          <a:lnTo>
                            <a:pt x="161" y="260"/>
                          </a:lnTo>
                          <a:lnTo>
                            <a:pt x="144" y="273"/>
                          </a:lnTo>
                          <a:lnTo>
                            <a:pt x="130" y="284"/>
                          </a:lnTo>
                          <a:lnTo>
                            <a:pt x="117" y="295"/>
                          </a:lnTo>
                          <a:lnTo>
                            <a:pt x="109" y="301"/>
                          </a:lnTo>
                          <a:lnTo>
                            <a:pt x="105" y="303"/>
                          </a:lnTo>
                          <a:close/>
                        </a:path>
                      </a:pathLst>
                    </a:custGeom>
                    <a:solidFill>
                      <a:srgbClr val="666666"/>
                    </a:solidFill>
                    <a:ln w="0">
                      <a:solidFill>
                        <a:srgbClr val="666666"/>
                      </a:solidFill>
                      <a:round/>
                      <a:headEnd/>
                      <a:tailEnd/>
                    </a:ln>
                  </p:spPr>
                  <p:txBody>
                    <a:bodyPr/>
                    <a:lstStyle/>
                    <a:p>
                      <a:endParaRPr lang="en-US">
                        <a:latin typeface="Arial" pitchFamily="34" charset="0"/>
                        <a:cs typeface="Arial" pitchFamily="34" charset="0"/>
                      </a:endParaRPr>
                    </a:p>
                  </p:txBody>
                </p:sp>
                <p:sp>
                  <p:nvSpPr>
                    <p:cNvPr id="88" name="Freeform 234"/>
                    <p:cNvSpPr>
                      <a:spLocks/>
                    </p:cNvSpPr>
                    <p:nvPr/>
                  </p:nvSpPr>
                  <p:spPr bwMode="auto">
                    <a:xfrm>
                      <a:off x="1373" y="3333"/>
                      <a:ext cx="189" cy="303"/>
                    </a:xfrm>
                    <a:custGeom>
                      <a:avLst/>
                      <a:gdLst>
                        <a:gd name="T0" fmla="*/ 95 w 189"/>
                        <a:gd name="T1" fmla="*/ 303 h 303"/>
                        <a:gd name="T2" fmla="*/ 65 w 189"/>
                        <a:gd name="T3" fmla="*/ 299 h 303"/>
                        <a:gd name="T4" fmla="*/ 41 w 189"/>
                        <a:gd name="T5" fmla="*/ 293 h 303"/>
                        <a:gd name="T6" fmla="*/ 24 w 189"/>
                        <a:gd name="T7" fmla="*/ 284 h 303"/>
                        <a:gd name="T8" fmla="*/ 11 w 189"/>
                        <a:gd name="T9" fmla="*/ 275 h 303"/>
                        <a:gd name="T10" fmla="*/ 4 w 189"/>
                        <a:gd name="T11" fmla="*/ 265 h 303"/>
                        <a:gd name="T12" fmla="*/ 0 w 189"/>
                        <a:gd name="T13" fmla="*/ 258 h 303"/>
                        <a:gd name="T14" fmla="*/ 0 w 189"/>
                        <a:gd name="T15" fmla="*/ 256 h 303"/>
                        <a:gd name="T16" fmla="*/ 0 w 189"/>
                        <a:gd name="T17" fmla="*/ 0 h 303"/>
                        <a:gd name="T18" fmla="*/ 189 w 189"/>
                        <a:gd name="T19" fmla="*/ 0 h 303"/>
                        <a:gd name="T20" fmla="*/ 189 w 189"/>
                        <a:gd name="T21" fmla="*/ 169 h 303"/>
                        <a:gd name="T22" fmla="*/ 184 w 189"/>
                        <a:gd name="T23" fmla="*/ 182 h 303"/>
                        <a:gd name="T24" fmla="*/ 178 w 189"/>
                        <a:gd name="T25" fmla="*/ 197 h 303"/>
                        <a:gd name="T26" fmla="*/ 175 w 189"/>
                        <a:gd name="T27" fmla="*/ 208 h 303"/>
                        <a:gd name="T28" fmla="*/ 173 w 189"/>
                        <a:gd name="T29" fmla="*/ 212 h 303"/>
                        <a:gd name="T30" fmla="*/ 165 w 189"/>
                        <a:gd name="T31" fmla="*/ 223 h 303"/>
                        <a:gd name="T32" fmla="*/ 154 w 189"/>
                        <a:gd name="T33" fmla="*/ 236 h 303"/>
                        <a:gd name="T34" fmla="*/ 141 w 189"/>
                        <a:gd name="T35" fmla="*/ 251 h 303"/>
                        <a:gd name="T36" fmla="*/ 126 w 189"/>
                        <a:gd name="T37" fmla="*/ 265 h 303"/>
                        <a:gd name="T38" fmla="*/ 115 w 189"/>
                        <a:gd name="T39" fmla="*/ 280 h 303"/>
                        <a:gd name="T40" fmla="*/ 104 w 189"/>
                        <a:gd name="T41" fmla="*/ 291 h 303"/>
                        <a:gd name="T42" fmla="*/ 97 w 189"/>
                        <a:gd name="T43" fmla="*/ 299 h 303"/>
                        <a:gd name="T44" fmla="*/ 95 w 189"/>
                        <a:gd name="T45" fmla="*/ 303 h 30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9"/>
                        <a:gd name="T70" fmla="*/ 0 h 303"/>
                        <a:gd name="T71" fmla="*/ 189 w 189"/>
                        <a:gd name="T72" fmla="*/ 303 h 30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9" h="303">
                          <a:moveTo>
                            <a:pt x="95" y="303"/>
                          </a:moveTo>
                          <a:lnTo>
                            <a:pt x="65" y="299"/>
                          </a:lnTo>
                          <a:lnTo>
                            <a:pt x="41" y="293"/>
                          </a:lnTo>
                          <a:lnTo>
                            <a:pt x="24" y="284"/>
                          </a:lnTo>
                          <a:lnTo>
                            <a:pt x="11" y="275"/>
                          </a:lnTo>
                          <a:lnTo>
                            <a:pt x="4" y="265"/>
                          </a:lnTo>
                          <a:lnTo>
                            <a:pt x="0" y="258"/>
                          </a:lnTo>
                          <a:lnTo>
                            <a:pt x="0" y="256"/>
                          </a:lnTo>
                          <a:lnTo>
                            <a:pt x="0" y="0"/>
                          </a:lnTo>
                          <a:lnTo>
                            <a:pt x="189" y="0"/>
                          </a:lnTo>
                          <a:lnTo>
                            <a:pt x="189" y="169"/>
                          </a:lnTo>
                          <a:lnTo>
                            <a:pt x="184" y="182"/>
                          </a:lnTo>
                          <a:lnTo>
                            <a:pt x="178" y="197"/>
                          </a:lnTo>
                          <a:lnTo>
                            <a:pt x="175" y="208"/>
                          </a:lnTo>
                          <a:lnTo>
                            <a:pt x="173" y="212"/>
                          </a:lnTo>
                          <a:lnTo>
                            <a:pt x="165" y="223"/>
                          </a:lnTo>
                          <a:lnTo>
                            <a:pt x="154" y="236"/>
                          </a:lnTo>
                          <a:lnTo>
                            <a:pt x="141" y="251"/>
                          </a:lnTo>
                          <a:lnTo>
                            <a:pt x="126" y="265"/>
                          </a:lnTo>
                          <a:lnTo>
                            <a:pt x="115" y="280"/>
                          </a:lnTo>
                          <a:lnTo>
                            <a:pt x="104" y="291"/>
                          </a:lnTo>
                          <a:lnTo>
                            <a:pt x="97" y="299"/>
                          </a:lnTo>
                          <a:lnTo>
                            <a:pt x="95" y="303"/>
                          </a:lnTo>
                          <a:close/>
                        </a:path>
                      </a:pathLst>
                    </a:custGeom>
                    <a:solidFill>
                      <a:srgbClr val="808080"/>
                    </a:solidFill>
                    <a:ln w="0">
                      <a:solidFill>
                        <a:srgbClr val="808080"/>
                      </a:solidFill>
                      <a:round/>
                      <a:headEnd/>
                      <a:tailEnd/>
                    </a:ln>
                  </p:spPr>
                  <p:txBody>
                    <a:bodyPr/>
                    <a:lstStyle/>
                    <a:p>
                      <a:endParaRPr lang="en-US">
                        <a:latin typeface="Arial" pitchFamily="34" charset="0"/>
                        <a:cs typeface="Arial" pitchFamily="34" charset="0"/>
                      </a:endParaRPr>
                    </a:p>
                  </p:txBody>
                </p:sp>
                <p:sp>
                  <p:nvSpPr>
                    <p:cNvPr id="89" name="Freeform 235"/>
                    <p:cNvSpPr>
                      <a:spLocks/>
                    </p:cNvSpPr>
                    <p:nvPr/>
                  </p:nvSpPr>
                  <p:spPr bwMode="auto">
                    <a:xfrm>
                      <a:off x="1390" y="3333"/>
                      <a:ext cx="159" cy="301"/>
                    </a:xfrm>
                    <a:custGeom>
                      <a:avLst/>
                      <a:gdLst>
                        <a:gd name="T0" fmla="*/ 83 w 159"/>
                        <a:gd name="T1" fmla="*/ 301 h 301"/>
                        <a:gd name="T2" fmla="*/ 54 w 159"/>
                        <a:gd name="T3" fmla="*/ 299 h 301"/>
                        <a:gd name="T4" fmla="*/ 32 w 159"/>
                        <a:gd name="T5" fmla="*/ 293 h 301"/>
                        <a:gd name="T6" fmla="*/ 17 w 159"/>
                        <a:gd name="T7" fmla="*/ 284 h 301"/>
                        <a:gd name="T8" fmla="*/ 7 w 159"/>
                        <a:gd name="T9" fmla="*/ 275 h 301"/>
                        <a:gd name="T10" fmla="*/ 2 w 159"/>
                        <a:gd name="T11" fmla="*/ 267 h 301"/>
                        <a:gd name="T12" fmla="*/ 0 w 159"/>
                        <a:gd name="T13" fmla="*/ 265 h 301"/>
                        <a:gd name="T14" fmla="*/ 0 w 159"/>
                        <a:gd name="T15" fmla="*/ 0 h 301"/>
                        <a:gd name="T16" fmla="*/ 159 w 159"/>
                        <a:gd name="T17" fmla="*/ 0 h 301"/>
                        <a:gd name="T18" fmla="*/ 159 w 159"/>
                        <a:gd name="T19" fmla="*/ 162 h 301"/>
                        <a:gd name="T20" fmla="*/ 156 w 159"/>
                        <a:gd name="T21" fmla="*/ 173 h 301"/>
                        <a:gd name="T22" fmla="*/ 152 w 159"/>
                        <a:gd name="T23" fmla="*/ 188 h 301"/>
                        <a:gd name="T24" fmla="*/ 148 w 159"/>
                        <a:gd name="T25" fmla="*/ 199 h 301"/>
                        <a:gd name="T26" fmla="*/ 146 w 159"/>
                        <a:gd name="T27" fmla="*/ 202 h 301"/>
                        <a:gd name="T28" fmla="*/ 141 w 159"/>
                        <a:gd name="T29" fmla="*/ 212 h 301"/>
                        <a:gd name="T30" fmla="*/ 132 w 159"/>
                        <a:gd name="T31" fmla="*/ 226 h 301"/>
                        <a:gd name="T32" fmla="*/ 121 w 159"/>
                        <a:gd name="T33" fmla="*/ 241 h 301"/>
                        <a:gd name="T34" fmla="*/ 109 w 159"/>
                        <a:gd name="T35" fmla="*/ 260 h 301"/>
                        <a:gd name="T36" fmla="*/ 100 w 159"/>
                        <a:gd name="T37" fmla="*/ 275 h 301"/>
                        <a:gd name="T38" fmla="*/ 91 w 159"/>
                        <a:gd name="T39" fmla="*/ 290 h 301"/>
                        <a:gd name="T40" fmla="*/ 85 w 159"/>
                        <a:gd name="T41" fmla="*/ 299 h 301"/>
                        <a:gd name="T42" fmla="*/ 83 w 15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9"/>
                        <a:gd name="T67" fmla="*/ 0 h 301"/>
                        <a:gd name="T68" fmla="*/ 159 w 15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9" h="301">
                          <a:moveTo>
                            <a:pt x="83" y="301"/>
                          </a:moveTo>
                          <a:lnTo>
                            <a:pt x="54" y="299"/>
                          </a:lnTo>
                          <a:lnTo>
                            <a:pt x="32" y="293"/>
                          </a:lnTo>
                          <a:lnTo>
                            <a:pt x="17" y="284"/>
                          </a:lnTo>
                          <a:lnTo>
                            <a:pt x="7" y="275"/>
                          </a:lnTo>
                          <a:lnTo>
                            <a:pt x="2" y="267"/>
                          </a:lnTo>
                          <a:lnTo>
                            <a:pt x="0" y="265"/>
                          </a:lnTo>
                          <a:lnTo>
                            <a:pt x="0" y="0"/>
                          </a:lnTo>
                          <a:lnTo>
                            <a:pt x="159" y="0"/>
                          </a:lnTo>
                          <a:lnTo>
                            <a:pt x="159" y="162"/>
                          </a:lnTo>
                          <a:lnTo>
                            <a:pt x="156" y="173"/>
                          </a:lnTo>
                          <a:lnTo>
                            <a:pt x="152" y="188"/>
                          </a:lnTo>
                          <a:lnTo>
                            <a:pt x="148" y="199"/>
                          </a:lnTo>
                          <a:lnTo>
                            <a:pt x="146" y="202"/>
                          </a:lnTo>
                          <a:lnTo>
                            <a:pt x="141" y="212"/>
                          </a:lnTo>
                          <a:lnTo>
                            <a:pt x="132" y="226"/>
                          </a:lnTo>
                          <a:lnTo>
                            <a:pt x="121" y="241"/>
                          </a:lnTo>
                          <a:lnTo>
                            <a:pt x="109" y="260"/>
                          </a:lnTo>
                          <a:lnTo>
                            <a:pt x="100" y="275"/>
                          </a:lnTo>
                          <a:lnTo>
                            <a:pt x="91" y="290"/>
                          </a:lnTo>
                          <a:lnTo>
                            <a:pt x="85" y="299"/>
                          </a:lnTo>
                          <a:lnTo>
                            <a:pt x="83" y="301"/>
                          </a:lnTo>
                          <a:close/>
                        </a:path>
                      </a:pathLst>
                    </a:custGeom>
                    <a:solidFill>
                      <a:srgbClr val="999999"/>
                    </a:solidFill>
                    <a:ln w="0">
                      <a:solidFill>
                        <a:srgbClr val="999999"/>
                      </a:solidFill>
                      <a:round/>
                      <a:headEnd/>
                      <a:tailEnd/>
                    </a:ln>
                  </p:spPr>
                  <p:txBody>
                    <a:bodyPr/>
                    <a:lstStyle/>
                    <a:p>
                      <a:endParaRPr lang="en-US">
                        <a:latin typeface="Arial" pitchFamily="34" charset="0"/>
                        <a:cs typeface="Arial" pitchFamily="34" charset="0"/>
                      </a:endParaRPr>
                    </a:p>
                  </p:txBody>
                </p:sp>
                <p:sp>
                  <p:nvSpPr>
                    <p:cNvPr id="90" name="Freeform 236"/>
                    <p:cNvSpPr>
                      <a:spLocks/>
                    </p:cNvSpPr>
                    <p:nvPr/>
                  </p:nvSpPr>
                  <p:spPr bwMode="auto">
                    <a:xfrm>
                      <a:off x="1407" y="3333"/>
                      <a:ext cx="129" cy="301"/>
                    </a:xfrm>
                    <a:custGeom>
                      <a:avLst/>
                      <a:gdLst>
                        <a:gd name="T0" fmla="*/ 74 w 129"/>
                        <a:gd name="T1" fmla="*/ 301 h 301"/>
                        <a:gd name="T2" fmla="*/ 48 w 129"/>
                        <a:gd name="T3" fmla="*/ 299 h 301"/>
                        <a:gd name="T4" fmla="*/ 29 w 129"/>
                        <a:gd name="T5" fmla="*/ 295 h 301"/>
                        <a:gd name="T6" fmla="*/ 16 w 129"/>
                        <a:gd name="T7" fmla="*/ 288 h 301"/>
                        <a:gd name="T8" fmla="*/ 7 w 129"/>
                        <a:gd name="T9" fmla="*/ 282 h 301"/>
                        <a:gd name="T10" fmla="*/ 2 w 129"/>
                        <a:gd name="T11" fmla="*/ 277 h 301"/>
                        <a:gd name="T12" fmla="*/ 0 w 129"/>
                        <a:gd name="T13" fmla="*/ 275 h 301"/>
                        <a:gd name="T14" fmla="*/ 0 w 129"/>
                        <a:gd name="T15" fmla="*/ 0 h 301"/>
                        <a:gd name="T16" fmla="*/ 129 w 129"/>
                        <a:gd name="T17" fmla="*/ 0 h 301"/>
                        <a:gd name="T18" fmla="*/ 129 w 129"/>
                        <a:gd name="T19" fmla="*/ 156 h 301"/>
                        <a:gd name="T20" fmla="*/ 128 w 129"/>
                        <a:gd name="T21" fmla="*/ 165 h 301"/>
                        <a:gd name="T22" fmla="*/ 124 w 129"/>
                        <a:gd name="T23" fmla="*/ 178 h 301"/>
                        <a:gd name="T24" fmla="*/ 122 w 129"/>
                        <a:gd name="T25" fmla="*/ 189 h 301"/>
                        <a:gd name="T26" fmla="*/ 120 w 129"/>
                        <a:gd name="T27" fmla="*/ 193 h 301"/>
                        <a:gd name="T28" fmla="*/ 116 w 129"/>
                        <a:gd name="T29" fmla="*/ 202 h 301"/>
                        <a:gd name="T30" fmla="*/ 109 w 129"/>
                        <a:gd name="T31" fmla="*/ 215 h 301"/>
                        <a:gd name="T32" fmla="*/ 102 w 129"/>
                        <a:gd name="T33" fmla="*/ 234 h 301"/>
                        <a:gd name="T34" fmla="*/ 92 w 129"/>
                        <a:gd name="T35" fmla="*/ 252 h 301"/>
                        <a:gd name="T36" fmla="*/ 85 w 129"/>
                        <a:gd name="T37" fmla="*/ 271 h 301"/>
                        <a:gd name="T38" fmla="*/ 79 w 129"/>
                        <a:gd name="T39" fmla="*/ 286 h 301"/>
                        <a:gd name="T40" fmla="*/ 76 w 129"/>
                        <a:gd name="T41" fmla="*/ 297 h 301"/>
                        <a:gd name="T42" fmla="*/ 74 w 129"/>
                        <a:gd name="T43" fmla="*/ 301 h 3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01"/>
                        <a:gd name="T68" fmla="*/ 129 w 129"/>
                        <a:gd name="T69" fmla="*/ 301 h 3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01">
                          <a:moveTo>
                            <a:pt x="74" y="301"/>
                          </a:moveTo>
                          <a:lnTo>
                            <a:pt x="48" y="299"/>
                          </a:lnTo>
                          <a:lnTo>
                            <a:pt x="29" y="295"/>
                          </a:lnTo>
                          <a:lnTo>
                            <a:pt x="16" y="288"/>
                          </a:lnTo>
                          <a:lnTo>
                            <a:pt x="7" y="282"/>
                          </a:lnTo>
                          <a:lnTo>
                            <a:pt x="2" y="277"/>
                          </a:lnTo>
                          <a:lnTo>
                            <a:pt x="0" y="275"/>
                          </a:lnTo>
                          <a:lnTo>
                            <a:pt x="0" y="0"/>
                          </a:lnTo>
                          <a:lnTo>
                            <a:pt x="129" y="0"/>
                          </a:lnTo>
                          <a:lnTo>
                            <a:pt x="129" y="156"/>
                          </a:lnTo>
                          <a:lnTo>
                            <a:pt x="128" y="165"/>
                          </a:lnTo>
                          <a:lnTo>
                            <a:pt x="124" y="178"/>
                          </a:lnTo>
                          <a:lnTo>
                            <a:pt x="122" y="189"/>
                          </a:lnTo>
                          <a:lnTo>
                            <a:pt x="120" y="193"/>
                          </a:lnTo>
                          <a:lnTo>
                            <a:pt x="116" y="202"/>
                          </a:lnTo>
                          <a:lnTo>
                            <a:pt x="109" y="215"/>
                          </a:lnTo>
                          <a:lnTo>
                            <a:pt x="102" y="234"/>
                          </a:lnTo>
                          <a:lnTo>
                            <a:pt x="92" y="252"/>
                          </a:lnTo>
                          <a:lnTo>
                            <a:pt x="85" y="271"/>
                          </a:lnTo>
                          <a:lnTo>
                            <a:pt x="79" y="286"/>
                          </a:lnTo>
                          <a:lnTo>
                            <a:pt x="76" y="297"/>
                          </a:lnTo>
                          <a:lnTo>
                            <a:pt x="74" y="301"/>
                          </a:lnTo>
                          <a:close/>
                        </a:path>
                      </a:pathLst>
                    </a:custGeom>
                    <a:solidFill>
                      <a:srgbClr val="B2B2B2"/>
                    </a:solidFill>
                    <a:ln w="0">
                      <a:solidFill>
                        <a:srgbClr val="B2B2B2"/>
                      </a:solidFill>
                      <a:round/>
                      <a:headEnd/>
                      <a:tailEnd/>
                    </a:ln>
                  </p:spPr>
                  <p:txBody>
                    <a:bodyPr/>
                    <a:lstStyle/>
                    <a:p>
                      <a:endParaRPr lang="en-US">
                        <a:latin typeface="Arial" pitchFamily="34" charset="0"/>
                        <a:cs typeface="Arial" pitchFamily="34" charset="0"/>
                      </a:endParaRPr>
                    </a:p>
                  </p:txBody>
                </p:sp>
                <p:sp>
                  <p:nvSpPr>
                    <p:cNvPr id="91" name="Freeform 237"/>
                    <p:cNvSpPr>
                      <a:spLocks/>
                    </p:cNvSpPr>
                    <p:nvPr/>
                  </p:nvSpPr>
                  <p:spPr bwMode="auto">
                    <a:xfrm>
                      <a:off x="1425" y="3333"/>
                      <a:ext cx="100" cy="299"/>
                    </a:xfrm>
                    <a:custGeom>
                      <a:avLst/>
                      <a:gdLst>
                        <a:gd name="T0" fmla="*/ 61 w 100"/>
                        <a:gd name="T1" fmla="*/ 299 h 299"/>
                        <a:gd name="T2" fmla="*/ 37 w 100"/>
                        <a:gd name="T3" fmla="*/ 299 h 299"/>
                        <a:gd name="T4" fmla="*/ 21 w 100"/>
                        <a:gd name="T5" fmla="*/ 295 h 299"/>
                        <a:gd name="T6" fmla="*/ 9 w 100"/>
                        <a:gd name="T7" fmla="*/ 290 h 299"/>
                        <a:gd name="T8" fmla="*/ 2 w 100"/>
                        <a:gd name="T9" fmla="*/ 286 h 299"/>
                        <a:gd name="T10" fmla="*/ 0 w 100"/>
                        <a:gd name="T11" fmla="*/ 284 h 299"/>
                        <a:gd name="T12" fmla="*/ 0 w 100"/>
                        <a:gd name="T13" fmla="*/ 2 h 299"/>
                        <a:gd name="T14" fmla="*/ 100 w 100"/>
                        <a:gd name="T15" fmla="*/ 0 h 299"/>
                        <a:gd name="T16" fmla="*/ 100 w 100"/>
                        <a:gd name="T17" fmla="*/ 149 h 299"/>
                        <a:gd name="T18" fmla="*/ 98 w 100"/>
                        <a:gd name="T19" fmla="*/ 156 h 299"/>
                        <a:gd name="T20" fmla="*/ 97 w 100"/>
                        <a:gd name="T21" fmla="*/ 169 h 299"/>
                        <a:gd name="T22" fmla="*/ 95 w 100"/>
                        <a:gd name="T23" fmla="*/ 178 h 299"/>
                        <a:gd name="T24" fmla="*/ 93 w 100"/>
                        <a:gd name="T25" fmla="*/ 184 h 299"/>
                        <a:gd name="T26" fmla="*/ 91 w 100"/>
                        <a:gd name="T27" fmla="*/ 191 h 299"/>
                        <a:gd name="T28" fmla="*/ 86 w 100"/>
                        <a:gd name="T29" fmla="*/ 206 h 299"/>
                        <a:gd name="T30" fmla="*/ 80 w 100"/>
                        <a:gd name="T31" fmla="*/ 225 h 299"/>
                        <a:gd name="T32" fmla="*/ 74 w 100"/>
                        <a:gd name="T33" fmla="*/ 245 h 299"/>
                        <a:gd name="T34" fmla="*/ 71 w 100"/>
                        <a:gd name="T35" fmla="*/ 265 h 299"/>
                        <a:gd name="T36" fmla="*/ 65 w 100"/>
                        <a:gd name="T37" fmla="*/ 282 h 299"/>
                        <a:gd name="T38" fmla="*/ 63 w 100"/>
                        <a:gd name="T39" fmla="*/ 295 h 299"/>
                        <a:gd name="T40" fmla="*/ 61 w 100"/>
                        <a:gd name="T41" fmla="*/ 299 h 2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
                        <a:gd name="T64" fmla="*/ 0 h 299"/>
                        <a:gd name="T65" fmla="*/ 100 w 100"/>
                        <a:gd name="T66" fmla="*/ 299 h 2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 h="299">
                          <a:moveTo>
                            <a:pt x="61" y="299"/>
                          </a:moveTo>
                          <a:lnTo>
                            <a:pt x="37" y="299"/>
                          </a:lnTo>
                          <a:lnTo>
                            <a:pt x="21" y="295"/>
                          </a:lnTo>
                          <a:lnTo>
                            <a:pt x="9" y="290"/>
                          </a:lnTo>
                          <a:lnTo>
                            <a:pt x="2" y="286"/>
                          </a:lnTo>
                          <a:lnTo>
                            <a:pt x="0" y="284"/>
                          </a:lnTo>
                          <a:lnTo>
                            <a:pt x="0" y="2"/>
                          </a:lnTo>
                          <a:lnTo>
                            <a:pt x="100" y="0"/>
                          </a:lnTo>
                          <a:lnTo>
                            <a:pt x="100" y="149"/>
                          </a:lnTo>
                          <a:lnTo>
                            <a:pt x="98" y="156"/>
                          </a:lnTo>
                          <a:lnTo>
                            <a:pt x="97" y="169"/>
                          </a:lnTo>
                          <a:lnTo>
                            <a:pt x="95" y="178"/>
                          </a:lnTo>
                          <a:lnTo>
                            <a:pt x="93" y="184"/>
                          </a:lnTo>
                          <a:lnTo>
                            <a:pt x="91" y="191"/>
                          </a:lnTo>
                          <a:lnTo>
                            <a:pt x="86" y="206"/>
                          </a:lnTo>
                          <a:lnTo>
                            <a:pt x="80" y="225"/>
                          </a:lnTo>
                          <a:lnTo>
                            <a:pt x="74" y="245"/>
                          </a:lnTo>
                          <a:lnTo>
                            <a:pt x="71" y="265"/>
                          </a:lnTo>
                          <a:lnTo>
                            <a:pt x="65" y="282"/>
                          </a:lnTo>
                          <a:lnTo>
                            <a:pt x="63" y="295"/>
                          </a:lnTo>
                          <a:lnTo>
                            <a:pt x="61" y="299"/>
                          </a:lnTo>
                          <a:close/>
                        </a:path>
                      </a:pathLst>
                    </a:custGeom>
                    <a:solidFill>
                      <a:srgbClr val="CCCCCC"/>
                    </a:solidFill>
                    <a:ln w="0">
                      <a:solidFill>
                        <a:srgbClr val="CCCCCC"/>
                      </a:solidFill>
                      <a:round/>
                      <a:headEnd/>
                      <a:tailEnd/>
                    </a:ln>
                  </p:spPr>
                  <p:txBody>
                    <a:bodyPr/>
                    <a:lstStyle/>
                    <a:p>
                      <a:endParaRPr lang="en-US">
                        <a:latin typeface="Arial" pitchFamily="34" charset="0"/>
                        <a:cs typeface="Arial" pitchFamily="34" charset="0"/>
                      </a:endParaRPr>
                    </a:p>
                  </p:txBody>
                </p:sp>
                <p:sp>
                  <p:nvSpPr>
                    <p:cNvPr id="92" name="Freeform 238"/>
                    <p:cNvSpPr>
                      <a:spLocks/>
                    </p:cNvSpPr>
                    <p:nvPr/>
                  </p:nvSpPr>
                  <p:spPr bwMode="auto">
                    <a:xfrm>
                      <a:off x="1442" y="3333"/>
                      <a:ext cx="70" cy="299"/>
                    </a:xfrm>
                    <a:custGeom>
                      <a:avLst/>
                      <a:gdLst>
                        <a:gd name="T0" fmla="*/ 52 w 70"/>
                        <a:gd name="T1" fmla="*/ 299 h 299"/>
                        <a:gd name="T2" fmla="*/ 30 w 70"/>
                        <a:gd name="T3" fmla="*/ 299 h 299"/>
                        <a:gd name="T4" fmla="*/ 13 w 70"/>
                        <a:gd name="T5" fmla="*/ 297 h 299"/>
                        <a:gd name="T6" fmla="*/ 4 w 70"/>
                        <a:gd name="T7" fmla="*/ 295 h 299"/>
                        <a:gd name="T8" fmla="*/ 0 w 70"/>
                        <a:gd name="T9" fmla="*/ 293 h 299"/>
                        <a:gd name="T10" fmla="*/ 0 w 70"/>
                        <a:gd name="T11" fmla="*/ 2 h 299"/>
                        <a:gd name="T12" fmla="*/ 70 w 70"/>
                        <a:gd name="T13" fmla="*/ 0 h 299"/>
                        <a:gd name="T14" fmla="*/ 70 w 70"/>
                        <a:gd name="T15" fmla="*/ 141 h 299"/>
                        <a:gd name="T16" fmla="*/ 70 w 70"/>
                        <a:gd name="T17" fmla="*/ 149 h 299"/>
                        <a:gd name="T18" fmla="*/ 69 w 70"/>
                        <a:gd name="T19" fmla="*/ 160 h 299"/>
                        <a:gd name="T20" fmla="*/ 69 w 70"/>
                        <a:gd name="T21" fmla="*/ 169 h 299"/>
                        <a:gd name="T22" fmla="*/ 67 w 70"/>
                        <a:gd name="T23" fmla="*/ 175 h 299"/>
                        <a:gd name="T24" fmla="*/ 67 w 70"/>
                        <a:gd name="T25" fmla="*/ 180 h 299"/>
                        <a:gd name="T26" fmla="*/ 63 w 70"/>
                        <a:gd name="T27" fmla="*/ 195 h 299"/>
                        <a:gd name="T28" fmla="*/ 61 w 70"/>
                        <a:gd name="T29" fmla="*/ 215 h 299"/>
                        <a:gd name="T30" fmla="*/ 57 w 70"/>
                        <a:gd name="T31" fmla="*/ 238 h 299"/>
                        <a:gd name="T32" fmla="*/ 56 w 70"/>
                        <a:gd name="T33" fmla="*/ 260 h 299"/>
                        <a:gd name="T34" fmla="*/ 54 w 70"/>
                        <a:gd name="T35" fmla="*/ 280 h 299"/>
                        <a:gd name="T36" fmla="*/ 52 w 70"/>
                        <a:gd name="T37" fmla="*/ 293 h 299"/>
                        <a:gd name="T38" fmla="*/ 52 w 70"/>
                        <a:gd name="T39" fmla="*/ 299 h 2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0"/>
                        <a:gd name="T61" fmla="*/ 0 h 299"/>
                        <a:gd name="T62" fmla="*/ 70 w 70"/>
                        <a:gd name="T63" fmla="*/ 299 h 2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0" h="299">
                          <a:moveTo>
                            <a:pt x="52" y="299"/>
                          </a:moveTo>
                          <a:lnTo>
                            <a:pt x="30" y="299"/>
                          </a:lnTo>
                          <a:lnTo>
                            <a:pt x="13" y="297"/>
                          </a:lnTo>
                          <a:lnTo>
                            <a:pt x="4" y="295"/>
                          </a:lnTo>
                          <a:lnTo>
                            <a:pt x="0" y="293"/>
                          </a:lnTo>
                          <a:lnTo>
                            <a:pt x="0" y="2"/>
                          </a:lnTo>
                          <a:lnTo>
                            <a:pt x="70" y="0"/>
                          </a:lnTo>
                          <a:lnTo>
                            <a:pt x="70" y="141"/>
                          </a:lnTo>
                          <a:lnTo>
                            <a:pt x="70" y="149"/>
                          </a:lnTo>
                          <a:lnTo>
                            <a:pt x="69" y="160"/>
                          </a:lnTo>
                          <a:lnTo>
                            <a:pt x="69" y="169"/>
                          </a:lnTo>
                          <a:lnTo>
                            <a:pt x="67" y="175"/>
                          </a:lnTo>
                          <a:lnTo>
                            <a:pt x="67" y="180"/>
                          </a:lnTo>
                          <a:lnTo>
                            <a:pt x="63" y="195"/>
                          </a:lnTo>
                          <a:lnTo>
                            <a:pt x="61" y="215"/>
                          </a:lnTo>
                          <a:lnTo>
                            <a:pt x="57" y="238"/>
                          </a:lnTo>
                          <a:lnTo>
                            <a:pt x="56" y="260"/>
                          </a:lnTo>
                          <a:lnTo>
                            <a:pt x="54" y="280"/>
                          </a:lnTo>
                          <a:lnTo>
                            <a:pt x="52" y="293"/>
                          </a:lnTo>
                          <a:lnTo>
                            <a:pt x="52" y="299"/>
                          </a:lnTo>
                          <a:close/>
                        </a:path>
                      </a:pathLst>
                    </a:custGeom>
                    <a:solidFill>
                      <a:srgbClr val="E5E5E5"/>
                    </a:solidFill>
                    <a:ln w="0">
                      <a:solidFill>
                        <a:srgbClr val="E5E5E5"/>
                      </a:solidFill>
                      <a:round/>
                      <a:headEnd/>
                      <a:tailEnd/>
                    </a:ln>
                  </p:spPr>
                  <p:txBody>
                    <a:bodyPr/>
                    <a:lstStyle/>
                    <a:p>
                      <a:endParaRPr lang="en-US">
                        <a:latin typeface="Arial" pitchFamily="34" charset="0"/>
                        <a:cs typeface="Arial" pitchFamily="34" charset="0"/>
                      </a:endParaRPr>
                    </a:p>
                  </p:txBody>
                </p:sp>
                <p:sp>
                  <p:nvSpPr>
                    <p:cNvPr id="93" name="Freeform 239"/>
                    <p:cNvSpPr>
                      <a:spLocks/>
                    </p:cNvSpPr>
                    <p:nvPr/>
                  </p:nvSpPr>
                  <p:spPr bwMode="auto">
                    <a:xfrm>
                      <a:off x="1299" y="3452"/>
                      <a:ext cx="93" cy="113"/>
                    </a:xfrm>
                    <a:custGeom>
                      <a:avLst/>
                      <a:gdLst>
                        <a:gd name="T0" fmla="*/ 0 w 93"/>
                        <a:gd name="T1" fmla="*/ 57 h 113"/>
                        <a:gd name="T2" fmla="*/ 2 w 93"/>
                        <a:gd name="T3" fmla="*/ 80 h 113"/>
                        <a:gd name="T4" fmla="*/ 13 w 93"/>
                        <a:gd name="T5" fmla="*/ 98 h 113"/>
                        <a:gd name="T6" fmla="*/ 28 w 93"/>
                        <a:gd name="T7" fmla="*/ 109 h 113"/>
                        <a:gd name="T8" fmla="*/ 48 w 93"/>
                        <a:gd name="T9" fmla="*/ 113 h 113"/>
                        <a:gd name="T10" fmla="*/ 65 w 93"/>
                        <a:gd name="T11" fmla="*/ 109 h 113"/>
                        <a:gd name="T12" fmla="*/ 78 w 93"/>
                        <a:gd name="T13" fmla="*/ 102 h 113"/>
                        <a:gd name="T14" fmla="*/ 85 w 93"/>
                        <a:gd name="T15" fmla="*/ 95 h 113"/>
                        <a:gd name="T16" fmla="*/ 91 w 93"/>
                        <a:gd name="T17" fmla="*/ 83 h 113"/>
                        <a:gd name="T18" fmla="*/ 93 w 93"/>
                        <a:gd name="T19" fmla="*/ 74 h 113"/>
                        <a:gd name="T20" fmla="*/ 71 w 93"/>
                        <a:gd name="T21" fmla="*/ 74 h 113"/>
                        <a:gd name="T22" fmla="*/ 69 w 93"/>
                        <a:gd name="T23" fmla="*/ 80 h 113"/>
                        <a:gd name="T24" fmla="*/ 65 w 93"/>
                        <a:gd name="T25" fmla="*/ 85 h 113"/>
                        <a:gd name="T26" fmla="*/ 61 w 93"/>
                        <a:gd name="T27" fmla="*/ 91 h 113"/>
                        <a:gd name="T28" fmla="*/ 56 w 93"/>
                        <a:gd name="T29" fmla="*/ 93 h 113"/>
                        <a:gd name="T30" fmla="*/ 48 w 93"/>
                        <a:gd name="T31" fmla="*/ 93 h 113"/>
                        <a:gd name="T32" fmla="*/ 41 w 93"/>
                        <a:gd name="T33" fmla="*/ 93 h 113"/>
                        <a:gd name="T34" fmla="*/ 35 w 93"/>
                        <a:gd name="T35" fmla="*/ 89 h 113"/>
                        <a:gd name="T36" fmla="*/ 30 w 93"/>
                        <a:gd name="T37" fmla="*/ 85 h 113"/>
                        <a:gd name="T38" fmla="*/ 26 w 93"/>
                        <a:gd name="T39" fmla="*/ 80 h 113"/>
                        <a:gd name="T40" fmla="*/ 24 w 93"/>
                        <a:gd name="T41" fmla="*/ 72 h 113"/>
                        <a:gd name="T42" fmla="*/ 22 w 93"/>
                        <a:gd name="T43" fmla="*/ 67 h 113"/>
                        <a:gd name="T44" fmla="*/ 22 w 93"/>
                        <a:gd name="T45" fmla="*/ 57 h 113"/>
                        <a:gd name="T46" fmla="*/ 22 w 93"/>
                        <a:gd name="T47" fmla="*/ 46 h 113"/>
                        <a:gd name="T48" fmla="*/ 26 w 93"/>
                        <a:gd name="T49" fmla="*/ 37 h 113"/>
                        <a:gd name="T50" fmla="*/ 30 w 93"/>
                        <a:gd name="T51" fmla="*/ 30 h 113"/>
                        <a:gd name="T52" fmla="*/ 33 w 93"/>
                        <a:gd name="T53" fmla="*/ 24 h 113"/>
                        <a:gd name="T54" fmla="*/ 41 w 93"/>
                        <a:gd name="T55" fmla="*/ 20 h 113"/>
                        <a:gd name="T56" fmla="*/ 48 w 93"/>
                        <a:gd name="T57" fmla="*/ 20 h 113"/>
                        <a:gd name="T58" fmla="*/ 56 w 93"/>
                        <a:gd name="T59" fmla="*/ 20 h 113"/>
                        <a:gd name="T60" fmla="*/ 61 w 93"/>
                        <a:gd name="T61" fmla="*/ 22 h 113"/>
                        <a:gd name="T62" fmla="*/ 65 w 93"/>
                        <a:gd name="T63" fmla="*/ 26 h 113"/>
                        <a:gd name="T64" fmla="*/ 69 w 93"/>
                        <a:gd name="T65" fmla="*/ 31 h 113"/>
                        <a:gd name="T66" fmla="*/ 71 w 93"/>
                        <a:gd name="T67" fmla="*/ 39 h 113"/>
                        <a:gd name="T68" fmla="*/ 93 w 93"/>
                        <a:gd name="T69" fmla="*/ 39 h 113"/>
                        <a:gd name="T70" fmla="*/ 91 w 93"/>
                        <a:gd name="T71" fmla="*/ 28 h 113"/>
                        <a:gd name="T72" fmla="*/ 85 w 93"/>
                        <a:gd name="T73" fmla="*/ 18 h 113"/>
                        <a:gd name="T74" fmla="*/ 76 w 93"/>
                        <a:gd name="T75" fmla="*/ 9 h 113"/>
                        <a:gd name="T76" fmla="*/ 63 w 93"/>
                        <a:gd name="T77" fmla="*/ 2 h 113"/>
                        <a:gd name="T78" fmla="*/ 46 w 93"/>
                        <a:gd name="T79" fmla="*/ 0 h 113"/>
                        <a:gd name="T80" fmla="*/ 30 w 93"/>
                        <a:gd name="T81" fmla="*/ 4 h 113"/>
                        <a:gd name="T82" fmla="*/ 15 w 93"/>
                        <a:gd name="T83" fmla="*/ 13 h 113"/>
                        <a:gd name="T84" fmla="*/ 4 w 93"/>
                        <a:gd name="T85" fmla="*/ 31 h 113"/>
                        <a:gd name="T86" fmla="*/ 0 w 93"/>
                        <a:gd name="T87" fmla="*/ 57 h 11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
                        <a:gd name="T133" fmla="*/ 0 h 113"/>
                        <a:gd name="T134" fmla="*/ 93 w 93"/>
                        <a:gd name="T135" fmla="*/ 113 h 11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 h="113">
                          <a:moveTo>
                            <a:pt x="0" y="57"/>
                          </a:moveTo>
                          <a:lnTo>
                            <a:pt x="2" y="80"/>
                          </a:lnTo>
                          <a:lnTo>
                            <a:pt x="13" y="98"/>
                          </a:lnTo>
                          <a:lnTo>
                            <a:pt x="28" y="109"/>
                          </a:lnTo>
                          <a:lnTo>
                            <a:pt x="48" y="113"/>
                          </a:lnTo>
                          <a:lnTo>
                            <a:pt x="65" y="109"/>
                          </a:lnTo>
                          <a:lnTo>
                            <a:pt x="78" y="102"/>
                          </a:lnTo>
                          <a:lnTo>
                            <a:pt x="85" y="95"/>
                          </a:lnTo>
                          <a:lnTo>
                            <a:pt x="91" y="83"/>
                          </a:lnTo>
                          <a:lnTo>
                            <a:pt x="93" y="74"/>
                          </a:lnTo>
                          <a:lnTo>
                            <a:pt x="71" y="74"/>
                          </a:lnTo>
                          <a:lnTo>
                            <a:pt x="69" y="80"/>
                          </a:lnTo>
                          <a:lnTo>
                            <a:pt x="65" y="85"/>
                          </a:lnTo>
                          <a:lnTo>
                            <a:pt x="61" y="91"/>
                          </a:lnTo>
                          <a:lnTo>
                            <a:pt x="56" y="93"/>
                          </a:lnTo>
                          <a:lnTo>
                            <a:pt x="48" y="93"/>
                          </a:lnTo>
                          <a:lnTo>
                            <a:pt x="41" y="93"/>
                          </a:lnTo>
                          <a:lnTo>
                            <a:pt x="35" y="89"/>
                          </a:lnTo>
                          <a:lnTo>
                            <a:pt x="30" y="85"/>
                          </a:lnTo>
                          <a:lnTo>
                            <a:pt x="26" y="80"/>
                          </a:lnTo>
                          <a:lnTo>
                            <a:pt x="24" y="72"/>
                          </a:lnTo>
                          <a:lnTo>
                            <a:pt x="22" y="67"/>
                          </a:lnTo>
                          <a:lnTo>
                            <a:pt x="22" y="57"/>
                          </a:lnTo>
                          <a:lnTo>
                            <a:pt x="22" y="46"/>
                          </a:lnTo>
                          <a:lnTo>
                            <a:pt x="26" y="37"/>
                          </a:lnTo>
                          <a:lnTo>
                            <a:pt x="30" y="30"/>
                          </a:lnTo>
                          <a:lnTo>
                            <a:pt x="33" y="24"/>
                          </a:lnTo>
                          <a:lnTo>
                            <a:pt x="41" y="20"/>
                          </a:lnTo>
                          <a:lnTo>
                            <a:pt x="48" y="20"/>
                          </a:lnTo>
                          <a:lnTo>
                            <a:pt x="56" y="20"/>
                          </a:lnTo>
                          <a:lnTo>
                            <a:pt x="61" y="22"/>
                          </a:lnTo>
                          <a:lnTo>
                            <a:pt x="65" y="26"/>
                          </a:lnTo>
                          <a:lnTo>
                            <a:pt x="69" y="31"/>
                          </a:lnTo>
                          <a:lnTo>
                            <a:pt x="71" y="39"/>
                          </a:lnTo>
                          <a:lnTo>
                            <a:pt x="93" y="39"/>
                          </a:lnTo>
                          <a:lnTo>
                            <a:pt x="91" y="28"/>
                          </a:lnTo>
                          <a:lnTo>
                            <a:pt x="85" y="18"/>
                          </a:lnTo>
                          <a:lnTo>
                            <a:pt x="76" y="9"/>
                          </a:lnTo>
                          <a:lnTo>
                            <a:pt x="63" y="2"/>
                          </a:lnTo>
                          <a:lnTo>
                            <a:pt x="46" y="0"/>
                          </a:lnTo>
                          <a:lnTo>
                            <a:pt x="30" y="4"/>
                          </a:lnTo>
                          <a:lnTo>
                            <a:pt x="15" y="13"/>
                          </a:lnTo>
                          <a:lnTo>
                            <a:pt x="4" y="31"/>
                          </a:lnTo>
                          <a:lnTo>
                            <a:pt x="0" y="57"/>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sp>
                  <p:nvSpPr>
                    <p:cNvPr id="94" name="Freeform 240"/>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95" name="Freeform 241"/>
                    <p:cNvSpPr>
                      <a:spLocks/>
                    </p:cNvSpPr>
                    <p:nvPr/>
                  </p:nvSpPr>
                  <p:spPr bwMode="auto">
                    <a:xfrm>
                      <a:off x="1295" y="3235"/>
                      <a:ext cx="334" cy="174"/>
                    </a:xfrm>
                    <a:custGeom>
                      <a:avLst/>
                      <a:gdLst>
                        <a:gd name="T0" fmla="*/ 167 w 334"/>
                        <a:gd name="T1" fmla="*/ 174 h 174"/>
                        <a:gd name="T2" fmla="*/ 212 w 334"/>
                        <a:gd name="T3" fmla="*/ 172 h 174"/>
                        <a:gd name="T4" fmla="*/ 253 w 334"/>
                        <a:gd name="T5" fmla="*/ 163 h 174"/>
                        <a:gd name="T6" fmla="*/ 286 w 334"/>
                        <a:gd name="T7" fmla="*/ 150 h 174"/>
                        <a:gd name="T8" fmla="*/ 312 w 334"/>
                        <a:gd name="T9" fmla="*/ 132 h 174"/>
                        <a:gd name="T10" fmla="*/ 329 w 334"/>
                        <a:gd name="T11" fmla="*/ 111 h 174"/>
                        <a:gd name="T12" fmla="*/ 334 w 334"/>
                        <a:gd name="T13" fmla="*/ 87 h 174"/>
                        <a:gd name="T14" fmla="*/ 329 w 334"/>
                        <a:gd name="T15" fmla="*/ 65 h 174"/>
                        <a:gd name="T16" fmla="*/ 312 w 334"/>
                        <a:gd name="T17" fmla="*/ 43 h 174"/>
                        <a:gd name="T18" fmla="*/ 286 w 334"/>
                        <a:gd name="T19" fmla="*/ 26 h 174"/>
                        <a:gd name="T20" fmla="*/ 253 w 334"/>
                        <a:gd name="T21" fmla="*/ 11 h 174"/>
                        <a:gd name="T22" fmla="*/ 212 w 334"/>
                        <a:gd name="T23" fmla="*/ 4 h 174"/>
                        <a:gd name="T24" fmla="*/ 167 w 334"/>
                        <a:gd name="T25" fmla="*/ 0 h 174"/>
                        <a:gd name="T26" fmla="*/ 123 w 334"/>
                        <a:gd name="T27" fmla="*/ 4 h 174"/>
                        <a:gd name="T28" fmla="*/ 82 w 334"/>
                        <a:gd name="T29" fmla="*/ 11 h 174"/>
                        <a:gd name="T30" fmla="*/ 49 w 334"/>
                        <a:gd name="T31" fmla="*/ 26 h 174"/>
                        <a:gd name="T32" fmla="*/ 23 w 334"/>
                        <a:gd name="T33" fmla="*/ 43 h 174"/>
                        <a:gd name="T34" fmla="*/ 6 w 334"/>
                        <a:gd name="T35" fmla="*/ 65 h 174"/>
                        <a:gd name="T36" fmla="*/ 0 w 334"/>
                        <a:gd name="T37" fmla="*/ 87 h 174"/>
                        <a:gd name="T38" fmla="*/ 6 w 334"/>
                        <a:gd name="T39" fmla="*/ 111 h 174"/>
                        <a:gd name="T40" fmla="*/ 23 w 334"/>
                        <a:gd name="T41" fmla="*/ 132 h 174"/>
                        <a:gd name="T42" fmla="*/ 49 w 334"/>
                        <a:gd name="T43" fmla="*/ 150 h 174"/>
                        <a:gd name="T44" fmla="*/ 82 w 334"/>
                        <a:gd name="T45" fmla="*/ 163 h 174"/>
                        <a:gd name="T46" fmla="*/ 123 w 334"/>
                        <a:gd name="T47" fmla="*/ 172 h 174"/>
                        <a:gd name="T48" fmla="*/ 167 w 334"/>
                        <a:gd name="T49" fmla="*/ 174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34"/>
                        <a:gd name="T76" fmla="*/ 0 h 174"/>
                        <a:gd name="T77" fmla="*/ 334 w 33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34" h="174">
                          <a:moveTo>
                            <a:pt x="167" y="174"/>
                          </a:moveTo>
                          <a:lnTo>
                            <a:pt x="212" y="172"/>
                          </a:lnTo>
                          <a:lnTo>
                            <a:pt x="253" y="163"/>
                          </a:lnTo>
                          <a:lnTo>
                            <a:pt x="286" y="150"/>
                          </a:lnTo>
                          <a:lnTo>
                            <a:pt x="312" y="132"/>
                          </a:lnTo>
                          <a:lnTo>
                            <a:pt x="329" y="111"/>
                          </a:lnTo>
                          <a:lnTo>
                            <a:pt x="334" y="87"/>
                          </a:lnTo>
                          <a:lnTo>
                            <a:pt x="329" y="65"/>
                          </a:lnTo>
                          <a:lnTo>
                            <a:pt x="312" y="43"/>
                          </a:lnTo>
                          <a:lnTo>
                            <a:pt x="286" y="26"/>
                          </a:lnTo>
                          <a:lnTo>
                            <a:pt x="253" y="11"/>
                          </a:lnTo>
                          <a:lnTo>
                            <a:pt x="212" y="4"/>
                          </a:lnTo>
                          <a:lnTo>
                            <a:pt x="167" y="0"/>
                          </a:lnTo>
                          <a:lnTo>
                            <a:pt x="123" y="4"/>
                          </a:lnTo>
                          <a:lnTo>
                            <a:pt x="82" y="11"/>
                          </a:lnTo>
                          <a:lnTo>
                            <a:pt x="49" y="26"/>
                          </a:lnTo>
                          <a:lnTo>
                            <a:pt x="23" y="43"/>
                          </a:lnTo>
                          <a:lnTo>
                            <a:pt x="6" y="65"/>
                          </a:lnTo>
                          <a:lnTo>
                            <a:pt x="0" y="87"/>
                          </a:lnTo>
                          <a:lnTo>
                            <a:pt x="6" y="111"/>
                          </a:lnTo>
                          <a:lnTo>
                            <a:pt x="23" y="132"/>
                          </a:lnTo>
                          <a:lnTo>
                            <a:pt x="49" y="150"/>
                          </a:lnTo>
                          <a:lnTo>
                            <a:pt x="82" y="163"/>
                          </a:lnTo>
                          <a:lnTo>
                            <a:pt x="123" y="172"/>
                          </a:lnTo>
                          <a:lnTo>
                            <a:pt x="167" y="174"/>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96" name="Freeform 242"/>
                    <p:cNvSpPr>
                      <a:spLocks/>
                    </p:cNvSpPr>
                    <p:nvPr/>
                  </p:nvSpPr>
                  <p:spPr bwMode="auto">
                    <a:xfrm>
                      <a:off x="1327" y="3218"/>
                      <a:ext cx="273" cy="163"/>
                    </a:xfrm>
                    <a:custGeom>
                      <a:avLst/>
                      <a:gdLst>
                        <a:gd name="T0" fmla="*/ 135 w 273"/>
                        <a:gd name="T1" fmla="*/ 163 h 163"/>
                        <a:gd name="T2" fmla="*/ 172 w 273"/>
                        <a:gd name="T3" fmla="*/ 162 h 163"/>
                        <a:gd name="T4" fmla="*/ 204 w 273"/>
                        <a:gd name="T5" fmla="*/ 154 h 163"/>
                        <a:gd name="T6" fmla="*/ 232 w 273"/>
                        <a:gd name="T7" fmla="*/ 143 h 163"/>
                        <a:gd name="T8" fmla="*/ 254 w 273"/>
                        <a:gd name="T9" fmla="*/ 128 h 163"/>
                        <a:gd name="T10" fmla="*/ 267 w 273"/>
                        <a:gd name="T11" fmla="*/ 112 h 163"/>
                        <a:gd name="T12" fmla="*/ 273 w 273"/>
                        <a:gd name="T13" fmla="*/ 93 h 163"/>
                        <a:gd name="T14" fmla="*/ 267 w 273"/>
                        <a:gd name="T15" fmla="*/ 73 h 163"/>
                        <a:gd name="T16" fmla="*/ 254 w 273"/>
                        <a:gd name="T17" fmla="*/ 50 h 163"/>
                        <a:gd name="T18" fmla="*/ 232 w 273"/>
                        <a:gd name="T19" fmla="*/ 32 h 163"/>
                        <a:gd name="T20" fmla="*/ 204 w 273"/>
                        <a:gd name="T21" fmla="*/ 15 h 163"/>
                        <a:gd name="T22" fmla="*/ 172 w 273"/>
                        <a:gd name="T23" fmla="*/ 4 h 163"/>
                        <a:gd name="T24" fmla="*/ 135 w 273"/>
                        <a:gd name="T25" fmla="*/ 0 h 163"/>
                        <a:gd name="T26" fmla="*/ 100 w 273"/>
                        <a:gd name="T27" fmla="*/ 4 h 163"/>
                        <a:gd name="T28" fmla="*/ 67 w 273"/>
                        <a:gd name="T29" fmla="*/ 15 h 163"/>
                        <a:gd name="T30" fmla="*/ 41 w 273"/>
                        <a:gd name="T31" fmla="*/ 32 h 163"/>
                        <a:gd name="T32" fmla="*/ 18 w 273"/>
                        <a:gd name="T33" fmla="*/ 50 h 163"/>
                        <a:gd name="T34" fmla="*/ 5 w 273"/>
                        <a:gd name="T35" fmla="*/ 73 h 163"/>
                        <a:gd name="T36" fmla="*/ 0 w 273"/>
                        <a:gd name="T37" fmla="*/ 93 h 163"/>
                        <a:gd name="T38" fmla="*/ 5 w 273"/>
                        <a:gd name="T39" fmla="*/ 112 h 163"/>
                        <a:gd name="T40" fmla="*/ 18 w 273"/>
                        <a:gd name="T41" fmla="*/ 128 h 163"/>
                        <a:gd name="T42" fmla="*/ 41 w 273"/>
                        <a:gd name="T43" fmla="*/ 143 h 163"/>
                        <a:gd name="T44" fmla="*/ 67 w 273"/>
                        <a:gd name="T45" fmla="*/ 154 h 163"/>
                        <a:gd name="T46" fmla="*/ 100 w 273"/>
                        <a:gd name="T47" fmla="*/ 162 h 163"/>
                        <a:gd name="T48" fmla="*/ 135 w 273"/>
                        <a:gd name="T49" fmla="*/ 163 h 1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73"/>
                        <a:gd name="T76" fmla="*/ 0 h 163"/>
                        <a:gd name="T77" fmla="*/ 273 w 273"/>
                        <a:gd name="T78" fmla="*/ 163 h 1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73" h="163">
                          <a:moveTo>
                            <a:pt x="135" y="163"/>
                          </a:moveTo>
                          <a:lnTo>
                            <a:pt x="172" y="162"/>
                          </a:lnTo>
                          <a:lnTo>
                            <a:pt x="204" y="154"/>
                          </a:lnTo>
                          <a:lnTo>
                            <a:pt x="232" y="143"/>
                          </a:lnTo>
                          <a:lnTo>
                            <a:pt x="254" y="128"/>
                          </a:lnTo>
                          <a:lnTo>
                            <a:pt x="267" y="112"/>
                          </a:lnTo>
                          <a:lnTo>
                            <a:pt x="273" y="93"/>
                          </a:lnTo>
                          <a:lnTo>
                            <a:pt x="267" y="73"/>
                          </a:lnTo>
                          <a:lnTo>
                            <a:pt x="254" y="50"/>
                          </a:lnTo>
                          <a:lnTo>
                            <a:pt x="232" y="32"/>
                          </a:lnTo>
                          <a:lnTo>
                            <a:pt x="204" y="15"/>
                          </a:lnTo>
                          <a:lnTo>
                            <a:pt x="172" y="4"/>
                          </a:lnTo>
                          <a:lnTo>
                            <a:pt x="135" y="0"/>
                          </a:lnTo>
                          <a:lnTo>
                            <a:pt x="100" y="4"/>
                          </a:lnTo>
                          <a:lnTo>
                            <a:pt x="67" y="15"/>
                          </a:lnTo>
                          <a:lnTo>
                            <a:pt x="41" y="32"/>
                          </a:lnTo>
                          <a:lnTo>
                            <a:pt x="18" y="50"/>
                          </a:lnTo>
                          <a:lnTo>
                            <a:pt x="5" y="73"/>
                          </a:lnTo>
                          <a:lnTo>
                            <a:pt x="0" y="93"/>
                          </a:lnTo>
                          <a:lnTo>
                            <a:pt x="5" y="112"/>
                          </a:lnTo>
                          <a:lnTo>
                            <a:pt x="18" y="128"/>
                          </a:lnTo>
                          <a:lnTo>
                            <a:pt x="41" y="143"/>
                          </a:lnTo>
                          <a:lnTo>
                            <a:pt x="67" y="154"/>
                          </a:lnTo>
                          <a:lnTo>
                            <a:pt x="100" y="162"/>
                          </a:lnTo>
                          <a:lnTo>
                            <a:pt x="135" y="163"/>
                          </a:lnTo>
                          <a:close/>
                        </a:path>
                      </a:pathLst>
                    </a:custGeom>
                    <a:solidFill>
                      <a:srgbClr val="404040"/>
                    </a:solidFill>
                    <a:ln w="0">
                      <a:solidFill>
                        <a:srgbClr val="404040"/>
                      </a:solidFill>
                      <a:round/>
                      <a:headEnd/>
                      <a:tailEnd/>
                    </a:ln>
                  </p:spPr>
                  <p:txBody>
                    <a:bodyPr/>
                    <a:lstStyle/>
                    <a:p>
                      <a:endParaRPr lang="en-US">
                        <a:latin typeface="Arial" pitchFamily="34" charset="0"/>
                        <a:cs typeface="Arial" pitchFamily="34" charset="0"/>
                      </a:endParaRPr>
                    </a:p>
                  </p:txBody>
                </p:sp>
                <p:sp>
                  <p:nvSpPr>
                    <p:cNvPr id="97" name="Freeform 243"/>
                    <p:cNvSpPr>
                      <a:spLocks/>
                    </p:cNvSpPr>
                    <p:nvPr/>
                  </p:nvSpPr>
                  <p:spPr bwMode="auto">
                    <a:xfrm>
                      <a:off x="1340" y="3218"/>
                      <a:ext cx="247" cy="149"/>
                    </a:xfrm>
                    <a:custGeom>
                      <a:avLst/>
                      <a:gdLst>
                        <a:gd name="T0" fmla="*/ 122 w 247"/>
                        <a:gd name="T1" fmla="*/ 149 h 149"/>
                        <a:gd name="T2" fmla="*/ 161 w 247"/>
                        <a:gd name="T3" fmla="*/ 145 h 149"/>
                        <a:gd name="T4" fmla="*/ 195 w 247"/>
                        <a:gd name="T5" fmla="*/ 136 h 149"/>
                        <a:gd name="T6" fmla="*/ 222 w 247"/>
                        <a:gd name="T7" fmla="*/ 123 h 149"/>
                        <a:gd name="T8" fmla="*/ 239 w 247"/>
                        <a:gd name="T9" fmla="*/ 104 h 149"/>
                        <a:gd name="T10" fmla="*/ 247 w 247"/>
                        <a:gd name="T11" fmla="*/ 86 h 149"/>
                        <a:gd name="T12" fmla="*/ 241 w 247"/>
                        <a:gd name="T13" fmla="*/ 67 h 149"/>
                        <a:gd name="T14" fmla="*/ 228 w 247"/>
                        <a:gd name="T15" fmla="*/ 47 h 149"/>
                        <a:gd name="T16" fmla="*/ 209 w 247"/>
                        <a:gd name="T17" fmla="*/ 30 h 149"/>
                        <a:gd name="T18" fmla="*/ 185 w 247"/>
                        <a:gd name="T19" fmla="*/ 15 h 149"/>
                        <a:gd name="T20" fmla="*/ 156 w 247"/>
                        <a:gd name="T21" fmla="*/ 4 h 149"/>
                        <a:gd name="T22" fmla="*/ 122 w 247"/>
                        <a:gd name="T23" fmla="*/ 0 h 149"/>
                        <a:gd name="T24" fmla="*/ 91 w 247"/>
                        <a:gd name="T25" fmla="*/ 4 h 149"/>
                        <a:gd name="T26" fmla="*/ 61 w 247"/>
                        <a:gd name="T27" fmla="*/ 15 h 149"/>
                        <a:gd name="T28" fmla="*/ 37 w 247"/>
                        <a:gd name="T29" fmla="*/ 30 h 149"/>
                        <a:gd name="T30" fmla="*/ 17 w 247"/>
                        <a:gd name="T31" fmla="*/ 47 h 149"/>
                        <a:gd name="T32" fmla="*/ 5 w 247"/>
                        <a:gd name="T33" fmla="*/ 67 h 149"/>
                        <a:gd name="T34" fmla="*/ 0 w 247"/>
                        <a:gd name="T35" fmla="*/ 86 h 149"/>
                        <a:gd name="T36" fmla="*/ 7 w 247"/>
                        <a:gd name="T37" fmla="*/ 104 h 149"/>
                        <a:gd name="T38" fmla="*/ 24 w 247"/>
                        <a:gd name="T39" fmla="*/ 123 h 149"/>
                        <a:gd name="T40" fmla="*/ 50 w 247"/>
                        <a:gd name="T41" fmla="*/ 136 h 149"/>
                        <a:gd name="T42" fmla="*/ 85 w 247"/>
                        <a:gd name="T43" fmla="*/ 145 h 149"/>
                        <a:gd name="T44" fmla="*/ 122 w 247"/>
                        <a:gd name="T45" fmla="*/ 149 h 14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7"/>
                        <a:gd name="T70" fmla="*/ 0 h 149"/>
                        <a:gd name="T71" fmla="*/ 247 w 247"/>
                        <a:gd name="T72" fmla="*/ 149 h 14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7" h="149">
                          <a:moveTo>
                            <a:pt x="122" y="149"/>
                          </a:moveTo>
                          <a:lnTo>
                            <a:pt x="161" y="145"/>
                          </a:lnTo>
                          <a:lnTo>
                            <a:pt x="195" y="136"/>
                          </a:lnTo>
                          <a:lnTo>
                            <a:pt x="222" y="123"/>
                          </a:lnTo>
                          <a:lnTo>
                            <a:pt x="239" y="104"/>
                          </a:lnTo>
                          <a:lnTo>
                            <a:pt x="247" y="86"/>
                          </a:lnTo>
                          <a:lnTo>
                            <a:pt x="241" y="67"/>
                          </a:lnTo>
                          <a:lnTo>
                            <a:pt x="228" y="47"/>
                          </a:lnTo>
                          <a:lnTo>
                            <a:pt x="209" y="30"/>
                          </a:lnTo>
                          <a:lnTo>
                            <a:pt x="185" y="15"/>
                          </a:lnTo>
                          <a:lnTo>
                            <a:pt x="156" y="4"/>
                          </a:lnTo>
                          <a:lnTo>
                            <a:pt x="122" y="0"/>
                          </a:lnTo>
                          <a:lnTo>
                            <a:pt x="91" y="4"/>
                          </a:lnTo>
                          <a:lnTo>
                            <a:pt x="61" y="15"/>
                          </a:lnTo>
                          <a:lnTo>
                            <a:pt x="37" y="30"/>
                          </a:lnTo>
                          <a:lnTo>
                            <a:pt x="17" y="47"/>
                          </a:lnTo>
                          <a:lnTo>
                            <a:pt x="5" y="67"/>
                          </a:lnTo>
                          <a:lnTo>
                            <a:pt x="0" y="86"/>
                          </a:lnTo>
                          <a:lnTo>
                            <a:pt x="7" y="104"/>
                          </a:lnTo>
                          <a:lnTo>
                            <a:pt x="24" y="123"/>
                          </a:lnTo>
                          <a:lnTo>
                            <a:pt x="50" y="136"/>
                          </a:lnTo>
                          <a:lnTo>
                            <a:pt x="85" y="145"/>
                          </a:lnTo>
                          <a:lnTo>
                            <a:pt x="122" y="149"/>
                          </a:lnTo>
                          <a:close/>
                        </a:path>
                      </a:pathLst>
                    </a:custGeom>
                    <a:solidFill>
                      <a:srgbClr val="585858"/>
                    </a:solidFill>
                    <a:ln w="0">
                      <a:solidFill>
                        <a:srgbClr val="585858"/>
                      </a:solidFill>
                      <a:round/>
                      <a:headEnd/>
                      <a:tailEnd/>
                    </a:ln>
                  </p:spPr>
                  <p:txBody>
                    <a:bodyPr/>
                    <a:lstStyle/>
                    <a:p>
                      <a:endParaRPr lang="en-US">
                        <a:latin typeface="Arial" pitchFamily="34" charset="0"/>
                        <a:cs typeface="Arial" pitchFamily="34" charset="0"/>
                      </a:endParaRPr>
                    </a:p>
                  </p:txBody>
                </p:sp>
                <p:sp>
                  <p:nvSpPr>
                    <p:cNvPr id="98" name="Freeform 244"/>
                    <p:cNvSpPr>
                      <a:spLocks/>
                    </p:cNvSpPr>
                    <p:nvPr/>
                  </p:nvSpPr>
                  <p:spPr bwMode="auto">
                    <a:xfrm>
                      <a:off x="1355" y="3220"/>
                      <a:ext cx="217" cy="132"/>
                    </a:xfrm>
                    <a:custGeom>
                      <a:avLst/>
                      <a:gdLst>
                        <a:gd name="T0" fmla="*/ 109 w 217"/>
                        <a:gd name="T1" fmla="*/ 132 h 132"/>
                        <a:gd name="T2" fmla="*/ 143 w 217"/>
                        <a:gd name="T3" fmla="*/ 128 h 132"/>
                        <a:gd name="T4" fmla="*/ 172 w 217"/>
                        <a:gd name="T5" fmla="*/ 121 h 132"/>
                        <a:gd name="T6" fmla="*/ 196 w 217"/>
                        <a:gd name="T7" fmla="*/ 108 h 132"/>
                        <a:gd name="T8" fmla="*/ 211 w 217"/>
                        <a:gd name="T9" fmla="*/ 93 h 132"/>
                        <a:gd name="T10" fmla="*/ 217 w 217"/>
                        <a:gd name="T11" fmla="*/ 74 h 132"/>
                        <a:gd name="T12" fmla="*/ 211 w 217"/>
                        <a:gd name="T13" fmla="*/ 56 h 132"/>
                        <a:gd name="T14" fmla="*/ 196 w 217"/>
                        <a:gd name="T15" fmla="*/ 35 h 132"/>
                        <a:gd name="T16" fmla="*/ 172 w 217"/>
                        <a:gd name="T17" fmla="*/ 17 h 132"/>
                        <a:gd name="T18" fmla="*/ 143 w 217"/>
                        <a:gd name="T19" fmla="*/ 4 h 132"/>
                        <a:gd name="T20" fmla="*/ 109 w 217"/>
                        <a:gd name="T21" fmla="*/ 0 h 132"/>
                        <a:gd name="T22" fmla="*/ 74 w 217"/>
                        <a:gd name="T23" fmla="*/ 4 h 132"/>
                        <a:gd name="T24" fmla="*/ 44 w 217"/>
                        <a:gd name="T25" fmla="*/ 17 h 132"/>
                        <a:gd name="T26" fmla="*/ 20 w 217"/>
                        <a:gd name="T27" fmla="*/ 35 h 132"/>
                        <a:gd name="T28" fmla="*/ 5 w 217"/>
                        <a:gd name="T29" fmla="*/ 56 h 132"/>
                        <a:gd name="T30" fmla="*/ 0 w 217"/>
                        <a:gd name="T31" fmla="*/ 74 h 132"/>
                        <a:gd name="T32" fmla="*/ 5 w 217"/>
                        <a:gd name="T33" fmla="*/ 93 h 132"/>
                        <a:gd name="T34" fmla="*/ 20 w 217"/>
                        <a:gd name="T35" fmla="*/ 108 h 132"/>
                        <a:gd name="T36" fmla="*/ 44 w 217"/>
                        <a:gd name="T37" fmla="*/ 121 h 132"/>
                        <a:gd name="T38" fmla="*/ 74 w 217"/>
                        <a:gd name="T39" fmla="*/ 128 h 132"/>
                        <a:gd name="T40" fmla="*/ 109 w 217"/>
                        <a:gd name="T41" fmla="*/ 132 h 13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7"/>
                        <a:gd name="T64" fmla="*/ 0 h 132"/>
                        <a:gd name="T65" fmla="*/ 217 w 217"/>
                        <a:gd name="T66" fmla="*/ 132 h 13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7" h="132">
                          <a:moveTo>
                            <a:pt x="109" y="132"/>
                          </a:moveTo>
                          <a:lnTo>
                            <a:pt x="143" y="128"/>
                          </a:lnTo>
                          <a:lnTo>
                            <a:pt x="172" y="121"/>
                          </a:lnTo>
                          <a:lnTo>
                            <a:pt x="196" y="108"/>
                          </a:lnTo>
                          <a:lnTo>
                            <a:pt x="211" y="93"/>
                          </a:lnTo>
                          <a:lnTo>
                            <a:pt x="217" y="74"/>
                          </a:lnTo>
                          <a:lnTo>
                            <a:pt x="211" y="56"/>
                          </a:lnTo>
                          <a:lnTo>
                            <a:pt x="196" y="35"/>
                          </a:lnTo>
                          <a:lnTo>
                            <a:pt x="172" y="17"/>
                          </a:lnTo>
                          <a:lnTo>
                            <a:pt x="143" y="4"/>
                          </a:lnTo>
                          <a:lnTo>
                            <a:pt x="109" y="0"/>
                          </a:lnTo>
                          <a:lnTo>
                            <a:pt x="74" y="4"/>
                          </a:lnTo>
                          <a:lnTo>
                            <a:pt x="44" y="17"/>
                          </a:lnTo>
                          <a:lnTo>
                            <a:pt x="20" y="35"/>
                          </a:lnTo>
                          <a:lnTo>
                            <a:pt x="5" y="56"/>
                          </a:lnTo>
                          <a:lnTo>
                            <a:pt x="0" y="74"/>
                          </a:lnTo>
                          <a:lnTo>
                            <a:pt x="5" y="93"/>
                          </a:lnTo>
                          <a:lnTo>
                            <a:pt x="20" y="108"/>
                          </a:lnTo>
                          <a:lnTo>
                            <a:pt x="44" y="121"/>
                          </a:lnTo>
                          <a:lnTo>
                            <a:pt x="74" y="128"/>
                          </a:lnTo>
                          <a:lnTo>
                            <a:pt x="109" y="132"/>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99" name="Freeform 245"/>
                    <p:cNvSpPr>
                      <a:spLocks/>
                    </p:cNvSpPr>
                    <p:nvPr/>
                  </p:nvSpPr>
                  <p:spPr bwMode="auto">
                    <a:xfrm>
                      <a:off x="1368" y="3220"/>
                      <a:ext cx="191" cy="117"/>
                    </a:xfrm>
                    <a:custGeom>
                      <a:avLst/>
                      <a:gdLst>
                        <a:gd name="T0" fmla="*/ 96 w 191"/>
                        <a:gd name="T1" fmla="*/ 117 h 117"/>
                        <a:gd name="T2" fmla="*/ 126 w 191"/>
                        <a:gd name="T3" fmla="*/ 115 h 117"/>
                        <a:gd name="T4" fmla="*/ 152 w 191"/>
                        <a:gd name="T5" fmla="*/ 108 h 117"/>
                        <a:gd name="T6" fmla="*/ 172 w 191"/>
                        <a:gd name="T7" fmla="*/ 97 h 117"/>
                        <a:gd name="T8" fmla="*/ 187 w 191"/>
                        <a:gd name="T9" fmla="*/ 84 h 117"/>
                        <a:gd name="T10" fmla="*/ 191 w 191"/>
                        <a:gd name="T11" fmla="*/ 67 h 117"/>
                        <a:gd name="T12" fmla="*/ 187 w 191"/>
                        <a:gd name="T13" fmla="*/ 50 h 117"/>
                        <a:gd name="T14" fmla="*/ 172 w 191"/>
                        <a:gd name="T15" fmla="*/ 32 h 117"/>
                        <a:gd name="T16" fmla="*/ 152 w 191"/>
                        <a:gd name="T17" fmla="*/ 17 h 117"/>
                        <a:gd name="T18" fmla="*/ 126 w 191"/>
                        <a:gd name="T19" fmla="*/ 6 h 117"/>
                        <a:gd name="T20" fmla="*/ 96 w 191"/>
                        <a:gd name="T21" fmla="*/ 0 h 117"/>
                        <a:gd name="T22" fmla="*/ 65 w 191"/>
                        <a:gd name="T23" fmla="*/ 6 h 117"/>
                        <a:gd name="T24" fmla="*/ 39 w 191"/>
                        <a:gd name="T25" fmla="*/ 17 h 117"/>
                        <a:gd name="T26" fmla="*/ 18 w 191"/>
                        <a:gd name="T27" fmla="*/ 32 h 117"/>
                        <a:gd name="T28" fmla="*/ 3 w 191"/>
                        <a:gd name="T29" fmla="*/ 50 h 117"/>
                        <a:gd name="T30" fmla="*/ 0 w 191"/>
                        <a:gd name="T31" fmla="*/ 67 h 117"/>
                        <a:gd name="T32" fmla="*/ 3 w 191"/>
                        <a:gd name="T33" fmla="*/ 84 h 117"/>
                        <a:gd name="T34" fmla="*/ 18 w 191"/>
                        <a:gd name="T35" fmla="*/ 97 h 117"/>
                        <a:gd name="T36" fmla="*/ 39 w 191"/>
                        <a:gd name="T37" fmla="*/ 108 h 117"/>
                        <a:gd name="T38" fmla="*/ 65 w 191"/>
                        <a:gd name="T39" fmla="*/ 115 h 117"/>
                        <a:gd name="T40" fmla="*/ 96 w 191"/>
                        <a:gd name="T41" fmla="*/ 117 h 1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1"/>
                        <a:gd name="T64" fmla="*/ 0 h 117"/>
                        <a:gd name="T65" fmla="*/ 191 w 191"/>
                        <a:gd name="T66" fmla="*/ 117 h 1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1" h="117">
                          <a:moveTo>
                            <a:pt x="96" y="117"/>
                          </a:moveTo>
                          <a:lnTo>
                            <a:pt x="126" y="115"/>
                          </a:lnTo>
                          <a:lnTo>
                            <a:pt x="152" y="108"/>
                          </a:lnTo>
                          <a:lnTo>
                            <a:pt x="172" y="97"/>
                          </a:lnTo>
                          <a:lnTo>
                            <a:pt x="187" y="84"/>
                          </a:lnTo>
                          <a:lnTo>
                            <a:pt x="191" y="67"/>
                          </a:lnTo>
                          <a:lnTo>
                            <a:pt x="187" y="50"/>
                          </a:lnTo>
                          <a:lnTo>
                            <a:pt x="172" y="32"/>
                          </a:lnTo>
                          <a:lnTo>
                            <a:pt x="152" y="17"/>
                          </a:lnTo>
                          <a:lnTo>
                            <a:pt x="126" y="6"/>
                          </a:lnTo>
                          <a:lnTo>
                            <a:pt x="96" y="0"/>
                          </a:lnTo>
                          <a:lnTo>
                            <a:pt x="65" y="6"/>
                          </a:lnTo>
                          <a:lnTo>
                            <a:pt x="39" y="17"/>
                          </a:lnTo>
                          <a:lnTo>
                            <a:pt x="18" y="32"/>
                          </a:lnTo>
                          <a:lnTo>
                            <a:pt x="3" y="50"/>
                          </a:lnTo>
                          <a:lnTo>
                            <a:pt x="0" y="67"/>
                          </a:lnTo>
                          <a:lnTo>
                            <a:pt x="3" y="84"/>
                          </a:lnTo>
                          <a:lnTo>
                            <a:pt x="18" y="97"/>
                          </a:lnTo>
                          <a:lnTo>
                            <a:pt x="39" y="108"/>
                          </a:lnTo>
                          <a:lnTo>
                            <a:pt x="65" y="115"/>
                          </a:lnTo>
                          <a:lnTo>
                            <a:pt x="96" y="117"/>
                          </a:lnTo>
                          <a:close/>
                        </a:path>
                      </a:pathLst>
                    </a:custGeom>
                    <a:solidFill>
                      <a:srgbClr val="878787"/>
                    </a:solidFill>
                    <a:ln w="0">
                      <a:solidFill>
                        <a:srgbClr val="878787"/>
                      </a:solidFill>
                      <a:round/>
                      <a:headEnd/>
                      <a:tailEnd/>
                    </a:ln>
                  </p:spPr>
                  <p:txBody>
                    <a:bodyPr/>
                    <a:lstStyle/>
                    <a:p>
                      <a:endParaRPr lang="en-US">
                        <a:latin typeface="Arial" pitchFamily="34" charset="0"/>
                        <a:cs typeface="Arial" pitchFamily="34" charset="0"/>
                      </a:endParaRPr>
                    </a:p>
                  </p:txBody>
                </p:sp>
                <p:sp>
                  <p:nvSpPr>
                    <p:cNvPr id="100" name="Freeform 246"/>
                    <p:cNvSpPr>
                      <a:spLocks/>
                    </p:cNvSpPr>
                    <p:nvPr/>
                  </p:nvSpPr>
                  <p:spPr bwMode="auto">
                    <a:xfrm>
                      <a:off x="1381" y="3222"/>
                      <a:ext cx="165" cy="100"/>
                    </a:xfrm>
                    <a:custGeom>
                      <a:avLst/>
                      <a:gdLst>
                        <a:gd name="T0" fmla="*/ 83 w 165"/>
                        <a:gd name="T1" fmla="*/ 100 h 100"/>
                        <a:gd name="T2" fmla="*/ 109 w 165"/>
                        <a:gd name="T3" fmla="*/ 98 h 100"/>
                        <a:gd name="T4" fmla="*/ 131 w 165"/>
                        <a:gd name="T5" fmla="*/ 93 h 100"/>
                        <a:gd name="T6" fmla="*/ 150 w 165"/>
                        <a:gd name="T7" fmla="*/ 83 h 100"/>
                        <a:gd name="T8" fmla="*/ 161 w 165"/>
                        <a:gd name="T9" fmla="*/ 70 h 100"/>
                        <a:gd name="T10" fmla="*/ 165 w 165"/>
                        <a:gd name="T11" fmla="*/ 57 h 100"/>
                        <a:gd name="T12" fmla="*/ 161 w 165"/>
                        <a:gd name="T13" fmla="*/ 43 h 100"/>
                        <a:gd name="T14" fmla="*/ 150 w 165"/>
                        <a:gd name="T15" fmla="*/ 26 h 100"/>
                        <a:gd name="T16" fmla="*/ 131 w 165"/>
                        <a:gd name="T17" fmla="*/ 13 h 100"/>
                        <a:gd name="T18" fmla="*/ 109 w 165"/>
                        <a:gd name="T19" fmla="*/ 4 h 100"/>
                        <a:gd name="T20" fmla="*/ 83 w 165"/>
                        <a:gd name="T21" fmla="*/ 0 h 100"/>
                        <a:gd name="T22" fmla="*/ 57 w 165"/>
                        <a:gd name="T23" fmla="*/ 4 h 100"/>
                        <a:gd name="T24" fmla="*/ 33 w 165"/>
                        <a:gd name="T25" fmla="*/ 13 h 100"/>
                        <a:gd name="T26" fmla="*/ 16 w 165"/>
                        <a:gd name="T27" fmla="*/ 26 h 100"/>
                        <a:gd name="T28" fmla="*/ 3 w 165"/>
                        <a:gd name="T29" fmla="*/ 43 h 100"/>
                        <a:gd name="T30" fmla="*/ 0 w 165"/>
                        <a:gd name="T31" fmla="*/ 57 h 100"/>
                        <a:gd name="T32" fmla="*/ 3 w 165"/>
                        <a:gd name="T33" fmla="*/ 70 h 100"/>
                        <a:gd name="T34" fmla="*/ 16 w 165"/>
                        <a:gd name="T35" fmla="*/ 83 h 100"/>
                        <a:gd name="T36" fmla="*/ 33 w 165"/>
                        <a:gd name="T37" fmla="*/ 93 h 100"/>
                        <a:gd name="T38" fmla="*/ 57 w 165"/>
                        <a:gd name="T39" fmla="*/ 98 h 100"/>
                        <a:gd name="T40" fmla="*/ 83 w 165"/>
                        <a:gd name="T41" fmla="*/ 100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00"/>
                        <a:gd name="T65" fmla="*/ 165 w 165"/>
                        <a:gd name="T66" fmla="*/ 100 h 1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00">
                          <a:moveTo>
                            <a:pt x="83" y="100"/>
                          </a:moveTo>
                          <a:lnTo>
                            <a:pt x="109" y="98"/>
                          </a:lnTo>
                          <a:lnTo>
                            <a:pt x="131" y="93"/>
                          </a:lnTo>
                          <a:lnTo>
                            <a:pt x="150" y="83"/>
                          </a:lnTo>
                          <a:lnTo>
                            <a:pt x="161" y="70"/>
                          </a:lnTo>
                          <a:lnTo>
                            <a:pt x="165" y="57"/>
                          </a:lnTo>
                          <a:lnTo>
                            <a:pt x="161" y="43"/>
                          </a:lnTo>
                          <a:lnTo>
                            <a:pt x="150" y="26"/>
                          </a:lnTo>
                          <a:lnTo>
                            <a:pt x="131" y="13"/>
                          </a:lnTo>
                          <a:lnTo>
                            <a:pt x="109" y="4"/>
                          </a:lnTo>
                          <a:lnTo>
                            <a:pt x="83" y="0"/>
                          </a:lnTo>
                          <a:lnTo>
                            <a:pt x="57" y="4"/>
                          </a:lnTo>
                          <a:lnTo>
                            <a:pt x="33" y="13"/>
                          </a:lnTo>
                          <a:lnTo>
                            <a:pt x="16" y="26"/>
                          </a:lnTo>
                          <a:lnTo>
                            <a:pt x="3" y="43"/>
                          </a:lnTo>
                          <a:lnTo>
                            <a:pt x="0" y="57"/>
                          </a:lnTo>
                          <a:lnTo>
                            <a:pt x="3" y="70"/>
                          </a:lnTo>
                          <a:lnTo>
                            <a:pt x="16" y="83"/>
                          </a:lnTo>
                          <a:lnTo>
                            <a:pt x="33" y="93"/>
                          </a:lnTo>
                          <a:lnTo>
                            <a:pt x="57" y="98"/>
                          </a:lnTo>
                          <a:lnTo>
                            <a:pt x="83" y="100"/>
                          </a:lnTo>
                          <a:close/>
                        </a:path>
                      </a:pathLst>
                    </a:custGeom>
                    <a:solidFill>
                      <a:srgbClr val="9F9F9F"/>
                    </a:solidFill>
                    <a:ln w="0">
                      <a:solidFill>
                        <a:srgbClr val="9F9F9F"/>
                      </a:solidFill>
                      <a:round/>
                      <a:headEnd/>
                      <a:tailEnd/>
                    </a:ln>
                  </p:spPr>
                  <p:txBody>
                    <a:bodyPr/>
                    <a:lstStyle/>
                    <a:p>
                      <a:endParaRPr lang="en-US">
                        <a:latin typeface="Arial" pitchFamily="34" charset="0"/>
                        <a:cs typeface="Arial" pitchFamily="34" charset="0"/>
                      </a:endParaRPr>
                    </a:p>
                  </p:txBody>
                </p:sp>
                <p:sp>
                  <p:nvSpPr>
                    <p:cNvPr id="101" name="Freeform 247"/>
                    <p:cNvSpPr>
                      <a:spLocks/>
                    </p:cNvSpPr>
                    <p:nvPr/>
                  </p:nvSpPr>
                  <p:spPr bwMode="auto">
                    <a:xfrm>
                      <a:off x="1394" y="3224"/>
                      <a:ext cx="139" cy="83"/>
                    </a:xfrm>
                    <a:custGeom>
                      <a:avLst/>
                      <a:gdLst>
                        <a:gd name="T0" fmla="*/ 70 w 139"/>
                        <a:gd name="T1" fmla="*/ 83 h 83"/>
                        <a:gd name="T2" fmla="*/ 96 w 139"/>
                        <a:gd name="T3" fmla="*/ 81 h 83"/>
                        <a:gd name="T4" fmla="*/ 118 w 139"/>
                        <a:gd name="T5" fmla="*/ 72 h 83"/>
                        <a:gd name="T6" fmla="*/ 133 w 139"/>
                        <a:gd name="T7" fmla="*/ 61 h 83"/>
                        <a:gd name="T8" fmla="*/ 139 w 139"/>
                        <a:gd name="T9" fmla="*/ 46 h 83"/>
                        <a:gd name="T10" fmla="*/ 133 w 139"/>
                        <a:gd name="T11" fmla="*/ 31 h 83"/>
                        <a:gd name="T12" fmla="*/ 118 w 139"/>
                        <a:gd name="T13" fmla="*/ 17 h 83"/>
                        <a:gd name="T14" fmla="*/ 96 w 139"/>
                        <a:gd name="T15" fmla="*/ 4 h 83"/>
                        <a:gd name="T16" fmla="*/ 70 w 139"/>
                        <a:gd name="T17" fmla="*/ 0 h 83"/>
                        <a:gd name="T18" fmla="*/ 42 w 139"/>
                        <a:gd name="T19" fmla="*/ 4 h 83"/>
                        <a:gd name="T20" fmla="*/ 20 w 139"/>
                        <a:gd name="T21" fmla="*/ 17 h 83"/>
                        <a:gd name="T22" fmla="*/ 5 w 139"/>
                        <a:gd name="T23" fmla="*/ 31 h 83"/>
                        <a:gd name="T24" fmla="*/ 0 w 139"/>
                        <a:gd name="T25" fmla="*/ 46 h 83"/>
                        <a:gd name="T26" fmla="*/ 5 w 139"/>
                        <a:gd name="T27" fmla="*/ 61 h 83"/>
                        <a:gd name="T28" fmla="*/ 20 w 139"/>
                        <a:gd name="T29" fmla="*/ 72 h 83"/>
                        <a:gd name="T30" fmla="*/ 42 w 139"/>
                        <a:gd name="T31" fmla="*/ 81 h 83"/>
                        <a:gd name="T32" fmla="*/ 70 w 139"/>
                        <a:gd name="T33" fmla="*/ 83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
                        <a:gd name="T52" fmla="*/ 0 h 83"/>
                        <a:gd name="T53" fmla="*/ 139 w 139"/>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 h="83">
                          <a:moveTo>
                            <a:pt x="70" y="83"/>
                          </a:moveTo>
                          <a:lnTo>
                            <a:pt x="96" y="81"/>
                          </a:lnTo>
                          <a:lnTo>
                            <a:pt x="118" y="72"/>
                          </a:lnTo>
                          <a:lnTo>
                            <a:pt x="133" y="61"/>
                          </a:lnTo>
                          <a:lnTo>
                            <a:pt x="139" y="46"/>
                          </a:lnTo>
                          <a:lnTo>
                            <a:pt x="133" y="31"/>
                          </a:lnTo>
                          <a:lnTo>
                            <a:pt x="118" y="17"/>
                          </a:lnTo>
                          <a:lnTo>
                            <a:pt x="96" y="4"/>
                          </a:lnTo>
                          <a:lnTo>
                            <a:pt x="70" y="0"/>
                          </a:lnTo>
                          <a:lnTo>
                            <a:pt x="42" y="4"/>
                          </a:lnTo>
                          <a:lnTo>
                            <a:pt x="20" y="17"/>
                          </a:lnTo>
                          <a:lnTo>
                            <a:pt x="5" y="31"/>
                          </a:lnTo>
                          <a:lnTo>
                            <a:pt x="0" y="46"/>
                          </a:lnTo>
                          <a:lnTo>
                            <a:pt x="5" y="61"/>
                          </a:lnTo>
                          <a:lnTo>
                            <a:pt x="20" y="72"/>
                          </a:lnTo>
                          <a:lnTo>
                            <a:pt x="42" y="81"/>
                          </a:lnTo>
                          <a:lnTo>
                            <a:pt x="70" y="83"/>
                          </a:lnTo>
                          <a:close/>
                        </a:path>
                      </a:pathLst>
                    </a:custGeom>
                    <a:solidFill>
                      <a:srgbClr val="B7B7B7"/>
                    </a:solidFill>
                    <a:ln w="0">
                      <a:solidFill>
                        <a:srgbClr val="B7B7B7"/>
                      </a:solidFill>
                      <a:round/>
                      <a:headEnd/>
                      <a:tailEnd/>
                    </a:ln>
                  </p:spPr>
                  <p:txBody>
                    <a:bodyPr/>
                    <a:lstStyle/>
                    <a:p>
                      <a:endParaRPr lang="en-US">
                        <a:latin typeface="Arial" pitchFamily="34" charset="0"/>
                        <a:cs typeface="Arial" pitchFamily="34" charset="0"/>
                      </a:endParaRPr>
                    </a:p>
                  </p:txBody>
                </p:sp>
                <p:sp>
                  <p:nvSpPr>
                    <p:cNvPr id="102" name="Freeform 248"/>
                    <p:cNvSpPr>
                      <a:spLocks/>
                    </p:cNvSpPr>
                    <p:nvPr/>
                  </p:nvSpPr>
                  <p:spPr bwMode="auto">
                    <a:xfrm>
                      <a:off x="1407" y="3224"/>
                      <a:ext cx="113" cy="68"/>
                    </a:xfrm>
                    <a:custGeom>
                      <a:avLst/>
                      <a:gdLst>
                        <a:gd name="T0" fmla="*/ 57 w 113"/>
                        <a:gd name="T1" fmla="*/ 68 h 68"/>
                        <a:gd name="T2" fmla="*/ 79 w 113"/>
                        <a:gd name="T3" fmla="*/ 67 h 68"/>
                        <a:gd name="T4" fmla="*/ 96 w 113"/>
                        <a:gd name="T5" fmla="*/ 61 h 68"/>
                        <a:gd name="T6" fmla="*/ 109 w 113"/>
                        <a:gd name="T7" fmla="*/ 50 h 68"/>
                        <a:gd name="T8" fmla="*/ 113 w 113"/>
                        <a:gd name="T9" fmla="*/ 39 h 68"/>
                        <a:gd name="T10" fmla="*/ 109 w 113"/>
                        <a:gd name="T11" fmla="*/ 26 h 68"/>
                        <a:gd name="T12" fmla="*/ 96 w 113"/>
                        <a:gd name="T13" fmla="*/ 13 h 68"/>
                        <a:gd name="T14" fmla="*/ 79 w 113"/>
                        <a:gd name="T15" fmla="*/ 4 h 68"/>
                        <a:gd name="T16" fmla="*/ 57 w 113"/>
                        <a:gd name="T17" fmla="*/ 0 h 68"/>
                        <a:gd name="T18" fmla="*/ 35 w 113"/>
                        <a:gd name="T19" fmla="*/ 4 h 68"/>
                        <a:gd name="T20" fmla="*/ 16 w 113"/>
                        <a:gd name="T21" fmla="*/ 13 h 68"/>
                        <a:gd name="T22" fmla="*/ 5 w 113"/>
                        <a:gd name="T23" fmla="*/ 26 h 68"/>
                        <a:gd name="T24" fmla="*/ 0 w 113"/>
                        <a:gd name="T25" fmla="*/ 39 h 68"/>
                        <a:gd name="T26" fmla="*/ 5 w 113"/>
                        <a:gd name="T27" fmla="*/ 50 h 68"/>
                        <a:gd name="T28" fmla="*/ 16 w 113"/>
                        <a:gd name="T29" fmla="*/ 61 h 68"/>
                        <a:gd name="T30" fmla="*/ 35 w 113"/>
                        <a:gd name="T31" fmla="*/ 67 h 68"/>
                        <a:gd name="T32" fmla="*/ 57 w 113"/>
                        <a:gd name="T33" fmla="*/ 68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68"/>
                        <a:gd name="T53" fmla="*/ 113 w 11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68">
                          <a:moveTo>
                            <a:pt x="57" y="68"/>
                          </a:moveTo>
                          <a:lnTo>
                            <a:pt x="79" y="67"/>
                          </a:lnTo>
                          <a:lnTo>
                            <a:pt x="96" y="61"/>
                          </a:lnTo>
                          <a:lnTo>
                            <a:pt x="109" y="50"/>
                          </a:lnTo>
                          <a:lnTo>
                            <a:pt x="113" y="39"/>
                          </a:lnTo>
                          <a:lnTo>
                            <a:pt x="109" y="26"/>
                          </a:lnTo>
                          <a:lnTo>
                            <a:pt x="96" y="13"/>
                          </a:lnTo>
                          <a:lnTo>
                            <a:pt x="79" y="4"/>
                          </a:lnTo>
                          <a:lnTo>
                            <a:pt x="57" y="0"/>
                          </a:lnTo>
                          <a:lnTo>
                            <a:pt x="35" y="4"/>
                          </a:lnTo>
                          <a:lnTo>
                            <a:pt x="16" y="13"/>
                          </a:lnTo>
                          <a:lnTo>
                            <a:pt x="5" y="26"/>
                          </a:lnTo>
                          <a:lnTo>
                            <a:pt x="0" y="39"/>
                          </a:lnTo>
                          <a:lnTo>
                            <a:pt x="5" y="50"/>
                          </a:lnTo>
                          <a:lnTo>
                            <a:pt x="16" y="61"/>
                          </a:lnTo>
                          <a:lnTo>
                            <a:pt x="35" y="67"/>
                          </a:lnTo>
                          <a:lnTo>
                            <a:pt x="57" y="68"/>
                          </a:lnTo>
                          <a:close/>
                        </a:path>
                      </a:pathLst>
                    </a:custGeom>
                    <a:solidFill>
                      <a:srgbClr val="CFCFCF"/>
                    </a:solidFill>
                    <a:ln w="0">
                      <a:solidFill>
                        <a:srgbClr val="CFCFCF"/>
                      </a:solidFill>
                      <a:round/>
                      <a:headEnd/>
                      <a:tailEnd/>
                    </a:ln>
                  </p:spPr>
                  <p:txBody>
                    <a:bodyPr/>
                    <a:lstStyle/>
                    <a:p>
                      <a:endParaRPr lang="en-US">
                        <a:latin typeface="Arial" pitchFamily="34" charset="0"/>
                        <a:cs typeface="Arial" pitchFamily="34" charset="0"/>
                      </a:endParaRPr>
                    </a:p>
                  </p:txBody>
                </p:sp>
                <p:sp>
                  <p:nvSpPr>
                    <p:cNvPr id="103" name="Freeform 249"/>
                    <p:cNvSpPr>
                      <a:spLocks/>
                    </p:cNvSpPr>
                    <p:nvPr/>
                  </p:nvSpPr>
                  <p:spPr bwMode="auto">
                    <a:xfrm>
                      <a:off x="1422" y="3226"/>
                      <a:ext cx="85" cy="52"/>
                    </a:xfrm>
                    <a:custGeom>
                      <a:avLst/>
                      <a:gdLst>
                        <a:gd name="T0" fmla="*/ 42 w 85"/>
                        <a:gd name="T1" fmla="*/ 52 h 52"/>
                        <a:gd name="T2" fmla="*/ 64 w 85"/>
                        <a:gd name="T3" fmla="*/ 50 h 52"/>
                        <a:gd name="T4" fmla="*/ 79 w 85"/>
                        <a:gd name="T5" fmla="*/ 41 h 52"/>
                        <a:gd name="T6" fmla="*/ 85 w 85"/>
                        <a:gd name="T7" fmla="*/ 29 h 52"/>
                        <a:gd name="T8" fmla="*/ 83 w 85"/>
                        <a:gd name="T9" fmla="*/ 20 h 52"/>
                        <a:gd name="T10" fmla="*/ 72 w 85"/>
                        <a:gd name="T11" fmla="*/ 9 h 52"/>
                        <a:gd name="T12" fmla="*/ 59 w 85"/>
                        <a:gd name="T13" fmla="*/ 3 h 52"/>
                        <a:gd name="T14" fmla="*/ 42 w 85"/>
                        <a:gd name="T15" fmla="*/ 0 h 52"/>
                        <a:gd name="T16" fmla="*/ 25 w 85"/>
                        <a:gd name="T17" fmla="*/ 3 h 52"/>
                        <a:gd name="T18" fmla="*/ 11 w 85"/>
                        <a:gd name="T19" fmla="*/ 9 h 52"/>
                        <a:gd name="T20" fmla="*/ 1 w 85"/>
                        <a:gd name="T21" fmla="*/ 20 h 52"/>
                        <a:gd name="T22" fmla="*/ 0 w 85"/>
                        <a:gd name="T23" fmla="*/ 29 h 52"/>
                        <a:gd name="T24" fmla="*/ 5 w 85"/>
                        <a:gd name="T25" fmla="*/ 41 h 52"/>
                        <a:gd name="T26" fmla="*/ 20 w 85"/>
                        <a:gd name="T27" fmla="*/ 50 h 52"/>
                        <a:gd name="T28" fmla="*/ 42 w 85"/>
                        <a:gd name="T29" fmla="*/ 52 h 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5"/>
                        <a:gd name="T46" fmla="*/ 0 h 52"/>
                        <a:gd name="T47" fmla="*/ 85 w 85"/>
                        <a:gd name="T48" fmla="*/ 52 h 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5" h="52">
                          <a:moveTo>
                            <a:pt x="42" y="52"/>
                          </a:moveTo>
                          <a:lnTo>
                            <a:pt x="64" y="50"/>
                          </a:lnTo>
                          <a:lnTo>
                            <a:pt x="79" y="41"/>
                          </a:lnTo>
                          <a:lnTo>
                            <a:pt x="85" y="29"/>
                          </a:lnTo>
                          <a:lnTo>
                            <a:pt x="83" y="20"/>
                          </a:lnTo>
                          <a:lnTo>
                            <a:pt x="72" y="9"/>
                          </a:lnTo>
                          <a:lnTo>
                            <a:pt x="59" y="3"/>
                          </a:lnTo>
                          <a:lnTo>
                            <a:pt x="42" y="0"/>
                          </a:lnTo>
                          <a:lnTo>
                            <a:pt x="25" y="3"/>
                          </a:lnTo>
                          <a:lnTo>
                            <a:pt x="11" y="9"/>
                          </a:lnTo>
                          <a:lnTo>
                            <a:pt x="1" y="20"/>
                          </a:lnTo>
                          <a:lnTo>
                            <a:pt x="0" y="29"/>
                          </a:lnTo>
                          <a:lnTo>
                            <a:pt x="5" y="41"/>
                          </a:lnTo>
                          <a:lnTo>
                            <a:pt x="20" y="50"/>
                          </a:lnTo>
                          <a:lnTo>
                            <a:pt x="42" y="52"/>
                          </a:lnTo>
                          <a:close/>
                        </a:path>
                      </a:pathLst>
                    </a:custGeom>
                    <a:solidFill>
                      <a:srgbClr val="E7E7E7"/>
                    </a:solidFill>
                    <a:ln w="0">
                      <a:solidFill>
                        <a:srgbClr val="E7E7E7"/>
                      </a:solidFill>
                      <a:round/>
                      <a:headEnd/>
                      <a:tailEnd/>
                    </a:ln>
                  </p:spPr>
                  <p:txBody>
                    <a:bodyPr/>
                    <a:lstStyle/>
                    <a:p>
                      <a:endParaRPr lang="en-US">
                        <a:latin typeface="Arial" pitchFamily="34" charset="0"/>
                        <a:cs typeface="Arial" pitchFamily="34" charset="0"/>
                      </a:endParaRPr>
                    </a:p>
                  </p:txBody>
                </p:sp>
                <p:sp>
                  <p:nvSpPr>
                    <p:cNvPr id="104" name="Freeform 250"/>
                    <p:cNvSpPr>
                      <a:spLocks/>
                    </p:cNvSpPr>
                    <p:nvPr/>
                  </p:nvSpPr>
                  <p:spPr bwMode="auto">
                    <a:xfrm>
                      <a:off x="1434" y="3228"/>
                      <a:ext cx="60" cy="35"/>
                    </a:xfrm>
                    <a:custGeom>
                      <a:avLst/>
                      <a:gdLst>
                        <a:gd name="T0" fmla="*/ 30 w 60"/>
                        <a:gd name="T1" fmla="*/ 35 h 35"/>
                        <a:gd name="T2" fmla="*/ 45 w 60"/>
                        <a:gd name="T3" fmla="*/ 33 h 35"/>
                        <a:gd name="T4" fmla="*/ 56 w 60"/>
                        <a:gd name="T5" fmla="*/ 27 h 35"/>
                        <a:gd name="T6" fmla="*/ 60 w 60"/>
                        <a:gd name="T7" fmla="*/ 20 h 35"/>
                        <a:gd name="T8" fmla="*/ 56 w 60"/>
                        <a:gd name="T9" fmla="*/ 11 h 35"/>
                        <a:gd name="T10" fmla="*/ 45 w 60"/>
                        <a:gd name="T11" fmla="*/ 1 h 35"/>
                        <a:gd name="T12" fmla="*/ 30 w 60"/>
                        <a:gd name="T13" fmla="*/ 0 h 35"/>
                        <a:gd name="T14" fmla="*/ 15 w 60"/>
                        <a:gd name="T15" fmla="*/ 1 h 35"/>
                        <a:gd name="T16" fmla="*/ 4 w 60"/>
                        <a:gd name="T17" fmla="*/ 11 h 35"/>
                        <a:gd name="T18" fmla="*/ 0 w 60"/>
                        <a:gd name="T19" fmla="*/ 20 h 35"/>
                        <a:gd name="T20" fmla="*/ 4 w 60"/>
                        <a:gd name="T21" fmla="*/ 27 h 35"/>
                        <a:gd name="T22" fmla="*/ 15 w 60"/>
                        <a:gd name="T23" fmla="*/ 33 h 35"/>
                        <a:gd name="T24" fmla="*/ 30 w 60"/>
                        <a:gd name="T25" fmla="*/ 35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
                        <a:gd name="T40" fmla="*/ 0 h 35"/>
                        <a:gd name="T41" fmla="*/ 60 w 60"/>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 h="35">
                          <a:moveTo>
                            <a:pt x="30" y="35"/>
                          </a:moveTo>
                          <a:lnTo>
                            <a:pt x="45" y="33"/>
                          </a:lnTo>
                          <a:lnTo>
                            <a:pt x="56" y="27"/>
                          </a:lnTo>
                          <a:lnTo>
                            <a:pt x="60" y="20"/>
                          </a:lnTo>
                          <a:lnTo>
                            <a:pt x="56" y="11"/>
                          </a:lnTo>
                          <a:lnTo>
                            <a:pt x="45" y="1"/>
                          </a:lnTo>
                          <a:lnTo>
                            <a:pt x="30" y="0"/>
                          </a:lnTo>
                          <a:lnTo>
                            <a:pt x="15" y="1"/>
                          </a:lnTo>
                          <a:lnTo>
                            <a:pt x="4" y="11"/>
                          </a:lnTo>
                          <a:lnTo>
                            <a:pt x="0" y="20"/>
                          </a:lnTo>
                          <a:lnTo>
                            <a:pt x="4" y="27"/>
                          </a:lnTo>
                          <a:lnTo>
                            <a:pt x="15" y="33"/>
                          </a:lnTo>
                          <a:lnTo>
                            <a:pt x="30" y="35"/>
                          </a:lnTo>
                          <a:close/>
                        </a:path>
                      </a:pathLst>
                    </a:custGeom>
                    <a:solidFill>
                      <a:srgbClr val="FFFFFF"/>
                    </a:solidFill>
                    <a:ln w="0">
                      <a:solidFill>
                        <a:srgbClr val="FFFFFF"/>
                      </a:solidFill>
                      <a:round/>
                      <a:headEnd/>
                      <a:tailEnd/>
                    </a:ln>
                  </p:spPr>
                  <p:txBody>
                    <a:bodyPr/>
                    <a:lstStyle/>
                    <a:p>
                      <a:endParaRPr lang="en-US">
                        <a:latin typeface="Arial" pitchFamily="34" charset="0"/>
                        <a:cs typeface="Arial" pitchFamily="34" charset="0"/>
                      </a:endParaRPr>
                    </a:p>
                  </p:txBody>
                </p:sp>
              </p:grpSp>
            </p:grpSp>
          </p:grpSp>
          <p:grpSp>
            <p:nvGrpSpPr>
              <p:cNvPr id="15" name="Group 343"/>
              <p:cNvGrpSpPr/>
              <p:nvPr/>
            </p:nvGrpSpPr>
            <p:grpSpPr>
              <a:xfrm>
                <a:off x="1862778" y="3550629"/>
                <a:ext cx="844708" cy="257028"/>
                <a:chOff x="5563489" y="3481924"/>
                <a:chExt cx="844708" cy="257028"/>
              </a:xfrm>
            </p:grpSpPr>
            <p:sp>
              <p:nvSpPr>
                <p:cNvPr id="18" name="Freeform 281"/>
                <p:cNvSpPr>
                  <a:spLocks/>
                </p:cNvSpPr>
                <p:nvPr/>
              </p:nvSpPr>
              <p:spPr bwMode="auto">
                <a:xfrm>
                  <a:off x="5563489" y="3581185"/>
                  <a:ext cx="571965" cy="157767"/>
                </a:xfrm>
                <a:custGeom>
                  <a:avLst/>
                  <a:gdLst>
                    <a:gd name="T0" fmla="*/ 0 w 432"/>
                    <a:gd name="T1" fmla="*/ 124 h 124"/>
                    <a:gd name="T2" fmla="*/ 432 w 432"/>
                    <a:gd name="T3" fmla="*/ 80 h 124"/>
                    <a:gd name="T4" fmla="*/ 352 w 432"/>
                    <a:gd name="T5" fmla="*/ 0 h 124"/>
                    <a:gd name="T6" fmla="*/ 0 w 432"/>
                    <a:gd name="T7" fmla="*/ 124 h 124"/>
                    <a:gd name="T8" fmla="*/ 0 60000 65536"/>
                    <a:gd name="T9" fmla="*/ 0 60000 65536"/>
                    <a:gd name="T10" fmla="*/ 0 60000 65536"/>
                    <a:gd name="T11" fmla="*/ 0 60000 65536"/>
                    <a:gd name="T12" fmla="*/ 0 w 432"/>
                    <a:gd name="T13" fmla="*/ 0 h 124"/>
                    <a:gd name="T14" fmla="*/ 432 w 432"/>
                    <a:gd name="T15" fmla="*/ 124 h 124"/>
                  </a:gdLst>
                  <a:ahLst/>
                  <a:cxnLst>
                    <a:cxn ang="T8">
                      <a:pos x="T0" y="T1"/>
                    </a:cxn>
                    <a:cxn ang="T9">
                      <a:pos x="T2" y="T3"/>
                    </a:cxn>
                    <a:cxn ang="T10">
                      <a:pos x="T4" y="T5"/>
                    </a:cxn>
                    <a:cxn ang="T11">
                      <a:pos x="T6" y="T7"/>
                    </a:cxn>
                  </a:cxnLst>
                  <a:rect l="T12" t="T13" r="T14" b="T15"/>
                  <a:pathLst>
                    <a:path w="432" h="124">
                      <a:moveTo>
                        <a:pt x="0" y="124"/>
                      </a:moveTo>
                      <a:lnTo>
                        <a:pt x="432" y="80"/>
                      </a:lnTo>
                      <a:lnTo>
                        <a:pt x="352" y="0"/>
                      </a:lnTo>
                      <a:lnTo>
                        <a:pt x="0" y="124"/>
                      </a:lnTo>
                      <a:close/>
                    </a:path>
                  </a:pathLst>
                </a:custGeom>
                <a:solidFill>
                  <a:srgbClr val="BFBFBF"/>
                </a:solidFill>
                <a:ln w="0">
                  <a:solidFill>
                    <a:srgbClr val="BFBFBF"/>
                  </a:solidFill>
                  <a:round/>
                  <a:headEnd/>
                  <a:tailEnd/>
                </a:ln>
              </p:spPr>
              <p:txBody>
                <a:bodyPr/>
                <a:lstStyle/>
                <a:p>
                  <a:endParaRPr lang="en-US">
                    <a:latin typeface="Arial" pitchFamily="34" charset="0"/>
                    <a:cs typeface="Arial" pitchFamily="34" charset="0"/>
                  </a:endParaRPr>
                </a:p>
              </p:txBody>
            </p:sp>
            <p:sp>
              <p:nvSpPr>
                <p:cNvPr id="19" name="Freeform 283"/>
                <p:cNvSpPr>
                  <a:spLocks/>
                </p:cNvSpPr>
                <p:nvPr/>
              </p:nvSpPr>
              <p:spPr bwMode="auto">
                <a:xfrm>
                  <a:off x="6245345" y="3539199"/>
                  <a:ext cx="67524" cy="143771"/>
                </a:xfrm>
                <a:custGeom>
                  <a:avLst/>
                  <a:gdLst>
                    <a:gd name="T0" fmla="*/ 51 w 51"/>
                    <a:gd name="T1" fmla="*/ 113 h 113"/>
                    <a:gd name="T2" fmla="*/ 51 w 51"/>
                    <a:gd name="T3" fmla="*/ 31 h 113"/>
                    <a:gd name="T4" fmla="*/ 0 w 51"/>
                    <a:gd name="T5" fmla="*/ 0 h 113"/>
                    <a:gd name="T6" fmla="*/ 0 w 51"/>
                    <a:gd name="T7" fmla="*/ 81 h 113"/>
                    <a:gd name="T8" fmla="*/ 51 w 51"/>
                    <a:gd name="T9" fmla="*/ 113 h 113"/>
                    <a:gd name="T10" fmla="*/ 0 60000 65536"/>
                    <a:gd name="T11" fmla="*/ 0 60000 65536"/>
                    <a:gd name="T12" fmla="*/ 0 60000 65536"/>
                    <a:gd name="T13" fmla="*/ 0 60000 65536"/>
                    <a:gd name="T14" fmla="*/ 0 60000 65536"/>
                    <a:gd name="T15" fmla="*/ 0 w 51"/>
                    <a:gd name="T16" fmla="*/ 0 h 113"/>
                    <a:gd name="T17" fmla="*/ 51 w 51"/>
                    <a:gd name="T18" fmla="*/ 113 h 113"/>
                  </a:gdLst>
                  <a:ahLst/>
                  <a:cxnLst>
                    <a:cxn ang="T10">
                      <a:pos x="T0" y="T1"/>
                    </a:cxn>
                    <a:cxn ang="T11">
                      <a:pos x="T2" y="T3"/>
                    </a:cxn>
                    <a:cxn ang="T12">
                      <a:pos x="T4" y="T5"/>
                    </a:cxn>
                    <a:cxn ang="T13">
                      <a:pos x="T6" y="T7"/>
                    </a:cxn>
                    <a:cxn ang="T14">
                      <a:pos x="T8" y="T9"/>
                    </a:cxn>
                  </a:cxnLst>
                  <a:rect l="T15" t="T16" r="T17" b="T18"/>
                  <a:pathLst>
                    <a:path w="51" h="113">
                      <a:moveTo>
                        <a:pt x="51" y="113"/>
                      </a:moveTo>
                      <a:lnTo>
                        <a:pt x="51" y="31"/>
                      </a:lnTo>
                      <a:lnTo>
                        <a:pt x="0" y="0"/>
                      </a:lnTo>
                      <a:lnTo>
                        <a:pt x="0" y="81"/>
                      </a:lnTo>
                      <a:lnTo>
                        <a:pt x="51" y="113"/>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20" name="Freeform 284"/>
                <p:cNvSpPr>
                  <a:spLocks/>
                </p:cNvSpPr>
                <p:nvPr/>
              </p:nvSpPr>
              <p:spPr bwMode="auto">
                <a:xfrm>
                  <a:off x="6312869" y="3536654"/>
                  <a:ext cx="95328" cy="148861"/>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21" name="Freeform 286"/>
                <p:cNvSpPr>
                  <a:spLocks/>
                </p:cNvSpPr>
                <p:nvPr/>
              </p:nvSpPr>
              <p:spPr bwMode="auto">
                <a:xfrm>
                  <a:off x="6059986" y="3484489"/>
                  <a:ext cx="348210" cy="94151"/>
                </a:xfrm>
                <a:custGeom>
                  <a:avLst/>
                  <a:gdLst>
                    <a:gd name="T0" fmla="*/ 72 w 263"/>
                    <a:gd name="T1" fmla="*/ 6 h 74"/>
                    <a:gd name="T2" fmla="*/ 0 w 263"/>
                    <a:gd name="T3" fmla="*/ 39 h 74"/>
                    <a:gd name="T4" fmla="*/ 68 w 263"/>
                    <a:gd name="T5" fmla="*/ 72 h 74"/>
                    <a:gd name="T6" fmla="*/ 139 w 263"/>
                    <a:gd name="T7" fmla="*/ 39 h 74"/>
                    <a:gd name="T8" fmla="*/ 191 w 263"/>
                    <a:gd name="T9" fmla="*/ 74 h 74"/>
                    <a:gd name="T10" fmla="*/ 263 w 263"/>
                    <a:gd name="T11" fmla="*/ 39 h 74"/>
                    <a:gd name="T12" fmla="*/ 194 w 263"/>
                    <a:gd name="T13" fmla="*/ 0 h 74"/>
                    <a:gd name="T14" fmla="*/ 126 w 263"/>
                    <a:gd name="T15" fmla="*/ 32 h 74"/>
                    <a:gd name="T16" fmla="*/ 72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2" y="6"/>
                      </a:moveTo>
                      <a:lnTo>
                        <a:pt x="0" y="39"/>
                      </a:lnTo>
                      <a:lnTo>
                        <a:pt x="68" y="72"/>
                      </a:lnTo>
                      <a:lnTo>
                        <a:pt x="139" y="39"/>
                      </a:lnTo>
                      <a:lnTo>
                        <a:pt x="191" y="74"/>
                      </a:lnTo>
                      <a:lnTo>
                        <a:pt x="263" y="39"/>
                      </a:lnTo>
                      <a:lnTo>
                        <a:pt x="194" y="0"/>
                      </a:lnTo>
                      <a:lnTo>
                        <a:pt x="126" y="32"/>
                      </a:lnTo>
                      <a:lnTo>
                        <a:pt x="72" y="6"/>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2" name="Freeform 287"/>
                <p:cNvSpPr>
                  <a:spLocks/>
                </p:cNvSpPr>
                <p:nvPr/>
              </p:nvSpPr>
              <p:spPr bwMode="auto">
                <a:xfrm>
                  <a:off x="5885219" y="3536654"/>
                  <a:ext cx="95328" cy="148861"/>
                </a:xfrm>
                <a:custGeom>
                  <a:avLst/>
                  <a:gdLst>
                    <a:gd name="T0" fmla="*/ 72 w 72"/>
                    <a:gd name="T1" fmla="*/ 117 h 117"/>
                    <a:gd name="T2" fmla="*/ 72 w 72"/>
                    <a:gd name="T3" fmla="*/ 33 h 117"/>
                    <a:gd name="T4" fmla="*/ 0 w 72"/>
                    <a:gd name="T5" fmla="*/ 0 h 117"/>
                    <a:gd name="T6" fmla="*/ 0 w 72"/>
                    <a:gd name="T7" fmla="*/ 83 h 117"/>
                    <a:gd name="T8" fmla="*/ 72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72" y="117"/>
                      </a:moveTo>
                      <a:lnTo>
                        <a:pt x="72" y="33"/>
                      </a:lnTo>
                      <a:lnTo>
                        <a:pt x="0" y="0"/>
                      </a:lnTo>
                      <a:lnTo>
                        <a:pt x="0" y="83"/>
                      </a:lnTo>
                      <a:lnTo>
                        <a:pt x="72" y="11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23" name="Freeform 291"/>
                <p:cNvSpPr>
                  <a:spLocks/>
                </p:cNvSpPr>
                <p:nvPr/>
              </p:nvSpPr>
              <p:spPr bwMode="auto">
                <a:xfrm>
                  <a:off x="6063958" y="3543016"/>
                  <a:ext cx="96652" cy="148861"/>
                </a:xfrm>
                <a:custGeom>
                  <a:avLst/>
                  <a:gdLst>
                    <a:gd name="T0" fmla="*/ 73 w 73"/>
                    <a:gd name="T1" fmla="*/ 117 h 117"/>
                    <a:gd name="T2" fmla="*/ 73 w 73"/>
                    <a:gd name="T3" fmla="*/ 36 h 117"/>
                    <a:gd name="T4" fmla="*/ 0 w 73"/>
                    <a:gd name="T5" fmla="*/ 0 h 117"/>
                    <a:gd name="T6" fmla="*/ 0 w 73"/>
                    <a:gd name="T7" fmla="*/ 84 h 117"/>
                    <a:gd name="T8" fmla="*/ 73 w 73"/>
                    <a:gd name="T9" fmla="*/ 117 h 117"/>
                    <a:gd name="T10" fmla="*/ 0 60000 65536"/>
                    <a:gd name="T11" fmla="*/ 0 60000 65536"/>
                    <a:gd name="T12" fmla="*/ 0 60000 65536"/>
                    <a:gd name="T13" fmla="*/ 0 60000 65536"/>
                    <a:gd name="T14" fmla="*/ 0 60000 65536"/>
                    <a:gd name="T15" fmla="*/ 0 w 73"/>
                    <a:gd name="T16" fmla="*/ 0 h 117"/>
                    <a:gd name="T17" fmla="*/ 73 w 73"/>
                    <a:gd name="T18" fmla="*/ 117 h 117"/>
                  </a:gdLst>
                  <a:ahLst/>
                  <a:cxnLst>
                    <a:cxn ang="T10">
                      <a:pos x="T0" y="T1"/>
                    </a:cxn>
                    <a:cxn ang="T11">
                      <a:pos x="T2" y="T3"/>
                    </a:cxn>
                    <a:cxn ang="T12">
                      <a:pos x="T4" y="T5"/>
                    </a:cxn>
                    <a:cxn ang="T13">
                      <a:pos x="T6" y="T7"/>
                    </a:cxn>
                    <a:cxn ang="T14">
                      <a:pos x="T8" y="T9"/>
                    </a:cxn>
                  </a:cxnLst>
                  <a:rect l="T15" t="T16" r="T17" b="T18"/>
                  <a:pathLst>
                    <a:path w="73" h="117">
                      <a:moveTo>
                        <a:pt x="73" y="117"/>
                      </a:moveTo>
                      <a:lnTo>
                        <a:pt x="73" y="36"/>
                      </a:lnTo>
                      <a:lnTo>
                        <a:pt x="0" y="0"/>
                      </a:lnTo>
                      <a:lnTo>
                        <a:pt x="0" y="84"/>
                      </a:lnTo>
                      <a:lnTo>
                        <a:pt x="73" y="117"/>
                      </a:lnTo>
                      <a:close/>
                    </a:path>
                  </a:pathLst>
                </a:custGeom>
                <a:solidFill>
                  <a:srgbClr val="000000"/>
                </a:solidFill>
                <a:ln w="0">
                  <a:solidFill>
                    <a:srgbClr val="000000"/>
                  </a:solidFill>
                  <a:round/>
                  <a:headEnd/>
                  <a:tailEnd/>
                </a:ln>
              </p:spPr>
              <p:txBody>
                <a:bodyPr/>
                <a:lstStyle/>
                <a:p>
                  <a:endParaRPr lang="en-US">
                    <a:latin typeface="Arial" pitchFamily="34" charset="0"/>
                    <a:cs typeface="Arial" pitchFamily="34" charset="0"/>
                  </a:endParaRPr>
                </a:p>
              </p:txBody>
            </p:sp>
            <p:sp>
              <p:nvSpPr>
                <p:cNvPr id="24" name="Freeform 290"/>
                <p:cNvSpPr>
                  <a:spLocks/>
                </p:cNvSpPr>
                <p:nvPr/>
              </p:nvSpPr>
              <p:spPr bwMode="auto">
                <a:xfrm>
                  <a:off x="5885219" y="3481924"/>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5" name="Freeform 282"/>
                <p:cNvSpPr>
                  <a:spLocks/>
                </p:cNvSpPr>
                <p:nvPr/>
              </p:nvSpPr>
              <p:spPr bwMode="auto">
                <a:xfrm>
                  <a:off x="6159285" y="3535383"/>
                  <a:ext cx="95327" cy="148861"/>
                </a:xfrm>
                <a:custGeom>
                  <a:avLst/>
                  <a:gdLst>
                    <a:gd name="T0" fmla="*/ 0 w 72"/>
                    <a:gd name="T1" fmla="*/ 117 h 117"/>
                    <a:gd name="T2" fmla="*/ 0 w 72"/>
                    <a:gd name="T3" fmla="*/ 33 h 117"/>
                    <a:gd name="T4" fmla="*/ 72 w 72"/>
                    <a:gd name="T5" fmla="*/ 0 h 117"/>
                    <a:gd name="T6" fmla="*/ 72 w 72"/>
                    <a:gd name="T7" fmla="*/ 83 h 117"/>
                    <a:gd name="T8" fmla="*/ 0 w 72"/>
                    <a:gd name="T9" fmla="*/ 117 h 117"/>
                    <a:gd name="T10" fmla="*/ 0 60000 65536"/>
                    <a:gd name="T11" fmla="*/ 0 60000 65536"/>
                    <a:gd name="T12" fmla="*/ 0 60000 65536"/>
                    <a:gd name="T13" fmla="*/ 0 60000 65536"/>
                    <a:gd name="T14" fmla="*/ 0 60000 65536"/>
                    <a:gd name="T15" fmla="*/ 0 w 72"/>
                    <a:gd name="T16" fmla="*/ 0 h 117"/>
                    <a:gd name="T17" fmla="*/ 72 w 72"/>
                    <a:gd name="T18" fmla="*/ 117 h 117"/>
                  </a:gdLst>
                  <a:ahLst/>
                  <a:cxnLst>
                    <a:cxn ang="T10">
                      <a:pos x="T0" y="T1"/>
                    </a:cxn>
                    <a:cxn ang="T11">
                      <a:pos x="T2" y="T3"/>
                    </a:cxn>
                    <a:cxn ang="T12">
                      <a:pos x="T4" y="T5"/>
                    </a:cxn>
                    <a:cxn ang="T13">
                      <a:pos x="T6" y="T7"/>
                    </a:cxn>
                    <a:cxn ang="T14">
                      <a:pos x="T8" y="T9"/>
                    </a:cxn>
                  </a:cxnLst>
                  <a:rect l="T15" t="T16" r="T17" b="T18"/>
                  <a:pathLst>
                    <a:path w="72" h="117">
                      <a:moveTo>
                        <a:pt x="0" y="117"/>
                      </a:moveTo>
                      <a:lnTo>
                        <a:pt x="0" y="33"/>
                      </a:lnTo>
                      <a:lnTo>
                        <a:pt x="72" y="0"/>
                      </a:lnTo>
                      <a:lnTo>
                        <a:pt x="72" y="83"/>
                      </a:lnTo>
                      <a:lnTo>
                        <a:pt x="0" y="117"/>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sp>
              <p:nvSpPr>
                <p:cNvPr id="26" name="Freeform 290"/>
                <p:cNvSpPr>
                  <a:spLocks/>
                </p:cNvSpPr>
                <p:nvPr/>
              </p:nvSpPr>
              <p:spPr bwMode="auto">
                <a:xfrm>
                  <a:off x="5897135" y="3483218"/>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path>
                  </a:pathLst>
                </a:custGeom>
                <a:noFill/>
                <a:ln w="3175">
                  <a:solidFill>
                    <a:srgbClr val="000000"/>
                  </a:solidFill>
                  <a:round/>
                  <a:headEnd/>
                  <a:tailEnd/>
                </a:ln>
              </p:spPr>
              <p:txBody>
                <a:bodyPr/>
                <a:lstStyle/>
                <a:p>
                  <a:endParaRPr lang="en-US">
                    <a:latin typeface="Arial" pitchFamily="34" charset="0"/>
                    <a:cs typeface="Arial" pitchFamily="34" charset="0"/>
                  </a:endParaRPr>
                </a:p>
              </p:txBody>
            </p:sp>
            <p:sp>
              <p:nvSpPr>
                <p:cNvPr id="27" name="Freeform 288"/>
                <p:cNvSpPr>
                  <a:spLocks/>
                </p:cNvSpPr>
                <p:nvPr/>
              </p:nvSpPr>
              <p:spPr bwMode="auto">
                <a:xfrm>
                  <a:off x="5981384" y="3547469"/>
                  <a:ext cx="94004" cy="148861"/>
                </a:xfrm>
                <a:custGeom>
                  <a:avLst/>
                  <a:gdLst>
                    <a:gd name="T0" fmla="*/ 0 w 71"/>
                    <a:gd name="T1" fmla="*/ 117 h 117"/>
                    <a:gd name="T2" fmla="*/ 0 w 71"/>
                    <a:gd name="T3" fmla="*/ 33 h 117"/>
                    <a:gd name="T4" fmla="*/ 71 w 71"/>
                    <a:gd name="T5" fmla="*/ 0 h 117"/>
                    <a:gd name="T6" fmla="*/ 71 w 71"/>
                    <a:gd name="T7" fmla="*/ 83 h 117"/>
                    <a:gd name="T8" fmla="*/ 0 w 71"/>
                    <a:gd name="T9" fmla="*/ 117 h 117"/>
                    <a:gd name="T10" fmla="*/ 0 60000 65536"/>
                    <a:gd name="T11" fmla="*/ 0 60000 65536"/>
                    <a:gd name="T12" fmla="*/ 0 60000 65536"/>
                    <a:gd name="T13" fmla="*/ 0 60000 65536"/>
                    <a:gd name="T14" fmla="*/ 0 60000 65536"/>
                    <a:gd name="T15" fmla="*/ 0 w 71"/>
                    <a:gd name="T16" fmla="*/ 0 h 117"/>
                    <a:gd name="T17" fmla="*/ 71 w 71"/>
                    <a:gd name="T18" fmla="*/ 117 h 117"/>
                  </a:gdLst>
                  <a:ahLst/>
                  <a:cxnLst>
                    <a:cxn ang="T10">
                      <a:pos x="T0" y="T1"/>
                    </a:cxn>
                    <a:cxn ang="T11">
                      <a:pos x="T2" y="T3"/>
                    </a:cxn>
                    <a:cxn ang="T12">
                      <a:pos x="T4" y="T5"/>
                    </a:cxn>
                    <a:cxn ang="T13">
                      <a:pos x="T6" y="T7"/>
                    </a:cxn>
                    <a:cxn ang="T14">
                      <a:pos x="T8" y="T9"/>
                    </a:cxn>
                  </a:cxnLst>
                  <a:rect l="T15" t="T16" r="T17" b="T18"/>
                  <a:pathLst>
                    <a:path w="71" h="117">
                      <a:moveTo>
                        <a:pt x="0" y="117"/>
                      </a:moveTo>
                      <a:lnTo>
                        <a:pt x="0" y="33"/>
                      </a:lnTo>
                      <a:lnTo>
                        <a:pt x="71" y="0"/>
                      </a:lnTo>
                      <a:lnTo>
                        <a:pt x="71" y="83"/>
                      </a:lnTo>
                      <a:lnTo>
                        <a:pt x="0" y="117"/>
                      </a:lnTo>
                      <a:close/>
                    </a:path>
                  </a:pathLst>
                </a:custGeom>
                <a:solidFill>
                  <a:srgbClr val="707070"/>
                </a:solidFill>
                <a:ln w="0">
                  <a:solidFill>
                    <a:srgbClr val="707070"/>
                  </a:solidFill>
                  <a:round/>
                  <a:headEnd/>
                  <a:tailEnd/>
                </a:ln>
              </p:spPr>
              <p:txBody>
                <a:bodyPr/>
                <a:lstStyle/>
                <a:p>
                  <a:endParaRPr lang="en-US">
                    <a:latin typeface="Arial" pitchFamily="34" charset="0"/>
                    <a:cs typeface="Arial" pitchFamily="34" charset="0"/>
                  </a:endParaRPr>
                </a:p>
              </p:txBody>
            </p:sp>
          </p:grpSp>
          <p:sp>
            <p:nvSpPr>
              <p:cNvPr id="16" name="Freeform 289"/>
              <p:cNvSpPr>
                <a:spLocks/>
              </p:cNvSpPr>
              <p:nvPr/>
            </p:nvSpPr>
            <p:spPr bwMode="auto">
              <a:xfrm>
                <a:off x="2184508" y="3550629"/>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latin typeface="Arial" pitchFamily="34" charset="0"/>
                  <a:cs typeface="Arial" pitchFamily="34" charset="0"/>
                </a:endParaRPr>
              </a:p>
            </p:txBody>
          </p:sp>
          <p:sp>
            <p:nvSpPr>
              <p:cNvPr id="17" name="Freeform 289"/>
              <p:cNvSpPr>
                <a:spLocks/>
              </p:cNvSpPr>
              <p:nvPr/>
            </p:nvSpPr>
            <p:spPr bwMode="auto">
              <a:xfrm>
                <a:off x="2359276" y="3562100"/>
                <a:ext cx="348210" cy="94151"/>
              </a:xfrm>
              <a:custGeom>
                <a:avLst/>
                <a:gdLst>
                  <a:gd name="T0" fmla="*/ 74 w 263"/>
                  <a:gd name="T1" fmla="*/ 6 h 74"/>
                  <a:gd name="T2" fmla="*/ 0 w 263"/>
                  <a:gd name="T3" fmla="*/ 39 h 74"/>
                  <a:gd name="T4" fmla="*/ 68 w 263"/>
                  <a:gd name="T5" fmla="*/ 72 h 74"/>
                  <a:gd name="T6" fmla="*/ 139 w 263"/>
                  <a:gd name="T7" fmla="*/ 39 h 74"/>
                  <a:gd name="T8" fmla="*/ 193 w 263"/>
                  <a:gd name="T9" fmla="*/ 74 h 74"/>
                  <a:gd name="T10" fmla="*/ 263 w 263"/>
                  <a:gd name="T11" fmla="*/ 39 h 74"/>
                  <a:gd name="T12" fmla="*/ 194 w 263"/>
                  <a:gd name="T13" fmla="*/ 0 h 74"/>
                  <a:gd name="T14" fmla="*/ 128 w 263"/>
                  <a:gd name="T15" fmla="*/ 32 h 74"/>
                  <a:gd name="T16" fmla="*/ 74 w 263"/>
                  <a:gd name="T17" fmla="*/ 6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3"/>
                  <a:gd name="T28" fmla="*/ 0 h 74"/>
                  <a:gd name="T29" fmla="*/ 263 w 2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3" h="74">
                    <a:moveTo>
                      <a:pt x="74" y="6"/>
                    </a:moveTo>
                    <a:lnTo>
                      <a:pt x="0" y="39"/>
                    </a:lnTo>
                    <a:lnTo>
                      <a:pt x="68" y="72"/>
                    </a:lnTo>
                    <a:lnTo>
                      <a:pt x="139" y="39"/>
                    </a:lnTo>
                    <a:lnTo>
                      <a:pt x="193" y="74"/>
                    </a:lnTo>
                    <a:lnTo>
                      <a:pt x="263" y="39"/>
                    </a:lnTo>
                    <a:lnTo>
                      <a:pt x="194" y="0"/>
                    </a:lnTo>
                    <a:lnTo>
                      <a:pt x="128" y="32"/>
                    </a:lnTo>
                    <a:lnTo>
                      <a:pt x="74" y="6"/>
                    </a:lnTo>
                    <a:close/>
                  </a:path>
                </a:pathLst>
              </a:custGeom>
              <a:solidFill>
                <a:srgbClr val="ABABAB"/>
              </a:solidFill>
              <a:ln w="0">
                <a:solidFill>
                  <a:srgbClr val="ABABAB"/>
                </a:solidFill>
                <a:round/>
                <a:headEnd/>
                <a:tailEnd/>
              </a:ln>
            </p:spPr>
            <p:txBody>
              <a:bodyPr/>
              <a:lstStyle/>
              <a:p>
                <a:endParaRPr lang="en-US">
                  <a:latin typeface="Arial" pitchFamily="34" charset="0"/>
                  <a:cs typeface="Arial" pitchFamily="34" charset="0"/>
                </a:endParaRPr>
              </a:p>
            </p:txBody>
          </p:sp>
        </p:grpSp>
        <p:sp>
          <p:nvSpPr>
            <p:cNvPr id="12" name="Freeform 174"/>
            <p:cNvSpPr>
              <a:spLocks/>
            </p:cNvSpPr>
            <p:nvPr/>
          </p:nvSpPr>
          <p:spPr bwMode="auto">
            <a:xfrm>
              <a:off x="6710710" y="4694399"/>
              <a:ext cx="84057" cy="10653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path>
              </a:pathLst>
            </a:custGeom>
            <a:noFill/>
            <a:ln w="6350">
              <a:solidFill>
                <a:srgbClr val="000000"/>
              </a:solidFill>
              <a:round/>
              <a:headEnd/>
              <a:tailEnd/>
            </a:ln>
          </p:spPr>
          <p:txBody>
            <a:bodyPr/>
            <a:lstStyle/>
            <a:p>
              <a:endParaRPr lang="en-US">
                <a:latin typeface="Arial" pitchFamily="34" charset="0"/>
                <a:cs typeface="Arial" pitchFamily="34" charset="0"/>
              </a:endParaRPr>
            </a:p>
          </p:txBody>
        </p:sp>
        <p:sp>
          <p:nvSpPr>
            <p:cNvPr id="13" name="Freeform 173"/>
            <p:cNvSpPr>
              <a:spLocks/>
            </p:cNvSpPr>
            <p:nvPr/>
          </p:nvSpPr>
          <p:spPr bwMode="auto">
            <a:xfrm>
              <a:off x="6712445" y="4699438"/>
              <a:ext cx="84057" cy="106531"/>
            </a:xfrm>
            <a:custGeom>
              <a:avLst/>
              <a:gdLst>
                <a:gd name="T0" fmla="*/ 69 w 69"/>
                <a:gd name="T1" fmla="*/ 0 h 91"/>
                <a:gd name="T2" fmla="*/ 0 w 69"/>
                <a:gd name="T3" fmla="*/ 39 h 91"/>
                <a:gd name="T4" fmla="*/ 0 w 69"/>
                <a:gd name="T5" fmla="*/ 91 h 91"/>
                <a:gd name="T6" fmla="*/ 69 w 69"/>
                <a:gd name="T7" fmla="*/ 52 h 91"/>
                <a:gd name="T8" fmla="*/ 69 w 69"/>
                <a:gd name="T9" fmla="*/ 0 h 91"/>
                <a:gd name="T10" fmla="*/ 0 60000 65536"/>
                <a:gd name="T11" fmla="*/ 0 60000 65536"/>
                <a:gd name="T12" fmla="*/ 0 60000 65536"/>
                <a:gd name="T13" fmla="*/ 0 60000 65536"/>
                <a:gd name="T14" fmla="*/ 0 60000 65536"/>
                <a:gd name="T15" fmla="*/ 0 w 69"/>
                <a:gd name="T16" fmla="*/ 0 h 91"/>
                <a:gd name="T17" fmla="*/ 69 w 69"/>
                <a:gd name="T18" fmla="*/ 91 h 91"/>
              </a:gdLst>
              <a:ahLst/>
              <a:cxnLst>
                <a:cxn ang="T10">
                  <a:pos x="T0" y="T1"/>
                </a:cxn>
                <a:cxn ang="T11">
                  <a:pos x="T2" y="T3"/>
                </a:cxn>
                <a:cxn ang="T12">
                  <a:pos x="T4" y="T5"/>
                </a:cxn>
                <a:cxn ang="T13">
                  <a:pos x="T6" y="T7"/>
                </a:cxn>
                <a:cxn ang="T14">
                  <a:pos x="T8" y="T9"/>
                </a:cxn>
              </a:cxnLst>
              <a:rect l="T15" t="T16" r="T17" b="T18"/>
              <a:pathLst>
                <a:path w="69" h="91">
                  <a:moveTo>
                    <a:pt x="69" y="0"/>
                  </a:moveTo>
                  <a:lnTo>
                    <a:pt x="0" y="39"/>
                  </a:lnTo>
                  <a:lnTo>
                    <a:pt x="0" y="91"/>
                  </a:lnTo>
                  <a:lnTo>
                    <a:pt x="69" y="52"/>
                  </a:lnTo>
                  <a:lnTo>
                    <a:pt x="69" y="0"/>
                  </a:lnTo>
                  <a:close/>
                </a:path>
              </a:pathLst>
            </a:custGeom>
            <a:solidFill>
              <a:srgbClr val="FFFF00"/>
            </a:solidFill>
            <a:ln w="0">
              <a:solidFill>
                <a:srgbClr val="FFFF00"/>
              </a:solidFill>
              <a:round/>
              <a:headEnd/>
              <a:tailEnd/>
            </a:ln>
          </p:spPr>
          <p:txBody>
            <a:bodyPr/>
            <a:lstStyle/>
            <a:p>
              <a:endParaRPr lang="en-US">
                <a:latin typeface="Arial" pitchFamily="34" charset="0"/>
                <a:cs typeface="Arial" pitchFamily="34" charset="0"/>
              </a:endParaRPr>
            </a:p>
          </p:txBody>
        </p:sp>
      </p:grpSp>
      <p:sp>
        <p:nvSpPr>
          <p:cNvPr id="310" name="TextBox 309"/>
          <p:cNvSpPr txBox="1"/>
          <p:nvPr/>
        </p:nvSpPr>
        <p:spPr>
          <a:xfrm>
            <a:off x="312420" y="6153448"/>
            <a:ext cx="4998804" cy="646331"/>
          </a:xfrm>
          <a:prstGeom prst="rect">
            <a:avLst/>
          </a:prstGeom>
          <a:noFill/>
        </p:spPr>
        <p:txBody>
          <a:bodyPr wrap="square" rtlCol="0">
            <a:spAutoFit/>
          </a:bodyPr>
          <a:lstStyle/>
          <a:p>
            <a:pPr defTabSz="914400"/>
            <a:r>
              <a:rPr lang="en-US" dirty="0" err="1">
                <a:solidFill>
                  <a:srgbClr val="FFFFFF"/>
                </a:solidFill>
                <a:latin typeface="Arial" pitchFamily="34" charset="0"/>
                <a:cs typeface="Arial" pitchFamily="34" charset="0"/>
              </a:rPr>
              <a:t>JLab</a:t>
            </a:r>
            <a:r>
              <a:rPr lang="en-US" dirty="0">
                <a:solidFill>
                  <a:srgbClr val="FFFFFF"/>
                </a:solidFill>
                <a:latin typeface="Arial" pitchFamily="34" charset="0"/>
                <a:cs typeface="Arial" pitchFamily="34" charset="0"/>
              </a:rPr>
              <a:t> PAC45 Meeting</a:t>
            </a:r>
          </a:p>
          <a:p>
            <a:pPr defTabSz="914400"/>
            <a:r>
              <a:rPr lang="en-US" dirty="0">
                <a:solidFill>
                  <a:srgbClr val="FFFFFF"/>
                </a:solidFill>
                <a:latin typeface="Arial" pitchFamily="34" charset="0"/>
                <a:cs typeface="Arial" pitchFamily="34" charset="0"/>
              </a:rPr>
              <a:t>July 10, 2017</a:t>
            </a:r>
          </a:p>
        </p:txBody>
      </p:sp>
      <p:sp>
        <p:nvSpPr>
          <p:cNvPr id="311" name="Text Box 5"/>
          <p:cNvSpPr txBox="1">
            <a:spLocks noChangeArrowheads="1"/>
          </p:cNvSpPr>
          <p:nvPr/>
        </p:nvSpPr>
        <p:spPr bwMode="auto">
          <a:xfrm>
            <a:off x="65749" y="690627"/>
            <a:ext cx="7801573" cy="4075475"/>
          </a:xfrm>
          <a:prstGeom prst="rect">
            <a:avLst/>
          </a:prstGeom>
          <a:noFill/>
          <a:ln w="9525">
            <a:noFill/>
            <a:miter lim="800000"/>
            <a:headEnd/>
            <a:tailEnd/>
          </a:ln>
        </p:spPr>
        <p:txBody>
          <a:bodyPr wrap="square">
            <a:spAutoFit/>
          </a:bodyPr>
          <a:lstStyle/>
          <a:p>
            <a:pPr defTabSz="914400" fontAlgn="base">
              <a:spcAft>
                <a:spcPct val="0"/>
              </a:spcAft>
            </a:pPr>
            <a:r>
              <a:rPr lang="en-US" sz="3600" b="1" dirty="0">
                <a:solidFill>
                  <a:srgbClr val="000000"/>
                </a:solidFill>
                <a:latin typeface="Arial" charset="0"/>
                <a:cs typeface="Arial" charset="0"/>
              </a:rPr>
              <a:t>12 GeV Program Overview</a:t>
            </a:r>
            <a:endParaRPr lang="en-US" sz="2400" b="1" dirty="0">
              <a:solidFill>
                <a:srgbClr val="000000"/>
              </a:solidFill>
              <a:latin typeface="Arial" charset="0"/>
              <a:cs typeface="Arial" charset="0"/>
            </a:endParaRPr>
          </a:p>
          <a:p>
            <a:pPr defTabSz="914400" fontAlgn="base">
              <a:spcBef>
                <a:spcPts val="100"/>
              </a:spcBef>
              <a:spcAft>
                <a:spcPct val="0"/>
              </a:spcAft>
            </a:pPr>
            <a:r>
              <a:rPr lang="en-US" sz="2400" b="1" dirty="0">
                <a:solidFill>
                  <a:srgbClr val="000000"/>
                </a:solidFill>
                <a:latin typeface="Arial" charset="0"/>
                <a:cs typeface="Arial" charset="0"/>
              </a:rPr>
              <a:t>      You already heard about, or will hear about:</a:t>
            </a:r>
          </a:p>
          <a:p>
            <a:pPr lvl="2" defTabSz="914400" fontAlgn="base">
              <a:spcBef>
                <a:spcPct val="50000"/>
              </a:spcBef>
              <a:spcAft>
                <a:spcPct val="0"/>
              </a:spcAft>
            </a:pPr>
            <a:r>
              <a:rPr lang="en-US" b="1" dirty="0">
                <a:solidFill>
                  <a:srgbClr val="000000"/>
                </a:solidFill>
                <a:latin typeface="Arial" charset="0"/>
                <a:cs typeface="Arial" charset="0"/>
              </a:rPr>
              <a:t>12-GeV project progress</a:t>
            </a:r>
          </a:p>
          <a:p>
            <a:pPr lvl="2" defTabSz="914400" fontAlgn="base">
              <a:spcBef>
                <a:spcPct val="50000"/>
              </a:spcBef>
              <a:spcAft>
                <a:spcPct val="0"/>
              </a:spcAft>
            </a:pPr>
            <a:r>
              <a:rPr lang="en-US" b="1" dirty="0">
                <a:solidFill>
                  <a:srgbClr val="000000"/>
                </a:solidFill>
                <a:latin typeface="Arial" charset="0"/>
                <a:cs typeface="Arial" charset="0"/>
              </a:rPr>
              <a:t>Accelerator operations progress</a:t>
            </a:r>
          </a:p>
          <a:p>
            <a:pPr lvl="2" defTabSz="914400" fontAlgn="base">
              <a:spcBef>
                <a:spcPct val="50000"/>
              </a:spcBef>
              <a:spcAft>
                <a:spcPct val="0"/>
              </a:spcAft>
            </a:pPr>
            <a:r>
              <a:rPr lang="en-US" b="1" dirty="0">
                <a:solidFill>
                  <a:srgbClr val="000000"/>
                </a:solidFill>
                <a:latin typeface="Arial" charset="0"/>
                <a:cs typeface="Arial" charset="0"/>
              </a:rPr>
              <a:t>Hall A</a:t>
            </a:r>
          </a:p>
          <a:p>
            <a:pPr lvl="2" defTabSz="914400" fontAlgn="base">
              <a:spcBef>
                <a:spcPct val="50000"/>
              </a:spcBef>
              <a:spcAft>
                <a:spcPct val="0"/>
              </a:spcAft>
            </a:pPr>
            <a:r>
              <a:rPr lang="en-US" b="1" dirty="0">
                <a:solidFill>
                  <a:srgbClr val="000000"/>
                </a:solidFill>
                <a:latin typeface="Arial" charset="0"/>
                <a:cs typeface="Arial" charset="0"/>
              </a:rPr>
              <a:t>Hall B</a:t>
            </a:r>
          </a:p>
          <a:p>
            <a:pPr lvl="2" defTabSz="914400" fontAlgn="base">
              <a:spcBef>
                <a:spcPct val="50000"/>
              </a:spcBef>
              <a:spcAft>
                <a:spcPct val="0"/>
              </a:spcAft>
            </a:pPr>
            <a:r>
              <a:rPr lang="en-US" b="1" dirty="0">
                <a:solidFill>
                  <a:srgbClr val="000000"/>
                </a:solidFill>
                <a:latin typeface="Arial" charset="0"/>
                <a:cs typeface="Arial" charset="0"/>
              </a:rPr>
              <a:t>Hall C</a:t>
            </a:r>
          </a:p>
          <a:p>
            <a:pPr lvl="2" defTabSz="914400" fontAlgn="base">
              <a:spcBef>
                <a:spcPct val="50000"/>
              </a:spcBef>
              <a:spcAft>
                <a:spcPct val="0"/>
              </a:spcAft>
            </a:pPr>
            <a:r>
              <a:rPr lang="en-US" b="1" dirty="0">
                <a:solidFill>
                  <a:srgbClr val="000000"/>
                </a:solidFill>
                <a:latin typeface="Arial" charset="0"/>
                <a:cs typeface="Arial" charset="0"/>
              </a:rPr>
              <a:t>Hall D</a:t>
            </a:r>
          </a:p>
          <a:p>
            <a:pPr lvl="1" defTabSz="914400" fontAlgn="base">
              <a:spcBef>
                <a:spcPct val="50000"/>
              </a:spcBef>
              <a:spcAft>
                <a:spcPct val="0"/>
              </a:spcAft>
            </a:pPr>
            <a:r>
              <a:rPr lang="en-US" sz="2400" b="1" dirty="0">
                <a:solidFill>
                  <a:srgbClr val="000000"/>
                </a:solidFill>
                <a:latin typeface="Arial" charset="0"/>
                <a:cs typeface="Arial" charset="0"/>
              </a:rPr>
              <a:t>Seems complete, so …</a:t>
            </a:r>
          </a:p>
        </p:txBody>
      </p:sp>
      <p:sp>
        <p:nvSpPr>
          <p:cNvPr id="312" name="Text Box 5">
            <a:extLst>
              <a:ext uri="{FF2B5EF4-FFF2-40B4-BE49-F238E27FC236}">
                <a16:creationId xmlns:a16="http://schemas.microsoft.com/office/drawing/2014/main" id="{8034F3CA-E62F-491C-A085-14DBD1130638}"/>
              </a:ext>
            </a:extLst>
          </p:cNvPr>
          <p:cNvSpPr txBox="1">
            <a:spLocks noChangeArrowheads="1"/>
          </p:cNvSpPr>
          <p:nvPr/>
        </p:nvSpPr>
        <p:spPr bwMode="auto">
          <a:xfrm>
            <a:off x="-351691" y="4691454"/>
            <a:ext cx="8220648" cy="646331"/>
          </a:xfrm>
          <a:prstGeom prst="rect">
            <a:avLst/>
          </a:prstGeom>
          <a:noFill/>
          <a:ln w="9525">
            <a:noFill/>
            <a:miter lim="800000"/>
            <a:headEnd/>
            <a:tailEnd/>
          </a:ln>
        </p:spPr>
        <p:txBody>
          <a:bodyPr wrap="square">
            <a:spAutoFit/>
          </a:bodyPr>
          <a:lstStyle/>
          <a:p>
            <a:pPr lvl="1" defTabSz="914400" fontAlgn="base">
              <a:spcBef>
                <a:spcPct val="50000"/>
              </a:spcBef>
              <a:spcAft>
                <a:spcPct val="0"/>
              </a:spcAft>
            </a:pPr>
            <a:r>
              <a:rPr lang="en-US" sz="3600" b="1" dirty="0">
                <a:solidFill>
                  <a:srgbClr val="000000"/>
                </a:solidFill>
                <a:latin typeface="Arial" charset="0"/>
                <a:cs typeface="Arial" charset="0"/>
              </a:rPr>
              <a:t>JLEIC </a:t>
            </a:r>
            <a:r>
              <a:rPr lang="en-US" b="1" dirty="0">
                <a:solidFill>
                  <a:srgbClr val="000000"/>
                </a:solidFill>
                <a:latin typeface="Arial" charset="0"/>
                <a:cs typeface="Arial" charset="0"/>
              </a:rPr>
              <a:t>progress and activities</a:t>
            </a:r>
          </a:p>
        </p:txBody>
      </p:sp>
      <p:pic>
        <p:nvPicPr>
          <p:cNvPr id="313" name="Picture 64" descr="Complex.pdf">
            <a:extLst>
              <a:ext uri="{FF2B5EF4-FFF2-40B4-BE49-F238E27FC236}">
                <a16:creationId xmlns:a16="http://schemas.microsoft.com/office/drawing/2014/main" id="{685B10F6-4C47-4784-ABB8-5A4667B8468A}"/>
              </a:ext>
            </a:extLst>
          </p:cNvPr>
          <p:cNvPicPr>
            <a:picLocks noChangeAspect="1"/>
          </p:cNvPicPr>
          <p:nvPr/>
        </p:nvPicPr>
        <p:blipFill>
          <a:blip r:embed="rId4"/>
          <a:srcRect l="7928" t="29008" r="5040" b="23157"/>
          <a:stretch>
            <a:fillRect/>
          </a:stretch>
        </p:blipFill>
        <p:spPr bwMode="auto">
          <a:xfrm>
            <a:off x="4599126" y="4167519"/>
            <a:ext cx="4531756" cy="1924574"/>
          </a:xfrm>
          <a:prstGeom prst="rect">
            <a:avLst/>
          </a:prstGeom>
          <a:noFill/>
          <a:ln w="9525">
            <a:noFill/>
            <a:miter lim="800000"/>
            <a:headEnd/>
            <a:tailEnd/>
          </a:ln>
        </p:spPr>
      </p:pic>
    </p:spTree>
    <p:extLst>
      <p:ext uri="{BB962C8B-B14F-4D97-AF65-F5344CB8AC3E}">
        <p14:creationId xmlns:p14="http://schemas.microsoft.com/office/powerpoint/2010/main" val="323787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10</a:t>
            </a:fld>
            <a:endParaRPr lang="en-US" dirty="0"/>
          </a:p>
        </p:txBody>
      </p:sp>
      <p:sp>
        <p:nvSpPr>
          <p:cNvPr id="6" name="Slide Number Placeholder 2"/>
          <p:cNvSpPr txBox="1">
            <a:spLocks/>
          </p:cNvSpPr>
          <p:nvPr/>
        </p:nvSpPr>
        <p:spPr>
          <a:xfrm>
            <a:off x="5853479" y="5329963"/>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pPr/>
              <a:t>10</a:t>
            </a:fld>
            <a:endParaRPr lang="en-US" dirty="0"/>
          </a:p>
        </p:txBody>
      </p:sp>
      <p:sp>
        <p:nvSpPr>
          <p:cNvPr id="9" name="Footer Placeholder 1"/>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
        <p:nvSpPr>
          <p:cNvPr id="8" name="TextBox 7">
            <a:extLst>
              <a:ext uri="{FF2B5EF4-FFF2-40B4-BE49-F238E27FC236}">
                <a16:creationId xmlns:a16="http://schemas.microsoft.com/office/drawing/2014/main" id="{91776707-2F04-4CCE-B245-80AA8F8E9ADC}"/>
              </a:ext>
            </a:extLst>
          </p:cNvPr>
          <p:cNvSpPr txBox="1"/>
          <p:nvPr/>
        </p:nvSpPr>
        <p:spPr>
          <a:xfrm>
            <a:off x="450204" y="1499157"/>
            <a:ext cx="8243591" cy="369332"/>
          </a:xfrm>
          <a:prstGeom prst="rect">
            <a:avLst/>
          </a:prstGeom>
          <a:noFill/>
        </p:spPr>
        <p:txBody>
          <a:bodyPr wrap="square" rtlCol="0">
            <a:spAutoFit/>
          </a:bodyPr>
          <a:lstStyle/>
          <a:p>
            <a:r>
              <a:rPr lang="en-US" b="1" dirty="0">
                <a:solidFill>
                  <a:srgbClr val="0000FF"/>
                </a:solidFill>
                <a:latin typeface="Arial" panose="020B0604020202020204" pitchFamily="34" charset="0"/>
                <a:cs typeface="Arial" panose="020B0604020202020204" pitchFamily="34" charset="0"/>
              </a:rPr>
              <a:t>Many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JLab</a:t>
            </a:r>
            <a:r>
              <a:rPr lang="en-US" dirty="0">
                <a:latin typeface="Arial" panose="020B0604020202020204" pitchFamily="34" charset="0"/>
                <a:cs typeface="Arial" panose="020B0604020202020204" pitchFamily="34" charset="0"/>
              </a:rPr>
              <a:t> Users and Staff actively involved in EIC Detector R&amp;D Program</a:t>
            </a:r>
          </a:p>
        </p:txBody>
      </p:sp>
      <p:sp>
        <p:nvSpPr>
          <p:cNvPr id="10" name="TextBox 9">
            <a:extLst>
              <a:ext uri="{FF2B5EF4-FFF2-40B4-BE49-F238E27FC236}">
                <a16:creationId xmlns:a16="http://schemas.microsoft.com/office/drawing/2014/main" id="{599D97D4-B274-48D1-BCE9-06C446FE59EF}"/>
              </a:ext>
            </a:extLst>
          </p:cNvPr>
          <p:cNvSpPr txBox="1"/>
          <p:nvPr/>
        </p:nvSpPr>
        <p:spPr>
          <a:xfrm>
            <a:off x="763103" y="1965356"/>
            <a:ext cx="7617791" cy="3323987"/>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Calorimeter Consortium</a:t>
            </a:r>
          </a:p>
          <a:p>
            <a:pPr marL="1200150" lvl="2" indent="-285750">
              <a:buFontTx/>
              <a:buChar char="-"/>
            </a:pPr>
            <a:r>
              <a:rPr lang="en-US" sz="1400" dirty="0">
                <a:latin typeface="Arial" panose="020B0604020202020204" pitchFamily="34" charset="0"/>
                <a:cs typeface="Arial" panose="020B0604020202020204" pitchFamily="34" charset="0"/>
              </a:rPr>
              <a:t>PbWO4 Crystal R&amp;D (synergy with </a:t>
            </a:r>
            <a:r>
              <a:rPr lang="en-US" sz="1400" dirty="0" err="1">
                <a:latin typeface="Arial" panose="020B0604020202020204" pitchFamily="34" charset="0"/>
                <a:cs typeface="Arial" panose="020B0604020202020204" pitchFamily="34" charset="0"/>
              </a:rPr>
              <a:t>JLab</a:t>
            </a:r>
            <a:r>
              <a:rPr lang="en-US" sz="1400" dirty="0">
                <a:latin typeface="Arial" panose="020B0604020202020204" pitchFamily="34" charset="0"/>
                <a:cs typeface="Arial" panose="020B0604020202020204" pitchFamily="34" charset="0"/>
              </a:rPr>
              <a:t>/NPS)		CUA, Orsay, Giessen</a:t>
            </a:r>
          </a:p>
          <a:p>
            <a:pPr marL="1200150" lvl="2" indent="-285750">
              <a:buFontTx/>
              <a:buChar char="-"/>
            </a:pPr>
            <a:r>
              <a:rPr lang="en-US" sz="1400" dirty="0">
                <a:latin typeface="Arial" panose="020B0604020202020204" pitchFamily="34" charset="0"/>
                <a:cs typeface="Arial" panose="020B0604020202020204" pitchFamily="34" charset="0"/>
              </a:rPr>
              <a:t>Readout (new)							INFN Genova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Tracking Consortium								</a:t>
            </a:r>
            <a:r>
              <a:rPr lang="en-US" sz="1400" dirty="0" err="1">
                <a:latin typeface="Arial" panose="020B0604020202020204" pitchFamily="34" charset="0"/>
                <a:cs typeface="Arial" panose="020B0604020202020204" pitchFamily="34" charset="0"/>
              </a:rPr>
              <a:t>Saclay</a:t>
            </a:r>
            <a:r>
              <a:rPr lang="en-US" sz="1400" dirty="0">
                <a:latin typeface="Arial" panose="020B0604020202020204" pitchFamily="34" charset="0"/>
                <a:cs typeface="Arial" panose="020B0604020202020204" pitchFamily="34" charset="0"/>
              </a:rPr>
              <a:t>, Temple, UVA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Particle Identification Consortium</a:t>
            </a:r>
          </a:p>
          <a:p>
            <a:pPr marL="1200150" lvl="2" indent="-285750">
              <a:buFontTx/>
              <a:buChar char="-"/>
            </a:pPr>
            <a:r>
              <a:rPr lang="en-US" sz="1400" dirty="0">
                <a:latin typeface="Arial" panose="020B0604020202020204" pitchFamily="34" charset="0"/>
                <a:cs typeface="Arial" panose="020B0604020202020204" pitchFamily="34" charset="0"/>
              </a:rPr>
              <a:t>DIRC									ODU, CUA, GSI, …</a:t>
            </a:r>
          </a:p>
          <a:p>
            <a:pPr marL="1200150" lvl="2" indent="-285750">
              <a:buFontTx/>
              <a:buChar char="-"/>
            </a:pPr>
            <a:r>
              <a:rPr lang="en-US" sz="1400" dirty="0">
                <a:latin typeface="Arial" panose="020B0604020202020204" pitchFamily="34" charset="0"/>
                <a:cs typeface="Arial" panose="020B0604020202020204" pitchFamily="34" charset="0"/>
              </a:rPr>
              <a:t>Dual RICH								Duke, INFN, W&amp;M</a:t>
            </a:r>
          </a:p>
          <a:p>
            <a:pPr marL="1200150" lvl="2" indent="-285750">
              <a:buFontTx/>
              <a:buChar char="-"/>
            </a:pPr>
            <a:r>
              <a:rPr lang="en-US" sz="1400" dirty="0">
                <a:latin typeface="Arial" panose="020B0604020202020204" pitchFamily="34" charset="0"/>
                <a:cs typeface="Arial" panose="020B0604020202020204" pitchFamily="34" charset="0"/>
              </a:rPr>
              <a:t>Modular RICH							INFN, …</a:t>
            </a:r>
          </a:p>
          <a:p>
            <a:pPr marL="1200150" lvl="2" indent="-285750">
              <a:buFontTx/>
              <a:buChar char="-"/>
            </a:pPr>
            <a:r>
              <a:rPr lang="en-US" sz="1400" dirty="0">
                <a:latin typeface="Arial" panose="020B0604020202020204" pitchFamily="34" charset="0"/>
                <a:cs typeface="Arial" panose="020B0604020202020204" pitchFamily="34" charset="0"/>
              </a:rPr>
              <a:t>Sensors in high B field						USC, JLab</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Compton Polarimetry Electron Detector					</a:t>
            </a:r>
            <a:r>
              <a:rPr lang="en-US" sz="1400" dirty="0" err="1">
                <a:latin typeface="Arial" panose="020B0604020202020204" pitchFamily="34" charset="0"/>
                <a:cs typeface="Arial" panose="020B0604020202020204" pitchFamily="34" charset="0"/>
              </a:rPr>
              <a:t>JLab</a:t>
            </a:r>
            <a:r>
              <a:rPr lang="en-US" sz="1400" dirty="0">
                <a:latin typeface="Arial" panose="020B0604020202020204" pitchFamily="34" charset="0"/>
                <a:cs typeface="Arial" panose="020B0604020202020204" pitchFamily="34" charset="0"/>
              </a:rPr>
              <a:t>, W&amp;M</a:t>
            </a:r>
          </a:p>
          <a:p>
            <a:r>
              <a:rPr lang="en-US" sz="1400" dirty="0">
                <a:latin typeface="Arial" panose="020B0604020202020204" pitchFamily="34" charset="0"/>
                <a:cs typeface="Arial" panose="020B0604020202020204" pitchFamily="34" charset="0"/>
              </a:rPr>
              <a:t>												(collaborating w Kansas)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Software Consortium								</a:t>
            </a:r>
            <a:r>
              <a:rPr lang="en-US" sz="1400" dirty="0" err="1">
                <a:latin typeface="Arial" panose="020B0604020202020204" pitchFamily="34" charset="0"/>
                <a:cs typeface="Arial" panose="020B0604020202020204" pitchFamily="34" charset="0"/>
              </a:rPr>
              <a:t>JLab</a:t>
            </a:r>
            <a:r>
              <a:rPr lang="en-US" sz="1400" dirty="0">
                <a:latin typeface="Arial" panose="020B0604020202020204" pitchFamily="34" charset="0"/>
                <a:cs typeface="Arial" panose="020B0604020202020204" pitchFamily="34" charset="0"/>
              </a:rPr>
              <a:t>, ANL, BNL,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GEM-Based TRD (new)								</a:t>
            </a:r>
            <a:r>
              <a:rPr lang="en-US" sz="1400" dirty="0" err="1">
                <a:latin typeface="Arial" panose="020B0604020202020204" pitchFamily="34" charset="0"/>
                <a:cs typeface="Arial" panose="020B0604020202020204" pitchFamily="34" charset="0"/>
              </a:rPr>
              <a:t>JLab</a:t>
            </a:r>
            <a:r>
              <a:rPr lang="en-US" sz="1400" dirty="0">
                <a:latin typeface="Arial" panose="020B0604020202020204" pitchFamily="34" charset="0"/>
                <a:cs typeface="Arial" panose="020B0604020202020204" pitchFamily="34" charset="0"/>
              </a:rPr>
              <a:t>, Temple, UVA</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Background Simulations (new)							</a:t>
            </a:r>
            <a:r>
              <a:rPr lang="en-US" sz="1400" dirty="0" err="1">
                <a:latin typeface="Arial" panose="020B0604020202020204" pitchFamily="34" charset="0"/>
                <a:cs typeface="Arial" panose="020B0604020202020204" pitchFamily="34" charset="0"/>
              </a:rPr>
              <a:t>JLab</a:t>
            </a:r>
            <a:r>
              <a:rPr lang="en-US" sz="1400" dirty="0">
                <a:latin typeface="Arial" panose="020B0604020202020204" pitchFamily="34" charset="0"/>
                <a:cs typeface="Arial" panose="020B0604020202020204" pitchFamily="34" charset="0"/>
              </a:rPr>
              <a:t>, UConn, SLAC,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a:t>
            </a:r>
            <a:r>
              <a:rPr lang="is-IS" sz="1400"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12" name="Text Box 50">
            <a:extLst>
              <a:ext uri="{FF2B5EF4-FFF2-40B4-BE49-F238E27FC236}">
                <a16:creationId xmlns:a16="http://schemas.microsoft.com/office/drawing/2014/main" id="{A66EDC1F-566C-42E5-BB35-CE27F3D5EAC6}"/>
              </a:ext>
            </a:extLst>
          </p:cNvPr>
          <p:cNvSpPr txBox="1">
            <a:spLocks noChangeArrowheads="1"/>
          </p:cNvSpPr>
          <p:nvPr/>
        </p:nvSpPr>
        <p:spPr bwMode="auto">
          <a:xfrm>
            <a:off x="182562" y="54479"/>
            <a:ext cx="8720277"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9pPr>
          </a:lstStyle>
          <a:p>
            <a:pPr algn="ctr"/>
            <a:r>
              <a:rPr lang="en-US" altLang="en-US" sz="3600" b="1" dirty="0">
                <a:latin typeface="Arial" panose="020B0604020202020204" pitchFamily="34" charset="0"/>
                <a:cs typeface="Arial" panose="020B0604020202020204" pitchFamily="34" charset="0"/>
              </a:rPr>
              <a:t>JLab and User involvement in EIC</a:t>
            </a:r>
          </a:p>
        </p:txBody>
      </p:sp>
      <p:sp>
        <p:nvSpPr>
          <p:cNvPr id="2" name="TextBox 1">
            <a:extLst>
              <a:ext uri="{FF2B5EF4-FFF2-40B4-BE49-F238E27FC236}">
                <a16:creationId xmlns:a16="http://schemas.microsoft.com/office/drawing/2014/main" id="{2053717F-72F0-4BB9-8B9C-C2E12E54B388}"/>
              </a:ext>
            </a:extLst>
          </p:cNvPr>
          <p:cNvSpPr txBox="1"/>
          <p:nvPr/>
        </p:nvSpPr>
        <p:spPr>
          <a:xfrm>
            <a:off x="3547069" y="5372743"/>
            <a:ext cx="2595582" cy="369332"/>
          </a:xfrm>
          <a:prstGeom prst="rect">
            <a:avLst/>
          </a:prstGeom>
          <a:noFill/>
        </p:spPr>
        <p:txBody>
          <a:bodyPr wrap="none" rtlCol="0">
            <a:spAutoFit/>
          </a:bodyPr>
          <a:lstStyle/>
          <a:p>
            <a:r>
              <a:rPr lang="en-US" i="1" dirty="0">
                <a:latin typeface="Arial" panose="020B0604020202020204" pitchFamily="34" charset="0"/>
                <a:cs typeface="Arial" panose="020B0604020202020204" pitchFamily="34" charset="0"/>
              </a:rPr>
              <a:t>List likely incomplete …</a:t>
            </a:r>
          </a:p>
        </p:txBody>
      </p:sp>
    </p:spTree>
    <p:extLst>
      <p:ext uri="{BB962C8B-B14F-4D97-AF65-F5344CB8AC3E}">
        <p14:creationId xmlns:p14="http://schemas.microsoft.com/office/powerpoint/2010/main" val="656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989"/>
            <a:ext cx="9144000" cy="365040"/>
          </a:xfrm>
        </p:spPr>
        <p:txBody>
          <a:bodyPr>
            <a:noAutofit/>
          </a:bodyPr>
          <a:lstStyle/>
          <a:p>
            <a:r>
              <a:rPr lang="en-US" sz="3200" dirty="0">
                <a:latin typeface="Arial" panose="020B0604020202020204" pitchFamily="34" charset="0"/>
                <a:cs typeface="Arial" panose="020B0604020202020204" pitchFamily="34" charset="0"/>
              </a:rPr>
              <a:t>EIC De</a:t>
            </a:r>
            <a:r>
              <a:rPr lang="en-US" dirty="0"/>
              <a:t>tector R&amp;D Meeting @ </a:t>
            </a:r>
            <a:r>
              <a:rPr lang="en-US" dirty="0" err="1"/>
              <a:t>JLab</a:t>
            </a:r>
            <a:endParaRPr lang="en-US" sz="3200" dirty="0">
              <a:latin typeface="Arial" panose="020B0604020202020204" pitchFamily="34" charset="0"/>
              <a:cs typeface="Arial" panose="020B0604020202020204" pitchFamily="34" charset="0"/>
            </a:endParaRPr>
          </a:p>
        </p:txBody>
      </p:sp>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11</a:t>
            </a:fld>
            <a:endParaRPr lang="en-US" dirty="0"/>
          </a:p>
        </p:txBody>
      </p:sp>
      <p:sp>
        <p:nvSpPr>
          <p:cNvPr id="6" name="Slide Number Placeholder 2"/>
          <p:cNvSpPr txBox="1">
            <a:spLocks/>
          </p:cNvSpPr>
          <p:nvPr/>
        </p:nvSpPr>
        <p:spPr>
          <a:xfrm>
            <a:off x="5853479" y="6445327"/>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pPr/>
              <a:t>11</a:t>
            </a:fld>
            <a:endParaRPr lang="en-US" dirty="0"/>
          </a:p>
        </p:txBody>
      </p:sp>
      <p:sp>
        <p:nvSpPr>
          <p:cNvPr id="9" name="Footer Placeholder 1"/>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pic>
        <p:nvPicPr>
          <p:cNvPr id="3" name="Picture 2">
            <a:extLst>
              <a:ext uri="{FF2B5EF4-FFF2-40B4-BE49-F238E27FC236}">
                <a16:creationId xmlns:a16="http://schemas.microsoft.com/office/drawing/2014/main" id="{505113EA-2C7F-4808-B47E-CDEFA7867360}"/>
              </a:ext>
            </a:extLst>
          </p:cNvPr>
          <p:cNvPicPr>
            <a:picLocks noChangeAspect="1"/>
          </p:cNvPicPr>
          <p:nvPr/>
        </p:nvPicPr>
        <p:blipFill rotWithShape="1">
          <a:blip r:embed="rId2"/>
          <a:srcRect r="24857" b="8324"/>
          <a:stretch/>
        </p:blipFill>
        <p:spPr>
          <a:xfrm>
            <a:off x="1527348" y="604825"/>
            <a:ext cx="5988818" cy="3354228"/>
          </a:xfrm>
          <a:prstGeom prst="rect">
            <a:avLst/>
          </a:prstGeom>
        </p:spPr>
      </p:pic>
      <p:pic>
        <p:nvPicPr>
          <p:cNvPr id="10" name="Picture 9">
            <a:extLst>
              <a:ext uri="{FF2B5EF4-FFF2-40B4-BE49-F238E27FC236}">
                <a16:creationId xmlns:a16="http://schemas.microsoft.com/office/drawing/2014/main" id="{5D5F3D1B-DDB5-4D49-9778-2F23185061B2}"/>
              </a:ext>
            </a:extLst>
          </p:cNvPr>
          <p:cNvPicPr>
            <a:picLocks noChangeAspect="1"/>
          </p:cNvPicPr>
          <p:nvPr/>
        </p:nvPicPr>
        <p:blipFill rotWithShape="1">
          <a:blip r:embed="rId3"/>
          <a:srcRect r="20525" b="9836"/>
          <a:stretch/>
        </p:blipFill>
        <p:spPr>
          <a:xfrm>
            <a:off x="1527349" y="3948995"/>
            <a:ext cx="5988818" cy="2543345"/>
          </a:xfrm>
          <a:prstGeom prst="rect">
            <a:avLst/>
          </a:prstGeom>
        </p:spPr>
      </p:pic>
    </p:spTree>
    <p:extLst>
      <p:ext uri="{BB962C8B-B14F-4D97-AF65-F5344CB8AC3E}">
        <p14:creationId xmlns:p14="http://schemas.microsoft.com/office/powerpoint/2010/main" val="2739552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989"/>
            <a:ext cx="9144000" cy="365040"/>
          </a:xfrm>
        </p:spPr>
        <p:txBody>
          <a:bodyPr>
            <a:noAutofit/>
          </a:bodyPr>
          <a:lstStyle/>
          <a:p>
            <a:r>
              <a:rPr lang="en-US" dirty="0"/>
              <a:t>Summary</a:t>
            </a:r>
            <a:endParaRPr lang="en-US" sz="3200" dirty="0">
              <a:latin typeface="Arial" panose="020B0604020202020204" pitchFamily="34" charset="0"/>
              <a:cs typeface="Arial" panose="020B0604020202020204" pitchFamily="34" charset="0"/>
            </a:endParaRPr>
          </a:p>
        </p:txBody>
      </p:sp>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12</a:t>
            </a:fld>
            <a:endParaRPr lang="en-US" dirty="0"/>
          </a:p>
        </p:txBody>
      </p:sp>
      <p:sp>
        <p:nvSpPr>
          <p:cNvPr id="6" name="Slide Number Placeholder 2"/>
          <p:cNvSpPr txBox="1">
            <a:spLocks/>
          </p:cNvSpPr>
          <p:nvPr/>
        </p:nvSpPr>
        <p:spPr>
          <a:xfrm>
            <a:off x="5853479" y="6445327"/>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pPr/>
              <a:t>12</a:t>
            </a:fld>
            <a:endParaRPr lang="en-US" dirty="0"/>
          </a:p>
        </p:txBody>
      </p:sp>
      <p:sp>
        <p:nvSpPr>
          <p:cNvPr id="9" name="Footer Placeholder 1"/>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
        <p:nvSpPr>
          <p:cNvPr id="8" name="Content Placeholder 2">
            <a:extLst>
              <a:ext uri="{FF2B5EF4-FFF2-40B4-BE49-F238E27FC236}">
                <a16:creationId xmlns:a16="http://schemas.microsoft.com/office/drawing/2014/main" id="{9FBB93D3-9044-4FE7-A249-458849092BA3}"/>
              </a:ext>
            </a:extLst>
          </p:cNvPr>
          <p:cNvSpPr txBox="1">
            <a:spLocks/>
          </p:cNvSpPr>
          <p:nvPr/>
        </p:nvSpPr>
        <p:spPr>
          <a:xfrm>
            <a:off x="226455" y="1080440"/>
            <a:ext cx="8830915" cy="5099152"/>
          </a:xfrm>
          <a:prstGeom prst="rect">
            <a:avLst/>
          </a:prstGeom>
        </p:spPr>
        <p:txBody>
          <a:bodyPr>
            <a:normAutofit/>
          </a:bodyPr>
          <a:lstStyle>
            <a:lvl1pPr marL="342900" indent="-3429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R="40638" defTabSz="910796">
              <a:spcAft>
                <a:spcPts val="600"/>
              </a:spcAft>
              <a:defRPr sz="1800"/>
            </a:pPr>
            <a:r>
              <a:rPr lang="en-US" dirty="0">
                <a:solidFill>
                  <a:prstClr val="black"/>
                </a:solidFill>
                <a:uFill>
                  <a:solidFill>
                    <a:srgbClr val="413E40"/>
                  </a:solidFill>
                </a:uFill>
                <a:sym typeface="Wingdings"/>
              </a:rPr>
              <a:t>EIC Program aim: Revolutionize the QCD understanding of nucleon and nuclear structure and associated dynamics. Explore new states of QCD. </a:t>
            </a:r>
            <a:endParaRPr lang="en-US" sz="1200" dirty="0">
              <a:solidFill>
                <a:prstClr val="black"/>
              </a:solidFill>
              <a:uFill>
                <a:solidFill>
                  <a:srgbClr val="413E40"/>
                </a:solidFill>
              </a:uFill>
              <a:sym typeface="Wingdings"/>
            </a:endParaRPr>
          </a:p>
          <a:p>
            <a:pPr marR="40638" defTabSz="910796">
              <a:spcAft>
                <a:spcPts val="600"/>
              </a:spcAft>
              <a:defRPr sz="1800"/>
            </a:pPr>
            <a:r>
              <a:rPr lang="en-US" dirty="0">
                <a:solidFill>
                  <a:prstClr val="black"/>
                </a:solidFill>
                <a:uFill>
                  <a:solidFill>
                    <a:srgbClr val="413E40"/>
                  </a:solidFill>
                </a:uFill>
                <a:sym typeface="Wingdings"/>
              </a:rPr>
              <a:t>EIC will enable us to embark on a precision study of the nucleon and the nucleus at the scale of sea quarks and gluons, over all of the kinematic range that are relevant. JLab12 will have set the foundation at the scale of valence quarks!</a:t>
            </a:r>
          </a:p>
          <a:p>
            <a:pPr marR="40638" defTabSz="910796">
              <a:spcAft>
                <a:spcPts val="600"/>
              </a:spcAft>
              <a:defRPr sz="1800"/>
            </a:pPr>
            <a:r>
              <a:rPr lang="en-US" dirty="0">
                <a:solidFill>
                  <a:prstClr val="black"/>
                </a:solidFill>
                <a:uFill>
                  <a:solidFill>
                    <a:srgbClr val="413E40"/>
                  </a:solidFill>
                </a:uFill>
                <a:sym typeface="Wingdings"/>
              </a:rPr>
              <a:t>What we learn at JLab12 and later EIC, together with advances enabled by FRIB and LQCD studies, will open the door to a transformation of Nuclear Science.</a:t>
            </a:r>
          </a:p>
          <a:p>
            <a:pPr marR="40638" defTabSz="910796">
              <a:spcAft>
                <a:spcPts val="600"/>
              </a:spcAft>
              <a:defRPr sz="1800"/>
            </a:pPr>
            <a:r>
              <a:rPr lang="en-US" dirty="0">
                <a:solidFill>
                  <a:prstClr val="black"/>
                </a:solidFill>
                <a:uFill>
                  <a:solidFill>
                    <a:srgbClr val="413E40"/>
                  </a:solidFill>
                </a:uFill>
                <a:sym typeface="Wingdings"/>
              </a:rPr>
              <a:t>JLEIC parameters are designed to enable all of the physics in the whitepaper on Day 1.  </a:t>
            </a:r>
          </a:p>
          <a:p>
            <a:pPr marR="40638" lvl="1" defTabSz="910796">
              <a:spcAft>
                <a:spcPts val="600"/>
              </a:spcAft>
              <a:defRPr sz="1800"/>
            </a:pPr>
            <a:r>
              <a:rPr lang="en-US" dirty="0">
                <a:solidFill>
                  <a:srgbClr val="0000FF"/>
                </a:solidFill>
                <a:uFill>
                  <a:solidFill>
                    <a:srgbClr val="413E40"/>
                  </a:solidFill>
                </a:uFill>
                <a:sym typeface="Wingdings"/>
              </a:rPr>
              <a:t>The beam energy of 10 GeV (electron) and 100 GeV (proton) are chosen as an optimization for </a:t>
            </a:r>
            <a:r>
              <a:rPr lang="en-US" i="1" dirty="0">
                <a:solidFill>
                  <a:srgbClr val="0000FF"/>
                </a:solidFill>
                <a:uFill>
                  <a:solidFill>
                    <a:srgbClr val="413E40"/>
                  </a:solidFill>
                </a:uFill>
                <a:sym typeface="Wingdings"/>
              </a:rPr>
              <a:t>all </a:t>
            </a:r>
            <a:r>
              <a:rPr lang="en-US" dirty="0">
                <a:solidFill>
                  <a:srgbClr val="0000FF"/>
                </a:solidFill>
                <a:uFill>
                  <a:solidFill>
                    <a:srgbClr val="413E40"/>
                  </a:solidFill>
                </a:uFill>
                <a:sym typeface="Wingdings"/>
              </a:rPr>
              <a:t>EIC physics topics and ideal starting point.</a:t>
            </a:r>
          </a:p>
          <a:p>
            <a:pPr marR="40638" lvl="1" defTabSz="910796">
              <a:spcAft>
                <a:spcPts val="600"/>
              </a:spcAft>
              <a:defRPr sz="1800"/>
            </a:pPr>
            <a:r>
              <a:rPr lang="en-US" dirty="0">
                <a:solidFill>
                  <a:srgbClr val="0000FF"/>
                </a:solidFill>
                <a:uFill>
                  <a:solidFill>
                    <a:srgbClr val="413E40"/>
                  </a:solidFill>
                </a:uFill>
                <a:sym typeface="Wingdings"/>
              </a:rPr>
              <a:t>High luminosity and polarization performance is mandatory in order to start the nucleon nuclear structure measurements on Day 1.</a:t>
            </a:r>
          </a:p>
          <a:p>
            <a:pPr marR="40638" defTabSz="910796">
              <a:spcAft>
                <a:spcPts val="600"/>
              </a:spcAft>
              <a:defRPr sz="1800"/>
            </a:pPr>
            <a:r>
              <a:rPr lang="en-US" dirty="0">
                <a:solidFill>
                  <a:srgbClr val="000000"/>
                </a:solidFill>
                <a:uFill>
                  <a:solidFill>
                    <a:srgbClr val="413E40"/>
                  </a:solidFill>
                </a:uFill>
                <a:sym typeface="Wingdings"/>
              </a:rPr>
              <a:t>JLEIC IR and Detector concepts are designed to best enable the physics of the EIC whitepaper—and made in close collaboration with the accelerator design.</a:t>
            </a:r>
          </a:p>
          <a:p>
            <a:pPr marL="0" marR="40638" indent="0" defTabSz="910796">
              <a:spcAft>
                <a:spcPts val="600"/>
              </a:spcAft>
              <a:buFont typeface="Arial"/>
              <a:buNone/>
              <a:defRPr sz="1800"/>
            </a:pPr>
            <a:endParaRPr lang="en-US" sz="1200" b="1" dirty="0">
              <a:solidFill>
                <a:srgbClr val="413E40"/>
              </a:solidFill>
              <a:uFill>
                <a:solidFill>
                  <a:srgbClr val="413E40"/>
                </a:solidFill>
              </a:uFill>
              <a:sym typeface="Arial"/>
            </a:endParaRPr>
          </a:p>
          <a:p>
            <a:pPr marR="40638" defTabSz="910796">
              <a:spcAft>
                <a:spcPts val="600"/>
              </a:spcAft>
              <a:defRPr sz="1800"/>
            </a:pPr>
            <a:endParaRPr lang="en-US" sz="1200" b="1" dirty="0">
              <a:solidFill>
                <a:srgbClr val="413E40"/>
              </a:solidFill>
              <a:uFill>
                <a:solidFill>
                  <a:srgbClr val="413E40"/>
                </a:solidFill>
              </a:uFill>
              <a:sym typeface="Arial"/>
            </a:endParaRPr>
          </a:p>
        </p:txBody>
      </p:sp>
    </p:spTree>
    <p:extLst>
      <p:ext uri="{BB962C8B-B14F-4D97-AF65-F5344CB8AC3E}">
        <p14:creationId xmlns:p14="http://schemas.microsoft.com/office/powerpoint/2010/main" val="38065506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989"/>
            <a:ext cx="9144000" cy="365040"/>
          </a:xfrm>
        </p:spPr>
        <p:txBody>
          <a:bodyPr>
            <a:noAutofit/>
          </a:bodyPr>
          <a:lstStyle/>
          <a:p>
            <a:r>
              <a:rPr lang="en-US" dirty="0"/>
              <a:t>Acknowledgements</a:t>
            </a:r>
            <a:endParaRPr lang="en-US" sz="3200" dirty="0">
              <a:latin typeface="Arial" panose="020B0604020202020204" pitchFamily="34" charset="0"/>
              <a:cs typeface="Arial" panose="020B0604020202020204" pitchFamily="34" charset="0"/>
            </a:endParaRPr>
          </a:p>
        </p:txBody>
      </p:sp>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13</a:t>
            </a:fld>
            <a:endParaRPr lang="en-US" dirty="0"/>
          </a:p>
        </p:txBody>
      </p:sp>
      <p:sp>
        <p:nvSpPr>
          <p:cNvPr id="6" name="Slide Number Placeholder 2"/>
          <p:cNvSpPr txBox="1">
            <a:spLocks/>
          </p:cNvSpPr>
          <p:nvPr/>
        </p:nvSpPr>
        <p:spPr>
          <a:xfrm>
            <a:off x="5853479" y="6445327"/>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pPr/>
              <a:t>13</a:t>
            </a:fld>
            <a:endParaRPr lang="en-US" dirty="0"/>
          </a:p>
        </p:txBody>
      </p:sp>
      <p:sp>
        <p:nvSpPr>
          <p:cNvPr id="9" name="Footer Placeholder 1"/>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
        <p:nvSpPr>
          <p:cNvPr id="10" name="Text Box 5">
            <a:extLst>
              <a:ext uri="{FF2B5EF4-FFF2-40B4-BE49-F238E27FC236}">
                <a16:creationId xmlns:a16="http://schemas.microsoft.com/office/drawing/2014/main" id="{990E4608-3155-4D90-81DB-9B42DEC94A95}"/>
              </a:ext>
            </a:extLst>
          </p:cNvPr>
          <p:cNvSpPr txBox="1">
            <a:spLocks noChangeArrowheads="1"/>
          </p:cNvSpPr>
          <p:nvPr/>
        </p:nvSpPr>
        <p:spPr bwMode="auto">
          <a:xfrm>
            <a:off x="298579" y="939844"/>
            <a:ext cx="8360229" cy="5355312"/>
          </a:xfrm>
          <a:prstGeom prst="rect">
            <a:avLst/>
          </a:prstGeom>
          <a:noFill/>
          <a:ln w="9525">
            <a:noFill/>
            <a:miter lim="800000"/>
            <a:headEnd/>
            <a:tailEnd/>
          </a:ln>
        </p:spPr>
        <p:txBody>
          <a:bodyPr wrap="square">
            <a:spAutoFit/>
          </a:bodyPr>
          <a:lstStyle/>
          <a:p>
            <a:pPr lvl="1" algn="ctr" defTabSz="914400" fontAlgn="base">
              <a:spcBef>
                <a:spcPct val="50000"/>
              </a:spcBef>
              <a:spcAft>
                <a:spcPct val="0"/>
              </a:spcAft>
            </a:pPr>
            <a:r>
              <a:rPr lang="en-US" sz="3600" b="1" dirty="0">
                <a:solidFill>
                  <a:prstClr val="black"/>
                </a:solidFill>
                <a:latin typeface="Arial" panose="020B0604020202020204" pitchFamily="34" charset="0"/>
                <a:cs typeface="Arial" panose="020B0604020202020204" pitchFamily="34" charset="0"/>
              </a:rPr>
              <a:t>JLEIC Collaboration</a:t>
            </a:r>
          </a:p>
          <a:p>
            <a:pPr lvl="1" defTabSz="914400" fontAlgn="base">
              <a:spcBef>
                <a:spcPct val="50000"/>
              </a:spcBef>
              <a:spcAft>
                <a:spcPct val="0"/>
              </a:spcAft>
            </a:pPr>
            <a:r>
              <a:rPr lang="en-US" sz="2400" dirty="0">
                <a:solidFill>
                  <a:prstClr val="black"/>
                </a:solidFill>
                <a:latin typeface="Arial" panose="020B0604020202020204" pitchFamily="34" charset="0"/>
                <a:cs typeface="Arial" panose="020B0604020202020204" pitchFamily="34" charset="0"/>
              </a:rPr>
              <a:t>With acknowledgement to many accelerator scientists from </a:t>
            </a:r>
            <a:r>
              <a:rPr lang="en-US" sz="2400" dirty="0" err="1">
                <a:solidFill>
                  <a:prstClr val="black"/>
                </a:solidFill>
                <a:latin typeface="Arial" panose="020B0604020202020204" pitchFamily="34" charset="0"/>
                <a:cs typeface="Arial" panose="020B0604020202020204" pitchFamily="34" charset="0"/>
              </a:rPr>
              <a:t>JLab</a:t>
            </a:r>
            <a:r>
              <a:rPr lang="en-US" sz="2400" dirty="0">
                <a:solidFill>
                  <a:prstClr val="black"/>
                </a:solidFill>
                <a:latin typeface="Arial" panose="020B0604020202020204" pitchFamily="34" charset="0"/>
                <a:cs typeface="Arial" panose="020B0604020202020204" pitchFamily="34" charset="0"/>
              </a:rPr>
              <a:t> and collaborations.</a:t>
            </a:r>
            <a:endParaRPr lang="en-US" sz="3600" b="1" dirty="0">
              <a:latin typeface="Arial" panose="020B0604020202020204" pitchFamily="34" charset="0"/>
              <a:cs typeface="Arial" panose="020B0604020202020204" pitchFamily="34" charset="0"/>
            </a:endParaRPr>
          </a:p>
          <a:p>
            <a:pPr lvl="1" algn="ctr" defTabSz="914400" fontAlgn="base">
              <a:spcBef>
                <a:spcPct val="50000"/>
              </a:spcBef>
              <a:spcAft>
                <a:spcPct val="0"/>
              </a:spcAft>
            </a:pPr>
            <a:r>
              <a:rPr lang="en-US" sz="3600" b="1" dirty="0">
                <a:latin typeface="Arial" panose="020B0604020202020204" pitchFamily="34" charset="0"/>
                <a:cs typeface="Arial" panose="020B0604020202020204" pitchFamily="34" charset="0"/>
              </a:rPr>
              <a:t>JLEIC Detector Study Group</a:t>
            </a:r>
          </a:p>
          <a:p>
            <a:pPr lvl="1" defTabSz="914400" fontAlgn="base">
              <a:spcBef>
                <a:spcPct val="50000"/>
              </a:spcBef>
              <a:spcAft>
                <a:spcPct val="0"/>
              </a:spcAft>
            </a:pPr>
            <a:r>
              <a:rPr lang="en-US" sz="2400" dirty="0">
                <a:latin typeface="Arial" panose="020B0604020202020204" pitchFamily="34" charset="0"/>
                <a:cs typeface="Arial" panose="020B0604020202020204" pitchFamily="34" charset="0"/>
              </a:rPr>
              <a:t>With acknowledgement to Markus </a:t>
            </a:r>
            <a:r>
              <a:rPr lang="en-US" sz="2400" dirty="0" err="1">
                <a:latin typeface="Arial" panose="020B0604020202020204" pitchFamily="34" charset="0"/>
                <a:cs typeface="Arial" panose="020B0604020202020204" pitchFamily="34" charset="0"/>
              </a:rPr>
              <a:t>Diefenthaler</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Yulia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Furletova</a:t>
            </a:r>
            <a:r>
              <a:rPr lang="en-US" sz="2400" dirty="0">
                <a:latin typeface="Arial" panose="020B0604020202020204" pitchFamily="34" charset="0"/>
                <a:cs typeface="Arial" panose="020B0604020202020204" pitchFamily="34" charset="0"/>
              </a:rPr>
              <a:t>, Tanja Horn, Charles Hyde, </a:t>
            </a:r>
            <a:r>
              <a:rPr lang="en-US" sz="2400" dirty="0" err="1">
                <a:latin typeface="Arial" panose="020B0604020202020204" pitchFamily="34" charset="0"/>
                <a:cs typeface="Arial" panose="020B0604020202020204" pitchFamily="34" charset="0"/>
              </a:rPr>
              <a:t>Vasiliy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Morozov</a:t>
            </a:r>
            <a:r>
              <a:rPr lang="en-US" sz="2400" dirty="0">
                <a:latin typeface="Arial" panose="020B0604020202020204" pitchFamily="34" charset="0"/>
                <a:cs typeface="Arial" panose="020B0604020202020204" pitchFamily="34" charset="0"/>
              </a:rPr>
              <a:t>, Pawel </a:t>
            </a:r>
            <a:r>
              <a:rPr lang="en-US" sz="2400" dirty="0" err="1">
                <a:latin typeface="Arial" panose="020B0604020202020204" pitchFamily="34" charset="0"/>
                <a:cs typeface="Arial" panose="020B0604020202020204" pitchFamily="34" charset="0"/>
              </a:rPr>
              <a:t>Nadel-Turonski</a:t>
            </a:r>
            <a:r>
              <a:rPr lang="en-US" sz="2400" dirty="0">
                <a:latin typeface="Arial" panose="020B0604020202020204" pitchFamily="34" charset="0"/>
                <a:cs typeface="Arial" panose="020B0604020202020204" pitchFamily="34" charset="0"/>
              </a:rPr>
              <a:t>, and Rik Yoshida who all were instrumental folding in the ideas to fully integrate a detector into an e-p/A collider interaction region.</a:t>
            </a:r>
          </a:p>
          <a:p>
            <a:pPr lvl="1" defTabSz="914400" fontAlgn="base">
              <a:spcBef>
                <a:spcPct val="50000"/>
              </a:spcBef>
              <a:spcAft>
                <a:spcPct val="0"/>
              </a:spcAft>
            </a:pPr>
            <a:r>
              <a:rPr lang="en-US" sz="2400" dirty="0">
                <a:latin typeface="Arial" panose="020B0604020202020204" pitchFamily="34" charset="0"/>
                <a:cs typeface="Arial" panose="020B0604020202020204" pitchFamily="34" charset="0"/>
              </a:rPr>
              <a:t>Also with acknowledgement to Elke </a:t>
            </a:r>
            <a:r>
              <a:rPr lang="en-US" sz="2400" dirty="0" err="1">
                <a:latin typeface="Arial" panose="020B0604020202020204" pitchFamily="34" charset="0"/>
                <a:cs typeface="Arial" panose="020B0604020202020204" pitchFamily="34" charset="0"/>
              </a:rPr>
              <a:t>Aschenauer</a:t>
            </a:r>
            <a:r>
              <a:rPr lang="en-US" sz="2400" dirty="0">
                <a:latin typeface="Arial" panose="020B0604020202020204" pitchFamily="34" charset="0"/>
                <a:cs typeface="Arial" panose="020B0604020202020204" pitchFamily="34" charset="0"/>
              </a:rPr>
              <a:t> and Alexander </a:t>
            </a:r>
            <a:r>
              <a:rPr lang="en-US" sz="2400" dirty="0" err="1">
                <a:latin typeface="Arial" panose="020B0604020202020204" pitchFamily="34" charset="0"/>
                <a:cs typeface="Arial" panose="020B0604020202020204" pitchFamily="34" charset="0"/>
              </a:rPr>
              <a:t>Kiselev</a:t>
            </a:r>
            <a:r>
              <a:rPr lang="en-US" sz="2400" dirty="0">
                <a:latin typeface="Arial" panose="020B0604020202020204" pitchFamily="34" charset="0"/>
                <a:cs typeface="Arial" panose="020B0604020202020204" pitchFamily="34" charset="0"/>
              </a:rPr>
              <a:t> for healthy exchange of work &amp; ideas.</a:t>
            </a:r>
          </a:p>
        </p:txBody>
      </p:sp>
    </p:spTree>
    <p:extLst>
      <p:ext uri="{BB962C8B-B14F-4D97-AF65-F5344CB8AC3E}">
        <p14:creationId xmlns:p14="http://schemas.microsoft.com/office/powerpoint/2010/main" val="2413986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14</a:t>
            </a:fld>
            <a:endParaRPr lang="en-US" dirty="0"/>
          </a:p>
        </p:txBody>
      </p:sp>
      <p:sp>
        <p:nvSpPr>
          <p:cNvPr id="6" name="Slide Number Placeholder 2"/>
          <p:cNvSpPr txBox="1">
            <a:spLocks/>
          </p:cNvSpPr>
          <p:nvPr/>
        </p:nvSpPr>
        <p:spPr>
          <a:xfrm>
            <a:off x="5853479" y="6445327"/>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pPr/>
              <a:t>14</a:t>
            </a:fld>
            <a:endParaRPr lang="en-US" dirty="0"/>
          </a:p>
        </p:txBody>
      </p:sp>
      <p:sp>
        <p:nvSpPr>
          <p:cNvPr id="9" name="Footer Placeholder 1"/>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Tree>
    <p:extLst>
      <p:ext uri="{BB962C8B-B14F-4D97-AF65-F5344CB8AC3E}">
        <p14:creationId xmlns:p14="http://schemas.microsoft.com/office/powerpoint/2010/main" val="4930998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15</a:t>
            </a:fld>
            <a:endParaRPr lang="en-US" dirty="0"/>
          </a:p>
        </p:txBody>
      </p:sp>
      <p:sp>
        <p:nvSpPr>
          <p:cNvPr id="6" name="Slide Number Placeholder 2"/>
          <p:cNvSpPr txBox="1">
            <a:spLocks/>
          </p:cNvSpPr>
          <p:nvPr/>
        </p:nvSpPr>
        <p:spPr>
          <a:xfrm>
            <a:off x="5853479" y="6445327"/>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pPr/>
              <a:t>15</a:t>
            </a:fld>
            <a:endParaRPr lang="en-US" dirty="0"/>
          </a:p>
        </p:txBody>
      </p:sp>
      <p:sp>
        <p:nvSpPr>
          <p:cNvPr id="9" name="Footer Placeholder 1"/>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pic>
        <p:nvPicPr>
          <p:cNvPr id="8" name="Picture 7" descr="Screen Shot 2016-06-16 at 1.18.42 PM.png">
            <a:extLst>
              <a:ext uri="{FF2B5EF4-FFF2-40B4-BE49-F238E27FC236}">
                <a16:creationId xmlns:a16="http://schemas.microsoft.com/office/drawing/2014/main" id="{FB53A117-64D3-4251-ABA8-FFE0E4430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0949" y="2133542"/>
            <a:ext cx="4552511" cy="929659"/>
          </a:xfrm>
          <a:prstGeom prst="rect">
            <a:avLst/>
          </a:prstGeom>
          <a:ln>
            <a:solidFill>
              <a:sysClr val="windowText" lastClr="000000"/>
            </a:solidFill>
          </a:ln>
        </p:spPr>
      </p:pic>
      <p:pic>
        <p:nvPicPr>
          <p:cNvPr id="10" name="Picture 2" descr="cteq-pdfs-10gev2-liny">
            <a:extLst>
              <a:ext uri="{FF2B5EF4-FFF2-40B4-BE49-F238E27FC236}">
                <a16:creationId xmlns:a16="http://schemas.microsoft.com/office/drawing/2014/main" id="{0153D521-A202-4433-BA85-C70D115F8F54}"/>
              </a:ext>
            </a:extLst>
          </p:cNvPr>
          <p:cNvPicPr>
            <a:picLocks noChangeAspect="1" noChangeArrowheads="1"/>
          </p:cNvPicPr>
          <p:nvPr/>
        </p:nvPicPr>
        <p:blipFill>
          <a:blip r:embed="rId3" cstate="print"/>
          <a:srcRect/>
          <a:stretch>
            <a:fillRect/>
          </a:stretch>
        </p:blipFill>
        <p:spPr bwMode="auto">
          <a:xfrm>
            <a:off x="262500" y="977278"/>
            <a:ext cx="2939128" cy="1943687"/>
          </a:xfrm>
          <a:prstGeom prst="rect">
            <a:avLst/>
          </a:prstGeom>
          <a:noFill/>
          <a:ln w="9525">
            <a:noFill/>
            <a:miter lim="800000"/>
            <a:headEnd/>
            <a:tailEnd/>
          </a:ln>
        </p:spPr>
      </p:pic>
      <p:sp>
        <p:nvSpPr>
          <p:cNvPr id="11" name="TextBox 10">
            <a:extLst>
              <a:ext uri="{FF2B5EF4-FFF2-40B4-BE49-F238E27FC236}">
                <a16:creationId xmlns:a16="http://schemas.microsoft.com/office/drawing/2014/main" id="{EA8E0F17-66EF-41BE-B248-A613388D3B29}"/>
              </a:ext>
            </a:extLst>
          </p:cNvPr>
          <p:cNvSpPr txBox="1"/>
          <p:nvPr/>
        </p:nvSpPr>
        <p:spPr>
          <a:xfrm>
            <a:off x="3655761" y="973167"/>
            <a:ext cx="5062889" cy="923330"/>
          </a:xfrm>
          <a:prstGeom prst="rect">
            <a:avLst/>
          </a:prstGeom>
          <a:solidFill>
            <a:srgbClr val="EEECE1"/>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HERA discovered a dramatic rise in the number</a:t>
            </a:r>
            <a:r>
              <a:rPr kumimoji="0" lang="en-US" sz="18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gluons carrying a small fractional longitudinal</a:t>
            </a:r>
            <a:r>
              <a:rPr kumimoji="0" lang="en-US" sz="18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momentum of the proton (i.e. small-x).</a:t>
            </a:r>
          </a:p>
        </p:txBody>
      </p:sp>
      <p:sp>
        <p:nvSpPr>
          <p:cNvPr id="12" name="TextBox 11">
            <a:extLst>
              <a:ext uri="{FF2B5EF4-FFF2-40B4-BE49-F238E27FC236}">
                <a16:creationId xmlns:a16="http://schemas.microsoft.com/office/drawing/2014/main" id="{9A0D6452-C64B-4D71-A326-1D90C01A074B}"/>
              </a:ext>
            </a:extLst>
          </p:cNvPr>
          <p:cNvSpPr txBox="1"/>
          <p:nvPr/>
        </p:nvSpPr>
        <p:spPr>
          <a:xfrm>
            <a:off x="1820190" y="3211571"/>
            <a:ext cx="6898460" cy="646331"/>
          </a:xfrm>
          <a:prstGeom prst="rect">
            <a:avLst/>
          </a:prstGeom>
          <a:solidFill>
            <a:srgbClr val="EEECE1"/>
          </a:soli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cannot go on forever as</a:t>
            </a:r>
            <a:r>
              <a:rPr kumimoji="0" lang="en-US" sz="18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x becomes smaller and smaller:</a:t>
            </a:r>
            <a:r>
              <a:rPr kumimoji="0" lang="en-US" sz="18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parton</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recombination must</a:t>
            </a:r>
            <a:r>
              <a:rPr kumimoji="0" lang="en-US" sz="18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balance </a:t>
            </a:r>
            <a:r>
              <a:rPr kumimoji="0" lang="en-US" sz="1800" b="0" i="0" u="none" strike="noStrike" kern="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parton</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splitting,</a:t>
            </a:r>
            <a:r>
              <a:rPr kumimoji="0" lang="en-US" sz="1800" b="0" i="0" u="none" strike="noStrike" kern="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1"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i.e.</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Saturation</a:t>
            </a:r>
          </a:p>
        </p:txBody>
      </p:sp>
      <p:sp>
        <p:nvSpPr>
          <p:cNvPr id="13" name="TextBox 12">
            <a:extLst>
              <a:ext uri="{FF2B5EF4-FFF2-40B4-BE49-F238E27FC236}">
                <a16:creationId xmlns:a16="http://schemas.microsoft.com/office/drawing/2014/main" id="{6C1DED39-B89F-4471-B3CF-3F48259D3C85}"/>
              </a:ext>
            </a:extLst>
          </p:cNvPr>
          <p:cNvSpPr txBox="1"/>
          <p:nvPr/>
        </p:nvSpPr>
        <p:spPr>
          <a:xfrm>
            <a:off x="292276" y="4055234"/>
            <a:ext cx="6243281" cy="2262158"/>
          </a:xfrm>
          <a:prstGeom prst="rect">
            <a:avLst/>
          </a:prstGeom>
          <a:noFill/>
          <a:ln>
            <a:noFill/>
          </a:ln>
        </p:spPr>
        <p:txBody>
          <a:bodyPr wrap="square" rtlCol="0">
            <a:spAutoFit/>
          </a:bodyPr>
          <a:lstStyle/>
          <a:p>
            <a:pPr marL="285750" marR="0" lvl="0" indent="-285750" defTabSz="457200" eaLnBrk="1" fontAlgn="auto" latinLnBrk="0" hangingPunct="1">
              <a:lnSpc>
                <a:spcPct val="100000"/>
              </a:lnSpc>
              <a:spcBef>
                <a:spcPts val="0"/>
              </a:spcBef>
              <a:spcAft>
                <a:spcPts val="600"/>
              </a:spcAft>
              <a:buClrTx/>
              <a:buSzTx/>
              <a:buFont typeface="Arial"/>
              <a:buChar char="•"/>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t>
            </a:r>
            <a:r>
              <a:rPr kumimoji="0" lang="en-US" sz="1800" b="0"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Q</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value where the protons (or ions) enters the saturation regime is called </a:t>
            </a:r>
            <a:r>
              <a:rPr kumimoji="0" lang="en-US" sz="1800" b="0"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Q</a:t>
            </a:r>
            <a:r>
              <a:rPr kumimoji="0" lang="en-US" sz="1800" b="0" i="0" u="none" strike="noStrike" kern="0" cap="none" spc="0" normalizeH="0" baseline="-25000" noProof="0" dirty="0">
                <a:ln>
                  <a:noFill/>
                </a:ln>
                <a:solidFill>
                  <a:srgbClr val="0000FF"/>
                </a:solidFill>
                <a:effectLst/>
                <a:uLnTx/>
                <a:uFillTx/>
                <a:latin typeface="Arial" panose="020B0604020202020204" pitchFamily="34" charset="0"/>
                <a:cs typeface="Arial" panose="020B0604020202020204" pitchFamily="34" charset="0"/>
              </a:rPr>
              <a:t>s</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and a function of x: </a:t>
            </a:r>
            <a:r>
              <a:rPr kumimoji="0" lang="en-US" sz="1800" b="0"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Q</a:t>
            </a:r>
            <a:r>
              <a:rPr kumimoji="0" lang="en-US" sz="1800" b="0" i="0" u="none" strike="noStrike" kern="0" cap="none" spc="0" normalizeH="0" baseline="-25000" noProof="0" dirty="0">
                <a:ln>
                  <a:noFill/>
                </a:ln>
                <a:solidFill>
                  <a:srgbClr val="0000FF"/>
                </a:solidFill>
                <a:effectLst/>
                <a:uLnTx/>
                <a:uFillTx/>
                <a:latin typeface="Arial" panose="020B0604020202020204" pitchFamily="34" charset="0"/>
                <a:cs typeface="Arial" panose="020B0604020202020204" pitchFamily="34" charset="0"/>
              </a:rPr>
              <a:t>s</a:t>
            </a:r>
            <a:r>
              <a:rPr kumimoji="0" lang="en-US" sz="1800" b="0"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(x).  </a:t>
            </a:r>
          </a:p>
          <a:p>
            <a:pPr marL="285750" marR="0" lvl="0" indent="-285750" defTabSz="457200" eaLnBrk="1" fontAlgn="auto" latinLnBrk="0" hangingPunct="1">
              <a:lnSpc>
                <a:spcPct val="100000"/>
              </a:lnSpc>
              <a:spcBef>
                <a:spcPts val="0"/>
              </a:spcBef>
              <a:spcAft>
                <a:spcPts val="600"/>
              </a:spcAft>
              <a:buClrTx/>
              <a:buSzTx/>
              <a:buFont typeface="Arial"/>
              <a:buChar char="•"/>
              <a:tabLst/>
              <a:defRPr/>
            </a:pP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We ideally want to access saturation at a reasonably high </a:t>
            </a:r>
            <a:r>
              <a:rPr kumimoji="0" lang="en-US" sz="1800" b="0"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Q</a:t>
            </a:r>
            <a:r>
              <a:rPr kumimoji="0" lang="en-US" sz="1800" b="0" i="0" u="none" strike="noStrike" kern="0" cap="none" spc="0" normalizeH="0" baseline="-25000" noProof="0" dirty="0">
                <a:ln>
                  <a:noFill/>
                </a:ln>
                <a:solidFill>
                  <a:srgbClr val="0000FF"/>
                </a:solidFill>
                <a:effectLst/>
                <a:uLnTx/>
                <a:uFillTx/>
                <a:latin typeface="Arial" panose="020B0604020202020204" pitchFamily="34" charset="0"/>
                <a:cs typeface="Arial" panose="020B0604020202020204" pitchFamily="34" charset="0"/>
              </a:rPr>
              <a:t>s</a:t>
            </a:r>
            <a:r>
              <a:rPr kumimoji="0" lang="en-US" sz="1800" b="0"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few GeV at least) for </a:t>
            </a:r>
            <a:r>
              <a:rPr kumimoji="0" lang="en-US" sz="1800" b="0" i="0" u="none" strike="noStrike" kern="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pQCD</a:t>
            </a:r>
            <a:r>
              <a:rPr kumimoji="0" lang="en-US"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interpretation.</a:t>
            </a:r>
          </a:p>
          <a:p>
            <a:pPr marL="285750" marR="0" lvl="0" indent="-285750" defTabSz="457200" eaLnBrk="1" fontAlgn="auto" latinLnBrk="0" hangingPunct="1">
              <a:lnSpc>
                <a:spcPct val="100000"/>
              </a:lnSpc>
              <a:spcBef>
                <a:spcPts val="0"/>
              </a:spcBef>
              <a:spcAft>
                <a:spcPts val="600"/>
              </a:spcAft>
              <a:buClrTx/>
              <a:buSzTx/>
              <a:buFont typeface="Arial"/>
              <a:buChar char="•"/>
              <a:tabLst/>
              <a:defRPr/>
            </a:pPr>
            <a:r>
              <a:rPr lang="en-US" kern="0" dirty="0">
                <a:solidFill>
                  <a:srgbClr val="000000"/>
                </a:solidFill>
                <a:latin typeface="Arial" panose="020B0604020202020204" pitchFamily="34" charset="0"/>
                <a:cs typeface="Arial" panose="020B0604020202020204" pitchFamily="34" charset="0"/>
              </a:rPr>
              <a:t>Maximum accessible</a:t>
            </a:r>
            <a:r>
              <a:rPr lang="en-US" kern="0" dirty="0">
                <a:solidFill>
                  <a:srgbClr val="0000FF"/>
                </a:solidFill>
                <a:latin typeface="Arial" panose="020B0604020202020204" pitchFamily="34" charset="0"/>
                <a:cs typeface="Arial" panose="020B0604020202020204" pitchFamily="34" charset="0"/>
              </a:rPr>
              <a:t> </a:t>
            </a:r>
            <a:r>
              <a:rPr lang="en-US" kern="0" dirty="0" err="1">
                <a:solidFill>
                  <a:srgbClr val="0000FF"/>
                </a:solidFill>
                <a:latin typeface="Arial" panose="020B0604020202020204" pitchFamily="34" charset="0"/>
                <a:cs typeface="Arial" panose="020B0604020202020204" pitchFamily="34" charset="0"/>
              </a:rPr>
              <a:t>Q</a:t>
            </a:r>
            <a:r>
              <a:rPr lang="en-US" kern="0" baseline="-25000" dirty="0" err="1">
                <a:solidFill>
                  <a:srgbClr val="0000FF"/>
                </a:solidFill>
                <a:latin typeface="Arial" panose="020B0604020202020204" pitchFamily="34" charset="0"/>
                <a:cs typeface="Arial" panose="020B0604020202020204" pitchFamily="34" charset="0"/>
              </a:rPr>
              <a:t>s</a:t>
            </a:r>
            <a:r>
              <a:rPr lang="en-US" kern="0" baseline="30000" dirty="0" err="1">
                <a:solidFill>
                  <a:srgbClr val="0000FF"/>
                </a:solidFill>
                <a:latin typeface="Arial" panose="020B0604020202020204" pitchFamily="34" charset="0"/>
                <a:cs typeface="Arial" panose="020B0604020202020204" pitchFamily="34" charset="0"/>
              </a:rPr>
              <a:t>max</a:t>
            </a:r>
            <a:r>
              <a:rPr lang="en-US" kern="0" dirty="0">
                <a:solidFill>
                  <a:srgbClr val="0000FF"/>
                </a:solidFill>
                <a:latin typeface="Arial" panose="020B0604020202020204" pitchFamily="34" charset="0"/>
                <a:cs typeface="Arial" panose="020B0604020202020204" pitchFamily="34" charset="0"/>
              </a:rPr>
              <a:t> </a:t>
            </a:r>
            <a:r>
              <a:rPr lang="en-US" kern="0" dirty="0">
                <a:solidFill>
                  <a:srgbClr val="000000"/>
                </a:solidFill>
                <a:latin typeface="Arial" panose="020B0604020202020204" pitchFamily="34" charset="0"/>
                <a:cs typeface="Arial" panose="020B0604020202020204" pitchFamily="34" charset="0"/>
              </a:rPr>
              <a:t>is a very weak function of √s</a:t>
            </a:r>
          </a:p>
          <a:p>
            <a:pPr marL="285750" marR="0" lvl="0" indent="-285750" defTabSz="457200" eaLnBrk="1" fontAlgn="auto" latinLnBrk="0" hangingPunct="1">
              <a:lnSpc>
                <a:spcPct val="100000"/>
              </a:lnSpc>
              <a:spcBef>
                <a:spcPts val="0"/>
              </a:spcBef>
              <a:spcAft>
                <a:spcPts val="600"/>
              </a:spcAft>
              <a:buClrTx/>
              <a:buSzTx/>
              <a:buFont typeface="Arial"/>
              <a:buChar char="•"/>
              <a:tabLst/>
              <a:defRPr/>
            </a:pPr>
            <a:r>
              <a:rPr lang="en-US" kern="0" dirty="0">
                <a:solidFill>
                  <a:srgbClr val="000000"/>
                </a:solidFill>
                <a:latin typeface="Arial" panose="020B0604020202020204" pitchFamily="34" charset="0"/>
                <a:cs typeface="Arial" panose="020B0604020202020204" pitchFamily="34" charset="0"/>
              </a:rPr>
              <a:t>To double the scale </a:t>
            </a:r>
            <a:r>
              <a:rPr lang="en-US" kern="0" dirty="0" err="1">
                <a:solidFill>
                  <a:srgbClr val="000000"/>
                </a:solidFill>
                <a:latin typeface="Arial" panose="020B0604020202020204" pitchFamily="34" charset="0"/>
                <a:cs typeface="Arial" panose="020B0604020202020204" pitchFamily="34" charset="0"/>
              </a:rPr>
              <a:t>Q</a:t>
            </a:r>
            <a:r>
              <a:rPr lang="en-US" kern="0" baseline="-25000" dirty="0" err="1">
                <a:solidFill>
                  <a:srgbClr val="000000"/>
                </a:solidFill>
                <a:latin typeface="Arial" panose="020B0604020202020204" pitchFamily="34" charset="0"/>
                <a:cs typeface="Arial" panose="020B0604020202020204" pitchFamily="34" charset="0"/>
              </a:rPr>
              <a:t>s</a:t>
            </a:r>
            <a:r>
              <a:rPr lang="en-US" kern="0" baseline="30000" dirty="0" err="1">
                <a:solidFill>
                  <a:srgbClr val="000000"/>
                </a:solidFill>
                <a:latin typeface="Arial" panose="020B0604020202020204" pitchFamily="34" charset="0"/>
                <a:cs typeface="Arial" panose="020B0604020202020204" pitchFamily="34" charset="0"/>
              </a:rPr>
              <a:t>max</a:t>
            </a:r>
            <a:r>
              <a:rPr lang="en-US" kern="0" dirty="0">
                <a:solidFill>
                  <a:srgbClr val="000000"/>
                </a:solidFill>
                <a:latin typeface="Arial" panose="020B0604020202020204" pitchFamily="34" charset="0"/>
                <a:cs typeface="Arial" panose="020B0604020202020204" pitchFamily="34" charset="0"/>
              </a:rPr>
              <a:t> accessible at an EIC (for </a:t>
            </a:r>
            <a:r>
              <a:rPr lang="en-US" kern="0" dirty="0" err="1">
                <a:solidFill>
                  <a:srgbClr val="000000"/>
                </a:solidFill>
                <a:latin typeface="Arial" panose="020B0604020202020204" pitchFamily="34" charset="0"/>
                <a:cs typeface="Arial" panose="020B0604020202020204" pitchFamily="34" charset="0"/>
              </a:rPr>
              <a:t>eAu</a:t>
            </a:r>
            <a:r>
              <a:rPr lang="en-US" kern="0" dirty="0">
                <a:solidFill>
                  <a:srgbClr val="000000"/>
                </a:solidFill>
                <a:latin typeface="Arial" panose="020B0604020202020204" pitchFamily="34" charset="0"/>
                <a:cs typeface="Arial" panose="020B0604020202020204" pitchFamily="34" charset="0"/>
              </a:rPr>
              <a:t>,   ~1.2 GeV) needs an </a:t>
            </a:r>
            <a:r>
              <a:rPr lang="en-US" kern="0" dirty="0" err="1">
                <a:solidFill>
                  <a:srgbClr val="000000"/>
                </a:solidFill>
                <a:latin typeface="Arial" panose="020B0604020202020204" pitchFamily="34" charset="0"/>
                <a:cs typeface="Arial" panose="020B0604020202020204" pitchFamily="34" charset="0"/>
              </a:rPr>
              <a:t>LHeC</a:t>
            </a:r>
            <a:r>
              <a:rPr lang="en-US" kern="0" dirty="0">
                <a:solidFill>
                  <a:srgbClr val="000000"/>
                </a:solidFill>
                <a:latin typeface="Arial" panose="020B0604020202020204" pitchFamily="34" charset="0"/>
                <a:cs typeface="Arial" panose="020B0604020202020204" pitchFamily="34" charset="0"/>
              </a:rPr>
              <a:t>, to triple it needs an FCC-eh.</a:t>
            </a:r>
          </a:p>
        </p:txBody>
      </p:sp>
      <p:sp>
        <p:nvSpPr>
          <p:cNvPr id="14" name="TextBox 13">
            <a:extLst>
              <a:ext uri="{FF2B5EF4-FFF2-40B4-BE49-F238E27FC236}">
                <a16:creationId xmlns:a16="http://schemas.microsoft.com/office/drawing/2014/main" id="{61FC02C0-7310-4D0F-85A2-90E84B994D7C}"/>
              </a:ext>
            </a:extLst>
          </p:cNvPr>
          <p:cNvSpPr txBox="1"/>
          <p:nvPr/>
        </p:nvSpPr>
        <p:spPr>
          <a:xfrm>
            <a:off x="6528771" y="4367345"/>
            <a:ext cx="2615229" cy="1600438"/>
          </a:xfrm>
          <a:prstGeom prst="rect">
            <a:avLst/>
          </a:prstGeom>
          <a:solidFill>
            <a:srgbClr val="FFFF00"/>
          </a:solidFill>
          <a:ln>
            <a:solidFill>
              <a:srgbClr val="FFFF00"/>
            </a:solidFill>
          </a:ln>
        </p:spPr>
        <p:txBody>
          <a:bodyPr wrap="square" rtlCol="0">
            <a:spAutoFit/>
          </a:bodyPr>
          <a:lstStyle/>
          <a:p>
            <a:pPr defTabSz="457200"/>
            <a:r>
              <a:rPr lang="en-US" sz="1400" dirty="0">
                <a:solidFill>
                  <a:prstClr val="black"/>
                </a:solidFill>
                <a:latin typeface="Arial" panose="020B0604020202020204" pitchFamily="34" charset="0"/>
                <a:cs typeface="Arial" panose="020B0604020202020204" pitchFamily="34" charset="0"/>
              </a:rPr>
              <a:t>EIC will investigate saturation in the non-pert/pert boundary.</a:t>
            </a:r>
          </a:p>
          <a:p>
            <a:pPr defTabSz="457200"/>
            <a:r>
              <a:rPr lang="en-US" sz="1400" dirty="0">
                <a:solidFill>
                  <a:prstClr val="black"/>
                </a:solidFill>
                <a:latin typeface="Arial" panose="020B0604020202020204" pitchFamily="34" charset="0"/>
                <a:cs typeface="Arial" panose="020B0604020202020204" pitchFamily="34" charset="0"/>
              </a:rPr>
              <a:t>Balance this with measurability of transverse structure to start.</a:t>
            </a:r>
          </a:p>
          <a:p>
            <a:pPr defTabSz="457200"/>
            <a:r>
              <a:rPr lang="en-US" sz="1400" dirty="0">
                <a:solidFill>
                  <a:prstClr val="black"/>
                </a:solidFill>
                <a:latin typeface="Arial" panose="020B0604020202020204" pitchFamily="34" charset="0"/>
                <a:cs typeface="Arial" panose="020B0604020202020204" pitchFamily="34" charset="0"/>
              </a:rPr>
              <a:t>(i.e.  [100 MeV]</a:t>
            </a:r>
            <a:r>
              <a:rPr lang="en-US" sz="1400" baseline="-25000" dirty="0">
                <a:solidFill>
                  <a:prstClr val="black"/>
                </a:solidFill>
                <a:latin typeface="Arial" panose="020B0604020202020204" pitchFamily="34" charset="0"/>
                <a:cs typeface="Arial" panose="020B0604020202020204" pitchFamily="34" charset="0"/>
              </a:rPr>
              <a:t>T</a:t>
            </a:r>
            <a:r>
              <a:rPr lang="en-US" sz="1400" dirty="0">
                <a:solidFill>
                  <a:prstClr val="black"/>
                </a:solidFill>
                <a:latin typeface="Arial" panose="020B0604020202020204" pitchFamily="34" charset="0"/>
                <a:cs typeface="Arial" panose="020B0604020202020204" pitchFamily="34" charset="0"/>
              </a:rPr>
              <a:t>/</a:t>
            </a:r>
            <a:r>
              <a:rPr lang="en-US" sz="1400" dirty="0" err="1">
                <a:solidFill>
                  <a:prstClr val="black"/>
                </a:solidFill>
                <a:latin typeface="Arial" panose="020B0604020202020204" pitchFamily="34" charset="0"/>
                <a:cs typeface="Arial" panose="020B0604020202020204" pitchFamily="34" charset="0"/>
              </a:rPr>
              <a:t>E</a:t>
            </a:r>
            <a:r>
              <a:rPr lang="en-US" sz="1400" baseline="-25000" dirty="0" err="1">
                <a:solidFill>
                  <a:prstClr val="black"/>
                </a:solidFill>
                <a:latin typeface="Arial" panose="020B0604020202020204" pitchFamily="34" charset="0"/>
                <a:cs typeface="Arial" panose="020B0604020202020204" pitchFamily="34" charset="0"/>
              </a:rPr>
              <a:t>p</a:t>
            </a:r>
            <a:r>
              <a:rPr lang="en-US" sz="1400" dirty="0">
                <a:solidFill>
                  <a:prstClr val="black"/>
                </a:solidFill>
                <a:latin typeface="Arial" panose="020B0604020202020204" pitchFamily="34" charset="0"/>
                <a:cs typeface="Arial" panose="020B0604020202020204" pitchFamily="34" charset="0"/>
              </a:rPr>
              <a:t> &gt;10 </a:t>
            </a:r>
            <a:r>
              <a:rPr lang="en-US" sz="1400" baseline="30000" dirty="0">
                <a:solidFill>
                  <a:prstClr val="black"/>
                </a:solidFill>
                <a:latin typeface="Arial" panose="020B0604020202020204" pitchFamily="34" charset="0"/>
                <a:cs typeface="Arial" panose="020B0604020202020204" pitchFamily="34" charset="0"/>
              </a:rPr>
              <a:t>-3</a:t>
            </a:r>
            <a:r>
              <a:rPr lang="en-US" sz="1400" dirty="0">
                <a:solidFill>
                  <a:prstClr val="black"/>
                </a:solidFill>
                <a:latin typeface="Arial" panose="020B0604020202020204" pitchFamily="34" charset="0"/>
                <a:cs typeface="Arial" panose="020B0604020202020204" pitchFamily="34" charset="0"/>
              </a:rPr>
              <a:t>)</a:t>
            </a:r>
          </a:p>
          <a:p>
            <a:pPr defTabSz="457200"/>
            <a:r>
              <a:rPr lang="en-US" sz="1400" b="1" dirty="0">
                <a:solidFill>
                  <a:prstClr val="black"/>
                </a:solidFill>
                <a:latin typeface="Arial" panose="020B0604020202020204" pitchFamily="34" charset="0"/>
                <a:cs typeface="Arial" panose="020B0604020202020204" pitchFamily="34" charset="0"/>
              </a:rPr>
              <a:t>JLEIC (3T) 10 GeV x 100 GeV </a:t>
            </a:r>
            <a:r>
              <a:rPr lang="en-US" sz="1400" dirty="0">
                <a:solidFill>
                  <a:srgbClr val="0000FF"/>
                </a:solidFill>
                <a:latin typeface="Arial" panose="020B0604020202020204" pitchFamily="34" charset="0"/>
                <a:ea typeface="Zapf Dingbats"/>
                <a:cs typeface="Arial" panose="020B0604020202020204" pitchFamily="34" charset="0"/>
                <a:sym typeface="Zapf Dingbats"/>
              </a:rPr>
              <a:t>✔</a:t>
            </a:r>
            <a:endParaRPr lang="en-US" sz="1400" dirty="0">
              <a:solidFill>
                <a:srgbClr val="0000FF"/>
              </a:solidFill>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DF42927C-496C-4D5E-9469-2C7459BE0986}"/>
              </a:ext>
            </a:extLst>
          </p:cNvPr>
          <p:cNvSpPr>
            <a:spLocks noGrp="1"/>
          </p:cNvSpPr>
          <p:nvPr>
            <p:ph type="title"/>
          </p:nvPr>
        </p:nvSpPr>
        <p:spPr>
          <a:xfrm>
            <a:off x="0" y="0"/>
            <a:ext cx="9144000" cy="760397"/>
          </a:xfrm>
        </p:spPr>
        <p:txBody>
          <a:bodyPr/>
          <a:lstStyle/>
          <a:p>
            <a:r>
              <a:rPr lang="en-US" dirty="0"/>
              <a:t>QCD at Extremes: Parton Saturation</a:t>
            </a:r>
          </a:p>
        </p:txBody>
      </p:sp>
    </p:spTree>
    <p:extLst>
      <p:ext uri="{BB962C8B-B14F-4D97-AF65-F5344CB8AC3E}">
        <p14:creationId xmlns:p14="http://schemas.microsoft.com/office/powerpoint/2010/main" val="214621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2"/>
          <p:cNvSpPr>
            <a:spLocks noGrp="1"/>
          </p:cNvSpPr>
          <p:nvPr>
            <p:ph type="sldNum" sz="quarter" idx="4"/>
          </p:nvPr>
        </p:nvSpPr>
        <p:spPr>
          <a:xfrm>
            <a:off x="5853479" y="6445327"/>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9A5DFB4-3D23-4866-8D46-AE36D04BFD7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1" name="Straight Connector 10"/>
          <p:cNvCxnSpPr/>
          <p:nvPr/>
        </p:nvCxnSpPr>
        <p:spPr>
          <a:xfrm flipH="1">
            <a:off x="1752600" y="3911600"/>
            <a:ext cx="55753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2235200" y="3848100"/>
            <a:ext cx="0" cy="190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3530600" y="3848100"/>
            <a:ext cx="0" cy="190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800600" y="3848100"/>
            <a:ext cx="0" cy="190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6096000" y="3848100"/>
            <a:ext cx="0" cy="190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7327900" y="3810000"/>
            <a:ext cx="0" cy="190500"/>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177070" y="4222234"/>
            <a:ext cx="3129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9" name="TextBox 18"/>
          <p:cNvSpPr txBox="1"/>
          <p:nvPr/>
        </p:nvSpPr>
        <p:spPr>
          <a:xfrm>
            <a:off x="3258718" y="4213304"/>
            <a:ext cx="5774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20" name="TextBox 19"/>
          <p:cNvSpPr txBox="1"/>
          <p:nvPr/>
        </p:nvSpPr>
        <p:spPr>
          <a:xfrm>
            <a:off x="1963318" y="4214336"/>
            <a:ext cx="5774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21" name="TextBox 20"/>
          <p:cNvSpPr txBox="1"/>
          <p:nvPr/>
        </p:nvSpPr>
        <p:spPr>
          <a:xfrm>
            <a:off x="4528718" y="4212272"/>
            <a:ext cx="5774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2" name="TextBox 21"/>
          <p:cNvSpPr txBox="1"/>
          <p:nvPr/>
        </p:nvSpPr>
        <p:spPr>
          <a:xfrm>
            <a:off x="5885576" y="4222234"/>
            <a:ext cx="5774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23" name="TextBox 22"/>
          <p:cNvSpPr txBox="1"/>
          <p:nvPr/>
        </p:nvSpPr>
        <p:spPr>
          <a:xfrm>
            <a:off x="6249299" y="2095500"/>
            <a:ext cx="1197764"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Few-body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Regime</a:t>
            </a:r>
          </a:p>
        </p:txBody>
      </p:sp>
      <p:sp>
        <p:nvSpPr>
          <p:cNvPr id="24" name="TextBox 23"/>
          <p:cNvSpPr txBox="1"/>
          <p:nvPr/>
        </p:nvSpPr>
        <p:spPr>
          <a:xfrm>
            <a:off x="2341982" y="2095500"/>
            <a:ext cx="1184940"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Collective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Regime</a:t>
            </a:r>
          </a:p>
        </p:txBody>
      </p:sp>
      <p:sp>
        <p:nvSpPr>
          <p:cNvPr id="25" name="TextBox 24"/>
          <p:cNvSpPr txBox="1"/>
          <p:nvPr/>
        </p:nvSpPr>
        <p:spPr>
          <a:xfrm>
            <a:off x="590052" y="2108200"/>
            <a:ext cx="2018501" cy="120032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Saturation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Needs to be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accessed via Ions</a:t>
            </a:r>
          </a:p>
        </p:txBody>
      </p:sp>
      <p:sp>
        <p:nvSpPr>
          <p:cNvPr id="26" name="TextBox 25"/>
          <p:cNvSpPr txBox="1"/>
          <p:nvPr/>
        </p:nvSpPr>
        <p:spPr>
          <a:xfrm>
            <a:off x="7581578" y="4230806"/>
            <a:ext cx="150554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 (for proton)</a:t>
            </a:r>
          </a:p>
        </p:txBody>
      </p:sp>
      <p:sp>
        <p:nvSpPr>
          <p:cNvPr id="27" name="Rectangle 26"/>
          <p:cNvSpPr/>
          <p:nvPr/>
        </p:nvSpPr>
        <p:spPr>
          <a:xfrm>
            <a:off x="3802482" y="1295400"/>
            <a:ext cx="2446817" cy="2616200"/>
          </a:xfrm>
          <a:prstGeom prst="rect">
            <a:avLst/>
          </a:prstGeom>
          <a:solidFill>
            <a:schemeClr val="accent1">
              <a:lumMod val="20000"/>
              <a:lumOff val="80000"/>
            </a:schemeClr>
          </a:solidFill>
          <a:ln>
            <a:noFill/>
          </a:ln>
          <a:effectLst>
            <a:glow>
              <a:schemeClr val="tx2">
                <a:lumMod val="40000"/>
                <a:lumOff val="60000"/>
              </a:schemeClr>
            </a:glow>
            <a:outerShdw dir="5400000" sx="0" sy="0" algn="tl" rotWithShape="0">
              <a:srgbClr val="000000"/>
            </a:outerShdw>
            <a:softEdge rad="1778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957636" y="4703802"/>
            <a:ext cx="2916183" cy="646331"/>
          </a:xfrm>
          <a:prstGeom prst="rect">
            <a:avLst/>
          </a:prstGeom>
          <a:solidFill>
            <a:schemeClr val="accent3">
              <a:lumMod val="20000"/>
              <a:lumOff val="80000"/>
            </a:schemeClr>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QCD Radiation Dominated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(Studied at HERA)</a:t>
            </a:r>
          </a:p>
        </p:txBody>
      </p:sp>
      <p:sp>
        <p:nvSpPr>
          <p:cNvPr id="29" name="TextBox 28"/>
          <p:cNvSpPr txBox="1"/>
          <p:nvPr/>
        </p:nvSpPr>
        <p:spPr>
          <a:xfrm>
            <a:off x="4227709" y="4913868"/>
            <a:ext cx="3121367" cy="369332"/>
          </a:xfrm>
          <a:prstGeom prst="rect">
            <a:avLst/>
          </a:prstGeom>
          <a:solidFill>
            <a:srgbClr val="FFFF00"/>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Hadron Structure Dominated</a:t>
            </a:r>
          </a:p>
        </p:txBody>
      </p:sp>
      <p:sp>
        <p:nvSpPr>
          <p:cNvPr id="30" name="TextBox 29"/>
          <p:cNvSpPr txBox="1"/>
          <p:nvPr/>
        </p:nvSpPr>
        <p:spPr>
          <a:xfrm>
            <a:off x="4419600" y="2108200"/>
            <a:ext cx="1390124"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Many-body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Regime</a:t>
            </a:r>
          </a:p>
        </p:txBody>
      </p:sp>
      <p:sp>
        <p:nvSpPr>
          <p:cNvPr id="31" name="Left Arrow 6"/>
          <p:cNvSpPr/>
          <p:nvPr/>
        </p:nvSpPr>
        <p:spPr>
          <a:xfrm>
            <a:off x="215900" y="2298700"/>
            <a:ext cx="374152" cy="2413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Left Brace 31"/>
          <p:cNvSpPr/>
          <p:nvPr/>
        </p:nvSpPr>
        <p:spPr>
          <a:xfrm rot="16200000">
            <a:off x="5327452" y="3833517"/>
            <a:ext cx="361434" cy="365449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 name="TextBox 32"/>
          <p:cNvSpPr txBox="1"/>
          <p:nvPr/>
        </p:nvSpPr>
        <p:spPr>
          <a:xfrm>
            <a:off x="2996998" y="5841483"/>
            <a:ext cx="500649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Main interest for EIC Nucleon/Nuclear Program</a:t>
            </a:r>
          </a:p>
        </p:txBody>
      </p:sp>
      <p:pic>
        <p:nvPicPr>
          <p:cNvPr id="34" name="Picture 33"/>
          <p:cNvPicPr>
            <a:picLocks noChangeAspect="1"/>
          </p:cNvPicPr>
          <p:nvPr/>
        </p:nvPicPr>
        <p:blipFill>
          <a:blip r:embed="rId3"/>
          <a:stretch>
            <a:fillRect/>
          </a:stretch>
        </p:blipFill>
        <p:spPr>
          <a:xfrm>
            <a:off x="6457809" y="3064053"/>
            <a:ext cx="488952" cy="488952"/>
          </a:xfrm>
          <a:prstGeom prst="rect">
            <a:avLst/>
          </a:prstGeom>
        </p:spPr>
      </p:pic>
      <p:pic>
        <p:nvPicPr>
          <p:cNvPr id="35" name="Picture 34"/>
          <p:cNvPicPr>
            <a:picLocks noChangeAspect="1"/>
          </p:cNvPicPr>
          <p:nvPr/>
        </p:nvPicPr>
        <p:blipFill>
          <a:blip r:embed="rId4"/>
          <a:stretch>
            <a:fillRect/>
          </a:stretch>
        </p:blipFill>
        <p:spPr>
          <a:xfrm>
            <a:off x="2566566" y="2987853"/>
            <a:ext cx="565152" cy="565152"/>
          </a:xfrm>
          <a:prstGeom prst="rect">
            <a:avLst/>
          </a:prstGeom>
        </p:spPr>
      </p:pic>
      <p:pic>
        <p:nvPicPr>
          <p:cNvPr id="36" name="Picture 35" descr="Screen Shot 2016-06-16 at 9.20.2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9301" y="2911078"/>
            <a:ext cx="483529" cy="641927"/>
          </a:xfrm>
          <a:prstGeom prst="rect">
            <a:avLst/>
          </a:prstGeom>
        </p:spPr>
      </p:pic>
      <p:sp>
        <p:nvSpPr>
          <p:cNvPr id="37" name="TextBox 36"/>
          <p:cNvSpPr txBox="1"/>
          <p:nvPr/>
        </p:nvSpPr>
        <p:spPr>
          <a:xfrm>
            <a:off x="7743342" y="5170635"/>
            <a:ext cx="1313944" cy="646331"/>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Spin,TMD, GPD</a:t>
            </a:r>
            <a:r>
              <a:rPr kumimoji="0" lang="is-I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6309797" y="2705522"/>
            <a:ext cx="93968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(JLab 12)</a:t>
            </a:r>
          </a:p>
        </p:txBody>
      </p:sp>
      <p:sp>
        <p:nvSpPr>
          <p:cNvPr id="39" name="Title 1"/>
          <p:cNvSpPr>
            <a:spLocks noGrp="1"/>
          </p:cNvSpPr>
          <p:nvPr>
            <p:ph type="title"/>
          </p:nvPr>
        </p:nvSpPr>
        <p:spPr>
          <a:xfrm>
            <a:off x="0" y="194726"/>
            <a:ext cx="9144000" cy="397933"/>
          </a:xfrm>
        </p:spPr>
        <p:txBody>
          <a:bodyPr/>
          <a:lstStyle/>
          <a:p>
            <a:r>
              <a:rPr lang="en-US" sz="3600" dirty="0">
                <a:latin typeface="Arial" panose="020B0604020202020204" pitchFamily="34" charset="0"/>
                <a:cs typeface="Arial" panose="020B0604020202020204" pitchFamily="34" charset="0"/>
              </a:rPr>
              <a:t>Where EIC Needs to be in x (nucleon)</a:t>
            </a:r>
          </a:p>
        </p:txBody>
      </p:sp>
      <p:sp>
        <p:nvSpPr>
          <p:cNvPr id="40" name="Footer Placeholder 1">
            <a:extLst>
              <a:ext uri="{FF2B5EF4-FFF2-40B4-BE49-F238E27FC236}">
                <a16:creationId xmlns:a16="http://schemas.microsoft.com/office/drawing/2014/main" id="{0E75B355-0439-4797-B91C-CDB68A76259B}"/>
              </a:ext>
            </a:extLst>
          </p:cNvPr>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Tree>
    <p:extLst>
      <p:ext uri="{BB962C8B-B14F-4D97-AF65-F5344CB8AC3E}">
        <p14:creationId xmlns:p14="http://schemas.microsoft.com/office/powerpoint/2010/main" val="35210024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2"/>
          <p:cNvSpPr>
            <a:spLocks noGrp="1"/>
          </p:cNvSpPr>
          <p:nvPr>
            <p:ph type="sldNum" sz="quarter" idx="4"/>
          </p:nvPr>
        </p:nvSpPr>
        <p:spPr>
          <a:xfrm>
            <a:off x="5853479" y="6445327"/>
            <a:ext cx="2133600"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B9A5DFB4-3D23-4866-8D46-AE36D04BFD7D}"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1"/>
          <p:cNvSpPr>
            <a:spLocks noGrp="1"/>
          </p:cNvSpPr>
          <p:nvPr>
            <p:ph type="title"/>
          </p:nvPr>
        </p:nvSpPr>
        <p:spPr>
          <a:xfrm>
            <a:off x="457200" y="157907"/>
            <a:ext cx="8229600" cy="397933"/>
          </a:xfrm>
        </p:spPr>
        <p:txBody>
          <a:bodyPr/>
          <a:lstStyle/>
          <a:p>
            <a:r>
              <a:rPr lang="en-US" dirty="0">
                <a:latin typeface="Arial" panose="020B0604020202020204" pitchFamily="34" charset="0"/>
                <a:cs typeface="Arial" panose="020B0604020202020204" pitchFamily="34" charset="0"/>
              </a:rPr>
              <a:t>Where EIC needs to be in Q</a:t>
            </a:r>
            <a:r>
              <a:rPr lang="en-US" baseline="30000" dirty="0">
                <a:latin typeface="Arial" panose="020B0604020202020204" pitchFamily="34" charset="0"/>
                <a:cs typeface="Arial" panose="020B0604020202020204" pitchFamily="34" charset="0"/>
              </a:rPr>
              <a:t>2</a:t>
            </a:r>
          </a:p>
        </p:txBody>
      </p:sp>
      <p:sp>
        <p:nvSpPr>
          <p:cNvPr id="4" name="Rectangle 3"/>
          <p:cNvSpPr/>
          <p:nvPr/>
        </p:nvSpPr>
        <p:spPr>
          <a:xfrm>
            <a:off x="3099341" y="1121540"/>
            <a:ext cx="1610145" cy="2878960"/>
          </a:xfrm>
          <a:prstGeom prst="rect">
            <a:avLst/>
          </a:prstGeom>
          <a:solidFill>
            <a:schemeClr val="accent1">
              <a:lumMod val="20000"/>
              <a:lumOff val="80000"/>
            </a:schemeClr>
          </a:solidFill>
          <a:ln>
            <a:noFill/>
          </a:ln>
          <a:effectLst>
            <a:glow>
              <a:schemeClr val="tx2">
                <a:lumMod val="40000"/>
                <a:lumOff val="60000"/>
              </a:schemeClr>
            </a:glow>
            <a:outerShdw dir="5400000" sx="0" sy="0" algn="tl" rotWithShape="0">
              <a:srgbClr val="000000"/>
            </a:outerShdw>
            <a:softEdge rad="1778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Isosceles Triangle 4"/>
          <p:cNvSpPr/>
          <p:nvPr/>
        </p:nvSpPr>
        <p:spPr>
          <a:xfrm rot="16200000">
            <a:off x="5020438" y="-425258"/>
            <a:ext cx="895989" cy="436904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Isosceles Triangle 5"/>
          <p:cNvSpPr/>
          <p:nvPr/>
        </p:nvSpPr>
        <p:spPr>
          <a:xfrm rot="5400000">
            <a:off x="2434100" y="-257094"/>
            <a:ext cx="895993" cy="3503595"/>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7" name="Straight Connector 6"/>
          <p:cNvCxnSpPr/>
          <p:nvPr/>
        </p:nvCxnSpPr>
        <p:spPr>
          <a:xfrm flipH="1">
            <a:off x="1130300" y="3924221"/>
            <a:ext cx="6522653" cy="10244"/>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235200" y="3848100"/>
            <a:ext cx="0" cy="190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530600" y="3848100"/>
            <a:ext cx="0" cy="190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800600" y="3848100"/>
            <a:ext cx="0" cy="190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096000" y="3848100"/>
            <a:ext cx="0" cy="1905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327900" y="3810000"/>
            <a:ext cx="0" cy="1905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390900" y="4073604"/>
            <a:ext cx="32030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endParaRPr kumimoji="0" lang="en-US" sz="1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4" name="TextBox 13"/>
          <p:cNvSpPr txBox="1"/>
          <p:nvPr/>
        </p:nvSpPr>
        <p:spPr>
          <a:xfrm>
            <a:off x="1963318" y="4072572"/>
            <a:ext cx="577402"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1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15" name="TextBox 14"/>
          <p:cNvSpPr txBox="1"/>
          <p:nvPr/>
        </p:nvSpPr>
        <p:spPr>
          <a:xfrm>
            <a:off x="4528718" y="4053820"/>
            <a:ext cx="44114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endParaRPr kumimoji="0" lang="en-US" sz="1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6" name="TextBox 15"/>
          <p:cNvSpPr txBox="1"/>
          <p:nvPr/>
        </p:nvSpPr>
        <p:spPr>
          <a:xfrm>
            <a:off x="5885576" y="4053820"/>
            <a:ext cx="5261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1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18" name="TextBox 17"/>
          <p:cNvSpPr txBox="1"/>
          <p:nvPr/>
        </p:nvSpPr>
        <p:spPr>
          <a:xfrm>
            <a:off x="7079575" y="4038600"/>
            <a:ext cx="526106"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1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19" name="TextBox 18"/>
          <p:cNvSpPr txBox="1"/>
          <p:nvPr/>
        </p:nvSpPr>
        <p:spPr>
          <a:xfrm>
            <a:off x="3240339" y="2107409"/>
            <a:ext cx="1253292"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Transition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Region</a:t>
            </a:r>
          </a:p>
        </p:txBody>
      </p:sp>
      <p:sp>
        <p:nvSpPr>
          <p:cNvPr id="20" name="TextBox 19"/>
          <p:cNvSpPr txBox="1"/>
          <p:nvPr/>
        </p:nvSpPr>
        <p:spPr>
          <a:xfrm>
            <a:off x="1276757" y="1201897"/>
            <a:ext cx="1903085"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Non-perturbative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Regime</a:t>
            </a:r>
          </a:p>
        </p:txBody>
      </p:sp>
      <p:sp>
        <p:nvSpPr>
          <p:cNvPr id="21" name="TextBox 20"/>
          <p:cNvSpPr txBox="1"/>
          <p:nvPr/>
        </p:nvSpPr>
        <p:spPr>
          <a:xfrm>
            <a:off x="5970024" y="1441942"/>
            <a:ext cx="1428596"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Perturbative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Regime</a:t>
            </a:r>
          </a:p>
        </p:txBody>
      </p:sp>
      <p:sp>
        <p:nvSpPr>
          <p:cNvPr id="22" name="Rectangle 21"/>
          <p:cNvSpPr/>
          <p:nvPr/>
        </p:nvSpPr>
        <p:spPr>
          <a:xfrm>
            <a:off x="1012746" y="2753740"/>
            <a:ext cx="3696740" cy="504235"/>
          </a:xfrm>
          <a:prstGeom prst="rect">
            <a:avLst/>
          </a:prstGeom>
          <a:solidFill>
            <a:srgbClr val="FFFF00"/>
          </a:solidFill>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1012746" y="2829331"/>
            <a:ext cx="4078874"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HERMES, COMPASS, JLAB 6 and 12</a:t>
            </a:r>
          </a:p>
        </p:txBody>
      </p:sp>
      <p:sp>
        <p:nvSpPr>
          <p:cNvPr id="24" name="Rectangle 23"/>
          <p:cNvSpPr/>
          <p:nvPr/>
        </p:nvSpPr>
        <p:spPr>
          <a:xfrm>
            <a:off x="2399259" y="3257975"/>
            <a:ext cx="4993801" cy="504235"/>
          </a:xfrm>
          <a:prstGeom prst="rect">
            <a:avLst/>
          </a:prstGeom>
          <a:solidFill>
            <a:schemeClr val="accent6">
              <a:lumMod val="60000"/>
              <a:lumOff val="40000"/>
            </a:schemeClr>
          </a:solidFill>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4528718" y="3305555"/>
            <a:ext cx="569387"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EIC</a:t>
            </a:r>
          </a:p>
        </p:txBody>
      </p:sp>
      <p:sp>
        <p:nvSpPr>
          <p:cNvPr id="26" name="TextBox 25"/>
          <p:cNvSpPr txBox="1"/>
          <p:nvPr/>
        </p:nvSpPr>
        <p:spPr>
          <a:xfrm>
            <a:off x="7455275" y="4007604"/>
            <a:ext cx="840176"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[GeV</a:t>
            </a:r>
            <a:r>
              <a:rPr kumimoji="0" lang="en-US" sz="1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27" name="TextBox 26"/>
          <p:cNvSpPr txBox="1"/>
          <p:nvPr/>
        </p:nvSpPr>
        <p:spPr>
          <a:xfrm>
            <a:off x="1012746" y="4000500"/>
            <a:ext cx="596638"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a:t>
            </a:r>
            <a:r>
              <a:rPr kumimoji="0" lang="en-US" sz="28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28" name="TextBox 27"/>
          <p:cNvSpPr txBox="1"/>
          <p:nvPr/>
        </p:nvSpPr>
        <p:spPr>
          <a:xfrm>
            <a:off x="1012746" y="4753560"/>
            <a:ext cx="7515028" cy="923330"/>
          </a:xfrm>
          <a:prstGeom prst="rect">
            <a:avLst/>
          </a:prstGeom>
          <a:noFill/>
          <a:ln>
            <a:solidFill>
              <a:schemeClr val="tx1"/>
            </a:solidFill>
          </a:ln>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Include non-perturbative, perturbative and transition regimes</a:t>
            </a: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 long evolution length and up to Q</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of ~1000 GeV</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(~.005 fm)</a:t>
            </a:r>
            <a:endPar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Overlap with existing measurements </a:t>
            </a:r>
          </a:p>
        </p:txBody>
      </p:sp>
      <p:sp>
        <p:nvSpPr>
          <p:cNvPr id="29" name="TextBox 28"/>
          <p:cNvSpPr txBox="1"/>
          <p:nvPr/>
        </p:nvSpPr>
        <p:spPr>
          <a:xfrm>
            <a:off x="1059244" y="5929024"/>
            <a:ext cx="7422032" cy="369332"/>
          </a:xfrm>
          <a:prstGeom prst="rect">
            <a:avLst/>
          </a:prstGeom>
          <a:solidFill>
            <a:schemeClr val="accent3">
              <a:lumMod val="20000"/>
              <a:lumOff val="80000"/>
            </a:schemeClr>
          </a:solid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Disentangle Perturbative/Non-perturbative,  Leading Twist/Higher Twist</a:t>
            </a:r>
          </a:p>
        </p:txBody>
      </p:sp>
      <p:sp>
        <p:nvSpPr>
          <p:cNvPr id="30" name="TextBox 29"/>
          <p:cNvSpPr txBox="1"/>
          <p:nvPr/>
        </p:nvSpPr>
        <p:spPr>
          <a:xfrm>
            <a:off x="7063968" y="862040"/>
            <a:ext cx="1861407" cy="369332"/>
          </a:xfrm>
          <a:prstGeom prst="rect">
            <a:avLst/>
          </a:prstGeom>
          <a:noFill/>
          <a:ln>
            <a:solidFill>
              <a:schemeClr val="tx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x &gt; 10</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,10</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1</a:t>
            </a:r>
            <a:endPar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 name="Rectangle 30"/>
          <p:cNvSpPr/>
          <p:nvPr/>
        </p:nvSpPr>
        <p:spPr>
          <a:xfrm>
            <a:off x="6259156" y="3674887"/>
            <a:ext cx="2524829" cy="246957"/>
          </a:xfrm>
          <a:prstGeom prst="rect">
            <a:avLst/>
          </a:prstGeom>
          <a:solidFill>
            <a:schemeClr val="bg2">
              <a:lumMod val="90000"/>
            </a:schemeClr>
          </a:solidFill>
          <a:effectLst>
            <a:outerShdw blurRad="40000" dist="23000" dir="5400000" rotWithShape="0">
              <a:srgbClr val="000000">
                <a:alpha val="35000"/>
              </a:srgbClr>
            </a:outerShdw>
            <a:softEdge rad="88900"/>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TextBox 31"/>
          <p:cNvSpPr txBox="1"/>
          <p:nvPr/>
        </p:nvSpPr>
        <p:spPr>
          <a:xfrm>
            <a:off x="7079575" y="3626688"/>
            <a:ext cx="121193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HERA high-x</a:t>
            </a:r>
          </a:p>
        </p:txBody>
      </p:sp>
      <p:cxnSp>
        <p:nvCxnSpPr>
          <p:cNvPr id="33" name="Straight Connector 32"/>
          <p:cNvCxnSpPr/>
          <p:nvPr/>
        </p:nvCxnSpPr>
        <p:spPr>
          <a:xfrm>
            <a:off x="1130301" y="775423"/>
            <a:ext cx="0" cy="3142166"/>
          </a:xfrm>
          <a:prstGeom prst="line">
            <a:avLst/>
          </a:prstGeom>
          <a:ln w="47625">
            <a:solidFill>
              <a:schemeClr val="tx1"/>
            </a:solidFill>
          </a:ln>
        </p:spPr>
        <p:style>
          <a:lnRef idx="2">
            <a:schemeClr val="accent1"/>
          </a:lnRef>
          <a:fillRef idx="0">
            <a:schemeClr val="accent1"/>
          </a:fillRef>
          <a:effectRef idx="1">
            <a:schemeClr val="accent1"/>
          </a:effectRef>
          <a:fontRef idx="minor">
            <a:schemeClr val="tx1"/>
          </a:fontRef>
        </p:style>
      </p:cxnSp>
      <p:sp>
        <p:nvSpPr>
          <p:cNvPr id="34" name="Footer Placeholder 1">
            <a:extLst>
              <a:ext uri="{FF2B5EF4-FFF2-40B4-BE49-F238E27FC236}">
                <a16:creationId xmlns:a16="http://schemas.microsoft.com/office/drawing/2014/main" id="{C5F886D3-F00B-47A2-A6AC-84B8C7DBAEEC}"/>
              </a:ext>
            </a:extLst>
          </p:cNvPr>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Tree>
    <p:extLst>
      <p:ext uri="{BB962C8B-B14F-4D97-AF65-F5344CB8AC3E}">
        <p14:creationId xmlns:p14="http://schemas.microsoft.com/office/powerpoint/2010/main" val="969757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0" y="13941"/>
            <a:ext cx="9144000" cy="990600"/>
          </a:xfrm>
          <a:prstGeom prst="rect">
            <a:avLst/>
          </a:prstGeom>
        </p:spPr>
        <p:txBody>
          <a:bodyPr>
            <a:norm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b="1" dirty="0">
                <a:latin typeface="Arial" panose="020B0604020202020204" pitchFamily="34" charset="0"/>
                <a:cs typeface="Arial" panose="020B0604020202020204" pitchFamily="34" charset="0"/>
              </a:rPr>
              <a:t>Physics vs. EIC Design Requirements</a:t>
            </a:r>
          </a:p>
        </p:txBody>
      </p:sp>
      <p:sp>
        <p:nvSpPr>
          <p:cNvPr id="39" name="TextBox 38"/>
          <p:cNvSpPr txBox="1"/>
          <p:nvPr/>
        </p:nvSpPr>
        <p:spPr>
          <a:xfrm>
            <a:off x="1743247" y="1548584"/>
            <a:ext cx="6243832"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What drives the EIC design is versatility!</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Flexibility in energies</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Polarization – e</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and p/d/</a:t>
            </a:r>
            <a:r>
              <a:rPr lang="en-US" sz="2400" baseline="30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He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Range of nuclei – H to </a:t>
            </a:r>
            <a:r>
              <a:rPr lang="en-US" sz="2400" dirty="0" err="1">
                <a:latin typeface="Arial" panose="020B0604020202020204" pitchFamily="34" charset="0"/>
                <a:cs typeface="Arial" panose="020B0604020202020204" pitchFamily="34" charset="0"/>
              </a:rPr>
              <a:t>Pb</a:t>
            </a:r>
            <a:r>
              <a:rPr lang="en-US" sz="2400" dirty="0">
                <a:latin typeface="Arial" panose="020B0604020202020204" pitchFamily="34" charset="0"/>
                <a:cs typeface="Arial" panose="020B0604020202020204" pitchFamily="34" charset="0"/>
              </a:rPr>
              <a:t>/U</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Excellent (100%) acceptance</a:t>
            </a:r>
          </a:p>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Good particle identification and resolution</a:t>
            </a:r>
          </a:p>
        </p:txBody>
      </p:sp>
      <p:sp>
        <p:nvSpPr>
          <p:cNvPr id="31" name="TextBox 30"/>
          <p:cNvSpPr txBox="1"/>
          <p:nvPr/>
        </p:nvSpPr>
        <p:spPr>
          <a:xfrm>
            <a:off x="1495844" y="4382513"/>
            <a:ext cx="6491235" cy="830997"/>
          </a:xfrm>
          <a:prstGeom prst="rect">
            <a:avLst/>
          </a:prstGeom>
          <a:solidFill>
            <a:srgbClr val="FFFF00"/>
          </a:solidFill>
        </p:spPr>
        <p:txBody>
          <a:bodyPr wrap="square" rtlCol="0">
            <a:spAutoFit/>
          </a:bodyPr>
          <a:lstStyle/>
          <a:p>
            <a:r>
              <a:rPr lang="en-US" sz="2400" b="1" u="sng" dirty="0">
                <a:solidFill>
                  <a:srgbClr val="0033CC"/>
                </a:solidFill>
                <a:latin typeface="Arial" panose="020B0604020202020204" pitchFamily="34" charset="0"/>
                <a:cs typeface="Arial" pitchFamily="34" charset="0"/>
              </a:rPr>
              <a:t>Polarized luminosity</a:t>
            </a:r>
            <a:r>
              <a:rPr lang="en-US" sz="2400" b="1" dirty="0">
                <a:solidFill>
                  <a:srgbClr val="0033CC"/>
                </a:solidFill>
                <a:latin typeface="Arial" pitchFamily="34" charset="0"/>
                <a:cs typeface="Arial" pitchFamily="34" charset="0"/>
              </a:rPr>
              <a:t> and the capability to measure physics of interest is what counts</a:t>
            </a:r>
          </a:p>
        </p:txBody>
      </p:sp>
      <p:sp>
        <p:nvSpPr>
          <p:cNvPr id="36" name="Slide Number Placeholder 2"/>
          <p:cNvSpPr>
            <a:spLocks noGrp="1"/>
          </p:cNvSpPr>
          <p:nvPr>
            <p:ph type="sldNum" sz="quarter" idx="4"/>
          </p:nvPr>
        </p:nvSpPr>
        <p:spPr>
          <a:xfrm>
            <a:off x="5853479" y="6445327"/>
            <a:ext cx="2133600" cy="365125"/>
          </a:xfrm>
        </p:spPr>
        <p:txBody>
          <a:bodyPr/>
          <a:lstStyle/>
          <a:p>
            <a:fld id="{B9A5DFB4-3D23-4866-8D46-AE36D04BFD7D}" type="slidenum">
              <a:rPr lang="en-US" smtClean="0"/>
              <a:pPr/>
              <a:t>18</a:t>
            </a:fld>
            <a:endParaRPr lang="en-US" dirty="0"/>
          </a:p>
        </p:txBody>
      </p:sp>
      <p:sp>
        <p:nvSpPr>
          <p:cNvPr id="43" name="Footer Placeholder 1">
            <a:extLst>
              <a:ext uri="{FF2B5EF4-FFF2-40B4-BE49-F238E27FC236}">
                <a16:creationId xmlns:a16="http://schemas.microsoft.com/office/drawing/2014/main" id="{784A062B-E42E-4EF5-8CBB-A553B4586FC9}"/>
              </a:ext>
            </a:extLst>
          </p:cNvPr>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Tree>
    <p:extLst>
      <p:ext uri="{BB962C8B-B14F-4D97-AF65-F5344CB8AC3E}">
        <p14:creationId xmlns:p14="http://schemas.microsoft.com/office/powerpoint/2010/main" val="3411648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panose="020B0604020202020204" pitchFamily="34" charset="0"/>
                <a:cs typeface="Arial" panose="020B0604020202020204" pitchFamily="34" charset="0"/>
              </a:rPr>
              <a:t>EIC Requirements</a:t>
            </a:r>
          </a:p>
        </p:txBody>
      </p:sp>
      <p:sp>
        <p:nvSpPr>
          <p:cNvPr id="6" name="Slide Number Placeholder 5"/>
          <p:cNvSpPr>
            <a:spLocks noGrp="1"/>
          </p:cNvSpPr>
          <p:nvPr>
            <p:ph type="sldNum" sz="quarter" idx="4"/>
          </p:nvPr>
        </p:nvSpPr>
        <p:spPr/>
        <p:txBody>
          <a:bodyPr/>
          <a:lstStyle/>
          <a:p>
            <a:fld id="{B9A5DFB4-3D23-4866-8D46-AE36D04BFD7D}" type="slidenum">
              <a:rPr lang="en-US" smtClean="0"/>
              <a:pPr/>
              <a:t>19</a:t>
            </a:fld>
            <a:endParaRPr lang="en-US"/>
          </a:p>
        </p:txBody>
      </p:sp>
      <p:sp>
        <p:nvSpPr>
          <p:cNvPr id="3" name="TextBox 2"/>
          <p:cNvSpPr txBox="1"/>
          <p:nvPr/>
        </p:nvSpPr>
        <p:spPr>
          <a:xfrm>
            <a:off x="49695" y="894522"/>
            <a:ext cx="9044609" cy="3231654"/>
          </a:xfrm>
          <a:prstGeom prst="rect">
            <a:avLst/>
          </a:prstGeom>
          <a:noFill/>
        </p:spPr>
        <p:txBody>
          <a:bodyPr wrap="square" rtlCol="0">
            <a:spAutoFit/>
          </a:bodyPr>
          <a:lstStyle/>
          <a:p>
            <a:pPr lvl="0" defTabSz="914400" fontAlgn="base">
              <a:spcBef>
                <a:spcPct val="0"/>
              </a:spcBef>
              <a:spcAft>
                <a:spcPct val="0"/>
              </a:spcAft>
              <a:buClr>
                <a:srgbClr val="0000FF"/>
              </a:buClr>
            </a:pPr>
            <a:r>
              <a:rPr kumimoji="1" lang="en-US" sz="2400" u="sng" dirty="0">
                <a:solidFill>
                  <a:srgbClr val="0000FF"/>
                </a:solidFill>
                <a:latin typeface="Arial" panose="020B0604020202020204" pitchFamily="34" charset="0"/>
                <a:ea typeface="ＭＳ Ｐゴシック" charset="-128"/>
                <a:cs typeface="Arial" panose="020B0604020202020204" pitchFamily="34" charset="0"/>
              </a:rPr>
              <a:t>Requirements from Physics:</a:t>
            </a:r>
          </a:p>
          <a:p>
            <a:pPr marL="285750" lvl="0" indent="-285750" defTabSz="914400" fontAlgn="base">
              <a:spcBef>
                <a:spcPct val="0"/>
              </a:spcBef>
              <a:spcAft>
                <a:spcPct val="0"/>
              </a:spcAft>
              <a:buClr>
                <a:srgbClr val="0000FF"/>
              </a:buClr>
              <a:buFont typeface="Wingdings" charset="2"/>
              <a:buChar char="q"/>
            </a:pPr>
            <a:r>
              <a:rPr kumimoji="1" lang="en-US" sz="2000" dirty="0">
                <a:solidFill>
                  <a:srgbClr val="322F31"/>
                </a:solidFill>
                <a:latin typeface="Arial" panose="020B0604020202020204" pitchFamily="34" charset="0"/>
                <a:ea typeface="ＭＳ Ｐゴシック" charset="-128"/>
                <a:cs typeface="Arial" panose="020B0604020202020204" pitchFamily="34" charset="0"/>
              </a:rPr>
              <a:t>High Luminosity: 10</a:t>
            </a:r>
            <a:r>
              <a:rPr kumimoji="1" lang="en-US" sz="2000" baseline="30000" dirty="0">
                <a:solidFill>
                  <a:srgbClr val="322F31"/>
                </a:solidFill>
                <a:latin typeface="Arial" panose="020B0604020202020204" pitchFamily="34" charset="0"/>
                <a:ea typeface="ＭＳ Ｐゴシック" charset="-128"/>
                <a:cs typeface="Arial" panose="020B0604020202020204" pitchFamily="34" charset="0"/>
              </a:rPr>
              <a:t>33-34 </a:t>
            </a:r>
            <a:r>
              <a:rPr kumimoji="1" lang="en-US" sz="2000" dirty="0">
                <a:solidFill>
                  <a:srgbClr val="322F31"/>
                </a:solidFill>
                <a:latin typeface="Arial" panose="020B0604020202020204" pitchFamily="34" charset="0"/>
                <a:ea typeface="ＭＳ Ｐゴシック" charset="-128"/>
                <a:cs typeface="Arial" panose="020B0604020202020204" pitchFamily="34" charset="0"/>
              </a:rPr>
              <a:t>cm</a:t>
            </a:r>
            <a:r>
              <a:rPr kumimoji="1" lang="en-US" sz="2000" baseline="30000" dirty="0">
                <a:solidFill>
                  <a:srgbClr val="322F31"/>
                </a:solidFill>
                <a:latin typeface="Arial" panose="020B0604020202020204" pitchFamily="34" charset="0"/>
                <a:ea typeface="ＭＳ Ｐゴシック" charset="-128"/>
                <a:cs typeface="Arial" panose="020B0604020202020204" pitchFamily="34" charset="0"/>
              </a:rPr>
              <a:t>-2</a:t>
            </a:r>
            <a:r>
              <a:rPr kumimoji="1" lang="en-US" sz="2000" dirty="0">
                <a:solidFill>
                  <a:srgbClr val="322F31"/>
                </a:solidFill>
                <a:latin typeface="Arial" panose="020B0604020202020204" pitchFamily="34" charset="0"/>
                <a:ea typeface="ＭＳ Ｐゴシック" charset="-128"/>
                <a:cs typeface="Arial" panose="020B0604020202020204" pitchFamily="34" charset="0"/>
              </a:rPr>
              <a:t>s</a:t>
            </a:r>
            <a:r>
              <a:rPr kumimoji="1" lang="en-US" sz="2000" baseline="30000" dirty="0">
                <a:solidFill>
                  <a:srgbClr val="322F31"/>
                </a:solidFill>
                <a:latin typeface="Arial" panose="020B0604020202020204" pitchFamily="34" charset="0"/>
                <a:ea typeface="ＭＳ Ｐゴシック" charset="-128"/>
                <a:cs typeface="Arial" panose="020B0604020202020204" pitchFamily="34" charset="0"/>
              </a:rPr>
              <a:t>-1 </a:t>
            </a:r>
            <a:r>
              <a:rPr kumimoji="1" lang="en-US" sz="2000" dirty="0">
                <a:solidFill>
                  <a:srgbClr val="322F31"/>
                </a:solidFill>
                <a:latin typeface="Arial" panose="020B0604020202020204" pitchFamily="34" charset="0"/>
                <a:ea typeface="ＭＳ Ｐゴシック" charset="-128"/>
                <a:cs typeface="Arial" panose="020B0604020202020204" pitchFamily="34" charset="0"/>
              </a:rPr>
              <a:t>and higher 	</a:t>
            </a:r>
            <a:r>
              <a:rPr kumimoji="1" lang="en-US" sz="2000" dirty="0">
                <a:solidFill>
                  <a:srgbClr val="0000FF"/>
                </a:solidFill>
                <a:latin typeface="Arial" panose="020B0604020202020204" pitchFamily="34" charset="0"/>
                <a:ea typeface="ＭＳ Ｐゴシック" charset="-128"/>
                <a:cs typeface="Arial" panose="020B0604020202020204" pitchFamily="34" charset="0"/>
                <a:sym typeface="Wingdings"/>
              </a:rPr>
              <a:t></a:t>
            </a:r>
            <a:r>
              <a:rPr kumimoji="1" lang="en-US" sz="2000" dirty="0">
                <a:solidFill>
                  <a:srgbClr val="322F31"/>
                </a:solidFill>
                <a:latin typeface="Arial" panose="020B0604020202020204" pitchFamily="34" charset="0"/>
                <a:ea typeface="ＭＳ Ｐゴシック" charset="-128"/>
                <a:cs typeface="Arial" panose="020B0604020202020204" pitchFamily="34" charset="0"/>
                <a:sym typeface="Wingdings"/>
              </a:rPr>
              <a:t> </a:t>
            </a:r>
            <a:r>
              <a:rPr kumimoji="1" lang="en-US" sz="2000" dirty="0">
                <a:solidFill>
                  <a:srgbClr val="0000FF"/>
                </a:solidFill>
                <a:latin typeface="Arial" panose="020B0604020202020204" pitchFamily="34" charset="0"/>
                <a:ea typeface="ＭＳ Ｐゴシック" charset="-128"/>
                <a:cs typeface="Arial" panose="020B0604020202020204" pitchFamily="34" charset="0"/>
                <a:sym typeface="Wingdings"/>
              </a:rPr>
              <a:t>nucleon/nuclei imaging</a:t>
            </a:r>
            <a:endParaRPr kumimoji="1" lang="en-US" sz="2000" dirty="0">
              <a:solidFill>
                <a:srgbClr val="0000FF"/>
              </a:solidFill>
              <a:latin typeface="Arial" panose="020B0604020202020204" pitchFamily="34" charset="0"/>
              <a:ea typeface="ＭＳ Ｐゴシック" charset="-128"/>
              <a:cs typeface="Arial" panose="020B0604020202020204" pitchFamily="34" charset="0"/>
            </a:endParaRPr>
          </a:p>
          <a:p>
            <a:pPr marL="285750" lvl="0" indent="-285750" defTabSz="914400" fontAlgn="base">
              <a:spcBef>
                <a:spcPct val="0"/>
              </a:spcBef>
              <a:spcAft>
                <a:spcPct val="0"/>
              </a:spcAft>
              <a:buClr>
                <a:srgbClr val="0000FF"/>
              </a:buClr>
              <a:buFont typeface="Wingdings" charset="2"/>
              <a:buChar char="q"/>
            </a:pPr>
            <a:r>
              <a:rPr kumimoji="1" lang="en-US" sz="2000" dirty="0">
                <a:solidFill>
                  <a:srgbClr val="322F31"/>
                </a:solidFill>
                <a:latin typeface="Arial" panose="020B0604020202020204" pitchFamily="34" charset="0"/>
                <a:ea typeface="ＭＳ Ｐゴシック" charset="-128"/>
                <a:cs typeface="Arial" panose="020B0604020202020204" pitchFamily="34" charset="0"/>
              </a:rPr>
              <a:t>Flexible center of mass energy 		</a:t>
            </a:r>
            <a:r>
              <a:rPr kumimoji="1" lang="en-US" sz="2000" dirty="0">
                <a:solidFill>
                  <a:srgbClr val="0000FF"/>
                </a:solidFill>
                <a:latin typeface="Arial" panose="020B0604020202020204" pitchFamily="34" charset="0"/>
                <a:ea typeface="ＭＳ Ｐゴシック" charset="-128"/>
                <a:cs typeface="Arial" panose="020B0604020202020204" pitchFamily="34" charset="0"/>
                <a:sym typeface="Wingdings"/>
              </a:rPr>
              <a:t></a:t>
            </a:r>
            <a:r>
              <a:rPr kumimoji="1" lang="en-US" sz="2000" dirty="0">
                <a:solidFill>
                  <a:srgbClr val="322F31"/>
                </a:solidFill>
                <a:latin typeface="Arial" panose="020B0604020202020204" pitchFamily="34" charset="0"/>
                <a:ea typeface="ＭＳ Ｐゴシック" charset="-128"/>
                <a:cs typeface="Arial" panose="020B0604020202020204" pitchFamily="34" charset="0"/>
                <a:sym typeface="Wingdings"/>
              </a:rPr>
              <a:t> </a:t>
            </a:r>
            <a:r>
              <a:rPr kumimoji="1" lang="en-US" sz="2000" dirty="0">
                <a:solidFill>
                  <a:srgbClr val="0000FF"/>
                </a:solidFill>
                <a:latin typeface="Arial" panose="020B0604020202020204" pitchFamily="34" charset="0"/>
                <a:ea typeface="ＭＳ Ｐゴシック" charset="-128"/>
                <a:cs typeface="Arial" panose="020B0604020202020204" pitchFamily="34" charset="0"/>
              </a:rPr>
              <a:t>wide kinematic reach </a:t>
            </a:r>
          </a:p>
          <a:p>
            <a:pPr marL="285750" lvl="0" indent="-285750" defTabSz="914400" fontAlgn="base">
              <a:spcBef>
                <a:spcPct val="0"/>
              </a:spcBef>
              <a:spcAft>
                <a:spcPct val="0"/>
              </a:spcAft>
              <a:buClr>
                <a:srgbClr val="0000FF"/>
              </a:buClr>
              <a:buFont typeface="Wingdings" charset="2"/>
              <a:buChar char="q"/>
            </a:pPr>
            <a:r>
              <a:rPr kumimoji="1" lang="en-US" sz="2000" dirty="0">
                <a:solidFill>
                  <a:srgbClr val="322F31"/>
                </a:solidFill>
                <a:latin typeface="Arial" panose="020B0604020202020204" pitchFamily="34" charset="0"/>
                <a:ea typeface="ＭＳ Ｐゴシック" charset="-128"/>
                <a:cs typeface="Arial" panose="020B0604020202020204" pitchFamily="34" charset="0"/>
              </a:rPr>
              <a:t>Electrons (0.8) and protons/light nuclei (0.7) highly polarized </a:t>
            </a:r>
          </a:p>
          <a:p>
            <a:pPr lvl="0" defTabSz="914400" fontAlgn="base">
              <a:spcBef>
                <a:spcPct val="0"/>
              </a:spcBef>
              <a:spcAft>
                <a:spcPct val="0"/>
              </a:spcAft>
              <a:buClr>
                <a:srgbClr val="0000FF"/>
              </a:buClr>
            </a:pPr>
            <a:r>
              <a:rPr kumimoji="1" lang="en-US" sz="2000" dirty="0">
                <a:solidFill>
                  <a:srgbClr val="0000FF"/>
                </a:solidFill>
                <a:latin typeface="Arial" panose="020B0604020202020204" pitchFamily="34" charset="0"/>
                <a:ea typeface="ＭＳ Ｐゴシック" charset="-128"/>
                <a:cs typeface="Arial" panose="020B0604020202020204" pitchFamily="34" charset="0"/>
                <a:sym typeface="Wingdings"/>
              </a:rPr>
              <a:t>   						</a:t>
            </a:r>
            <a:r>
              <a:rPr kumimoji="1" lang="en-US" sz="2000" dirty="0">
                <a:solidFill>
                  <a:srgbClr val="322F31"/>
                </a:solidFill>
                <a:latin typeface="Arial" panose="020B0604020202020204" pitchFamily="34" charset="0"/>
                <a:ea typeface="ＭＳ Ｐゴシック" charset="-128"/>
                <a:cs typeface="Arial" panose="020B0604020202020204" pitchFamily="34" charset="0"/>
                <a:sym typeface="Wingdings"/>
              </a:rPr>
              <a:t> </a:t>
            </a:r>
            <a:r>
              <a:rPr kumimoji="1" lang="en-US" sz="2000" dirty="0">
                <a:solidFill>
                  <a:srgbClr val="0000FF"/>
                </a:solidFill>
                <a:latin typeface="Arial" panose="020B0604020202020204" pitchFamily="34" charset="0"/>
                <a:ea typeface="ＭＳ Ｐゴシック" charset="-128"/>
                <a:cs typeface="Arial" panose="020B0604020202020204" pitchFamily="34" charset="0"/>
                <a:sym typeface="Wingdings"/>
              </a:rPr>
              <a:t>study of spin structure</a:t>
            </a:r>
            <a:endParaRPr kumimoji="1" lang="en-US" sz="2000" dirty="0">
              <a:solidFill>
                <a:srgbClr val="322F31"/>
              </a:solidFill>
              <a:latin typeface="Arial" panose="020B0604020202020204" pitchFamily="34" charset="0"/>
              <a:ea typeface="ＭＳ Ｐゴシック" charset="-128"/>
              <a:cs typeface="Arial" panose="020B0604020202020204" pitchFamily="34" charset="0"/>
            </a:endParaRPr>
          </a:p>
          <a:p>
            <a:pPr marL="285750" lvl="0" indent="-285750" defTabSz="914400" fontAlgn="base">
              <a:spcBef>
                <a:spcPct val="0"/>
              </a:spcBef>
              <a:spcAft>
                <a:spcPct val="0"/>
              </a:spcAft>
              <a:buClr>
                <a:srgbClr val="0000FF"/>
              </a:buClr>
              <a:buFont typeface="Wingdings" charset="2"/>
              <a:buChar char="q"/>
            </a:pPr>
            <a:r>
              <a:rPr kumimoji="1" lang="en-US" sz="2000" dirty="0">
                <a:solidFill>
                  <a:srgbClr val="322F31"/>
                </a:solidFill>
                <a:latin typeface="Arial" panose="020B0604020202020204" pitchFamily="34" charset="0"/>
                <a:ea typeface="ＭＳ Ｐゴシック" charset="-128"/>
                <a:cs typeface="Arial" panose="020B0604020202020204" pitchFamily="34" charset="0"/>
              </a:rPr>
              <a:t>Wide range of nuclear beams (D to </a:t>
            </a:r>
            <a:r>
              <a:rPr kumimoji="1" lang="en-US" sz="2000" dirty="0" err="1">
                <a:solidFill>
                  <a:srgbClr val="322F31"/>
                </a:solidFill>
                <a:latin typeface="Arial" panose="020B0604020202020204" pitchFamily="34" charset="0"/>
                <a:ea typeface="ＭＳ Ｐゴシック" charset="-128"/>
                <a:cs typeface="Arial" panose="020B0604020202020204" pitchFamily="34" charset="0"/>
              </a:rPr>
              <a:t>Pb</a:t>
            </a:r>
            <a:r>
              <a:rPr kumimoji="1" lang="en-US" sz="2000" dirty="0">
                <a:solidFill>
                  <a:srgbClr val="322F31"/>
                </a:solidFill>
                <a:latin typeface="Arial" panose="020B0604020202020204" pitchFamily="34" charset="0"/>
                <a:ea typeface="ＭＳ Ｐゴシック" charset="-128"/>
                <a:cs typeface="Arial" panose="020B0604020202020204" pitchFamily="34" charset="0"/>
              </a:rPr>
              <a:t>/U) 	</a:t>
            </a:r>
            <a:r>
              <a:rPr kumimoji="1" lang="en-US" sz="2000" dirty="0">
                <a:solidFill>
                  <a:srgbClr val="0000FF"/>
                </a:solidFill>
                <a:latin typeface="Arial" panose="020B0604020202020204" pitchFamily="34" charset="0"/>
                <a:ea typeface="ＭＳ Ｐゴシック" charset="-128"/>
                <a:cs typeface="Arial" panose="020B0604020202020204" pitchFamily="34" charset="0"/>
                <a:sym typeface="Wingdings"/>
              </a:rPr>
              <a:t> high gluon densities</a:t>
            </a:r>
            <a:endParaRPr kumimoji="1" lang="en-US" sz="2000" dirty="0">
              <a:solidFill>
                <a:srgbClr val="322F31"/>
              </a:solidFill>
              <a:latin typeface="Arial" panose="020B0604020202020204" pitchFamily="34" charset="0"/>
              <a:ea typeface="ＭＳ Ｐゴシック" charset="-128"/>
              <a:cs typeface="Arial" panose="020B0604020202020204" pitchFamily="34" charset="0"/>
            </a:endParaRPr>
          </a:p>
          <a:p>
            <a:pPr marL="285750" lvl="0" indent="-285750" defTabSz="914400" fontAlgn="base">
              <a:spcBef>
                <a:spcPct val="0"/>
              </a:spcBef>
              <a:spcAft>
                <a:spcPct val="0"/>
              </a:spcAft>
              <a:buClr>
                <a:srgbClr val="0000FF"/>
              </a:buClr>
              <a:buFont typeface="Wingdings" charset="2"/>
              <a:buChar char="q"/>
            </a:pPr>
            <a:r>
              <a:rPr kumimoji="1" lang="en-US" sz="2000" dirty="0">
                <a:solidFill>
                  <a:srgbClr val="322F31"/>
                </a:solidFill>
                <a:latin typeface="Arial" panose="020B0604020202020204" pitchFamily="34" charset="0"/>
                <a:ea typeface="ＭＳ Ｐゴシック" charset="-128"/>
                <a:cs typeface="Arial" panose="020B0604020202020204" pitchFamily="34" charset="0"/>
              </a:rPr>
              <a:t>Room for a wide acceptance detector with good PID (e/h &amp; </a:t>
            </a:r>
            <a:r>
              <a:rPr kumimoji="1" lang="en-US" sz="2000" dirty="0">
                <a:solidFill>
                  <a:srgbClr val="322F31"/>
                </a:solidFill>
                <a:latin typeface="Symbol" panose="05050102010706020507" pitchFamily="18" charset="2"/>
                <a:ea typeface="ＭＳ Ｐゴシック" charset="-128"/>
                <a:cs typeface="Arial" panose="020B0604020202020204" pitchFamily="34" charset="0"/>
              </a:rPr>
              <a:t>p</a:t>
            </a:r>
            <a:r>
              <a:rPr kumimoji="1" lang="en-US" sz="2000" dirty="0">
                <a:solidFill>
                  <a:srgbClr val="322F31"/>
                </a:solidFill>
                <a:latin typeface="Arial" panose="020B0604020202020204" pitchFamily="34" charset="0"/>
                <a:ea typeface="ＭＳ Ｐゴシック" charset="-128"/>
                <a:cs typeface="Arial" panose="020B0604020202020204" pitchFamily="34" charset="0"/>
              </a:rPr>
              <a:t>, K, p)</a:t>
            </a:r>
          </a:p>
          <a:p>
            <a:pPr lvl="0" defTabSz="914400" fontAlgn="base">
              <a:spcBef>
                <a:spcPct val="0"/>
              </a:spcBef>
              <a:spcAft>
                <a:spcPct val="0"/>
              </a:spcAft>
              <a:buClr>
                <a:srgbClr val="0000FF"/>
              </a:buClr>
            </a:pPr>
            <a:r>
              <a:rPr kumimoji="1" lang="en-US" sz="2000" dirty="0">
                <a:solidFill>
                  <a:srgbClr val="322F31"/>
                </a:solidFill>
                <a:latin typeface="Arial" panose="020B0604020202020204" pitchFamily="34" charset="0"/>
                <a:ea typeface="ＭＳ Ｐゴシック" charset="-128"/>
                <a:cs typeface="Arial" panose="020B0604020202020204" pitchFamily="34" charset="0"/>
              </a:rPr>
              <a:t>						</a:t>
            </a:r>
            <a:r>
              <a:rPr kumimoji="1" lang="en-US" sz="2000" dirty="0">
                <a:solidFill>
                  <a:srgbClr val="0000FF"/>
                </a:solidFill>
                <a:latin typeface="Arial" panose="020B0604020202020204" pitchFamily="34" charset="0"/>
                <a:ea typeface="ＭＳ Ｐゴシック" charset="-128"/>
                <a:cs typeface="Arial" panose="020B0604020202020204" pitchFamily="34" charset="0"/>
                <a:sym typeface="Wingdings" panose="05000000000000000000" pitchFamily="2" charset="2"/>
              </a:rPr>
              <a:t> flavor dependence</a:t>
            </a:r>
            <a:endParaRPr kumimoji="1" lang="en-US" sz="2000" dirty="0">
              <a:solidFill>
                <a:srgbClr val="0000FF"/>
              </a:solidFill>
              <a:latin typeface="Arial" panose="020B0604020202020204" pitchFamily="34" charset="0"/>
              <a:ea typeface="ＭＳ Ｐゴシック" charset="-128"/>
              <a:cs typeface="Arial" panose="020B0604020202020204" pitchFamily="34" charset="0"/>
            </a:endParaRPr>
          </a:p>
          <a:p>
            <a:pPr marL="285750" lvl="0" indent="-285750" defTabSz="914400" fontAlgn="base">
              <a:spcBef>
                <a:spcPct val="0"/>
              </a:spcBef>
              <a:spcAft>
                <a:spcPct val="0"/>
              </a:spcAft>
              <a:buClr>
                <a:srgbClr val="0000FF"/>
              </a:buClr>
              <a:buFont typeface="Wingdings" charset="2"/>
              <a:buChar char="q"/>
            </a:pPr>
            <a:r>
              <a:rPr kumimoji="1" lang="en-US" sz="2000" dirty="0">
                <a:solidFill>
                  <a:srgbClr val="322F31"/>
                </a:solidFill>
                <a:latin typeface="Arial" panose="020B0604020202020204" pitchFamily="34" charset="0"/>
                <a:ea typeface="ＭＳ Ｐゴシック" charset="-128"/>
                <a:cs typeface="Arial" panose="020B0604020202020204" pitchFamily="34" charset="0"/>
              </a:rPr>
              <a:t>Full (or large) acceptance for tagging, exclusivity, protons from elastic reactions, neutrons from nuclear breakup	</a:t>
            </a:r>
            <a:r>
              <a:rPr kumimoji="1" lang="en-US" sz="2000" dirty="0">
                <a:solidFill>
                  <a:srgbClr val="0000FF"/>
                </a:solidFill>
                <a:latin typeface="Arial" panose="020B0604020202020204" pitchFamily="34" charset="0"/>
                <a:ea typeface="ＭＳ Ｐゴシック" charset="-128"/>
                <a:cs typeface="Arial" panose="020B0604020202020204" pitchFamily="34" charset="0"/>
                <a:sym typeface="Wingdings" panose="05000000000000000000" pitchFamily="2" charset="2"/>
              </a:rPr>
              <a:t> target/nuclear fragments</a:t>
            </a:r>
            <a:endParaRPr kumimoji="1" lang="en-US" sz="2000" dirty="0">
              <a:solidFill>
                <a:srgbClr val="322F31"/>
              </a:solidFill>
              <a:latin typeface="Arial" panose="020B0604020202020204" pitchFamily="34" charset="0"/>
              <a:ea typeface="ＭＳ Ｐゴシック" charset="-128"/>
              <a:cs typeface="Arial" panose="020B0604020202020204" pitchFamily="34" charset="0"/>
            </a:endParaRPr>
          </a:p>
        </p:txBody>
      </p:sp>
      <p:sp>
        <p:nvSpPr>
          <p:cNvPr id="4" name="TextBox 3"/>
          <p:cNvSpPr txBox="1"/>
          <p:nvPr/>
        </p:nvSpPr>
        <p:spPr>
          <a:xfrm>
            <a:off x="183874" y="4397523"/>
            <a:ext cx="8776250"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“sweet spot” for the EIC parameters is a balance of</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High enough energies to reach high Q</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(up to ~1000 GeV</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Low enough proton energy to measure transverse scale of ~100 MeV well.</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High enough energy to explore collective effects towards saturation.</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High enough luminosity for the nucleon/nuclei imaging.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IR and Detector with acceptance and performance to fully measure the relevance processes </a:t>
            </a:r>
          </a:p>
        </p:txBody>
      </p:sp>
      <p:sp>
        <p:nvSpPr>
          <p:cNvPr id="7" name="Footer Placeholder 1">
            <a:extLst>
              <a:ext uri="{FF2B5EF4-FFF2-40B4-BE49-F238E27FC236}">
                <a16:creationId xmlns:a16="http://schemas.microsoft.com/office/drawing/2014/main" id="{30C53072-8548-478F-95BE-58A873664B58}"/>
              </a:ext>
            </a:extLst>
          </p:cNvPr>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Tree>
    <p:extLst>
      <p:ext uri="{BB962C8B-B14F-4D97-AF65-F5344CB8AC3E}">
        <p14:creationId xmlns:p14="http://schemas.microsoft.com/office/powerpoint/2010/main" val="3119771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164246"/>
            <a:ext cx="8229600" cy="397933"/>
          </a:xfrm>
        </p:spPr>
        <p:txBody>
          <a:bodyPr>
            <a:noAutofit/>
          </a:bodyPr>
          <a:lstStyle/>
          <a:p>
            <a:r>
              <a:rPr lang="en-US" sz="3200" b="1" dirty="0">
                <a:latin typeface="Arial" pitchFamily="34" charset="0"/>
                <a:cs typeface="Arial" pitchFamily="34" charset="0"/>
              </a:rPr>
              <a:t>Cold Matter is Unique</a:t>
            </a:r>
          </a:p>
        </p:txBody>
      </p:sp>
      <p:sp>
        <p:nvSpPr>
          <p:cNvPr id="10" name="Slide Number Placeholder 2"/>
          <p:cNvSpPr>
            <a:spLocks noGrp="1"/>
          </p:cNvSpPr>
          <p:nvPr>
            <p:ph type="sldNum" sz="quarter" idx="4"/>
          </p:nvPr>
        </p:nvSpPr>
        <p:spPr>
          <a:xfrm>
            <a:off x="5853479" y="6781226"/>
            <a:ext cx="2133600" cy="365125"/>
          </a:xfrm>
        </p:spPr>
        <p:txBody>
          <a:bodyPr/>
          <a:lstStyle/>
          <a:p>
            <a:fld id="{B9A5DFB4-3D23-4866-8D46-AE36D04BFD7D}" type="slidenum">
              <a:rPr lang="en-US" smtClean="0"/>
              <a:pPr/>
              <a:t>2</a:t>
            </a:fld>
            <a:endParaRPr lang="en-US" dirty="0"/>
          </a:p>
        </p:txBody>
      </p:sp>
      <p:sp>
        <p:nvSpPr>
          <p:cNvPr id="9" name="Footer Placeholder 1"/>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
        <p:nvSpPr>
          <p:cNvPr id="11" name="Slide Number Placeholder 2"/>
          <p:cNvSpPr txBox="1">
            <a:spLocks/>
          </p:cNvSpPr>
          <p:nvPr/>
        </p:nvSpPr>
        <p:spPr>
          <a:xfrm>
            <a:off x="5853479" y="6445327"/>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pPr/>
              <a:t>2</a:t>
            </a:fld>
            <a:endParaRPr lang="en-US" dirty="0"/>
          </a:p>
        </p:txBody>
      </p:sp>
      <p:pic>
        <p:nvPicPr>
          <p:cNvPr id="17" name="Picture 16" descr="Screen Shot 2017-06-05 at 10.17.08 AM.png">
            <a:extLst>
              <a:ext uri="{FF2B5EF4-FFF2-40B4-BE49-F238E27FC236}">
                <a16:creationId xmlns:a16="http://schemas.microsoft.com/office/drawing/2014/main" id="{B00803A7-8AAE-4E3E-A481-D641CCB5A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428" y="977592"/>
            <a:ext cx="2428297" cy="2544855"/>
          </a:xfrm>
          <a:prstGeom prst="rect">
            <a:avLst/>
          </a:prstGeom>
          <a:ln>
            <a:solidFill>
              <a:schemeClr val="tx1"/>
            </a:solidFill>
          </a:ln>
        </p:spPr>
      </p:pic>
      <p:pic>
        <p:nvPicPr>
          <p:cNvPr id="18" name="Picture 17">
            <a:extLst>
              <a:ext uri="{FF2B5EF4-FFF2-40B4-BE49-F238E27FC236}">
                <a16:creationId xmlns:a16="http://schemas.microsoft.com/office/drawing/2014/main" id="{32B778E6-3FEE-49EF-B50A-4E2E5141D31C}"/>
              </a:ext>
            </a:extLst>
          </p:cNvPr>
          <p:cNvPicPr>
            <a:picLocks noChangeAspect="1"/>
          </p:cNvPicPr>
          <p:nvPr/>
        </p:nvPicPr>
        <p:blipFill>
          <a:blip r:embed="rId3"/>
          <a:stretch>
            <a:fillRect/>
          </a:stretch>
        </p:blipFill>
        <p:spPr>
          <a:xfrm>
            <a:off x="5568132" y="1555892"/>
            <a:ext cx="2547844" cy="1994411"/>
          </a:xfrm>
          <a:prstGeom prst="rect">
            <a:avLst/>
          </a:prstGeom>
        </p:spPr>
      </p:pic>
      <p:sp>
        <p:nvSpPr>
          <p:cNvPr id="19" name="Right Arrow 4">
            <a:extLst>
              <a:ext uri="{FF2B5EF4-FFF2-40B4-BE49-F238E27FC236}">
                <a16:creationId xmlns:a16="http://schemas.microsoft.com/office/drawing/2014/main" id="{04FB4579-D765-40FC-B3F2-8BB93C066E9B}"/>
              </a:ext>
            </a:extLst>
          </p:cNvPr>
          <p:cNvSpPr/>
          <p:nvPr/>
        </p:nvSpPr>
        <p:spPr>
          <a:xfrm>
            <a:off x="3424542" y="1848511"/>
            <a:ext cx="1954120" cy="59443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20" name="Picture 2" descr="cteq-pdfs-10gev2-liny">
            <a:extLst>
              <a:ext uri="{FF2B5EF4-FFF2-40B4-BE49-F238E27FC236}">
                <a16:creationId xmlns:a16="http://schemas.microsoft.com/office/drawing/2014/main" id="{09A21A35-F62E-430E-AD18-1F75B0F96CC3}"/>
              </a:ext>
            </a:extLst>
          </p:cNvPr>
          <p:cNvPicPr>
            <a:picLocks noChangeAspect="1" noChangeArrowheads="1"/>
          </p:cNvPicPr>
          <p:nvPr/>
        </p:nvPicPr>
        <p:blipFill>
          <a:blip r:embed="rId4" cstate="print"/>
          <a:srcRect/>
          <a:stretch>
            <a:fillRect/>
          </a:stretch>
        </p:blipFill>
        <p:spPr bwMode="auto">
          <a:xfrm>
            <a:off x="338508" y="3707979"/>
            <a:ext cx="4014424" cy="2654795"/>
          </a:xfrm>
          <a:prstGeom prst="rect">
            <a:avLst/>
          </a:prstGeom>
          <a:noFill/>
          <a:ln w="9525">
            <a:noFill/>
            <a:miter lim="800000"/>
            <a:headEnd/>
            <a:tailEnd/>
          </a:ln>
        </p:spPr>
      </p:pic>
      <p:sp>
        <p:nvSpPr>
          <p:cNvPr id="21" name="TextBox 20">
            <a:extLst>
              <a:ext uri="{FF2B5EF4-FFF2-40B4-BE49-F238E27FC236}">
                <a16:creationId xmlns:a16="http://schemas.microsoft.com/office/drawing/2014/main" id="{3C3D0CA8-9673-4E24-99AF-A82A613C4332}"/>
              </a:ext>
            </a:extLst>
          </p:cNvPr>
          <p:cNvSpPr txBox="1"/>
          <p:nvPr/>
        </p:nvSpPr>
        <p:spPr>
          <a:xfrm>
            <a:off x="4036196" y="825714"/>
            <a:ext cx="4185761" cy="646331"/>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Structure and Interaction are entangled</a:t>
            </a:r>
          </a:p>
          <a:p>
            <a:r>
              <a:rPr lang="en-US" dirty="0">
                <a:latin typeface="Arial" panose="020B0604020202020204" pitchFamily="34" charset="0"/>
                <a:cs typeface="Arial" panose="020B0604020202020204" pitchFamily="34" charset="0"/>
              </a:rPr>
              <a:t>because of gluon self-interaction.</a:t>
            </a:r>
          </a:p>
        </p:txBody>
      </p:sp>
      <p:sp>
        <p:nvSpPr>
          <p:cNvPr id="22" name="Right Arrow 7">
            <a:extLst>
              <a:ext uri="{FF2B5EF4-FFF2-40B4-BE49-F238E27FC236}">
                <a16:creationId xmlns:a16="http://schemas.microsoft.com/office/drawing/2014/main" id="{3C88F867-ADE6-459A-AC95-11C513F7B59A}"/>
              </a:ext>
            </a:extLst>
          </p:cNvPr>
          <p:cNvSpPr/>
          <p:nvPr/>
        </p:nvSpPr>
        <p:spPr>
          <a:xfrm rot="10800000">
            <a:off x="3252593" y="3870595"/>
            <a:ext cx="1745195" cy="32891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85D57DE3-3C99-466B-8ED5-E837AD195005}"/>
              </a:ext>
            </a:extLst>
          </p:cNvPr>
          <p:cNvSpPr txBox="1"/>
          <p:nvPr/>
        </p:nvSpPr>
        <p:spPr>
          <a:xfrm>
            <a:off x="5092471" y="3762729"/>
            <a:ext cx="2894608"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EIC needed to explore the gluon dominated region</a:t>
            </a:r>
          </a:p>
        </p:txBody>
      </p:sp>
      <p:sp>
        <p:nvSpPr>
          <p:cNvPr id="24" name="Oval 23">
            <a:extLst>
              <a:ext uri="{FF2B5EF4-FFF2-40B4-BE49-F238E27FC236}">
                <a16:creationId xmlns:a16="http://schemas.microsoft.com/office/drawing/2014/main" id="{39C13C3E-C2C4-4AC3-8C42-829BCAECC2D1}"/>
              </a:ext>
            </a:extLst>
          </p:cNvPr>
          <p:cNvSpPr/>
          <p:nvPr/>
        </p:nvSpPr>
        <p:spPr>
          <a:xfrm>
            <a:off x="1423555" y="3824753"/>
            <a:ext cx="2138781" cy="2177852"/>
          </a:xfrm>
          <a:prstGeom prst="ellipse">
            <a:avLst/>
          </a:prstGeom>
          <a:noFill/>
          <a:ln w="349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Oval 24">
            <a:extLst>
              <a:ext uri="{FF2B5EF4-FFF2-40B4-BE49-F238E27FC236}">
                <a16:creationId xmlns:a16="http://schemas.microsoft.com/office/drawing/2014/main" id="{1258700E-5233-417F-A3A4-C485FE3BB22D}"/>
              </a:ext>
            </a:extLst>
          </p:cNvPr>
          <p:cNvSpPr/>
          <p:nvPr/>
        </p:nvSpPr>
        <p:spPr>
          <a:xfrm>
            <a:off x="3227725" y="4806355"/>
            <a:ext cx="897466" cy="119625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cxnSp>
        <p:nvCxnSpPr>
          <p:cNvPr id="26" name="Straight Arrow Connector 25">
            <a:extLst>
              <a:ext uri="{FF2B5EF4-FFF2-40B4-BE49-F238E27FC236}">
                <a16:creationId xmlns:a16="http://schemas.microsoft.com/office/drawing/2014/main" id="{620033AF-559E-450F-B3C3-263DBEAFB57B}"/>
              </a:ext>
            </a:extLst>
          </p:cNvPr>
          <p:cNvCxnSpPr>
            <a:cxnSpLocks/>
          </p:cNvCxnSpPr>
          <p:nvPr/>
        </p:nvCxnSpPr>
        <p:spPr>
          <a:xfrm flipH="1">
            <a:off x="4125192" y="5427013"/>
            <a:ext cx="872596"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C54B7C9F-575B-4FEA-8BE7-6779FF806478}"/>
              </a:ext>
            </a:extLst>
          </p:cNvPr>
          <p:cNvSpPr txBox="1"/>
          <p:nvPr/>
        </p:nvSpPr>
        <p:spPr>
          <a:xfrm>
            <a:off x="5092471" y="5260338"/>
            <a:ext cx="2795163"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JLAB 12 to explore the valence quark region</a:t>
            </a:r>
          </a:p>
        </p:txBody>
      </p:sp>
    </p:spTree>
    <p:extLst>
      <p:ext uri="{BB962C8B-B14F-4D97-AF65-F5344CB8AC3E}">
        <p14:creationId xmlns:p14="http://schemas.microsoft.com/office/powerpoint/2010/main" val="2121828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989"/>
            <a:ext cx="9144000" cy="365040"/>
          </a:xfrm>
        </p:spPr>
        <p:txBody>
          <a:bodyPr>
            <a:noAutofit/>
          </a:bodyPr>
          <a:lstStyle/>
          <a:p>
            <a:r>
              <a:rPr lang="en-US" sz="3200" dirty="0">
                <a:latin typeface="Arial" panose="020B0604020202020204" pitchFamily="34" charset="0"/>
                <a:cs typeface="Arial" panose="020B0604020202020204" pitchFamily="34" charset="0"/>
              </a:rPr>
              <a:t>3D Structure of Nucleons and Nuclei</a:t>
            </a:r>
          </a:p>
        </p:txBody>
      </p:sp>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3</a:t>
            </a:fld>
            <a:endParaRPr lang="en-US" dirty="0"/>
          </a:p>
        </p:txBody>
      </p:sp>
      <p:sp>
        <p:nvSpPr>
          <p:cNvPr id="6" name="Slide Number Placeholder 2"/>
          <p:cNvSpPr txBox="1">
            <a:spLocks/>
          </p:cNvSpPr>
          <p:nvPr/>
        </p:nvSpPr>
        <p:spPr>
          <a:xfrm>
            <a:off x="5853479" y="6445327"/>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pPr/>
              <a:t>3</a:t>
            </a:fld>
            <a:endParaRPr lang="en-US" dirty="0"/>
          </a:p>
        </p:txBody>
      </p:sp>
      <p:sp>
        <p:nvSpPr>
          <p:cNvPr id="9" name="Footer Placeholder 1"/>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pic>
        <p:nvPicPr>
          <p:cNvPr id="8" name="Picture 7" descr="Screen Shot 2016-11-20 at 10.34.30 AM.png">
            <a:extLst>
              <a:ext uri="{FF2B5EF4-FFF2-40B4-BE49-F238E27FC236}">
                <a16:creationId xmlns:a16="http://schemas.microsoft.com/office/drawing/2014/main" id="{4DF5E408-A882-47DD-A33C-36AFC4164A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0" y="895705"/>
            <a:ext cx="3535933" cy="4045034"/>
          </a:xfrm>
          <a:prstGeom prst="rect">
            <a:avLst/>
          </a:prstGeom>
        </p:spPr>
      </p:pic>
      <p:sp>
        <p:nvSpPr>
          <p:cNvPr id="10" name="TextBox 9">
            <a:extLst>
              <a:ext uri="{FF2B5EF4-FFF2-40B4-BE49-F238E27FC236}">
                <a16:creationId xmlns:a16="http://schemas.microsoft.com/office/drawing/2014/main" id="{F8819C9C-B7EA-4C91-9096-10DBC045F1D8}"/>
              </a:ext>
            </a:extLst>
          </p:cNvPr>
          <p:cNvSpPr txBox="1"/>
          <p:nvPr/>
        </p:nvSpPr>
        <p:spPr>
          <a:xfrm>
            <a:off x="219726" y="1052198"/>
            <a:ext cx="4142190" cy="3785652"/>
          </a:xfrm>
          <a:prstGeom prst="rect">
            <a:avLst/>
          </a:prstGeom>
          <a:noFill/>
        </p:spPr>
        <p:txBody>
          <a:bodyPr wrap="square" rtlCol="0">
            <a:spAutoFit/>
          </a:bodyPr>
          <a:lstStyle/>
          <a:p>
            <a:pPr marL="285750" indent="-285750" defTabSz="457200">
              <a:spcAft>
                <a:spcPts val="600"/>
              </a:spcAft>
              <a:buFont typeface="Arial"/>
              <a:buChar char="•"/>
            </a:pPr>
            <a:r>
              <a:rPr lang="en-US" sz="2000" dirty="0">
                <a:solidFill>
                  <a:prstClr val="black"/>
                </a:solidFill>
                <a:latin typeface="Arial" panose="020B0604020202020204" pitchFamily="34" charset="0"/>
                <a:cs typeface="Arial" panose="020B0604020202020204" pitchFamily="34" charset="0"/>
              </a:rPr>
              <a:t>EIC is a machine to completely map the 3D structure of the nucleons and nuclei</a:t>
            </a:r>
          </a:p>
          <a:p>
            <a:pPr marL="285750" indent="-285750" defTabSz="457200">
              <a:spcAft>
                <a:spcPts val="600"/>
              </a:spcAft>
              <a:buFont typeface="Arial"/>
              <a:buChar char="•"/>
            </a:pPr>
            <a:r>
              <a:rPr lang="en-US" sz="2000" dirty="0">
                <a:solidFill>
                  <a:prstClr val="black"/>
                </a:solidFill>
                <a:latin typeface="Arial" panose="020B0604020202020204" pitchFamily="34" charset="0"/>
                <a:cs typeface="Arial" panose="020B0604020202020204" pitchFamily="34" charset="0"/>
              </a:rPr>
              <a:t>We need to </a:t>
            </a:r>
            <a:r>
              <a:rPr lang="en-US" sz="2000" dirty="0">
                <a:solidFill>
                  <a:srgbClr val="0000FF"/>
                </a:solidFill>
                <a:latin typeface="Arial" panose="020B0604020202020204" pitchFamily="34" charset="0"/>
                <a:cs typeface="Arial" panose="020B0604020202020204" pitchFamily="34" charset="0"/>
              </a:rPr>
              <a:t>measure positions and momenta of the partons </a:t>
            </a:r>
            <a:r>
              <a:rPr lang="en-US" sz="2000" dirty="0">
                <a:solidFill>
                  <a:srgbClr val="FF0000"/>
                </a:solidFill>
                <a:latin typeface="Arial" panose="020B0604020202020204" pitchFamily="34" charset="0"/>
                <a:cs typeface="Arial" panose="020B0604020202020204" pitchFamily="34" charset="0"/>
              </a:rPr>
              <a:t>transverse</a:t>
            </a:r>
            <a:r>
              <a:rPr lang="en-US" sz="2000" dirty="0">
                <a:solidFill>
                  <a:prstClr val="black"/>
                </a:solidFill>
                <a:latin typeface="Arial" panose="020B0604020202020204" pitchFamily="34" charset="0"/>
                <a:cs typeface="Arial" panose="020B0604020202020204" pitchFamily="34" charset="0"/>
              </a:rPr>
              <a:t> to its direction of motion. </a:t>
            </a:r>
          </a:p>
          <a:p>
            <a:pPr marL="285750" indent="-285750" defTabSz="457200">
              <a:spcAft>
                <a:spcPts val="600"/>
              </a:spcAft>
              <a:buFont typeface="Arial"/>
              <a:buChar char="•"/>
            </a:pPr>
            <a:r>
              <a:rPr lang="en-US" sz="2000" dirty="0">
                <a:solidFill>
                  <a:prstClr val="black"/>
                </a:solidFill>
                <a:latin typeface="Arial" panose="020B0604020202020204" pitchFamily="34" charset="0"/>
                <a:cs typeface="Arial" panose="020B0604020202020204" pitchFamily="34" charset="0"/>
              </a:rPr>
              <a:t>These quantities (</a:t>
            </a:r>
            <a:r>
              <a:rPr lang="en-US" sz="2000" dirty="0" err="1">
                <a:solidFill>
                  <a:prstClr val="black"/>
                </a:solidFill>
                <a:latin typeface="Arial" panose="020B0604020202020204" pitchFamily="34" charset="0"/>
                <a:cs typeface="Arial" panose="020B0604020202020204" pitchFamily="34" charset="0"/>
              </a:rPr>
              <a:t>k</a:t>
            </a:r>
            <a:r>
              <a:rPr lang="en-US" sz="2000" baseline="-25000" dirty="0" err="1">
                <a:solidFill>
                  <a:prstClr val="black"/>
                </a:solidFill>
                <a:latin typeface="Arial" panose="020B0604020202020204" pitchFamily="34" charset="0"/>
                <a:cs typeface="Arial" panose="020B0604020202020204" pitchFamily="34" charset="0"/>
              </a:rPr>
              <a:t>T</a:t>
            </a:r>
            <a:r>
              <a:rPr lang="en-US" sz="2000" dirty="0">
                <a:solidFill>
                  <a:prstClr val="black"/>
                </a:solidFill>
                <a:latin typeface="Arial" panose="020B0604020202020204" pitchFamily="34" charset="0"/>
                <a:cs typeface="Arial" panose="020B0604020202020204" pitchFamily="34" charset="0"/>
              </a:rPr>
              <a:t>, </a:t>
            </a:r>
            <a:r>
              <a:rPr lang="en-US" sz="2000" dirty="0" err="1">
                <a:solidFill>
                  <a:prstClr val="black"/>
                </a:solidFill>
                <a:latin typeface="Arial" panose="020B0604020202020204" pitchFamily="34" charset="0"/>
                <a:cs typeface="Arial" panose="020B0604020202020204" pitchFamily="34" charset="0"/>
              </a:rPr>
              <a:t>b</a:t>
            </a:r>
            <a:r>
              <a:rPr lang="en-US" sz="2000" baseline="-25000" dirty="0" err="1">
                <a:solidFill>
                  <a:prstClr val="black"/>
                </a:solidFill>
                <a:latin typeface="Arial" panose="020B0604020202020204" pitchFamily="34" charset="0"/>
                <a:cs typeface="Arial" panose="020B0604020202020204" pitchFamily="34" charset="0"/>
              </a:rPr>
              <a:t>T</a:t>
            </a:r>
            <a:r>
              <a:rPr lang="en-US" sz="2000" dirty="0">
                <a:solidFill>
                  <a:prstClr val="black"/>
                </a:solidFill>
                <a:latin typeface="Arial" panose="020B0604020202020204" pitchFamily="34" charset="0"/>
                <a:cs typeface="Arial" panose="020B0604020202020204" pitchFamily="34" charset="0"/>
              </a:rPr>
              <a:t>) are of the order of </a:t>
            </a:r>
            <a:r>
              <a:rPr lang="en-US" sz="2000" dirty="0">
                <a:solidFill>
                  <a:srgbClr val="FF0000"/>
                </a:solidFill>
                <a:latin typeface="Arial" panose="020B0604020202020204" pitchFamily="34" charset="0"/>
                <a:cs typeface="Arial" panose="020B0604020202020204" pitchFamily="34" charset="0"/>
              </a:rPr>
              <a:t>a few hundred MeV</a:t>
            </a:r>
            <a:r>
              <a:rPr lang="en-US" sz="2000" dirty="0">
                <a:solidFill>
                  <a:prstClr val="black"/>
                </a:solidFill>
                <a:latin typeface="Arial" panose="020B0604020202020204" pitchFamily="34" charset="0"/>
                <a:cs typeface="Arial" panose="020B0604020202020204" pitchFamily="34" charset="0"/>
              </a:rPr>
              <a:t>. </a:t>
            </a:r>
          </a:p>
          <a:p>
            <a:pPr marL="285750" indent="-285750" defTabSz="457200">
              <a:spcAft>
                <a:spcPts val="600"/>
              </a:spcAft>
              <a:buFont typeface="Arial"/>
              <a:buChar char="•"/>
            </a:pPr>
            <a:r>
              <a:rPr lang="en-US" sz="2000" dirty="0">
                <a:solidFill>
                  <a:prstClr val="black"/>
                </a:solidFill>
                <a:latin typeface="Arial" panose="020B0604020202020204" pitchFamily="34" charset="0"/>
                <a:cs typeface="Arial" panose="020B0604020202020204" pitchFamily="34" charset="0"/>
              </a:rPr>
              <a:t>Also their </a:t>
            </a:r>
            <a:r>
              <a:rPr lang="en-US" sz="2000" dirty="0">
                <a:solidFill>
                  <a:srgbClr val="FF0000"/>
                </a:solidFill>
                <a:latin typeface="Arial" panose="020B0604020202020204" pitchFamily="34" charset="0"/>
                <a:cs typeface="Arial" panose="020B0604020202020204" pitchFamily="34" charset="0"/>
              </a:rPr>
              <a:t>polarization</a:t>
            </a:r>
            <a:r>
              <a:rPr lang="en-US" sz="2000" dirty="0">
                <a:solidFill>
                  <a:prstClr val="black"/>
                </a:solidFill>
                <a:latin typeface="Arial" panose="020B0604020202020204" pitchFamily="34" charset="0"/>
                <a:cs typeface="Arial" panose="020B0604020202020204" pitchFamily="34" charset="0"/>
              </a:rPr>
              <a:t>!</a:t>
            </a:r>
          </a:p>
          <a:p>
            <a:pPr marL="285750" indent="-285750" defTabSz="457200">
              <a:spcAft>
                <a:spcPts val="600"/>
              </a:spcAft>
              <a:buFont typeface="Arial"/>
              <a:buChar char="•"/>
            </a:pPr>
            <a:endParaRPr lang="en-US" sz="2000" dirty="0">
              <a:solidFill>
                <a:prstClr val="black"/>
              </a:solidFill>
              <a:latin typeface="Arial" panose="020B0604020202020204" pitchFamily="34" charset="0"/>
              <a:cs typeface="Arial" panose="020B0604020202020204" pitchFamily="34" charset="0"/>
            </a:endParaRPr>
          </a:p>
        </p:txBody>
      </p:sp>
      <p:sp>
        <p:nvSpPr>
          <p:cNvPr id="11" name="Left Arrow 6">
            <a:extLst>
              <a:ext uri="{FF2B5EF4-FFF2-40B4-BE49-F238E27FC236}">
                <a16:creationId xmlns:a16="http://schemas.microsoft.com/office/drawing/2014/main" id="{CB64C1C1-751D-4FC9-A28A-F6FC39709AE4}"/>
              </a:ext>
            </a:extLst>
          </p:cNvPr>
          <p:cNvSpPr/>
          <p:nvPr/>
        </p:nvSpPr>
        <p:spPr>
          <a:xfrm>
            <a:off x="2704942" y="4940739"/>
            <a:ext cx="4583782" cy="615112"/>
          </a:xfrm>
          <a:prstGeom prst="lef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Proton and Ion Beam</a:t>
            </a:r>
          </a:p>
        </p:txBody>
      </p:sp>
      <p:sp>
        <p:nvSpPr>
          <p:cNvPr id="12" name="Up Arrow 7">
            <a:extLst>
              <a:ext uri="{FF2B5EF4-FFF2-40B4-BE49-F238E27FC236}">
                <a16:creationId xmlns:a16="http://schemas.microsoft.com/office/drawing/2014/main" id="{B6482375-926A-4355-AE9D-4D39090C4172}"/>
              </a:ext>
            </a:extLst>
          </p:cNvPr>
          <p:cNvSpPr/>
          <p:nvPr/>
        </p:nvSpPr>
        <p:spPr>
          <a:xfrm>
            <a:off x="2224993" y="4835667"/>
            <a:ext cx="396865" cy="277792"/>
          </a:xfrm>
          <a:prstGeom prst="upArrow">
            <a:avLst/>
          </a:prstGeom>
          <a:solidFill>
            <a:srgbClr val="FFFF00"/>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8FEC288-3D3E-4D94-BAF1-D060FEA76C0C}"/>
              </a:ext>
            </a:extLst>
          </p:cNvPr>
          <p:cNvSpPr txBox="1"/>
          <p:nvPr/>
        </p:nvSpPr>
        <p:spPr>
          <a:xfrm>
            <a:off x="219726" y="4837294"/>
            <a:ext cx="2001895" cy="369332"/>
          </a:xfrm>
          <a:prstGeom prst="rect">
            <a:avLst/>
          </a:prstGeom>
          <a:noFill/>
        </p:spPr>
        <p:txBody>
          <a:bodyPr wrap="none" rtlCol="0">
            <a:spAutoFit/>
          </a:bodyPr>
          <a:lstStyle/>
          <a:p>
            <a:pPr defTabSz="457200"/>
            <a:r>
              <a:rPr lang="en-US" dirty="0" err="1">
                <a:solidFill>
                  <a:prstClr val="black"/>
                </a:solidFill>
                <a:latin typeface="Arial" panose="020B0604020202020204" pitchFamily="34" charset="0"/>
                <a:cs typeface="Arial" panose="020B0604020202020204" pitchFamily="34" charset="0"/>
              </a:rPr>
              <a:t>k</a:t>
            </a:r>
            <a:r>
              <a:rPr lang="en-US" baseline="-25000" dirty="0" err="1">
                <a:solidFill>
                  <a:prstClr val="black"/>
                </a:solidFill>
                <a:latin typeface="Arial" panose="020B0604020202020204" pitchFamily="34" charset="0"/>
                <a:cs typeface="Arial" panose="020B0604020202020204" pitchFamily="34" charset="0"/>
              </a:rPr>
              <a:t>T</a:t>
            </a:r>
            <a:r>
              <a:rPr lang="en-US" dirty="0">
                <a:solidFill>
                  <a:prstClr val="black"/>
                </a:solidFill>
                <a:latin typeface="Arial" panose="020B0604020202020204" pitchFamily="34" charset="0"/>
                <a:cs typeface="Arial" panose="020B0604020202020204" pitchFamily="34" charset="0"/>
              </a:rPr>
              <a:t>, </a:t>
            </a:r>
            <a:r>
              <a:rPr lang="en-US" dirty="0" err="1">
                <a:solidFill>
                  <a:prstClr val="black"/>
                </a:solidFill>
                <a:latin typeface="Arial" panose="020B0604020202020204" pitchFamily="34" charset="0"/>
                <a:cs typeface="Arial" panose="020B0604020202020204" pitchFamily="34" charset="0"/>
              </a:rPr>
              <a:t>b</a:t>
            </a:r>
            <a:r>
              <a:rPr lang="en-US" baseline="-25000" dirty="0" err="1">
                <a:solidFill>
                  <a:prstClr val="black"/>
                </a:solidFill>
                <a:latin typeface="Arial" panose="020B0604020202020204" pitchFamily="34" charset="0"/>
                <a:cs typeface="Arial" panose="020B0604020202020204" pitchFamily="34" charset="0"/>
              </a:rPr>
              <a:t>T</a:t>
            </a:r>
            <a:r>
              <a:rPr lang="en-US" dirty="0">
                <a:solidFill>
                  <a:prstClr val="black"/>
                </a:solidFill>
                <a:latin typeface="Arial" panose="020B0604020202020204" pitchFamily="34" charset="0"/>
                <a:cs typeface="Arial" panose="020B0604020202020204" pitchFamily="34" charset="0"/>
              </a:rPr>
              <a:t> (~100 MeV)</a:t>
            </a:r>
          </a:p>
        </p:txBody>
      </p:sp>
      <p:sp>
        <p:nvSpPr>
          <p:cNvPr id="14" name="TextBox 13">
            <a:extLst>
              <a:ext uri="{FF2B5EF4-FFF2-40B4-BE49-F238E27FC236}">
                <a16:creationId xmlns:a16="http://schemas.microsoft.com/office/drawing/2014/main" id="{76207AAA-A087-4143-836C-4021C5461394}"/>
              </a:ext>
            </a:extLst>
          </p:cNvPr>
          <p:cNvSpPr txBox="1"/>
          <p:nvPr/>
        </p:nvSpPr>
        <p:spPr>
          <a:xfrm>
            <a:off x="528945" y="5707912"/>
            <a:ext cx="8204490" cy="369332"/>
          </a:xfrm>
          <a:prstGeom prst="rect">
            <a:avLst/>
          </a:prstGeom>
          <a:solidFill>
            <a:srgbClr val="EEECE1"/>
          </a:solid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Need to keep [100 MeV]</a:t>
            </a:r>
            <a:r>
              <a:rPr kumimoji="0" lang="en-US" sz="1800" b="0" i="0" u="none" strike="noStrike" kern="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T</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a:t>
            </a:r>
            <a:r>
              <a:rPr kumimoji="0" lang="en-US" sz="1800" b="0" i="0" u="none" strike="noStrike" kern="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rPr>
              <a:t>proton,Ion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manageable (~ &gt;10</a:t>
            </a:r>
            <a:r>
              <a:rPr kumimoji="0" lang="en-US" sz="1800" b="0" i="0" u="none" strike="noStrike" kern="0" cap="none" spc="0" normalizeH="0" baseline="30000" noProof="0" dirty="0">
                <a:ln>
                  <a:noFill/>
                </a:ln>
                <a:solidFill>
                  <a:prstClr val="black"/>
                </a:solidFill>
                <a:effectLst/>
                <a:uLnTx/>
                <a:uFillTx/>
                <a:latin typeface="Arial" panose="020B0604020202020204" pitchFamily="34" charset="0"/>
                <a:cs typeface="Arial" panose="020B0604020202020204" pitchFamily="34" charset="0"/>
              </a:rPr>
              <a:t>-3</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1800" b="0" i="0" u="none" strike="noStrike" kern="0" cap="none" spc="0" normalizeH="0" baseline="0" noProof="0" dirty="0">
                <a:ln>
                  <a:noFill/>
                </a:ln>
                <a:solidFill>
                  <a:prstClr val="black"/>
                </a:solidFill>
                <a:effectLst/>
                <a:uLnTx/>
                <a:uFillTx/>
                <a:latin typeface="Arial" panose="020B0604020202020204" pitchFamily="34" charset="0"/>
                <a:ea typeface="Wingdings"/>
                <a:cs typeface="Arial" panose="020B0604020202020204" pitchFamily="34" charset="0"/>
                <a:sym typeface="Wingdings"/>
              </a:rPr>
              <a:t></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E</a:t>
            </a:r>
            <a:r>
              <a:rPr kumimoji="0" lang="en-US" sz="1800" b="0" i="0" u="none" strike="noStrike" kern="0" cap="none" spc="0" normalizeH="0" baseline="-25000" noProof="0" dirty="0">
                <a:ln>
                  <a:noFill/>
                </a:ln>
                <a:solidFill>
                  <a:prstClr val="black"/>
                </a:solidFill>
                <a:effectLst/>
                <a:uLnTx/>
                <a:uFillTx/>
                <a:latin typeface="Arial" panose="020B0604020202020204" pitchFamily="34" charset="0"/>
                <a:cs typeface="Arial" panose="020B0604020202020204" pitchFamily="34" charset="0"/>
                <a:sym typeface="Wingdings"/>
              </a:rPr>
              <a:t>proton</a:t>
            </a:r>
            <a:r>
              <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sym typeface="Wingdings"/>
              </a:rPr>
              <a:t> ~&lt; 100 GeV</a:t>
            </a:r>
            <a:endParaRPr kumimoji="0" lang="en-US" sz="18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5" name="Picture 14" descr="arrow.png">
            <a:extLst>
              <a:ext uri="{FF2B5EF4-FFF2-40B4-BE49-F238E27FC236}">
                <a16:creationId xmlns:a16="http://schemas.microsoft.com/office/drawing/2014/main" id="{91F9286B-9529-4903-8190-0C54D6BC7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419245">
            <a:off x="6181829" y="1203836"/>
            <a:ext cx="563441" cy="485288"/>
          </a:xfrm>
          <a:prstGeom prst="rect">
            <a:avLst/>
          </a:prstGeom>
        </p:spPr>
      </p:pic>
      <p:pic>
        <p:nvPicPr>
          <p:cNvPr id="16" name="Picture 15" descr="arrow.png">
            <a:extLst>
              <a:ext uri="{FF2B5EF4-FFF2-40B4-BE49-F238E27FC236}">
                <a16:creationId xmlns:a16="http://schemas.microsoft.com/office/drawing/2014/main" id="{50506AF2-D21E-4489-9EFE-A1D752625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104980">
            <a:off x="6040991" y="3833676"/>
            <a:ext cx="675431" cy="675431"/>
          </a:xfrm>
          <a:prstGeom prst="rect">
            <a:avLst/>
          </a:prstGeom>
        </p:spPr>
      </p:pic>
      <p:cxnSp>
        <p:nvCxnSpPr>
          <p:cNvPr id="17" name="Straight Arrow Connector 16">
            <a:extLst>
              <a:ext uri="{FF2B5EF4-FFF2-40B4-BE49-F238E27FC236}">
                <a16:creationId xmlns:a16="http://schemas.microsoft.com/office/drawing/2014/main" id="{6B614D75-7D35-43A4-9840-C341F335DA3A}"/>
              </a:ext>
            </a:extLst>
          </p:cNvPr>
          <p:cNvCxnSpPr>
            <a:cxnSpLocks/>
          </p:cNvCxnSpPr>
          <p:nvPr/>
        </p:nvCxnSpPr>
        <p:spPr>
          <a:xfrm>
            <a:off x="3393554" y="4231079"/>
            <a:ext cx="26516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80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9351"/>
            <a:ext cx="9144000" cy="990600"/>
          </a:xfrm>
          <a:prstGeom prst="rect">
            <a:avLst/>
          </a:prstGeom>
        </p:spPr>
        <p:txBody>
          <a:bodyPr anchor="t"/>
          <a:lstStyle>
            <a:lvl1pPr algn="ctr" defTabSz="457200" rtl="0" eaLnBrk="1" latinLnBrk="0" hangingPunct="1">
              <a:spcBef>
                <a:spcPct val="0"/>
              </a:spcBef>
              <a:buNone/>
              <a:defRPr sz="4200" kern="1200">
                <a:solidFill>
                  <a:schemeClr val="tx1"/>
                </a:solidFill>
                <a:latin typeface="Minion Pro"/>
                <a:ea typeface="+mj-ea"/>
                <a:cs typeface="+mj-cs"/>
              </a:defRPr>
            </a:lvl1pPr>
          </a:lstStyle>
          <a:p>
            <a:r>
              <a:rPr lang="en-US" sz="4400" b="1" dirty="0">
                <a:latin typeface="Arial" panose="020B0604020202020204" pitchFamily="34" charset="0"/>
                <a:cs typeface="Arial" panose="020B0604020202020204" pitchFamily="34" charset="0"/>
              </a:rPr>
              <a:t>JLEIC Realization</a:t>
            </a:r>
          </a:p>
        </p:txBody>
      </p:sp>
      <p:pic>
        <p:nvPicPr>
          <p:cNvPr id="15" name="Picture 64" descr="Complex.pdf"/>
          <p:cNvPicPr>
            <a:picLocks noChangeAspect="1"/>
          </p:cNvPicPr>
          <p:nvPr/>
        </p:nvPicPr>
        <p:blipFill>
          <a:blip r:embed="rId2"/>
          <a:srcRect l="7928" t="29008" r="5040" b="23157"/>
          <a:stretch>
            <a:fillRect/>
          </a:stretch>
        </p:blipFill>
        <p:spPr bwMode="auto">
          <a:xfrm>
            <a:off x="1174741" y="882844"/>
            <a:ext cx="6597812" cy="3011747"/>
          </a:xfrm>
          <a:prstGeom prst="rect">
            <a:avLst/>
          </a:prstGeom>
          <a:noFill/>
          <a:ln w="9525">
            <a:noFill/>
            <a:miter lim="800000"/>
            <a:headEnd/>
            <a:tailEnd/>
          </a:ln>
        </p:spPr>
      </p:pic>
      <p:sp>
        <p:nvSpPr>
          <p:cNvPr id="16" name="Content Placeholder 2"/>
          <p:cNvSpPr txBox="1">
            <a:spLocks/>
          </p:cNvSpPr>
          <p:nvPr/>
        </p:nvSpPr>
        <p:spPr>
          <a:xfrm>
            <a:off x="263788" y="3940626"/>
            <a:ext cx="8804970" cy="2523704"/>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spcBef>
                <a:spcPts val="0"/>
              </a:spcBef>
              <a:spcAft>
                <a:spcPts val="1200"/>
              </a:spcAft>
            </a:pPr>
            <a:r>
              <a:rPr lang="en-US" sz="1800" dirty="0">
                <a:latin typeface="Arial" panose="020B0604020202020204" pitchFamily="34" charset="0"/>
                <a:cs typeface="Arial" panose="020B0604020202020204" pitchFamily="34" charset="0"/>
              </a:rPr>
              <a:t>Use existing CEBAF for polarized electron injector</a:t>
            </a:r>
          </a:p>
          <a:p>
            <a:pPr>
              <a:spcBef>
                <a:spcPts val="0"/>
              </a:spcBef>
              <a:spcAft>
                <a:spcPts val="1200"/>
              </a:spcAft>
            </a:pPr>
            <a:r>
              <a:rPr lang="en-US" sz="1800" dirty="0">
                <a:latin typeface="Arial" panose="020B0604020202020204" pitchFamily="34" charset="0"/>
                <a:cs typeface="Arial" panose="020B0604020202020204" pitchFamily="34" charset="0"/>
              </a:rPr>
              <a:t>Figure 8 Layout: Optimized for high ion beam polarization </a:t>
            </a:r>
            <a:r>
              <a:rPr lang="en-US" sz="1800" dirty="0">
                <a:latin typeface="Arial" panose="020B0604020202020204" pitchFamily="34" charset="0"/>
                <a:cs typeface="Arial" panose="020B0604020202020204" pitchFamily="34" charset="0"/>
                <a:sym typeface="Wingdings 3"/>
              </a:rPr>
              <a:t></a:t>
            </a:r>
            <a:r>
              <a:rPr lang="en-US" sz="1800" dirty="0">
                <a:latin typeface="Arial" panose="020B0604020202020204" pitchFamily="34" charset="0"/>
                <a:cs typeface="Arial" panose="020B0604020202020204" pitchFamily="34" charset="0"/>
              </a:rPr>
              <a:t> polarized deuterons</a:t>
            </a:r>
          </a:p>
          <a:p>
            <a:pPr>
              <a:spcBef>
                <a:spcPts val="0"/>
              </a:spcBef>
              <a:spcAft>
                <a:spcPts val="1200"/>
              </a:spcAft>
            </a:pPr>
            <a:r>
              <a:rPr lang="en-US" sz="1800" dirty="0">
                <a:latin typeface="Arial" panose="020B0604020202020204" pitchFamily="34" charset="0"/>
                <a:cs typeface="Arial" panose="020B0604020202020204" pitchFamily="34" charset="0"/>
              </a:rPr>
              <a:t>Energy Range: √s : 20 to 65 - 140 GeV (magnet technology choice)</a:t>
            </a:r>
          </a:p>
          <a:p>
            <a:pPr>
              <a:spcBef>
                <a:spcPts val="0"/>
              </a:spcBef>
              <a:spcAft>
                <a:spcPts val="1200"/>
              </a:spcAft>
              <a:buClr>
                <a:srgbClr val="93A299"/>
              </a:buClr>
            </a:pPr>
            <a:r>
              <a:rPr lang="en-US" sz="1800" dirty="0">
                <a:latin typeface="Arial" panose="020B0604020202020204" pitchFamily="34" charset="0"/>
                <a:cs typeface="Arial" panose="020B0604020202020204" pitchFamily="34" charset="0"/>
              </a:rPr>
              <a:t>Fully integrated detector/IR</a:t>
            </a:r>
            <a:endParaRPr lang="en-US" sz="1800" dirty="0">
              <a:solidFill>
                <a:srgbClr val="0099B8"/>
              </a:solidFill>
              <a:latin typeface="Arial" panose="020B0604020202020204" pitchFamily="34" charset="0"/>
              <a:cs typeface="Arial" panose="020B0604020202020204" pitchFamily="34" charset="0"/>
            </a:endParaRPr>
          </a:p>
          <a:p>
            <a:pPr>
              <a:spcBef>
                <a:spcPts val="0"/>
              </a:spcBef>
              <a:spcAft>
                <a:spcPts val="1200"/>
              </a:spcAft>
              <a:buClr>
                <a:srgbClr val="93A299"/>
              </a:buClr>
            </a:pPr>
            <a:r>
              <a:rPr lang="en-US" sz="1800" dirty="0">
                <a:solidFill>
                  <a:srgbClr val="3366FF"/>
                </a:solidFill>
                <a:latin typeface="Arial" panose="020B0604020202020204" pitchFamily="34" charset="0"/>
                <a:cs typeface="Arial" panose="020B0604020202020204" pitchFamily="34" charset="0"/>
              </a:rPr>
              <a:t>JLEIC achieves initial high luminosity, with technology choice determining initial and upgraded energy reach</a:t>
            </a:r>
          </a:p>
          <a:p>
            <a:pPr>
              <a:spcBef>
                <a:spcPts val="0"/>
              </a:spcBef>
              <a:spcAft>
                <a:spcPts val="1200"/>
              </a:spcAft>
              <a:buClr>
                <a:srgbClr val="93A299"/>
              </a:buClr>
            </a:pPr>
            <a:endParaRPr lang="en-US" sz="1800" dirty="0">
              <a:solidFill>
                <a:srgbClr val="0099B8"/>
              </a:solidFill>
              <a:latin typeface="Arial" panose="020B0604020202020204" pitchFamily="34" charset="0"/>
              <a:cs typeface="Arial" panose="020B0604020202020204" pitchFamily="34" charset="0"/>
            </a:endParaRPr>
          </a:p>
          <a:p>
            <a:pPr>
              <a:spcBef>
                <a:spcPts val="0"/>
              </a:spcBef>
              <a:spcAft>
                <a:spcPts val="1200"/>
              </a:spcAft>
              <a:buClr>
                <a:srgbClr val="93A299"/>
              </a:buClr>
            </a:pPr>
            <a:endParaRPr lang="en-US" sz="1800" dirty="0">
              <a:solidFill>
                <a:srgbClr val="0099B8"/>
              </a:solidFill>
              <a:latin typeface="Arial" panose="020B0604020202020204" pitchFamily="34" charset="0"/>
              <a:cs typeface="Arial" panose="020B0604020202020204" pitchFamily="34" charset="0"/>
            </a:endParaRPr>
          </a:p>
          <a:p>
            <a:pPr marL="0" indent="0">
              <a:spcBef>
                <a:spcPts val="0"/>
              </a:spcBef>
              <a:spcAft>
                <a:spcPts val="1200"/>
              </a:spcAft>
              <a:buClr>
                <a:srgbClr val="93A299"/>
              </a:buClr>
              <a:buFont typeface="Arial" pitchFamily="34" charset="0"/>
              <a:buNone/>
            </a:pPr>
            <a:endParaRPr lang="en-US" sz="1800" dirty="0">
              <a:solidFill>
                <a:srgbClr val="0099B8"/>
              </a:solidFill>
              <a:latin typeface="Arial" panose="020B0604020202020204" pitchFamily="34" charset="0"/>
              <a:cs typeface="Arial" panose="020B0604020202020204" pitchFamily="34" charset="0"/>
            </a:endParaRPr>
          </a:p>
        </p:txBody>
      </p:sp>
      <p:sp>
        <p:nvSpPr>
          <p:cNvPr id="5" name="Slide Number Placeholder 2"/>
          <p:cNvSpPr>
            <a:spLocks noGrp="1"/>
          </p:cNvSpPr>
          <p:nvPr>
            <p:ph type="sldNum" sz="quarter" idx="4"/>
          </p:nvPr>
        </p:nvSpPr>
        <p:spPr>
          <a:xfrm>
            <a:off x="5853479" y="6445327"/>
            <a:ext cx="2133600" cy="365125"/>
          </a:xfrm>
        </p:spPr>
        <p:txBody>
          <a:bodyPr/>
          <a:lstStyle/>
          <a:p>
            <a:fld id="{B9A5DFB4-3D23-4866-8D46-AE36D04BFD7D}" type="slidenum">
              <a:rPr lang="en-US" smtClean="0"/>
              <a:pPr/>
              <a:t>4</a:t>
            </a:fld>
            <a:endParaRPr lang="en-US" dirty="0"/>
          </a:p>
        </p:txBody>
      </p:sp>
      <p:sp>
        <p:nvSpPr>
          <p:cNvPr id="6" name="Footer Placeholder 1">
            <a:extLst>
              <a:ext uri="{FF2B5EF4-FFF2-40B4-BE49-F238E27FC236}">
                <a16:creationId xmlns:a16="http://schemas.microsoft.com/office/drawing/2014/main" id="{0EFEBE79-6CDB-42EB-821C-403C63707AD2}"/>
              </a:ext>
            </a:extLst>
          </p:cNvPr>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
        <p:nvSpPr>
          <p:cNvPr id="3" name="TextBox 2">
            <a:extLst>
              <a:ext uri="{FF2B5EF4-FFF2-40B4-BE49-F238E27FC236}">
                <a16:creationId xmlns:a16="http://schemas.microsoft.com/office/drawing/2014/main" id="{58FAE61F-378A-4CED-A350-60CE52F4ED7B}"/>
              </a:ext>
            </a:extLst>
          </p:cNvPr>
          <p:cNvSpPr txBox="1"/>
          <p:nvPr/>
        </p:nvSpPr>
        <p:spPr>
          <a:xfrm>
            <a:off x="854272" y="2121766"/>
            <a:ext cx="841897" cy="276999"/>
          </a:xfrm>
          <a:prstGeom prst="rect">
            <a:avLst/>
          </a:prstGeom>
          <a:noFill/>
        </p:spPr>
        <p:txBody>
          <a:bodyPr wrap="none" rtlCol="0">
            <a:spAutoFit/>
          </a:bodyPr>
          <a:lstStyle/>
          <a:p>
            <a:r>
              <a:rPr lang="en-US" sz="1200" b="1" dirty="0">
                <a:solidFill>
                  <a:srgbClr val="0070C0"/>
                </a:solidFill>
                <a:latin typeface="Arial" panose="020B0604020202020204" pitchFamily="34" charset="0"/>
                <a:cs typeface="Arial" panose="020B0604020202020204" pitchFamily="34" charset="0"/>
              </a:rPr>
              <a:t>3-10 GeV</a:t>
            </a:r>
          </a:p>
        </p:txBody>
      </p:sp>
      <p:sp>
        <p:nvSpPr>
          <p:cNvPr id="8" name="TextBox 7">
            <a:extLst>
              <a:ext uri="{FF2B5EF4-FFF2-40B4-BE49-F238E27FC236}">
                <a16:creationId xmlns:a16="http://schemas.microsoft.com/office/drawing/2014/main" id="{C1F733CF-93D9-48AB-854F-DD6CC161F46C}"/>
              </a:ext>
            </a:extLst>
          </p:cNvPr>
          <p:cNvSpPr txBox="1"/>
          <p:nvPr/>
        </p:nvSpPr>
        <p:spPr>
          <a:xfrm>
            <a:off x="4652384" y="1195756"/>
            <a:ext cx="926857" cy="276999"/>
          </a:xfrm>
          <a:prstGeom prst="rect">
            <a:avLst/>
          </a:prstGeom>
          <a:noFill/>
        </p:spPr>
        <p:txBody>
          <a:bodyPr wrap="none" rtlCol="0">
            <a:spAutoFit/>
          </a:bodyPr>
          <a:lstStyle/>
          <a:p>
            <a:r>
              <a:rPr lang="en-US" sz="1200" b="1" dirty="0">
                <a:solidFill>
                  <a:srgbClr val="C00000"/>
                </a:solidFill>
                <a:latin typeface="Arial" panose="020B0604020202020204" pitchFamily="34" charset="0"/>
                <a:cs typeface="Arial" panose="020B0604020202020204" pitchFamily="34" charset="0"/>
              </a:rPr>
              <a:t>8-100 GeV</a:t>
            </a:r>
          </a:p>
        </p:txBody>
      </p:sp>
      <p:sp>
        <p:nvSpPr>
          <p:cNvPr id="9" name="TextBox 8">
            <a:extLst>
              <a:ext uri="{FF2B5EF4-FFF2-40B4-BE49-F238E27FC236}">
                <a16:creationId xmlns:a16="http://schemas.microsoft.com/office/drawing/2014/main" id="{E5EE1F92-DB0F-40D8-ABB5-A5449ADC4390}"/>
              </a:ext>
            </a:extLst>
          </p:cNvPr>
          <p:cNvSpPr txBox="1"/>
          <p:nvPr/>
        </p:nvSpPr>
        <p:spPr>
          <a:xfrm>
            <a:off x="3379601" y="2206063"/>
            <a:ext cx="620683" cy="276999"/>
          </a:xfrm>
          <a:prstGeom prst="rect">
            <a:avLst/>
          </a:prstGeom>
          <a:noFill/>
        </p:spPr>
        <p:txBody>
          <a:bodyPr wrap="none" rtlCol="0">
            <a:spAutoFit/>
          </a:bodyPr>
          <a:lstStyle/>
          <a:p>
            <a:r>
              <a:rPr lang="en-US" sz="1200" b="1" dirty="0">
                <a:solidFill>
                  <a:srgbClr val="C00000"/>
                </a:solidFill>
                <a:latin typeface="Arial" panose="020B0604020202020204" pitchFamily="34" charset="0"/>
                <a:cs typeface="Arial" panose="020B0604020202020204" pitchFamily="34" charset="0"/>
              </a:rPr>
              <a:t>8 GeV</a:t>
            </a:r>
          </a:p>
        </p:txBody>
      </p:sp>
    </p:spTree>
    <p:extLst>
      <p:ext uri="{BB962C8B-B14F-4D97-AF65-F5344CB8AC3E}">
        <p14:creationId xmlns:p14="http://schemas.microsoft.com/office/powerpoint/2010/main" val="19544252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sz="3200" b="1" dirty="0">
                <a:solidFill>
                  <a:srgbClr val="000000"/>
                </a:solidFill>
                <a:latin typeface="Arial" panose="020B0604020202020204" pitchFamily="34" charset="0"/>
                <a:cs typeface="Arial" panose="020B0604020202020204" pitchFamily="34" charset="0"/>
              </a:rPr>
              <a:t>JLEIC Luminosity and Energy technical choice</a:t>
            </a:r>
          </a:p>
        </p:txBody>
      </p:sp>
      <p:pic>
        <p:nvPicPr>
          <p:cNvPr id="6" name="Picture 5"/>
          <p:cNvPicPr>
            <a:picLocks noChangeAspect="1"/>
          </p:cNvPicPr>
          <p:nvPr/>
        </p:nvPicPr>
        <p:blipFill rotWithShape="1">
          <a:blip r:embed="rId2"/>
          <a:srcRect t="3394" b="1571"/>
          <a:stretch/>
        </p:blipFill>
        <p:spPr>
          <a:xfrm>
            <a:off x="0" y="877188"/>
            <a:ext cx="9144000" cy="5566142"/>
          </a:xfrm>
          <a:prstGeom prst="rect">
            <a:avLst/>
          </a:prstGeom>
        </p:spPr>
      </p:pic>
      <p:sp>
        <p:nvSpPr>
          <p:cNvPr id="9" name="Rectangular Callout 8"/>
          <p:cNvSpPr/>
          <p:nvPr/>
        </p:nvSpPr>
        <p:spPr>
          <a:xfrm>
            <a:off x="6834910" y="3505195"/>
            <a:ext cx="1958182" cy="414667"/>
          </a:xfrm>
          <a:prstGeom prst="wedgeRectCallout">
            <a:avLst>
              <a:gd name="adj1" fmla="val 3262"/>
              <a:gd name="adj2" fmla="val -312924"/>
            </a:avLst>
          </a:prstGeom>
          <a:solidFill>
            <a:srgbClr val="FF5C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FCC magnet R&amp;D</a:t>
            </a:r>
          </a:p>
        </p:txBody>
      </p:sp>
      <p:sp>
        <p:nvSpPr>
          <p:cNvPr id="8" name="Rectangular Callout 7"/>
          <p:cNvSpPr/>
          <p:nvPr/>
        </p:nvSpPr>
        <p:spPr>
          <a:xfrm>
            <a:off x="6985557" y="2675861"/>
            <a:ext cx="1807535" cy="414667"/>
          </a:xfrm>
          <a:prstGeom prst="wedgeRectCallout">
            <a:avLst>
              <a:gd name="adj1" fmla="val 8372"/>
              <a:gd name="adj2" fmla="val -199697"/>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LHC technology</a:t>
            </a:r>
          </a:p>
        </p:txBody>
      </p:sp>
    </p:spTree>
    <p:extLst>
      <p:ext uri="{BB962C8B-B14F-4D97-AF65-F5344CB8AC3E}">
        <p14:creationId xmlns:p14="http://schemas.microsoft.com/office/powerpoint/2010/main" val="2878624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6</a:t>
            </a:fld>
            <a:endParaRPr lang="en-US" dirty="0"/>
          </a:p>
        </p:txBody>
      </p:sp>
      <p:sp>
        <p:nvSpPr>
          <p:cNvPr id="6" name="Slide Number Placeholder 2"/>
          <p:cNvSpPr txBox="1">
            <a:spLocks/>
          </p:cNvSpPr>
          <p:nvPr/>
        </p:nvSpPr>
        <p:spPr>
          <a:xfrm>
            <a:off x="5853479" y="6445327"/>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pPr/>
              <a:t>6</a:t>
            </a:fld>
            <a:endParaRPr lang="en-US" dirty="0"/>
          </a:p>
        </p:txBody>
      </p:sp>
      <p:sp>
        <p:nvSpPr>
          <p:cNvPr id="9" name="Footer Placeholder 1"/>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
        <p:nvSpPr>
          <p:cNvPr id="8" name="TextBox 7">
            <a:extLst>
              <a:ext uri="{FF2B5EF4-FFF2-40B4-BE49-F238E27FC236}">
                <a16:creationId xmlns:a16="http://schemas.microsoft.com/office/drawing/2014/main" id="{4E23937C-6DB4-4573-9E60-31429BE83691}"/>
              </a:ext>
            </a:extLst>
          </p:cNvPr>
          <p:cNvSpPr txBox="1"/>
          <p:nvPr/>
        </p:nvSpPr>
        <p:spPr>
          <a:xfrm>
            <a:off x="198678" y="1013363"/>
            <a:ext cx="4518554" cy="5355312"/>
          </a:xfrm>
          <a:prstGeom prst="rect">
            <a:avLst/>
          </a:prstGeom>
          <a:noFill/>
        </p:spPr>
        <p:txBody>
          <a:bodyPr wrap="square" rtlCol="0">
            <a:spAutoFit/>
          </a:bodyPr>
          <a:lstStyle/>
          <a:p>
            <a:r>
              <a:rPr lang="en-US" dirty="0">
                <a:solidFill>
                  <a:srgbClr val="0000FF"/>
                </a:solidFill>
                <a:latin typeface="Arial" panose="020B0604020202020204" pitchFamily="34" charset="0"/>
                <a:cs typeface="Arial" panose="020B0604020202020204" pitchFamily="34" charset="0"/>
              </a:rPr>
              <a:t>EIC</a:t>
            </a:r>
            <a:r>
              <a:rPr lang="en-US" dirty="0">
                <a:latin typeface="Arial" panose="020B0604020202020204" pitchFamily="34" charset="0"/>
                <a:cs typeface="Arial" panose="020B0604020202020204" pitchFamily="34" charset="0"/>
              </a:rPr>
              <a:t> has unprecedented flexibility</a:t>
            </a:r>
          </a:p>
          <a:p>
            <a:pPr marL="742950" lvl="1" indent="-285750">
              <a:buFont typeface="Arial"/>
              <a:buChar char="•"/>
            </a:pPr>
            <a:r>
              <a:rPr lang="en-US" dirty="0">
                <a:latin typeface="Arial" panose="020B0604020202020204" pitchFamily="34" charset="0"/>
                <a:cs typeface="Arial" panose="020B0604020202020204" pitchFamily="34" charset="0"/>
              </a:rPr>
              <a:t>Variable energies of both beams.</a:t>
            </a:r>
          </a:p>
          <a:p>
            <a:pPr marL="742950" lvl="1" indent="-285750">
              <a:buFont typeface="Arial"/>
              <a:buChar char="•"/>
            </a:pPr>
            <a:r>
              <a:rPr lang="en-US" dirty="0">
                <a:latin typeface="Arial" panose="020B0604020202020204" pitchFamily="34" charset="0"/>
                <a:cs typeface="Arial" panose="020B0604020202020204" pitchFamily="34" charset="0"/>
              </a:rPr>
              <a:t>L polarization of electron beams.</a:t>
            </a:r>
          </a:p>
          <a:p>
            <a:pPr marL="742950" lvl="1" indent="-285750">
              <a:buFont typeface="Arial"/>
              <a:buChar char="•"/>
            </a:pPr>
            <a:r>
              <a:rPr lang="en-US" dirty="0">
                <a:latin typeface="Arial" panose="020B0604020202020204" pitchFamily="34" charset="0"/>
                <a:cs typeface="Arial" panose="020B0604020202020204" pitchFamily="34" charset="0"/>
              </a:rPr>
              <a:t>L &amp; T polarization of p/ion beams</a:t>
            </a:r>
          </a:p>
          <a:p>
            <a:pPr marL="742950" lvl="1" indent="-285750">
              <a:buFont typeface="Arial"/>
              <a:buChar char="•"/>
            </a:pPr>
            <a:r>
              <a:rPr lang="en-US" dirty="0">
                <a:latin typeface="Arial" panose="020B0604020202020204" pitchFamily="34" charset="0"/>
                <a:cs typeface="Arial" panose="020B0604020202020204" pitchFamily="34" charset="0"/>
              </a:rPr>
              <a:t>Many different ion species.</a:t>
            </a:r>
          </a:p>
          <a:p>
            <a:r>
              <a:rPr lang="en-US" dirty="0">
                <a:latin typeface="Arial" panose="020B0604020202020204" pitchFamily="34" charset="0"/>
                <a:cs typeface="Arial" panose="020B0604020202020204" pitchFamily="34" charset="0"/>
              </a:rPr>
              <a:t>Many run configuration for any given topic.</a:t>
            </a:r>
            <a:r>
              <a:rPr lang="en-US" dirty="0">
                <a:solidFill>
                  <a:srgbClr val="0000FF"/>
                </a:solidFill>
                <a:latin typeface="Arial" panose="020B0604020202020204" pitchFamily="34" charset="0"/>
                <a:cs typeface="Arial" panose="020B0604020202020204" pitchFamily="34" charset="0"/>
              </a:rPr>
              <a:t> </a:t>
            </a:r>
          </a:p>
          <a:p>
            <a:r>
              <a:rPr lang="en-US" dirty="0">
                <a:solidFill>
                  <a:srgbClr val="0000FF"/>
                </a:solidFill>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Even a “low luminosity physics topic”</a:t>
            </a:r>
          </a:p>
          <a:p>
            <a:r>
              <a:rPr lang="en-US" dirty="0">
                <a:latin typeface="Arial" panose="020B0604020202020204" pitchFamily="34" charset="0"/>
                <a:cs typeface="Arial" panose="020B0604020202020204" pitchFamily="34" charset="0"/>
              </a:rPr>
              <a:t>will mean e.g. ep, </a:t>
            </a:r>
            <a:r>
              <a:rPr lang="en-US" dirty="0" err="1">
                <a:latin typeface="Arial" panose="020B0604020202020204" pitchFamily="34" charset="0"/>
                <a:cs typeface="Arial" panose="020B0604020202020204" pitchFamily="34" charset="0"/>
              </a:rPr>
              <a:t>ed</a:t>
            </a:r>
            <a:r>
              <a:rPr lang="en-US" dirty="0">
                <a:latin typeface="Arial" panose="020B0604020202020204" pitchFamily="34" charset="0"/>
                <a:cs typeface="Arial" panose="020B0604020202020204" pitchFamily="34" charset="0"/>
              </a:rPr>
              <a:t>, e</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He, e</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He, e</a:t>
            </a:r>
            <a:r>
              <a:rPr lang="en-US" baseline="30000" dirty="0">
                <a:latin typeface="Arial" panose="020B0604020202020204" pitchFamily="34" charset="0"/>
                <a:cs typeface="Arial" panose="020B0604020202020204" pitchFamily="34" charset="0"/>
              </a:rPr>
              <a:t>9</a:t>
            </a:r>
            <a:r>
              <a:rPr lang="en-US" dirty="0">
                <a:latin typeface="Arial" panose="020B0604020202020204" pitchFamily="34" charset="0"/>
                <a:cs typeface="Arial" panose="020B0604020202020204" pitchFamily="34" charset="0"/>
              </a:rPr>
              <a:t>Be, e</a:t>
            </a:r>
            <a:r>
              <a:rPr lang="en-US" baseline="30000"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C,e</a:t>
            </a:r>
            <a:r>
              <a:rPr lang="en-US" baseline="30000" dirty="0">
                <a:latin typeface="Arial" panose="020B0604020202020204" pitchFamily="34" charset="0"/>
                <a:cs typeface="Arial" panose="020B0604020202020204" pitchFamily="34" charset="0"/>
              </a:rPr>
              <a:t>40</a:t>
            </a:r>
            <a:r>
              <a:rPr lang="en-US" dirty="0">
                <a:latin typeface="Arial" panose="020B0604020202020204" pitchFamily="34" charset="0"/>
                <a:cs typeface="Arial" panose="020B0604020202020204" pitchFamily="34" charset="0"/>
              </a:rPr>
              <a:t>Ca, e</a:t>
            </a:r>
            <a:r>
              <a:rPr lang="en-US" baseline="30000" dirty="0">
                <a:latin typeface="Arial" panose="020B0604020202020204" pitchFamily="34" charset="0"/>
                <a:cs typeface="Arial" panose="020B0604020202020204" pitchFamily="34" charset="0"/>
              </a:rPr>
              <a:t>48</a:t>
            </a:r>
            <a:r>
              <a:rPr lang="en-US" dirty="0">
                <a:latin typeface="Arial" panose="020B0604020202020204" pitchFamily="34" charset="0"/>
                <a:cs typeface="Arial" panose="020B0604020202020204" pitchFamily="34" charset="0"/>
              </a:rPr>
              <a:t>Ca</a:t>
            </a:r>
            <a:r>
              <a:rPr lang="is-IS" dirty="0">
                <a:latin typeface="Arial" panose="020B0604020202020204" pitchFamily="34" charset="0"/>
                <a:cs typeface="Arial" panose="020B0604020202020204" pitchFamily="34" charset="0"/>
              </a:rPr>
              <a:t>…etc. + polarization so they are high luminosity in practice.</a:t>
            </a:r>
          </a:p>
          <a:p>
            <a:endParaRPr lang="is-IS" dirty="0">
              <a:latin typeface="Arial" panose="020B0604020202020204" pitchFamily="34" charset="0"/>
              <a:cs typeface="Arial" panose="020B0604020202020204" pitchFamily="34" charset="0"/>
            </a:endParaRPr>
          </a:p>
          <a:p>
            <a:r>
              <a:rPr lang="is-IS" dirty="0">
                <a:solidFill>
                  <a:srgbClr val="0000FF"/>
                </a:solidFill>
                <a:latin typeface="Arial" panose="020B0604020202020204" pitchFamily="34" charset="0"/>
                <a:cs typeface="Arial" panose="020B0604020202020204" pitchFamily="34" charset="0"/>
              </a:rPr>
              <a:t>Need to have high luminosity (10</a:t>
            </a:r>
            <a:r>
              <a:rPr lang="is-IS" baseline="30000" dirty="0">
                <a:solidFill>
                  <a:srgbClr val="0000FF"/>
                </a:solidFill>
                <a:latin typeface="Arial" panose="020B0604020202020204" pitchFamily="34" charset="0"/>
                <a:cs typeface="Arial" panose="020B0604020202020204" pitchFamily="34" charset="0"/>
              </a:rPr>
              <a:t>34</a:t>
            </a:r>
            <a:r>
              <a:rPr lang="is-IS" dirty="0">
                <a:solidFill>
                  <a:srgbClr val="0000FF"/>
                </a:solidFill>
                <a:latin typeface="Arial" panose="020B0604020202020204" pitchFamily="34" charset="0"/>
                <a:cs typeface="Arial" panose="020B0604020202020204" pitchFamily="34" charset="0"/>
              </a:rPr>
              <a:t>) from Day 1.</a:t>
            </a:r>
            <a:r>
              <a:rPr lang="is-IS" dirty="0">
                <a:latin typeface="Arial" panose="020B0604020202020204" pitchFamily="34" charset="0"/>
                <a:cs typeface="Arial" panose="020B0604020202020204" pitchFamily="34" charset="0"/>
              </a:rPr>
              <a:t>  The project will not work if 80% of the physics objectives are unreachable until the “ultimate upgrade” 15 years later.</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solidFill>
                <a:srgbClr val="0000FF"/>
              </a:solidFill>
              <a:latin typeface="Arial" panose="020B0604020202020204" pitchFamily="34" charset="0"/>
              <a:cs typeface="Arial" panose="020B0604020202020204" pitchFamily="34" charset="0"/>
            </a:endParaRPr>
          </a:p>
          <a:p>
            <a:endParaRPr lang="en-US" dirty="0">
              <a:solidFill>
                <a:srgbClr val="0000FF"/>
              </a:solidFill>
              <a:latin typeface="Arial" panose="020B0604020202020204" pitchFamily="34" charset="0"/>
              <a:cs typeface="Arial" panose="020B0604020202020204" pitchFamily="34" charset="0"/>
            </a:endParaRPr>
          </a:p>
        </p:txBody>
      </p:sp>
      <p:pic>
        <p:nvPicPr>
          <p:cNvPr id="10" name="Picture 9" descr="Screen Shot 2016-06-19 at 4.18.18 PM.png">
            <a:extLst>
              <a:ext uri="{FF2B5EF4-FFF2-40B4-BE49-F238E27FC236}">
                <a16:creationId xmlns:a16="http://schemas.microsoft.com/office/drawing/2014/main" id="{AAA50939-0D9F-48FF-8D6D-FCD4D501774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517384" y="2488152"/>
            <a:ext cx="4645866" cy="2631154"/>
          </a:xfrm>
          <a:prstGeom prst="rect">
            <a:avLst/>
          </a:prstGeom>
        </p:spPr>
      </p:pic>
      <p:cxnSp>
        <p:nvCxnSpPr>
          <p:cNvPr id="11" name="Straight Arrow Connector 10">
            <a:extLst>
              <a:ext uri="{FF2B5EF4-FFF2-40B4-BE49-F238E27FC236}">
                <a16:creationId xmlns:a16="http://schemas.microsoft.com/office/drawing/2014/main" id="{A0DF7511-ABCE-4DB9-B28A-FF4C34362D04}"/>
              </a:ext>
            </a:extLst>
          </p:cNvPr>
          <p:cNvCxnSpPr/>
          <p:nvPr/>
        </p:nvCxnSpPr>
        <p:spPr>
          <a:xfrm flipH="1">
            <a:off x="8422365" y="1936980"/>
            <a:ext cx="12829" cy="278360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6563815-88B0-4BBB-A221-6CB512956D43}"/>
              </a:ext>
            </a:extLst>
          </p:cNvPr>
          <p:cNvSpPr txBox="1"/>
          <p:nvPr/>
        </p:nvSpPr>
        <p:spPr>
          <a:xfrm>
            <a:off x="7524321" y="1580476"/>
            <a:ext cx="159530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JLEIC Design</a:t>
            </a:r>
          </a:p>
        </p:txBody>
      </p:sp>
      <p:sp>
        <p:nvSpPr>
          <p:cNvPr id="13" name="Title 1">
            <a:extLst>
              <a:ext uri="{FF2B5EF4-FFF2-40B4-BE49-F238E27FC236}">
                <a16:creationId xmlns:a16="http://schemas.microsoft.com/office/drawing/2014/main" id="{E13C4AF0-C4B0-4E6A-A5BB-9976808FDB77}"/>
              </a:ext>
            </a:extLst>
          </p:cNvPr>
          <p:cNvSpPr>
            <a:spLocks noGrp="1"/>
          </p:cNvSpPr>
          <p:nvPr>
            <p:ph type="title"/>
          </p:nvPr>
        </p:nvSpPr>
        <p:spPr>
          <a:xfrm>
            <a:off x="0" y="0"/>
            <a:ext cx="9144000" cy="760397"/>
          </a:xfrm>
        </p:spPr>
        <p:txBody>
          <a:bodyPr/>
          <a:lstStyle/>
          <a:p>
            <a:r>
              <a:rPr lang="en-US" dirty="0"/>
              <a:t>EIC: a high luminosity machine</a:t>
            </a:r>
          </a:p>
        </p:txBody>
      </p:sp>
      <p:sp>
        <p:nvSpPr>
          <p:cNvPr id="2" name="TextBox 1">
            <a:extLst>
              <a:ext uri="{FF2B5EF4-FFF2-40B4-BE49-F238E27FC236}">
                <a16:creationId xmlns:a16="http://schemas.microsoft.com/office/drawing/2014/main" id="{B2FB91E7-30C2-48C2-B9BB-C2BD30C8EB2C}"/>
              </a:ext>
            </a:extLst>
          </p:cNvPr>
          <p:cNvSpPr txBox="1"/>
          <p:nvPr/>
        </p:nvSpPr>
        <p:spPr>
          <a:xfrm>
            <a:off x="198679" y="5670765"/>
            <a:ext cx="8920952" cy="646331"/>
          </a:xfrm>
          <a:prstGeom prst="rect">
            <a:avLst/>
          </a:prstGeom>
          <a:noFill/>
        </p:spPr>
        <p:txBody>
          <a:bodyPr wrap="square" rtlCol="0">
            <a:spAutoFit/>
          </a:bodyPr>
          <a:lstStyle/>
          <a:p>
            <a:pPr lvl="0"/>
            <a:r>
              <a:rPr lang="en-US" dirty="0">
                <a:solidFill>
                  <a:srgbClr val="0000FF"/>
                </a:solidFill>
                <a:latin typeface="Arial" panose="020B0604020202020204" pitchFamily="34" charset="0"/>
                <a:cs typeface="Arial" panose="020B0604020202020204" pitchFamily="34" charset="0"/>
              </a:rPr>
              <a:t>Need also good (100%) acceptance</a:t>
            </a:r>
            <a:r>
              <a:rPr lang="en-US" dirty="0">
                <a:latin typeface="Arial" panose="020B0604020202020204" pitchFamily="34" charset="0"/>
                <a:cs typeface="Arial" panose="020B0604020202020204" pitchFamily="34" charset="0"/>
              </a:rPr>
              <a:t>: </a:t>
            </a:r>
            <a:r>
              <a:rPr lang="en-US" i="1" u="sng" dirty="0">
                <a:latin typeface="Arial" panose="020B0604020202020204" pitchFamily="34" charset="0"/>
                <a:cs typeface="Arial" pitchFamily="34" charset="0"/>
              </a:rPr>
              <a:t>Polarized luminosity</a:t>
            </a:r>
            <a:r>
              <a:rPr lang="en-US" i="1" dirty="0">
                <a:latin typeface="Arial" pitchFamily="34" charset="0"/>
                <a:cs typeface="Arial" pitchFamily="34" charset="0"/>
              </a:rPr>
              <a:t> and the capability to									  	 measure physics of interest is what counts</a:t>
            </a:r>
          </a:p>
        </p:txBody>
      </p:sp>
    </p:spTree>
    <p:extLst>
      <p:ext uri="{BB962C8B-B14F-4D97-AF65-F5344CB8AC3E}">
        <p14:creationId xmlns:p14="http://schemas.microsoft.com/office/powerpoint/2010/main" val="201952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p:txBody>
          <a:bodyPr/>
          <a:lstStyle/>
          <a:p>
            <a:fld id="{B9A5DFB4-3D23-4866-8D46-AE36D04BFD7D}" type="slidenum">
              <a:rPr lang="en-US" smtClean="0"/>
              <a:pPr/>
              <a:t>7</a:t>
            </a:fld>
            <a:endParaRPr lang="en-US"/>
          </a:p>
        </p:txBody>
      </p:sp>
      <p:sp>
        <p:nvSpPr>
          <p:cNvPr id="7" name="Footer Placeholder 1">
            <a:extLst>
              <a:ext uri="{FF2B5EF4-FFF2-40B4-BE49-F238E27FC236}">
                <a16:creationId xmlns:a16="http://schemas.microsoft.com/office/drawing/2014/main" id="{30C53072-8548-478F-95BE-58A873664B58}"/>
              </a:ext>
            </a:extLst>
          </p:cNvPr>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
        <p:nvSpPr>
          <p:cNvPr id="8" name="Title 1">
            <a:extLst>
              <a:ext uri="{FF2B5EF4-FFF2-40B4-BE49-F238E27FC236}">
                <a16:creationId xmlns:a16="http://schemas.microsoft.com/office/drawing/2014/main" id="{8F84398A-B740-4BA2-9BB6-712ACF19C62B}"/>
              </a:ext>
            </a:extLst>
          </p:cNvPr>
          <p:cNvSpPr>
            <a:spLocks noGrp="1"/>
          </p:cNvSpPr>
          <p:nvPr>
            <p:ph type="title" idx="4294967295"/>
          </p:nvPr>
        </p:nvSpPr>
        <p:spPr>
          <a:xfrm>
            <a:off x="457200" y="117125"/>
            <a:ext cx="8229600" cy="397933"/>
          </a:xfrm>
        </p:spPr>
        <p:txBody>
          <a:bodyPr/>
          <a:lstStyle/>
          <a:p>
            <a:pPr eaLnBrk="1" hangingPunct="1"/>
            <a:r>
              <a:rPr lang="en-US" sz="2800" b="1" dirty="0">
                <a:latin typeface="Arial" charset="0"/>
                <a:cs typeface="Arial" charset="0"/>
              </a:rPr>
              <a:t>Integration IR</a:t>
            </a:r>
            <a:r>
              <a:rPr lang="en-US" sz="2800" dirty="0">
                <a:latin typeface="Arial" charset="0"/>
                <a:cs typeface="Arial" charset="0"/>
              </a:rPr>
              <a:t>: JLEIC total acceptance detector</a:t>
            </a:r>
            <a:endParaRPr lang="en-US" sz="2800" b="1" baseline="-25000" dirty="0">
              <a:latin typeface="Arial" charset="0"/>
              <a:cs typeface="Arial" charset="0"/>
            </a:endParaRPr>
          </a:p>
        </p:txBody>
      </p:sp>
      <p:sp>
        <p:nvSpPr>
          <p:cNvPr id="9" name="TextBox 8">
            <a:extLst>
              <a:ext uri="{FF2B5EF4-FFF2-40B4-BE49-F238E27FC236}">
                <a16:creationId xmlns:a16="http://schemas.microsoft.com/office/drawing/2014/main" id="{5A5870AD-23CE-4B82-8AE7-43D5374BC0FE}"/>
              </a:ext>
            </a:extLst>
          </p:cNvPr>
          <p:cNvSpPr txBox="1"/>
          <p:nvPr/>
        </p:nvSpPr>
        <p:spPr>
          <a:xfrm>
            <a:off x="403666" y="5581818"/>
            <a:ext cx="8250907" cy="830997"/>
          </a:xfrm>
          <a:prstGeom prst="rect">
            <a:avLst/>
          </a:prstGeom>
          <a:solidFill>
            <a:srgbClr val="FFFF66"/>
          </a:solidFill>
          <a:ln>
            <a:solidFill>
              <a:srgbClr val="FFFF00"/>
            </a:solidFill>
          </a:ln>
        </p:spPr>
        <p:txBody>
          <a:bodyPr wrap="square" rtlCol="0">
            <a:spAutoFit/>
          </a:bodyPr>
          <a:lstStyle/>
          <a:p>
            <a:pPr defTabSz="457200"/>
            <a:r>
              <a:rPr lang="en-US" sz="1600" dirty="0">
                <a:solidFill>
                  <a:prstClr val="black"/>
                </a:solidFill>
                <a:latin typeface="Arial" panose="020B0604020202020204" pitchFamily="34" charset="0"/>
                <a:cs typeface="Arial" panose="020B0604020202020204" pitchFamily="34" charset="0"/>
              </a:rPr>
              <a:t>Relatively large crossing angle (50 </a:t>
            </a:r>
            <a:r>
              <a:rPr lang="en-US" sz="1600" dirty="0" err="1">
                <a:solidFill>
                  <a:prstClr val="black"/>
                </a:solidFill>
                <a:latin typeface="Arial" panose="020B0604020202020204" pitchFamily="34" charset="0"/>
                <a:cs typeface="Arial" panose="020B0604020202020204" pitchFamily="34" charset="0"/>
              </a:rPr>
              <a:t>mr</a:t>
            </a:r>
            <a:r>
              <a:rPr lang="en-US" sz="1600" dirty="0">
                <a:solidFill>
                  <a:prstClr val="black"/>
                </a:solidFill>
                <a:latin typeface="Arial" panose="020B0604020202020204" pitchFamily="34" charset="0"/>
                <a:cs typeface="Arial" panose="020B0604020202020204" pitchFamily="34" charset="0"/>
              </a:rPr>
              <a:t>) combined with large aperture final focus magnets, </a:t>
            </a:r>
          </a:p>
          <a:p>
            <a:r>
              <a:rPr lang="en-US" sz="1600" dirty="0">
                <a:solidFill>
                  <a:prstClr val="black"/>
                </a:solidFill>
                <a:latin typeface="Arial" panose="020B0604020202020204" pitchFamily="34" charset="0"/>
                <a:cs typeface="Arial" panose="020B0604020202020204" pitchFamily="34" charset="0"/>
              </a:rPr>
              <a:t>and forward dipoles are keys to this design - this crossing angle creates room for forward dipoles  and gives a space for detectors in the forward regions</a:t>
            </a:r>
          </a:p>
        </p:txBody>
      </p:sp>
      <p:pic>
        <p:nvPicPr>
          <p:cNvPr id="10" name="Picture 9" descr="Screen Shot 2016-11-11 at 1.16.20 PM.png">
            <a:extLst>
              <a:ext uri="{FF2B5EF4-FFF2-40B4-BE49-F238E27FC236}">
                <a16:creationId xmlns:a16="http://schemas.microsoft.com/office/drawing/2014/main" id="{A1338CA9-831B-4ACA-9390-FE8EF0A331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361" y="827173"/>
            <a:ext cx="8345636" cy="4572110"/>
          </a:xfrm>
          <a:prstGeom prst="rect">
            <a:avLst/>
          </a:prstGeom>
        </p:spPr>
      </p:pic>
      <p:sp>
        <p:nvSpPr>
          <p:cNvPr id="11" name="TextBox 10">
            <a:extLst>
              <a:ext uri="{FF2B5EF4-FFF2-40B4-BE49-F238E27FC236}">
                <a16:creationId xmlns:a16="http://schemas.microsoft.com/office/drawing/2014/main" id="{2FD52885-3D5D-40F6-9749-B39232966F71}"/>
              </a:ext>
            </a:extLst>
          </p:cNvPr>
          <p:cNvSpPr txBox="1"/>
          <p:nvPr/>
        </p:nvSpPr>
        <p:spPr>
          <a:xfrm rot="1614294">
            <a:off x="5231617" y="1521869"/>
            <a:ext cx="1334921" cy="276999"/>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Scattered electron</a:t>
            </a:r>
          </a:p>
        </p:txBody>
      </p:sp>
      <p:sp>
        <p:nvSpPr>
          <p:cNvPr id="12" name="TextBox 11">
            <a:extLst>
              <a:ext uri="{FF2B5EF4-FFF2-40B4-BE49-F238E27FC236}">
                <a16:creationId xmlns:a16="http://schemas.microsoft.com/office/drawing/2014/main" id="{53C7DCDB-FBCC-459E-9F52-DEA133CA8B3C}"/>
              </a:ext>
            </a:extLst>
          </p:cNvPr>
          <p:cNvSpPr txBox="1"/>
          <p:nvPr/>
        </p:nvSpPr>
        <p:spPr>
          <a:xfrm>
            <a:off x="6556964" y="4721417"/>
            <a:ext cx="2355407" cy="276999"/>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Particles Associated with Initial Ion</a:t>
            </a:r>
          </a:p>
        </p:txBody>
      </p:sp>
      <p:sp>
        <p:nvSpPr>
          <p:cNvPr id="13" name="TextBox 12">
            <a:extLst>
              <a:ext uri="{FF2B5EF4-FFF2-40B4-BE49-F238E27FC236}">
                <a16:creationId xmlns:a16="http://schemas.microsoft.com/office/drawing/2014/main" id="{88D3B57B-9092-4B2E-B60A-409E1EFF73B5}"/>
              </a:ext>
            </a:extLst>
          </p:cNvPr>
          <p:cNvSpPr txBox="1"/>
          <p:nvPr/>
        </p:nvSpPr>
        <p:spPr>
          <a:xfrm rot="1383638">
            <a:off x="2466790" y="4777979"/>
            <a:ext cx="2592627" cy="276999"/>
          </a:xfrm>
          <a:prstGeom prst="rect">
            <a:avLst/>
          </a:prstGeom>
          <a:noFill/>
          <a:ln>
            <a:solidFill>
              <a:sysClr val="windowText" lastClr="000000"/>
            </a:solidFill>
          </a:ln>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latin typeface="Calibri"/>
              </a:rPr>
              <a:t>Particles associated with struck parton</a:t>
            </a:r>
          </a:p>
        </p:txBody>
      </p:sp>
      <p:sp>
        <p:nvSpPr>
          <p:cNvPr id="14" name="TextBox 13">
            <a:extLst>
              <a:ext uri="{FF2B5EF4-FFF2-40B4-BE49-F238E27FC236}">
                <a16:creationId xmlns:a16="http://schemas.microsoft.com/office/drawing/2014/main" id="{D8DBB45E-40E3-42BC-8266-2AE9327F2E6B}"/>
              </a:ext>
            </a:extLst>
          </p:cNvPr>
          <p:cNvSpPr txBox="1"/>
          <p:nvPr/>
        </p:nvSpPr>
        <p:spPr>
          <a:xfrm>
            <a:off x="6771460" y="886439"/>
            <a:ext cx="2261489" cy="830997"/>
          </a:xfrm>
          <a:prstGeom prst="rect">
            <a:avLst/>
          </a:prstGeom>
          <a:solidFill>
            <a:srgbClr val="FFFF66"/>
          </a:solidFill>
          <a:ln>
            <a:solidFill>
              <a:schemeClr val="tx1"/>
            </a:solidFill>
          </a:ln>
        </p:spPr>
        <p:txBody>
          <a:bodyPr wrap="square" rtlCol="0">
            <a:spAutoFit/>
          </a:bodyPr>
          <a:lstStyle/>
          <a:p>
            <a:pPr defTabSz="457200"/>
            <a:r>
              <a:rPr lang="en-US" sz="1600" dirty="0">
                <a:solidFill>
                  <a:prstClr val="black"/>
                </a:solidFill>
                <a:latin typeface="Arial" panose="020B0604020202020204" pitchFamily="34" charset="0"/>
                <a:cs typeface="Arial" panose="020B0604020202020204" pitchFamily="34" charset="0"/>
              </a:rPr>
              <a:t>Possible to get ~100% acceptance for the whole event</a:t>
            </a:r>
          </a:p>
        </p:txBody>
      </p:sp>
    </p:spTree>
    <p:extLst>
      <p:ext uri="{BB962C8B-B14F-4D97-AF65-F5344CB8AC3E}">
        <p14:creationId xmlns:p14="http://schemas.microsoft.com/office/powerpoint/2010/main" val="4109382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0"/>
          <p:cNvSpPr txBox="1">
            <a:spLocks noChangeArrowheads="1"/>
          </p:cNvSpPr>
          <p:nvPr/>
        </p:nvSpPr>
        <p:spPr bwMode="auto">
          <a:xfrm>
            <a:off x="182562" y="54479"/>
            <a:ext cx="8720277"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9pPr>
          </a:lstStyle>
          <a:p>
            <a:pPr algn="ctr"/>
            <a:r>
              <a:rPr lang="en-US" altLang="en-US" sz="3600" b="1" dirty="0">
                <a:latin typeface="Arial" panose="020B0604020202020204" pitchFamily="34" charset="0"/>
                <a:cs typeface="Arial" panose="020B0604020202020204" pitchFamily="34" charset="0"/>
              </a:rPr>
              <a:t>JLEIC Detector Documentation</a:t>
            </a:r>
          </a:p>
        </p:txBody>
      </p:sp>
      <p:sp>
        <p:nvSpPr>
          <p:cNvPr id="3" name="TextBox 2"/>
          <p:cNvSpPr txBox="1"/>
          <p:nvPr/>
        </p:nvSpPr>
        <p:spPr>
          <a:xfrm>
            <a:off x="182562" y="902207"/>
            <a:ext cx="8961438"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Given that a JLEIC detector is still far away in years, we decided to take a different approach to documentation, and concentrate more on short high-level introductory documents such that new interested parties can get up to speed fast</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do we </a:t>
            </a:r>
            <a:r>
              <a:rPr lang="en-US" dirty="0">
                <a:solidFill>
                  <a:srgbClr val="0000FF"/>
                </a:solidFill>
                <a:latin typeface="Arial" panose="020B0604020202020204" pitchFamily="34" charset="0"/>
                <a:cs typeface="Arial" panose="020B0604020202020204" pitchFamily="34" charset="0"/>
              </a:rPr>
              <a:t>have</a:t>
            </a:r>
            <a:r>
              <a:rPr lang="en-US" dirty="0">
                <a:latin typeface="Arial" panose="020B0604020202020204" pitchFamily="34" charset="0"/>
                <a:cs typeface="Arial" panose="020B0604020202020204" pitchFamily="34" charset="0"/>
              </a:rPr>
              <a:t>, is </a:t>
            </a:r>
            <a:r>
              <a:rPr lang="en-US" dirty="0">
                <a:solidFill>
                  <a:srgbClr val="FF0000"/>
                </a:solidFill>
                <a:latin typeface="Arial" panose="020B0604020202020204" pitchFamily="34" charset="0"/>
                <a:cs typeface="Arial" panose="020B0604020202020204" pitchFamily="34" charset="0"/>
              </a:rPr>
              <a:t>ongoing</a:t>
            </a:r>
            <a:r>
              <a:rPr lang="en-US" dirty="0">
                <a:latin typeface="Arial" panose="020B0604020202020204" pitchFamily="34" charset="0"/>
                <a:cs typeface="Arial" panose="020B0604020202020204" pitchFamily="34" charset="0"/>
              </a:rPr>
              <a:t>, and have </a:t>
            </a:r>
            <a:r>
              <a:rPr lang="en-US" dirty="0">
                <a:solidFill>
                  <a:srgbClr val="7030A0"/>
                </a:solidFill>
                <a:latin typeface="Arial" panose="020B0604020202020204" pitchFamily="34" charset="0"/>
                <a:cs typeface="Arial" panose="020B0604020202020204" pitchFamily="34" charset="0"/>
              </a:rPr>
              <a:t>planned</a:t>
            </a:r>
            <a:r>
              <a:rPr lang="en-US" dirty="0">
                <a:latin typeface="Arial" panose="020B0604020202020204" pitchFamily="34" charset="0"/>
                <a:cs typeface="Arial" panose="020B0604020202020204" pitchFamily="34" charset="0"/>
              </a:rPr>
              <a:t>, each as 5-10 page documents?</a:t>
            </a:r>
          </a:p>
          <a:p>
            <a:pPr marL="742950" lvl="1" indent="-285750">
              <a:buFont typeface="Courier New" panose="02070309020205020404" pitchFamily="49" charset="0"/>
              <a:buChar char="o"/>
            </a:pPr>
            <a:r>
              <a:rPr lang="en-US" dirty="0">
                <a:solidFill>
                  <a:srgbClr val="0000FF"/>
                </a:solidFill>
                <a:latin typeface="Arial" panose="020B0604020202020204" pitchFamily="34" charset="0"/>
                <a:cs typeface="Arial" panose="020B0604020202020204" pitchFamily="34" charset="0"/>
              </a:rPr>
              <a:t>Overall strategy of integration of detector in JLEIC collider interaction region</a:t>
            </a:r>
            <a:r>
              <a:rPr lang="en-US" dirty="0">
                <a:latin typeface="Arial" panose="020B0604020202020204" pitchFamily="34" charset="0"/>
                <a:cs typeface="Arial" panose="020B0604020202020204" pitchFamily="34" charset="0"/>
              </a:rPr>
              <a:t> (Rik Yoshida, Markus </a:t>
            </a:r>
            <a:r>
              <a:rPr lang="en-US" dirty="0" err="1">
                <a:latin typeface="Arial" panose="020B0604020202020204" pitchFamily="34" charset="0"/>
                <a:cs typeface="Arial" panose="020B0604020202020204" pitchFamily="34" charset="0"/>
              </a:rPr>
              <a:t>Diefenthaler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Yulia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Furletova</a:t>
            </a:r>
            <a:r>
              <a:rPr lang="en-US" dirty="0">
                <a:latin typeface="Arial" panose="020B0604020202020204" pitchFamily="34" charset="0"/>
                <a:cs typeface="Arial" panose="020B0604020202020204" pitchFamily="34" charset="0"/>
              </a:rPr>
              <a:t>) </a:t>
            </a:r>
          </a:p>
          <a:p>
            <a:pPr lvl="3"/>
            <a:r>
              <a:rPr lang="en-US" dirty="0">
                <a:latin typeface="Arial" panose="020B0604020202020204" pitchFamily="34" charset="0"/>
                <a:cs typeface="Arial" panose="020B0604020202020204" pitchFamily="34" charset="0"/>
                <a:hlinkClick r:id="rId2"/>
              </a:rPr>
              <a:t>https://jleic-docdb.jlab.org/DocDB/0000/000001/001/JLEIC-InteractionRegionDetectorDesign.pdf</a:t>
            </a:r>
            <a:r>
              <a:rPr lang="en-US" dirty="0">
                <a:latin typeface="Arial" panose="020B0604020202020204" pitchFamily="34" charset="0"/>
                <a:cs typeface="Arial" panose="020B0604020202020204" pitchFamily="34" charset="0"/>
              </a:rPr>
              <a:t> </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Three documents on</a:t>
            </a:r>
          </a:p>
          <a:p>
            <a:pPr marL="1200150" lvl="2" indent="-285750">
              <a:buFontTx/>
              <a:buChar char="-"/>
            </a:pPr>
            <a:r>
              <a:rPr lang="en-US" dirty="0">
                <a:solidFill>
                  <a:srgbClr val="0000FF"/>
                </a:solidFill>
                <a:latin typeface="Arial" panose="020B0604020202020204" pitchFamily="34" charset="0"/>
                <a:cs typeface="Arial" panose="020B0604020202020204" pitchFamily="34" charset="0"/>
              </a:rPr>
              <a:t>Forward Electron Detection Region </a:t>
            </a:r>
            <a:r>
              <a:rPr lang="en-US" dirty="0">
                <a:latin typeface="Arial" panose="020B0604020202020204" pitchFamily="34" charset="0"/>
                <a:cs typeface="Arial" panose="020B0604020202020204" pitchFamily="34" charset="0"/>
              </a:rPr>
              <a:t>(Dave Gaskell)</a:t>
            </a:r>
          </a:p>
          <a:p>
            <a:pPr marL="1200150" lvl="2" indent="-285750">
              <a:buFontTx/>
              <a:buChar char="-"/>
            </a:pPr>
            <a:r>
              <a:rPr lang="en-US" dirty="0">
                <a:solidFill>
                  <a:srgbClr val="FF0000"/>
                </a:solidFill>
                <a:latin typeface="Arial" panose="020B0604020202020204" pitchFamily="34" charset="0"/>
                <a:cs typeface="Arial" panose="020B0604020202020204" pitchFamily="34" charset="0"/>
              </a:rPr>
              <a:t>Central Detector Region </a:t>
            </a:r>
            <a:r>
              <a:rPr lang="en-US" dirty="0">
                <a:latin typeface="Arial" panose="020B0604020202020204" pitchFamily="34" charset="0"/>
                <a:cs typeface="Arial" panose="020B0604020202020204" pitchFamily="34" charset="0"/>
              </a:rPr>
              <a:t>(Markus </a:t>
            </a:r>
            <a:r>
              <a:rPr lang="en-US" dirty="0" err="1">
                <a:latin typeface="Arial" panose="020B0604020202020204" pitchFamily="34" charset="0"/>
                <a:cs typeface="Arial" panose="020B0604020202020204" pitchFamily="34" charset="0"/>
              </a:rPr>
              <a:t>Diefenthaler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Yulia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Furletova</a:t>
            </a:r>
            <a:r>
              <a:rPr lang="en-US" dirty="0">
                <a:latin typeface="Arial" panose="020B0604020202020204" pitchFamily="34" charset="0"/>
                <a:cs typeface="Arial" panose="020B0604020202020204" pitchFamily="34" charset="0"/>
              </a:rPr>
              <a:t>)</a:t>
            </a:r>
          </a:p>
          <a:p>
            <a:pPr marL="1200150" lvl="2" indent="-285750">
              <a:buFontTx/>
              <a:buChar char="-"/>
            </a:pPr>
            <a:r>
              <a:rPr lang="en-US" dirty="0">
                <a:solidFill>
                  <a:srgbClr val="FF0000"/>
                </a:solidFill>
                <a:latin typeface="Arial" panose="020B0604020202020204" pitchFamily="34" charset="0"/>
                <a:cs typeface="Arial" panose="020B0604020202020204" pitchFamily="34" charset="0"/>
              </a:rPr>
              <a:t>Forward Ion Detection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Vasiliy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Morozov</a:t>
            </a:r>
            <a:r>
              <a:rPr lang="en-US" dirty="0">
                <a:latin typeface="Arial" panose="020B0604020202020204" pitchFamily="34" charset="0"/>
                <a:cs typeface="Arial" panose="020B0604020202020204" pitchFamily="34" charset="0"/>
              </a:rPr>
              <a:t>, Charles Hyde et al.)</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Two further documents, on</a:t>
            </a:r>
          </a:p>
          <a:p>
            <a:pPr marL="1200150" lvl="2" indent="-285750">
              <a:buFontTx/>
              <a:buChar char="-"/>
            </a:pPr>
            <a:r>
              <a:rPr lang="en-US" dirty="0">
                <a:solidFill>
                  <a:srgbClr val="FF0000"/>
                </a:solidFill>
                <a:latin typeface="Arial" panose="020B0604020202020204" pitchFamily="34" charset="0"/>
                <a:cs typeface="Arial" panose="020B0604020202020204" pitchFamily="34" charset="0"/>
              </a:rPr>
              <a:t>Hadron identification </a:t>
            </a:r>
            <a:r>
              <a:rPr lang="en-US" dirty="0">
                <a:latin typeface="Arial" panose="020B0604020202020204" pitchFamily="34" charset="0"/>
                <a:cs typeface="Arial" panose="020B0604020202020204" pitchFamily="34" charset="0"/>
              </a:rPr>
              <a:t>(Rachel Montgomery, </a:t>
            </a:r>
            <a:r>
              <a:rPr lang="en-US" dirty="0" err="1">
                <a:latin typeface="Arial" panose="020B0604020202020204" pitchFamily="34" charset="0"/>
                <a:cs typeface="Arial" panose="020B0604020202020204" pitchFamily="34" charset="0"/>
              </a:rPr>
              <a:t>Patrizia</a:t>
            </a:r>
            <a:r>
              <a:rPr lang="en-US" dirty="0">
                <a:latin typeface="Arial" panose="020B0604020202020204" pitchFamily="34" charset="0"/>
                <a:cs typeface="Arial" panose="020B0604020202020204" pitchFamily="34" charset="0"/>
              </a:rPr>
              <a:t> Rossi)</a:t>
            </a:r>
          </a:p>
          <a:p>
            <a:pPr marL="1200150" lvl="2" indent="-285750">
              <a:buFontTx/>
              <a:buChar char="-"/>
            </a:pPr>
            <a:r>
              <a:rPr lang="en-US" dirty="0">
                <a:solidFill>
                  <a:srgbClr val="FF0000"/>
                </a:solidFill>
                <a:latin typeface="Arial" panose="020B0604020202020204" pitchFamily="34" charset="0"/>
                <a:cs typeface="Arial" panose="020B0604020202020204" pitchFamily="34" charset="0"/>
              </a:rPr>
              <a:t>Calorimetry</a:t>
            </a:r>
            <a:r>
              <a:rPr lang="en-US" dirty="0">
                <a:latin typeface="Arial" panose="020B0604020202020204" pitchFamily="34" charset="0"/>
                <a:cs typeface="Arial" panose="020B0604020202020204" pitchFamily="34" charset="0"/>
              </a:rPr>
              <a:t> (Tanja Horn)</a:t>
            </a:r>
          </a:p>
          <a:p>
            <a:pPr marL="742950" lvl="1" indent="-285750">
              <a:buFont typeface="Courier New" panose="02070309020205020404" pitchFamily="49" charset="0"/>
              <a:buChar char="o"/>
            </a:pPr>
            <a:r>
              <a:rPr lang="en-US" dirty="0">
                <a:latin typeface="Arial" panose="020B0604020202020204" pitchFamily="34" charset="0"/>
                <a:cs typeface="Arial" panose="020B0604020202020204" pitchFamily="34" charset="0"/>
              </a:rPr>
              <a:t>Perhaps next </a:t>
            </a:r>
            <a:r>
              <a:rPr lang="en-US" dirty="0">
                <a:solidFill>
                  <a:srgbClr val="7030A0"/>
                </a:solidFill>
                <a:latin typeface="Arial" panose="020B0604020202020204" pitchFamily="34" charset="0"/>
                <a:cs typeface="Arial" panose="020B0604020202020204" pitchFamily="34" charset="0"/>
              </a:rPr>
              <a:t>Tracking</a:t>
            </a:r>
            <a:r>
              <a:rPr lang="en-US" dirty="0">
                <a:latin typeface="Arial" panose="020B0604020202020204" pitchFamily="34" charset="0"/>
                <a:cs typeface="Arial" panose="020B0604020202020204" pitchFamily="34" charset="0"/>
              </a:rPr>
              <a:t>?</a:t>
            </a:r>
          </a:p>
        </p:txBody>
      </p:sp>
      <p:sp>
        <p:nvSpPr>
          <p:cNvPr id="4" name="Slide Number Placeholder 2"/>
          <p:cNvSpPr>
            <a:spLocks noGrp="1"/>
          </p:cNvSpPr>
          <p:nvPr>
            <p:ph type="sldNum" sz="quarter" idx="4"/>
          </p:nvPr>
        </p:nvSpPr>
        <p:spPr>
          <a:xfrm>
            <a:off x="5853479" y="6445327"/>
            <a:ext cx="2133600" cy="365125"/>
          </a:xfrm>
        </p:spPr>
        <p:txBody>
          <a:bodyPr/>
          <a:lstStyle/>
          <a:p>
            <a:fld id="{B9A5DFB4-3D23-4866-8D46-AE36D04BFD7D}" type="slidenum">
              <a:rPr lang="en-US" smtClean="0"/>
              <a:pPr/>
              <a:t>8</a:t>
            </a:fld>
            <a:endParaRPr lang="en-US" dirty="0"/>
          </a:p>
        </p:txBody>
      </p:sp>
      <p:sp>
        <p:nvSpPr>
          <p:cNvPr id="5" name="Footer Placeholder 1">
            <a:extLst>
              <a:ext uri="{FF2B5EF4-FFF2-40B4-BE49-F238E27FC236}">
                <a16:creationId xmlns:a16="http://schemas.microsoft.com/office/drawing/2014/main" id="{E6C1C70F-835A-47D2-A287-D6FD11DCADFC}"/>
              </a:ext>
            </a:extLst>
          </p:cNvPr>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Tree>
    <p:extLst>
      <p:ext uri="{BB962C8B-B14F-4D97-AF65-F5344CB8AC3E}">
        <p14:creationId xmlns:p14="http://schemas.microsoft.com/office/powerpoint/2010/main" val="25343527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4"/>
          </p:nvPr>
        </p:nvSpPr>
        <p:spPr>
          <a:xfrm>
            <a:off x="5853479" y="6453278"/>
            <a:ext cx="2133600" cy="365125"/>
          </a:xfrm>
        </p:spPr>
        <p:txBody>
          <a:bodyPr/>
          <a:lstStyle/>
          <a:p>
            <a:fld id="{B9A5DFB4-3D23-4866-8D46-AE36D04BFD7D}" type="slidenum">
              <a:rPr lang="en-US" smtClean="0"/>
              <a:pPr/>
              <a:t>9</a:t>
            </a:fld>
            <a:endParaRPr lang="en-US" dirty="0"/>
          </a:p>
        </p:txBody>
      </p:sp>
      <p:sp>
        <p:nvSpPr>
          <p:cNvPr id="6" name="Slide Number Placeholder 2"/>
          <p:cNvSpPr txBox="1">
            <a:spLocks/>
          </p:cNvSpPr>
          <p:nvPr/>
        </p:nvSpPr>
        <p:spPr>
          <a:xfrm>
            <a:off x="5853479" y="6445327"/>
            <a:ext cx="2133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bg1"/>
                </a:solidFill>
                <a:latin typeface="Minion Pro"/>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9A5DFB4-3D23-4866-8D46-AE36D04BFD7D}" type="slidenum">
              <a:rPr lang="en-US" smtClean="0"/>
              <a:pPr/>
              <a:t>9</a:t>
            </a:fld>
            <a:endParaRPr lang="en-US" dirty="0"/>
          </a:p>
        </p:txBody>
      </p:sp>
      <p:sp>
        <p:nvSpPr>
          <p:cNvPr id="9" name="Footer Placeholder 1"/>
          <p:cNvSpPr>
            <a:spLocks noGrp="1"/>
          </p:cNvSpPr>
          <p:nvPr>
            <p:ph type="ftr" sz="quarter" idx="3"/>
          </p:nvPr>
        </p:nvSpPr>
        <p:spPr>
          <a:xfrm>
            <a:off x="2184407" y="6459713"/>
            <a:ext cx="4244102" cy="365125"/>
          </a:xfrm>
        </p:spPr>
        <p:txBody>
          <a:bodyPr/>
          <a:lstStyle/>
          <a:p>
            <a:r>
              <a:rPr lang="en-US" dirty="0">
                <a:latin typeface="Arial" pitchFamily="34" charset="0"/>
                <a:cs typeface="Arial" pitchFamily="34" charset="0"/>
              </a:rPr>
              <a:t>PAC45 Meeting  July 10 2017</a:t>
            </a:r>
          </a:p>
        </p:txBody>
      </p:sp>
      <p:sp>
        <p:nvSpPr>
          <p:cNvPr id="11" name="TextBox 10">
            <a:extLst>
              <a:ext uri="{FF2B5EF4-FFF2-40B4-BE49-F238E27FC236}">
                <a16:creationId xmlns:a16="http://schemas.microsoft.com/office/drawing/2014/main" id="{2932C3C3-24E6-4668-AAB5-3B8AD3871BAB}"/>
              </a:ext>
            </a:extLst>
          </p:cNvPr>
          <p:cNvSpPr txBox="1"/>
          <p:nvPr/>
        </p:nvSpPr>
        <p:spPr>
          <a:xfrm>
            <a:off x="94423" y="1042582"/>
            <a:ext cx="8657691" cy="4555093"/>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Taking Leadership Roles in EIC community (examples):</a:t>
            </a:r>
          </a:p>
          <a:p>
            <a:pPr marL="742950" lvl="1" indent="-285750">
              <a:spcAft>
                <a:spcPts val="600"/>
              </a:spcAft>
              <a:buFont typeface="Arial"/>
              <a:buChar char="•"/>
            </a:pPr>
            <a:r>
              <a:rPr lang="en-US" sz="2000" dirty="0">
                <a:solidFill>
                  <a:srgbClr val="0000FF"/>
                </a:solidFill>
                <a:latin typeface="Arial" panose="020B0604020202020204" pitchFamily="34" charset="0"/>
                <a:cs typeface="Arial" panose="020B0604020202020204" pitchFamily="34" charset="0"/>
              </a:rPr>
              <a:t>Key roles in EIC Users Group</a:t>
            </a:r>
            <a:r>
              <a:rPr lang="en-US" sz="2000" dirty="0">
                <a:latin typeface="Arial" panose="020B0604020202020204" pitchFamily="34" charset="0"/>
                <a:cs typeface="Arial" panose="020B0604020202020204" pitchFamily="34" charset="0"/>
              </a:rPr>
              <a:t> organization (help inception, Steering Committee)</a:t>
            </a:r>
          </a:p>
          <a:p>
            <a:pPr marL="742950" lvl="1" indent="-285750">
              <a:spcAft>
                <a:spcPts val="600"/>
              </a:spcAft>
              <a:buFont typeface="Arial"/>
              <a:buChar char="•"/>
            </a:pPr>
            <a:r>
              <a:rPr lang="en-US" sz="2000" dirty="0">
                <a:latin typeface="Arial" panose="020B0604020202020204" pitchFamily="34" charset="0"/>
                <a:cs typeface="Arial" panose="020B0604020202020204" pitchFamily="34" charset="0"/>
              </a:rPr>
              <a:t>Many JLAB </a:t>
            </a:r>
            <a:r>
              <a:rPr lang="en-US" sz="2000" dirty="0">
                <a:solidFill>
                  <a:srgbClr val="0000FF"/>
                </a:solidFill>
                <a:latin typeface="Arial" panose="020B0604020202020204" pitchFamily="34" charset="0"/>
                <a:cs typeface="Arial" panose="020B0604020202020204" pitchFamily="34" charset="0"/>
              </a:rPr>
              <a:t>invited talks </a:t>
            </a:r>
            <a:r>
              <a:rPr lang="en-US" sz="2000" dirty="0">
                <a:latin typeface="Arial" panose="020B0604020202020204" pitchFamily="34" charset="0"/>
                <a:cs typeface="Arial" panose="020B0604020202020204" pitchFamily="34" charset="0"/>
              </a:rPr>
              <a:t>on EIC at both Nuclear and High-Energy Physics international conferences.</a:t>
            </a:r>
          </a:p>
          <a:p>
            <a:pPr marL="742950" lvl="1" indent="-285750">
              <a:spcAft>
                <a:spcPts val="600"/>
              </a:spcAft>
              <a:buFont typeface="Arial"/>
              <a:buChar char="•"/>
            </a:pPr>
            <a:r>
              <a:rPr lang="en-US" sz="2000" dirty="0">
                <a:latin typeface="Arial" panose="020B0604020202020204" pitchFamily="34" charset="0"/>
                <a:cs typeface="Arial" panose="020B0604020202020204" pitchFamily="34" charset="0"/>
              </a:rPr>
              <a:t>Multiple </a:t>
            </a:r>
            <a:r>
              <a:rPr lang="en-US" sz="2000" dirty="0">
                <a:solidFill>
                  <a:srgbClr val="0000FF"/>
                </a:solidFill>
                <a:latin typeface="Arial" panose="020B0604020202020204" pitchFamily="34" charset="0"/>
                <a:cs typeface="Arial" panose="020B0604020202020204" pitchFamily="34" charset="0"/>
              </a:rPr>
              <a:t>workshops on EIC topics </a:t>
            </a:r>
            <a:r>
              <a:rPr lang="en-US" sz="2000" dirty="0">
                <a:latin typeface="Arial" panose="020B0604020202020204" pitchFamily="34" charset="0"/>
                <a:cs typeface="Arial" panose="020B0604020202020204" pitchFamily="34" charset="0"/>
              </a:rPr>
              <a:t>organized by </a:t>
            </a:r>
            <a:r>
              <a:rPr lang="en-US" sz="2000" dirty="0" err="1">
                <a:latin typeface="Arial" panose="020B0604020202020204" pitchFamily="34" charset="0"/>
                <a:cs typeface="Arial" panose="020B0604020202020204" pitchFamily="34" charset="0"/>
              </a:rPr>
              <a:t>JLab</a:t>
            </a:r>
            <a:r>
              <a:rPr lang="en-US" sz="2000" dirty="0">
                <a:latin typeface="Arial" panose="020B0604020202020204" pitchFamily="34" charset="0"/>
                <a:cs typeface="Arial" panose="020B0604020202020204" pitchFamily="34" charset="0"/>
              </a:rPr>
              <a:t>.</a:t>
            </a:r>
          </a:p>
          <a:p>
            <a:pPr marL="742950" lvl="1" indent="-285750">
              <a:spcAft>
                <a:spcPts val="600"/>
              </a:spcAft>
              <a:buFont typeface="Arial"/>
              <a:buChar char="•"/>
            </a:pPr>
            <a:r>
              <a:rPr lang="en-US" sz="2000" dirty="0">
                <a:solidFill>
                  <a:srgbClr val="0000FF"/>
                </a:solidFill>
                <a:latin typeface="Arial" panose="020B0604020202020204" pitchFamily="34" charset="0"/>
                <a:cs typeface="Arial" panose="020B0604020202020204" pitchFamily="34" charset="0"/>
              </a:rPr>
              <a:t>International outreach</a:t>
            </a:r>
            <a:r>
              <a:rPr lang="en-US" sz="2000" dirty="0">
                <a:latin typeface="Arial" panose="020B0604020202020204" pitchFamily="34" charset="0"/>
                <a:cs typeface="Arial" panose="020B0604020202020204" pitchFamily="34" charset="0"/>
              </a:rPr>
              <a:t>: Rik Yoshida, Abhay Deshpande, </a:t>
            </a:r>
            <a:r>
              <a:rPr lang="en-US" sz="2000" dirty="0" err="1">
                <a:latin typeface="Arial" panose="020B0604020202020204" pitchFamily="34" charset="0"/>
                <a:cs typeface="Arial" panose="020B0604020202020204" pitchFamily="34" charset="0"/>
              </a:rPr>
              <a:t>Jianwei</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Qiu</a:t>
            </a:r>
            <a:r>
              <a:rPr lang="en-US" sz="2000" dirty="0">
                <a:latin typeface="Arial" panose="020B0604020202020204" pitchFamily="34" charset="0"/>
                <a:cs typeface="Arial" panose="020B0604020202020204" pitchFamily="34" charset="0"/>
              </a:rPr>
              <a:t> visited multiple Japanese Labs &amp; Universities to discuss EIC in Aug. 2016 (Tohoku, Riken-Wako, J-Parc)</a:t>
            </a:r>
          </a:p>
          <a:p>
            <a:pPr marL="742950" lvl="1" indent="-285750">
              <a:spcAft>
                <a:spcPts val="600"/>
              </a:spcAft>
              <a:buFont typeface="Arial"/>
              <a:buChar char="•"/>
            </a:pPr>
            <a:r>
              <a:rPr lang="en-US" sz="2000" dirty="0">
                <a:solidFill>
                  <a:srgbClr val="0000FF"/>
                </a:solidFill>
                <a:latin typeface="Arial" panose="020B0604020202020204" pitchFamily="34" charset="0"/>
                <a:cs typeface="Arial" panose="020B0604020202020204" pitchFamily="34" charset="0"/>
              </a:rPr>
              <a:t>International outreach: </a:t>
            </a:r>
            <a:r>
              <a:rPr lang="en-US" sz="2000" dirty="0">
                <a:latin typeface="Arial" panose="020B0604020202020204" pitchFamily="34" charset="0"/>
                <a:cs typeface="Arial" panose="020B0604020202020204" pitchFamily="34" charset="0"/>
              </a:rPr>
              <a:t>EICUG Satellite Meeting at INPC in Adelaide (Sep. 2016)</a:t>
            </a:r>
          </a:p>
          <a:p>
            <a:pPr marL="742950" lvl="1" indent="-285750">
              <a:spcAft>
                <a:spcPts val="600"/>
              </a:spcAft>
              <a:buFont typeface="Arial"/>
              <a:buChar char="•"/>
            </a:pPr>
            <a:r>
              <a:rPr lang="en-US" sz="2000" dirty="0">
                <a:solidFill>
                  <a:srgbClr val="0000FF"/>
                </a:solidFill>
                <a:latin typeface="Arial" panose="020B0604020202020204" pitchFamily="34" charset="0"/>
                <a:cs typeface="Arial" panose="020B0604020202020204" pitchFamily="34" charset="0"/>
              </a:rPr>
              <a:t>International outreach</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Fulvia</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Pilat</a:t>
            </a:r>
            <a:r>
              <a:rPr lang="en-US" sz="2000" dirty="0">
                <a:latin typeface="Arial" panose="020B0604020202020204" pitchFamily="34" charset="0"/>
                <a:cs typeface="Arial" panose="020B0604020202020204" pitchFamily="34" charset="0"/>
              </a:rPr>
              <a:t> presents EIC accelerator designs at EIC events at INFN Genova (Jan. 2017) and Frascati (Mar. 2017).</a:t>
            </a:r>
          </a:p>
        </p:txBody>
      </p:sp>
      <p:sp>
        <p:nvSpPr>
          <p:cNvPr id="12" name="Text Box 50">
            <a:extLst>
              <a:ext uri="{FF2B5EF4-FFF2-40B4-BE49-F238E27FC236}">
                <a16:creationId xmlns:a16="http://schemas.microsoft.com/office/drawing/2014/main" id="{A66EDC1F-566C-42E5-BB35-CE27F3D5EAC6}"/>
              </a:ext>
            </a:extLst>
          </p:cNvPr>
          <p:cNvSpPr txBox="1">
            <a:spLocks noChangeArrowheads="1"/>
          </p:cNvSpPr>
          <p:nvPr/>
        </p:nvSpPr>
        <p:spPr bwMode="auto">
          <a:xfrm>
            <a:off x="182562" y="54479"/>
            <a:ext cx="8720277" cy="600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5000" rIns="90000" bIns="450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5pPr>
            <a:lvl6pPr marL="25146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6pPr>
            <a:lvl7pPr marL="29718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7pPr>
            <a:lvl8pPr marL="34290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8pPr>
            <a:lvl9pPr marL="3886200" indent="-228600" defTabSz="4572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Arial Unicode MS" charset="0"/>
                <a:cs typeface="Arial Unicode MS" charset="0"/>
              </a:defRPr>
            </a:lvl9pPr>
          </a:lstStyle>
          <a:p>
            <a:pPr algn="ctr"/>
            <a:r>
              <a:rPr lang="en-US" altLang="en-US" sz="3600" b="1" dirty="0">
                <a:latin typeface="Arial" panose="020B0604020202020204" pitchFamily="34" charset="0"/>
                <a:cs typeface="Arial" panose="020B0604020202020204" pitchFamily="34" charset="0"/>
              </a:rPr>
              <a:t>JLab and User involvement in EIC</a:t>
            </a:r>
          </a:p>
        </p:txBody>
      </p:sp>
    </p:spTree>
    <p:extLst>
      <p:ext uri="{BB962C8B-B14F-4D97-AF65-F5344CB8AC3E}">
        <p14:creationId xmlns:p14="http://schemas.microsoft.com/office/powerpoint/2010/main" val="4244808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JLabPowerpoint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1653</TotalTime>
  <Words>1587</Words>
  <Application>Microsoft Office PowerPoint</Application>
  <PresentationFormat>On-screen Show (4:3)</PresentationFormat>
  <Paragraphs>245</Paragraphs>
  <Slides>19</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 Unicode MS</vt:lpstr>
      <vt:lpstr>ＭＳ Ｐゴシック</vt:lpstr>
      <vt:lpstr>Arial</vt:lpstr>
      <vt:lpstr>Calibri</vt:lpstr>
      <vt:lpstr>Courier New</vt:lpstr>
      <vt:lpstr>Minion Pro</vt:lpstr>
      <vt:lpstr>Symbol</vt:lpstr>
      <vt:lpstr>Wingdings</vt:lpstr>
      <vt:lpstr>Wingdings 3</vt:lpstr>
      <vt:lpstr>Zapf Dingbats</vt:lpstr>
      <vt:lpstr>1_JLabPowerpointMain</vt:lpstr>
      <vt:lpstr>PowerPoint Presentation</vt:lpstr>
      <vt:lpstr>Cold Matter is Unique</vt:lpstr>
      <vt:lpstr>3D Structure of Nucleons and Nuclei</vt:lpstr>
      <vt:lpstr>PowerPoint Presentation</vt:lpstr>
      <vt:lpstr>JLEIC Luminosity and Energy technical choice</vt:lpstr>
      <vt:lpstr>EIC: a high luminosity machine</vt:lpstr>
      <vt:lpstr>Integration IR: JLEIC total acceptance detector</vt:lpstr>
      <vt:lpstr>PowerPoint Presentation</vt:lpstr>
      <vt:lpstr>PowerPoint Presentation</vt:lpstr>
      <vt:lpstr>PowerPoint Presentation</vt:lpstr>
      <vt:lpstr>EIC Detector R&amp;D Meeting @ JLab</vt:lpstr>
      <vt:lpstr>Summary</vt:lpstr>
      <vt:lpstr>Acknowledgements</vt:lpstr>
      <vt:lpstr>PowerPoint Presentation</vt:lpstr>
      <vt:lpstr>QCD at Extremes: Parton Saturation</vt:lpstr>
      <vt:lpstr>Where EIC Needs to be in x (nucleon)</vt:lpstr>
      <vt:lpstr>Where EIC needs to be in Q2</vt:lpstr>
      <vt:lpstr>PowerPoint Presentation</vt:lpstr>
      <vt:lpstr>EIC Requirements</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dchopard</dc:creator>
  <cp:lastModifiedBy>Susan Brown</cp:lastModifiedBy>
  <cp:revision>144</cp:revision>
  <dcterms:created xsi:type="dcterms:W3CDTF">2013-08-22T19:51:08Z</dcterms:created>
  <dcterms:modified xsi:type="dcterms:W3CDTF">2017-07-10T13:52:49Z</dcterms:modified>
</cp:coreProperties>
</file>