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0"/>
  </p:notesMasterIdLst>
  <p:handoutMasterIdLst>
    <p:handoutMasterId r:id="rId21"/>
  </p:handoutMasterIdLst>
  <p:sldIdLst>
    <p:sldId id="430" r:id="rId3"/>
    <p:sldId id="431" r:id="rId4"/>
    <p:sldId id="432" r:id="rId5"/>
    <p:sldId id="443" r:id="rId6"/>
    <p:sldId id="452" r:id="rId7"/>
    <p:sldId id="445" r:id="rId8"/>
    <p:sldId id="451" r:id="rId9"/>
    <p:sldId id="440" r:id="rId10"/>
    <p:sldId id="449" r:id="rId11"/>
    <p:sldId id="442" r:id="rId12"/>
    <p:sldId id="446" r:id="rId13"/>
    <p:sldId id="424" r:id="rId14"/>
    <p:sldId id="437" r:id="rId15"/>
    <p:sldId id="438" r:id="rId16"/>
    <p:sldId id="439" r:id="rId17"/>
    <p:sldId id="450" r:id="rId18"/>
    <p:sldId id="453" r:id="rId19"/>
  </p:sldIdLst>
  <p:sldSz cx="9144000" cy="6858000" type="screen4x3"/>
  <p:notesSz cx="6946900" cy="9220200"/>
  <p:defaultTextStyle>
    <a:defPPr>
      <a:defRPr lang="en-GB"/>
    </a:defPPr>
    <a:lvl1pPr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742950" indent="-28575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11430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6002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20574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66">
          <p15:clr>
            <a:srgbClr val="A4A3A4"/>
          </p15:clr>
        </p15:guide>
        <p15:guide id="2" pos="205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 autoAdjust="0"/>
    <p:restoredTop sz="94495" autoAdjust="0"/>
  </p:normalViewPr>
  <p:slideViewPr>
    <p:cSldViewPr>
      <p:cViewPr varScale="1">
        <p:scale>
          <a:sx n="75" d="100"/>
          <a:sy n="75" d="100"/>
        </p:scale>
        <p:origin x="892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66"/>
        <p:guide pos="205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768" y="1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/>
          <a:lstStyle>
            <a:lvl1pPr algn="r">
              <a:defRPr sz="1100"/>
            </a:lvl1pPr>
          </a:lstStyle>
          <a:p>
            <a:fld id="{495A7782-1425-480F-9D92-E435F9269F48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76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768" y="8758276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 anchor="b"/>
          <a:lstStyle>
            <a:lvl1pPr algn="r">
              <a:defRPr sz="1100"/>
            </a:lvl1pPr>
          </a:lstStyle>
          <a:p>
            <a:fld id="{3690E470-E819-4CE7-8CC1-CEE9016A73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95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946900" cy="9220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7389" tIns="43695" rIns="87389" bIns="43695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946900" cy="9220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7389" tIns="43695" rIns="87389" bIns="43695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08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595313" y="0"/>
            <a:ext cx="4832351" cy="362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94992" y="4379901"/>
            <a:ext cx="5552394" cy="41436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287156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-569862" y="0"/>
            <a:ext cx="4785039" cy="36283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7389" tIns="43695" rIns="87389" bIns="43695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94992" y="4379900"/>
            <a:ext cx="5553902" cy="4145126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7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E8A78CA-AB9F-6548-BB24-C7B5748409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tuning/optimization</a:t>
            </a:r>
            <a:r>
              <a:rPr lang="en-US" baseline="0" dirty="0" smtClean="0"/>
              <a:t> of quad settings.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1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Dead reckoning.</a:t>
            </a:r>
            <a:r>
              <a:rPr lang="en-US" baseline="0" dirty="0" smtClean="0"/>
              <a:t>  Reconstruction parameters from design optics, no sieve slit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86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</a:t>
            </a:r>
            <a:r>
              <a:rPr lang="en-US" baseline="0" dirty="0" smtClean="0"/>
              <a:t> Does not show on posted schedule, will appear when updated.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19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/>
          <a:lstStyle/>
          <a:p>
            <a:fld id="{6920C30D-BFC1-3149-91B3-74EF10DEADC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1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Requires SHMS superstructure, now under construction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</a:t>
            </a:r>
            <a:r>
              <a:rPr lang="en-US" baseline="0" dirty="0" smtClean="0"/>
              <a:t> many have been refurbished.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lIns="92379" tIns="46190" rIns="92379" bIns="46190"/>
          <a:lstStyle/>
          <a:p>
            <a:fld id="{01EB6919-5137-134B-8731-C57A2692463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2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76200"/>
            <a:ext cx="1941513" cy="6169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3725" cy="6169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0960" cy="76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85800" y="1066320"/>
            <a:ext cx="3791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67760" y="1066320"/>
            <a:ext cx="3791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85800" y="3143880"/>
            <a:ext cx="777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5586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5F64D377-7A27-451F-9ECC-D350A1298F2B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07F726E1-8BBD-4023-9D7F-D16CB8188B8F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373CBCF-1A97-4B73-866D-BD295B761CA0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B5C88F30-B60D-4E4A-B485-B50E3161AFDB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B4C9843-B714-4024-A48E-0AB277962A2C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F0163066-B555-4CC2-BDDF-20F2D4822485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5F12754-B7A8-4316-B4DC-95BD3B812C98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B1EA588D-9EED-4F10-8222-344B68C53131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5E4E3C47-DB73-488C-8062-DC9137E07EA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12837703-65FB-4CDD-A333-1C9EA6CF8547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96140923-A009-4446-A6FF-BB6A59E72AD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06825" cy="517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66800"/>
            <a:ext cx="3808413" cy="517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400" y="6419850"/>
            <a:ext cx="9906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67638" cy="75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67638" cy="517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008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</p:sldLayoutIdLst>
  <p:hf hdr="0" ftr="0" dt="0"/>
  <p:txStyles>
    <p:titleStyle>
      <a:lvl1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2pPr>
      <a:lvl3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3pPr>
      <a:lvl4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4pPr>
      <a:lvl5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5pPr>
      <a:lvl6pPr marL="25146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29718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34290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38862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42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86000"/>
              </a:lnSpc>
              <a:spcBef>
                <a:spcPts val="350"/>
              </a:spcBef>
              <a:buFont typeface="Wingdings" charset="2"/>
              <a:buChar char=""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H. Fenker</a:t>
            </a:r>
            <a:fld id="{67D7640F-C391-4E2B-9A4B-0CC7AF9952B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2pPr>
      <a:lvl3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3pPr>
      <a:lvl4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4pPr>
      <a:lvl5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5pPr>
      <a:lvl6pPr marL="25146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29718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34290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38862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jpeg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2.jpe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microsoft.com/office/2007/relationships/hdphoto" Target="../media/hdphoto1.wdp"/><Relationship Id="rId9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6204" y="1349782"/>
            <a:ext cx="2595562" cy="142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855825" y="3152442"/>
            <a:ext cx="3352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119231" rIns="90000" bIns="45000"/>
          <a:lstStyle/>
          <a:p>
            <a:pPr algn="ctr" eaLnBrk="1">
              <a:lnSpc>
                <a:spcPct val="8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ea typeface="DejaVu LGC Sans" charset="0"/>
                <a:cs typeface="DejaVu LGC Sans" charset="0"/>
              </a:rPr>
              <a:t>PAC 45</a:t>
            </a:r>
            <a:endParaRPr lang="en-GB" sz="2800" dirty="0">
              <a:solidFill>
                <a:srgbClr val="000000"/>
              </a:solidFill>
              <a:latin typeface="Times New Roman" pitchFamily="18" charset="0"/>
              <a:ea typeface="DejaVu LGC Sans" charset="0"/>
              <a:cs typeface="DejaVu LGC Sans" charset="0"/>
            </a:endParaRPr>
          </a:p>
          <a:p>
            <a:pPr algn="ctr" eaLnBrk="1">
              <a:lnSpc>
                <a:spcPct val="8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GB" sz="2800" dirty="0" smtClean="0">
              <a:solidFill>
                <a:srgbClr val="000000"/>
              </a:solidFill>
              <a:latin typeface="Times New Roman" pitchFamily="18" charset="0"/>
              <a:ea typeface="DejaVu LGC Sans" charset="0"/>
              <a:cs typeface="DejaVu LGC Sans" charset="0"/>
            </a:endParaRPr>
          </a:p>
          <a:p>
            <a:pPr algn="ctr" eaLnBrk="1">
              <a:lnSpc>
                <a:spcPct val="8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ea typeface="DejaVu LGC Sans" charset="0"/>
                <a:cs typeface="DejaVu LGC Sans" charset="0"/>
              </a:rPr>
              <a:t>July 10, 2017</a:t>
            </a:r>
            <a:endParaRPr lang="en-GB" sz="2800" dirty="0">
              <a:solidFill>
                <a:srgbClr val="000000"/>
              </a:solidFill>
              <a:latin typeface="Times New Roman" pitchFamily="18" charset="0"/>
              <a:ea typeface="DejaVu LGC Sans" charset="0"/>
              <a:cs typeface="DejaVu LGC Sans" charset="0"/>
            </a:endParaRPr>
          </a:p>
        </p:txBody>
      </p:sp>
      <p:pic>
        <p:nvPicPr>
          <p:cNvPr id="11" name="Picture 10" descr="SHMS-HMS_3-m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1766" y="4099704"/>
            <a:ext cx="2974251" cy="2196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/>
          <a:stretch/>
        </p:blipFill>
        <p:spPr>
          <a:xfrm>
            <a:off x="6322732" y="914400"/>
            <a:ext cx="2674523" cy="2994306"/>
          </a:xfrm>
          <a:prstGeom prst="rect">
            <a:avLst/>
          </a:prstGeom>
        </p:spPr>
      </p:pic>
      <p:sp>
        <p:nvSpPr>
          <p:cNvPr id="3" name="AutoShape 2" descr="cid:part3.CCE37073.AEBD7C0F@jlab.or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cid:part3.CCE37073.AEBD7C0F@jlab.or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8" y="792952"/>
            <a:ext cx="3302000" cy="2456520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52400" y="3648312"/>
            <a:ext cx="2733794" cy="2845200"/>
            <a:chOff x="4567320" y="1531080"/>
            <a:chExt cx="4540680" cy="4725720"/>
          </a:xfrm>
        </p:grpSpPr>
        <p:pic>
          <p:nvPicPr>
            <p:cNvPr id="14" name="Picture 13"/>
            <p:cNvPicPr/>
            <p:nvPr/>
          </p:nvPicPr>
          <p:blipFill>
            <a:blip r:embed="rId7"/>
            <a:stretch/>
          </p:blipFill>
          <p:spPr>
            <a:xfrm>
              <a:off x="4716000" y="3742200"/>
              <a:ext cx="3782160" cy="25146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4567320" y="1531080"/>
              <a:ext cx="4540680" cy="3416400"/>
              <a:chOff x="4567320" y="1531080"/>
              <a:chExt cx="4540680" cy="3416400"/>
            </a:xfrm>
          </p:grpSpPr>
          <p:pic>
            <p:nvPicPr>
              <p:cNvPr id="16" name="Picture 15"/>
              <p:cNvPicPr/>
              <p:nvPr/>
            </p:nvPicPr>
            <p:blipFill>
              <a:blip r:embed="rId8"/>
              <a:stretch/>
            </p:blipFill>
            <p:spPr>
              <a:xfrm>
                <a:off x="4567320" y="1531080"/>
                <a:ext cx="4119480" cy="21265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" name="CustomShape 4"/>
              <p:cNvSpPr/>
              <p:nvPr/>
            </p:nvSpPr>
            <p:spPr>
              <a:xfrm>
                <a:off x="8193600" y="3105000"/>
                <a:ext cx="91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Preshower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8" name="CustomShape 5"/>
              <p:cNvSpPr/>
              <p:nvPr/>
            </p:nvSpPr>
            <p:spPr>
              <a:xfrm>
                <a:off x="5988600" y="3340800"/>
                <a:ext cx="6858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S1x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9" name="CustomShape 6"/>
              <p:cNvSpPr/>
              <p:nvPr/>
            </p:nvSpPr>
            <p:spPr>
              <a:xfrm>
                <a:off x="5931000" y="211212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S1y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0" name="CustomShape 7"/>
              <p:cNvSpPr/>
              <p:nvPr/>
            </p:nvSpPr>
            <p:spPr>
              <a:xfrm>
                <a:off x="7315200" y="334440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S2x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1" name="CustomShape 8"/>
              <p:cNvSpPr/>
              <p:nvPr/>
            </p:nvSpPr>
            <p:spPr>
              <a:xfrm>
                <a:off x="6618600" y="1701000"/>
                <a:ext cx="55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S2y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2" name="CustomShape 9"/>
              <p:cNvSpPr/>
              <p:nvPr/>
            </p:nvSpPr>
            <p:spPr>
              <a:xfrm>
                <a:off x="5139000" y="358812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Wire Chambers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3" name="Line 10"/>
              <p:cNvSpPr/>
              <p:nvPr/>
            </p:nvSpPr>
            <p:spPr>
              <a:xfrm flipV="1">
                <a:off x="5293800" y="3344400"/>
                <a:ext cx="228600" cy="2286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" name="Line 11"/>
              <p:cNvSpPr/>
              <p:nvPr/>
            </p:nvSpPr>
            <p:spPr>
              <a:xfrm flipV="1">
                <a:off x="7498440" y="2595960"/>
                <a:ext cx="124200" cy="78228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" name="Line 12"/>
              <p:cNvSpPr/>
              <p:nvPr/>
            </p:nvSpPr>
            <p:spPr>
              <a:xfrm>
                <a:off x="7086600" y="1828800"/>
                <a:ext cx="487800" cy="14832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" name="Line 13"/>
              <p:cNvSpPr/>
              <p:nvPr/>
            </p:nvSpPr>
            <p:spPr>
              <a:xfrm flipH="1" flipV="1">
                <a:off x="7898400" y="2661480"/>
                <a:ext cx="331200" cy="53892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" name="Line 14"/>
              <p:cNvSpPr/>
              <p:nvPr/>
            </p:nvSpPr>
            <p:spPr>
              <a:xfrm flipH="1">
                <a:off x="5738400" y="2286000"/>
                <a:ext cx="241200" cy="8784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" name="Line 15"/>
              <p:cNvSpPr/>
              <p:nvPr/>
            </p:nvSpPr>
            <p:spPr>
              <a:xfrm flipH="1" flipV="1">
                <a:off x="5846400" y="3130200"/>
                <a:ext cx="325800" cy="2988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" name="Line 16"/>
              <p:cNvSpPr/>
              <p:nvPr/>
            </p:nvSpPr>
            <p:spPr>
              <a:xfrm flipH="1">
                <a:off x="7898400" y="3657600"/>
                <a:ext cx="559800" cy="128988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" name="CustomShape 17"/>
              <p:cNvSpPr/>
              <p:nvPr/>
            </p:nvSpPr>
            <p:spPr>
              <a:xfrm>
                <a:off x="8157600" y="3435840"/>
                <a:ext cx="91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Shower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31" name="Line 18"/>
              <p:cNvSpPr/>
              <p:nvPr/>
            </p:nvSpPr>
            <p:spPr>
              <a:xfrm flipH="1" flipV="1">
                <a:off x="5065560" y="3344040"/>
                <a:ext cx="228600" cy="2286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</p:spTree>
    <p:extLst>
      <p:ext uri="{BB962C8B-B14F-4D97-AF65-F5344CB8AC3E}">
        <p14:creationId xmlns:p14="http://schemas.microsoft.com/office/powerpoint/2010/main" val="1015201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2"/>
                </a:solidFill>
              </a:rPr>
              <a:t>High Momentum Spectrometer</a:t>
            </a:r>
            <a:endParaRPr lang="en-US" b="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48080"/>
            <a:ext cx="2557928" cy="3594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889107"/>
            <a:ext cx="1981200" cy="1703303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6796" y="1056068"/>
            <a:ext cx="4583804" cy="3287331"/>
          </a:xfrm>
        </p:spPr>
        <p:txBody>
          <a:bodyPr/>
          <a:lstStyle/>
          <a:p>
            <a:pPr marL="457200" indent="-457200"/>
            <a:r>
              <a:rPr lang="en-US" sz="1600" dirty="0" smtClean="0"/>
              <a:t>Legacy HMS not used since 2009</a:t>
            </a:r>
          </a:p>
          <a:p>
            <a:pPr marL="457200" indent="-457200"/>
            <a:r>
              <a:rPr lang="en-US" sz="1400" dirty="0" smtClean="0"/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Magnets, detectors, DAQ (new) restored to nominal operation</a:t>
            </a:r>
          </a:p>
          <a:p>
            <a:pPr marL="457200" indent="-457200"/>
            <a:r>
              <a:rPr lang="en-US" sz="1400" dirty="0">
                <a:solidFill>
                  <a:schemeClr val="accent2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Short run taken during March 2017 KPP run.   All detectors performed as expected.</a:t>
            </a:r>
          </a:p>
          <a:p>
            <a:pPr marL="457200" indent="-457200"/>
            <a:r>
              <a:rPr lang="en-US" sz="1400" dirty="0">
                <a:solidFill>
                  <a:schemeClr val="accent2"/>
                </a:solidFill>
              </a:rPr>
              <a:t>	</a:t>
            </a:r>
            <a:endParaRPr lang="en-US" sz="1400" dirty="0" smtClean="0">
              <a:solidFill>
                <a:schemeClr val="accent2"/>
              </a:solidFill>
            </a:endParaRPr>
          </a:p>
          <a:p>
            <a:pPr marL="457200" indent="-457200"/>
            <a:r>
              <a:rPr lang="en-US" sz="1600" dirty="0" smtClean="0"/>
              <a:t>New HMS drift chambers have been fabricated to replace original HMS chambers</a:t>
            </a:r>
          </a:p>
          <a:p>
            <a:pPr marL="457200" indent="-457200"/>
            <a:r>
              <a:rPr lang="en-US" sz="1400" dirty="0"/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Same style as SHMS chambers</a:t>
            </a:r>
          </a:p>
          <a:p>
            <a:pPr marL="457200" indent="-457200"/>
            <a:r>
              <a:rPr lang="en-US" sz="1400" dirty="0">
                <a:solidFill>
                  <a:schemeClr val="accent2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Full chamber tests started</a:t>
            </a:r>
          </a:p>
          <a:p>
            <a:pPr marL="457200" indent="-457200"/>
            <a:r>
              <a:rPr lang="en-US" sz="1400" dirty="0">
                <a:solidFill>
                  <a:schemeClr val="accent2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Plan to install for fall run</a:t>
            </a:r>
            <a:endParaRPr lang="en-US" sz="1400" dirty="0" smtClean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5341246" y="1295400"/>
            <a:ext cx="1661908" cy="528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Expected “hourglass” shape at focal plane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5117149" y="4174290"/>
            <a:ext cx="1811886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Lead Glass Calorimeter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53200" y="5562600"/>
            <a:ext cx="1371600" cy="32130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Δp</a:t>
            </a:r>
            <a:r>
              <a:rPr lang="en-US" sz="1200" dirty="0" smtClean="0">
                <a:solidFill>
                  <a:srgbClr val="FF0000"/>
                </a:solidFill>
              </a:rPr>
              <a:t>/p = 3.1% @ 3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6" y="4334942"/>
            <a:ext cx="3186086" cy="210537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4648200" y="1823558"/>
            <a:ext cx="838200" cy="23384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658040" y="2046188"/>
            <a:ext cx="1103559" cy="138281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2921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1038" cy="757238"/>
          </a:xfrm>
        </p:spPr>
        <p:txBody>
          <a:bodyPr/>
          <a:lstStyle/>
          <a:p>
            <a:r>
              <a:rPr lang="en-US" sz="2800" b="0" dirty="0" smtClean="0"/>
              <a:t>Moving Forward: Commissioning/Early Experiments</a:t>
            </a: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3438"/>
            <a:ext cx="4876800" cy="3433762"/>
          </a:xfrm>
        </p:spPr>
        <p:txBody>
          <a:bodyPr/>
          <a:lstStyle/>
          <a:p>
            <a:pPr marL="457200" indent="-457200"/>
            <a:r>
              <a:rPr lang="en-US" sz="1400" dirty="0" smtClean="0">
                <a:solidFill>
                  <a:srgbClr val="FF0000"/>
                </a:solidFill>
              </a:rPr>
              <a:t>Fall 2017 </a:t>
            </a:r>
            <a:r>
              <a:rPr lang="mr-IN" sz="1400" dirty="0" smtClean="0">
                <a:solidFill>
                  <a:srgbClr val="FF0000"/>
                </a:solidFill>
              </a:rPr>
              <a:t>–</a:t>
            </a:r>
            <a:r>
              <a:rPr lang="en-US" sz="1400" dirty="0" smtClean="0">
                <a:solidFill>
                  <a:srgbClr val="FF0000"/>
                </a:solidFill>
              </a:rPr>
              <a:t> Phase I   (Fits into “10 weeks”)</a:t>
            </a:r>
          </a:p>
          <a:p>
            <a:pPr marL="457200" indent="-457200"/>
            <a:r>
              <a:rPr lang="en-US" sz="1400" dirty="0" smtClean="0"/>
              <a:t>~25 PAC days – Commissioning “Experiment”</a:t>
            </a:r>
          </a:p>
          <a:p>
            <a:pPr marL="857250" lvl="1" indent="-457200"/>
            <a:r>
              <a:rPr lang="en-US" sz="1400" dirty="0" smtClean="0"/>
              <a:t>E12-06-107 </a:t>
            </a:r>
            <a:r>
              <a:rPr lang="en-US" sz="1400" dirty="0" smtClean="0">
                <a:solidFill>
                  <a:schemeClr val="accent2"/>
                </a:solidFill>
              </a:rPr>
              <a:t>search for color transparency</a:t>
            </a:r>
          </a:p>
          <a:p>
            <a:pPr marL="857250" lvl="1" indent="-457200"/>
            <a:r>
              <a:rPr lang="en-US" sz="1400" dirty="0" smtClean="0"/>
              <a:t>		A(</a:t>
            </a:r>
            <a:r>
              <a:rPr lang="en-US" sz="1400" dirty="0" err="1" smtClean="0"/>
              <a:t>e,e’p</a:t>
            </a:r>
            <a:r>
              <a:rPr lang="en-US" sz="1400" dirty="0" smtClean="0"/>
              <a:t>) only – 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“easy” coincidence measurement</a:t>
            </a:r>
          </a:p>
          <a:p>
            <a:pPr marL="857250" lvl="1" indent="-457200"/>
            <a:r>
              <a:rPr lang="en-US" sz="1400" dirty="0" smtClean="0"/>
              <a:t>E12-10-002 </a:t>
            </a:r>
            <a:r>
              <a:rPr lang="en-US" sz="1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400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aseline="30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p,d</a:t>
            </a:r>
            <a:r>
              <a:rPr lang="en-US" sz="1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structure functions at large x</a:t>
            </a:r>
            <a:endParaRPr lang="en-US" sz="1400" dirty="0" smtClean="0">
              <a:solidFill>
                <a:schemeClr val="accent2"/>
              </a:solidFill>
            </a:endParaRPr>
          </a:p>
          <a:p>
            <a:pPr marL="857250" lvl="1" indent="-457200"/>
            <a:r>
              <a:rPr lang="en-US" sz="1400" dirty="0" smtClean="0">
                <a:solidFill>
                  <a:schemeClr val="accent2"/>
                </a:solidFill>
              </a:rPr>
              <a:t>	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Momentum scans help understand acceptance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~2 days E12-10-108</a:t>
            </a:r>
            <a:r>
              <a:rPr lang="en-US" sz="1400" dirty="0" smtClean="0"/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EMC Effect</a:t>
            </a:r>
          </a:p>
          <a:p>
            <a:pPr lvl="1"/>
            <a:r>
              <a:rPr lang="en-US" sz="1400" dirty="0" smtClean="0"/>
              <a:t>	  Integrate light nuclei with 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run,</a:t>
            </a:r>
          </a:p>
          <a:p>
            <a:pPr lvl="1"/>
            <a:r>
              <a:rPr lang="en-US" sz="1400" dirty="0" smtClean="0"/>
              <a:t>	  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Point target helps acceptance studies.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~ 1.5 days of E12-10-003  </a:t>
            </a:r>
            <a:r>
              <a:rPr lang="en-US" sz="1400" dirty="0" smtClean="0">
                <a:solidFill>
                  <a:schemeClr val="accent2"/>
                </a:solidFill>
              </a:rPr>
              <a:t>d(</a:t>
            </a:r>
            <a:r>
              <a:rPr lang="en-US" sz="1400" dirty="0" err="1" smtClean="0">
                <a:solidFill>
                  <a:schemeClr val="accent2"/>
                </a:solidFill>
              </a:rPr>
              <a:t>e,e’p</a:t>
            </a:r>
            <a:r>
              <a:rPr lang="en-US" sz="1400" dirty="0" smtClean="0">
                <a:solidFill>
                  <a:schemeClr val="accent2"/>
                </a:solidFill>
              </a:rPr>
              <a:t>)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 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Push to lower cross sections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endParaRPr lang="en-US" sz="80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2018/? </a:t>
            </a:r>
            <a:r>
              <a:rPr lang="mr-IN" sz="1400" dirty="0" smtClean="0">
                <a:solidFill>
                  <a:srgbClr val="FF0000"/>
                </a:solidFill>
              </a:rPr>
              <a:t>–</a:t>
            </a:r>
            <a:r>
              <a:rPr lang="en-US" sz="1400" dirty="0" smtClean="0">
                <a:solidFill>
                  <a:srgbClr val="FF0000"/>
                </a:solidFill>
              </a:rPr>
              <a:t> Phase II</a:t>
            </a:r>
          </a:p>
          <a:p>
            <a:pPr marL="457200" indent="-457200">
              <a:lnSpc>
                <a:spcPct val="100000"/>
              </a:lnSpc>
            </a:pPr>
            <a:r>
              <a:rPr lang="en-US" sz="1400" dirty="0" smtClean="0"/>
              <a:t>E12-09-017   </a:t>
            </a:r>
            <a:r>
              <a:rPr lang="en-US" sz="1400" dirty="0">
                <a:solidFill>
                  <a:schemeClr val="accent2"/>
                </a:solidFill>
              </a:rPr>
              <a:t>P</a:t>
            </a:r>
            <a:r>
              <a:rPr lang="en-US" sz="1400" baseline="-25000" dirty="0">
                <a:solidFill>
                  <a:schemeClr val="accent2"/>
                </a:solidFill>
              </a:rPr>
              <a:t>t</a:t>
            </a:r>
            <a:r>
              <a:rPr lang="en-US" sz="1400" dirty="0">
                <a:solidFill>
                  <a:schemeClr val="accent2"/>
                </a:solidFill>
              </a:rPr>
              <a:t> dependence of basic SIDIS cross sections</a:t>
            </a:r>
          </a:p>
          <a:p>
            <a:pPr marL="457200" indent="-457200">
              <a:lnSpc>
                <a:spcPct val="100000"/>
              </a:lnSpc>
            </a:pPr>
            <a:r>
              <a:rPr lang="en-US" sz="1400" dirty="0"/>
              <a:t>		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Push particle ID capabilities of SHMS</a:t>
            </a:r>
          </a:p>
          <a:p>
            <a:pPr marL="457200" indent="-457200">
              <a:lnSpc>
                <a:spcPct val="100000"/>
              </a:lnSpc>
            </a:pPr>
            <a:r>
              <a:rPr lang="en-US" sz="1400" dirty="0" smtClean="0"/>
              <a:t>E12-09-002   </a:t>
            </a:r>
            <a:r>
              <a:rPr lang="en-US" sz="1400" dirty="0">
                <a:solidFill>
                  <a:schemeClr val="accent2"/>
                </a:solidFill>
              </a:rPr>
              <a:t>Precise </a:t>
            </a:r>
            <a:r>
              <a:rPr lang="en-US" sz="1400" dirty="0">
                <a:solidFill>
                  <a:schemeClr val="accent2"/>
                </a:solidFill>
                <a:sym typeface="Symbol"/>
              </a:rPr>
              <a:t></a:t>
            </a:r>
            <a:r>
              <a:rPr lang="en-US" sz="1400" baseline="30000" dirty="0">
                <a:solidFill>
                  <a:schemeClr val="accent2"/>
                </a:solidFill>
                <a:sym typeface="Symbol"/>
              </a:rPr>
              <a:t>+</a:t>
            </a:r>
            <a:r>
              <a:rPr lang="en-US" sz="1400" dirty="0">
                <a:solidFill>
                  <a:schemeClr val="accent2"/>
                </a:solidFill>
                <a:sym typeface="Symbol"/>
              </a:rPr>
              <a:t></a:t>
            </a:r>
            <a:r>
              <a:rPr lang="en-US" sz="1400" baseline="30000" dirty="0">
                <a:solidFill>
                  <a:schemeClr val="accent2"/>
                </a:solidFill>
                <a:sym typeface="Symbol"/>
              </a:rPr>
              <a:t>-</a:t>
            </a:r>
            <a:r>
              <a:rPr lang="en-US" sz="1400" dirty="0">
                <a:solidFill>
                  <a:schemeClr val="accent2"/>
                </a:solidFill>
              </a:rPr>
              <a:t> ratios in SIDIS – </a:t>
            </a:r>
            <a:r>
              <a:rPr lang="en-US" sz="1400" dirty="0" smtClean="0">
                <a:solidFill>
                  <a:schemeClr val="accent2"/>
                </a:solidFill>
              </a:rPr>
              <a:t>Charge Symmetry</a:t>
            </a:r>
            <a:r>
              <a:rPr lang="en-US" sz="1400" dirty="0"/>
              <a:t>	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Detector efficiencies</a:t>
            </a:r>
          </a:p>
          <a:p>
            <a:pPr marL="457200" indent="-457200">
              <a:lnSpc>
                <a:spcPct val="100000"/>
              </a:lnSpc>
            </a:pPr>
            <a:r>
              <a:rPr lang="en-US" sz="1400" dirty="0" smtClean="0"/>
              <a:t>E12-09-011  </a:t>
            </a:r>
            <a:r>
              <a:rPr lang="en-US" sz="1400" dirty="0">
                <a:solidFill>
                  <a:schemeClr val="accent2"/>
                </a:solidFill>
              </a:rPr>
              <a:t>L/T separated p(</a:t>
            </a:r>
            <a:r>
              <a:rPr lang="en-US" sz="1400" dirty="0" err="1">
                <a:solidFill>
                  <a:schemeClr val="accent2"/>
                </a:solidFill>
              </a:rPr>
              <a:t>e,e</a:t>
            </a:r>
            <a:r>
              <a:rPr lang="en-US" sz="1400" dirty="0" err="1">
                <a:solidFill>
                  <a:schemeClr val="accent2"/>
                </a:solidFill>
                <a:sym typeface="Symbol"/>
              </a:rPr>
              <a:t></a:t>
            </a:r>
            <a:r>
              <a:rPr lang="en-US" sz="1400" dirty="0" err="1">
                <a:solidFill>
                  <a:schemeClr val="accent2"/>
                </a:solidFill>
              </a:rPr>
              <a:t>K</a:t>
            </a:r>
            <a:r>
              <a:rPr lang="en-US" sz="1400" baseline="30000" dirty="0">
                <a:solidFill>
                  <a:schemeClr val="accent2"/>
                </a:solidFill>
              </a:rPr>
              <a:t>+</a:t>
            </a:r>
            <a:r>
              <a:rPr lang="en-US" sz="1400" dirty="0">
                <a:solidFill>
                  <a:schemeClr val="accent2"/>
                </a:solidFill>
              </a:rPr>
              <a:t>) factorization test</a:t>
            </a:r>
          </a:p>
          <a:p>
            <a:pPr marL="457200" indent="-457200">
              <a:lnSpc>
                <a:spcPct val="100000"/>
              </a:lnSpc>
            </a:pPr>
            <a:r>
              <a:rPr lang="en-US" sz="1400" dirty="0">
                <a:solidFill>
                  <a:schemeClr val="accent2"/>
                </a:solidFill>
              </a:rPr>
              <a:t>		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Easiest L/T separation</a:t>
            </a:r>
            <a:endParaRPr lang="en-US" sz="1400" dirty="0" smtClean="0">
              <a:solidFill>
                <a:schemeClr val="tx1"/>
              </a:solidFill>
            </a:endParaRP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36" y="3508282"/>
            <a:ext cx="4051300" cy="323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64" y="903542"/>
            <a:ext cx="3446462" cy="26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" y="39855"/>
            <a:ext cx="8962349" cy="681181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Polarized </a:t>
            </a:r>
            <a:r>
              <a:rPr lang="en-US" b="0" baseline="30000" dirty="0" smtClean="0">
                <a:solidFill>
                  <a:schemeClr val="tx1"/>
                </a:solidFill>
              </a:rPr>
              <a:t>3</a:t>
            </a:r>
            <a:r>
              <a:rPr lang="en-US" b="0" dirty="0" smtClean="0">
                <a:solidFill>
                  <a:schemeClr val="tx1"/>
                </a:solidFill>
              </a:rPr>
              <a:t>He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9140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B1DBDE-9186-D44E-B30A-BC2C7A5002A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806" y="952749"/>
            <a:ext cx="4468594" cy="1924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A</a:t>
            </a:r>
            <a:r>
              <a:rPr lang="en-US" sz="1600" baseline="-25000" dirty="0" smtClean="0">
                <a:solidFill>
                  <a:schemeClr val="tx1"/>
                </a:solidFill>
              </a:rPr>
              <a:t>1</a:t>
            </a:r>
            <a:r>
              <a:rPr lang="en-US" sz="1600" baseline="30000" dirty="0" smtClean="0">
                <a:solidFill>
                  <a:schemeClr val="tx1"/>
                </a:solidFill>
              </a:rPr>
              <a:t>n</a:t>
            </a:r>
            <a:r>
              <a:rPr lang="en-US" sz="1600" dirty="0" smtClean="0">
                <a:solidFill>
                  <a:schemeClr val="tx1"/>
                </a:solidFill>
              </a:rPr>
              <a:t> (E12-06-110) and g</a:t>
            </a:r>
            <a:r>
              <a:rPr lang="en-US" sz="1600" baseline="-25000" dirty="0" smtClean="0">
                <a:solidFill>
                  <a:schemeClr val="tx1"/>
                </a:solidFill>
              </a:rPr>
              <a:t>2</a:t>
            </a:r>
            <a:r>
              <a:rPr lang="en-US" sz="1600" baseline="30000" dirty="0" smtClean="0">
                <a:solidFill>
                  <a:schemeClr val="tx1"/>
                </a:solidFill>
              </a:rPr>
              <a:t>n</a:t>
            </a:r>
            <a:r>
              <a:rPr lang="en-US" sz="1600" dirty="0" smtClean="0">
                <a:solidFill>
                  <a:schemeClr val="tx1"/>
                </a:solidFill>
              </a:rPr>
              <a:t>/d</a:t>
            </a:r>
            <a:r>
              <a:rPr lang="en-US" sz="1600" baseline="-25000" dirty="0" smtClean="0">
                <a:solidFill>
                  <a:schemeClr val="tx1"/>
                </a:solidFill>
              </a:rPr>
              <a:t>2</a:t>
            </a:r>
            <a:r>
              <a:rPr lang="en-US" sz="1600" baseline="30000" dirty="0" smtClean="0">
                <a:solidFill>
                  <a:schemeClr val="tx1"/>
                </a:solidFill>
              </a:rPr>
              <a:t>n</a:t>
            </a:r>
            <a:r>
              <a:rPr lang="en-US" sz="1600" dirty="0" smtClean="0">
                <a:solidFill>
                  <a:schemeClr val="tx1"/>
                </a:solidFill>
              </a:rPr>
              <a:t> (E12-06-121)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Preparations for polarized </a:t>
            </a:r>
            <a:r>
              <a:rPr lang="en-US" sz="1600" baseline="300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He target in Hall C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Cut and reassembled pivot post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Access platform parts received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First oven received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14" y="4213529"/>
            <a:ext cx="3632200" cy="2644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6" y="2890705"/>
            <a:ext cx="3111500" cy="3312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36" y="3890639"/>
            <a:ext cx="1428756" cy="1905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27" y="952749"/>
            <a:ext cx="40513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24" y="5154168"/>
            <a:ext cx="2277879" cy="17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PI0\ScreenShot178.jpg"/>
          <p:cNvPicPr>
            <a:picLocks noChangeAspect="1" noChangeArrowheads="1"/>
          </p:cNvPicPr>
          <p:nvPr/>
        </p:nvPicPr>
        <p:blipFill>
          <a:blip r:embed="rId3" cstate="print"/>
          <a:srcRect b="2794"/>
          <a:stretch>
            <a:fillRect/>
          </a:stretch>
        </p:blipFill>
        <p:spPr bwMode="auto">
          <a:xfrm>
            <a:off x="-1281406" y="1676400"/>
            <a:ext cx="6853666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500470" y="171133"/>
            <a:ext cx="58192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defRPr/>
            </a:pPr>
            <a:r>
              <a:rPr lang="en-US" sz="2800" dirty="0" smtClean="0">
                <a:solidFill>
                  <a:srgbClr val="3333CC"/>
                </a:solidFill>
              </a:rPr>
              <a:t>Neutral Particle Spectrometer (</a:t>
            </a:r>
            <a:r>
              <a:rPr lang="en-US" sz="2800" dirty="0" smtClean="0">
                <a:solidFill>
                  <a:srgbClr val="3333CC"/>
                </a:solidFill>
                <a:sym typeface="Symbol"/>
              </a:rPr>
              <a:t></a:t>
            </a:r>
            <a:r>
              <a:rPr lang="en-US" sz="2800" baseline="30000" dirty="0" smtClean="0">
                <a:solidFill>
                  <a:srgbClr val="3333CC"/>
                </a:solidFill>
                <a:sym typeface="Symbol"/>
              </a:rPr>
              <a:t>0</a:t>
            </a:r>
            <a:r>
              <a:rPr lang="en-US" sz="2800" dirty="0" smtClean="0">
                <a:solidFill>
                  <a:srgbClr val="3333CC"/>
                </a:solidFill>
                <a:sym typeface="Symbol"/>
              </a:rPr>
              <a:t>/)</a:t>
            </a:r>
            <a:endParaRPr lang="en-US" sz="2800" dirty="0">
              <a:solidFill>
                <a:srgbClr val="3333CC"/>
              </a:solidFill>
            </a:endParaRPr>
          </a:p>
        </p:txBody>
      </p:sp>
      <p:pic>
        <p:nvPicPr>
          <p:cNvPr id="25605" name="Picture 3" descr="E:\PI0\hyc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3808" y="4305300"/>
            <a:ext cx="21907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 bwMode="auto">
          <a:xfrm flipV="1">
            <a:off x="6553200" y="3810000"/>
            <a:ext cx="1447800" cy="9906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608" name="TextBox 26"/>
          <p:cNvSpPr txBox="1">
            <a:spLocks noChangeArrowheads="1"/>
          </p:cNvSpPr>
          <p:nvPr/>
        </p:nvSpPr>
        <p:spPr bwMode="auto">
          <a:xfrm>
            <a:off x="457200" y="5825542"/>
            <a:ext cx="91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HMS</a:t>
            </a:r>
            <a:endParaRPr lang="en-US" sz="2400" dirty="0" smtClean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5612" name="Straight Arrow Connector 12"/>
          <p:cNvCxnSpPr>
            <a:cxnSpLocks noChangeShapeType="1"/>
          </p:cNvCxnSpPr>
          <p:nvPr/>
        </p:nvCxnSpPr>
        <p:spPr bwMode="auto">
          <a:xfrm>
            <a:off x="1275008" y="1211177"/>
            <a:ext cx="531789" cy="1551904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613" name="Straight Arrow Connector 14"/>
          <p:cNvCxnSpPr>
            <a:cxnSpLocks noChangeShapeType="1"/>
          </p:cNvCxnSpPr>
          <p:nvPr/>
        </p:nvCxnSpPr>
        <p:spPr bwMode="auto">
          <a:xfrm flipH="1" flipV="1">
            <a:off x="2241998" y="2087564"/>
            <a:ext cx="458809" cy="16623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614" name="TextBox 15"/>
          <p:cNvSpPr txBox="1">
            <a:spLocks noChangeArrowheads="1"/>
          </p:cNvSpPr>
          <p:nvPr/>
        </p:nvSpPr>
        <p:spPr bwMode="auto">
          <a:xfrm>
            <a:off x="2331077" y="1949451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target</a:t>
            </a:r>
          </a:p>
        </p:txBody>
      </p:sp>
      <p:sp>
        <p:nvSpPr>
          <p:cNvPr id="25615" name="TextBox 16"/>
          <p:cNvSpPr txBox="1">
            <a:spLocks noChangeArrowheads="1"/>
          </p:cNvSpPr>
          <p:nvPr/>
        </p:nvSpPr>
        <p:spPr bwMode="auto">
          <a:xfrm>
            <a:off x="302653" y="1211177"/>
            <a:ext cx="87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Beam direction</a:t>
            </a:r>
          </a:p>
        </p:txBody>
      </p:sp>
      <p:cxnSp>
        <p:nvCxnSpPr>
          <p:cNvPr id="25616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2765739" y="6172200"/>
            <a:ext cx="457200" cy="15240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Oval 16"/>
          <p:cNvSpPr/>
          <p:nvPr/>
        </p:nvSpPr>
        <p:spPr bwMode="auto">
          <a:xfrm>
            <a:off x="2548408" y="4694684"/>
            <a:ext cx="1295400" cy="1295400"/>
          </a:xfrm>
          <a:prstGeom prst="ellipse">
            <a:avLst/>
          </a:prstGeom>
          <a:noFill/>
          <a:ln w="603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1556197" y="841844"/>
                <a:ext cx="5089302" cy="923330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750"/>
                  </a:spcBef>
                  <a:defRPr/>
                </a:pPr>
                <a:r>
                  <a:rPr lang="en-US" dirty="0" smtClean="0">
                    <a:solidFill>
                      <a:srgbClr val="3333CC"/>
                    </a:solidFill>
                    <a:latin typeface="Arial" pitchFamily="34" charset="0"/>
                    <a:cs typeface="Arial" pitchFamily="34" charset="0"/>
                  </a:rPr>
                  <a:t>Hall C has unique L/T separation capability with 7 GeV/c HMS.  Natural to add capability for L/T separation with neutral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3333CC"/>
                        </a:solidFill>
                        <a:latin typeface="Cambria Math"/>
                        <a:cs typeface="Arial" pitchFamily="34" charset="0"/>
                        <a:sym typeface="Symbol"/>
                      </a:rPr>
                      <m:t></m:t>
                    </m:r>
                    <m:r>
                      <a:rPr lang="en-US" b="0" i="1" baseline="30000" smtClean="0">
                        <a:solidFill>
                          <a:srgbClr val="3333CC"/>
                        </a:solidFill>
                        <a:latin typeface="Cambria Math"/>
                        <a:cs typeface="Arial" pitchFamily="34" charset="0"/>
                        <a:sym typeface="Symbol"/>
                      </a:rPr>
                      <m:t>0</m:t>
                    </m:r>
                    <m:r>
                      <a:rPr lang="en-US" b="0" i="1" smtClean="0">
                        <a:solidFill>
                          <a:srgbClr val="3333CC"/>
                        </a:solidFill>
                        <a:latin typeface="Cambria Math"/>
                        <a:cs typeface="Arial" pitchFamily="34" charset="0"/>
                        <a:sym typeface="Symbol"/>
                      </a:rPr>
                      <m:t>, </m:t>
                    </m:r>
                    <m:r>
                      <a:rPr lang="en-US" i="1" smtClean="0">
                        <a:solidFill>
                          <a:srgbClr val="3333CC"/>
                        </a:solidFill>
                        <a:latin typeface="Cambria Math"/>
                        <a:cs typeface="Arial" pitchFamily="34" charset="0"/>
                        <a:sym typeface="Symbol"/>
                      </a:rPr>
                      <m:t></m:t>
                    </m:r>
                  </m:oMath>
                </a14:m>
                <a:r>
                  <a:rPr lang="en-US" dirty="0" smtClean="0">
                    <a:solidFill>
                      <a:srgbClr val="3333CC"/>
                    </a:solidFill>
                    <a:latin typeface="Arial" pitchFamily="34" charset="0"/>
                    <a:cs typeface="Arial" pitchFamily="34" charset="0"/>
                  </a:rPr>
                  <a:t>) final states.</a:t>
                </a:r>
              </a:p>
            </p:txBody>
          </p:sp>
        </mc:Choice>
        <mc:Fallback xmlns="">
          <p:sp>
            <p:nvSpPr>
              <p:cNvPr id="1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6197" y="841844"/>
                <a:ext cx="5089302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958" t="-3289" r="-359" b="-92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66" y="979272"/>
            <a:ext cx="1986798" cy="2068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840009" y="3125329"/>
                <a:ext cx="3168268" cy="23599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5 Experiments approved</a:t>
                </a: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E12-13-007: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tx1"/>
                        </a:solidFill>
                        <a:latin typeface="Cambria Math"/>
                        <a:sym typeface="Symbol"/>
                      </a:rPr>
                      <m:t></m:t>
                    </m:r>
                  </m:oMath>
                </a14:m>
                <a:r>
                  <a:rPr lang="en-US" sz="1200" baseline="30000" dirty="0" smtClean="0">
                    <a:solidFill>
                      <a:schemeClr val="tx1"/>
                    </a:solidFill>
                  </a:rPr>
                  <a:t>0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SIDIS</a:t>
                </a: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E12-13-010: DVCS and pi0 cross sections</a:t>
                </a: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E12-14-003: WACS at 8 and 10GeV</a:t>
                </a: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E12-14-005: Wide angle exclusive </a:t>
                </a:r>
                <a:r>
                  <a:rPr lang="en-US" sz="1200" dirty="0" smtClean="0">
                    <a:solidFill>
                      <a:schemeClr val="tx1"/>
                    </a:solidFill>
                    <a:sym typeface="Symbol"/>
                  </a:rPr>
                  <a:t></a:t>
                </a:r>
                <a:r>
                  <a:rPr lang="en-US" sz="1200" baseline="30000" dirty="0" smtClean="0">
                    <a:solidFill>
                      <a:schemeClr val="tx1"/>
                    </a:solidFill>
                  </a:rPr>
                  <a:t>0</a:t>
                </a: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E12-14-006: Initial state helicity correlation 		in WACS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009" y="3125329"/>
                <a:ext cx="3168268" cy="2359941"/>
              </a:xfrm>
              <a:prstGeom prst="rect">
                <a:avLst/>
              </a:prstGeom>
              <a:blipFill rotWithShape="0">
                <a:blip r:embed="rId7"/>
                <a:stretch>
                  <a:fillRect b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 bwMode="auto">
          <a:xfrm>
            <a:off x="5840009" y="3630027"/>
            <a:ext cx="3133913" cy="420469"/>
          </a:xfrm>
          <a:prstGeom prst="rect">
            <a:avLst/>
          </a:prstGeom>
          <a:solidFill>
            <a:srgbClr val="00B8FF">
              <a:alpha val="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857186" y="4267501"/>
            <a:ext cx="3133913" cy="533400"/>
          </a:xfrm>
          <a:prstGeom prst="rect">
            <a:avLst/>
          </a:prstGeom>
          <a:solidFill>
            <a:srgbClr val="00B8FF">
              <a:alpha val="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2"/>
          <p:cNvSpPr txBox="1">
            <a:spLocks noChangeArrowheads="1"/>
          </p:cNvSpPr>
          <p:nvPr/>
        </p:nvSpPr>
        <p:spPr>
          <a:xfrm>
            <a:off x="228600" y="76200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fontAlgn="auto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NPS Project Status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484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79860" y="248615"/>
            <a:ext cx="1415902" cy="987056"/>
            <a:chOff x="4800600" y="3733800"/>
            <a:chExt cx="3429000" cy="248297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3733800"/>
              <a:ext cx="3310636" cy="248297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461455" y="3759501"/>
              <a:ext cx="1768145" cy="658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100" b="1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PbWO</a:t>
              </a:r>
              <a:r>
                <a:rPr lang="en-US" sz="1100" b="1" baseline="-25000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4</a:t>
              </a:r>
              <a:endParaRPr lang="en-US" sz="1100" b="1" baseline="-250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00162" y="248615"/>
            <a:ext cx="1371600" cy="990600"/>
            <a:chOff x="990600" y="3733800"/>
            <a:chExt cx="3340213" cy="2505162"/>
          </a:xfrm>
        </p:grpSpPr>
        <p:pic>
          <p:nvPicPr>
            <p:cNvPr id="36" name="Picture 4" descr="Calorimeter2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733800"/>
              <a:ext cx="3340213" cy="250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990600" y="3757610"/>
              <a:ext cx="1371599" cy="78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b="1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NPS</a:t>
              </a:r>
              <a:endParaRPr lang="en-US" sz="12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2889423" y="1665583"/>
            <a:ext cx="62545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lang="en-US" altLang="en-US" dirty="0" smtClean="0">
                <a:solidFill>
                  <a:srgbClr val="0000A8"/>
                </a:solidFill>
              </a:rPr>
              <a:t>Magnet: </a:t>
            </a:r>
            <a:r>
              <a:rPr lang="en-US" altLang="en-US" dirty="0" smtClean="0">
                <a:solidFill>
                  <a:prstClr val="black"/>
                </a:solidFill>
              </a:rPr>
              <a:t>corrector and main coil construction complete, yoke steel cutting ongoing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124326" y="3004340"/>
            <a:ext cx="5072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lang="en-US" altLang="en-US" dirty="0" smtClean="0">
                <a:solidFill>
                  <a:srgbClr val="0000A8"/>
                </a:solidFill>
              </a:rPr>
              <a:t>PMT and HV bases: </a:t>
            </a:r>
            <a:r>
              <a:rPr lang="en-US" altLang="en-US" dirty="0" smtClean="0">
                <a:solidFill>
                  <a:prstClr val="black"/>
                </a:solidFill>
              </a:rPr>
              <a:t>design drawings final, prototyping, procurements to start soon</a:t>
            </a:r>
            <a:endParaRPr lang="en-US" altLang="en-US" sz="1600" dirty="0">
              <a:solidFill>
                <a:srgbClr val="0000A8"/>
              </a:solidFill>
            </a:endParaRPr>
          </a:p>
        </p:txBody>
      </p:sp>
      <p:sp>
        <p:nvSpPr>
          <p:cNvPr id="44" name="TextBox 6"/>
          <p:cNvSpPr txBox="1">
            <a:spLocks noChangeArrowheads="1"/>
          </p:cNvSpPr>
          <p:nvPr/>
        </p:nvSpPr>
        <p:spPr bwMode="auto">
          <a:xfrm>
            <a:off x="166587" y="3764588"/>
            <a:ext cx="47102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lang="en-US" altLang="en-US" dirty="0" smtClean="0">
                <a:solidFill>
                  <a:srgbClr val="0000A8"/>
                </a:solidFill>
              </a:rPr>
              <a:t>Frame and integrated systems: </a:t>
            </a:r>
            <a:r>
              <a:rPr lang="en-US" altLang="en-US" dirty="0" smtClean="0">
                <a:solidFill>
                  <a:prstClr val="black"/>
                </a:solidFill>
              </a:rPr>
              <a:t>concepts and initial design complete, detailed drawings anticipated end of the year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166587" y="4759619"/>
            <a:ext cx="471021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lang="en-US" altLang="en-US" dirty="0" smtClean="0">
                <a:solidFill>
                  <a:srgbClr val="0000A8"/>
                </a:solidFill>
              </a:rPr>
              <a:t>Crystals: </a:t>
            </a:r>
            <a:r>
              <a:rPr lang="en-US" altLang="en-US" dirty="0" smtClean="0">
                <a:solidFill>
                  <a:prstClr val="black"/>
                </a:solidFill>
              </a:rPr>
              <a:t>460 crystals procured from SICCAS, full crystal testing facilities at CUA and IPN-</a:t>
            </a:r>
            <a:r>
              <a:rPr lang="en-US" altLang="en-US" dirty="0" err="1" smtClean="0">
                <a:solidFill>
                  <a:prstClr val="black"/>
                </a:solidFill>
              </a:rPr>
              <a:t>Orsay</a:t>
            </a:r>
            <a:r>
              <a:rPr lang="en-US" altLang="en-US" dirty="0" smtClean="0">
                <a:solidFill>
                  <a:prstClr val="black"/>
                </a:solidFill>
              </a:rPr>
              <a:t>, chemical analysis and crystal growth in collaboration with the VSL, synergy with EIC crystal calorimeter R&amp;D, cleanroom ready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87" y="4723590"/>
            <a:ext cx="3882010" cy="2009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94" y="2450257"/>
            <a:ext cx="2721806" cy="2041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90" y="1473022"/>
            <a:ext cx="2424137" cy="1387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332" y="2573769"/>
            <a:ext cx="2284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Calibri" panose="020F0502020204030204"/>
              </a:rPr>
              <a:t>Example of coil winding</a:t>
            </a:r>
            <a:endParaRPr lang="en-US" sz="1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6865" y="1034361"/>
            <a:ext cx="2165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/>
              </a:rPr>
              <a:t>The NPS PbWO4-based calorimeter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32394" y="4028955"/>
            <a:ext cx="2855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b="1" dirty="0" smtClean="0">
                <a:solidFill>
                  <a:prstClr val="white"/>
                </a:solidFill>
                <a:latin typeface="Calibri" panose="020F0502020204030204"/>
              </a:rPr>
              <a:t>The crystal clean room at </a:t>
            </a:r>
            <a:r>
              <a:rPr lang="en-US" sz="1600" b="1" dirty="0" err="1" smtClean="0">
                <a:solidFill>
                  <a:prstClr val="white"/>
                </a:solidFill>
                <a:latin typeface="Calibri" panose="020F0502020204030204"/>
              </a:rPr>
              <a:t>JLab</a:t>
            </a:r>
            <a:endParaRPr lang="en-US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26756" y="5712790"/>
            <a:ext cx="3056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prstClr val="black"/>
                </a:solidFill>
                <a:latin typeface="Calibri" panose="020F0502020204030204"/>
              </a:rPr>
              <a:t>Results of La-ICP-MS chemical analysis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0" y="863025"/>
            <a:ext cx="62352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1600" b="1" dirty="0" smtClean="0">
                <a:solidFill>
                  <a:srgbClr val="0000FF"/>
                </a:solidFill>
                <a:latin typeface="Calibri" panose="020F0502020204030204"/>
              </a:rPr>
              <a:t>Five approved experiments, supported by NSF MRI PHY-1530874 (CUA, OU, ODU), International (IPN-</a:t>
            </a:r>
            <a:r>
              <a:rPr lang="en-US" altLang="en-US" sz="1600" b="1" dirty="0" err="1" smtClean="0">
                <a:solidFill>
                  <a:srgbClr val="0000FF"/>
                </a:solidFill>
                <a:latin typeface="Calibri" panose="020F0502020204030204"/>
              </a:rPr>
              <a:t>Orsay</a:t>
            </a:r>
            <a:r>
              <a:rPr lang="en-US" altLang="en-US" sz="1600" b="1" dirty="0" smtClean="0">
                <a:solidFill>
                  <a:srgbClr val="0000FF"/>
                </a:solidFill>
                <a:latin typeface="Calibri" panose="020F0502020204030204"/>
              </a:rPr>
              <a:t>, Glasgow, Yerevan), and </a:t>
            </a:r>
            <a:r>
              <a:rPr lang="en-US" altLang="en-US" sz="1600" b="1" dirty="0" err="1" smtClean="0">
                <a:solidFill>
                  <a:srgbClr val="0000FF"/>
                </a:solidFill>
                <a:latin typeface="Calibri" panose="020F0502020204030204"/>
              </a:rPr>
              <a:t>JLab</a:t>
            </a:r>
            <a:endParaRPr lang="en-US" altLang="en-US" sz="1600" b="1" dirty="0">
              <a:solidFill>
                <a:srgbClr val="0000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40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626" y="2270352"/>
            <a:ext cx="42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Basic CPS design concept for Halls A/C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5207" y="2270352"/>
            <a:ext cx="307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CPS in Hall D Tagger Vault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A95F40C-20B7-4F66-9023-C0FB233A3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2904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Opportunities with NPS and High-Intensity Photon Sources in Halls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A/C &amp; 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</a:t>
            </a:r>
            <a:r>
              <a:rPr lang="en-US" sz="2400" baseline="-250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/Hall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28376" y="2727484"/>
            <a:ext cx="4971615" cy="3001304"/>
            <a:chOff x="304800" y="1119857"/>
            <a:chExt cx="9093761" cy="4256088"/>
          </a:xfrm>
        </p:grpSpPr>
        <p:grpSp>
          <p:nvGrpSpPr>
            <p:cNvPr id="42" name="Группа 97">
              <a:extLst>
                <a:ext uri="{FF2B5EF4-FFF2-40B4-BE49-F238E27FC236}">
                  <a16:creationId xmlns:a16="http://schemas.microsoft.com/office/drawing/2014/main" id="{42E9610A-F4A2-4E2F-A061-5F778B3A7B3A}"/>
                </a:ext>
              </a:extLst>
            </p:cNvPr>
            <p:cNvGrpSpPr/>
            <p:nvPr/>
          </p:nvGrpSpPr>
          <p:grpSpPr>
            <a:xfrm>
              <a:off x="2218189" y="2446789"/>
              <a:ext cx="3192011" cy="2116821"/>
              <a:chOff x="3208789" y="1989589"/>
              <a:chExt cx="3192011" cy="2116821"/>
            </a:xfrm>
          </p:grpSpPr>
          <p:sp>
            <p:nvSpPr>
              <p:cNvPr id="71" name="Прямоугольник 75">
                <a:extLst>
                  <a:ext uri="{FF2B5EF4-FFF2-40B4-BE49-F238E27FC236}">
                    <a16:creationId xmlns:a16="http://schemas.microsoft.com/office/drawing/2014/main" id="{D44774AA-12E3-42A1-A339-A75F4B872908}"/>
                  </a:ext>
                </a:extLst>
              </p:cNvPr>
              <p:cNvSpPr/>
              <p:nvPr/>
            </p:nvSpPr>
            <p:spPr>
              <a:xfrm>
                <a:off x="3243044" y="3094646"/>
                <a:ext cx="3149367" cy="241376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ru-RU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Прямоугольник 77">
                <a:extLst>
                  <a:ext uri="{FF2B5EF4-FFF2-40B4-BE49-F238E27FC236}">
                    <a16:creationId xmlns:a16="http://schemas.microsoft.com/office/drawing/2014/main" id="{95F090DD-8C1C-4402-80C3-1C53DE446399}"/>
                  </a:ext>
                </a:extLst>
              </p:cNvPr>
              <p:cNvSpPr/>
              <p:nvPr/>
            </p:nvSpPr>
            <p:spPr>
              <a:xfrm>
                <a:off x="3214905" y="3589247"/>
                <a:ext cx="3149367" cy="517163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ru-RU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Прямоугольник 6">
                <a:extLst>
                  <a:ext uri="{FF2B5EF4-FFF2-40B4-BE49-F238E27FC236}">
                    <a16:creationId xmlns:a16="http://schemas.microsoft.com/office/drawing/2014/main" id="{83EF3C8D-9359-4158-BE4D-C9B4DE6D3AE4}"/>
                  </a:ext>
                </a:extLst>
              </p:cNvPr>
              <p:cNvSpPr/>
              <p:nvPr/>
            </p:nvSpPr>
            <p:spPr>
              <a:xfrm>
                <a:off x="3251433" y="2752313"/>
                <a:ext cx="3149367" cy="241376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ru-RU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Прямоугольник 78">
                <a:extLst>
                  <a:ext uri="{FF2B5EF4-FFF2-40B4-BE49-F238E27FC236}">
                    <a16:creationId xmlns:a16="http://schemas.microsoft.com/office/drawing/2014/main" id="{E664934C-695B-4455-B45E-CCF7DC719EA9}"/>
                  </a:ext>
                </a:extLst>
              </p:cNvPr>
              <p:cNvSpPr/>
              <p:nvPr/>
            </p:nvSpPr>
            <p:spPr>
              <a:xfrm>
                <a:off x="3208789" y="1989589"/>
                <a:ext cx="3149367" cy="517163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ru-RU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Трапеция 5">
              <a:extLst>
                <a:ext uri="{FF2B5EF4-FFF2-40B4-BE49-F238E27FC236}">
                  <a16:creationId xmlns:a16="http://schemas.microsoft.com/office/drawing/2014/main" id="{7D3F686B-4D31-4E24-8B51-1B2FDD1F155C}"/>
                </a:ext>
              </a:extLst>
            </p:cNvPr>
            <p:cNvSpPr/>
            <p:nvPr/>
          </p:nvSpPr>
          <p:spPr>
            <a:xfrm>
              <a:off x="2236889" y="3805534"/>
              <a:ext cx="3124200" cy="228600"/>
            </a:xfrm>
            <a:prstGeom prst="trapezoid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Группа 35">
              <a:extLst>
                <a:ext uri="{FF2B5EF4-FFF2-40B4-BE49-F238E27FC236}">
                  <a16:creationId xmlns:a16="http://schemas.microsoft.com/office/drawing/2014/main" id="{6F8017D3-6378-41F3-BE20-2BC5A7807E19}"/>
                </a:ext>
              </a:extLst>
            </p:cNvPr>
            <p:cNvGrpSpPr/>
            <p:nvPr/>
          </p:nvGrpSpPr>
          <p:grpSpPr>
            <a:xfrm>
              <a:off x="609600" y="3073530"/>
              <a:ext cx="7543800" cy="2302415"/>
              <a:chOff x="228600" y="3225930"/>
              <a:chExt cx="7543800" cy="2302415"/>
            </a:xfrm>
          </p:grpSpPr>
          <p:grpSp>
            <p:nvGrpSpPr>
              <p:cNvPr id="61" name="Группа 36">
                <a:extLst>
                  <a:ext uri="{FF2B5EF4-FFF2-40B4-BE49-F238E27FC236}">
                    <a16:creationId xmlns:a16="http://schemas.microsoft.com/office/drawing/2014/main" id="{77C5CE95-A583-44A6-AED1-F6CC85BDE6CF}"/>
                  </a:ext>
                </a:extLst>
              </p:cNvPr>
              <p:cNvGrpSpPr/>
              <p:nvPr/>
            </p:nvGrpSpPr>
            <p:grpSpPr>
              <a:xfrm>
                <a:off x="228600" y="3225930"/>
                <a:ext cx="7543800" cy="2302415"/>
                <a:chOff x="228600" y="2955385"/>
                <a:chExt cx="7543800" cy="2302415"/>
              </a:xfrm>
            </p:grpSpPr>
            <p:sp>
              <p:nvSpPr>
                <p:cNvPr id="63" name="Прямоугольник 41">
                  <a:extLst>
                    <a:ext uri="{FF2B5EF4-FFF2-40B4-BE49-F238E27FC236}">
                      <a16:creationId xmlns:a16="http://schemas.microsoft.com/office/drawing/2014/main" id="{26EF496E-B60B-4DB6-9AB8-2354606D50B6}"/>
                    </a:ext>
                  </a:extLst>
                </p:cNvPr>
                <p:cNvSpPr/>
                <p:nvPr/>
              </p:nvSpPr>
              <p:spPr>
                <a:xfrm>
                  <a:off x="1846277" y="3111742"/>
                  <a:ext cx="57150" cy="546557"/>
                </a:xfrm>
                <a:prstGeom prst="rect">
                  <a:avLst/>
                </a:prstGeom>
                <a:solidFill>
                  <a:srgbClr val="531F0D"/>
                </a:solidFill>
                <a:ln>
                  <a:solidFill>
                    <a:srgbClr val="531F0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lang="ru-RU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4" name="Прямая со стрелкой 42">
                  <a:extLst>
                    <a:ext uri="{FF2B5EF4-FFF2-40B4-BE49-F238E27FC236}">
                      <a16:creationId xmlns:a16="http://schemas.microsoft.com/office/drawing/2014/main" id="{5BF94D6A-02C4-489F-B50E-3DA0F757841A}"/>
                    </a:ext>
                  </a:extLst>
                </p:cNvPr>
                <p:cNvCxnSpPr>
                  <a:endCxn id="63" idx="1"/>
                </p:cNvCxnSpPr>
                <p:nvPr/>
              </p:nvCxnSpPr>
              <p:spPr>
                <a:xfrm flipV="1">
                  <a:off x="228600" y="3385021"/>
                  <a:ext cx="1617677" cy="588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34DEDB7-128D-4B9A-AF70-AF0D28152E15}"/>
                    </a:ext>
                  </a:extLst>
                </p:cNvPr>
                <p:cNvSpPr txBox="1"/>
                <p:nvPr/>
              </p:nvSpPr>
              <p:spPr>
                <a:xfrm>
                  <a:off x="288726" y="2971801"/>
                  <a:ext cx="1621575" cy="307908"/>
                </a:xfrm>
                <a:prstGeom prst="rect">
                  <a:avLst/>
                </a:prstGeom>
                <a:noFill/>
              </p:spPr>
              <p:txBody>
                <a:bodyPr wrap="none" tIns="0" bIns="0" rtlCol="0">
                  <a:spAutoFit/>
                </a:bodyPr>
                <a:lstStyle/>
                <a:p>
                  <a:pPr defTabSz="914400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lang="en-US" sz="1400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2.5 µA e</a:t>
                  </a:r>
                  <a:r>
                    <a:rPr lang="en-US" sz="1400" baseline="30000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-</a:t>
                  </a:r>
                  <a:endParaRPr lang="ru-RU" sz="1400" baseline="30000" dirty="0">
                    <a:solidFill>
                      <a:srgbClr val="FF0000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6" name="Прямая со стрелкой 44">
                  <a:extLst>
                    <a:ext uri="{FF2B5EF4-FFF2-40B4-BE49-F238E27FC236}">
                      <a16:creationId xmlns:a16="http://schemas.microsoft.com/office/drawing/2014/main" id="{3B475F40-A9FE-459E-B499-A46F93120EBB}"/>
                    </a:ext>
                  </a:extLst>
                </p:cNvPr>
                <p:cNvCxnSpPr>
                  <a:stCxn id="63" idx="3"/>
                  <a:endCxn id="51" idx="1"/>
                </p:cNvCxnSpPr>
                <p:nvPr/>
              </p:nvCxnSpPr>
              <p:spPr>
                <a:xfrm flipV="1">
                  <a:off x="1903427" y="3372312"/>
                  <a:ext cx="5868973" cy="12709"/>
                </a:xfrm>
                <a:prstGeom prst="straightConnector1">
                  <a:avLst/>
                </a:prstGeom>
                <a:ln w="25400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5019263-44AB-4486-9571-C5F859A06193}"/>
                    </a:ext>
                  </a:extLst>
                </p:cNvPr>
                <p:cNvSpPr txBox="1"/>
                <p:nvPr/>
              </p:nvSpPr>
              <p:spPr>
                <a:xfrm>
                  <a:off x="5570290" y="2955385"/>
                  <a:ext cx="338554" cy="369332"/>
                </a:xfrm>
                <a:prstGeom prst="rect">
                  <a:avLst/>
                </a:prstGeom>
                <a:noFill/>
              </p:spPr>
              <p:txBody>
                <a:bodyPr wrap="none" tIns="0" bIns="0" rtlCol="0">
                  <a:spAutoFit/>
                </a:bodyPr>
                <a:lstStyle/>
                <a:p>
                  <a:pPr defTabSz="914400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lang="en-US" sz="2400" dirty="0">
                      <a:solidFill>
                        <a:srgbClr val="0070C0"/>
                      </a:solidFill>
                      <a:cs typeface="Arial" panose="020B0604020202020204" pitchFamily="34" charset="0"/>
                    </a:rPr>
                    <a:t>γ</a:t>
                  </a:r>
                  <a:endParaRPr lang="ru-RU" sz="2400" dirty="0">
                    <a:solidFill>
                      <a:srgbClr val="0070C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21917C24-351E-4847-B064-6B565BA25AE5}"/>
                    </a:ext>
                  </a:extLst>
                </p:cNvPr>
                <p:cNvSpPr txBox="1"/>
                <p:nvPr/>
              </p:nvSpPr>
              <p:spPr>
                <a:xfrm>
                  <a:off x="2531616" y="3913212"/>
                  <a:ext cx="425116" cy="369332"/>
                </a:xfrm>
                <a:prstGeom prst="rect">
                  <a:avLst/>
                </a:prstGeom>
                <a:noFill/>
              </p:spPr>
              <p:txBody>
                <a:bodyPr wrap="none" tIns="0" bIns="0" rtlCol="0">
                  <a:spAutoFit/>
                </a:bodyPr>
                <a:lstStyle/>
                <a:p>
                  <a:pPr defTabSz="914400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lang="en-US" sz="2400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e</a:t>
                  </a:r>
                  <a:r>
                    <a:rPr lang="en-US" sz="2400" baseline="30000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-</a:t>
                  </a:r>
                  <a:endParaRPr lang="ru-RU" sz="2400" baseline="30000" dirty="0">
                    <a:solidFill>
                      <a:srgbClr val="FF0000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9" name="Прямая со стрелкой 55">
                  <a:extLst>
                    <a:ext uri="{FF2B5EF4-FFF2-40B4-BE49-F238E27FC236}">
                      <a16:creationId xmlns:a16="http://schemas.microsoft.com/office/drawing/2014/main" id="{132DC54E-6ED2-4187-9257-BDA9133D0CF5}"/>
                    </a:ext>
                  </a:extLst>
                </p:cNvPr>
                <p:cNvCxnSpPr>
                  <a:endCxn id="63" idx="2"/>
                </p:cNvCxnSpPr>
                <p:nvPr/>
              </p:nvCxnSpPr>
              <p:spPr>
                <a:xfrm flipV="1">
                  <a:off x="573190" y="3658299"/>
                  <a:ext cx="1301662" cy="643156"/>
                </a:xfrm>
                <a:prstGeom prst="straightConnector1">
                  <a:avLst/>
                </a:prstGeom>
                <a:ln w="12700">
                  <a:solidFill>
                    <a:srgbClr val="531F0D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Дуга 46">
                  <a:extLst>
                    <a:ext uri="{FF2B5EF4-FFF2-40B4-BE49-F238E27FC236}">
                      <a16:creationId xmlns:a16="http://schemas.microsoft.com/office/drawing/2014/main" id="{D2D2BDDF-A5DB-41F5-BFF1-B981D9EAF2A3}"/>
                    </a:ext>
                  </a:extLst>
                </p:cNvPr>
                <p:cNvSpPr/>
                <p:nvPr/>
              </p:nvSpPr>
              <p:spPr>
                <a:xfrm>
                  <a:off x="1350977" y="3387960"/>
                  <a:ext cx="1239823" cy="1869840"/>
                </a:xfrm>
                <a:prstGeom prst="arc">
                  <a:avLst>
                    <a:gd name="adj1" fmla="val 16135414"/>
                    <a:gd name="adj2" fmla="val 21587452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400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lang="ru-RU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DC927C1-2D64-48C9-A74D-48850366FE96}"/>
                  </a:ext>
                </a:extLst>
              </p:cNvPr>
              <p:cNvSpPr txBox="1"/>
              <p:nvPr/>
            </p:nvSpPr>
            <p:spPr>
              <a:xfrm>
                <a:off x="295779" y="3776113"/>
                <a:ext cx="1269839" cy="263921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 defTabSz="9144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sz="12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11 GeV</a:t>
                </a:r>
                <a:endParaRPr lang="ru-RU" sz="1200" baseline="300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Трапеция 74">
              <a:extLst>
                <a:ext uri="{FF2B5EF4-FFF2-40B4-BE49-F238E27FC236}">
                  <a16:creationId xmlns:a16="http://schemas.microsoft.com/office/drawing/2014/main" id="{7DAFD845-8EAB-4BBB-89E1-7C40A2F7AD33}"/>
                </a:ext>
              </a:extLst>
            </p:cNvPr>
            <p:cNvSpPr/>
            <p:nvPr/>
          </p:nvSpPr>
          <p:spPr>
            <a:xfrm rot="10800000">
              <a:off x="2236889" y="2974946"/>
              <a:ext cx="3124200" cy="228600"/>
            </a:xfrm>
            <a:prstGeom prst="trapezoid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C838D1-B364-48F2-B87A-0140FEA0FA1E}"/>
                </a:ext>
              </a:extLst>
            </p:cNvPr>
            <p:cNvSpPr txBox="1"/>
            <p:nvPr/>
          </p:nvSpPr>
          <p:spPr>
            <a:xfrm>
              <a:off x="4864052" y="4666378"/>
              <a:ext cx="4534509" cy="439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400" dirty="0">
                  <a:solidFill>
                    <a:prstClr val="black"/>
                  </a:solidFill>
                  <a:cs typeface="Arial" panose="020B0604020202020204" pitchFamily="34" charset="0"/>
                </a:rPr>
                <a:t>Beam </a:t>
              </a:r>
              <a:r>
                <a:rPr lang="en-US" sz="14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Dump in </a:t>
              </a:r>
              <a:r>
                <a:rPr lang="en-US" sz="1400" dirty="0">
                  <a:solidFill>
                    <a:prstClr val="black"/>
                  </a:solidFill>
                  <a:cs typeface="Arial" panose="020B0604020202020204" pitchFamily="34" charset="0"/>
                </a:rPr>
                <a:t>the magnet</a:t>
              </a:r>
              <a:endParaRPr lang="ru-RU" sz="1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59AFDC-8DF8-49C4-BD69-8297511DA369}"/>
                </a:ext>
              </a:extLst>
            </p:cNvPr>
            <p:cNvSpPr txBox="1"/>
            <p:nvPr/>
          </p:nvSpPr>
          <p:spPr>
            <a:xfrm>
              <a:off x="3306681" y="3479334"/>
              <a:ext cx="9605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2000" b="1" dirty="0">
                  <a:solidFill>
                    <a:srgbClr val="92D050"/>
                  </a:solidFill>
                  <a:cs typeface="Arial" panose="020B0604020202020204" pitchFamily="34" charset="0"/>
                </a:rPr>
                <a:t>B ~ 2T</a:t>
              </a:r>
              <a:endParaRPr lang="ru-RU" sz="2000" b="1" dirty="0">
                <a:solidFill>
                  <a:srgbClr val="92D05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8" name="Прямая со стрелкой 82">
              <a:extLst>
                <a:ext uri="{FF2B5EF4-FFF2-40B4-BE49-F238E27FC236}">
                  <a16:creationId xmlns:a16="http://schemas.microsoft.com/office/drawing/2014/main" id="{3AAE9A77-AB4C-4A20-88CB-31802A7C68CF}"/>
                </a:ext>
              </a:extLst>
            </p:cNvPr>
            <p:cNvCxnSpPr>
              <a:stCxn id="46" idx="0"/>
              <a:endCxn id="71" idx="3"/>
            </p:cNvCxnSpPr>
            <p:nvPr/>
          </p:nvCxnSpPr>
          <p:spPr>
            <a:xfrm flipH="1" flipV="1">
              <a:off x="5401811" y="3672535"/>
              <a:ext cx="1729496" cy="993843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84">
              <a:extLst>
                <a:ext uri="{FF2B5EF4-FFF2-40B4-BE49-F238E27FC236}">
                  <a16:creationId xmlns:a16="http://schemas.microsoft.com/office/drawing/2014/main" id="{13EBC7F7-4436-4D9C-B1D2-BD48BCC18A8E}"/>
                </a:ext>
              </a:extLst>
            </p:cNvPr>
            <p:cNvCxnSpPr>
              <a:stCxn id="46" idx="0"/>
              <a:endCxn id="72" idx="3"/>
            </p:cNvCxnSpPr>
            <p:nvPr/>
          </p:nvCxnSpPr>
          <p:spPr>
            <a:xfrm flipH="1" flipV="1">
              <a:off x="5373673" y="4305030"/>
              <a:ext cx="1757633" cy="361348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86">
              <a:extLst>
                <a:ext uri="{FF2B5EF4-FFF2-40B4-BE49-F238E27FC236}">
                  <a16:creationId xmlns:a16="http://schemas.microsoft.com/office/drawing/2014/main" id="{2F54F51A-B20C-435E-9916-B70A62E01D23}"/>
                </a:ext>
              </a:extLst>
            </p:cNvPr>
            <p:cNvCxnSpPr>
              <a:cxnSpLocks/>
            </p:cNvCxnSpPr>
            <p:nvPr/>
          </p:nvCxnSpPr>
          <p:spPr>
            <a:xfrm>
              <a:off x="2277436" y="2153174"/>
              <a:ext cx="614266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Прямоугольник 93">
              <a:extLst>
                <a:ext uri="{FF2B5EF4-FFF2-40B4-BE49-F238E27FC236}">
                  <a16:creationId xmlns:a16="http://schemas.microsoft.com/office/drawing/2014/main" id="{91089A0C-8B31-44F4-9389-C9D6C48D0B49}"/>
                </a:ext>
              </a:extLst>
            </p:cNvPr>
            <p:cNvSpPr/>
            <p:nvPr/>
          </p:nvSpPr>
          <p:spPr>
            <a:xfrm>
              <a:off x="8153400" y="3293378"/>
              <a:ext cx="533400" cy="394157"/>
            </a:xfrm>
            <a:prstGeom prst="rect">
              <a:avLst/>
            </a:prstGeom>
            <a:solidFill>
              <a:srgbClr val="F529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DE6BAC6-BAAF-4518-960C-8CB129DBF9BD}"/>
                </a:ext>
              </a:extLst>
            </p:cNvPr>
            <p:cNvSpPr txBox="1"/>
            <p:nvPr/>
          </p:nvSpPr>
          <p:spPr>
            <a:xfrm>
              <a:off x="7467600" y="4167008"/>
              <a:ext cx="1645500" cy="3079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tIns="0" bIns="0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400" dirty="0">
                  <a:solidFill>
                    <a:srgbClr val="531F0D"/>
                  </a:solidFill>
                  <a:cs typeface="Arial" panose="020B0604020202020204" pitchFamily="34" charset="0"/>
                </a:rPr>
                <a:t>3cm NH</a:t>
              </a:r>
              <a:r>
                <a:rPr lang="en-US" sz="1400" baseline="-25000" dirty="0">
                  <a:solidFill>
                    <a:srgbClr val="531F0D"/>
                  </a:solidFill>
                  <a:cs typeface="Arial" panose="020B0604020202020204" pitchFamily="34" charset="0"/>
                </a:rPr>
                <a:t>3</a:t>
              </a:r>
              <a:endParaRPr lang="ru-RU" sz="1400" baseline="-25000" dirty="0">
                <a:solidFill>
                  <a:srgbClr val="531F0D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53" name="Прямая со стрелкой 95">
              <a:extLst>
                <a:ext uri="{FF2B5EF4-FFF2-40B4-BE49-F238E27FC236}">
                  <a16:creationId xmlns:a16="http://schemas.microsoft.com/office/drawing/2014/main" id="{4DB2611B-DD4E-458C-B742-37973900F226}"/>
                </a:ext>
              </a:extLst>
            </p:cNvPr>
            <p:cNvCxnSpPr>
              <a:stCxn id="52" idx="0"/>
              <a:endCxn id="51" idx="2"/>
            </p:cNvCxnSpPr>
            <p:nvPr/>
          </p:nvCxnSpPr>
          <p:spPr>
            <a:xfrm flipV="1">
              <a:off x="8290351" y="3687536"/>
              <a:ext cx="129750" cy="479472"/>
            </a:xfrm>
            <a:prstGeom prst="straightConnector1">
              <a:avLst/>
            </a:prstGeom>
            <a:ln w="12700">
              <a:solidFill>
                <a:srgbClr val="531F0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32F0FB1-FC9B-4F72-AA10-FED7A7B2B5EB}"/>
                </a:ext>
              </a:extLst>
            </p:cNvPr>
            <p:cNvSpPr txBox="1"/>
            <p:nvPr/>
          </p:nvSpPr>
          <p:spPr>
            <a:xfrm>
              <a:off x="2218190" y="1119857"/>
              <a:ext cx="6999535" cy="747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400" dirty="0">
                  <a:solidFill>
                    <a:prstClr val="black"/>
                  </a:solidFill>
                  <a:cs typeface="Arial" panose="020B0604020202020204" pitchFamily="34" charset="0"/>
                </a:rPr>
                <a:t>Distance to target ~200 cm </a:t>
              </a:r>
            </a:p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400" dirty="0">
                  <a:solidFill>
                    <a:srgbClr val="FF0000"/>
                  </a:solidFill>
                  <a:cs typeface="Arial" panose="020B0604020202020204" pitchFamily="34" charset="0"/>
                </a:rPr>
                <a:t>photon beam diameter on the target ~ 0.9 mm</a:t>
              </a:r>
              <a:endParaRPr lang="ru-RU" sz="14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B747B8-055F-47AB-B763-A25FE8A12DDF}"/>
                </a:ext>
              </a:extLst>
            </p:cNvPr>
            <p:cNvSpPr txBox="1"/>
            <p:nvPr/>
          </p:nvSpPr>
          <p:spPr>
            <a:xfrm>
              <a:off x="5756297" y="2262122"/>
              <a:ext cx="2035472" cy="263921"/>
            </a:xfrm>
            <a:prstGeom prst="rect">
              <a:avLst/>
            </a:prstGeom>
            <a:solidFill>
              <a:srgbClr val="FFFF00"/>
            </a:solidFill>
            <a:ln w="12700">
              <a:noFill/>
            </a:ln>
          </p:spPr>
          <p:txBody>
            <a:bodyPr wrap="none" tIns="0" bIns="0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srgbClr val="531F0D"/>
                  </a:solidFill>
                  <a:cs typeface="Arial" panose="020B0604020202020204" pitchFamily="34" charset="0"/>
                </a:rPr>
                <a:t>2mm opening</a:t>
              </a:r>
            </a:p>
          </p:txBody>
        </p:sp>
        <p:cxnSp>
          <p:nvCxnSpPr>
            <p:cNvPr id="56" name="Прямая со стрелкой 107">
              <a:extLst>
                <a:ext uri="{FF2B5EF4-FFF2-40B4-BE49-F238E27FC236}">
                  <a16:creationId xmlns:a16="http://schemas.microsoft.com/office/drawing/2014/main" id="{D97601CC-B5CB-427A-BE78-4C1BBCE4F597}"/>
                </a:ext>
              </a:extLst>
            </p:cNvPr>
            <p:cNvCxnSpPr>
              <a:stCxn id="55" idx="2"/>
            </p:cNvCxnSpPr>
            <p:nvPr/>
          </p:nvCxnSpPr>
          <p:spPr>
            <a:xfrm flipH="1">
              <a:off x="5486408" y="2526043"/>
              <a:ext cx="1287626" cy="916818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DC8B2D-AC75-4F4B-ACBA-E65848F4C7C3}"/>
                </a:ext>
              </a:extLst>
            </p:cNvPr>
            <p:cNvSpPr txBox="1"/>
            <p:nvPr/>
          </p:nvSpPr>
          <p:spPr>
            <a:xfrm>
              <a:off x="304800" y="4548781"/>
              <a:ext cx="2595504" cy="439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400" dirty="0">
                  <a:solidFill>
                    <a:prstClr val="black"/>
                  </a:solidFill>
                  <a:cs typeface="Arial" panose="020B0604020202020204" pitchFamily="34" charset="0"/>
                </a:rPr>
                <a:t>10%X0 radiator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ACC376E-579C-4D2A-842D-FF0CEE89E854}"/>
                </a:ext>
              </a:extLst>
            </p:cNvPr>
            <p:cNvSpPr txBox="1"/>
            <p:nvPr/>
          </p:nvSpPr>
          <p:spPr>
            <a:xfrm>
              <a:off x="4038599" y="1904999"/>
              <a:ext cx="1258462" cy="395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</a:rPr>
                <a:t>200 cm</a:t>
              </a:r>
            </a:p>
          </p:txBody>
        </p:sp>
        <p:sp>
          <p:nvSpPr>
            <p:cNvPr id="59" name="Freeform 4">
              <a:extLst>
                <a:ext uri="{FF2B5EF4-FFF2-40B4-BE49-F238E27FC236}">
                  <a16:creationId xmlns:a16="http://schemas.microsoft.com/office/drawing/2014/main" id="{772D8B14-5BD1-4656-B510-3514C00E1056}"/>
                </a:ext>
              </a:extLst>
            </p:cNvPr>
            <p:cNvSpPr/>
            <p:nvPr/>
          </p:nvSpPr>
          <p:spPr>
            <a:xfrm>
              <a:off x="6693505" y="1970317"/>
              <a:ext cx="1475619" cy="521302"/>
            </a:xfrm>
            <a:custGeom>
              <a:avLst/>
              <a:gdLst>
                <a:gd name="connsiteX0" fmla="*/ 1076476 w 1475619"/>
                <a:gd name="connsiteY0" fmla="*/ 521302 h 521302"/>
                <a:gd name="connsiteX1" fmla="*/ 1306285 w 1475619"/>
                <a:gd name="connsiteY1" fmla="*/ 509207 h 521302"/>
                <a:gd name="connsiteX2" fmla="*/ 1390952 w 1475619"/>
                <a:gd name="connsiteY2" fmla="*/ 485016 h 521302"/>
                <a:gd name="connsiteX3" fmla="*/ 1415143 w 1475619"/>
                <a:gd name="connsiteY3" fmla="*/ 448731 h 521302"/>
                <a:gd name="connsiteX4" fmla="*/ 1451428 w 1475619"/>
                <a:gd name="connsiteY4" fmla="*/ 424540 h 521302"/>
                <a:gd name="connsiteX5" fmla="*/ 1475619 w 1475619"/>
                <a:gd name="connsiteY5" fmla="*/ 327778 h 521302"/>
                <a:gd name="connsiteX6" fmla="*/ 1415143 w 1475619"/>
                <a:gd name="connsiteY6" fmla="*/ 122159 h 521302"/>
                <a:gd name="connsiteX7" fmla="*/ 1378857 w 1475619"/>
                <a:gd name="connsiteY7" fmla="*/ 110064 h 521302"/>
                <a:gd name="connsiteX8" fmla="*/ 1306285 w 1475619"/>
                <a:gd name="connsiteY8" fmla="*/ 73778 h 521302"/>
                <a:gd name="connsiteX9" fmla="*/ 1173238 w 1475619"/>
                <a:gd name="connsiteY9" fmla="*/ 25397 h 521302"/>
                <a:gd name="connsiteX10" fmla="*/ 1112762 w 1475619"/>
                <a:gd name="connsiteY10" fmla="*/ 13302 h 521302"/>
                <a:gd name="connsiteX11" fmla="*/ 749905 w 1475619"/>
                <a:gd name="connsiteY11" fmla="*/ 1207 h 521302"/>
                <a:gd name="connsiteX12" fmla="*/ 0 w 1475619"/>
                <a:gd name="connsiteY12" fmla="*/ 1207 h 52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5619" h="521302">
                  <a:moveTo>
                    <a:pt x="1076476" y="521302"/>
                  </a:moveTo>
                  <a:cubicBezTo>
                    <a:pt x="1153079" y="517270"/>
                    <a:pt x="1229864" y="515852"/>
                    <a:pt x="1306285" y="509207"/>
                  </a:cubicBezTo>
                  <a:cubicBezTo>
                    <a:pt x="1326837" y="507420"/>
                    <a:pt x="1369727" y="492091"/>
                    <a:pt x="1390952" y="485016"/>
                  </a:cubicBezTo>
                  <a:cubicBezTo>
                    <a:pt x="1399016" y="472921"/>
                    <a:pt x="1404864" y="459010"/>
                    <a:pt x="1415143" y="448731"/>
                  </a:cubicBezTo>
                  <a:cubicBezTo>
                    <a:pt x="1425422" y="438452"/>
                    <a:pt x="1444927" y="437542"/>
                    <a:pt x="1451428" y="424540"/>
                  </a:cubicBezTo>
                  <a:cubicBezTo>
                    <a:pt x="1466296" y="394803"/>
                    <a:pt x="1475619" y="327778"/>
                    <a:pt x="1475619" y="327778"/>
                  </a:cubicBezTo>
                  <a:cubicBezTo>
                    <a:pt x="1473135" y="300458"/>
                    <a:pt x="1480232" y="143855"/>
                    <a:pt x="1415143" y="122159"/>
                  </a:cubicBezTo>
                  <a:lnTo>
                    <a:pt x="1378857" y="110064"/>
                  </a:lnTo>
                  <a:cubicBezTo>
                    <a:pt x="1323806" y="73363"/>
                    <a:pt x="1363516" y="95239"/>
                    <a:pt x="1306285" y="73778"/>
                  </a:cubicBezTo>
                  <a:cubicBezTo>
                    <a:pt x="1248580" y="52139"/>
                    <a:pt x="1235347" y="42336"/>
                    <a:pt x="1173238" y="25397"/>
                  </a:cubicBezTo>
                  <a:cubicBezTo>
                    <a:pt x="1153405" y="19988"/>
                    <a:pt x="1133286" y="14475"/>
                    <a:pt x="1112762" y="13302"/>
                  </a:cubicBezTo>
                  <a:cubicBezTo>
                    <a:pt x="991940" y="6398"/>
                    <a:pt x="870917" y="2522"/>
                    <a:pt x="749905" y="1207"/>
                  </a:cubicBezTo>
                  <a:cubicBezTo>
                    <a:pt x="499951" y="-1510"/>
                    <a:pt x="249968" y="1207"/>
                    <a:pt x="0" y="1207"/>
                  </a:cubicBezTo>
                </a:path>
              </a:pathLst>
            </a:cu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BDD7E79-F7C1-4A9A-9440-D22B85C522D8}"/>
                </a:ext>
              </a:extLst>
            </p:cNvPr>
            <p:cNvSpPr txBox="1"/>
            <p:nvPr/>
          </p:nvSpPr>
          <p:spPr>
            <a:xfrm>
              <a:off x="497439" y="2502287"/>
              <a:ext cx="1624977" cy="439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400" dirty="0">
                  <a:solidFill>
                    <a:srgbClr val="262FE6"/>
                  </a:solidFill>
                  <a:latin typeface="Calibri" panose="020F0502020204030204"/>
                </a:rPr>
                <a:t>(&lt; 30 kW)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C60AE682-2484-40C6-8E53-66F0808AB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14379" r="9167" b="6587"/>
          <a:stretch/>
        </p:blipFill>
        <p:spPr>
          <a:xfrm>
            <a:off x="5099991" y="2989094"/>
            <a:ext cx="3974485" cy="2739694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C78DF76-2BF3-42FC-8C35-DA1F35D4736A}"/>
              </a:ext>
            </a:extLst>
          </p:cNvPr>
          <p:cNvSpPr txBox="1"/>
          <p:nvPr/>
        </p:nvSpPr>
        <p:spPr>
          <a:xfrm>
            <a:off x="5652046" y="2583557"/>
            <a:ext cx="333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Concept similar, but need more 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space </a:t>
            </a:r>
            <a:r>
              <a:rPr 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to achieve 60 kW beam power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2FDFA6-6183-46F5-A943-C12680F8E50F}"/>
              </a:ext>
            </a:extLst>
          </p:cNvPr>
          <p:cNvSpPr txBox="1"/>
          <p:nvPr/>
        </p:nvSpPr>
        <p:spPr>
          <a:xfrm>
            <a:off x="152961" y="892552"/>
            <a:ext cx="769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Novel concept allows high photon intensity and low radiation in the hall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F2FDFA6-6183-46F5-A943-C12680F8E50F}"/>
              </a:ext>
            </a:extLst>
          </p:cNvPr>
          <p:cNvSpPr txBox="1"/>
          <p:nvPr/>
        </p:nvSpPr>
        <p:spPr>
          <a:xfrm>
            <a:off x="152961" y="1439408"/>
            <a:ext cx="876935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Physics: WACS (PAC45), K</a:t>
            </a:r>
            <a:r>
              <a:rPr lang="en-US" baseline="-25000" dirty="0" smtClean="0">
                <a:solidFill>
                  <a:prstClr val="black"/>
                </a:solidFill>
                <a:cs typeface="Arial" panose="020B0604020202020204" pitchFamily="34" charset="0"/>
              </a:rPr>
              <a:t>L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(PAC45), and also: WACS </a:t>
            </a:r>
            <a:r>
              <a:rPr lang="en-US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photoproduction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, TCS, SRC, </a:t>
            </a:r>
            <a:r>
              <a:rPr lang="en-US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photoproduction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of few body systems (see HIPS2017 Workshop)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84" y="0"/>
            <a:ext cx="814016" cy="125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1"/>
          <p:cNvSpPr txBox="1">
            <a:spLocks noChangeArrowheads="1"/>
          </p:cNvSpPr>
          <p:nvPr/>
        </p:nvSpPr>
        <p:spPr bwMode="auto">
          <a:xfrm>
            <a:off x="8009510" y="1218358"/>
            <a:ext cx="11738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800" dirty="0">
                <a:solidFill>
                  <a:srgbClr val="0000FF"/>
                </a:solidFill>
                <a:latin typeface="Calibri" panose="020F0502020204030204"/>
              </a:rPr>
              <a:t>https://www.jlab.org/conferences/HIPS2017/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F2FDFA6-6183-46F5-A943-C12680F8E50F}"/>
              </a:ext>
            </a:extLst>
          </p:cNvPr>
          <p:cNvSpPr txBox="1"/>
          <p:nvPr/>
        </p:nvSpPr>
        <p:spPr>
          <a:xfrm>
            <a:off x="152400" y="5638800"/>
            <a:ext cx="860989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Benchmarking of simulations, initial radiation calculations and engineering aspects complete, optimization and engineering concepts ongoing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36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2362"/>
          </a:xfrm>
        </p:spPr>
        <p:txBody>
          <a:bodyPr>
            <a:normAutofit/>
          </a:bodyPr>
          <a:lstStyle/>
          <a:p>
            <a:r>
              <a:rPr lang="en-US" dirty="0" smtClean="0"/>
              <a:t>LAD – Large Acceptance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561" y="1047866"/>
            <a:ext cx="5386039" cy="2533534"/>
          </a:xfrm>
        </p:spPr>
        <p:txBody>
          <a:bodyPr>
            <a:normAutofit/>
          </a:bodyPr>
          <a:lstStyle/>
          <a:p>
            <a:r>
              <a:rPr lang="en-US" sz="1600" dirty="0" smtClean="0"/>
              <a:t>E12-11-007: Deuteron EMC – d(</a:t>
            </a:r>
            <a:r>
              <a:rPr lang="en-US" sz="1600" dirty="0" err="1" smtClean="0"/>
              <a:t>e,e</a:t>
            </a:r>
            <a:r>
              <a:rPr lang="en-US" sz="1600" dirty="0" smtClean="0"/>
              <a:t>’ backward p)</a:t>
            </a:r>
            <a:endParaRPr lang="en-US" sz="1600" dirty="0"/>
          </a:p>
          <a:p>
            <a:r>
              <a:rPr lang="en-US" sz="1600" dirty="0" smtClean="0"/>
              <a:t>Very large solid angle for </a:t>
            </a:r>
            <a:r>
              <a:rPr lang="en-US" sz="1600" i="1" dirty="0" smtClean="0">
                <a:latin typeface="Times"/>
                <a:cs typeface="Times"/>
              </a:rPr>
              <a:t>L</a:t>
            </a:r>
            <a:r>
              <a:rPr lang="en-US" sz="1600" dirty="0" smtClean="0">
                <a:latin typeface="Times"/>
                <a:cs typeface="Times"/>
              </a:rPr>
              <a:t> = 10</a:t>
            </a:r>
            <a:r>
              <a:rPr lang="en-US" sz="1600" baseline="30000" dirty="0" smtClean="0">
                <a:latin typeface="Times"/>
                <a:cs typeface="Times"/>
              </a:rPr>
              <a:t>36</a:t>
            </a:r>
            <a:r>
              <a:rPr lang="en-US" sz="1600" dirty="0" smtClean="0">
                <a:latin typeface="Times"/>
                <a:cs typeface="Times"/>
              </a:rPr>
              <a:t> cm</a:t>
            </a:r>
            <a:r>
              <a:rPr lang="en-US" sz="1600" baseline="30000" dirty="0" smtClean="0">
                <a:latin typeface="Times"/>
                <a:cs typeface="Times"/>
              </a:rPr>
              <a:t>-2</a:t>
            </a:r>
            <a:r>
              <a:rPr lang="en-US" sz="1600" dirty="0" smtClean="0">
                <a:latin typeface="Times"/>
                <a:cs typeface="Times"/>
              </a:rPr>
              <a:t> s</a:t>
            </a:r>
            <a:r>
              <a:rPr lang="en-US" sz="1600" baseline="30000" dirty="0" smtClean="0">
                <a:latin typeface="Times"/>
                <a:cs typeface="Times"/>
              </a:rPr>
              <a:t>-1</a:t>
            </a:r>
            <a:r>
              <a:rPr lang="en-US" sz="1600" dirty="0" smtClean="0">
                <a:latin typeface="Times"/>
                <a:cs typeface="Times"/>
              </a:rPr>
              <a:t> </a:t>
            </a:r>
            <a:r>
              <a:rPr lang="en-US" sz="1600" dirty="0" smtClean="0"/>
              <a:t>and </a:t>
            </a:r>
            <a:r>
              <a:rPr lang="en-US" sz="1600" dirty="0" err="1" smtClean="0">
                <a:latin typeface="Times"/>
                <a:cs typeface="Times"/>
              </a:rPr>
              <a:t>θ</a:t>
            </a:r>
            <a:r>
              <a:rPr lang="en-US" sz="1600" dirty="0" smtClean="0">
                <a:latin typeface="Times"/>
                <a:cs typeface="Times"/>
              </a:rPr>
              <a:t> &gt; 90</a:t>
            </a:r>
            <a:r>
              <a:rPr lang="en-US" sz="1600" baseline="30000" dirty="0" smtClean="0">
                <a:latin typeface="Times"/>
                <a:cs typeface="Times"/>
              </a:rPr>
              <a:t>o</a:t>
            </a:r>
            <a:endParaRPr lang="en-US" sz="1600" dirty="0"/>
          </a:p>
          <a:p>
            <a:r>
              <a:rPr lang="en-US" sz="1600" dirty="0" smtClean="0"/>
              <a:t>Optimized for medium momentum nucleons  </a:t>
            </a:r>
          </a:p>
          <a:p>
            <a:endParaRPr lang="en-US" sz="1600" dirty="0" smtClean="0">
              <a:latin typeface="+mj-lt"/>
              <a:cs typeface="Times"/>
            </a:endParaRPr>
          </a:p>
          <a:p>
            <a:r>
              <a:rPr lang="en-US" sz="1600" dirty="0" smtClean="0">
                <a:latin typeface="+mj-lt"/>
                <a:cs typeface="Times"/>
              </a:rPr>
              <a:t>Needs 5 scintillator planes which are built from old CLAS-6 TOF scintillators.</a:t>
            </a:r>
            <a:endParaRPr lang="en-US" sz="1600" dirty="0">
              <a:latin typeface="+mj-lt"/>
              <a:cs typeface="Times"/>
            </a:endParaRPr>
          </a:p>
          <a:p>
            <a:r>
              <a:rPr lang="en-US" sz="1600" dirty="0" smtClean="0">
                <a:latin typeface="+mj-lt"/>
                <a:cs typeface="Times"/>
              </a:rPr>
              <a:t>Four planes refurbished @ODU by ODU, KSU, TAU, MIT, GWU.  </a:t>
            </a:r>
            <a:r>
              <a:rPr lang="en-US" sz="1600" i="1" dirty="0" smtClean="0">
                <a:latin typeface="+mj-lt"/>
                <a:cs typeface="Times"/>
              </a:rPr>
              <a:t>Last plane in progress.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535603"/>
              </p:ext>
            </p:extLst>
          </p:nvPr>
        </p:nvGraphicFramePr>
        <p:xfrm>
          <a:off x="1143000" y="2078446"/>
          <a:ext cx="2362200" cy="359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4" imgW="1325520" imgH="191880" progId="Equation.3">
                  <p:embed/>
                </p:oleObj>
              </mc:Choice>
              <mc:Fallback>
                <p:oleObj name="Equation" r:id="rId4" imgW="1325520" imgH="1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078446"/>
                        <a:ext cx="2362200" cy="3599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 descr="ScreenShot202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881745"/>
            <a:ext cx="2954676" cy="214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ADStudent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62684"/>
            <a:ext cx="28448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71615"/>
            <a:ext cx="2877187" cy="2157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18" y="1088548"/>
            <a:ext cx="3401693" cy="22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01123" y="1214718"/>
            <a:ext cx="8229600" cy="480330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337FF"/>
                </a:solidFill>
              </a:rPr>
              <a:t>Aggressive 12-GeV End-game plan was implemented</a:t>
            </a:r>
          </a:p>
          <a:p>
            <a:pPr lvl="1"/>
            <a:r>
              <a:rPr lang="en-US" sz="2000" b="1" dirty="0" smtClean="0"/>
              <a:t>Result of extraordinary efforts of many people</a:t>
            </a:r>
          </a:p>
          <a:p>
            <a:pPr lvl="1"/>
            <a:r>
              <a:rPr lang="en-US" sz="2000" b="1" dirty="0" smtClean="0"/>
              <a:t>Finished installation a </a:t>
            </a:r>
            <a:r>
              <a:rPr lang="en-US" sz="2000" b="1" dirty="0"/>
              <a:t>few days early</a:t>
            </a:r>
          </a:p>
          <a:p>
            <a:r>
              <a:rPr lang="en-US" sz="2400" b="1" dirty="0" smtClean="0">
                <a:solidFill>
                  <a:srgbClr val="0337FF"/>
                </a:solidFill>
              </a:rPr>
              <a:t>Hall-C 12-GeV Upgrade completed</a:t>
            </a:r>
          </a:p>
          <a:p>
            <a:r>
              <a:rPr lang="en-US" sz="2400" b="1" dirty="0" smtClean="0">
                <a:solidFill>
                  <a:srgbClr val="0337FF"/>
                </a:solidFill>
              </a:rPr>
              <a:t>Efficient!! (short) Spring 2017 Run</a:t>
            </a:r>
          </a:p>
          <a:p>
            <a:pPr lvl="1"/>
            <a:r>
              <a:rPr lang="en-US" sz="2200" b="1" dirty="0" smtClean="0"/>
              <a:t>Demonstrated KPP, completing the 12GeV Scope</a:t>
            </a:r>
          </a:p>
          <a:p>
            <a:pPr lvl="1"/>
            <a:r>
              <a:rPr lang="en-US" sz="2200" b="1" dirty="0" smtClean="0"/>
              <a:t>Confirmed that the HMS still works</a:t>
            </a:r>
          </a:p>
          <a:p>
            <a:pPr lvl="1"/>
            <a:r>
              <a:rPr lang="en-US" sz="2200" b="1" dirty="0" smtClean="0"/>
              <a:t>Provided data to feed calibration procedure</a:t>
            </a:r>
          </a:p>
          <a:p>
            <a:r>
              <a:rPr lang="en-US" sz="2400" b="1" dirty="0" smtClean="0">
                <a:solidFill>
                  <a:srgbClr val="0337FF"/>
                </a:solidFill>
              </a:rPr>
              <a:t>Additional projects in parallel development</a:t>
            </a:r>
          </a:p>
          <a:p>
            <a:pPr lvl="1"/>
            <a:r>
              <a:rPr lang="en-US" sz="2400" b="1" dirty="0" smtClean="0"/>
              <a:t>Polarized target development, NPS, CPS, LAD</a:t>
            </a:r>
            <a:endParaRPr lang="en-US" sz="2400" b="1" dirty="0">
              <a:solidFill>
                <a:srgbClr val="0337FF"/>
              </a:solidFill>
            </a:endParaRPr>
          </a:p>
          <a:p>
            <a:r>
              <a:rPr lang="en-US" sz="2400" b="1" dirty="0" smtClean="0">
                <a:solidFill>
                  <a:srgbClr val="0337FF"/>
                </a:solidFill>
              </a:rPr>
              <a:t>We are Anxious to </a:t>
            </a:r>
            <a:r>
              <a:rPr lang="en-US" sz="2400" b="1" i="1" dirty="0" smtClean="0">
                <a:solidFill>
                  <a:srgbClr val="008F00"/>
                </a:solidFill>
              </a:rPr>
              <a:t>Commission</a:t>
            </a:r>
            <a:r>
              <a:rPr lang="en-US" sz="2400" b="1" dirty="0" smtClean="0">
                <a:solidFill>
                  <a:srgbClr val="008F00"/>
                </a:solidFill>
              </a:rPr>
              <a:t> </a:t>
            </a:r>
            <a:r>
              <a:rPr lang="en-US" sz="2400" b="1" dirty="0" smtClean="0">
                <a:solidFill>
                  <a:srgbClr val="0337FF"/>
                </a:solidFill>
              </a:rPr>
              <a:t>and </a:t>
            </a:r>
            <a:r>
              <a:rPr lang="en-US" sz="2400" b="1" i="1" dirty="0" smtClean="0">
                <a:solidFill>
                  <a:srgbClr val="008F00"/>
                </a:solidFill>
              </a:rPr>
              <a:t>Use</a:t>
            </a:r>
            <a:r>
              <a:rPr lang="en-US" sz="2400" b="1" dirty="0" smtClean="0">
                <a:solidFill>
                  <a:srgbClr val="008F00"/>
                </a:solidFill>
              </a:rPr>
              <a:t> </a:t>
            </a:r>
            <a:r>
              <a:rPr lang="en-US" sz="2400" b="1" dirty="0" smtClean="0">
                <a:solidFill>
                  <a:srgbClr val="0337FF"/>
                </a:solidFill>
              </a:rPr>
              <a:t>the Upgraded Hall C for Physics!</a:t>
            </a:r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8758" y="1935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653" y="39855"/>
            <a:ext cx="9005147" cy="6811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25146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29718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34290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38862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</a:rPr>
              <a:t>Publications, Students, Postdocs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388" y="688709"/>
            <a:ext cx="8936411" cy="6312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Spectroscopy of neutron-rich </a:t>
            </a:r>
            <a:r>
              <a:rPr lang="en-US" sz="1400" dirty="0" err="1" smtClean="0">
                <a:solidFill>
                  <a:schemeClr val="tx1"/>
                </a:solidFill>
              </a:rPr>
              <a:t>hypernucleus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baseline="30000" dirty="0" smtClean="0">
                <a:solidFill>
                  <a:schemeClr val="tx1"/>
                </a:solidFill>
              </a:rPr>
              <a:t>7</a:t>
            </a:r>
            <a:r>
              <a:rPr lang="en-US" sz="1400" baseline="-25000" dirty="0" smtClean="0">
                <a:solidFill>
                  <a:schemeClr val="tx1"/>
                </a:solidFill>
              </a:rPr>
              <a:t>Λ</a:t>
            </a:r>
            <a:r>
              <a:rPr lang="en-US" sz="1400" dirty="0" smtClean="0">
                <a:solidFill>
                  <a:schemeClr val="tx1"/>
                </a:solidFill>
              </a:rPr>
              <a:t>He by electron beam</a:t>
            </a:r>
          </a:p>
          <a:p>
            <a:r>
              <a:rPr lang="en-US" sz="1400" dirty="0">
                <a:solidFill>
                  <a:schemeClr val="tx2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Phys. Rev. C 94, 021302 (2016)		(E05-115)</a:t>
            </a:r>
          </a:p>
          <a:p>
            <a:endParaRPr lang="en-US" sz="2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The Aerogel Cherenkov Detector for the SHMS magnetic spectrometer in Hall C at Jefferson Lab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	</a:t>
            </a:r>
            <a:r>
              <a:rPr lang="en-US" sz="1400" dirty="0" err="1" smtClean="0">
                <a:solidFill>
                  <a:schemeClr val="accent2"/>
                </a:solidFill>
              </a:rPr>
              <a:t>Nucl</a:t>
            </a:r>
            <a:r>
              <a:rPr lang="en-US" sz="1400" dirty="0" smtClean="0">
                <a:solidFill>
                  <a:schemeClr val="accent2"/>
                </a:solidFill>
              </a:rPr>
              <a:t>. </a:t>
            </a:r>
            <a:r>
              <a:rPr lang="en-US" sz="1400" dirty="0" err="1" smtClean="0">
                <a:solidFill>
                  <a:schemeClr val="accent2"/>
                </a:solidFill>
              </a:rPr>
              <a:t>Instum</a:t>
            </a:r>
            <a:r>
              <a:rPr lang="en-US" sz="1400" dirty="0" smtClean="0">
                <a:solidFill>
                  <a:schemeClr val="accent2"/>
                </a:solidFill>
              </a:rPr>
              <a:t>. Meth. A426, 405 (2017)</a:t>
            </a:r>
          </a:p>
          <a:p>
            <a:endParaRPr lang="en-US" sz="2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A </a:t>
            </a:r>
            <a:r>
              <a:rPr lang="en-US" sz="1400" dirty="0">
                <a:solidFill>
                  <a:schemeClr val="tx1"/>
                </a:solidFill>
              </a:rPr>
              <a:t>test of local Lorentz invariance with Compton scattering asymmetry</a:t>
            </a: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accent2"/>
                </a:solidFill>
              </a:rPr>
              <a:t>Mod. Phys. Lett. A 31, 1650220 (2016) 		(Compton Polarimeter</a:t>
            </a:r>
            <a:r>
              <a:rPr lang="en-US" sz="1400" dirty="0" smtClean="0">
                <a:solidFill>
                  <a:schemeClr val="accent2"/>
                </a:solidFill>
              </a:rPr>
              <a:t>)</a:t>
            </a:r>
          </a:p>
          <a:p>
            <a:endParaRPr lang="en-US" sz="2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A </a:t>
            </a:r>
            <a:r>
              <a:rPr lang="en-US" sz="1400" dirty="0">
                <a:solidFill>
                  <a:schemeClr val="tx1"/>
                </a:solidFill>
              </a:rPr>
              <a:t>novel comparison of </a:t>
            </a:r>
            <a:r>
              <a:rPr lang="en-US" sz="1400" dirty="0" err="1">
                <a:solidFill>
                  <a:schemeClr val="tx1"/>
                </a:solidFill>
              </a:rPr>
              <a:t>Møller</a:t>
            </a:r>
            <a:r>
              <a:rPr lang="en-US" sz="1400" dirty="0">
                <a:solidFill>
                  <a:schemeClr val="tx1"/>
                </a:solidFill>
              </a:rPr>
              <a:t> and Compton electron-beam </a:t>
            </a:r>
            <a:r>
              <a:rPr lang="en-US" sz="1400" dirty="0" err="1">
                <a:solidFill>
                  <a:schemeClr val="tx1"/>
                </a:solidFill>
              </a:rPr>
              <a:t>polarimeters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Phys. Lett. B 766, 339 (2017)</a:t>
            </a:r>
          </a:p>
          <a:p>
            <a:endParaRPr lang="en-US" sz="2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Measurements of the Separated Long. Structure Function F</a:t>
            </a:r>
            <a:r>
              <a:rPr lang="en-US" sz="1400" baseline="-25000" dirty="0" smtClean="0">
                <a:solidFill>
                  <a:schemeClr val="tx1"/>
                </a:solidFill>
              </a:rPr>
              <a:t>L</a:t>
            </a:r>
            <a:r>
              <a:rPr lang="en-US" sz="1400" dirty="0" smtClean="0">
                <a:solidFill>
                  <a:schemeClr val="tx1"/>
                </a:solidFill>
              </a:rPr>
              <a:t> from Hydrogen and Deuterium Targets at low Q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ArXiv:1606.02614                                        (E00-002)</a:t>
            </a:r>
          </a:p>
          <a:p>
            <a:endParaRPr lang="en-US" sz="2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Comparison of the </a:t>
            </a:r>
            <a:r>
              <a:rPr lang="en-US" sz="1400" dirty="0" err="1" smtClean="0">
                <a:solidFill>
                  <a:schemeClr val="tx1"/>
                </a:solidFill>
              </a:rPr>
              <a:t>Struct</a:t>
            </a:r>
            <a:r>
              <a:rPr lang="en-US" sz="1400" dirty="0" smtClean="0">
                <a:solidFill>
                  <a:schemeClr val="tx1"/>
                </a:solidFill>
              </a:rPr>
              <a:t>. </a:t>
            </a:r>
            <a:r>
              <a:rPr lang="en-US" sz="1400" dirty="0" err="1" smtClean="0">
                <a:solidFill>
                  <a:schemeClr val="tx1"/>
                </a:solidFill>
              </a:rPr>
              <a:t>Func</a:t>
            </a:r>
            <a:r>
              <a:rPr lang="en-US" sz="1400" dirty="0" smtClean="0">
                <a:solidFill>
                  <a:schemeClr val="tx1"/>
                </a:solidFill>
              </a:rPr>
              <a:t>. F2 as Measured by Charged Lepton and Neutrino Scattering from Iron Targets.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ArXiv:1706.02002</a:t>
            </a:r>
          </a:p>
          <a:p>
            <a:endParaRPr lang="en-US" sz="8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accent2"/>
                </a:solidFill>
              </a:rPr>
              <a:t>Upcoming 6 GeV publications: Qweak + </a:t>
            </a:r>
            <a:r>
              <a:rPr lang="en-US" sz="1400" dirty="0" err="1" smtClean="0">
                <a:solidFill>
                  <a:schemeClr val="accent2"/>
                </a:solidFill>
              </a:rPr>
              <a:t>ancilliary</a:t>
            </a:r>
            <a:r>
              <a:rPr lang="en-US" sz="1400" dirty="0" smtClean="0">
                <a:solidFill>
                  <a:schemeClr val="accent2"/>
                </a:solidFill>
              </a:rPr>
              <a:t>, SANE, </a:t>
            </a:r>
            <a:r>
              <a:rPr lang="en-US" sz="1400" dirty="0" err="1" smtClean="0">
                <a:solidFill>
                  <a:schemeClr val="accent2"/>
                </a:solidFill>
              </a:rPr>
              <a:t>SuperRosenbluth</a:t>
            </a:r>
            <a:r>
              <a:rPr lang="en-US" sz="1400" dirty="0" smtClean="0">
                <a:solidFill>
                  <a:schemeClr val="accent2"/>
                </a:solidFill>
              </a:rPr>
              <a:t>, Inclusive/SF/EMC</a:t>
            </a:r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rgbClr val="C00000"/>
                </a:solidFill>
              </a:rPr>
              <a:t>PhD’s in last year: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smtClean="0">
                <a:solidFill>
                  <a:srgbClr val="C00000"/>
                </a:solidFill>
              </a:rPr>
              <a:t> Qweak: </a:t>
            </a:r>
            <a:r>
              <a:rPr lang="en-US" sz="1400" dirty="0" err="1" smtClean="0">
                <a:solidFill>
                  <a:srgbClr val="C00000"/>
                </a:solidFill>
              </a:rPr>
              <a:t>Siyuan</a:t>
            </a:r>
            <a:r>
              <a:rPr lang="en-US" sz="1400" dirty="0" smtClean="0">
                <a:solidFill>
                  <a:srgbClr val="C00000"/>
                </a:solidFill>
              </a:rPr>
              <a:t> Yang (W&amp;M), Martin McHugh</a:t>
            </a:r>
          </a:p>
          <a:p>
            <a:endParaRPr lang="en-US" sz="1000" dirty="0">
              <a:solidFill>
                <a:srgbClr val="C00000"/>
              </a:solidFill>
            </a:endParaRPr>
          </a:p>
          <a:p>
            <a:r>
              <a:rPr lang="en-US" sz="1400" dirty="0" smtClean="0">
                <a:solidFill>
                  <a:srgbClr val="C00000"/>
                </a:solidFill>
              </a:rPr>
              <a:t>Postdocs: Eric </a:t>
            </a:r>
            <a:r>
              <a:rPr lang="en-US" sz="1400" dirty="0" err="1" smtClean="0">
                <a:solidFill>
                  <a:srgbClr val="C00000"/>
                </a:solidFill>
              </a:rPr>
              <a:t>Pooser</a:t>
            </a:r>
            <a:r>
              <a:rPr lang="en-US" sz="1400" dirty="0" smtClean="0">
                <a:solidFill>
                  <a:srgbClr val="C00000"/>
                </a:solidFill>
              </a:rPr>
              <a:t>, Holly </a:t>
            </a:r>
            <a:r>
              <a:rPr lang="en-US" sz="1400" dirty="0" err="1" smtClean="0">
                <a:solidFill>
                  <a:srgbClr val="C00000"/>
                </a:solidFill>
              </a:rPr>
              <a:t>Szumila</a:t>
            </a:r>
            <a:r>
              <a:rPr lang="en-US" sz="1400" dirty="0" smtClean="0">
                <a:solidFill>
                  <a:srgbClr val="C00000"/>
                </a:solidFill>
              </a:rPr>
              <a:t>-Vance (starts August 2017)</a:t>
            </a:r>
          </a:p>
          <a:p>
            <a:endParaRPr lang="en-US" sz="1000" dirty="0" smtClean="0">
              <a:solidFill>
                <a:srgbClr val="C00000"/>
              </a:solidFill>
            </a:endParaRPr>
          </a:p>
          <a:p>
            <a:r>
              <a:rPr lang="en-US" sz="1400" dirty="0" smtClean="0">
                <a:solidFill>
                  <a:srgbClr val="C00000"/>
                </a:solidFill>
              </a:rPr>
              <a:t>New Hall A/C Staff: Simona </a:t>
            </a:r>
            <a:r>
              <a:rPr lang="en-US" sz="1400" dirty="0" err="1" smtClean="0">
                <a:solidFill>
                  <a:srgbClr val="C00000"/>
                </a:solidFill>
              </a:rPr>
              <a:t>Malace</a:t>
            </a:r>
            <a:endParaRPr lang="en-US" sz="1400" dirty="0">
              <a:solidFill>
                <a:srgbClr val="C00000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0" y="876300"/>
            <a:ext cx="38004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BFE8B8-FC31-4D4E-9E3E-3569919E88A2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Qweak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Status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03" y="3146995"/>
            <a:ext cx="280035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807932"/>
            <a:ext cx="38195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59254" y="2786209"/>
            <a:ext cx="2512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Ratio (Compton/Moller) = 1.007 +/- 0.003, within systematic uncertainties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940" y="3618213"/>
            <a:ext cx="5617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All systematic corrections completed and finalized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Full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Qweak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data set has been un-blinded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Un-blinded results from run 1 and 2 agree well!!!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Invited to publish in Nature – expect to submit late Summer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Scheduled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Qweak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presentations:</a:t>
            </a:r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Release Talk:			Mark Pitt</a:t>
            </a:r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PANIC Plenary Release Talk	Roger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Carlini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DNP Invited Talk				Greg Smith</a:t>
            </a:r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Hadrons Invited Talk			Paul King</a:t>
            </a:r>
          </a:p>
        </p:txBody>
      </p:sp>
    </p:spTree>
    <p:extLst>
      <p:ext uri="{BB962C8B-B14F-4D97-AF65-F5344CB8AC3E}">
        <p14:creationId xmlns:p14="http://schemas.microsoft.com/office/powerpoint/2010/main" val="1274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685800" y="7632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 GeV Project </a:t>
            </a:r>
            <a:r>
              <a:rPr lang="mr-IN" sz="36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</a:t>
            </a:r>
            <a:r>
              <a:rPr lang="en-US" sz="36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Hall C Completion</a:t>
            </a:r>
            <a:endParaRPr lang="en-US" sz="3600" b="1" strike="noStrike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155576" y="990600"/>
            <a:ext cx="5250200" cy="548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 2016: </a:t>
            </a:r>
            <a:r>
              <a:rPr lang="en-US" sz="2000" b="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Remaining SHMS magnets 	(Q2, Q3, Dipole) delivered</a:t>
            </a:r>
          </a:p>
          <a:p>
            <a:pPr>
              <a:buClr>
                <a:srgbClr val="000000"/>
              </a:buClr>
            </a:pPr>
            <a:endParaRPr lang="en-US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Early 2017: </a:t>
            </a:r>
            <a:r>
              <a:rPr lang="en-US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Magnet final magnet 	assembly/installation.</a:t>
            </a:r>
          </a:p>
          <a:p>
            <a:pPr>
              <a:buClr>
                <a:srgbClr val="000000"/>
              </a:buClr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lang="en-US" sz="2000" b="0" strike="noStrike" spc="-1" dirty="0" smtClean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magnets exercised to 11 GeV currents</a:t>
            </a:r>
          </a:p>
          <a:p>
            <a:pPr>
              <a:buClr>
                <a:srgbClr val="000000"/>
              </a:buClr>
            </a:pPr>
            <a:r>
              <a:rPr lang="en-US" sz="2000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lang="en-US" sz="2000" spc="-1" dirty="0" smtClean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Beamline installed</a:t>
            </a:r>
            <a:endParaRPr lang="en-US" sz="2000" b="0" strike="noStrike" spc="-1" dirty="0" smtClean="0">
              <a:solidFill>
                <a:schemeClr val="accent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</a:pPr>
            <a:endParaRPr lang="en-US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March 2017: </a:t>
            </a:r>
            <a:r>
              <a:rPr lang="en-US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 to Hall C</a:t>
            </a:r>
          </a:p>
          <a:p>
            <a:pPr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lang="en-US" sz="2000" spc="-1" dirty="0" smtClean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Demonstrated “Key Performance 	Parameters” – only ~2 day run!</a:t>
            </a:r>
          </a:p>
          <a:p>
            <a:pPr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lang="en-US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Detector timing</a:t>
            </a:r>
          </a:p>
          <a:p>
            <a:pPr>
              <a:buClr>
                <a:srgbClr val="000000"/>
              </a:buClr>
            </a:pPr>
            <a:r>
              <a:rPr lang="en-US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lang="en-US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Tracking</a:t>
            </a:r>
          </a:p>
          <a:p>
            <a:pPr>
              <a:buClr>
                <a:srgbClr val="000000"/>
              </a:buClr>
            </a:pPr>
            <a:r>
              <a:rPr lang="en-US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lang="en-US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Particle ID</a:t>
            </a:r>
          </a:p>
          <a:p>
            <a:pPr>
              <a:buClr>
                <a:srgbClr val="000000"/>
              </a:buClr>
            </a:pPr>
            <a:r>
              <a:rPr lang="en-US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</a:p>
        </p:txBody>
      </p:sp>
      <p:sp>
        <p:nvSpPr>
          <p:cNvPr id="2" name="AutoShape 2" descr="imap://lung@mail.jlab.org:993/fetch%3EUID%3E/INBOX%3E420294?part=1.2.2&amp;filename=appehiofdcjookd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/>
          <a:stretch/>
        </p:blipFill>
        <p:spPr>
          <a:xfrm>
            <a:off x="5405775" y="781662"/>
            <a:ext cx="3439080" cy="2389311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715000" y="3385893"/>
            <a:ext cx="3275625" cy="3409112"/>
            <a:chOff x="4567320" y="1531080"/>
            <a:chExt cx="4540680" cy="4725720"/>
          </a:xfrm>
        </p:grpSpPr>
        <p:pic>
          <p:nvPicPr>
            <p:cNvPr id="8" name="Picture 7"/>
            <p:cNvPicPr/>
            <p:nvPr/>
          </p:nvPicPr>
          <p:blipFill>
            <a:blip r:embed="rId3"/>
            <a:stretch/>
          </p:blipFill>
          <p:spPr>
            <a:xfrm>
              <a:off x="4716000" y="3742200"/>
              <a:ext cx="3782160" cy="25146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4567320" y="1531080"/>
              <a:ext cx="4540680" cy="3416400"/>
              <a:chOff x="4567320" y="1531080"/>
              <a:chExt cx="4540680" cy="3416400"/>
            </a:xfrm>
          </p:grpSpPr>
          <p:pic>
            <p:nvPicPr>
              <p:cNvPr id="10" name="Picture 9"/>
              <p:cNvPicPr/>
              <p:nvPr/>
            </p:nvPicPr>
            <p:blipFill>
              <a:blip r:embed="rId4"/>
              <a:stretch/>
            </p:blipFill>
            <p:spPr>
              <a:xfrm>
                <a:off x="4567320" y="1531080"/>
                <a:ext cx="4119480" cy="21265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CustomShape 4"/>
              <p:cNvSpPr/>
              <p:nvPr/>
            </p:nvSpPr>
            <p:spPr>
              <a:xfrm>
                <a:off x="8193600" y="3105000"/>
                <a:ext cx="91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Preshower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2" name="CustomShape 5"/>
              <p:cNvSpPr/>
              <p:nvPr/>
            </p:nvSpPr>
            <p:spPr>
              <a:xfrm>
                <a:off x="5988600" y="3340800"/>
                <a:ext cx="6858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S1x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3" name="CustomShape 6"/>
              <p:cNvSpPr/>
              <p:nvPr/>
            </p:nvSpPr>
            <p:spPr>
              <a:xfrm>
                <a:off x="5931000" y="211212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S1y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4" name="CustomShape 7"/>
              <p:cNvSpPr/>
              <p:nvPr/>
            </p:nvSpPr>
            <p:spPr>
              <a:xfrm>
                <a:off x="7315200" y="334440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S2x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5" name="CustomShape 8"/>
              <p:cNvSpPr/>
              <p:nvPr/>
            </p:nvSpPr>
            <p:spPr>
              <a:xfrm>
                <a:off x="6618600" y="1701000"/>
                <a:ext cx="55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S2y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6" name="CustomShape 9"/>
              <p:cNvSpPr/>
              <p:nvPr/>
            </p:nvSpPr>
            <p:spPr>
              <a:xfrm>
                <a:off x="5139000" y="358812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Wire Chambers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7" name="Line 10"/>
              <p:cNvSpPr/>
              <p:nvPr/>
            </p:nvSpPr>
            <p:spPr>
              <a:xfrm flipV="1">
                <a:off x="5293800" y="3344400"/>
                <a:ext cx="228600" cy="2286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" name="Line 11"/>
              <p:cNvSpPr/>
              <p:nvPr/>
            </p:nvSpPr>
            <p:spPr>
              <a:xfrm flipV="1">
                <a:off x="7498440" y="2595960"/>
                <a:ext cx="124200" cy="78228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" name="Line 12"/>
              <p:cNvSpPr/>
              <p:nvPr/>
            </p:nvSpPr>
            <p:spPr>
              <a:xfrm>
                <a:off x="7086600" y="1828800"/>
                <a:ext cx="487800" cy="14832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" name="Line 13"/>
              <p:cNvSpPr/>
              <p:nvPr/>
            </p:nvSpPr>
            <p:spPr>
              <a:xfrm flipH="1" flipV="1">
                <a:off x="7898400" y="2661480"/>
                <a:ext cx="331200" cy="53892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" name="Line 14"/>
              <p:cNvSpPr/>
              <p:nvPr/>
            </p:nvSpPr>
            <p:spPr>
              <a:xfrm flipH="1">
                <a:off x="5738400" y="2286000"/>
                <a:ext cx="241200" cy="8784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" name="Line 15"/>
              <p:cNvSpPr/>
              <p:nvPr/>
            </p:nvSpPr>
            <p:spPr>
              <a:xfrm flipH="1" flipV="1">
                <a:off x="5846400" y="3130200"/>
                <a:ext cx="325800" cy="2988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" name="Line 16"/>
              <p:cNvSpPr/>
              <p:nvPr/>
            </p:nvSpPr>
            <p:spPr>
              <a:xfrm flipH="1">
                <a:off x="7898400" y="3657600"/>
                <a:ext cx="559800" cy="128988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" name="CustomShape 17"/>
              <p:cNvSpPr/>
              <p:nvPr/>
            </p:nvSpPr>
            <p:spPr>
              <a:xfrm>
                <a:off x="8157600" y="3435840"/>
                <a:ext cx="91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Shower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5" name="Line 18"/>
              <p:cNvSpPr/>
              <p:nvPr/>
            </p:nvSpPr>
            <p:spPr>
              <a:xfrm flipH="1" flipV="1">
                <a:off x="5065560" y="3344040"/>
                <a:ext cx="228600" cy="2286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</p:spTree>
    <p:extLst>
      <p:ext uri="{BB962C8B-B14F-4D97-AF65-F5344CB8AC3E}">
        <p14:creationId xmlns:p14="http://schemas.microsoft.com/office/powerpoint/2010/main" val="4185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1" y="80962"/>
            <a:ext cx="8845549" cy="757238"/>
          </a:xfrm>
        </p:spPr>
        <p:txBody>
          <a:bodyPr/>
          <a:lstStyle/>
          <a:p>
            <a:r>
              <a:rPr lang="en-US" sz="2400" dirty="0" smtClean="0"/>
              <a:t>Final 6-Mo. of 12GeV Project in Hall C: Fall/Spring 2016/2017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7607"/>
            <a:ext cx="9144000" cy="2036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50" y="2465260"/>
            <a:ext cx="900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Atlantic Cartier</a:t>
            </a:r>
            <a:r>
              <a:rPr lang="en-US" dirty="0" smtClean="0"/>
              <a:t>, carrying Q3,  Entering Hampton Roads en-route to Norfolk on Dec. 4, 2016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300" y="2834591"/>
            <a:ext cx="2301875" cy="36202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488" y="2839464"/>
            <a:ext cx="1920240" cy="204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43" y="5075268"/>
            <a:ext cx="1920240" cy="1293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2292" b="53079"/>
          <a:stretch/>
        </p:blipFill>
        <p:spPr>
          <a:xfrm>
            <a:off x="115500" y="2853841"/>
            <a:ext cx="4608028" cy="291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81" y="5769105"/>
            <a:ext cx="3429875" cy="61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33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3"/>
          <p:cNvPicPr/>
          <p:nvPr/>
        </p:nvPicPr>
        <p:blipFill>
          <a:blip r:embed="rId2"/>
          <a:stretch/>
        </p:blipFill>
        <p:spPr>
          <a:xfrm>
            <a:off x="322920" y="2719800"/>
            <a:ext cx="4821840" cy="342900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829800" y="3562200"/>
            <a:ext cx="2514600" cy="1600200"/>
          </a:xfrm>
          <a:prstGeom prst="ellipse">
            <a:avLst/>
          </a:prstGeom>
          <a:noFill/>
          <a:ln w="57240">
            <a:solidFill>
              <a:srgbClr val="FFCC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2"/>
          <p:cNvSpPr/>
          <p:nvPr/>
        </p:nvSpPr>
        <p:spPr>
          <a:xfrm>
            <a:off x="509040" y="5569200"/>
            <a:ext cx="685800" cy="457200"/>
          </a:xfrm>
          <a:prstGeom prst="ellipse">
            <a:avLst/>
          </a:prstGeom>
          <a:noFill/>
          <a:ln w="572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3"/>
          <p:cNvSpPr/>
          <p:nvPr/>
        </p:nvSpPr>
        <p:spPr>
          <a:xfrm>
            <a:off x="1371600" y="20574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Electrons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TextShape 4"/>
          <p:cNvSpPr txBox="1"/>
          <p:nvPr/>
        </p:nvSpPr>
        <p:spPr>
          <a:xfrm>
            <a:off x="685800" y="7632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Particle </a:t>
            </a:r>
            <a:r>
              <a:rPr lang="en-US" sz="36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ID</a:t>
            </a:r>
          </a:p>
        </p:txBody>
      </p:sp>
      <p:pic>
        <p:nvPicPr>
          <p:cNvPr id="229" name="Picture 228"/>
          <p:cNvPicPr/>
          <p:nvPr/>
        </p:nvPicPr>
        <p:blipFill>
          <a:blip r:embed="rId3"/>
          <a:stretch/>
        </p:blipFill>
        <p:spPr>
          <a:xfrm>
            <a:off x="4807080" y="1600200"/>
            <a:ext cx="4263840" cy="2971800"/>
          </a:xfrm>
          <a:prstGeom prst="rect">
            <a:avLst/>
          </a:prstGeom>
          <a:ln>
            <a:noFill/>
          </a:ln>
        </p:spPr>
      </p:pic>
      <p:sp>
        <p:nvSpPr>
          <p:cNvPr id="230" name="CustomShape 5"/>
          <p:cNvSpPr/>
          <p:nvPr/>
        </p:nvSpPr>
        <p:spPr>
          <a:xfrm>
            <a:off x="4944600" y="4030200"/>
            <a:ext cx="685800" cy="457200"/>
          </a:xfrm>
          <a:prstGeom prst="ellipse">
            <a:avLst/>
          </a:prstGeom>
          <a:noFill/>
          <a:ln w="572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6"/>
          <p:cNvSpPr/>
          <p:nvPr/>
        </p:nvSpPr>
        <p:spPr>
          <a:xfrm>
            <a:off x="5437800" y="2971800"/>
            <a:ext cx="1648800" cy="1290600"/>
          </a:xfrm>
          <a:prstGeom prst="ellipse">
            <a:avLst/>
          </a:prstGeom>
          <a:noFill/>
          <a:ln w="57240">
            <a:solidFill>
              <a:srgbClr val="FFCC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7"/>
          <p:cNvSpPr/>
          <p:nvPr/>
        </p:nvSpPr>
        <p:spPr>
          <a:xfrm>
            <a:off x="802800" y="5916600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Preshower Energy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8"/>
          <p:cNvSpPr/>
          <p:nvPr/>
        </p:nvSpPr>
        <p:spPr>
          <a:xfrm rot="16200000">
            <a:off x="-1644840" y="4080600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NGC Signal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Line 9"/>
          <p:cNvSpPr/>
          <p:nvPr/>
        </p:nvSpPr>
        <p:spPr>
          <a:xfrm flipH="1">
            <a:off x="2514600" y="2514240"/>
            <a:ext cx="450000" cy="1130760"/>
          </a:xfrm>
          <a:prstGeom prst="line">
            <a:avLst/>
          </a:prstGeom>
          <a:ln w="29160">
            <a:solidFill>
              <a:srgbClr val="FFCC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10"/>
          <p:cNvSpPr/>
          <p:nvPr/>
        </p:nvSpPr>
        <p:spPr>
          <a:xfrm>
            <a:off x="5257800" y="54864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Line 11"/>
          <p:cNvSpPr/>
          <p:nvPr/>
        </p:nvSpPr>
        <p:spPr>
          <a:xfrm flipH="1" flipV="1">
            <a:off x="5122800" y="4487400"/>
            <a:ext cx="135000" cy="999000"/>
          </a:xfrm>
          <a:prstGeom prst="line">
            <a:avLst/>
          </a:prstGeom>
          <a:ln w="2916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Line 12"/>
          <p:cNvSpPr/>
          <p:nvPr/>
        </p:nvSpPr>
        <p:spPr>
          <a:xfrm flipH="1">
            <a:off x="1194840" y="5486400"/>
            <a:ext cx="4062960" cy="288720"/>
          </a:xfrm>
          <a:prstGeom prst="line">
            <a:avLst/>
          </a:prstGeom>
          <a:ln w="2916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13"/>
          <p:cNvSpPr/>
          <p:nvPr/>
        </p:nvSpPr>
        <p:spPr>
          <a:xfrm>
            <a:off x="5122800" y="4440600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Preshower Energy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14"/>
          <p:cNvSpPr/>
          <p:nvPr/>
        </p:nvSpPr>
        <p:spPr>
          <a:xfrm rot="16200000">
            <a:off x="3103920" y="2787120"/>
            <a:ext cx="31590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HGC Signal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TextShape 15"/>
          <p:cNvSpPr txBox="1"/>
          <p:nvPr/>
        </p:nvSpPr>
        <p:spPr>
          <a:xfrm>
            <a:off x="228600" y="914400"/>
            <a:ext cx="8915400" cy="79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4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Particle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identification </a:t>
            </a:r>
            <a:r>
              <a:rPr lang="en-US" sz="24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signals from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calorimetry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Cerenkov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detectors. </a:t>
            </a:r>
          </a:p>
        </p:txBody>
      </p:sp>
      <p:sp>
        <p:nvSpPr>
          <p:cNvPr id="241" name="CustomShape 16"/>
          <p:cNvSpPr/>
          <p:nvPr/>
        </p:nvSpPr>
        <p:spPr>
          <a:xfrm>
            <a:off x="6978600" y="17442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HGC vs PSh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17"/>
          <p:cNvSpPr/>
          <p:nvPr/>
        </p:nvSpPr>
        <p:spPr>
          <a:xfrm>
            <a:off x="2887200" y="28998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GC 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vs </a:t>
            </a:r>
            <a:r>
              <a:rPr lang="en-US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PSh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Line 18"/>
          <p:cNvSpPr/>
          <p:nvPr/>
        </p:nvSpPr>
        <p:spPr>
          <a:xfrm>
            <a:off x="2971800" y="2514600"/>
            <a:ext cx="2514600" cy="685800"/>
          </a:xfrm>
          <a:prstGeom prst="line">
            <a:avLst/>
          </a:prstGeom>
          <a:ln w="29160">
            <a:solidFill>
              <a:srgbClr val="FFCC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7941031" y="6046934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</a:t>
            </a:r>
            <a:r>
              <a:rPr lang="en-US" sz="1000" dirty="0" smtClean="0"/>
              <a:t>rb. = arbitrary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573358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KPP Demonstration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3886682" y="916016"/>
            <a:ext cx="5257318" cy="5498838"/>
            <a:chOff x="4567320" y="1601123"/>
            <a:chExt cx="4540680" cy="4749277"/>
          </a:xfrm>
        </p:grpSpPr>
        <p:grpSp>
          <p:nvGrpSpPr>
            <p:cNvPr id="27" name="Group 26"/>
            <p:cNvGrpSpPr/>
            <p:nvPr/>
          </p:nvGrpSpPr>
          <p:grpSpPr>
            <a:xfrm>
              <a:off x="4567320" y="1624680"/>
              <a:ext cx="4540680" cy="4725720"/>
              <a:chOff x="4567320" y="1531080"/>
              <a:chExt cx="4540680" cy="4725720"/>
            </a:xfrm>
          </p:grpSpPr>
          <p:pic>
            <p:nvPicPr>
              <p:cNvPr id="28" name="Picture 27"/>
              <p:cNvPicPr/>
              <p:nvPr/>
            </p:nvPicPr>
            <p:blipFill>
              <a:blip r:embed="rId2"/>
              <a:stretch/>
            </p:blipFill>
            <p:spPr>
              <a:xfrm>
                <a:off x="4716000" y="3742200"/>
                <a:ext cx="3782160" cy="25146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4567320" y="1531080"/>
                <a:ext cx="4540680" cy="3416400"/>
                <a:chOff x="4567320" y="1531080"/>
                <a:chExt cx="4540680" cy="3416400"/>
              </a:xfrm>
            </p:grpSpPr>
            <p:pic>
              <p:nvPicPr>
                <p:cNvPr id="30" name="Picture 29"/>
                <p:cNvPicPr/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>
                <a:xfrm>
                  <a:off x="4567320" y="1531080"/>
                  <a:ext cx="4119480" cy="212652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1" name="CustomShape 4"/>
                <p:cNvSpPr/>
                <p:nvPr/>
              </p:nvSpPr>
              <p:spPr>
                <a:xfrm>
                  <a:off x="8193600" y="310500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/>
                <a:lstStyle/>
                <a:p>
                  <a:pPr algn="ctr"/>
                  <a:r>
                    <a:rPr lang="en-US" sz="1300" b="0" strike="noStrike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</a:rPr>
                    <a:t>Preshower</a:t>
                  </a:r>
                  <a:endParaRPr lang="en-US" sz="1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endParaRPr>
                </a:p>
              </p:txBody>
            </p:sp>
            <p:sp>
              <p:nvSpPr>
                <p:cNvPr id="32" name="CustomShape 5"/>
                <p:cNvSpPr/>
                <p:nvPr/>
              </p:nvSpPr>
              <p:spPr>
                <a:xfrm>
                  <a:off x="5988600" y="3340800"/>
                  <a:ext cx="685800" cy="22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/>
                <a:lstStyle/>
                <a:p>
                  <a:pPr algn="ctr"/>
                  <a:r>
                    <a:rPr lang="en-US" sz="1300" b="0" strike="noStrike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</a:rPr>
                    <a:t>S1x</a:t>
                  </a:r>
                  <a:endParaRPr lang="en-US" sz="1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endParaRPr>
                </a:p>
              </p:txBody>
            </p:sp>
            <p:sp>
              <p:nvSpPr>
                <p:cNvPr id="33" name="CustomShape 6"/>
                <p:cNvSpPr/>
                <p:nvPr/>
              </p:nvSpPr>
              <p:spPr>
                <a:xfrm>
                  <a:off x="5931000" y="2112120"/>
                  <a:ext cx="457200" cy="22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/>
                <a:lstStyle/>
                <a:p>
                  <a:pPr algn="ctr"/>
                  <a:r>
                    <a:rPr lang="en-US" sz="1300" b="0" strike="noStrike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</a:rPr>
                    <a:t>S1y</a:t>
                  </a:r>
                  <a:endParaRPr lang="en-US" sz="1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endParaRPr>
                </a:p>
              </p:txBody>
            </p:sp>
            <p:sp>
              <p:nvSpPr>
                <p:cNvPr id="34" name="CustomShape 7"/>
                <p:cNvSpPr/>
                <p:nvPr/>
              </p:nvSpPr>
              <p:spPr>
                <a:xfrm>
                  <a:off x="7315200" y="3344400"/>
                  <a:ext cx="457200" cy="22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/>
                <a:lstStyle/>
                <a:p>
                  <a:pPr algn="ctr"/>
                  <a:r>
                    <a:rPr lang="en-US" sz="1300" b="0" strike="noStrike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</a:rPr>
                    <a:t>S2x</a:t>
                  </a:r>
                  <a:endParaRPr lang="en-US" sz="1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endParaRPr>
                </a:p>
              </p:txBody>
            </p:sp>
            <p:sp>
              <p:nvSpPr>
                <p:cNvPr id="35" name="CustomShape 8"/>
                <p:cNvSpPr/>
                <p:nvPr/>
              </p:nvSpPr>
              <p:spPr>
                <a:xfrm>
                  <a:off x="6618600" y="1701000"/>
                  <a:ext cx="554400" cy="22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/>
                <a:lstStyle/>
                <a:p>
                  <a:pPr algn="ctr"/>
                  <a:r>
                    <a:rPr lang="en-US" sz="1300" b="0" strike="noStrike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</a:rPr>
                    <a:t>S2y</a:t>
                  </a:r>
                  <a:endParaRPr lang="en-US" sz="1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endParaRPr>
                </a:p>
              </p:txBody>
            </p:sp>
            <p:sp>
              <p:nvSpPr>
                <p:cNvPr id="36" name="CustomShape 9"/>
                <p:cNvSpPr/>
                <p:nvPr/>
              </p:nvSpPr>
              <p:spPr>
                <a:xfrm>
                  <a:off x="5139000" y="3588120"/>
                  <a:ext cx="457200" cy="22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/>
                <a:lstStyle/>
                <a:p>
                  <a:pPr algn="ctr"/>
                  <a:r>
                    <a:rPr lang="en-US" sz="1300" b="0" strike="noStrike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</a:rPr>
                    <a:t>Wire Chambers</a:t>
                  </a:r>
                  <a:endParaRPr lang="en-US" sz="1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endParaRPr>
                </a:p>
              </p:txBody>
            </p:sp>
            <p:sp>
              <p:nvSpPr>
                <p:cNvPr id="37" name="Line 10"/>
                <p:cNvSpPr/>
                <p:nvPr/>
              </p:nvSpPr>
              <p:spPr>
                <a:xfrm flipV="1">
                  <a:off x="5293800" y="3344400"/>
                  <a:ext cx="228600" cy="2286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8" name="Line 11"/>
                <p:cNvSpPr/>
                <p:nvPr/>
              </p:nvSpPr>
              <p:spPr>
                <a:xfrm flipV="1">
                  <a:off x="7498440" y="2595960"/>
                  <a:ext cx="124200" cy="78228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9" name="Line 12"/>
                <p:cNvSpPr/>
                <p:nvPr/>
              </p:nvSpPr>
              <p:spPr>
                <a:xfrm>
                  <a:off x="7086600" y="1828800"/>
                  <a:ext cx="487800" cy="14832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0" name="Line 13"/>
                <p:cNvSpPr/>
                <p:nvPr/>
              </p:nvSpPr>
              <p:spPr>
                <a:xfrm flipH="1" flipV="1">
                  <a:off x="7898400" y="2661480"/>
                  <a:ext cx="331200" cy="53892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1" name="Line 14"/>
                <p:cNvSpPr/>
                <p:nvPr/>
              </p:nvSpPr>
              <p:spPr>
                <a:xfrm flipH="1">
                  <a:off x="5738400" y="2286000"/>
                  <a:ext cx="241200" cy="8784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2" name="Line 15"/>
                <p:cNvSpPr/>
                <p:nvPr/>
              </p:nvSpPr>
              <p:spPr>
                <a:xfrm flipH="1" flipV="1">
                  <a:off x="5846400" y="3130200"/>
                  <a:ext cx="325800" cy="2988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3" name="Line 16"/>
                <p:cNvSpPr/>
                <p:nvPr/>
              </p:nvSpPr>
              <p:spPr>
                <a:xfrm flipH="1">
                  <a:off x="7898400" y="3657600"/>
                  <a:ext cx="559800" cy="128988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4" name="CustomShape 17"/>
                <p:cNvSpPr/>
                <p:nvPr/>
              </p:nvSpPr>
              <p:spPr>
                <a:xfrm>
                  <a:off x="8157600" y="343584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/>
                <a:lstStyle/>
                <a:p>
                  <a:pPr algn="ctr"/>
                  <a:r>
                    <a:rPr lang="en-US" sz="1300" b="0" strike="noStrike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</a:rPr>
                    <a:t>Shower</a:t>
                  </a:r>
                  <a:endParaRPr lang="en-US" sz="1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endParaRPr>
                </a:p>
              </p:txBody>
            </p:sp>
            <p:sp>
              <p:nvSpPr>
                <p:cNvPr id="45" name="Line 18"/>
                <p:cNvSpPr/>
                <p:nvPr/>
              </p:nvSpPr>
              <p:spPr>
                <a:xfrm flipH="1" flipV="1">
                  <a:off x="5065560" y="3344040"/>
                  <a:ext cx="228600" cy="2286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46" name="TextBox 45"/>
            <p:cNvSpPr txBox="1"/>
            <p:nvPr/>
          </p:nvSpPr>
          <p:spPr>
            <a:xfrm>
              <a:off x="4901787" y="1601123"/>
              <a:ext cx="1308679" cy="26582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Run 488, Event 16</a:t>
              </a:r>
              <a:endParaRPr lang="en-US" sz="14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2836" y="837914"/>
            <a:ext cx="3558554" cy="461665"/>
            <a:chOff x="242836" y="837914"/>
            <a:chExt cx="3558554" cy="461665"/>
          </a:xfrm>
        </p:grpSpPr>
        <p:sp>
          <p:nvSpPr>
            <p:cNvPr id="58" name="Rectangle 57"/>
            <p:cNvSpPr/>
            <p:nvPr/>
          </p:nvSpPr>
          <p:spPr>
            <a:xfrm>
              <a:off x="242836" y="837914"/>
              <a:ext cx="3558554" cy="461665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58187" y="837914"/>
              <a:ext cx="35278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400" b="1" spc="-1" dirty="0" smtClean="0">
                  <a:uFill>
                    <a:solidFill>
                      <a:srgbClr val="FFFFFF"/>
                    </a:solidFill>
                  </a:uFill>
                  <a:latin typeface="Arial"/>
                </a:rPr>
                <a:t>Track  Reconstruction</a:t>
              </a:r>
              <a:endParaRPr lang="en-US" sz="2400" b="1" spc="-1" dirty="0"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54" y="3772879"/>
            <a:ext cx="2359820" cy="2641975"/>
          </a:xfrm>
          <a:prstGeom prst="rect">
            <a:avLst/>
          </a:prstGeom>
        </p:spPr>
      </p:pic>
      <p:pic>
        <p:nvPicPr>
          <p:cNvPr id="57" name="Picture 5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479" y="1384597"/>
            <a:ext cx="3984270" cy="22161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9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SHMS Monte Carlo vs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379547"/>
            <a:ext cx="9144000" cy="45529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932477"/>
            <a:ext cx="762000" cy="509688"/>
          </a:xfrm>
        </p:spPr>
        <p:txBody>
          <a:bodyPr/>
          <a:lstStyle/>
          <a:p>
            <a:r>
              <a:rPr lang="en-US" smtClean="0"/>
              <a:t>MC</a:t>
            </a:r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410200" y="5932477"/>
            <a:ext cx="762000" cy="509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smtClean="0"/>
              <a:t>MC</a:t>
            </a:r>
            <a:endParaRPr lang="en-US" ker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124200" y="5904037"/>
            <a:ext cx="838200" cy="509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smtClean="0"/>
              <a:t>Data</a:t>
            </a:r>
            <a:endParaRPr lang="en-US" ker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620000" y="5904037"/>
            <a:ext cx="838200" cy="509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smtClean="0"/>
              <a:t>Data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71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Target/kinematics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AutoShape 2" descr="hms_hgcVpshr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3" descr="hms_shwVpsh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ms_ngcVpshr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5" descr="hms_hgcVpshr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hms_shwVpsh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hms_ngcVpshr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8" descr="hms_hgcVpshr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9" descr="hms_shwVpsh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0" descr="hms_ngcVpshr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1" descr="hms_hgcVpshr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2" descr="hms_shwVpsh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3" descr="hms_ngcVpshr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4" descr="hms_hgcVpshr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5" descr="hms_shwVpsh_488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5" y="990600"/>
            <a:ext cx="8686800" cy="43252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52400" y="3153242"/>
            <a:ext cx="8686800" cy="22569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01346"/>
            <a:ext cx="8654845" cy="4343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6426" y="5463988"/>
            <a:ext cx="9366173" cy="22569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AutoShape 1" descr="hms_ngcVpshr_488.png"/>
          <p:cNvSpPr>
            <a:spLocks noChangeArrowheads="1"/>
          </p:cNvSpPr>
          <p:nvPr/>
        </p:nvSpPr>
        <p:spPr bwMode="auto">
          <a:xfrm>
            <a:off x="838200" y="5638800"/>
            <a:ext cx="7391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“Dead-reckoning” of kinematics variables.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Reconstruction matrices from SHMS design optics.</a:t>
            </a:r>
          </a:p>
        </p:txBody>
      </p:sp>
    </p:spTree>
    <p:extLst>
      <p:ext uri="{BB962C8B-B14F-4D97-AF65-F5344CB8AC3E}">
        <p14:creationId xmlns:p14="http://schemas.microsoft.com/office/powerpoint/2010/main" val="4757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20087</TotalTime>
  <Words>865</Words>
  <Application>Microsoft Office PowerPoint</Application>
  <PresentationFormat>On-screen Show (4:3)</PresentationFormat>
  <Paragraphs>221</Paragraphs>
  <Slides>17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Cambria Math</vt:lpstr>
      <vt:lpstr>Comic Sans MS</vt:lpstr>
      <vt:lpstr>DejaVu LGC Sans</vt:lpstr>
      <vt:lpstr>msgothic</vt:lpstr>
      <vt:lpstr>Symbol</vt:lpstr>
      <vt:lpstr>Times</vt:lpstr>
      <vt:lpstr>Times New Roman</vt:lpstr>
      <vt:lpstr>Wingdings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Final 6-Mo. of 12GeV Project in Hall C: Fall/Spring 2016/2017</vt:lpstr>
      <vt:lpstr>PowerPoint Presentation</vt:lpstr>
      <vt:lpstr>KPP Demonstration</vt:lpstr>
      <vt:lpstr>SHMS Monte Carlo vs Data</vt:lpstr>
      <vt:lpstr>Target/kinematics reconstruction</vt:lpstr>
      <vt:lpstr>High Momentum Spectrometer</vt:lpstr>
      <vt:lpstr>Moving Forward: Commissioning/Early Experiments</vt:lpstr>
      <vt:lpstr>Polarized 3He</vt:lpstr>
      <vt:lpstr>PowerPoint Presentation</vt:lpstr>
      <vt:lpstr>PowerPoint Presentation</vt:lpstr>
      <vt:lpstr>PowerPoint Presentation</vt:lpstr>
      <vt:lpstr>LAD – Large Acceptance Detector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 C Status</dc:title>
  <dc:creator>Stephen Wood</dc:creator>
  <cp:lastModifiedBy>Susan Brown</cp:lastModifiedBy>
  <cp:revision>779</cp:revision>
  <cp:lastPrinted>2016-07-25T13:22:35Z</cp:lastPrinted>
  <dcterms:created xsi:type="dcterms:W3CDTF">1601-01-01T00:00:00Z</dcterms:created>
  <dcterms:modified xsi:type="dcterms:W3CDTF">2017-07-10T13:44:45Z</dcterms:modified>
</cp:coreProperties>
</file>