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5" r:id="rId2"/>
    <p:sldMasterId id="2147483711" r:id="rId3"/>
    <p:sldMasterId id="2147483723" r:id="rId4"/>
  </p:sldMasterIdLst>
  <p:notesMasterIdLst>
    <p:notesMasterId r:id="rId20"/>
  </p:notesMasterIdLst>
  <p:sldIdLst>
    <p:sldId id="476" r:id="rId5"/>
    <p:sldId id="769" r:id="rId6"/>
    <p:sldId id="786" r:id="rId7"/>
    <p:sldId id="788" r:id="rId8"/>
    <p:sldId id="787" r:id="rId9"/>
    <p:sldId id="739" r:id="rId10"/>
    <p:sldId id="765" r:id="rId11"/>
    <p:sldId id="791" r:id="rId12"/>
    <p:sldId id="792" r:id="rId13"/>
    <p:sldId id="713" r:id="rId14"/>
    <p:sldId id="745" r:id="rId15"/>
    <p:sldId id="784" r:id="rId16"/>
    <p:sldId id="793" r:id="rId17"/>
    <p:sldId id="789" r:id="rId18"/>
    <p:sldId id="79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3C"/>
    <a:srgbClr val="9900CC"/>
    <a:srgbClr val="000000"/>
    <a:srgbClr val="0000FF"/>
    <a:srgbClr val="CC0066"/>
    <a:srgbClr val="FFFFFF"/>
    <a:srgbClr val="F4C672"/>
    <a:srgbClr val="FDDD9D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62" autoAdjust="0"/>
    <p:restoredTop sz="95872" autoAdjust="0"/>
  </p:normalViewPr>
  <p:slideViewPr>
    <p:cSldViewPr>
      <p:cViewPr varScale="1">
        <p:scale>
          <a:sx n="113" d="100"/>
          <a:sy n="113" d="100"/>
        </p:scale>
        <p:origin x="8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7/9/17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67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Suggested rework</a:t>
            </a:r>
          </a:p>
          <a:p>
            <a:r>
              <a:rPr lang="en-US" baseline="0" dirty="0" smtClean="0"/>
              <a:t>Add bullet on What we are doing</a:t>
            </a:r>
          </a:p>
          <a:p>
            <a:r>
              <a:rPr lang="en-US" baseline="0" dirty="0" smtClean="0"/>
              <a:t>Rolf to find another plot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1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 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C00000"/>
              </a:buClr>
            </a:pPr>
            <a:endParaRPr lang="en-US" dirty="0">
              <a:solidFill>
                <a:srgbClr val="002060"/>
              </a:solidFill>
              <a:latin typeface="Times"/>
              <a:ea typeface=""/>
              <a:cs typeface=""/>
            </a:endParaRPr>
          </a:p>
          <a:p>
            <a:pPr eaLnBrk="0" hangingPunct="0"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000" b="1" dirty="0">
              <a:solidFill>
                <a:srgbClr val="C0000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4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C00000"/>
              </a:buClr>
            </a:pPr>
            <a:endParaRPr lang="en-US" dirty="0">
              <a:solidFill>
                <a:srgbClr val="002060"/>
              </a:solidFill>
              <a:latin typeface="Times"/>
              <a:ea typeface=""/>
              <a:cs typeface=""/>
            </a:endParaRPr>
          </a:p>
          <a:p>
            <a:pPr eaLnBrk="0" hangingPunct="0"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000" b="1" dirty="0">
              <a:solidFill>
                <a:srgbClr val="C0000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buClr>
                <a:srgbClr val="C00000"/>
              </a:buClr>
            </a:pPr>
            <a:endParaRPr lang="en-US" dirty="0">
              <a:solidFill>
                <a:srgbClr val="002060"/>
              </a:solidFill>
              <a:latin typeface="Times"/>
              <a:ea typeface=""/>
              <a:cs typeface=""/>
            </a:endParaRPr>
          </a:p>
          <a:p>
            <a:pPr eaLnBrk="0" hangingPunct="0"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000" b="1" dirty="0">
              <a:solidFill>
                <a:srgbClr val="C00000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24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160762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ea typeface=""/>
                <a:cs typeface="Arial" pitchFamily="34" charset="0"/>
              </a:rPr>
              <a:t>JLab Annual Plan Presentation to SC 7/13/2016 </a:t>
            </a:r>
            <a:endParaRPr lang="en-US" sz="800" dirty="0">
              <a:solidFill>
                <a:srgbClr val="FFFFFF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Times"/>
              <a:ea typeface=""/>
              <a:cs typeface="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E6493B8-E6F1-49BF-86F6-96CAC3570931}" type="slidenum">
              <a:rPr lang="en-US" sz="1800">
                <a:solidFill>
                  <a:prstClr val="white"/>
                </a:solidFill>
                <a:latin typeface="Times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prstClr val="white"/>
              </a:solidFill>
              <a:latin typeface="Times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BD7B1-9884-3744-8F3D-8DBFAAA6FB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05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EE79-C1DC-4E4C-AB64-A60658D06E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53338" cy="336200"/>
            <a:chOff x="0" y="0"/>
            <a:chExt cx="9153338" cy="336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336200"/>
              <a:ext cx="9153338" cy="0"/>
            </a:xfrm>
            <a:prstGeom prst="line">
              <a:avLst/>
            </a:prstGeom>
            <a:ln w="57150" cmpd="sng">
              <a:solidFill>
                <a:srgbClr val="6D00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0" y="0"/>
              <a:ext cx="9144000" cy="308183"/>
            </a:xfrm>
            <a:prstGeom prst="rect">
              <a:avLst/>
            </a:prstGeom>
            <a:solidFill>
              <a:srgbClr val="DFDFDF"/>
            </a:solidFill>
            <a:ln>
              <a:solidFill>
                <a:srgbClr val="DFDFD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24CF-BF57-F949-9C80-D9D618B500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53338" cy="336200"/>
            <a:chOff x="0" y="0"/>
            <a:chExt cx="9153338" cy="336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336200"/>
              <a:ext cx="9153338" cy="0"/>
            </a:xfrm>
            <a:prstGeom prst="line">
              <a:avLst/>
            </a:prstGeom>
            <a:ln w="57150" cmpd="sng">
              <a:solidFill>
                <a:srgbClr val="6D00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0" y="0"/>
              <a:ext cx="9144000" cy="308183"/>
            </a:xfrm>
            <a:prstGeom prst="rect">
              <a:avLst/>
            </a:prstGeom>
            <a:solidFill>
              <a:srgbClr val="DFDFDF"/>
            </a:solidFill>
            <a:ln>
              <a:solidFill>
                <a:srgbClr val="DFDFD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7580-39A1-F14C-B25C-B938A216B4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E58F1-2779-FB4A-A335-E29689E2D7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6FF9-F8C4-7044-925E-5E105A93A4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0E54-EE30-0A4B-9CD3-5636448D86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D977-9129-AE42-8141-36063B5BC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A8C3-6400-3347-BD78-48AAC38E36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DA11-CEB1-C741-8F48-359705D8EF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A3D3-9366-9F4E-8861-A28698DE32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ubTitle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subTitle"/>
          </p:nvPr>
        </p:nvSpPr>
        <p:spPr>
          <a:xfrm>
            <a:off x="457171" y="273352"/>
            <a:ext cx="8228437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3927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2"/>
          <a:stretch/>
        </p:blipFill>
        <p:spPr>
          <a:xfrm>
            <a:off x="2079478" y="1604514"/>
            <a:ext cx="4984151" cy="3977158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079478" y="1604514"/>
            <a:ext cx="4984151" cy="39771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83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0390A65-9E24-9048-BD95-F374DAE92C9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92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58D8EE-B91F-B547-8433-7D55B2D5C3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5441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76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11560" y="1240304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PAC 45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July 2017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50875"/>
            <a:ext cx="5436096" cy="347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446797"/>
            <a:ext cx="3781052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" y="2763427"/>
            <a:ext cx="4620794" cy="306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6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122" y="540170"/>
            <a:ext cx="4540432" cy="3405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50638"/>
            <a:ext cx="4176464" cy="3132348"/>
          </a:xfrm>
          <a:prstGeom prst="rect">
            <a:avLst/>
          </a:prstGeom>
        </p:spPr>
      </p:pic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271586" y="-162272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35496" y="827584"/>
            <a:ext cx="5686288" cy="2523053"/>
          </a:xfrm>
          <a:solidFill>
            <a:schemeClr val="bg1"/>
          </a:solidFill>
        </p:spPr>
        <p:txBody>
          <a:bodyPr/>
          <a:lstStyle/>
          <a:p>
            <a:pPr lvl="1" eaLnBrk="1" hangingPunct="1"/>
            <a:r>
              <a:rPr lang="en-US" sz="1400" b="1" i="1" u="sng" dirty="0" smtClean="0">
                <a:solidFill>
                  <a:srgbClr val="7030A0"/>
                </a:solidFill>
              </a:rPr>
              <a:t>Successfully closed out on time, in budget June 2017!! </a:t>
            </a:r>
          </a:p>
          <a:p>
            <a:pPr lvl="1" eaLnBrk="1" hangingPunct="1"/>
            <a:r>
              <a:rPr lang="en-US" sz="1400" dirty="0" err="1" smtClean="0"/>
              <a:t>GMn</a:t>
            </a:r>
            <a:r>
              <a:rPr lang="en-US" sz="1400" dirty="0" smtClean="0"/>
              <a:t> ERR June 15-16, 2017</a:t>
            </a:r>
          </a:p>
          <a:p>
            <a:pPr eaLnBrk="1" hangingPunct="1"/>
            <a:r>
              <a:rPr lang="en-US" sz="1400" dirty="0" smtClean="0"/>
              <a:t>GEM construction at UVA, </a:t>
            </a:r>
            <a:r>
              <a:rPr lang="en-US" sz="1400" dirty="0"/>
              <a:t>INFN and HCAL Hadron calorimeter from </a:t>
            </a:r>
            <a:r>
              <a:rPr lang="en-US" sz="1400" dirty="0" smtClean="0"/>
              <a:t>CMU now at/arriving at </a:t>
            </a:r>
            <a:r>
              <a:rPr lang="en-US" sz="1400" dirty="0" err="1" smtClean="0"/>
              <a:t>JLab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Coordinate detector from Idaho State, CNU on site at </a:t>
            </a:r>
            <a:r>
              <a:rPr lang="en-US" sz="1400" dirty="0" err="1" smtClean="0"/>
              <a:t>JLab</a:t>
            </a:r>
            <a:endParaRPr lang="en-US" sz="1400" dirty="0" smtClean="0"/>
          </a:p>
          <a:p>
            <a:pPr eaLnBrk="1" hangingPunct="1"/>
            <a:r>
              <a:rPr lang="en-US" sz="1400" dirty="0" err="1" smtClean="0"/>
              <a:t>BigBite</a:t>
            </a:r>
            <a:r>
              <a:rPr lang="en-US" sz="1400" dirty="0" smtClean="0"/>
              <a:t> upgrades at </a:t>
            </a:r>
            <a:r>
              <a:rPr lang="en-US" sz="1400" dirty="0" err="1" smtClean="0"/>
              <a:t>JLab</a:t>
            </a:r>
            <a:r>
              <a:rPr lang="en-US" sz="1400" dirty="0" smtClean="0"/>
              <a:t> (Glasgow, William and Mary)</a:t>
            </a:r>
          </a:p>
          <a:p>
            <a:pPr eaLnBrk="1" hangingPunct="1"/>
            <a:r>
              <a:rPr lang="en-US" sz="1400" dirty="0">
                <a:solidFill>
                  <a:srgbClr val="002060"/>
                </a:solidFill>
              </a:rPr>
              <a:t>ECAL work at </a:t>
            </a:r>
            <a:r>
              <a:rPr lang="en-US" sz="1400" dirty="0" err="1">
                <a:solidFill>
                  <a:srgbClr val="002060"/>
                </a:solidFill>
              </a:rPr>
              <a:t>JLab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err="1">
                <a:solidFill>
                  <a:srgbClr val="002060"/>
                </a:solidFill>
              </a:rPr>
              <a:t>StonyBrook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smtClean="0">
                <a:solidFill>
                  <a:srgbClr val="002060"/>
                </a:solidFill>
              </a:rPr>
              <a:t>NCCU</a:t>
            </a:r>
            <a:endParaRPr lang="en-US" sz="1400" dirty="0"/>
          </a:p>
          <a:p>
            <a:pPr eaLnBrk="1" hangingPunct="1"/>
            <a:r>
              <a:rPr lang="en-US" sz="1400" dirty="0" smtClean="0"/>
              <a:t>Just approved a new run group proposal, </a:t>
            </a:r>
            <a:r>
              <a:rPr lang="en-US" sz="1400" i="1" dirty="0"/>
              <a:t>Measurement of Kaon Structure Function through Tagged Deep Inelastic </a:t>
            </a:r>
            <a:r>
              <a:rPr lang="en-US" sz="1400" i="1" dirty="0" smtClean="0"/>
              <a:t>Scattering </a:t>
            </a:r>
            <a:r>
              <a:rPr lang="en-US" sz="1400" dirty="0" smtClean="0"/>
              <a:t>(K. Park, T. Horn, R. Montgomery)</a:t>
            </a:r>
            <a:endParaRPr lang="en-US" sz="14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8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9" name="Picture 8" descr="cde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18469" y="3350637"/>
            <a:ext cx="4157986" cy="3118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8235" y="3475734"/>
            <a:ext cx="3328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</a:t>
            </a:r>
            <a:r>
              <a:rPr lang="en-US" sz="1600" smtClean="0"/>
              <a:t>module constructed at </a:t>
            </a:r>
            <a:r>
              <a:rPr lang="en-US" sz="1600" dirty="0" err="1" smtClean="0"/>
              <a:t>JLab</a:t>
            </a:r>
            <a:r>
              <a:rPr lang="en-US" sz="1600" dirty="0" smtClean="0"/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2673195"/>
            <a:ext cx="3540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6005299"/>
            <a:ext cx="3328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SBS equipment in </a:t>
            </a:r>
            <a:r>
              <a:rPr lang="en-US" sz="1600" dirty="0" err="1" smtClean="0"/>
              <a:t>JLab</a:t>
            </a:r>
            <a:r>
              <a:rPr lang="en-US" sz="1600" dirty="0" smtClean="0"/>
              <a:t> test lab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540568" y="98072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Director’s cost, schedule, technical review December 2016</a:t>
            </a:r>
          </a:p>
          <a:p>
            <a:pPr lvl="2" eaLnBrk="1" hangingPunct="1">
              <a:buFont typeface="Arial"/>
              <a:buChar char="•"/>
            </a:pPr>
            <a:r>
              <a:rPr lang="en-US" sz="1800" i="1" u="sng" dirty="0" smtClean="0">
                <a:solidFill>
                  <a:srgbClr val="7030A0"/>
                </a:solidFill>
                <a:latin typeface="Arial"/>
                <a:cs typeface="Arial"/>
              </a:rPr>
              <a:t>CD0 January 2017,</a:t>
            </a:r>
            <a:r>
              <a:rPr lang="en-US" sz="1800" i="1" dirty="0" smtClean="0">
                <a:solidFill>
                  <a:srgbClr val="7030A0"/>
                </a:solidFill>
                <a:latin typeface="Arial"/>
                <a:cs typeface="Arial"/>
              </a:rPr>
              <a:t> but project “paused”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Supporting 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ongoing magnet and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Some polarimetry 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and parity beamline instrumentation </a:t>
            </a: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was tested 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symbiotically to Hall A </a:t>
            </a: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DVCS/</a:t>
            </a:r>
            <a:r>
              <a:rPr lang="en-US" sz="1800" dirty="0" err="1" smtClean="0">
                <a:solidFill>
                  <a:srgbClr val="002060"/>
                </a:solidFill>
                <a:latin typeface="Arial"/>
                <a:cs typeface="Arial"/>
              </a:rPr>
              <a:t>GMp</a:t>
            </a: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 running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/>
                <a:cs typeface="Arial"/>
              </a:rPr>
              <a:t>Detector pre-R&amp;D at user institutions</a:t>
            </a:r>
          </a:p>
          <a:p>
            <a:pPr lvl="2" eaLnBrk="1" hangingPunct="1"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67649" y="6466363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9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30408" y="-195337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>
                <a:solidFill>
                  <a:srgbClr val="002060"/>
                </a:solidFill>
              </a:rPr>
              <a:t>SoLID</a:t>
            </a:r>
            <a:endParaRPr lang="en-US" sz="2800" b="0" dirty="0" smtClean="0">
              <a:solidFill>
                <a:srgbClr val="002060"/>
              </a:solidFill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776264" y="918180"/>
            <a:ext cx="50247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1" hangingPunct="1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Director’s </a:t>
            </a:r>
            <a:r>
              <a:rPr lang="en-US" sz="1600" dirty="0">
                <a:solidFill>
                  <a:schemeClr val="tx2"/>
                </a:solidFill>
              </a:rPr>
              <a:t>Review </a:t>
            </a:r>
            <a:r>
              <a:rPr lang="en-US" sz="1600" dirty="0" smtClean="0">
                <a:solidFill>
                  <a:schemeClr val="tx2"/>
                </a:solidFill>
              </a:rPr>
              <a:t>Feb. </a:t>
            </a:r>
            <a:r>
              <a:rPr lang="en-US" sz="1600" dirty="0">
                <a:solidFill>
                  <a:schemeClr val="tx2"/>
                </a:solidFill>
              </a:rPr>
              <a:t>2015</a:t>
            </a:r>
          </a:p>
          <a:p>
            <a:pPr lvl="2" eaLnBrk="1" hangingPunct="1"/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U</a:t>
            </a:r>
            <a:r>
              <a:rPr lang="en-US" sz="1600" dirty="0" smtClean="0">
                <a:solidFill>
                  <a:schemeClr val="tx2"/>
                </a:solidFill>
              </a:rPr>
              <a:t>pdated </a:t>
            </a:r>
            <a:r>
              <a:rPr lang="en-US" sz="1600" dirty="0" err="1" smtClean="0">
                <a:solidFill>
                  <a:schemeClr val="tx2"/>
                </a:solidFill>
              </a:rPr>
              <a:t>pCDR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submitted to </a:t>
            </a:r>
            <a:r>
              <a:rPr lang="en-US" sz="16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JLab</a:t>
            </a: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Director’s Office May 2017</a:t>
            </a:r>
          </a:p>
          <a:p>
            <a:pPr lvl="3"/>
            <a:r>
              <a:rPr lang="en-US" sz="1600" i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Currently under consideration</a:t>
            </a: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Science presentation to new Director May 2017</a:t>
            </a: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Looking </a:t>
            </a:r>
            <a:r>
              <a:rPr lang="en-US" sz="1600" dirty="0">
                <a:solidFill>
                  <a:schemeClr val="accent4"/>
                </a:solidFill>
                <a:latin typeface="Arial" charset="0"/>
                <a:cs typeface="Arial" charset="0"/>
              </a:rPr>
              <a:t>towards Science Review </a:t>
            </a: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late in </a:t>
            </a:r>
            <a:r>
              <a:rPr lang="en-US" sz="1600" dirty="0">
                <a:solidFill>
                  <a:schemeClr val="accent4"/>
                </a:solidFill>
                <a:latin typeface="Arial" charset="0"/>
                <a:cs typeface="Arial" charset="0"/>
              </a:rPr>
              <a:t>CY </a:t>
            </a: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2017, </a:t>
            </a:r>
            <a:r>
              <a:rPr lang="en-US" sz="1600" dirty="0">
                <a:solidFill>
                  <a:schemeClr val="accent4"/>
                </a:solidFill>
                <a:latin typeface="Arial" charset="0"/>
                <a:cs typeface="Arial" charset="0"/>
              </a:rPr>
              <a:t>CD0 in </a:t>
            </a:r>
            <a:r>
              <a:rPr lang="en-US" sz="16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2020</a:t>
            </a: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Continued </a:t>
            </a:r>
            <a:r>
              <a:rPr lang="en-US" sz="1600" dirty="0">
                <a:solidFill>
                  <a:schemeClr val="tx2"/>
                </a:solidFill>
              </a:rPr>
              <a:t>optimization</a:t>
            </a:r>
          </a:p>
          <a:p>
            <a:pPr lvl="2">
              <a:buFont typeface="Lucida Grande"/>
              <a:buChar char="-"/>
            </a:pPr>
            <a:r>
              <a:rPr lang="en-US" sz="1600" dirty="0">
                <a:solidFill>
                  <a:srgbClr val="002060"/>
                </a:solidFill>
              </a:rPr>
              <a:t> Magnetic field analysis</a:t>
            </a:r>
          </a:p>
          <a:p>
            <a:pPr lvl="2">
              <a:buFont typeface="Lucida Grande"/>
              <a:buChar char="-"/>
            </a:pPr>
            <a:r>
              <a:rPr lang="en-US" sz="1600" dirty="0">
                <a:solidFill>
                  <a:srgbClr val="002060"/>
                </a:solidFill>
              </a:rPr>
              <a:t> Support structures</a:t>
            </a:r>
          </a:p>
          <a:p>
            <a:pPr lvl="2">
              <a:buFont typeface="Lucida Grande"/>
              <a:buChar char="-"/>
            </a:pPr>
            <a:r>
              <a:rPr lang="en-US" sz="1600" dirty="0">
                <a:solidFill>
                  <a:srgbClr val="002060"/>
                </a:solidFill>
              </a:rPr>
              <a:t> Data acquisition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1600" dirty="0" smtClean="0">
                <a:solidFill>
                  <a:schemeClr val="tx2"/>
                </a:solidFill>
              </a:rPr>
              <a:t> Backgrounds </a:t>
            </a:r>
            <a:r>
              <a:rPr lang="en-US" sz="1600" dirty="0">
                <a:solidFill>
                  <a:schemeClr val="tx2"/>
                </a:solidFill>
              </a:rPr>
              <a:t>and simulation</a:t>
            </a:r>
            <a:endParaRPr lang="en-US" sz="1600" dirty="0">
              <a:solidFill>
                <a:srgbClr val="002060"/>
              </a:solidFill>
            </a:endParaRPr>
          </a:p>
          <a:p>
            <a:pPr lvl="2">
              <a:buFont typeface="Lucida Grande"/>
              <a:buChar char="-"/>
            </a:pPr>
            <a:r>
              <a:rPr lang="en-US" sz="1600" dirty="0">
                <a:solidFill>
                  <a:schemeClr val="tx2"/>
                </a:solidFill>
              </a:rPr>
              <a:t> Detector </a:t>
            </a:r>
            <a:r>
              <a:rPr lang="en-US" sz="1600" dirty="0" smtClean="0">
                <a:solidFill>
                  <a:schemeClr val="tx2"/>
                </a:solidFill>
              </a:rPr>
              <a:t>pre-R&amp;D</a:t>
            </a:r>
          </a:p>
          <a:p>
            <a:pPr marL="1200150" lvl="2" indent="-285750"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8472" y="3501008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79235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10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472" y="948351"/>
            <a:ext cx="4782679" cy="29959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9912" y="4235896"/>
            <a:ext cx="51845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charset="0"/>
              <a:buChar char="•"/>
            </a:pPr>
            <a:r>
              <a:rPr lang="en-US" sz="1600" dirty="0"/>
              <a:t>Just approved a new run group proposal, </a:t>
            </a:r>
            <a:r>
              <a:rPr lang="en-US" sz="1600" i="1" dirty="0"/>
              <a:t>Transverse Target Single-Spin Asymmetry in Exclusive Pi- Production </a:t>
            </a:r>
            <a:r>
              <a:rPr lang="en-US" sz="1600" dirty="0"/>
              <a:t>(G. Huber)</a:t>
            </a:r>
          </a:p>
          <a:p>
            <a:pPr marL="1657350" lvl="3" indent="-285750">
              <a:buFont typeface=".AppleSystemUIFont" charset="-120"/>
              <a:buChar char="-"/>
            </a:pPr>
            <a:r>
              <a:rPr lang="en-US" sz="1600" dirty="0" smtClean="0"/>
              <a:t>submitted a similar proposal last year</a:t>
            </a:r>
            <a:endParaRPr lang="en-US" sz="1600" dirty="0" smtClean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9405" y="169476"/>
            <a:ext cx="118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SoLID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9675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CLEO magnet has arrived at </a:t>
            </a:r>
            <a:r>
              <a:rPr lang="en-US" sz="2000" dirty="0" err="1" smtClean="0"/>
              <a:t>JLab</a:t>
            </a:r>
            <a:r>
              <a:rPr lang="en-US" sz="2000" dirty="0" smtClean="0"/>
              <a:t>!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052736"/>
            <a:ext cx="3936437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296" y="2537609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Cryostat and coil collars in </a:t>
            </a:r>
            <a:r>
              <a:rPr lang="en-US" sz="2000" dirty="0" err="1" smtClean="0">
                <a:solidFill>
                  <a:srgbClr val="000090"/>
                </a:solidFill>
              </a:rPr>
              <a:t>JLab</a:t>
            </a:r>
            <a:r>
              <a:rPr lang="en-US" sz="2000" dirty="0" smtClean="0">
                <a:solidFill>
                  <a:srgbClr val="000090"/>
                </a:solidFill>
              </a:rPr>
              <a:t> test lab high bay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8" y="590921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1,000 tons of steel removed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13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06" y="4005064"/>
            <a:ext cx="4379493" cy="246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" y="3067331"/>
            <a:ext cx="3743207" cy="28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107504" y="653156"/>
            <a:ext cx="8856984" cy="4000500"/>
          </a:xfrm>
        </p:spPr>
        <p:txBody>
          <a:bodyPr/>
          <a:lstStyle/>
          <a:p>
            <a:endParaRPr lang="en-US" sz="1350" i="1" dirty="0"/>
          </a:p>
          <a:p>
            <a:r>
              <a:rPr lang="en-US" sz="1400" i="1" dirty="0" err="1" smtClean="0">
                <a:latin typeface="Constantia" charset="0"/>
                <a:ea typeface="Constantia" charset="0"/>
                <a:cs typeface="Constantia" charset="0"/>
              </a:rPr>
              <a:t>Rosenbluth</a:t>
            </a:r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separation of the p</a:t>
            </a:r>
            <a:r>
              <a:rPr lang="en-US" sz="1400" i="1" baseline="30000" dirty="0">
                <a:latin typeface="Constantia" charset="0"/>
                <a:ea typeface="Constantia" charset="0"/>
                <a:cs typeface="Constantia" charset="0"/>
              </a:rPr>
              <a:t>0 </a:t>
            </a:r>
            <a:r>
              <a:rPr lang="en-US" sz="1400" i="1" dirty="0" err="1">
                <a:latin typeface="Constantia" charset="0"/>
                <a:ea typeface="Constantia" charset="0"/>
                <a:cs typeface="Constantia" charset="0"/>
              </a:rPr>
              <a:t>electroproduction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 cross section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, M.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Defurne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Phys. Rev. Lett. 117 (2016) no.26, 262001 </a:t>
            </a:r>
            <a:endParaRPr lang="fr-FR" sz="1400" dirty="0">
              <a:latin typeface="Constantia" charset="0"/>
              <a:ea typeface="Constantia" charset="0"/>
              <a:cs typeface="Constantia" charset="0"/>
            </a:endParaRPr>
          </a:p>
          <a:p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Measurements of d2n and A1n: Probing the neutron spin structure,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D. Flay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et al.,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Phys. Rev. D 94 (2016) no.5, 052003 </a:t>
            </a:r>
          </a:p>
          <a:p>
            <a:r>
              <a:rPr lang="en-US" sz="1400" i="1" dirty="0" err="1">
                <a:latin typeface="Constantia" charset="0"/>
                <a:ea typeface="Constantia" charset="0"/>
                <a:cs typeface="Constantia" charset="0"/>
              </a:rPr>
              <a:t>Electroexcitation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 of the D+(1232)</a:t>
            </a:r>
            <a:r>
              <a:rPr lang="en-US" sz="1400" i="1" baseline="30000" dirty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at low momentum transfer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, A. Bloomberg et al., Phys. Lett. B 760 (2016) 267-272 </a:t>
            </a:r>
          </a:p>
          <a:p>
            <a:pPr>
              <a:buFont typeface="Arial" charset="0"/>
              <a:buChar char="•"/>
            </a:pP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Proton radius from electron scattering data,</a:t>
            </a:r>
            <a:r>
              <a:rPr lang="en-US" sz="1400" b="1" dirty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D.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Higinbotham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Phys. Rev. C 93 (2016) 5, 055207 </a:t>
            </a:r>
          </a:p>
          <a:p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Studies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of relative gain and timing response of fine-mesh photomultiplier tubes in high magnetic fields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, V.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Sulkosky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Nucl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Instrum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. Meth. A 827 (2016)</a:t>
            </a:r>
          </a:p>
          <a:p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Beam Position Reconstruction for the g2p Experiment in Hall A at Jefferson Lab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,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Pengjia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Zhu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et al.,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Nucl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.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Instrum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.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Meth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. A 808 (2016) </a:t>
            </a:r>
            <a:endParaRPr lang="en-US" sz="1400" i="1" dirty="0" smtClean="0">
              <a:latin typeface="Constantia" charset="0"/>
              <a:ea typeface="Constantia" charset="0"/>
              <a:cs typeface="Constantia" charset="0"/>
            </a:endParaRPr>
          </a:p>
          <a:p>
            <a:r>
              <a:rPr lang="en-US" sz="1400" i="1" dirty="0" err="1" smtClean="0">
                <a:latin typeface="Constantia" charset="0"/>
                <a:ea typeface="Constantia" charset="0"/>
                <a:cs typeface="Constantia" charset="0"/>
              </a:rPr>
              <a:t>Rosenbluth</a:t>
            </a:r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Separation of the pi0 </a:t>
            </a:r>
            <a:r>
              <a:rPr lang="en-US" sz="1400" i="1" dirty="0" err="1">
                <a:latin typeface="Constantia" charset="0"/>
                <a:ea typeface="Constantia" charset="0"/>
                <a:cs typeface="Constantia" charset="0"/>
              </a:rPr>
              <a:t>Electroproduction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 Cross Section off the Neutron,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M.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Mazouz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Phys. Rev. Lett. </a:t>
            </a:r>
            <a:r>
              <a:rPr lang="is-IS" sz="1400" dirty="0">
                <a:latin typeface="Constantia" charset="0"/>
                <a:ea typeface="Constantia" charset="0"/>
                <a:cs typeface="Constantia" charset="0"/>
              </a:rPr>
              <a:t>118 (2017) no.22, 222002 </a:t>
            </a:r>
          </a:p>
          <a:p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First </a:t>
            </a:r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Measurement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of </a:t>
            </a:r>
            <a:r>
              <a:rPr lang="en-US" sz="1400" i="1" dirty="0" err="1" smtClean="0">
                <a:latin typeface="Constantia" charset="0"/>
                <a:ea typeface="Constantia" charset="0"/>
                <a:cs typeface="Constantia" charset="0"/>
              </a:rPr>
              <a:t>Unpolarized</a:t>
            </a:r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SIDIS </a:t>
            </a:r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Cross Section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and </a:t>
            </a:r>
            <a:r>
              <a:rPr lang="en-US" sz="1400" i="1" dirty="0" smtClean="0">
                <a:latin typeface="Constantia" charset="0"/>
                <a:ea typeface="Constantia" charset="0"/>
                <a:cs typeface="Constantia" charset="0"/>
              </a:rPr>
              <a:t>Cross Section Ratios 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from a 3He target,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X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.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Yan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nb-NO" sz="1400" i="1" dirty="0">
                <a:latin typeface="Constantia" charset="0"/>
                <a:ea typeface="Constantia" charset="0"/>
                <a:cs typeface="Constantia" charset="0"/>
              </a:rPr>
              <a:t>et al., </a:t>
            </a:r>
            <a:r>
              <a:rPr lang="is-IS" sz="1400" dirty="0">
                <a:latin typeface="Constantia" charset="0"/>
                <a:ea typeface="Constantia" charset="0"/>
                <a:cs typeface="Constantia" charset="0"/>
              </a:rPr>
              <a:t>Phys.Rev. C95 (2017) no.3, 035209 </a:t>
            </a:r>
            <a:endParaRPr lang="en-US" sz="1400" dirty="0">
              <a:latin typeface="Constantia" charset="0"/>
              <a:ea typeface="Constantia" charset="0"/>
              <a:cs typeface="Constantia" charset="0"/>
            </a:endParaRPr>
          </a:p>
          <a:p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Extraction of the Neutron Electric Form Factor from Measurements of Inclusive Double Spin Asymmetries,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V.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Sulkosky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arXiv:1704.06253, submitted for publication </a:t>
            </a:r>
          </a:p>
          <a:p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A Glimpse of Gluons through Deeply Virtual Compton Scattering on the Proton,</a:t>
            </a:r>
            <a:r>
              <a:rPr lang="en-US" sz="1400" b="1" dirty="0">
                <a:latin typeface="Constantia" charset="0"/>
                <a:ea typeface="Constantia" charset="0"/>
                <a:cs typeface="Constantia" charset="0"/>
              </a:rPr>
              <a:t>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M.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Defurne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arXiv:1703.09442, submitted for publication </a:t>
            </a:r>
          </a:p>
          <a:p>
            <a:r>
              <a:rPr lang="en-US" sz="1400" i="1" dirty="0" err="1">
                <a:latin typeface="Constantia" charset="0"/>
                <a:ea typeface="Constantia" charset="0"/>
                <a:cs typeface="Constantia" charset="0"/>
              </a:rPr>
              <a:t>JLab</a:t>
            </a:r>
            <a:r>
              <a:rPr lang="en-US" sz="1400" i="1" dirty="0">
                <a:latin typeface="Constantia" charset="0"/>
                <a:ea typeface="Constantia" charset="0"/>
                <a:cs typeface="Constantia" charset="0"/>
              </a:rPr>
              <a:t> Measurements of the 3He Form Factors at Large Momentum Transfers, 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A. </a:t>
            </a:r>
            <a:r>
              <a:rPr lang="en-US" sz="1400" dirty="0" err="1">
                <a:latin typeface="Constantia" charset="0"/>
                <a:ea typeface="Constantia" charset="0"/>
                <a:cs typeface="Constantia" charset="0"/>
              </a:rPr>
              <a:t>Camsonne</a:t>
            </a:r>
            <a:r>
              <a:rPr lang="en-US" sz="1400" dirty="0">
                <a:latin typeface="Constantia" charset="0"/>
                <a:ea typeface="Constantia" charset="0"/>
                <a:cs typeface="Constantia" charset="0"/>
              </a:rPr>
              <a:t> et al., 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arXiv:1610.07456,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submitted</a:t>
            </a:r>
            <a:r>
              <a:rPr lang="nb-NO" sz="1400" dirty="0">
                <a:latin typeface="Constantia" charset="0"/>
                <a:ea typeface="Constantia" charset="0"/>
                <a:cs typeface="Constantia" charset="0"/>
              </a:rPr>
              <a:t> for </a:t>
            </a:r>
            <a:r>
              <a:rPr lang="nb-NO" sz="1400" dirty="0" err="1">
                <a:latin typeface="Constantia" charset="0"/>
                <a:ea typeface="Constantia" charset="0"/>
                <a:cs typeface="Constantia" charset="0"/>
              </a:rPr>
              <a:t>publication</a:t>
            </a:r>
            <a:endParaRPr lang="nb-NO" sz="1400" dirty="0">
              <a:latin typeface="Constantia" charset="0"/>
              <a:ea typeface="Constantia" charset="0"/>
              <a:cs typeface="Constantia" charset="0"/>
            </a:endParaRPr>
          </a:p>
          <a:p>
            <a:endParaRPr lang="nb-NO" sz="1400" dirty="0" smtClean="0"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93958" y="5732394"/>
            <a:ext cx="142875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050">
                <a:solidFill>
                  <a:schemeClr val="bg1"/>
                </a:solidFill>
              </a:rPr>
              <a:pPr/>
              <a:t>14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50141"/>
            <a:ext cx="50207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Hall A Publications in 2016, 2017</a:t>
            </a:r>
            <a:endParaRPr lang="en-US" sz="2000" dirty="0">
              <a:solidFill>
                <a:srgbClr val="002060"/>
              </a:solidFill>
            </a:endParaRPr>
          </a:p>
          <a:p>
            <a:pPr algn="ctr"/>
            <a:r>
              <a:rPr lang="en-US" sz="1500" dirty="0">
                <a:solidFill>
                  <a:srgbClr val="002060"/>
                </a:solidFill>
              </a:rPr>
              <a:t>(Hall results only – more from other staff activities)</a:t>
            </a:r>
          </a:p>
        </p:txBody>
      </p:sp>
    </p:spTree>
    <p:extLst>
      <p:ext uri="{BB962C8B-B14F-4D97-AF65-F5344CB8AC3E}">
        <p14:creationId xmlns:p14="http://schemas.microsoft.com/office/powerpoint/2010/main" val="2127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107504" y="759296"/>
            <a:ext cx="8352928" cy="5334000"/>
          </a:xfrm>
        </p:spPr>
        <p:txBody>
          <a:bodyPr/>
          <a:lstStyle/>
          <a:p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Other information of note:</a:t>
            </a:r>
          </a:p>
          <a:p>
            <a:pPr lvl="1">
              <a:buFont typeface=".AppleSystemUIFont" charset="0"/>
              <a:buChar char="-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New Hall A/C Staff Scientist Simona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Malace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started June 2017</a:t>
            </a:r>
          </a:p>
          <a:p>
            <a:pPr lvl="1">
              <a:buFont typeface=".AppleSystemUIFont" charset="0"/>
              <a:buChar char="-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New Hall A Postdoctoral Fellow, </a:t>
            </a:r>
            <a:r>
              <a:rPr lang="en-US" sz="1800" dirty="0"/>
              <a:t>Marco </a:t>
            </a:r>
            <a:r>
              <a:rPr lang="en-US" sz="1800" dirty="0" err="1" smtClean="0"/>
              <a:t>Carmignotto</a:t>
            </a:r>
            <a:r>
              <a:rPr lang="en-US" sz="1800" dirty="0" smtClean="0"/>
              <a:t>, to start this month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200" b="1" i="1" u="sng" dirty="0" smtClean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  <a:p>
            <a:pPr lvl="1">
              <a:buFont typeface=".AppleSystemUIFont" charset="0"/>
              <a:buChar char="-"/>
            </a:pP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 11 </a:t>
            </a:r>
            <a:r>
              <a:rPr lang="en-US" sz="2200" i="1" dirty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GeV 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 programs (DVCS/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GMp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) complete!</a:t>
            </a:r>
          </a:p>
          <a:p>
            <a:pPr lvl="1">
              <a:buFont typeface=".AppleSystemUIFont" charset="0"/>
              <a:buChar char="-"/>
            </a:pP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200" i="1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e,e’p</a:t>
            </a:r>
            <a:r>
              <a:rPr lang="en-US" sz="2200" i="1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) experiment also completed!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 science program planned moving forward</a:t>
            </a:r>
          </a:p>
          <a:p>
            <a:pPr lvl="2">
              <a:buFont typeface=".AppleSystemUIFont" charset="0"/>
              <a:buChar char="-"/>
            </a:pPr>
            <a:r>
              <a:rPr lang="en-US" sz="2200" i="1" dirty="0" smtClean="0">
                <a:latin typeface="Arial" charset="0"/>
                <a:ea typeface="ＭＳ Ｐゴシック" charset="0"/>
                <a:cs typeface="ＭＳ Ｐゴシック" charset="0"/>
              </a:rPr>
              <a:t>Ready for tritium run group in Fall</a:t>
            </a:r>
          </a:p>
          <a:p>
            <a:pPr lvl="1">
              <a:buFont typeface=".AppleSystemUIFont" charset="0"/>
              <a:buChar char="-"/>
            </a:pPr>
            <a:r>
              <a:rPr lang="en-US" sz="2200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Supporting extensive and diverse activities requisite to 11 </a:t>
            </a:r>
            <a:r>
              <a:rPr lang="en-US" sz="2200" dirty="0" err="1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200" dirty="0" smtClean="0">
                <a:solidFill>
                  <a:srgbClr val="01853C"/>
                </a:solidFill>
                <a:latin typeface="Arial" charset="0"/>
                <a:ea typeface="ＭＳ Ｐゴシック" charset="0"/>
                <a:cs typeface="ＭＳ Ｐゴシック" charset="0"/>
              </a:rPr>
              <a:t> era science program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200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67944" y="6453336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chemeClr val="bg1"/>
                </a:solidFill>
              </a:rPr>
              <a:pPr/>
              <a:t>15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</a:t>
            </a:r>
            <a:r>
              <a:rPr lang="en-US" sz="2400" b="0" dirty="0" smtClean="0"/>
              <a:t>Schedule from 1/2017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93159"/>
              </p:ext>
            </p:extLst>
          </p:nvPr>
        </p:nvGraphicFramePr>
        <p:xfrm>
          <a:off x="827584" y="1041559"/>
          <a:ext cx="6768752" cy="4163073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224136"/>
                <a:gridCol w="1152128"/>
                <a:gridCol w="1224136"/>
                <a:gridCol w="1008112"/>
                <a:gridCol w="1080120"/>
                <a:gridCol w="1080120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65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0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0" kern="1200" dirty="0" err="1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0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  <a:endParaRPr kumimoji="0" lang="en-US" sz="19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1673054"/>
            <a:ext cx="827584" cy="747834"/>
          </a:xfrm>
          <a:prstGeom prst="rect">
            <a:avLst/>
          </a:prstGeom>
          <a:solidFill>
            <a:srgbClr val="FFFF00"/>
          </a:solidFill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2016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0" y="2552538"/>
            <a:ext cx="827584" cy="7324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0" y="3776674"/>
            <a:ext cx="827584" cy="7324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8752" y="5673442"/>
            <a:ext cx="248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SBS</a:t>
            </a:r>
            <a:r>
              <a:rPr lang="en-US" sz="2000" i="1" dirty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2019? </a:t>
            </a:r>
          </a:p>
          <a:p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MOLLER, </a:t>
            </a:r>
            <a:r>
              <a:rPr lang="en-US" sz="2000" i="1" dirty="0" err="1" smtClean="0">
                <a:solidFill>
                  <a:srgbClr val="002060"/>
                </a:solidFill>
                <a:latin typeface="Constantia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2060"/>
              </a:solidFill>
              <a:latin typeface="Constantia"/>
              <a:cs typeface="Constantia"/>
            </a:endParaRPr>
          </a:p>
        </p:txBody>
      </p:sp>
      <p:sp>
        <p:nvSpPr>
          <p:cNvPr id="6" name="Right Brace 5"/>
          <p:cNvSpPr/>
          <p:nvPr/>
        </p:nvSpPr>
        <p:spPr bwMode="auto">
          <a:xfrm rot="5400000">
            <a:off x="6243974" y="4391416"/>
            <a:ext cx="533963" cy="2149720"/>
          </a:xfrm>
          <a:prstGeom prst="rightBrace">
            <a:avLst>
              <a:gd name="adj1" fmla="val 8333"/>
              <a:gd name="adj2" fmla="val 7473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57239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</a:t>
            </a:r>
            <a:r>
              <a:rPr lang="en-US" sz="2000" i="1" dirty="0" smtClean="0"/>
              <a:t>chedule </a:t>
            </a:r>
            <a:r>
              <a:rPr lang="en-US" sz="2000" b="1" i="1" u="sng" dirty="0" smtClean="0"/>
              <a:t>NOT</a:t>
            </a:r>
            <a:r>
              <a:rPr lang="en-US" sz="2000" i="1" dirty="0" smtClean="0"/>
              <a:t> final</a:t>
            </a:r>
            <a:endParaRPr lang="en-US" sz="2000" i="1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2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0935382">
            <a:off x="2366253" y="5169795"/>
            <a:ext cx="2448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i="1" smtClean="0">
                <a:solidFill>
                  <a:srgbClr val="7030A0"/>
                </a:solidFill>
              </a:rPr>
              <a:t>run </a:t>
            </a:r>
            <a:r>
              <a:rPr lang="is-IS" sz="2000" i="1" dirty="0" smtClean="0">
                <a:solidFill>
                  <a:srgbClr val="7030A0"/>
                </a:solidFill>
              </a:rPr>
              <a:t>period </a:t>
            </a:r>
            <a:r>
              <a:rPr lang="en-US" sz="2000" i="1" dirty="0" smtClean="0">
                <a:solidFill>
                  <a:srgbClr val="7030A0"/>
                </a:solidFill>
              </a:rPr>
              <a:t>perhaps to be cancelled</a:t>
            </a:r>
            <a:endParaRPr lang="en-US" sz="2000" i="1" dirty="0">
              <a:solidFill>
                <a:srgbClr val="7030A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572000" y="4942685"/>
            <a:ext cx="1153906" cy="4305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45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" y="3439064"/>
            <a:ext cx="4200122" cy="2922969"/>
          </a:xfrm>
          <a:prstGeom prst="rect">
            <a:avLst/>
          </a:prstGeom>
        </p:spPr>
      </p:pic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"/>
                <a:cs typeface="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a typeface=""/>
                <a:cs typeface=""/>
              </a:rPr>
              <a:t>E12-06-114 DVCS Experiment</a:t>
            </a:r>
            <a:endParaRPr lang="en-US" sz="2800" dirty="0">
              <a:solidFill>
                <a:prstClr val="black"/>
              </a:solidFill>
              <a:ea typeface=""/>
              <a:cs typeface=""/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Times"/>
              <a:ea typeface=""/>
              <a:cs typeface="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5759" y="4114800"/>
            <a:ext cx="23762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199E12"/>
                </a:solidFill>
                <a:latin typeface="Symbol" panose="05050102010706020507" pitchFamily="18" charset="2"/>
                <a:ea typeface=""/>
                <a:cs typeface="Symap" panose="00000400000000000000" pitchFamily="2" charset="0"/>
              </a:rPr>
              <a:t>p</a:t>
            </a:r>
            <a:r>
              <a:rPr lang="en-US" sz="1700" baseline="300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0</a:t>
            </a:r>
            <a:r>
              <a:rPr lang="en-US" sz="17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 ’s reconstructed in DVCS calorimeter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124" y="876685"/>
            <a:ext cx="4176464" cy="215443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Times"/>
                <a:ea typeface=""/>
                <a:cs typeface=""/>
              </a:rPr>
              <a:t>100 PAC days approved: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srgbClr val="C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prstClr val="black"/>
                </a:solidFill>
                <a:latin typeface="Times"/>
                <a:ea typeface=""/>
                <a:cs typeface=""/>
              </a:rPr>
              <a:t>High impact experiment for nucleon 3D imaging program</a:t>
            </a:r>
            <a:endParaRPr lang="en-US" sz="1800" dirty="0">
              <a:solidFill>
                <a:prstClr val="black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High precision scaling tests of the DVCS cross section at constant </a:t>
            </a:r>
            <a:r>
              <a:rPr lang="en-US" sz="18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x</a:t>
            </a:r>
            <a:r>
              <a:rPr lang="en-US" sz="1800" baseline="-250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B</a:t>
            </a: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CEBAF12 will allow </a:t>
            </a:r>
            <a:r>
              <a:rPr lang="en-US" sz="1800" dirty="0" smtClean="0">
                <a:solidFill>
                  <a:prstClr val="black"/>
                </a:solidFill>
                <a:latin typeface="Times"/>
                <a:ea typeface=""/>
                <a:cs typeface=""/>
              </a:rPr>
              <a:t>first time exploration of </a:t>
            </a: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the high </a:t>
            </a:r>
            <a:r>
              <a:rPr lang="en-US" sz="18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x</a:t>
            </a:r>
            <a:r>
              <a:rPr lang="en-US" sz="1800" baseline="-25000" dirty="0" err="1">
                <a:solidFill>
                  <a:prstClr val="black"/>
                </a:solidFill>
                <a:latin typeface="Times"/>
                <a:ea typeface=""/>
                <a:cs typeface=""/>
              </a:rPr>
              <a:t>B</a:t>
            </a:r>
            <a:r>
              <a:rPr lang="en-US" sz="1800" dirty="0">
                <a:solidFill>
                  <a:prstClr val="black"/>
                </a:solidFill>
                <a:latin typeface="Times"/>
                <a:ea typeface=""/>
                <a:cs typeface=""/>
              </a:rPr>
              <a:t> region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638872" cy="2477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0864" y="836712"/>
            <a:ext cx="336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Excellent coincident time resolution: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99E12"/>
                </a:solidFill>
                <a:latin typeface="Comic Sans MS" panose="030F0702030302020204" pitchFamily="66" charset="0"/>
                <a:ea typeface=""/>
                <a:cs typeface=""/>
              </a:rPr>
              <a:t>250 MHz beam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96" y="3068960"/>
            <a:ext cx="50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C00000"/>
                </a:solidFill>
                <a:latin typeface="Times"/>
                <a:ea typeface=""/>
                <a:cs typeface=""/>
              </a:rPr>
              <a:t>Planned 50% </a:t>
            </a:r>
            <a:r>
              <a:rPr lang="en-US" sz="1800" i="1" dirty="0">
                <a:solidFill>
                  <a:srgbClr val="C00000"/>
                </a:solidFill>
                <a:latin typeface="Times"/>
                <a:ea typeface=""/>
                <a:cs typeface=""/>
              </a:rPr>
              <a:t>of experiment completed in 2014-2016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z="2000" smtClean="0">
                <a:solidFill>
                  <a:prstClr val="white"/>
                </a:solidFill>
              </a:rPr>
              <a:pPr defTabSz="457200"/>
              <a:t>3</a:t>
            </a:fld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8843" y="4038600"/>
            <a:ext cx="4572000" cy="2123658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Times"/>
                <a:ea typeface=""/>
                <a:cs typeface=""/>
              </a:rPr>
              <a:t>Analysis path:</a:t>
            </a:r>
            <a:endParaRPr lang="en-US" sz="1800" dirty="0">
              <a:solidFill>
                <a:srgbClr val="C00000"/>
              </a:solidFill>
              <a:latin typeface="Times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srgbClr val="C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Jun’17: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R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eport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at </a:t>
            </a:r>
            <a:r>
              <a:rPr lang="en-US" sz="1800" dirty="0" err="1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JLab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Summer Meeting.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Jan’18: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Preliminary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results on </a:t>
            </a:r>
            <a:r>
              <a:rPr lang="en-US" sz="1800" dirty="0" smtClean="0">
                <a:solidFill>
                  <a:srgbClr val="000000"/>
                </a:solidFill>
                <a:latin typeface="Symbol" panose="05050102010706020507" pitchFamily="18" charset="2"/>
                <a:ea typeface=""/>
                <a:cs typeface=""/>
              </a:rPr>
              <a:t>p</a:t>
            </a:r>
            <a:r>
              <a:rPr lang="en-US" sz="1800" baseline="300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at </a:t>
            </a:r>
            <a:r>
              <a:rPr lang="en-US" sz="1800" i="1" dirty="0" err="1" smtClean="0">
                <a:solidFill>
                  <a:srgbClr val="000000"/>
                </a:solidFill>
                <a:latin typeface="Times"/>
                <a:ea typeface=""/>
                <a:cs typeface=""/>
              </a:rPr>
              <a:t>x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Times"/>
                <a:ea typeface=""/>
                <a:cs typeface=""/>
              </a:rPr>
              <a:t>B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=0.36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Apr’18: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Preliminary results on DVCS </a:t>
            </a:r>
            <a:endParaRPr lang="en-US" sz="1800" dirty="0" smtClean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Jul’18 :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Short paper submitted to PRL on </a:t>
            </a:r>
            <a:r>
              <a:rPr lang="en-US" sz="1800" dirty="0" smtClean="0">
                <a:solidFill>
                  <a:srgbClr val="000000"/>
                </a:solidFill>
                <a:latin typeface="Symbol" panose="05050102010706020507" pitchFamily="18" charset="2"/>
                <a:ea typeface=""/>
                <a:cs typeface=""/>
              </a:rPr>
              <a:t>p</a:t>
            </a:r>
            <a:r>
              <a:rPr lang="en-US" sz="1800" baseline="300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0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Jan’19: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 Letter to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PRL on 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DVCS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Jul’19: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Long 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paper </a:t>
            </a:r>
            <a:r>
              <a:rPr lang="en-US" sz="1800" dirty="0">
                <a:solidFill>
                  <a:srgbClr val="000000"/>
                </a:solidFill>
                <a:latin typeface="Times"/>
                <a:ea typeface=""/>
                <a:cs typeface=""/>
              </a:rPr>
              <a:t>to PRC (DVCS &amp; pi0</a:t>
            </a:r>
            <a:r>
              <a:rPr lang="en-US" sz="1800" dirty="0" smtClean="0">
                <a:solidFill>
                  <a:srgbClr val="000000"/>
                </a:solidFill>
                <a:latin typeface="Times"/>
                <a:ea typeface=""/>
                <a:cs typeface=""/>
              </a:rPr>
              <a:t>)</a:t>
            </a:r>
            <a:endParaRPr lang="en-US" sz="1800" dirty="0">
              <a:solidFill>
                <a:srgbClr val="000000"/>
              </a:solidFill>
              <a:latin typeface="Times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700" y="4191743"/>
            <a:ext cx="95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smtClean="0">
                <a:solidFill>
                  <a:srgbClr val="002060"/>
                </a:solidFill>
                <a:latin typeface="Comic Sans MS" panose="030F0702030302020204" pitchFamily="66" charset="0"/>
                <a:ea typeface=""/>
                <a:cs typeface="Arial" pitchFamily="34" charset="0"/>
              </a:rPr>
              <a:t>10 MeV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"/>
                <a:cs typeface="Arial" pitchFamily="34" charset="0"/>
              </a:rPr>
              <a:t>resolution</a:t>
            </a:r>
            <a:endParaRPr lang="en-US" sz="1200" dirty="0" smtClean="0">
              <a:solidFill>
                <a:srgbClr val="002060"/>
              </a:solidFill>
              <a:latin typeface="Comic Sans MS" panose="030F0702030302020204" pitchFamily="66" charset="0"/>
              <a:ea typeface="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stomShape 1"/>
          <p:cNvSpPr/>
          <p:nvPr/>
        </p:nvSpPr>
        <p:spPr>
          <a:xfrm>
            <a:off x="457172" y="77753"/>
            <a:ext cx="8228437" cy="555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726" fontAlgn="auto">
              <a:spcBef>
                <a:spcPts val="0"/>
              </a:spcBef>
              <a:spcAft>
                <a:spcPts val="0"/>
              </a:spcAft>
            </a:pPr>
            <a:r>
              <a:rPr lang="en-US" sz="2903" b="1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E012-07-108 Experiment 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6" name="CustomShape 2"/>
          <p:cNvSpPr/>
          <p:nvPr/>
        </p:nvSpPr>
        <p:spPr>
          <a:xfrm>
            <a:off x="557424" y="491682"/>
            <a:ext cx="8128185" cy="545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 defTabSz="414726" fontAlgn="auto">
              <a:spcBef>
                <a:spcPts val="0"/>
              </a:spcBef>
              <a:spcAft>
                <a:spcPts val="0"/>
              </a:spcAft>
            </a:pPr>
            <a:r>
              <a:rPr lang="en-US" sz="1814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Precision Measurement of the Proton Elastic Cross-Section at High Q</a:t>
            </a:r>
            <a:r>
              <a:rPr lang="en-US" sz="1814" spc="-1" baseline="30000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7" name="CustomShape 3"/>
          <p:cNvSpPr/>
          <p:nvPr/>
        </p:nvSpPr>
        <p:spPr>
          <a:xfrm>
            <a:off x="248833" y="927766"/>
            <a:ext cx="8708793" cy="1224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95934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Precision e-p elastic cross-section is necessary to:</a:t>
            </a:r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lvl="1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Determine </a:t>
            </a:r>
            <a:r>
              <a:rPr lang="en-US" sz="145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GEp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en-US" sz="145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GMp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and TPE contributions at high Q</a:t>
            </a:r>
            <a:r>
              <a:rPr lang="en-US" sz="1451" spc="-1" baseline="30000" dirty="0"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in combination with polarization measurements</a:t>
            </a:r>
          </a:p>
          <a:p>
            <a:pPr marL="391867" lvl="1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Find absolute form factor values </a:t>
            </a: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for 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12-GeV era </a:t>
            </a: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(SBS) </a:t>
            </a:r>
            <a:r>
              <a:rPr lang="en-US" sz="145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JLab</a:t>
            </a:r>
            <a:r>
              <a:rPr lang="en-US" sz="145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45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experiments</a:t>
            </a:r>
            <a:endParaRPr lang="en-US" sz="1633" spc="-1" dirty="0">
              <a:uFill>
                <a:solidFill>
                  <a:srgbClr val="FFFFFF"/>
                </a:solidFill>
              </a:uFill>
            </a:endParaRPr>
          </a:p>
          <a:p>
            <a:pPr marL="195934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i="1" u="sng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Preliminary cross-section results are presented below with 5% uncertainty (total)</a:t>
            </a:r>
            <a:endParaRPr lang="en-US" sz="1800" b="1" i="1" u="sng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</a:endParaRPr>
          </a:p>
          <a:p>
            <a:pPr marL="195934" indent="-195607" defTabSz="4147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Final results will be available by spring 2018 with </a:t>
            </a:r>
            <a:r>
              <a:rPr lang="en-US" sz="1723" i="1" u="sng" spc="-1" dirty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better than 2% systematic uncertainty</a:t>
            </a:r>
            <a:r>
              <a:rPr lang="en-US" sz="1723" i="1" spc="-1" dirty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633" i="1" spc="-1" dirty="0">
              <a:solidFill>
                <a:srgbClr val="9900CC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656001" y="2420888"/>
            <a:ext cx="6012343" cy="4342777"/>
          </a:xfrm>
          <a:prstGeom prst="rect">
            <a:avLst/>
          </a:prstGeom>
          <a:ln>
            <a:noFill/>
          </a:ln>
        </p:spPr>
      </p:pic>
      <p:sp>
        <p:nvSpPr>
          <p:cNvPr id="39" name="Line 4"/>
          <p:cNvSpPr/>
          <p:nvPr/>
        </p:nvSpPr>
        <p:spPr>
          <a:xfrm>
            <a:off x="165888" y="912744"/>
            <a:ext cx="8875008" cy="327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23811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45" y="2145725"/>
            <a:ext cx="5541455" cy="437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16241"/>
            <a:ext cx="646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entury Gothic"/>
                <a:ea typeface=""/>
                <a:cs typeface="Century Gothic"/>
              </a:rPr>
              <a:t>Jefferson Lab Experiment E12-14-012</a:t>
            </a:r>
            <a:endParaRPr lang="en-US" sz="2000" dirty="0">
              <a:solidFill>
                <a:prstClr val="black"/>
              </a:solidFill>
              <a:latin typeface="Century Gothic"/>
              <a:ea typeface="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99" y="4724401"/>
            <a:ext cx="3602546" cy="1754326"/>
          </a:xfrm>
          <a:prstGeom prst="rect">
            <a:avLst/>
          </a:prstGeom>
          <a:ln w="28575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Approved in July 2014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	Scientific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Grade A-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	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Data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taking started in Feb.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2017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	Data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taking completed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Mar. 	2017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8000"/>
                </a:solidFill>
                <a:latin typeface="Calibri"/>
                <a:ea typeface=""/>
                <a:cs typeface=""/>
              </a:rPr>
              <a:t>First publication expected Fall 2017</a:t>
            </a:r>
            <a:endParaRPr lang="en-US" sz="1800" b="1" dirty="0">
              <a:solidFill>
                <a:srgbClr val="008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3377" y="6412468"/>
            <a:ext cx="78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/>
                <a:ea typeface=""/>
                <a:cs typeface=""/>
              </a:rPr>
              <a:t>Data</a:t>
            </a:r>
            <a:endParaRPr lang="en-US" b="1" dirty="0">
              <a:solidFill>
                <a:srgbClr val="660066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932" y="6461125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Simulation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6910" y="1944839"/>
            <a:ext cx="3149061" cy="346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93376" y="990732"/>
            <a:ext cx="4250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Collaboration of 31 physicists, from 8 institutions, based in USA, Europe and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Japan</a:t>
            </a: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Spokesman: O. Benhar (INFN), D. Day (UVA), D.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Higinbotham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(JLAB), C. Mariani (VT)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9" y="836712"/>
            <a:ext cx="34280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7030A0"/>
                </a:solidFill>
                <a:latin typeface="Calibri"/>
                <a:ea typeface=""/>
                <a:cs typeface=""/>
              </a:rPr>
              <a:t>A measurement of the Argon spectral function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Fundamental nuclear physics observable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critical to new generations of neutrino experiments such as DUNE and MicroBooNE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7669" y="2119606"/>
            <a:ext cx="2722778" cy="4748951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0447" y="2117930"/>
            <a:ext cx="2593553" cy="4748951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99" y="3363651"/>
            <a:ext cx="3792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multi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-disciplinary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effort that promotes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synergy between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nuclear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theorist, experimentalists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and neutrino physicists.</a:t>
            </a:r>
          </a:p>
        </p:txBody>
      </p:sp>
    </p:spTree>
    <p:extLst>
      <p:ext uri="{BB962C8B-B14F-4D97-AF65-F5344CB8AC3E}">
        <p14:creationId xmlns:p14="http://schemas.microsoft.com/office/powerpoint/2010/main" val="13413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6429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Group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01" y="879098"/>
            <a:ext cx="42212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/>
              <a:t>Four experiments approved </a:t>
            </a:r>
            <a:endParaRPr lang="en-US" sz="1800" dirty="0"/>
          </a:p>
          <a:p>
            <a:pPr marL="800100" lvl="1" indent="-342900">
              <a:buFont typeface=".AppleSystemUIFont" charset="-120"/>
              <a:buChar char="-"/>
            </a:pPr>
            <a:r>
              <a:rPr lang="en-US" sz="1800" dirty="0" smtClean="0"/>
              <a:t>2 PAC 40 “high impact” </a:t>
            </a:r>
          </a:p>
          <a:p>
            <a:pPr lvl="1"/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err="1" smtClean="0"/>
              <a:t>Ar</a:t>
            </a:r>
            <a:r>
              <a:rPr lang="en-US" sz="1800" dirty="0" smtClean="0"/>
              <a:t>(</a:t>
            </a:r>
            <a:r>
              <a:rPr lang="en-US" sz="1800" dirty="0" err="1" smtClean="0"/>
              <a:t>e,e’p</a:t>
            </a:r>
            <a:r>
              <a:rPr lang="en-US" sz="1800" dirty="0" smtClean="0"/>
              <a:t>) a test run for target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Preparing now for Fall 2017 run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en-US" sz="1800" i="1" dirty="0"/>
              <a:t>Graduate students, postdocs on site and </a:t>
            </a:r>
            <a:r>
              <a:rPr lang="en-US" sz="1800" i="1" dirty="0" smtClean="0"/>
              <a:t>ready</a:t>
            </a:r>
            <a:endParaRPr lang="en-US" sz="1800" i="1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3923928" y="6465966"/>
            <a:ext cx="2190530" cy="210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6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13" y="3106240"/>
            <a:ext cx="5103203" cy="335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70" y="3240683"/>
            <a:ext cx="2415986" cy="141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34" y="4725144"/>
            <a:ext cx="41674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b="1" i="1" dirty="0">
                <a:solidFill>
                  <a:srgbClr val="01853C"/>
                </a:solidFill>
              </a:rPr>
              <a:t>Installation currently underway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1800" dirty="0"/>
              <a:t>Target 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1800" dirty="0"/>
              <a:t>Target and safety systems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1800" dirty="0"/>
              <a:t>Scattering chamber rotation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1800" dirty="0"/>
              <a:t>Target installation platform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808" y="800021"/>
            <a:ext cx="2003192" cy="3242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813" y="789804"/>
            <a:ext cx="3097979" cy="23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93104" y="620688"/>
            <a:ext cx="5645447" cy="5472608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endParaRPr lang="en-US" sz="1600" b="1" dirty="0" smtClean="0">
              <a:solidFill>
                <a:srgbClr val="002060"/>
              </a:solidFill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Constantia"/>
                <a:cs typeface="Constantia"/>
              </a:rPr>
              <a:t>Polarized </a:t>
            </a:r>
            <a:r>
              <a:rPr lang="en-US" sz="2000" b="1" baseline="30000" dirty="0">
                <a:solidFill>
                  <a:srgbClr val="002060"/>
                </a:solidFill>
                <a:latin typeface="Constantia"/>
                <a:cs typeface="Constantia"/>
              </a:rPr>
              <a:t>3</a:t>
            </a:r>
            <a:r>
              <a:rPr lang="en-US" sz="2000" b="1" dirty="0">
                <a:solidFill>
                  <a:srgbClr val="002060"/>
                </a:solidFill>
                <a:latin typeface="Constantia"/>
                <a:cs typeface="Constantia"/>
              </a:rPr>
              <a:t>He target improvements and continued </a:t>
            </a:r>
            <a:r>
              <a:rPr lang="en-US" sz="2000" b="1" dirty="0" smtClean="0">
                <a:solidFill>
                  <a:srgbClr val="002060"/>
                </a:solidFill>
                <a:latin typeface="Constantia"/>
                <a:cs typeface="Constantia"/>
              </a:rPr>
              <a:t>development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Constantia"/>
                <a:cs typeface="Constantia"/>
              </a:rPr>
              <a:t>Two capital equipment projects</a:t>
            </a:r>
          </a:p>
          <a:p>
            <a:pPr marL="1828800" lvl="4" indent="0" eaLnBrk="1" hangingPunct="1">
              <a:buNone/>
            </a:pPr>
            <a:r>
              <a:rPr lang="en-US" sz="1600" u="sng" dirty="0" smtClean="0">
                <a:latin typeface="Constantia"/>
                <a:cs typeface="Constantia"/>
              </a:rPr>
              <a:t>Phase I </a:t>
            </a:r>
            <a:r>
              <a:rPr lang="en-US" sz="1600" dirty="0" smtClean="0">
                <a:latin typeface="Constantia"/>
                <a:cs typeface="Constantia"/>
              </a:rPr>
              <a:t>upgrade of existing target 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Implementable in either Hall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marL="1828800" lvl="4" indent="0">
              <a:buNone/>
            </a:pPr>
            <a:r>
              <a:rPr lang="en-US" sz="1600" i="1" dirty="0" smtClean="0">
                <a:solidFill>
                  <a:srgbClr val="7030A0"/>
                </a:solidFill>
                <a:latin typeface="Constantia"/>
                <a:cs typeface="Constantia"/>
              </a:rPr>
              <a:t>Phase I could be installed with ~6 month notice</a:t>
            </a:r>
          </a:p>
          <a:p>
            <a:pPr lvl="4" eaLnBrk="1" hangingPunct="1">
              <a:buFont typeface="Lucida Grande"/>
              <a:buChar char="-"/>
            </a:pPr>
            <a:endParaRPr lang="en-US" sz="1600" dirty="0" smtClean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r>
              <a:rPr lang="en-US" sz="1600" u="sng" dirty="0" smtClean="0">
                <a:latin typeface="Constantia"/>
                <a:cs typeface="Constantia"/>
              </a:rPr>
              <a:t>Phase II</a:t>
            </a:r>
            <a:r>
              <a:rPr lang="en-US" sz="1600" dirty="0" smtClean="0">
                <a:latin typeface="Constantia"/>
                <a:cs typeface="Constantia"/>
              </a:rPr>
              <a:t> (SBS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type) </a:t>
            </a:r>
            <a:r>
              <a:rPr lang="en-US" sz="1600" dirty="0">
                <a:latin typeface="Constantia"/>
                <a:cs typeface="Constantia"/>
              </a:rPr>
              <a:t>d</a:t>
            </a:r>
            <a:r>
              <a:rPr lang="en-US" sz="1600" dirty="0" smtClean="0">
                <a:latin typeface="Constantia"/>
                <a:cs typeface="Constantia"/>
              </a:rPr>
              <a:t>esign frozen as of Summer 2016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Convection cell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Dual pumping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6</a:t>
            </a:r>
            <a:r>
              <a:rPr lang="en-US" sz="1600" dirty="0" smtClean="0">
                <a:latin typeface="Constantia"/>
                <a:cs typeface="Constantia"/>
              </a:rPr>
              <a:t>0 cm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Metal end windows for high current</a:t>
            </a:r>
          </a:p>
          <a:p>
            <a:pPr marL="1828800" lvl="4" indent="0" eaLnBrk="1" hangingPunct="1">
              <a:buNone/>
            </a:pPr>
            <a:r>
              <a:rPr lang="en-US" sz="1600" i="1" dirty="0" smtClean="0">
                <a:solidFill>
                  <a:srgbClr val="7030A0"/>
                </a:solidFill>
                <a:latin typeface="Constantia"/>
                <a:cs typeface="Constantia"/>
              </a:rPr>
              <a:t>Phase II (SBS Gen type) ready by June 2019</a:t>
            </a:r>
          </a:p>
          <a:p>
            <a:pPr lvl="4" eaLnBrk="1" hangingPunct="1">
              <a:buFont typeface="Lucida Grande"/>
              <a:buChar char="-"/>
            </a:pPr>
            <a:endParaRPr lang="en-US" sz="1600" dirty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3589088"/>
            <a:ext cx="3851920" cy="2864248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4225280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</a:rPr>
              <a:t>7</a:t>
            </a:r>
          </a:p>
        </p:txBody>
      </p:sp>
      <p:pic>
        <p:nvPicPr>
          <p:cNvPr id="8" name="Picture 7" descr="oven-cell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563" r="6631" b="3848"/>
          <a:stretch>
            <a:fillRect/>
          </a:stretch>
        </p:blipFill>
        <p:spPr bwMode="auto">
          <a:xfrm>
            <a:off x="5328592" y="744722"/>
            <a:ext cx="3815408" cy="32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980727"/>
            <a:ext cx="9460855" cy="5602871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onstantia"/>
                <a:cs typeface="Constantia"/>
              </a:rPr>
              <a:t>PREX2/CREX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Successful ERR May 2017 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Combined target chamber, shielding design, new target position reduced current in  septum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fluid dynamics for target design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Parity beamline diagnostic tests during DVCS/</a:t>
            </a:r>
            <a:r>
              <a:rPr lang="en-US" sz="1600" dirty="0" err="1" smtClean="0">
                <a:latin typeface="Constantia"/>
                <a:cs typeface="Constantia"/>
              </a:rPr>
              <a:t>GMp</a:t>
            </a:r>
            <a:r>
              <a:rPr lang="en-US" sz="1600" dirty="0" smtClean="0">
                <a:latin typeface="Constantia"/>
                <a:cs typeface="Constantia"/>
              </a:rPr>
              <a:t> 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Polarimetry – Moller now removed from Hall for Kerr effect measurements, new target ladder design and installation (Temple)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Regular parity quality beam meetings continue (led by R. Suleiman, accelerator)</a:t>
            </a:r>
          </a:p>
          <a:p>
            <a:pPr marL="914400" lvl="2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0" y="3800002"/>
            <a:ext cx="3630846" cy="266200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5333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7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35896" y="3800002"/>
            <a:ext cx="5508104" cy="2653333"/>
            <a:chOff x="406761" y="968187"/>
            <a:chExt cx="8427957" cy="5274721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61" y="968187"/>
              <a:ext cx="8427957" cy="527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4505" y="1332129"/>
              <a:ext cx="2455575" cy="12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Scattering Chamber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32212" y="2097738"/>
              <a:ext cx="2065068" cy="73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Collimator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22327" y="2932010"/>
              <a:ext cx="1762873" cy="73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Septum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2212" y="4668270"/>
              <a:ext cx="2272552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Septum Support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38940" y="1240017"/>
              <a:ext cx="1818580" cy="857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</a:rPr>
                <a:t>Resistive Q1 Magnets</a:t>
              </a:r>
              <a:endParaRPr lang="en-US" sz="1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0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18864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APEX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360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en-US" sz="18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>- The </a:t>
            </a:r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septum </a:t>
            </a:r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>magnet is in the </a:t>
            </a:r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Hall, ready </a:t>
            </a:r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>to install vacuum channels and </a:t>
            </a:r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field </a:t>
            </a:r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>test</a:t>
            </a:r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.</a:t>
            </a:r>
          </a:p>
          <a:p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/>
            </a:r>
            <a:br>
              <a:rPr lang="en-US" sz="1800" dirty="0">
                <a:latin typeface="Constantia" charset="0"/>
                <a:ea typeface="Constantia" charset="0"/>
                <a:cs typeface="Constantia" charset="0"/>
              </a:rPr>
            </a:br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>- Last part of the vacuum system - the extension box </a:t>
            </a:r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- to ship this week</a:t>
            </a:r>
          </a:p>
          <a:p>
            <a:endParaRPr lang="en-US" sz="1800" dirty="0">
              <a:latin typeface="Constantia" charset="0"/>
              <a:ea typeface="Constantia" charset="0"/>
              <a:cs typeface="Constantia" charset="0"/>
            </a:endParaRPr>
          </a:p>
          <a:p>
            <a:pPr marL="0" lvl="3"/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- </a:t>
            </a:r>
            <a:r>
              <a:rPr lang="en-US" sz="1800" dirty="0">
                <a:latin typeface="Constantia" charset="0"/>
                <a:ea typeface="Constantia" charset="0"/>
                <a:cs typeface="Constantia" charset="0"/>
              </a:rPr>
              <a:t>Computation fluid dynamics for target design, target heating </a:t>
            </a:r>
            <a:r>
              <a:rPr lang="en-US" sz="1800" dirty="0" smtClean="0">
                <a:latin typeface="Constantia" charset="0"/>
                <a:ea typeface="Constantia" charset="0"/>
                <a:cs typeface="Constantia" charset="0"/>
              </a:rPr>
              <a:t>tests  planned </a:t>
            </a:r>
            <a:endParaRPr lang="en-US" sz="1800" dirty="0">
              <a:latin typeface="Constantia" charset="0"/>
              <a:ea typeface="Constantia" charset="0"/>
              <a:cs typeface="Constantia" charset="0"/>
            </a:endParaRPr>
          </a:p>
          <a:p>
            <a:endParaRPr lang="en-US" sz="2000" dirty="0" smtClean="0"/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38" y="2699687"/>
            <a:ext cx="5004866" cy="3753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680" y="836712"/>
            <a:ext cx="2987824" cy="2240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38" y="836713"/>
            <a:ext cx="2171499" cy="187220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26659" r="33585" b="24125"/>
          <a:stretch/>
        </p:blipFill>
        <p:spPr>
          <a:xfrm>
            <a:off x="505875" y="4221088"/>
            <a:ext cx="2986950" cy="21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26523"/>
      </p:ext>
    </p:extLst>
  </p:cSld>
  <p:clrMapOvr>
    <a:masterClrMapping/>
  </p:clrMapOvr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90439</TotalTime>
  <Words>1103</Words>
  <Application>Microsoft Macintosh PowerPoint</Application>
  <PresentationFormat>On-screen Show (4:3)</PresentationFormat>
  <Paragraphs>221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.AppleSystemUIFont</vt:lpstr>
      <vt:lpstr>Calibri</vt:lpstr>
      <vt:lpstr>Century Gothic</vt:lpstr>
      <vt:lpstr>Comic Sans MS</vt:lpstr>
      <vt:lpstr>Constantia</vt:lpstr>
      <vt:lpstr>DejaVu Sans</vt:lpstr>
      <vt:lpstr>Lucida Grande</vt:lpstr>
      <vt:lpstr>Minion Pro</vt:lpstr>
      <vt:lpstr>ＭＳ Ｐゴシック</vt:lpstr>
      <vt:lpstr>Symap</vt:lpstr>
      <vt:lpstr>Symbol</vt:lpstr>
      <vt:lpstr>Times</vt:lpstr>
      <vt:lpstr>Times New Roman</vt:lpstr>
      <vt:lpstr>Verdana</vt:lpstr>
      <vt:lpstr>Wingdings</vt:lpstr>
      <vt:lpstr>Wingdings 2</vt:lpstr>
      <vt:lpstr>Arial</vt:lpstr>
      <vt:lpstr>3_JLab_PowerPoint1</vt:lpstr>
      <vt:lpstr>2_JLab_PowerPoint1</vt:lpstr>
      <vt:lpstr>Office Theme</vt:lpstr>
      <vt:lpstr>1_Office Theme</vt:lpstr>
      <vt:lpstr>PowerPoint Presentation</vt:lpstr>
      <vt:lpstr>Hall A Projected Experiment Schedule from 1/2017  Experiments in red represent PAC42 “high impact” experiments </vt:lpstr>
      <vt:lpstr>PowerPoint Presentation</vt:lpstr>
      <vt:lpstr>PowerPoint Presentation</vt:lpstr>
      <vt:lpstr>PowerPoint Presentation</vt:lpstr>
      <vt:lpstr>PowerPoint Presentation</vt:lpstr>
      <vt:lpstr>Beyond 3H</vt:lpstr>
      <vt:lpstr>Beyond 3H</vt:lpstr>
      <vt:lpstr>PowerPoint Presentation</vt:lpstr>
      <vt:lpstr>SBS</vt:lpstr>
      <vt:lpstr>MOLLER</vt:lpstr>
      <vt:lpstr>SoLID</vt:lpstr>
      <vt:lpstr>PowerPoint Presentation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Microsoft Office User</cp:lastModifiedBy>
  <cp:revision>724</cp:revision>
  <cp:lastPrinted>2016-01-09T13:48:20Z</cp:lastPrinted>
  <dcterms:created xsi:type="dcterms:W3CDTF">2010-06-22T16:39:58Z</dcterms:created>
  <dcterms:modified xsi:type="dcterms:W3CDTF">2017-07-10T02:46:34Z</dcterms:modified>
</cp:coreProperties>
</file>