
<file path=[Content_Types].xml><?xml version="1.0" encoding="utf-8"?>
<Types xmlns="http://schemas.openxmlformats.org/package/2006/content-types"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Default Extension="png" ContentType="image/png"/>
  <Default Extension="rels" ContentType="application/vnd.openxmlformats-package.relationships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Default Extension="emf" ContentType="image/x-emf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s/slide14.xml" ContentType="application/vnd.openxmlformats-officedocument.presentationml.slide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7" r:id="rId2"/>
    <p:sldId id="258" r:id="rId3"/>
    <p:sldId id="259" r:id="rId4"/>
    <p:sldId id="260" r:id="rId5"/>
    <p:sldId id="277" r:id="rId6"/>
    <p:sldId id="264" r:id="rId7"/>
    <p:sldId id="265" r:id="rId8"/>
    <p:sldId id="266" r:id="rId9"/>
    <p:sldId id="267" r:id="rId10"/>
    <p:sldId id="276" r:id="rId11"/>
    <p:sldId id="269" r:id="rId12"/>
    <p:sldId id="270" r:id="rId13"/>
    <p:sldId id="271" r:id="rId14"/>
    <p:sldId id="275" r:id="rId15"/>
    <p:sldId id="273" r:id="rId16"/>
    <p:sldId id="274" r:id="rId17"/>
    <p:sldId id="26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8CFE4"/>
    <a:srgbClr val="F4AEF8"/>
    <a:srgbClr val="6E5379"/>
    <a:srgbClr val="9BCC59"/>
    <a:srgbClr val="D4FFA5"/>
    <a:srgbClr val="60B052"/>
    <a:srgbClr val="00B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128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F68FE-3B24-B84B-B8FE-EBC69ED7F616}" type="datetimeFigureOut">
              <a:rPr lang="en-US" smtClean="0"/>
              <a:pPr/>
              <a:t>7/10/17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02A21-A138-8B4C-8FE0-9EB5749B44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379D5-6CFC-CF4D-BDBB-317FED08AD4D}" type="datetimeFigureOut">
              <a:rPr lang="en-US" smtClean="0"/>
              <a:pPr/>
              <a:t>7/10/17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43AF2-BED5-4D4D-9F96-FF69F3DBB76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27282-825A-3841-AC03-6DB456144D27}" type="slidenum">
              <a:rPr lang="en-US">
                <a:latin typeface="Tahoma" pitchFamily="-110" charset="0"/>
              </a:rPr>
              <a:pPr/>
              <a:t>1</a:t>
            </a:fld>
            <a:endParaRPr lang="en-US">
              <a:latin typeface="Tahoma" pitchFamily="-110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757" y="8685553"/>
            <a:ext cx="2971697" cy="4568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9831" tIns="44916" rIns="89831" bIns="44916"/>
          <a:lstStyle/>
          <a:p>
            <a:pPr algn="ctr" eaLnBrk="0" hangingPunct="0"/>
            <a:fld id="{6BB2F47E-F193-4D70-B546-24E07DA967B7}" type="slidenum">
              <a:rPr lang="en-US">
                <a:solidFill>
                  <a:prstClr val="black"/>
                </a:solidFill>
              </a:rPr>
              <a:pPr algn="ctr" eaLnBrk="0" hangingPunct="0"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53B3B6-2D11-244B-B5D5-0357A7EE59BE}" type="slidenum">
              <a:rPr lang="en-US">
                <a:latin typeface="Tahoma" pitchFamily="-110" charset="0"/>
              </a:rPr>
              <a:pPr/>
              <a:t>8</a:t>
            </a:fld>
            <a:endParaRPr lang="en-US">
              <a:latin typeface="Tahoma" pitchFamily="-110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7DBD-AF5F-9E41-A71C-1C6BB248558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7DBD-AF5F-9E41-A71C-1C6BB248558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en-US" sz="1000" kern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9949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6000" y="1256885"/>
            <a:ext cx="8172464" cy="4968552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 cap="none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270000" indent="-270000">
              <a:lnSpc>
                <a:spcPct val="100000"/>
              </a:lnSpc>
              <a:spcAft>
                <a:spcPts val="400"/>
              </a:spcAft>
              <a:buSzPct val="60000"/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360000">
              <a:lnSpc>
                <a:spcPct val="100000"/>
              </a:lnSpc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628650" indent="-276225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SzPct val="30000"/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630000" indent="0">
              <a:lnSpc>
                <a:spcPct val="100000"/>
              </a:lnSpc>
              <a:defRPr sz="12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809625" indent="-180975">
              <a:spcBef>
                <a:spcPts val="0"/>
              </a:spcBef>
              <a:defRPr sz="1200" baseline="0"/>
            </a:lvl6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  <a:p>
            <a:pPr lvl="5"/>
            <a:r>
              <a:rPr lang="fr-FR" dirty="0" smtClean="0"/>
              <a:t>Sixième niveau</a:t>
            </a:r>
            <a:endParaRPr lang="fr-FR" dirty="0"/>
          </a:p>
        </p:txBody>
      </p:sp>
      <p:sp>
        <p:nvSpPr>
          <p:cNvPr id="6" name="Espace réservé du titre 1"/>
          <p:cNvSpPr>
            <a:spLocks noGrp="1"/>
          </p:cNvSpPr>
          <p:nvPr>
            <p:ph type="title"/>
          </p:nvPr>
        </p:nvSpPr>
        <p:spPr>
          <a:xfrm>
            <a:off x="1382104" y="52752"/>
            <a:ext cx="6790296" cy="90872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 sz="2400" cap="small" baseline="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cs typeface="Calibri"/>
              </a:defRPr>
            </a:lvl1pPr>
          </a:lstStyle>
          <a:p>
            <a:fld id="{6691B448-D881-4C06-8E31-715F81B52A15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60898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A24D66E-C1DD-C94E-BF60-28CA9B5487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5877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587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5877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5877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/>
          <a:lstStyle/>
          <a:p>
            <a:fld id="{E79577F5-4CBB-1B4A-A4E3-F09C5D46D8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fld id="{B58F48A6-A3E1-4848-9AC3-B43F560BE4FE}" type="slidenum">
              <a:rPr lang="en-US" sz="10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400">
                <a:defRPr/>
              </a:pPr>
              <a:t>‹#›</a:t>
            </a:fld>
            <a:endParaRPr lang="en-US" sz="1000" kern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png"/><Relationship Id="rId7" Type="http://schemas.openxmlformats.org/officeDocument/2006/relationships/image" Target="../media/image40.jpeg"/><Relationship Id="rId8" Type="http://schemas.microsoft.com/office/2007/relationships/hdphoto" Target="NULL"/><Relationship Id="rId9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8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743543" y="2209800"/>
            <a:ext cx="4514257" cy="838200"/>
          </a:xfrm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900" b="1" i="1" dirty="0" smtClean="0">
                <a:solidFill>
                  <a:srgbClr val="000090"/>
                </a:solidFill>
              </a:rPr>
              <a:t>Status of Hall B</a:t>
            </a:r>
            <a:endParaRPr lang="en-US" sz="4900" b="1" i="1" dirty="0">
              <a:solidFill>
                <a:srgbClr val="000090"/>
              </a:solidFill>
            </a:endParaRPr>
          </a:p>
        </p:txBody>
      </p:sp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1929329" y="3200400"/>
            <a:ext cx="21092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>
                <a:solidFill>
                  <a:srgbClr val="000090"/>
                </a:solidFill>
                <a:latin typeface="Tahoma"/>
                <a:cs typeface="Tahoma"/>
              </a:rPr>
              <a:t>Volker D. </a:t>
            </a:r>
            <a:r>
              <a:rPr lang="en-US" sz="2000" b="0" dirty="0" smtClean="0">
                <a:solidFill>
                  <a:srgbClr val="000090"/>
                </a:solidFill>
                <a:latin typeface="Tahoma"/>
                <a:cs typeface="Tahoma"/>
              </a:rPr>
              <a:t>Burkert</a:t>
            </a:r>
            <a:endParaRPr lang="en-US" sz="2000" b="0" dirty="0">
              <a:solidFill>
                <a:srgbClr val="000090"/>
              </a:solidFill>
              <a:latin typeface="Tahoma"/>
              <a:cs typeface="Tahom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xmlns:lc="http://schemas.openxmlformats.org/drawingml/2006/lockedCanvas" val="0"/>
              </a:ext>
            </a:extLst>
          </a:blip>
          <a:srcRect l="-1077"/>
          <a:stretch>
            <a:fillRect/>
          </a:stretch>
        </p:blipFill>
        <p:spPr>
          <a:xfrm>
            <a:off x="6096000" y="380374"/>
            <a:ext cx="2897518" cy="3336521"/>
          </a:xfrm>
          <a:prstGeom prst="rect">
            <a:avLst/>
          </a:prstGeom>
        </p:spPr>
      </p:pic>
      <p:pic>
        <p:nvPicPr>
          <p:cNvPr id="15" name="Picture 14" descr="HPS_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lc="http://schemas.openxmlformats.org/drawingml/2006/lockedCanvas" val="0"/>
              </a:ext>
            </a:extLst>
          </a:blip>
          <a:srcRect b="8919"/>
          <a:stretch>
            <a:fillRect/>
          </a:stretch>
        </p:blipFill>
        <p:spPr>
          <a:xfrm>
            <a:off x="76200" y="376222"/>
            <a:ext cx="2831229" cy="14525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l="14520" t="31945" r="21591" b="32719"/>
          <a:stretch>
            <a:fillRect/>
          </a:stretch>
        </p:blipFill>
        <p:spPr>
          <a:xfrm>
            <a:off x="3048000" y="435287"/>
            <a:ext cx="2811620" cy="11501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53788" y="3231178"/>
            <a:ext cx="9397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libri"/>
                <a:cs typeface="Calibri"/>
              </a:rPr>
              <a:t>CLAS12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Calibri"/>
              <a:cs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1100" y="5562600"/>
            <a:ext cx="800100" cy="800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5703326"/>
            <a:ext cx="2825750" cy="539750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954382" y="4038362"/>
            <a:ext cx="313881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sz="2400" b="0" dirty="0" smtClean="0">
                <a:solidFill>
                  <a:srgbClr val="000090"/>
                </a:solidFill>
                <a:latin typeface="Calibri"/>
                <a:cs typeface="Calibri"/>
              </a:rPr>
              <a:t> CLAS12 </a:t>
            </a:r>
            <a:r>
              <a:rPr lang="en-US" sz="2400" dirty="0" smtClean="0">
                <a:solidFill>
                  <a:srgbClr val="000090"/>
                </a:solidFill>
                <a:latin typeface="Calibri"/>
                <a:cs typeface="Calibri"/>
              </a:rPr>
              <a:t>equipment</a:t>
            </a:r>
            <a:endParaRPr lang="en-US" sz="2400" b="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Calibri"/>
                <a:cs typeface="Calibri"/>
              </a:rPr>
              <a:t> Physics highlights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Calibri"/>
                <a:cs typeface="Calibri"/>
              </a:rPr>
              <a:t> HPS &amp; </a:t>
            </a:r>
            <a:r>
              <a:rPr lang="en-US" sz="2400" dirty="0" err="1" smtClean="0">
                <a:solidFill>
                  <a:srgbClr val="000090"/>
                </a:solidFill>
                <a:latin typeface="Calibri"/>
                <a:cs typeface="Calibri"/>
              </a:rPr>
              <a:t>PRad</a:t>
            </a:r>
            <a:r>
              <a:rPr lang="en-US" sz="2400" dirty="0" smtClean="0">
                <a:solidFill>
                  <a:srgbClr val="000090"/>
                </a:solidFill>
                <a:latin typeface="Calibri"/>
                <a:cs typeface="Calibri"/>
              </a:rPr>
              <a:t> update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Calibri"/>
                <a:cs typeface="Calibri"/>
              </a:rPr>
              <a:t> Proposals &amp; RG-A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  <a:latin typeface="Calibri"/>
                <a:cs typeface="Calibri"/>
              </a:rPr>
              <a:t> Summary</a:t>
            </a:r>
            <a:endParaRPr lang="en-US" sz="2400" b="0" dirty="0" smtClean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066800" y="4267200"/>
            <a:ext cx="38081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latin typeface="Tahoma" pitchFamily="-110" charset="0"/>
              </a:rPr>
              <a:t>PAC45 Meeting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  <a:latin typeface="Tahoma" pitchFamily="-110" charset="0"/>
              </a:rPr>
              <a:t>July</a:t>
            </a:r>
            <a:r>
              <a:rPr lang="en-US" b="0" dirty="0" smtClean="0">
                <a:solidFill>
                  <a:srgbClr val="000090"/>
                </a:solidFill>
                <a:latin typeface="Tahoma" pitchFamily="-110" charset="0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Tahoma" pitchFamily="-110" charset="0"/>
              </a:rPr>
              <a:t>10</a:t>
            </a:r>
            <a:r>
              <a:rPr lang="en-US" b="0" dirty="0" smtClean="0">
                <a:solidFill>
                  <a:srgbClr val="000090"/>
                </a:solidFill>
                <a:latin typeface="Tahoma" pitchFamily="-110" charset="0"/>
              </a:rPr>
              <a:t>, 2017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mv="urn:schemas-microsoft-com:mac:vml" xmlns:mc="http://schemas.openxmlformats.org/markup-compatibility/2006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6574910" y="278518"/>
            <a:ext cx="786863" cy="483993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2225" y="365483"/>
            <a:ext cx="711200" cy="3022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730" y="245550"/>
            <a:ext cx="731520" cy="447675"/>
          </a:xfrm>
          <a:prstGeom prst="rect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8519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45" y="1258137"/>
            <a:ext cx="4552950" cy="3505200"/>
          </a:xfrm>
          <a:prstGeom prst="rect">
            <a:avLst/>
          </a:prstGeom>
          <a:ln w="2857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>
            <a:outerShdw blurRad="266700" dist="38100" dir="1500000">
              <a:srgbClr val="000000">
                <a:alpha val="56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1037054" y="861153"/>
            <a:ext cx="2997055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rgbClr val="000090"/>
                </a:solidFill>
                <a:latin typeface="Calibri"/>
                <a:cs typeface="Calibri"/>
              </a:rPr>
              <a:t>P</a:t>
            </a:r>
            <a:r>
              <a:rPr lang="en-US" sz="1600" i="1" dirty="0" smtClean="0">
                <a:solidFill>
                  <a:srgbClr val="000090"/>
                </a:solidFill>
                <a:latin typeface="Calibri"/>
                <a:cs typeface="Calibri"/>
              </a:rPr>
              <a:t>ressure distribution in the proton</a:t>
            </a:r>
            <a:endParaRPr lang="en-US" sz="1600" i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1857" y="4215336"/>
            <a:ext cx="4004101" cy="2000548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38100" dir="2700000">
              <a:srgbClr val="000000">
                <a:alpha val="6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latin typeface="Calibri"/>
                <a:ea typeface="Arial" charset="0"/>
                <a:cs typeface="Calibri"/>
              </a:rPr>
              <a:t>DVCS with CLAS12 will address one of the most fundamental unresolved problems in physics: How is confinement and the stability of visible matter in the universe realized?   </a:t>
            </a:r>
            <a:endParaRPr lang="en-US" i="1" dirty="0" smtClean="0">
              <a:solidFill>
                <a:srgbClr val="008000"/>
              </a:solidFill>
              <a:latin typeface="Calibri"/>
              <a:ea typeface="Arial" charset="0"/>
              <a:cs typeface="Calibri"/>
            </a:endParaRPr>
          </a:p>
          <a:p>
            <a:pPr algn="ctr"/>
            <a:r>
              <a:rPr lang="en-US" sz="1700" i="1" dirty="0" smtClean="0">
                <a:solidFill>
                  <a:srgbClr val="008000"/>
                </a:solidFill>
                <a:latin typeface="Calibri"/>
                <a:ea typeface="Arial" charset="0"/>
                <a:cs typeface="Calibri"/>
              </a:rPr>
              <a:t>Like to address this by direct measurement of the confinement forces</a:t>
            </a:r>
            <a:r>
              <a:rPr lang="en-US" sz="1700" i="1" dirty="0" smtClean="0">
                <a:solidFill>
                  <a:srgbClr val="008000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endParaRPr lang="en-US" sz="1700" i="1" dirty="0">
              <a:solidFill>
                <a:srgbClr val="008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157" y="1118130"/>
            <a:ext cx="3717764" cy="2605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6006" y="50800"/>
            <a:ext cx="90679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Unraveling Confinement in the Proton</a:t>
            </a:r>
            <a:endParaRPr lang="en-US" sz="3200" b="1" dirty="0">
              <a:solidFill>
                <a:srgbClr val="00009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1445" y="5051254"/>
            <a:ext cx="4419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  <a:latin typeface="Calibri"/>
                <a:cs typeface="Calibri"/>
              </a:rPr>
              <a:t>Extract the confinement form factor d</a:t>
            </a:r>
            <a:r>
              <a:rPr lang="en-US" i="1" baseline="-25000" dirty="0" smtClean="0">
                <a:solidFill>
                  <a:srgbClr val="008000"/>
                </a:solidFill>
                <a:latin typeface="Calibri"/>
                <a:cs typeface="Calibri"/>
              </a:rPr>
              <a:t>1</a:t>
            </a:r>
            <a:r>
              <a:rPr lang="en-US" i="1" dirty="0" smtClean="0">
                <a:solidFill>
                  <a:srgbClr val="008000"/>
                </a:solidFill>
                <a:latin typeface="Calibri"/>
                <a:cs typeface="Calibri"/>
              </a:rPr>
              <a:t>(t) and through a  Fourier transform  the radial shear force and pressure distribution. </a:t>
            </a:r>
            <a:endParaRPr lang="en-US" i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18648" y="4364971"/>
            <a:ext cx="673094" cy="307777"/>
          </a:xfrm>
          <a:prstGeom prst="rect">
            <a:avLst/>
          </a:prstGeom>
          <a:noFill/>
          <a:ln>
            <a:noFill/>
          </a:ln>
          <a:effectLst>
            <a:outerShdw dir="270000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n w="3175" cmpd="sng">
                  <a:noFill/>
                </a:ln>
                <a:latin typeface="Calibri"/>
                <a:cs typeface="Calibri"/>
              </a:rPr>
              <a:t>r(fm</a:t>
            </a:r>
            <a:r>
              <a:rPr lang="en-US" sz="1200" dirty="0" smtClean="0">
                <a:ln w="3175" cmpd="sng">
                  <a:noFill/>
                </a:ln>
              </a:rPr>
              <a:t>)</a:t>
            </a:r>
            <a:endParaRPr lang="en-US" sz="1200" dirty="0">
              <a:ln w="3175" cmpd="sng">
                <a:noFill/>
              </a:ln>
            </a:endParaRPr>
          </a:p>
        </p:txBody>
      </p:sp>
      <p:sp>
        <p:nvSpPr>
          <p:cNvPr id="23" name="Rectangle 22"/>
          <p:cNvSpPr>
            <a:spLocks noChangeAspect="1"/>
          </p:cNvSpPr>
          <p:nvPr/>
        </p:nvSpPr>
        <p:spPr>
          <a:xfrm>
            <a:off x="76005" y="35611"/>
            <a:ext cx="9009494" cy="6803364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20" idx="2"/>
          </p:cNvCxnSpPr>
          <p:nvPr/>
        </p:nvCxnSpPr>
        <p:spPr>
          <a:xfrm rot="5400000">
            <a:off x="2613361" y="2447657"/>
            <a:ext cx="865494" cy="1046399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934914" y="2076444"/>
            <a:ext cx="1268785" cy="461665"/>
          </a:xfrm>
          <a:prstGeom prst="rect">
            <a:avLst/>
          </a:prstGeom>
          <a:solidFill>
            <a:srgbClr val="9BCC5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charset="0"/>
                <a:ea typeface="Arial" charset="0"/>
                <a:cs typeface="Arial" charset="0"/>
              </a:rPr>
              <a:t>Preliminary  results 6 GeV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13500" y="379282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E12-016-019B</a:t>
            </a:r>
            <a:endParaRPr lang="en-US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735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39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Heavy Photon Search </a:t>
            </a:r>
            <a:endParaRPr lang="en-US" sz="36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16" name="Picture 15" descr="heavy_photon_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-1" y="2"/>
            <a:ext cx="1219200" cy="746125"/>
          </a:xfrm>
          <a:prstGeom prst="rect">
            <a:avLst/>
          </a:prstGeom>
        </p:spPr>
      </p:pic>
      <p:sp>
        <p:nvSpPr>
          <p:cNvPr id="19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315200" y="775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t="9255" r="8274" b="4472"/>
          <a:stretch/>
        </p:blipFill>
        <p:spPr>
          <a:xfrm>
            <a:off x="3965571" y="1073821"/>
            <a:ext cx="5055303" cy="4754880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203200" y="1124621"/>
            <a:ext cx="3470857" cy="4693593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marL="180975" indent="-180975">
              <a:buFont typeface="Arial" charset="0"/>
              <a:buChar char="•"/>
            </a:pPr>
            <a:r>
              <a:rPr lang="en-US" sz="2000" dirty="0" smtClean="0">
                <a:latin typeface="Calibri"/>
                <a:cs typeface="Calibri"/>
              </a:rPr>
              <a:t>HPS engineering runs were run at 1.05 GeV and 2.3 GeV. </a:t>
            </a:r>
          </a:p>
          <a:p>
            <a:pPr marL="180975" indent="-180975">
              <a:buFont typeface="Arial" charset="0"/>
              <a:buChar char="•"/>
            </a:pPr>
            <a:endParaRPr lang="en-US" sz="800" dirty="0" smtClean="0">
              <a:latin typeface="Calibri"/>
              <a:cs typeface="Calibri"/>
            </a:endParaRPr>
          </a:p>
          <a:p>
            <a:pPr marL="180975" indent="-180975">
              <a:buFont typeface="Arial" charset="0"/>
              <a:buChar char="•"/>
            </a:pPr>
            <a:r>
              <a:rPr lang="en-US" sz="2000" dirty="0" smtClean="0">
                <a:latin typeface="Calibri"/>
                <a:cs typeface="Calibri"/>
              </a:rPr>
              <a:t>A new reach estimate includes </a:t>
            </a:r>
            <a:r>
              <a:rPr lang="en-US" sz="2000" i="1" dirty="0" smtClean="0">
                <a:latin typeface="Calibri"/>
                <a:cs typeface="Calibri"/>
              </a:rPr>
              <a:t>upgraded SVT </a:t>
            </a:r>
            <a:r>
              <a:rPr lang="en-US" sz="2000" dirty="0" smtClean="0">
                <a:latin typeface="Calibri"/>
                <a:cs typeface="Calibri"/>
              </a:rPr>
              <a:t>and the trigger setup with the </a:t>
            </a:r>
            <a:r>
              <a:rPr lang="en-US" sz="2000" i="1" dirty="0" smtClean="0">
                <a:latin typeface="Calibri"/>
                <a:cs typeface="Calibri"/>
              </a:rPr>
              <a:t>new </a:t>
            </a:r>
            <a:r>
              <a:rPr lang="en-US" sz="2000" i="1" dirty="0" err="1" smtClean="0">
                <a:latin typeface="Calibri"/>
                <a:cs typeface="Calibri"/>
              </a:rPr>
              <a:t>hodoscope</a:t>
            </a:r>
            <a:r>
              <a:rPr lang="en-US" i="1" dirty="0" smtClean="0">
                <a:latin typeface="Calibri"/>
                <a:cs typeface="Calibri"/>
              </a:rPr>
              <a:t>.</a:t>
            </a:r>
          </a:p>
          <a:p>
            <a:pPr marL="180975" indent="-180975">
              <a:buFont typeface="Arial" charset="0"/>
              <a:buChar char="•"/>
            </a:pPr>
            <a:endParaRPr lang="en-US" sz="800" i="1" dirty="0" smtClean="0">
              <a:latin typeface="Calibri"/>
              <a:cs typeface="Calibri"/>
            </a:endParaRPr>
          </a:p>
          <a:p>
            <a:pPr marL="180975" indent="-180975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Calibri"/>
                <a:cs typeface="Calibri"/>
              </a:rPr>
              <a:t>For the next run the plan is  to use 4.4 GeV beam. </a:t>
            </a:r>
          </a:p>
          <a:p>
            <a:pPr marL="180975" indent="-180975">
              <a:spcBef>
                <a:spcPts val="600"/>
              </a:spcBef>
              <a:buFont typeface="Arial" charset="0"/>
              <a:buChar char="•"/>
            </a:pPr>
            <a:endParaRPr lang="en-US" sz="800" dirty="0" smtClean="0">
              <a:latin typeface="Calibri"/>
              <a:cs typeface="Calibri"/>
            </a:endParaRPr>
          </a:p>
          <a:p>
            <a:pPr marL="180975" indent="-180975">
              <a:spcBef>
                <a:spcPts val="600"/>
              </a:spcBef>
              <a:buFont typeface="Arial" charset="0"/>
              <a:buChar char="•"/>
            </a:pPr>
            <a:r>
              <a:rPr lang="en-US" sz="2000" dirty="0" smtClean="0">
                <a:latin typeface="Calibri"/>
                <a:cs typeface="Calibri"/>
              </a:rPr>
              <a:t>With minor changes to the  beamline and a new energy regime HPS will increase reach especially with vertex reconstruction.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7200" y="5899251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>
                <a:latin typeface="Calibri"/>
                <a:cs typeface="Calibri"/>
              </a:rPr>
              <a:t>Total of 40 PAC days </a:t>
            </a:r>
            <a:r>
              <a:rPr lang="en-US" sz="2000" b="1" dirty="0" smtClean="0">
                <a:latin typeface="Calibri"/>
                <a:cs typeface="Calibri"/>
              </a:rPr>
              <a:t>at 4.4 GeV will </a:t>
            </a:r>
            <a:r>
              <a:rPr lang="en-US" sz="2000" b="1" dirty="0">
                <a:latin typeface="Calibri"/>
                <a:cs typeface="Calibri"/>
              </a:rPr>
              <a:t>be </a:t>
            </a:r>
            <a:r>
              <a:rPr lang="en-US" sz="2000" b="1" dirty="0" smtClean="0">
                <a:latin typeface="Calibri"/>
                <a:cs typeface="Calibri"/>
              </a:rPr>
              <a:t>requested for </a:t>
            </a:r>
            <a:r>
              <a:rPr lang="en-US" sz="2000" b="1" dirty="0">
                <a:latin typeface="Calibri"/>
                <a:cs typeface="Calibri"/>
              </a:rPr>
              <a:t>the next </a:t>
            </a:r>
            <a:r>
              <a:rPr lang="en-US" sz="2000" b="1" dirty="0" smtClean="0">
                <a:latin typeface="Calibri"/>
                <a:cs typeface="Calibri"/>
              </a:rPr>
              <a:t>run in 2018</a:t>
            </a:r>
            <a:endParaRPr lang="en-US" sz="20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0459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000090"/>
                </a:solidFill>
                <a:latin typeface="Calibri"/>
                <a:cs typeface="Calibri"/>
              </a:rPr>
              <a:t>PRad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 Experiment</a:t>
            </a:r>
            <a:endParaRPr lang="en-US" sz="36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8" y="24764"/>
            <a:ext cx="1651000" cy="701675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315200" y="775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 l="49943" t="43766" b="5698"/>
          <a:stretch>
            <a:fillRect/>
          </a:stretch>
        </p:blipFill>
        <p:spPr>
          <a:xfrm>
            <a:off x="4964335" y="3429000"/>
            <a:ext cx="3834687" cy="29077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992" t="43766" r="52781" b="6681"/>
          <a:stretch>
            <a:fillRect/>
          </a:stretch>
        </p:blipFill>
        <p:spPr>
          <a:xfrm>
            <a:off x="850900" y="3473466"/>
            <a:ext cx="3541313" cy="2851134"/>
          </a:xfrm>
          <a:prstGeom prst="rect">
            <a:avLst/>
          </a:prstGeom>
        </p:spPr>
      </p:pic>
      <p:sp>
        <p:nvSpPr>
          <p:cNvPr id="11" name="Text Placeholder 6"/>
          <p:cNvSpPr txBox="1">
            <a:spLocks/>
          </p:cNvSpPr>
          <p:nvPr/>
        </p:nvSpPr>
        <p:spPr bwMode="auto">
          <a:xfrm>
            <a:off x="165100" y="1041400"/>
            <a:ext cx="8633922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r="http://schemas.openxmlformats.org/officeDocument/2006/relationships" xmlns:mc="http://schemas.openxmlformats.org/markup-compatibility/2006" xmlns:mv="urn:schemas-microsoft-com:mac:vml" xmlns:a14="http://schemas.microsoft.com/office/drawing/2010/main" xmlns:a="http://schemas.openxmlformats.org/drawingml/2006/main" xmlns:p="http://schemas.openxmlformats.org/presentation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C00000"/>
              </a:buClr>
              <a:buSzPct val="120000"/>
              <a:buFont typeface="Wingdings" pitchFamily="2" charset="2"/>
              <a:buChar char="§"/>
              <a:defRPr/>
            </a:pPr>
            <a:r>
              <a:rPr lang="en-US" altLang="en-US" sz="2000" kern="0" dirty="0" smtClean="0">
                <a:latin typeface="Calibri"/>
                <a:ea typeface="ＭＳ Ｐゴシック" pitchFamily="34" charset="-128"/>
                <a:cs typeface="Calibri"/>
              </a:rPr>
              <a:t>About half of 2.2 </a:t>
            </a:r>
            <a:r>
              <a:rPr lang="en-US" altLang="en-US" sz="2000" kern="0" dirty="0" err="1" smtClean="0">
                <a:latin typeface="Calibri"/>
                <a:ea typeface="ＭＳ Ｐゴシック" pitchFamily="34" charset="-128"/>
                <a:cs typeface="Calibri"/>
              </a:rPr>
              <a:t>GeV</a:t>
            </a:r>
            <a:r>
              <a:rPr lang="en-US" altLang="en-US" sz="2000" kern="0" dirty="0" smtClean="0">
                <a:latin typeface="Calibri"/>
                <a:ea typeface="ＭＳ Ｐゴシック" pitchFamily="34" charset="-128"/>
                <a:cs typeface="Calibri"/>
              </a:rPr>
              <a:t> beam energy data have been analyzed:</a:t>
            </a:r>
          </a:p>
          <a:p>
            <a:pPr lvl="1">
              <a:buClr>
                <a:srgbClr val="C00000"/>
              </a:buClr>
              <a:buSzPct val="75000"/>
              <a:buFont typeface="Wingdings" charset="2"/>
              <a:buChar char="ü"/>
              <a:defRPr/>
            </a:pPr>
            <a:r>
              <a:rPr lang="en-US" sz="1800" dirty="0" smtClean="0">
                <a:solidFill>
                  <a:srgbClr val="D60093"/>
                </a:solidFill>
                <a:latin typeface="Calibri"/>
                <a:ea typeface="ＭＳ Ｐゴシック" charset="0"/>
                <a:cs typeface="Calibri"/>
                <a:sym typeface="Symbol" charset="0"/>
              </a:rPr>
              <a:t>Preliminary differential </a:t>
            </a:r>
            <a:r>
              <a:rPr lang="en-US" sz="1800" dirty="0">
                <a:solidFill>
                  <a:srgbClr val="D60093"/>
                </a:solidFill>
                <a:latin typeface="Calibri"/>
                <a:ea typeface="ＭＳ Ｐゴシック" charset="0"/>
                <a:cs typeface="Calibri"/>
                <a:sym typeface="Symbol" charset="0"/>
              </a:rPr>
              <a:t>cross sections for the elastic </a:t>
            </a:r>
            <a:r>
              <a:rPr lang="en-US" sz="1800" dirty="0" err="1">
                <a:solidFill>
                  <a:srgbClr val="D60093"/>
                </a:solidFill>
                <a:latin typeface="Calibri"/>
                <a:ea typeface="ＭＳ Ｐゴシック" charset="0"/>
                <a:cs typeface="Calibri"/>
                <a:sym typeface="Symbol" charset="0"/>
              </a:rPr>
              <a:t>ep</a:t>
            </a:r>
            <a:r>
              <a:rPr lang="en-US" sz="1800" dirty="0">
                <a:solidFill>
                  <a:srgbClr val="D60093"/>
                </a:solidFill>
                <a:latin typeface="Calibri"/>
                <a:ea typeface="ＭＳ Ｐゴシック" charset="0"/>
                <a:cs typeface="Calibri"/>
                <a:sym typeface="Symbol" charset="0"/>
              </a:rPr>
              <a:t> </a:t>
            </a:r>
            <a:r>
              <a:rPr lang="en-US" sz="1800" dirty="0">
                <a:solidFill>
                  <a:srgbClr val="D60093"/>
                </a:solidFill>
                <a:latin typeface="Calibri"/>
                <a:ea typeface="Wingdings"/>
                <a:cs typeface="Calibri"/>
                <a:sym typeface="Wingdings"/>
              </a:rPr>
              <a:t> </a:t>
            </a:r>
            <a:r>
              <a:rPr lang="en-US" sz="1800" dirty="0" err="1">
                <a:solidFill>
                  <a:srgbClr val="D60093"/>
                </a:solidFill>
                <a:latin typeface="Calibri"/>
                <a:ea typeface="Wingdings"/>
                <a:cs typeface="Calibri"/>
                <a:sym typeface="Wingdings"/>
              </a:rPr>
              <a:t>ep</a:t>
            </a:r>
            <a:r>
              <a:rPr lang="en-US" sz="1800" dirty="0">
                <a:solidFill>
                  <a:srgbClr val="D60093"/>
                </a:solidFill>
                <a:latin typeface="Calibri"/>
                <a:ea typeface="Wingdings"/>
                <a:cs typeface="Calibri"/>
                <a:sym typeface="Wingdings"/>
              </a:rPr>
              <a:t> scattering have been extracted</a:t>
            </a:r>
            <a:r>
              <a:rPr lang="en-US" sz="1800" dirty="0">
                <a:latin typeface="Calibri"/>
                <a:ea typeface="Wingdings"/>
                <a:cs typeface="Calibri"/>
                <a:sym typeface="Wingdings"/>
              </a:rPr>
              <a:t> for the forward </a:t>
            </a:r>
            <a:r>
              <a:rPr lang="en-US" sz="1800" dirty="0" smtClean="0">
                <a:latin typeface="Calibri"/>
                <a:ea typeface="Wingdings"/>
                <a:cs typeface="Calibri"/>
                <a:sym typeface="Wingdings"/>
              </a:rPr>
              <a:t>angles;</a:t>
            </a:r>
          </a:p>
          <a:p>
            <a:pPr lvl="1">
              <a:buClr>
                <a:srgbClr val="C00000"/>
              </a:buClr>
              <a:buSzPct val="75000"/>
              <a:buFont typeface="Wingdings" charset="2"/>
              <a:buChar char="ü"/>
              <a:defRPr/>
            </a:pPr>
            <a:r>
              <a:rPr lang="en-US" sz="1800" dirty="0">
                <a:latin typeface="Calibri"/>
                <a:ea typeface="ＭＳ Ｐゴシック" charset="0"/>
                <a:cs typeface="Calibri"/>
                <a:sym typeface="Symbol" charset="0"/>
              </a:rPr>
              <a:t>statistical errors are on the level of </a:t>
            </a:r>
            <a:r>
              <a:rPr lang="en-US" sz="1800" dirty="0" smtClean="0">
                <a:latin typeface="Calibri"/>
                <a:ea typeface="ＭＳ Ｐゴシック" charset="0"/>
                <a:cs typeface="Calibri"/>
                <a:sym typeface="Symbol" charset="0"/>
              </a:rPr>
              <a:t>~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  <a:sym typeface="Symbol" charset="0"/>
              </a:rPr>
              <a:t>0.2%</a:t>
            </a:r>
            <a:r>
              <a:rPr lang="en-US" sz="1800" dirty="0" smtClean="0">
                <a:latin typeface="Calibri"/>
                <a:ea typeface="ＭＳ Ｐゴシック" charset="0"/>
                <a:cs typeface="Calibri"/>
                <a:sym typeface="Symbol" charset="0"/>
              </a:rPr>
              <a:t> </a:t>
            </a:r>
            <a:r>
              <a:rPr lang="en-US" sz="1800" dirty="0">
                <a:latin typeface="Calibri"/>
                <a:ea typeface="ＭＳ Ｐゴシック" charset="0"/>
                <a:cs typeface="Calibri"/>
                <a:sym typeface="Symbol" charset="0"/>
              </a:rPr>
              <a:t>at this analysis </a:t>
            </a:r>
            <a:r>
              <a:rPr lang="en-US" sz="1800" dirty="0" smtClean="0">
                <a:latin typeface="Calibri"/>
                <a:ea typeface="ＭＳ Ｐゴシック" charset="0"/>
                <a:cs typeface="Calibri"/>
                <a:sym typeface="Symbol" charset="0"/>
              </a:rPr>
              <a:t>stage;</a:t>
            </a:r>
          </a:p>
          <a:p>
            <a:pPr lvl="1">
              <a:buClr>
                <a:srgbClr val="CC3300"/>
              </a:buClr>
              <a:buSzPct val="70000"/>
              <a:buFont typeface="Wingdings" charset="2"/>
              <a:buChar char="ü"/>
              <a:defRPr/>
            </a:pPr>
            <a:r>
              <a:rPr lang="en-US" sz="1800" dirty="0">
                <a:latin typeface="Calibri"/>
                <a:ea typeface="ＭＳ Ｐゴシック" charset="0"/>
                <a:cs typeface="Calibri"/>
              </a:rPr>
              <a:t>systematic errors are conservatively estimated to be on the level of </a:t>
            </a:r>
            <a:r>
              <a:rPr lang="en-US" sz="1800" dirty="0" smtClean="0">
                <a:latin typeface="Calibri"/>
                <a:ea typeface="ＭＳ Ｐゴシック" charset="0"/>
                <a:cs typeface="Calibri"/>
              </a:rPr>
              <a:t>~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ea typeface="ＭＳ Ｐゴシック" charset="0"/>
                <a:cs typeface="Calibri"/>
                <a:sym typeface="Symbol" charset="0"/>
              </a:rPr>
              <a:t>2%</a:t>
            </a:r>
            <a:r>
              <a:rPr lang="en-US" sz="1800" dirty="0" smtClean="0">
                <a:latin typeface="Calibri"/>
                <a:ea typeface="ＭＳ Ｐゴシック" charset="0"/>
                <a:cs typeface="Calibri"/>
                <a:sym typeface="Symbol" charset="0"/>
              </a:rPr>
              <a:t> </a:t>
            </a:r>
            <a:r>
              <a:rPr lang="en-US" sz="1800" dirty="0">
                <a:latin typeface="Calibri"/>
                <a:ea typeface="ＭＳ Ｐゴシック" charset="0"/>
                <a:cs typeface="Calibri"/>
                <a:sym typeface="Symbol" charset="0"/>
              </a:rPr>
              <a:t>at this analysis stage and differ for </a:t>
            </a:r>
            <a:r>
              <a:rPr lang="en-US" sz="1800" dirty="0" smtClean="0">
                <a:latin typeface="Calibri"/>
                <a:ea typeface="ＭＳ Ｐゴシック" charset="0"/>
                <a:cs typeface="Calibri"/>
                <a:sym typeface="Symbol" charset="0"/>
              </a:rPr>
              <a:t>angular range.</a:t>
            </a:r>
            <a:endParaRPr lang="en-US" altLang="en-US" sz="2000" kern="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buClr>
                <a:srgbClr val="C00000"/>
              </a:buClr>
              <a:buSzPct val="120000"/>
              <a:buFont typeface="Wingdings" pitchFamily="2" charset="2"/>
              <a:buChar char="§"/>
              <a:defRPr/>
            </a:pPr>
            <a:r>
              <a:rPr lang="en-US" altLang="en-US" sz="2000" kern="0" dirty="0" smtClean="0">
                <a:latin typeface="Calibri"/>
                <a:ea typeface="ＭＳ Ｐゴシック" pitchFamily="34" charset="-128"/>
                <a:cs typeface="Calibri"/>
              </a:rPr>
              <a:t>Physics analysis in progress.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4039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PAC45 – Hall B Proposed Experiments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990600"/>
            <a:ext cx="861060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 smtClean="0">
                <a:solidFill>
                  <a:srgbClr val="000090"/>
                </a:solidFill>
                <a:latin typeface="Calibri"/>
                <a:cs typeface="Calibri"/>
              </a:rPr>
              <a:t>Proposals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	</a:t>
            </a:r>
            <a:r>
              <a:rPr lang="en-US" b="1" u="sng" dirty="0" smtClean="0">
                <a:solidFill>
                  <a:srgbClr val="000090"/>
                </a:solidFill>
                <a:latin typeface="Calibri"/>
                <a:cs typeface="Calibri"/>
              </a:rPr>
              <a:t>Physics Topic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				</a:t>
            </a:r>
            <a:r>
              <a:rPr lang="en-US" b="1" u="sng" dirty="0" smtClean="0">
                <a:solidFill>
                  <a:srgbClr val="000090"/>
                </a:solidFill>
                <a:latin typeface="Calibri"/>
                <a:cs typeface="Calibri"/>
              </a:rPr>
              <a:t>Contact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	       </a:t>
            </a:r>
            <a:r>
              <a:rPr lang="en-US" b="1" u="sng" dirty="0" smtClean="0">
                <a:solidFill>
                  <a:srgbClr val="000090"/>
                </a:solidFill>
                <a:latin typeface="Calibri"/>
                <a:cs typeface="Calibri"/>
              </a:rPr>
              <a:t>Days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	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PR12-17-006</a:t>
            </a:r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  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Critical Neutrino-Nucleus Issues</a:t>
            </a:r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  			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Hen</a:t>
            </a:r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                     41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PR12-17-009  Deuteron Charge Radius with Elastic </a:t>
            </a:r>
            <a:r>
              <a:rPr lang="en-US" dirty="0" err="1" smtClean="0">
                <a:solidFill>
                  <a:srgbClr val="000090"/>
                </a:solidFill>
                <a:latin typeface="Calibri"/>
                <a:cs typeface="Calibri"/>
              </a:rPr>
              <a:t>eD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 Scattering</a:t>
            </a:r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 	</a:t>
            </a:r>
            <a:r>
              <a:rPr lang="en-US" dirty="0" err="1" smtClean="0">
                <a:solidFill>
                  <a:srgbClr val="000090"/>
                </a:solidFill>
                <a:latin typeface="Calibri"/>
                <a:cs typeface="Calibri"/>
              </a:rPr>
              <a:t>Gasparian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         </a:t>
            </a:r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 39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 smtClean="0">
                <a:solidFill>
                  <a:srgbClr val="000090"/>
                </a:solidFill>
                <a:latin typeface="Calibri"/>
                <a:cs typeface="Calibri"/>
              </a:rPr>
              <a:t>New RG Proposal  RG-L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PR12-17-012    Partonic Structure of Light Nuclei</a:t>
            </a:r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 			</a:t>
            </a:r>
            <a:r>
              <a:rPr lang="en-US" dirty="0" err="1" smtClean="0">
                <a:solidFill>
                  <a:srgbClr val="000090"/>
                </a:solidFill>
                <a:latin typeface="Calibri"/>
                <a:cs typeface="Calibri"/>
              </a:rPr>
              <a:t>Meziani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         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PR12-17-012A Tagged EMC measurements on Light Nuclei		</a:t>
            </a:r>
            <a:r>
              <a:rPr lang="en-US" dirty="0" err="1" smtClean="0">
                <a:solidFill>
                  <a:srgbClr val="000090"/>
                </a:solidFill>
                <a:latin typeface="Calibri"/>
                <a:cs typeface="Calibri"/>
              </a:rPr>
              <a:t>Dupre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	     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PR12-17-012B  Spectator-Tagged DVCS on Light Nuclei 		Armstrong    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PR12-17-012C  Other Physics Opportunities </a:t>
            </a:r>
            <a:r>
              <a:rPr lang="en-US" dirty="0" err="1" smtClean="0">
                <a:solidFill>
                  <a:srgbClr val="000090"/>
                </a:solidFill>
                <a:latin typeface="Calibri"/>
                <a:cs typeface="Calibri"/>
              </a:rPr>
              <a:t>w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/ ALERT		</a:t>
            </a:r>
            <a:r>
              <a:rPr lang="en-US" dirty="0" err="1" smtClean="0">
                <a:solidFill>
                  <a:srgbClr val="000090"/>
                </a:solidFill>
                <a:latin typeface="Calibri"/>
                <a:cs typeface="Calibri"/>
              </a:rPr>
              <a:t>Hafidi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	         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Beam Time Requested						           55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u="sng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 smtClean="0">
                <a:solidFill>
                  <a:srgbClr val="000090"/>
                </a:solidFill>
                <a:latin typeface="Calibri"/>
                <a:cs typeface="Calibri"/>
              </a:rPr>
              <a:t>RG Experiment RG-A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E12-12-001A     Near threshold J/ψ  production –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LHCb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pentaquark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	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Stepanyan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  <a:latin typeface="Calibri"/>
              <a:cs typeface="Calibri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 smtClean="0">
                <a:solidFill>
                  <a:srgbClr val="000090"/>
                </a:solidFill>
                <a:latin typeface="Calibri"/>
                <a:cs typeface="Calibri"/>
              </a:rPr>
              <a:t>Letters of Intent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LOI12-17-001    Study of J/ψ Photoproduction off Deuteron 	</a:t>
            </a:r>
            <a:r>
              <a:rPr lang="en-US" dirty="0" err="1" smtClean="0">
                <a:solidFill>
                  <a:srgbClr val="000090"/>
                </a:solidFill>
                <a:latin typeface="Calibri"/>
                <a:cs typeface="Calibri"/>
              </a:rPr>
              <a:t>Ilieva</a:t>
            </a:r>
            <a:endParaRPr lang="en-US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LOI12-17-002    Search for a φN bound state at Hall B		</a:t>
            </a:r>
            <a:r>
              <a:rPr lang="en-US" dirty="0" err="1" smtClean="0">
                <a:solidFill>
                  <a:srgbClr val="000090"/>
                </a:solidFill>
                <a:latin typeface="Calibri"/>
                <a:cs typeface="Calibri"/>
              </a:rPr>
              <a:t>Gao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9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 smtClean="0">
                <a:solidFill>
                  <a:srgbClr val="008000"/>
                </a:solidFill>
                <a:latin typeface="Calibri"/>
                <a:cs typeface="Calibri"/>
              </a:rPr>
              <a:t>New beam time request for Hall B Proposals: 	</a:t>
            </a:r>
            <a:r>
              <a:rPr lang="en-US" u="sng" dirty="0" smtClean="0">
                <a:solidFill>
                  <a:srgbClr val="008000"/>
                </a:solidFill>
                <a:latin typeface="Calibri"/>
                <a:cs typeface="Calibri"/>
              </a:rPr>
              <a:t>		    </a:t>
            </a:r>
            <a:r>
              <a:rPr lang="en-US" b="1" u="sng" dirty="0" smtClean="0">
                <a:solidFill>
                  <a:srgbClr val="008000"/>
                </a:solidFill>
                <a:latin typeface="Calibri"/>
                <a:cs typeface="Calibri"/>
              </a:rPr>
              <a:t>    	        135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028699"/>
            <a:ext cx="8686800" cy="5080001"/>
          </a:xfrm>
        </p:spPr>
        <p:txBody>
          <a:bodyPr>
            <a:normAutofit fontScale="92500" lnSpcReduction="20000"/>
          </a:bodyPr>
          <a:lstStyle/>
          <a:p>
            <a:r>
              <a:rPr lang="en-US" sz="2595" dirty="0" smtClean="0">
                <a:solidFill>
                  <a:srgbClr val="000090"/>
                </a:solidFill>
                <a:latin typeface="Calibri"/>
                <a:cs typeface="Calibri"/>
              </a:rPr>
              <a:t>Successful KPP run in February – data currently employed for detector calibration &amp; event reconstruction </a:t>
            </a:r>
          </a:p>
          <a:p>
            <a:pPr>
              <a:buNone/>
            </a:pPr>
            <a:endParaRPr lang="en-US" sz="2595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en-US" sz="2595" dirty="0" smtClean="0">
                <a:solidFill>
                  <a:srgbClr val="000090"/>
                </a:solidFill>
                <a:latin typeface="Calibri"/>
                <a:cs typeface="Calibri"/>
              </a:rPr>
              <a:t>Analysis preparations for the fall run are in high gear</a:t>
            </a:r>
          </a:p>
          <a:p>
            <a:endParaRPr lang="en-US" sz="2595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en-US" sz="2595" dirty="0" smtClean="0">
                <a:solidFill>
                  <a:srgbClr val="000090"/>
                </a:solidFill>
                <a:latin typeface="Calibri"/>
                <a:cs typeface="Calibri"/>
              </a:rPr>
              <a:t>CLAS data continue to deliver important science in many areas – first results from polarized HD target run published in PRL</a:t>
            </a:r>
          </a:p>
          <a:p>
            <a:endParaRPr lang="en-US" sz="2595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en-US" sz="2595" dirty="0" smtClean="0">
                <a:solidFill>
                  <a:srgbClr val="000090"/>
                </a:solidFill>
                <a:latin typeface="Calibri"/>
                <a:cs typeface="Calibri"/>
              </a:rPr>
              <a:t>First HPS results of 2015 run presented  - upgrade planned for next 4.4 GeV run with enlarged reach</a:t>
            </a:r>
          </a:p>
          <a:p>
            <a:endParaRPr lang="en-US" sz="2595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en-US" sz="2595" dirty="0" err="1" smtClean="0">
                <a:solidFill>
                  <a:srgbClr val="000090"/>
                </a:solidFill>
                <a:latin typeface="Calibri"/>
                <a:cs typeface="Calibri"/>
              </a:rPr>
              <a:t>PRad</a:t>
            </a:r>
            <a:r>
              <a:rPr lang="en-US" sz="2595" dirty="0" smtClean="0">
                <a:solidFill>
                  <a:srgbClr val="000090"/>
                </a:solidFill>
                <a:latin typeface="Calibri"/>
                <a:cs typeface="Calibri"/>
              </a:rPr>
              <a:t> presents preliminary cross section data of 2.2 GeV data </a:t>
            </a:r>
          </a:p>
          <a:p>
            <a:pPr>
              <a:buNone/>
            </a:pPr>
            <a:r>
              <a:rPr lang="en-US" sz="2595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</a:p>
          <a:p>
            <a:r>
              <a:rPr lang="en-US" sz="2595" dirty="0" smtClean="0">
                <a:solidFill>
                  <a:srgbClr val="000090"/>
                </a:solidFill>
                <a:latin typeface="Calibri"/>
                <a:cs typeface="Calibri"/>
              </a:rPr>
              <a:t>New proposals cover new research areas </a:t>
            </a:r>
          </a:p>
          <a:p>
            <a:pPr>
              <a:buNone/>
            </a:pPr>
            <a:endParaRPr lang="en-US" sz="600" dirty="0" smtClean="0">
              <a:solidFill>
                <a:srgbClr val="00009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</a:rPr>
              <a:t>Summary</a:t>
            </a:r>
            <a:endParaRPr lang="en-US" sz="4000" b="1" dirty="0">
              <a:solidFill>
                <a:srgbClr val="000090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slide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3536"/>
            <a:ext cx="9144000" cy="397933"/>
          </a:xfrm>
        </p:spPr>
        <p:txBody>
          <a:bodyPr>
            <a:normAutofit fontScale="90000"/>
          </a:bodyPr>
          <a:lstStyle/>
          <a:p>
            <a:r>
              <a:rPr lang="en-US" sz="2800" smtClean="0"/>
              <a:t>Torus Construction &amp; Commissioning </a:t>
            </a:r>
            <a:r>
              <a:rPr lang="en-US" sz="2800" smtClean="0">
                <a:solidFill>
                  <a:srgbClr val="0B6E32"/>
                </a:solidFill>
              </a:rPr>
              <a:t>COMPLETE</a:t>
            </a:r>
            <a:endParaRPr lang="en-US" sz="2800">
              <a:solidFill>
                <a:srgbClr val="0B6E3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828" y="794656"/>
            <a:ext cx="2104916" cy="778960"/>
          </a:xfrm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 smtClean="0"/>
              <a:t>Installation completed May 2016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B6E32"/>
                </a:solidFill>
              </a:rPr>
              <a:t>High Power Tests COMPLETE 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B6E32"/>
                </a:solidFill>
              </a:rPr>
              <a:t>Nov 4, 2016 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B6E32"/>
                </a:solidFill>
              </a:rPr>
              <a:t>at 13:55 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5105400" y="838200"/>
            <a:ext cx="3962400" cy="5562600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3677" y="3022245"/>
            <a:ext cx="4953000" cy="2786688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3677" y="5808933"/>
            <a:ext cx="4925646" cy="70627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smtClean="0">
                <a:solidFill>
                  <a:srgbClr val="0B6E32"/>
                </a:solidFill>
              </a:rPr>
              <a:t>Used Successfully in KPP Beam Run</a:t>
            </a:r>
          </a:p>
          <a:p>
            <a:pPr marL="0" indent="0" algn="ctr">
              <a:buFont typeface="Arial"/>
              <a:buNone/>
            </a:pPr>
            <a:r>
              <a:rPr lang="en-US" sz="1600" b="1" smtClean="0">
                <a:solidFill>
                  <a:srgbClr val="0B6E32"/>
                </a:solidFill>
              </a:rPr>
              <a:t>Feb 2017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68194" y="3022245"/>
            <a:ext cx="809837" cy="307777"/>
          </a:xfrm>
          <a:prstGeom prst="rect">
            <a:avLst/>
          </a:prstGeom>
          <a:solidFill>
            <a:srgbClr val="FFC000"/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smtClean="0">
                <a:latin typeface="Arial" charset="0"/>
                <a:ea typeface="Arial" charset="0"/>
                <a:cs typeface="Arial" charset="0"/>
              </a:rPr>
              <a:t>TORUS</a:t>
            </a:r>
            <a:endParaRPr lang="en-US" sz="1400" b="1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086088" y="838200"/>
            <a:ext cx="2880589" cy="2184045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0923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802"/>
            <a:ext cx="8229600" cy="872416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Detector Upgrades</a:t>
            </a:r>
            <a:endParaRPr lang="en-US" sz="36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/>
          <a:lstStyle/>
          <a:p>
            <a:fld id="{E79577F5-4CBB-1B4A-A4E3-F09C5D46D8A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3500" y="-10668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CLAS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15200" y="648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pic>
        <p:nvPicPr>
          <p:cNvPr id="8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20665" y="901947"/>
            <a:ext cx="3651748" cy="2738811"/>
          </a:xfrm>
          <a:prstGeom prst="rect">
            <a:avLst/>
          </a:prstGeom>
        </p:spPr>
      </p:pic>
      <p:pic>
        <p:nvPicPr>
          <p:cNvPr id="9" name="Picture 2" descr="C:\Users\ball\dell\CLAS12\un_nouveau_logo_pour_le_cea_chapeauact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114944" y="861622"/>
            <a:ext cx="590206" cy="48539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$niccolai.PORT-PHASE5\Downloads\16321956810_4a3dd43ac2_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474" y="3825213"/>
            <a:ext cx="3738880" cy="2494534"/>
          </a:xfrm>
          <a:prstGeom prst="rect">
            <a:avLst/>
          </a:prstGeom>
          <a:noFill/>
        </p:spPr>
      </p:pic>
      <p:pic>
        <p:nvPicPr>
          <p:cNvPr id="12" name="Picture 3" descr="C:\Users\Mirazita\Desktop\documenti\RICH_mirrors\CMA\ordine_2016_supporto\Progress\PhotoTucson_2017-04-20\IMG_20170420_1022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70131" y="4080551"/>
            <a:ext cx="4013737" cy="225772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 cstate="print"/>
          <a:srcRect l="58035" t="48925" b="9933"/>
          <a:stretch>
            <a:fillRect/>
          </a:stretch>
        </p:blipFill>
        <p:spPr bwMode="auto">
          <a:xfrm>
            <a:off x="2982141" y="3977614"/>
            <a:ext cx="723009" cy="36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83981" y="838447"/>
            <a:ext cx="1712328" cy="461665"/>
          </a:xfrm>
          <a:prstGeom prst="rect">
            <a:avLst/>
          </a:prstGeom>
          <a:solidFill>
            <a:srgbClr val="CC0306"/>
          </a:solidFill>
        </p:spPr>
        <p:txBody>
          <a:bodyPr wrap="none" rtlCol="0">
            <a:spAutoFit/>
          </a:bodyPr>
          <a:lstStyle/>
          <a:p>
            <a:r>
              <a:rPr lang="en-US" sz="1200" b="1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Micromegas</a:t>
            </a:r>
            <a:r>
              <a:rPr lang="en-US" sz="12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1200" b="1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Saclay</a:t>
            </a:r>
            <a:r>
              <a:rPr lang="en-US" sz="12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r>
              <a:rPr lang="en-US" sz="1200" i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Ready for Installation</a:t>
            </a:r>
            <a:endParaRPr lang="en-US" sz="1200" i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59109" y="4085415"/>
            <a:ext cx="1971484" cy="461665"/>
          </a:xfrm>
          <a:prstGeom prst="rect">
            <a:avLst/>
          </a:prstGeom>
          <a:solidFill>
            <a:srgbClr val="CC0306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RICH Detector (</a:t>
            </a:r>
            <a:r>
              <a:rPr lang="en-US" sz="12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Frascati</a:t>
            </a:r>
            <a:r>
              <a:rPr lang="en-US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r>
              <a:rPr lang="en-US" sz="1200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Being assembled</a:t>
            </a:r>
            <a:endParaRPr lang="en-US" sz="1200" i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34" y="3950622"/>
            <a:ext cx="2020105" cy="461665"/>
          </a:xfrm>
          <a:prstGeom prst="rect">
            <a:avLst/>
          </a:prstGeom>
          <a:solidFill>
            <a:srgbClr val="CC0306"/>
          </a:solidFill>
        </p:spPr>
        <p:txBody>
          <a:bodyPr wrap="none" rtlCol="0">
            <a:spAutoFit/>
          </a:bodyPr>
          <a:lstStyle/>
          <a:p>
            <a:r>
              <a:rPr lang="en-US" sz="12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Neutron Detector (</a:t>
            </a:r>
            <a:r>
              <a:rPr lang="en-US" sz="1200" b="1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Orsay</a:t>
            </a:r>
            <a:r>
              <a:rPr lang="en-US" sz="12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r>
              <a:rPr lang="en-US" sz="1200" i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Ready for installation</a:t>
            </a:r>
            <a:endParaRPr lang="en-US" sz="1200" i="1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2" name="Picture 21" descr="IMG_0254.JP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8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>
          <a:xfrm rot="5400000">
            <a:off x="4814760" y="1071789"/>
            <a:ext cx="3185229" cy="278160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01144" y="883926"/>
            <a:ext cx="2152055" cy="461665"/>
          </a:xfrm>
          <a:prstGeom prst="rect">
            <a:avLst/>
          </a:prstGeom>
          <a:solidFill>
            <a:srgbClr val="CC0306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Forward Tagger (</a:t>
            </a:r>
            <a:r>
              <a:rPr lang="en-US" sz="1200" b="1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Genova</a:t>
            </a:r>
            <a:r>
              <a:rPr lang="en-US" sz="12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r>
              <a:rPr lang="en-US" sz="1200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Installation in process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566742" y="3311389"/>
            <a:ext cx="889000" cy="88099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1828800" y="-76200"/>
            <a:ext cx="5435600" cy="8509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latin typeface="Calibri"/>
                <a:cs typeface="Calibri"/>
              </a:rPr>
              <a:t>Equipment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962060"/>
            <a:ext cx="2425820" cy="5506122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</a:pPr>
            <a:r>
              <a:rPr lang="en-US" sz="1600" b="1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Forward </a:t>
            </a:r>
            <a:r>
              <a:rPr lang="en-US" sz="1600" b="1" u="sng" dirty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Detector (FD</a:t>
            </a:r>
            <a:r>
              <a:rPr lang="en-US" sz="1600" b="1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)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TORUS magnet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HT Cherenkov Counter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Drift chamber system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LT Cherenkov 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Counter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Forward </a:t>
            </a:r>
            <a:r>
              <a:rPr lang="en-US" sz="1200" b="1" dirty="0" err="1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ToF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System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Pre-shower 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calorimeter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E.M. calorimeter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Forward Tagger 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b="1" dirty="0" smtClean="0">
                <a:solidFill>
                  <a:srgbClr val="CCFFCC"/>
                </a:solidFill>
                <a:latin typeface="Arial"/>
                <a:ea typeface="ＭＳ Ｐゴシック" pitchFamily="-110" charset="-128"/>
                <a:cs typeface="Arial"/>
              </a:rPr>
              <a:t> RICH detector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</a:pPr>
            <a:endParaRPr lang="en-US" sz="1600" b="1" dirty="0" smtClean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</a:pPr>
            <a:r>
              <a:rPr lang="en-US" sz="1600" b="1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Central </a:t>
            </a:r>
            <a:r>
              <a:rPr lang="en-US" sz="1600" b="1" u="sng" dirty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Detector (CD</a:t>
            </a:r>
            <a:r>
              <a:rPr lang="en-US" sz="1600" b="1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)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dirty="0" smtClean="0">
                <a:solidFill>
                  <a:srgbClr val="CCFFCC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b="1" dirty="0" smtClean="0">
                <a:solidFill>
                  <a:srgbClr val="CCFFCC"/>
                </a:solidFill>
                <a:latin typeface="Arial"/>
                <a:ea typeface="ＭＳ Ｐゴシック" pitchFamily="-110" charset="-128"/>
                <a:cs typeface="Arial"/>
              </a:rPr>
              <a:t>Solenoid magnet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b="1" dirty="0" smtClean="0">
                <a:solidFill>
                  <a:srgbClr val="CCFFCC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Silicon 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Vertex 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Tracker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Central </a:t>
            </a:r>
            <a:r>
              <a:rPr lang="en-US" sz="1200" b="1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Time-of-Flight</a:t>
            </a: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b="1" dirty="0" smtClean="0">
                <a:solidFill>
                  <a:srgbClr val="009F00"/>
                </a:solidFill>
                <a:latin typeface="Arial"/>
                <a:ea typeface="ＭＳ Ｐゴシック" pitchFamily="-110" charset="-128"/>
                <a:cs typeface="Arial"/>
              </a:rPr>
              <a:t>Central Neutron Detector</a:t>
            </a:r>
          </a:p>
          <a:p>
            <a:pPr marL="0" lvl="1" defTabSz="914400" eaLnBrk="0" fontAlgn="base" hangingPunct="0">
              <a:spcBef>
                <a:spcPct val="15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9F00"/>
                </a:solidFill>
                <a:latin typeface="Arial"/>
                <a:ea typeface="ＭＳ Ｐゴシック" pitchFamily="-110" charset="-128"/>
                <a:cs typeface="Arial"/>
              </a:rPr>
              <a:t>- </a:t>
            </a:r>
            <a:r>
              <a:rPr lang="en-US" sz="1400" dirty="0" smtClean="0">
                <a:solidFill>
                  <a:srgbClr val="009F00"/>
                </a:solidFill>
                <a:latin typeface="Calibri"/>
                <a:ea typeface="ＭＳ Ｐゴシック" pitchFamily="-110" charset="-128"/>
                <a:cs typeface="Calibri"/>
              </a:rPr>
              <a:t> </a:t>
            </a:r>
            <a:r>
              <a:rPr lang="en-US" sz="1200" b="1" dirty="0" err="1" smtClean="0">
                <a:solidFill>
                  <a:srgbClr val="009F00"/>
                </a:solidFill>
                <a:latin typeface="Arial"/>
                <a:ea typeface="ＭＳ Ｐゴシック" pitchFamily="-110" charset="-128"/>
                <a:cs typeface="Arial"/>
              </a:rPr>
              <a:t>MicroMegas</a:t>
            </a:r>
            <a:r>
              <a:rPr lang="en-US" sz="1400" dirty="0" smtClean="0">
                <a:solidFill>
                  <a:srgbClr val="009F00"/>
                </a:solidFill>
                <a:latin typeface="Calibri"/>
                <a:ea typeface="ＭＳ Ｐゴシック" pitchFamily="-110" charset="-128"/>
                <a:cs typeface="Calibri"/>
              </a:rPr>
              <a:t>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</a:pPr>
            <a:endParaRPr lang="en-US" sz="1400" b="1" dirty="0" smtClean="0">
              <a:solidFill>
                <a:srgbClr val="FFFFFF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</a:pPr>
            <a:r>
              <a:rPr lang="en-US" sz="1600" b="1" u="sng" dirty="0" err="1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Beamline</a:t>
            </a:r>
            <a:endParaRPr lang="en-US" sz="1600" b="1" u="sng" dirty="0" smtClean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Photon Tagger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00B5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Shielding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Targets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r>
              <a:rPr lang="en-US" sz="1200" b="1" dirty="0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</a:t>
            </a:r>
            <a:r>
              <a:rPr lang="en-US" sz="1200" b="1" dirty="0" err="1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P</a:t>
            </a:r>
            <a:r>
              <a:rPr lang="en-US" sz="1200" b="1" dirty="0" err="1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olarimeter</a:t>
            </a:r>
            <a:r>
              <a:rPr lang="en-US" sz="1200" b="1" dirty="0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</a:p>
          <a:p>
            <a:pPr defTabSz="914400" eaLnBrk="0" fontAlgn="base" hangingPunct="0">
              <a:spcBef>
                <a:spcPct val="15000"/>
              </a:spcBef>
              <a:spcAft>
                <a:spcPct val="0"/>
              </a:spcAft>
              <a:buFontTx/>
              <a:buChar char="-"/>
            </a:pPr>
            <a:endParaRPr lang="en-US" sz="1200" b="1" dirty="0" smtClean="0">
              <a:solidFill>
                <a:srgbClr val="CCFFCC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3"/>
          <a:srcRect b="6381"/>
          <a:stretch>
            <a:fillRect/>
          </a:stretch>
        </p:blipFill>
        <p:spPr>
          <a:xfrm>
            <a:off x="2425820" y="945331"/>
            <a:ext cx="6741160" cy="5607869"/>
          </a:xfrm>
          <a:prstGeom prst="rect">
            <a:avLst/>
          </a:prstGeom>
        </p:spPr>
      </p:pic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2463276" y="6114230"/>
            <a:ext cx="1499124" cy="438970"/>
          </a:xfrm>
          <a:prstGeom prst="rect">
            <a:avLst/>
          </a:prstGeom>
          <a:solidFill>
            <a:srgbClr val="1E1E1E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prstClr val="black"/>
              </a:solidFill>
              <a:latin typeface="Times" pitchFamily="-110" charset="0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4102100" y="3352800"/>
            <a:ext cx="4408678" cy="2474468"/>
            <a:chOff x="3048000" y="3048000"/>
            <a:chExt cx="4408678" cy="2474468"/>
          </a:xfrm>
        </p:grpSpPr>
        <p:cxnSp>
          <p:nvCxnSpPr>
            <p:cNvPr id="14" name="Straight Connector 13"/>
            <p:cNvCxnSpPr>
              <a:stCxn id="11" idx="0"/>
            </p:cNvCxnSpPr>
            <p:nvPr/>
          </p:nvCxnSpPr>
          <p:spPr>
            <a:xfrm rot="5400000" flipH="1" flipV="1">
              <a:off x="3501433" y="3412534"/>
              <a:ext cx="914388" cy="337745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6" idx="0"/>
            </p:cNvCxnSpPr>
            <p:nvPr/>
          </p:nvCxnSpPr>
          <p:spPr>
            <a:xfrm rot="5400000" flipH="1" flipV="1">
              <a:off x="3485388" y="2875788"/>
              <a:ext cx="457200" cy="801624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048000" y="3505200"/>
              <a:ext cx="530352" cy="331470"/>
            </a:xfrm>
            <a:prstGeom prst="rect">
              <a:avLst/>
            </a:prstGeom>
            <a:solidFill>
              <a:srgbClr val="F8CFE4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prstClr val="black"/>
                  </a:solidFill>
                  <a:latin typeface="Calibri"/>
                  <a:cs typeface="Calibri"/>
                </a:rPr>
                <a:t>MM</a:t>
              </a:r>
            </a:p>
          </p:txBody>
        </p:sp>
        <p:sp>
          <p:nvSpPr>
            <p:cNvPr id="11" name="Rectangle 10"/>
            <p:cNvSpPr>
              <a:spLocks noChangeAspect="1"/>
            </p:cNvSpPr>
            <p:nvPr/>
          </p:nvSpPr>
          <p:spPr>
            <a:xfrm>
              <a:off x="3517900" y="4038600"/>
              <a:ext cx="543710" cy="350520"/>
            </a:xfrm>
            <a:prstGeom prst="rect">
              <a:avLst/>
            </a:prstGeom>
            <a:solidFill>
              <a:srgbClr val="F8CFE4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prstClr val="black"/>
                  </a:solidFill>
                  <a:latin typeface="Calibri"/>
                  <a:cs typeface="Calibri"/>
                </a:rPr>
                <a:t>CND</a:t>
              </a:r>
            </a:p>
          </p:txBody>
        </p:sp>
        <p:sp>
          <p:nvSpPr>
            <p:cNvPr id="20" name="Rectangle 19"/>
            <p:cNvSpPr>
              <a:spLocks noChangeAspect="1"/>
            </p:cNvSpPr>
            <p:nvPr/>
          </p:nvSpPr>
          <p:spPr>
            <a:xfrm>
              <a:off x="4851400" y="4267200"/>
              <a:ext cx="542544" cy="271272"/>
            </a:xfrm>
            <a:prstGeom prst="rect">
              <a:avLst/>
            </a:prstGeom>
            <a:solidFill>
              <a:srgbClr val="F8CFE4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prstClr val="black"/>
                  </a:solidFill>
                  <a:latin typeface="Calibri"/>
                  <a:cs typeface="Calibri"/>
                </a:rPr>
                <a:t>FT</a:t>
              </a:r>
            </a:p>
          </p:txBody>
        </p:sp>
        <p:cxnSp>
          <p:nvCxnSpPr>
            <p:cNvPr id="23" name="Straight Connector 22"/>
            <p:cNvCxnSpPr>
              <a:stCxn id="20" idx="0"/>
            </p:cNvCxnSpPr>
            <p:nvPr/>
          </p:nvCxnSpPr>
          <p:spPr>
            <a:xfrm rot="5400000" flipH="1" flipV="1">
              <a:off x="4802886" y="3672586"/>
              <a:ext cx="914400" cy="274828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6832600" y="5245100"/>
              <a:ext cx="624078" cy="277368"/>
            </a:xfrm>
            <a:prstGeom prst="rect">
              <a:avLst/>
            </a:prstGeom>
            <a:solidFill>
              <a:srgbClr val="F8CFE4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prstClr val="black"/>
                  </a:solidFill>
                  <a:latin typeface="Calibri"/>
                  <a:cs typeface="Calibri"/>
                </a:rPr>
                <a:t>RICH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8232" y="44611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4294967295"/>
          </p:nvPr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660445" y="6137380"/>
            <a:ext cx="4185761" cy="369332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https://www.jlab.org/Hall-B/clas12-web/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26914" y="5568706"/>
            <a:ext cx="3978723" cy="369332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alibri"/>
                <a:cs typeface="Calibri"/>
              </a:rPr>
              <a:t>Number of readout channels : 111, 832</a:t>
            </a:r>
            <a:endParaRPr lang="en-US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334"/>
            <a:ext cx="8229600" cy="762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232" y="44611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828800" y="-76200"/>
            <a:ext cx="5435600" cy="850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KPP-Equipment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 t="19945"/>
          <a:stretch>
            <a:fillRect/>
          </a:stretch>
        </p:blipFill>
        <p:spPr>
          <a:xfrm>
            <a:off x="157353" y="990600"/>
            <a:ext cx="8910447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xmlns:mv="urn:schemas-microsoft-com:mac:vml" xmlns:mc="http://schemas.openxmlformats.org/markup-compatibility/2006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4876800" y="1295400"/>
            <a:ext cx="786863" cy="483993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TextBox 7"/>
          <p:cNvSpPr txBox="1"/>
          <p:nvPr/>
        </p:nvSpPr>
        <p:spPr>
          <a:xfrm>
            <a:off x="1873654" y="1143000"/>
            <a:ext cx="1377501" cy="646331"/>
          </a:xfrm>
          <a:prstGeom prst="rect">
            <a:avLst/>
          </a:prstGeom>
          <a:solidFill>
            <a:srgbClr val="000000">
              <a:alpha val="34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libri"/>
                <a:cs typeface="Calibri"/>
              </a:rPr>
              <a:t>CLAS12</a:t>
            </a:r>
          </a:p>
          <a:p>
            <a:pPr algn="ctr"/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libri"/>
                <a:cs typeface="Calibri"/>
              </a:rPr>
              <a:t>02/03/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libri"/>
                <a:cs typeface="Calibri"/>
              </a:rPr>
              <a:t>2017</a:t>
            </a:r>
          </a:p>
        </p:txBody>
      </p:sp>
      <p:sp>
        <p:nvSpPr>
          <p:cNvPr id="14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9E041EDE-50F2-FD49-B156-DFB8E5BC943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3"/>
          <p:cNvGrpSpPr/>
          <p:nvPr/>
        </p:nvGrpSpPr>
        <p:grpSpPr>
          <a:xfrm>
            <a:off x="3830354" y="4142366"/>
            <a:ext cx="5207816" cy="2266062"/>
            <a:chOff x="329686" y="4591938"/>
            <a:chExt cx="5835744" cy="226606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99965" y="4591938"/>
              <a:ext cx="2965465" cy="226606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9686" y="4592737"/>
              <a:ext cx="2951427" cy="2265263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552756" y="5065877"/>
              <a:ext cx="1490834" cy="646331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FTOF calibration:</a:t>
              </a:r>
            </a:p>
            <a:p>
              <a:pPr algn="r"/>
              <a:r>
                <a:rPr lang="en-US" sz="1200" dirty="0" smtClean="0">
                  <a:solidFill>
                    <a:srgbClr val="000090"/>
                  </a:solidFill>
                  <a:latin typeface="Calibri"/>
                  <a:cs typeface="Calibri"/>
                </a:rPr>
                <a:t>Beta vs. p and mass distribution</a:t>
              </a:r>
              <a:endParaRPr lang="en-US" sz="1200" dirty="0">
                <a:solidFill>
                  <a:srgbClr val="00009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2" name="Slide Number Placeholder 12"/>
          <p:cNvSpPr>
            <a:spLocks noGrp="1"/>
          </p:cNvSpPr>
          <p:nvPr>
            <p:ph type="sldNum" sz="quarter" idx="4294967295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Calibration with KPP Data</a:t>
            </a:r>
            <a:endParaRPr lang="en-US" sz="36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grpSp>
        <p:nvGrpSpPr>
          <p:cNvPr id="5" name="Group 25"/>
          <p:cNvGrpSpPr/>
          <p:nvPr/>
        </p:nvGrpSpPr>
        <p:grpSpPr>
          <a:xfrm>
            <a:off x="188652" y="914326"/>
            <a:ext cx="5500948" cy="2556755"/>
            <a:chOff x="3662660" y="975442"/>
            <a:chExt cx="5254723" cy="2337380"/>
          </a:xfrm>
        </p:grpSpPr>
        <p:sp>
          <p:nvSpPr>
            <p:cNvPr id="3" name="Rectangle 2"/>
            <p:cNvSpPr/>
            <p:nvPr/>
          </p:nvSpPr>
          <p:spPr>
            <a:xfrm>
              <a:off x="3662660" y="975442"/>
              <a:ext cx="5254723" cy="23373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>
              <a:outerShdw blurRad="203200" dist="88900" dir="5400000" rotWithShape="0">
                <a:schemeClr val="tx1">
                  <a:lumMod val="65000"/>
                  <a:lumOff val="35000"/>
                  <a:alpha val="50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Shape 5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71864" y="1024120"/>
              <a:ext cx="2779206" cy="21506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6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434984" y="1028627"/>
              <a:ext cx="2390374" cy="22749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Shape 78"/>
            <p:cNvSpPr txBox="1"/>
            <p:nvPr/>
          </p:nvSpPr>
          <p:spPr>
            <a:xfrm>
              <a:off x="6589335" y="1339509"/>
              <a:ext cx="1096404" cy="48501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200" dirty="0">
                  <a:solidFill>
                    <a:srgbClr val="000090"/>
                  </a:solidFill>
                  <a:latin typeface="Calibri"/>
                  <a:cs typeface="Calibri"/>
                </a:rPr>
                <a:t>Superlayer </a:t>
              </a:r>
              <a:r>
                <a:rPr lang="en-US" sz="1200" dirty="0" smtClean="0">
                  <a:solidFill>
                    <a:srgbClr val="000090"/>
                  </a:solidFill>
                  <a:latin typeface="Calibri"/>
                  <a:cs typeface="Calibri"/>
                </a:rPr>
                <a:t>1</a:t>
              </a:r>
              <a:endParaRPr lang="en" sz="1200" dirty="0">
                <a:solidFill>
                  <a:srgbClr val="000090"/>
                </a:solidFill>
                <a:latin typeface="Calibri"/>
                <a:cs typeface="Calibri"/>
              </a:endParaRPr>
            </a:p>
            <a:p>
              <a:pPr lvl="0" rtl="0">
                <a:spcBef>
                  <a:spcPts val="0"/>
                </a:spcBef>
                <a:buNone/>
              </a:pPr>
              <a:r>
                <a:rPr lang="en" sz="1200" dirty="0">
                  <a:solidFill>
                    <a:srgbClr val="000090"/>
                  </a:solidFill>
                  <a:latin typeface="Calibri"/>
                  <a:cs typeface="Calibri"/>
                </a:rPr>
                <a:t> σ = </a:t>
              </a:r>
              <a:r>
                <a:rPr lang="en" sz="1200" dirty="0" smtClean="0">
                  <a:solidFill>
                    <a:srgbClr val="000090"/>
                  </a:solidFill>
                  <a:latin typeface="Calibri"/>
                  <a:cs typeface="Calibri"/>
                </a:rPr>
                <a:t>36</a:t>
              </a:r>
              <a:r>
                <a:rPr lang="en-US" sz="1200" dirty="0" smtClean="0">
                  <a:solidFill>
                    <a:srgbClr val="000090"/>
                  </a:solidFill>
                  <a:latin typeface="Calibri"/>
                  <a:cs typeface="Calibri"/>
                </a:rPr>
                <a:t>0μ</a:t>
              </a:r>
              <a:r>
                <a:rPr lang="en" sz="1200" dirty="0" smtClean="0">
                  <a:solidFill>
                    <a:srgbClr val="000090"/>
                  </a:solidFill>
                  <a:latin typeface="Calibri"/>
                  <a:cs typeface="Calibri"/>
                </a:rPr>
                <a:t>m</a:t>
              </a:r>
              <a:endParaRPr lang="en" sz="1200" dirty="0">
                <a:solidFill>
                  <a:srgbClr val="000090"/>
                </a:solidFill>
                <a:latin typeface="Calibri"/>
                <a:cs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65121" y="1150285"/>
              <a:ext cx="1426414" cy="253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DC calibration</a:t>
              </a:r>
            </a:p>
          </p:txBody>
        </p:sp>
      </p:grpSp>
      <p:pic>
        <p:nvPicPr>
          <p:cNvPr id="26" name="Picture 25" descr="CLAS-color-low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96200" y="33271"/>
            <a:ext cx="1363113" cy="72872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3500" y="54114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3965" y="796970"/>
            <a:ext cx="2962656" cy="2724912"/>
          </a:xfrm>
          <a:prstGeom prst="rect">
            <a:avLst/>
          </a:prstGeom>
          <a:effectLst>
            <a:outerShdw blurRad="228600" dist="38100" dir="1380000">
              <a:srgbClr val="000000">
                <a:alpha val="43000"/>
              </a:srgbClr>
            </a:outerShdw>
          </a:effectLst>
        </p:spPr>
      </p:pic>
      <p:sp>
        <p:nvSpPr>
          <p:cNvPr id="45" name="Rectangle 44"/>
          <p:cNvSpPr/>
          <p:nvPr/>
        </p:nvSpPr>
        <p:spPr>
          <a:xfrm>
            <a:off x="7258050" y="1480348"/>
            <a:ext cx="1333500" cy="36274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000090"/>
                </a:solidFill>
                <a:latin typeface="Calibri"/>
                <a:cs typeface="Calibri"/>
              </a:rPr>
              <a:t>ECAL calibration</a:t>
            </a:r>
            <a:endParaRPr lang="en-US" sz="12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25" name="Picture 24"/>
          <p:cNvPicPr>
            <a:picLocks/>
          </p:cNvPicPr>
          <p:nvPr/>
        </p:nvPicPr>
        <p:blipFill>
          <a:blip r:embed="rId8"/>
          <a:srcRect l="14754"/>
          <a:stretch>
            <a:fillRect/>
          </a:stretch>
        </p:blipFill>
        <p:spPr>
          <a:xfrm>
            <a:off x="112452" y="4129124"/>
            <a:ext cx="3605788" cy="2271776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1" name="TextBox 20"/>
          <p:cNvSpPr txBox="1"/>
          <p:nvPr/>
        </p:nvSpPr>
        <p:spPr>
          <a:xfrm>
            <a:off x="2031078" y="3543892"/>
            <a:ext cx="5644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Calibri"/>
                <a:cs typeface="Calibri"/>
              </a:rPr>
              <a:t>KPP Run 2/3-2/6 – DOE approval 2/7</a:t>
            </a:r>
            <a:endParaRPr lang="en-US" sz="2800" b="1" dirty="0">
              <a:solidFill>
                <a:srgbClr val="008000"/>
              </a:solidFill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08100" y="3218489"/>
            <a:ext cx="1019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</a:rPr>
              <a:t>Distance (cm)</a:t>
            </a:r>
            <a:endParaRPr lang="en-US" sz="1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474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38305" t="9474"/>
          <a:stretch>
            <a:fillRect/>
          </a:stretch>
        </p:blipFill>
        <p:spPr>
          <a:xfrm>
            <a:off x="153719" y="1534823"/>
            <a:ext cx="4467982" cy="43706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00" y="0"/>
            <a:ext cx="8928100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Central Vertex Tracker</a:t>
            </a:r>
            <a:endParaRPr lang="en-US" sz="36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67801" y="965200"/>
            <a:ext cx="3265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C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osmic ray tracks in CVT</a:t>
            </a:r>
            <a:endParaRPr lang="en-US"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2550" y="5384417"/>
            <a:ext cx="171072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halkboard"/>
                <a:cs typeface="Chalkboard"/>
              </a:rPr>
              <a:t>FMT (6 layers)</a:t>
            </a:r>
            <a:endParaRPr lang="en-US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>
          <a:xfrm rot="5400000" flipH="1" flipV="1">
            <a:off x="2911731" y="4173799"/>
            <a:ext cx="1066800" cy="135443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3719" y="4317618"/>
            <a:ext cx="1723549" cy="646331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halkboard"/>
                <a:cs typeface="Chalkboard"/>
              </a:rPr>
              <a:t>SVT (6 layers BMT (6 layers)</a:t>
            </a:r>
            <a:endParaRPr lang="en-US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  <p:cxnSp>
        <p:nvCxnSpPr>
          <p:cNvPr id="17" name="Straight Arrow Connector 16"/>
          <p:cNvCxnSpPr>
            <a:stCxn id="12" idx="0"/>
          </p:cNvCxnSpPr>
          <p:nvPr/>
        </p:nvCxnSpPr>
        <p:spPr>
          <a:xfrm rot="5400000" flipH="1" flipV="1">
            <a:off x="1454811" y="3360529"/>
            <a:ext cx="517773" cy="139640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500" y="965200"/>
            <a:ext cx="4906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Calibri"/>
                <a:cs typeface="Calibri"/>
              </a:rPr>
              <a:t>Silicon-VT + Barrel-MT + Forward-MT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500" y="-10668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CLAS</a:t>
            </a:r>
            <a:r>
              <a:rPr lang="en-US" sz="3600" b="1" i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 r="15024"/>
          <a:stretch>
            <a:fillRect/>
          </a:stretch>
        </p:blipFill>
        <p:spPr>
          <a:xfrm>
            <a:off x="4672501" y="3837946"/>
            <a:ext cx="4365129" cy="22758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rcRect t="3799" r="15461"/>
          <a:stretch>
            <a:fillRect/>
          </a:stretch>
        </p:blipFill>
        <p:spPr>
          <a:xfrm>
            <a:off x="4672501" y="1464965"/>
            <a:ext cx="4394216" cy="228321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315200" y="648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93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5T Solenoid Magnet</a:t>
            </a:r>
            <a:endParaRPr lang="en-US" sz="36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258" y="930049"/>
            <a:ext cx="4041648" cy="53888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232" y="44611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32" y="891949"/>
            <a:ext cx="4208526" cy="54353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24200" y="5538688"/>
            <a:ext cx="960319" cy="307777"/>
          </a:xfrm>
          <a:prstGeom prst="rect">
            <a:avLst/>
          </a:prstGeom>
          <a:solidFill>
            <a:srgbClr val="E4B728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6/27/2017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04100" y="5599211"/>
            <a:ext cx="960319" cy="307777"/>
          </a:xfrm>
          <a:prstGeom prst="rect">
            <a:avLst/>
          </a:prstGeom>
          <a:solidFill>
            <a:srgbClr val="E4B728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6/28/2017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683" y="891949"/>
            <a:ext cx="4070223" cy="54269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93000" y="5611911"/>
            <a:ext cx="869148" cy="307777"/>
          </a:xfrm>
          <a:prstGeom prst="rect">
            <a:avLst/>
          </a:prstGeom>
          <a:solidFill>
            <a:srgbClr val="E4B728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7</a:t>
            </a:r>
            <a:r>
              <a:rPr lang="en-US" sz="1400" dirty="0" smtClean="0">
                <a:latin typeface="Calibri"/>
                <a:cs typeface="Calibri"/>
              </a:rPr>
              <a:t>/6/2017</a:t>
            </a: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402"/>
            <a:ext cx="8229600" cy="872416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Solenoid &amp; Forward Tagger</a:t>
            </a:r>
            <a:endParaRPr lang="en-US" sz="36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577F5-4CBB-1B4A-A4E3-F09C5D46D8A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7848" t="5637" b="12687"/>
          <a:stretch>
            <a:fillRect/>
          </a:stretch>
        </p:blipFill>
        <p:spPr>
          <a:xfrm>
            <a:off x="736600" y="1054101"/>
            <a:ext cx="7830266" cy="52050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232" y="44611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61200" y="5384800"/>
            <a:ext cx="869324" cy="307777"/>
          </a:xfrm>
          <a:prstGeom prst="rect">
            <a:avLst/>
          </a:prstGeom>
          <a:solidFill>
            <a:srgbClr val="E4B728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7/7/2017</a:t>
            </a:r>
            <a:endParaRPr lang="en-US" sz="1400" dirty="0">
              <a:latin typeface="Calibri"/>
              <a:cs typeface="Calibri"/>
            </a:endParaRPr>
          </a:p>
        </p:txBody>
      </p:sp>
      <p:cxnSp>
        <p:nvCxnSpPr>
          <p:cNvPr id="10" name="Straight Arrow Connector 9"/>
          <p:cNvCxnSpPr>
            <a:stCxn id="11" idx="0"/>
          </p:cNvCxnSpPr>
          <p:nvPr/>
        </p:nvCxnSpPr>
        <p:spPr>
          <a:xfrm rot="5400000" flipH="1" flipV="1">
            <a:off x="5166262" y="5004137"/>
            <a:ext cx="1018962" cy="357921"/>
          </a:xfrm>
          <a:prstGeom prst="straightConnector1">
            <a:avLst/>
          </a:prstGeom>
          <a:ln w="38100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37100" y="5692578"/>
            <a:ext cx="1519366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90"/>
                </a:solidFill>
                <a:latin typeface="Calibri"/>
                <a:cs typeface="Calibri"/>
              </a:rPr>
              <a:t>Forward Tagger</a:t>
            </a:r>
            <a:endParaRPr lang="en-US" sz="16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21099" y="2870200"/>
            <a:ext cx="1320293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000090"/>
                </a:solidFill>
                <a:latin typeface="Calibri"/>
                <a:cs typeface="Calibri"/>
              </a:rPr>
              <a:t>Møller</a:t>
            </a:r>
            <a:r>
              <a:rPr lang="en-US" sz="1600" b="1" dirty="0" smtClean="0">
                <a:solidFill>
                  <a:srgbClr val="000090"/>
                </a:solidFill>
                <a:latin typeface="Calibri"/>
                <a:cs typeface="Calibri"/>
              </a:rPr>
              <a:t> Shield</a:t>
            </a:r>
            <a:endParaRPr lang="en-US" sz="16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rot="16200000" flipH="1">
            <a:off x="4213194" y="3376805"/>
            <a:ext cx="994948" cy="658845"/>
          </a:xfrm>
          <a:prstGeom prst="straightConnector1">
            <a:avLst/>
          </a:prstGeom>
          <a:ln w="381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44600" y="3746500"/>
            <a:ext cx="1019292" cy="369332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Calibri"/>
                <a:cs typeface="Calibri"/>
              </a:rPr>
              <a:t>Solenoid</a:t>
            </a:r>
            <a:endParaRPr lang="en-US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14" descr="30%"/>
          <p:cNvSpPr>
            <a:spLocks noChangeArrowheads="1"/>
          </p:cNvSpPr>
          <p:nvPr/>
        </p:nvSpPr>
        <p:spPr bwMode="auto">
          <a:xfrm rot="5400000">
            <a:off x="6238593" y="3572612"/>
            <a:ext cx="324410" cy="152400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413451" name="Group 331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4650448"/>
              </p:ext>
            </p:extLst>
          </p:nvPr>
        </p:nvGraphicFramePr>
        <p:xfrm>
          <a:off x="76200" y="785062"/>
          <a:ext cx="5410200" cy="5910409"/>
        </p:xfrm>
        <a:graphic>
          <a:graphicData uri="http://schemas.openxmlformats.org/drawingml/2006/table">
            <a:tbl>
              <a:tblPr/>
              <a:tblGrid>
                <a:gridCol w="990600"/>
                <a:gridCol w="1295400"/>
                <a:gridCol w="1219200"/>
                <a:gridCol w="1066800"/>
                <a:gridCol w="838200"/>
              </a:tblGrid>
              <a:tr h="2949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Spectroscopy</a:t>
                      </a:r>
                      <a:endParaRPr kumimoji="0" 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Deep </a:t>
                      </a:r>
                      <a:r>
                        <a:rPr kumimoji="0" 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Inel</a:t>
                      </a: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. </a:t>
                      </a:r>
                      <a:r>
                        <a:rPr kumimoji="0" lang="en-US" sz="105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Scatt</a:t>
                      </a: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.</a:t>
                      </a:r>
                      <a:endParaRPr kumimoji="0" 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Nuclear Physics</a:t>
                      </a:r>
                      <a:endParaRPr kumimoji="0" 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</a:tr>
              <a:tr h="2751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47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2001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751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2002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751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2003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751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2004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751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2005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3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12 </a:t>
                      </a:r>
                      <a:endParaRPr kumimoji="0" 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751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2006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8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15 </a:t>
                      </a:r>
                      <a:endParaRPr kumimoji="0" 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751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2007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3 </a:t>
                      </a:r>
                      <a:endParaRPr kumimoji="0" lang="en-US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12 </a:t>
                      </a:r>
                      <a:endParaRPr kumimoji="0" lang="en-US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751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2008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904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2009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90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2010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260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2011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287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2012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315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2013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088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2014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301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2015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989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2016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cs typeface="Calibri"/>
                        </a:rPr>
                        <a:t>  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558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/>
                          <a:cs typeface="Calibri"/>
                        </a:rPr>
                        <a:t>2017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5</a:t>
                      </a: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/>
                          <a:cs typeface="Calibri"/>
                        </a:rPr>
                        <a:t>+2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cs typeface="Calibri"/>
                        </a:rPr>
                        <a:t>6</a:t>
                      </a: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/>
                          <a:cs typeface="Calibri"/>
                        </a:rPr>
                        <a:t>+2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/>
                        <a:cs typeface="Calibri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/>
                          <a:cs typeface="Calibri"/>
                        </a:rPr>
                        <a:t>11+4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497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SUM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91 +2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62 +2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cs typeface="Calibri"/>
                        </a:rPr>
                        <a:t> 190+4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</a:tr>
            </a:tbl>
          </a:graphicData>
        </a:graphic>
      </p:graphicFrame>
      <p:sp>
        <p:nvSpPr>
          <p:cNvPr id="46162" name="Rectangle 302" descr="30%"/>
          <p:cNvSpPr>
            <a:spLocks noChangeArrowheads="1"/>
          </p:cNvSpPr>
          <p:nvPr/>
        </p:nvSpPr>
        <p:spPr bwMode="auto">
          <a:xfrm rot="5400000">
            <a:off x="8033176" y="2044648"/>
            <a:ext cx="309372" cy="228600"/>
          </a:xfrm>
          <a:prstGeom prst="rect">
            <a:avLst/>
          </a:prstGeom>
          <a:pattFill prst="pct30">
            <a:fgClr>
              <a:srgbClr val="FF000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63" name="Rectangle 303"/>
          <p:cNvSpPr>
            <a:spLocks noChangeArrowheads="1"/>
          </p:cNvSpPr>
          <p:nvPr/>
        </p:nvSpPr>
        <p:spPr bwMode="auto">
          <a:xfrm rot="5400000">
            <a:off x="8036306" y="1583384"/>
            <a:ext cx="305816" cy="23317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64" name="Text Box 304"/>
          <p:cNvSpPr txBox="1">
            <a:spLocks noChangeArrowheads="1"/>
          </p:cNvSpPr>
          <p:nvPr/>
        </p:nvSpPr>
        <p:spPr bwMode="auto">
          <a:xfrm>
            <a:off x="8349787" y="1883552"/>
            <a:ext cx="7434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 dirty="0" err="1" smtClean="0">
                <a:latin typeface="Arial" pitchFamily="-110" charset="0"/>
              </a:rPr>
              <a:t>subm</a:t>
            </a:r>
            <a:r>
              <a:rPr lang="en-US" sz="1600" b="0" dirty="0" smtClean="0">
                <a:latin typeface="Arial" pitchFamily="-110" charset="0"/>
              </a:rPr>
              <a:t>.</a:t>
            </a:r>
            <a:r>
              <a:rPr lang="en-US" sz="2000" b="0" dirty="0" smtClean="0">
                <a:latin typeface="Arial" pitchFamily="-110" charset="0"/>
              </a:rPr>
              <a:t> </a:t>
            </a:r>
            <a:endParaRPr lang="en-US" sz="2000" b="0" dirty="0">
              <a:latin typeface="Arial" pitchFamily="-110" charset="0"/>
            </a:endParaRPr>
          </a:p>
        </p:txBody>
      </p:sp>
      <p:sp>
        <p:nvSpPr>
          <p:cNvPr id="46165" name="Text Box 305"/>
          <p:cNvSpPr txBox="1">
            <a:spLocks noChangeArrowheads="1"/>
          </p:cNvSpPr>
          <p:nvPr/>
        </p:nvSpPr>
        <p:spPr bwMode="auto">
          <a:xfrm>
            <a:off x="8388813" y="1202218"/>
            <a:ext cx="25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>
                <a:latin typeface="Arial" pitchFamily="-110" charset="0"/>
              </a:rPr>
              <a:t> </a:t>
            </a:r>
          </a:p>
        </p:txBody>
      </p:sp>
      <p:sp>
        <p:nvSpPr>
          <p:cNvPr id="46166" name="Text Box 306"/>
          <p:cNvSpPr txBox="1">
            <a:spLocks noChangeArrowheads="1"/>
          </p:cNvSpPr>
          <p:nvPr/>
        </p:nvSpPr>
        <p:spPr bwMode="auto">
          <a:xfrm>
            <a:off x="8305800" y="1487908"/>
            <a:ext cx="5725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 dirty="0" err="1" smtClean="0">
                <a:latin typeface="Arial" pitchFamily="-110" charset="0"/>
              </a:rPr>
              <a:t>publ</a:t>
            </a:r>
            <a:endParaRPr lang="en-US" sz="2000" b="0" dirty="0">
              <a:latin typeface="Arial" pitchFamily="-110" charset="0"/>
            </a:endParaRPr>
          </a:p>
        </p:txBody>
      </p:sp>
      <p:sp>
        <p:nvSpPr>
          <p:cNvPr id="46167" name="Rectangle 308"/>
          <p:cNvSpPr>
            <a:spLocks noChangeArrowheads="1"/>
          </p:cNvSpPr>
          <p:nvPr/>
        </p:nvSpPr>
        <p:spPr bwMode="auto">
          <a:xfrm rot="5400000">
            <a:off x="5952076" y="1030586"/>
            <a:ext cx="292608" cy="9191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68" name="Rectangle 309"/>
          <p:cNvSpPr>
            <a:spLocks noChangeArrowheads="1"/>
          </p:cNvSpPr>
          <p:nvPr/>
        </p:nvSpPr>
        <p:spPr bwMode="auto">
          <a:xfrm rot="5400000">
            <a:off x="5865305" y="1398218"/>
            <a:ext cx="292608" cy="74980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69" name="Rectangle 310"/>
          <p:cNvSpPr>
            <a:spLocks noChangeArrowheads="1"/>
          </p:cNvSpPr>
          <p:nvPr/>
        </p:nvSpPr>
        <p:spPr bwMode="auto">
          <a:xfrm rot="5400000">
            <a:off x="6550887" y="1009846"/>
            <a:ext cx="309420" cy="213360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70" name="Rectangle 311"/>
          <p:cNvSpPr>
            <a:spLocks noChangeArrowheads="1"/>
          </p:cNvSpPr>
          <p:nvPr/>
        </p:nvSpPr>
        <p:spPr bwMode="auto">
          <a:xfrm rot="5400000">
            <a:off x="6405309" y="1447494"/>
            <a:ext cx="292608" cy="18319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71" name="Rectangle 312"/>
          <p:cNvSpPr>
            <a:spLocks noChangeArrowheads="1"/>
          </p:cNvSpPr>
          <p:nvPr/>
        </p:nvSpPr>
        <p:spPr bwMode="auto">
          <a:xfrm rot="5400000">
            <a:off x="6559294" y="1575510"/>
            <a:ext cx="292608" cy="213360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72" name="Rectangle 313"/>
          <p:cNvSpPr>
            <a:spLocks noChangeArrowheads="1"/>
          </p:cNvSpPr>
          <p:nvPr/>
        </p:nvSpPr>
        <p:spPr bwMode="auto">
          <a:xfrm rot="5400000">
            <a:off x="6813297" y="1573986"/>
            <a:ext cx="292608" cy="2641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74" name="Rectangle 315"/>
          <p:cNvSpPr>
            <a:spLocks noChangeArrowheads="1"/>
          </p:cNvSpPr>
          <p:nvPr/>
        </p:nvSpPr>
        <p:spPr bwMode="auto">
          <a:xfrm rot="5400000">
            <a:off x="6564050" y="2096027"/>
            <a:ext cx="283098" cy="2133601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75" name="Line 316"/>
          <p:cNvSpPr>
            <a:spLocks noChangeShapeType="1"/>
          </p:cNvSpPr>
          <p:nvPr/>
        </p:nvSpPr>
        <p:spPr bwMode="auto">
          <a:xfrm>
            <a:off x="5638800" y="1219200"/>
            <a:ext cx="9144" cy="55943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17"/>
          <p:cNvGrpSpPr>
            <a:grpSpLocks/>
          </p:cNvGrpSpPr>
          <p:nvPr/>
        </p:nvGrpSpPr>
        <p:grpSpPr bwMode="auto">
          <a:xfrm>
            <a:off x="5638800" y="1088666"/>
            <a:ext cx="2895600" cy="260548"/>
            <a:chOff x="3661" y="1506"/>
            <a:chExt cx="1824" cy="101"/>
          </a:xfrm>
        </p:grpSpPr>
        <p:sp>
          <p:nvSpPr>
            <p:cNvPr id="46188" name="Line 318"/>
            <p:cNvSpPr>
              <a:spLocks noChangeShapeType="1"/>
            </p:cNvSpPr>
            <p:nvPr/>
          </p:nvSpPr>
          <p:spPr bwMode="auto">
            <a:xfrm>
              <a:off x="3661" y="1511"/>
              <a:ext cx="18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89" name="Line 319"/>
            <p:cNvSpPr>
              <a:spLocks noChangeShapeType="1"/>
            </p:cNvSpPr>
            <p:nvPr/>
          </p:nvSpPr>
          <p:spPr bwMode="auto">
            <a:xfrm>
              <a:off x="4237" y="150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90" name="Line 320"/>
            <p:cNvSpPr>
              <a:spLocks noChangeShapeType="1"/>
            </p:cNvSpPr>
            <p:nvPr/>
          </p:nvSpPr>
          <p:spPr bwMode="auto">
            <a:xfrm>
              <a:off x="4813" y="1511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91" name="Line 321"/>
            <p:cNvSpPr>
              <a:spLocks noChangeShapeType="1"/>
            </p:cNvSpPr>
            <p:nvPr/>
          </p:nvSpPr>
          <p:spPr bwMode="auto">
            <a:xfrm>
              <a:off x="5341" y="1511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6177" name="Text Box 322"/>
          <p:cNvSpPr txBox="1">
            <a:spLocks noChangeArrowheads="1"/>
          </p:cNvSpPr>
          <p:nvPr/>
        </p:nvSpPr>
        <p:spPr bwMode="auto">
          <a:xfrm rot="5400000">
            <a:off x="6421438" y="858087"/>
            <a:ext cx="273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5</a:t>
            </a:r>
          </a:p>
        </p:txBody>
      </p:sp>
      <p:sp>
        <p:nvSpPr>
          <p:cNvPr id="46178" name="Text Box 323"/>
          <p:cNvSpPr txBox="1">
            <a:spLocks noChangeArrowheads="1"/>
          </p:cNvSpPr>
          <p:nvPr/>
        </p:nvSpPr>
        <p:spPr bwMode="auto">
          <a:xfrm rot="5400000">
            <a:off x="7289035" y="812149"/>
            <a:ext cx="3666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10</a:t>
            </a:r>
          </a:p>
        </p:txBody>
      </p:sp>
      <p:sp>
        <p:nvSpPr>
          <p:cNvPr id="46179" name="Text Box 324"/>
          <p:cNvSpPr txBox="1">
            <a:spLocks noChangeArrowheads="1"/>
          </p:cNvSpPr>
          <p:nvPr/>
        </p:nvSpPr>
        <p:spPr bwMode="auto">
          <a:xfrm rot="5400000">
            <a:off x="8127235" y="812149"/>
            <a:ext cx="3666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alibri"/>
                <a:cs typeface="Calibri"/>
              </a:rPr>
              <a:t>15</a:t>
            </a:r>
          </a:p>
        </p:txBody>
      </p:sp>
      <p:sp>
        <p:nvSpPr>
          <p:cNvPr id="46180" name="Rectangle 325"/>
          <p:cNvSpPr>
            <a:spLocks noChangeArrowheads="1"/>
          </p:cNvSpPr>
          <p:nvPr/>
        </p:nvSpPr>
        <p:spPr bwMode="auto">
          <a:xfrm>
            <a:off x="5638800" y="1089863"/>
            <a:ext cx="381000" cy="25517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82" name="Text Box 327"/>
          <p:cNvSpPr txBox="1">
            <a:spLocks noChangeArrowheads="1"/>
          </p:cNvSpPr>
          <p:nvPr/>
        </p:nvSpPr>
        <p:spPr bwMode="auto">
          <a:xfrm>
            <a:off x="1619641" y="81852"/>
            <a:ext cx="706715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  <a:latin typeface="Calibri"/>
                <a:cs typeface="Calibri"/>
              </a:rPr>
              <a:t>Physics </a:t>
            </a:r>
            <a:r>
              <a:rPr lang="en-US" sz="3200" b="1" dirty="0">
                <a:solidFill>
                  <a:srgbClr val="000090"/>
                </a:solidFill>
                <a:latin typeface="Calibri"/>
                <a:cs typeface="Calibri"/>
              </a:rPr>
              <a:t>Publications</a:t>
            </a:r>
            <a:r>
              <a:rPr lang="en-US" sz="3200" b="1" dirty="0" smtClean="0">
                <a:solidFill>
                  <a:srgbClr val="000090"/>
                </a:solidFill>
                <a:latin typeface="Calibri"/>
                <a:cs typeface="Calibri"/>
              </a:rPr>
              <a:t> in refereed Journals </a:t>
            </a:r>
            <a:endParaRPr lang="en-US" sz="32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46183" name="Text Box 328"/>
          <p:cNvSpPr txBox="1">
            <a:spLocks noChangeArrowheads="1"/>
          </p:cNvSpPr>
          <p:nvPr/>
        </p:nvSpPr>
        <p:spPr bwMode="auto">
          <a:xfrm>
            <a:off x="-15015" y="0"/>
            <a:ext cx="176761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b="1" dirty="0">
                <a:solidFill>
                  <a:srgbClr val="000090"/>
                </a:solidFill>
                <a:latin typeface="Calibri"/>
                <a:cs typeface="Calibri"/>
              </a:rPr>
              <a:t>Hall </a:t>
            </a:r>
            <a:r>
              <a:rPr lang="en-US" sz="4000" b="1" dirty="0" smtClean="0">
                <a:solidFill>
                  <a:srgbClr val="000090"/>
                </a:solidFill>
                <a:latin typeface="Calibri"/>
                <a:cs typeface="Calibri"/>
              </a:rPr>
              <a:t>B -</a:t>
            </a:r>
            <a:endParaRPr lang="en-US" sz="40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46186" name="Rectangle 312"/>
          <p:cNvSpPr>
            <a:spLocks noChangeArrowheads="1"/>
          </p:cNvSpPr>
          <p:nvPr/>
        </p:nvSpPr>
        <p:spPr bwMode="auto">
          <a:xfrm rot="5400000">
            <a:off x="6559295" y="2375102"/>
            <a:ext cx="292608" cy="213359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314" descr="30%"/>
          <p:cNvSpPr>
            <a:spLocks noChangeArrowheads="1"/>
          </p:cNvSpPr>
          <p:nvPr/>
        </p:nvSpPr>
        <p:spPr bwMode="auto">
          <a:xfrm rot="5400000">
            <a:off x="6399733" y="3104643"/>
            <a:ext cx="306934" cy="18288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3"/>
          <p:cNvSpPr>
            <a:spLocks noChangeArrowheads="1"/>
          </p:cNvSpPr>
          <p:nvPr/>
        </p:nvSpPr>
        <p:spPr bwMode="auto">
          <a:xfrm rot="5400000">
            <a:off x="7130794" y="2091638"/>
            <a:ext cx="292608" cy="3276601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325"/>
          <p:cNvSpPr>
            <a:spLocks noChangeArrowheads="1"/>
          </p:cNvSpPr>
          <p:nvPr/>
        </p:nvSpPr>
        <p:spPr bwMode="auto">
          <a:xfrm>
            <a:off x="5638800" y="4482285"/>
            <a:ext cx="1981200" cy="3127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8184455" y="5369799"/>
            <a:ext cx="1004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/>
                <a:cs typeface="Calibri"/>
              </a:rPr>
              <a:t>updated</a:t>
            </a:r>
          </a:p>
          <a:p>
            <a:r>
              <a:rPr lang="en-US" sz="1400" dirty="0" smtClean="0">
                <a:latin typeface="Calibri"/>
                <a:cs typeface="Calibri"/>
              </a:rPr>
              <a:t>9 July2017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38" name="Rectangle 303"/>
          <p:cNvSpPr>
            <a:spLocks noChangeArrowheads="1"/>
          </p:cNvSpPr>
          <p:nvPr/>
        </p:nvSpPr>
        <p:spPr bwMode="auto">
          <a:xfrm rot="5400000">
            <a:off x="6546341" y="4222443"/>
            <a:ext cx="318518" cy="213359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303"/>
          <p:cNvSpPr>
            <a:spLocks noChangeArrowheads="1"/>
          </p:cNvSpPr>
          <p:nvPr/>
        </p:nvSpPr>
        <p:spPr bwMode="auto">
          <a:xfrm rot="5400000">
            <a:off x="6915882" y="3522697"/>
            <a:ext cx="341434" cy="289560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Rectangle 302" descr="30%"/>
          <p:cNvSpPr>
            <a:spLocks noChangeArrowheads="1"/>
          </p:cNvSpPr>
          <p:nvPr/>
        </p:nvSpPr>
        <p:spPr bwMode="auto">
          <a:xfrm rot="5400000">
            <a:off x="7817199" y="5858362"/>
            <a:ext cx="296164" cy="665164"/>
          </a:xfrm>
          <a:prstGeom prst="rect">
            <a:avLst/>
          </a:prstGeom>
          <a:pattFill prst="pct30">
            <a:fgClr>
              <a:srgbClr val="FF000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Rectangle 302" descr="30%"/>
          <p:cNvSpPr>
            <a:spLocks noChangeArrowheads="1"/>
          </p:cNvSpPr>
          <p:nvPr/>
        </p:nvSpPr>
        <p:spPr bwMode="auto">
          <a:xfrm rot="5400000">
            <a:off x="6499224" y="5204027"/>
            <a:ext cx="307340" cy="198501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58770"/>
            <a:ext cx="2133600" cy="365125"/>
          </a:xfrm>
        </p:spPr>
        <p:txBody>
          <a:bodyPr/>
          <a:lstStyle/>
          <a:p>
            <a:fld id="{9E041EDE-50F2-FD49-B156-DFB8E5BC943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3" name="Rectangle 302" descr="30%"/>
          <p:cNvSpPr>
            <a:spLocks noChangeArrowheads="1"/>
          </p:cNvSpPr>
          <p:nvPr/>
        </p:nvSpPr>
        <p:spPr bwMode="auto">
          <a:xfrm rot="5400000">
            <a:off x="6138672" y="5260034"/>
            <a:ext cx="304800" cy="128625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303"/>
          <p:cNvSpPr>
            <a:spLocks noChangeArrowheads="1"/>
          </p:cNvSpPr>
          <p:nvPr/>
        </p:nvSpPr>
        <p:spPr bwMode="auto">
          <a:xfrm rot="5400000">
            <a:off x="6556624" y="4529659"/>
            <a:ext cx="297952" cy="2133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9" name="Straight Connector 38"/>
          <p:cNvCxnSpPr/>
          <p:nvPr/>
        </p:nvCxnSpPr>
        <p:spPr bwMode="auto">
          <a:xfrm rot="16200000" flipH="1">
            <a:off x="4835114" y="3747745"/>
            <a:ext cx="5290370" cy="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7117" y="987171"/>
            <a:ext cx="9020683" cy="4626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2914" y="1164971"/>
            <a:ext cx="25258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0" i="1" dirty="0" smtClean="0">
                <a:solidFill>
                  <a:srgbClr val="000090"/>
                </a:solidFill>
                <a:latin typeface="Calibri"/>
                <a:cs typeface="Calibri"/>
              </a:rPr>
              <a:t>D. Ho et al., </a:t>
            </a:r>
            <a:r>
              <a:rPr lang="en-US" sz="1600" i="1" dirty="0" smtClean="0">
                <a:solidFill>
                  <a:srgbClr val="000090"/>
                </a:solidFill>
                <a:latin typeface="Calibri"/>
                <a:cs typeface="Calibri"/>
              </a:rPr>
              <a:t>PRL. 118 (2017)</a:t>
            </a:r>
            <a:endParaRPr lang="en-US" sz="1600" b="0" i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6499" y="5626100"/>
            <a:ext cx="7514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</a:rPr>
              <a:t>Neutron asymmetry data lead to revision of resonance </a:t>
            </a:r>
            <a:r>
              <a:rPr lang="en-US" sz="2000" b="0" dirty="0" err="1" smtClean="0">
                <a:solidFill>
                  <a:srgbClr val="000090"/>
                </a:solidFill>
                <a:latin typeface="Calibri"/>
                <a:cs typeface="Calibri"/>
              </a:rPr>
              <a:t>photocoupling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</a:rPr>
              <a:t> amplitudes, and strong 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evidence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</a:rPr>
              <a:t> of a nucleon state N(2040)3/2</a:t>
            </a:r>
            <a:r>
              <a:rPr lang="en-US" sz="2000" b="0" baseline="30000" dirty="0" smtClean="0">
                <a:solidFill>
                  <a:srgbClr val="000090"/>
                </a:solidFill>
                <a:latin typeface="Calibri"/>
                <a:cs typeface="Calibri"/>
              </a:rPr>
              <a:t>+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</a:rPr>
              <a:t>.</a:t>
            </a:r>
            <a:endParaRPr lang="en-US" sz="2000" b="0" baseline="30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0" y="76200"/>
            <a:ext cx="6046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First </a:t>
            </a:r>
            <a:r>
              <a:rPr lang="en-US" sz="3600" b="1" dirty="0" smtClean="0">
                <a:solidFill>
                  <a:srgbClr val="008000"/>
                </a:solidFill>
                <a:latin typeface="Calibri"/>
                <a:cs typeface="Calibri"/>
              </a:rPr>
              <a:t>E</a:t>
            </a:r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 asymmetry on neutrons </a:t>
            </a:r>
            <a:endParaRPr lang="en-US" sz="36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11" name="Picture 10" descr="CLAS-color-l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60888" y="33271"/>
            <a:ext cx="1223899" cy="654304"/>
          </a:xfrm>
          <a:prstGeom prst="rect">
            <a:avLst/>
          </a:prstGeom>
        </p:spPr>
      </p:pic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8285162" y="152400"/>
            <a:ext cx="706438" cy="457200"/>
            <a:chOff x="152400" y="152400"/>
            <a:chExt cx="707146" cy="457200"/>
          </a:xfrm>
        </p:grpSpPr>
        <p:sp>
          <p:nvSpPr>
            <p:cNvPr id="13" name="Line 4"/>
            <p:cNvSpPr>
              <a:spLocks noChangeShapeType="1"/>
            </p:cNvSpPr>
            <p:nvPr/>
          </p:nvSpPr>
          <p:spPr bwMode="auto">
            <a:xfrm flipH="1" flipV="1">
              <a:off x="478164" y="152400"/>
              <a:ext cx="0" cy="457200"/>
            </a:xfrm>
            <a:prstGeom prst="line">
              <a:avLst/>
            </a:prstGeom>
            <a:ln>
              <a:headEnd/>
              <a:tailEnd type="triangle" w="sm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lIns="113517" tIns="56758" rIns="113517" bIns="5675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Line 5"/>
            <p:cNvSpPr>
              <a:spLocks noChangeShapeType="1"/>
            </p:cNvSpPr>
            <p:nvPr/>
          </p:nvSpPr>
          <p:spPr bwMode="auto">
            <a:xfrm flipH="1" flipV="1">
              <a:off x="260458" y="152400"/>
              <a:ext cx="0" cy="457200"/>
            </a:xfrm>
            <a:prstGeom prst="line">
              <a:avLst/>
            </a:prstGeom>
            <a:ln>
              <a:headEnd/>
              <a:tailEnd type="triangle" w="sm" len="sm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lIns="113517" tIns="56758" rIns="113517" bIns="56758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52400" y="264741"/>
              <a:ext cx="218181" cy="227294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scene3d>
              <a:camera prst="orthographicFront"/>
              <a:lightRig rig="harsh" dir="t"/>
            </a:scene3d>
            <a:sp3d prstMaterial="dkEdge">
              <a:bevelT/>
              <a:bevelB/>
            </a:sp3d>
          </p:spPr>
          <p:txBody>
            <a:bodyPr wrap="none" lIns="113517" tIns="56758" rIns="113517" bIns="56758" anchor="ctr"/>
            <a:lstStyle>
              <a:lvl1pPr defTabSz="101917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101917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1600" smtClean="0"/>
                <a:t>H</a:t>
              </a:r>
              <a:r>
                <a:rPr lang="en-US" sz="800" smtClean="0">
                  <a:solidFill>
                    <a:srgbClr val="FFFFFF"/>
                  </a:solidFill>
                </a:rPr>
                <a:t>.</a:t>
              </a:r>
              <a:endParaRPr lang="en-US" sz="1600" smtClean="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370580" y="264741"/>
              <a:ext cx="218181" cy="227294"/>
            </a:xfrm>
            <a:prstGeom prst="ellipse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scene3d>
              <a:camera prst="orthographicFront"/>
              <a:lightRig rig="threePt" dir="t"/>
            </a:scene3d>
            <a:sp3d prstMaterial="metal">
              <a:bevelT/>
            </a:sp3d>
          </p:spPr>
          <p:txBody>
            <a:bodyPr wrap="none" lIns="113517" tIns="56758" rIns="113517" bIns="56758" anchor="ctr"/>
            <a:lstStyle>
              <a:lvl1pPr defTabSz="101917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101917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1600" dirty="0" smtClean="0"/>
                <a:t>D</a:t>
              </a:r>
              <a:r>
                <a:rPr lang="en-US" sz="800" dirty="0" smtClean="0">
                  <a:solidFill>
                    <a:srgbClr val="FFFFFF"/>
                  </a:solidFill>
                </a:rPr>
                <a:t>. </a:t>
              </a:r>
              <a:endParaRPr lang="en-US" sz="1600" dirty="0" smtClean="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533407" y="266511"/>
              <a:ext cx="326139" cy="228223"/>
            </a:xfrm>
            <a:prstGeom prst="ellips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113517" tIns="56758" rIns="113517" bIns="56758" anchor="ctr">
              <a:scene3d>
                <a:camera prst="orthographicFront"/>
                <a:lightRig rig="sunset" dir="t"/>
              </a:scene3d>
            </a:bodyPr>
            <a:lstStyle/>
            <a:p>
              <a:pPr algn="ctr" defTabSz="1019175">
                <a:defRPr/>
              </a:pPr>
              <a:r>
                <a:rPr lang="en-US" sz="1600" i="1" dirty="0"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  ice  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785781" y="974471"/>
            <a:ext cx="1562923" cy="523220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Calibri"/>
                <a:cs typeface="Calibri"/>
              </a:rPr>
              <a:t>γn</a:t>
            </a:r>
            <a:r>
              <a:rPr lang="en-US" sz="2800" dirty="0" smtClean="0">
                <a:solidFill>
                  <a:srgbClr val="FF0000"/>
                </a:solidFill>
                <a:latin typeface="Calibri"/>
                <a:cs typeface="Calibri"/>
              </a:rPr>
              <a:t> -&gt; </a:t>
            </a:r>
            <a:r>
              <a:rPr lang="en-US" sz="2800" dirty="0" err="1" smtClean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lang="en-US" sz="28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Calibri"/>
                <a:cs typeface="Calibri"/>
              </a:rPr>
              <a:t>π</a:t>
            </a:r>
            <a:r>
              <a:rPr lang="en-US" sz="2800" baseline="30000" dirty="0" smtClean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endParaRPr lang="en-US" sz="2800" baseline="30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a="http://schemas.openxmlformats.org/drawingml/2006/main" xmlns:thm15="http://schemas.microsoft.com/office/thememl/2012/main" xmlns="" name="Presentation5" id="{26C26031-065E-FD4A-A754-D25CB1B4CED2}" vid="{3EBB1A7F-D3DD-604E-8741-1884666B38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1655</TotalTime>
  <Words>1079</Words>
  <Application>Microsoft Macintosh PowerPoint</Application>
  <PresentationFormat>On-screen Show (4:3)</PresentationFormat>
  <Paragraphs>288</Paragraphs>
  <Slides>17</Slides>
  <Notes>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JLab_presentation</vt:lpstr>
      <vt:lpstr>Status of Hall B</vt:lpstr>
      <vt:lpstr>Equipment</vt:lpstr>
      <vt:lpstr> </vt:lpstr>
      <vt:lpstr>Calibration with KPP Data</vt:lpstr>
      <vt:lpstr>Slide 5</vt:lpstr>
      <vt:lpstr>5T Solenoid Magnet</vt:lpstr>
      <vt:lpstr>Solenoid &amp; Forward Tagger</vt:lpstr>
      <vt:lpstr>Slide 8</vt:lpstr>
      <vt:lpstr>Slide 9</vt:lpstr>
      <vt:lpstr>Slide 10</vt:lpstr>
      <vt:lpstr>Heavy Photon Search </vt:lpstr>
      <vt:lpstr>PRad Experiment</vt:lpstr>
      <vt:lpstr>PAC45 – Hall B Proposed Experiments</vt:lpstr>
      <vt:lpstr>Summary</vt:lpstr>
      <vt:lpstr>Additional slide </vt:lpstr>
      <vt:lpstr>Torus Construction &amp; Commissioning COMPLETE</vt:lpstr>
      <vt:lpstr>Detector Upgrades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Hall B</dc:title>
  <dc:creator>Volker Burkert</dc:creator>
  <cp:lastModifiedBy>Volker Burkert</cp:lastModifiedBy>
  <cp:revision>39</cp:revision>
  <dcterms:created xsi:type="dcterms:W3CDTF">2017-07-10T12:00:55Z</dcterms:created>
  <dcterms:modified xsi:type="dcterms:W3CDTF">2017-07-10T12:53:09Z</dcterms:modified>
</cp:coreProperties>
</file>