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40" r:id="rId1"/>
  </p:sldMasterIdLst>
  <p:notesMasterIdLst>
    <p:notesMasterId r:id="rId30"/>
  </p:notesMasterIdLst>
  <p:handoutMasterIdLst>
    <p:handoutMasterId r:id="rId31"/>
  </p:handoutMasterIdLst>
  <p:sldIdLst>
    <p:sldId id="830" r:id="rId2"/>
    <p:sldId id="854" r:id="rId3"/>
    <p:sldId id="807" r:id="rId4"/>
    <p:sldId id="932" r:id="rId5"/>
    <p:sldId id="933" r:id="rId6"/>
    <p:sldId id="917" r:id="rId7"/>
    <p:sldId id="920" r:id="rId8"/>
    <p:sldId id="922" r:id="rId9"/>
    <p:sldId id="923" r:id="rId10"/>
    <p:sldId id="926" r:id="rId11"/>
    <p:sldId id="927" r:id="rId12"/>
    <p:sldId id="925" r:id="rId13"/>
    <p:sldId id="910" r:id="rId14"/>
    <p:sldId id="912" r:id="rId15"/>
    <p:sldId id="929" r:id="rId16"/>
    <p:sldId id="913" r:id="rId17"/>
    <p:sldId id="914" r:id="rId18"/>
    <p:sldId id="911" r:id="rId19"/>
    <p:sldId id="928" r:id="rId20"/>
    <p:sldId id="930" r:id="rId21"/>
    <p:sldId id="907" r:id="rId22"/>
    <p:sldId id="908" r:id="rId23"/>
    <p:sldId id="909" r:id="rId24"/>
    <p:sldId id="934" r:id="rId25"/>
    <p:sldId id="893" r:id="rId26"/>
    <p:sldId id="918" r:id="rId27"/>
    <p:sldId id="919" r:id="rId28"/>
    <p:sldId id="921" r:id="rId29"/>
  </p:sldIdLst>
  <p:sldSz cx="9144000" cy="6858000" type="letter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2685FF"/>
    <a:srgbClr val="0000FF"/>
    <a:srgbClr val="CCFFCC"/>
    <a:srgbClr val="C6D9F1"/>
    <a:srgbClr val="FFFFCC"/>
    <a:srgbClr val="A50021"/>
    <a:srgbClr val="333399"/>
    <a:srgbClr val="00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389" autoAdjust="0"/>
    <p:restoredTop sz="94671" autoAdjust="0"/>
  </p:normalViewPr>
  <p:slideViewPr>
    <p:cSldViewPr snapToGrid="0">
      <p:cViewPr varScale="1">
        <p:scale>
          <a:sx n="111" d="100"/>
          <a:sy n="111" d="100"/>
        </p:scale>
        <p:origin x="-1614" y="-78"/>
      </p:cViewPr>
      <p:guideLst>
        <p:guide orient="horz" pos="2168"/>
        <p:guide pos="2881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69958" y="8921489"/>
            <a:ext cx="408677" cy="276371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550" tIns="60637" rIns="124550" bIns="60637" anchor="ctr">
            <a:spAutoFit/>
          </a:bodyPr>
          <a:lstStyle/>
          <a:p>
            <a:pPr algn="r" defTabSz="1255537"/>
            <a:fld id="{9214960D-4E39-4B4A-9C7A-F74AD6BA7450}" type="slidenum">
              <a:rPr lang="en-US" altLang="en-US" sz="1000" b="0">
                <a:latin typeface="Arial" charset="0"/>
              </a:rPr>
              <a:pPr algn="r" defTabSz="1255537"/>
              <a:t>‹#›</a:t>
            </a:fld>
            <a:endParaRPr lang="en-US" altLang="en-US" sz="10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53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644" y="4421109"/>
            <a:ext cx="5145827" cy="418766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4550" tIns="60637" rIns="124550" bIns="606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notes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3800" y="704850"/>
            <a:ext cx="4638675" cy="3479800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398437" y="8844066"/>
            <a:ext cx="580199" cy="44564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550" tIns="60637" rIns="124550" bIns="60637" anchor="ctr">
            <a:spAutoFit/>
          </a:bodyPr>
          <a:lstStyle/>
          <a:p>
            <a:pPr algn="r" defTabSz="1255537"/>
            <a:fld id="{02D45B07-4B6B-46C7-8521-FC1647E2F157}" type="slidenum">
              <a:rPr lang="en-US" altLang="en-US" sz="2100" b="0">
                <a:latin typeface="Arial" charset="0"/>
              </a:rPr>
              <a:pPr algn="r" defTabSz="1255537"/>
              <a:t>‹#›</a:t>
            </a:fld>
            <a:endParaRPr lang="en-US" altLang="en-US" sz="21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084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2" y="8842030"/>
            <a:ext cx="304334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314" tIns="45653" rIns="91314" bIns="45653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936AE6F-0960-42F7-9669-79FC85849ACC}" type="slidenum">
              <a:rPr lang="en-US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3800" y="700088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194919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lIns="93324" tIns="46662" rIns="93324" bIns="46662"/>
          <a:lstStyle/>
          <a:p>
            <a:fld id="{77650DA8-73F1-4D94-881B-378DD82AAA3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3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02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4038600" cy="5287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0960" cy="760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85800" y="1066320"/>
            <a:ext cx="3791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67760" y="1066320"/>
            <a:ext cx="3791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85800" y="3143880"/>
            <a:ext cx="777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0960" cy="760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85800" y="1066320"/>
            <a:ext cx="37918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67760" y="1066320"/>
            <a:ext cx="37918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AD45-83FE-489C-88DB-DE1B4B7A33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5921-0B42-49F1-B1E3-FFFF6F5542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9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200" b="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200" b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247900" y="6514362"/>
            <a:ext cx="1409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10</a:t>
            </a:r>
            <a:r>
              <a:rPr lang="en-US" sz="1000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</a:t>
            </a:r>
            <a:endParaRPr lang="en-US" sz="10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867400" y="6471648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PAC-45 Meeting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10-14, 2017</a:t>
            </a:r>
            <a:endParaRPr lang="en-US" sz="10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64" r:id="rId2"/>
    <p:sldLayoutId id="2147483868" r:id="rId3"/>
    <p:sldLayoutId id="2147483869" r:id="rId4"/>
    <p:sldLayoutId id="2147483870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772400" cy="762000"/>
          </a:xfrm>
        </p:spPr>
        <p:txBody>
          <a:bodyPr/>
          <a:lstStyle/>
          <a:p>
            <a:r>
              <a:rPr lang="en-US" sz="3600" dirty="0" smtClean="0"/>
              <a:t>12 GeV Project Status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098211" y="5104727"/>
            <a:ext cx="35885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Project Status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 Collaboration Meeting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14, 2017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9227" y="2991726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1200"/>
              </a:spcAft>
            </a:pPr>
            <a:r>
              <a:rPr lang="en-US" sz="2800" dirty="0" smtClean="0">
                <a:solidFill>
                  <a:srgbClr val="CC3399"/>
                </a:solidFill>
              </a:rPr>
              <a:t>Glenn R. Young</a:t>
            </a:r>
          </a:p>
        </p:txBody>
      </p:sp>
    </p:spTree>
    <p:extLst>
      <p:ext uri="{BB962C8B-B14F-4D97-AF65-F5344CB8AC3E}">
        <p14:creationId xmlns:p14="http://schemas.microsoft.com/office/powerpoint/2010/main" val="1421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32462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Hall B KPP Configuration</a:t>
            </a:r>
            <a:endParaRPr lang="en-US" kern="0" dirty="0">
              <a:latin typeface="Arial" panose="020B0604020202020204" pitchFamily="34" charset="0"/>
              <a:ea typeface="ＭＳ Ｐゴシック" pitchFamily="-110" charset="-128"/>
              <a:cs typeface="Arial" panose="020B0604020202020204" pitchFamily="34" charset="0"/>
            </a:endParaRPr>
          </a:p>
        </p:txBody>
      </p:sp>
      <p:pic>
        <p:nvPicPr>
          <p:cNvPr id="17" name="Picture 16" descr="beamline-2-8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26" y="3778276"/>
            <a:ext cx="3511296" cy="2633472"/>
          </a:xfrm>
          <a:prstGeom prst="rect">
            <a:avLst/>
          </a:prstGeom>
        </p:spPr>
      </p:pic>
      <p:pic>
        <p:nvPicPr>
          <p:cNvPr id="18" name="Picture 17" descr="beamline-2-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88" y="1004953"/>
            <a:ext cx="3511296" cy="2633472"/>
          </a:xfrm>
          <a:prstGeom prst="rect">
            <a:avLst/>
          </a:prstGeom>
        </p:spPr>
      </p:pic>
      <p:pic>
        <p:nvPicPr>
          <p:cNvPr id="20" name="Picture 19" descr="hallb-12-17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365" y="3772553"/>
            <a:ext cx="3511296" cy="2633472"/>
          </a:xfrm>
          <a:prstGeom prst="rect">
            <a:avLst/>
          </a:prstGeom>
        </p:spPr>
      </p:pic>
      <p:pic>
        <p:nvPicPr>
          <p:cNvPr id="21" name="Picture 20" descr="ctof-2-08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433" y="1004465"/>
            <a:ext cx="3511296" cy="2633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1125" y="3268605"/>
            <a:ext cx="174422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 smtClean="0"/>
              <a:t>Beamline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53970" y="3268605"/>
            <a:ext cx="174422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 smtClean="0"/>
              <a:t>CTOF and SVT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78901" y="6036693"/>
            <a:ext cx="1855939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 smtClean="0"/>
              <a:t>Forward Carriage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21125" y="6036693"/>
            <a:ext cx="174422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 smtClean="0"/>
              <a:t>Tagger Shielding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vertex-2.png"/>
          <p:cNvPicPr>
            <a:picLocks/>
          </p:cNvPicPr>
          <p:nvPr/>
        </p:nvPicPr>
        <p:blipFill>
          <a:blip r:embed="rId2"/>
          <a:srcRect l="6815" t="8680" r="5443" b="14758"/>
          <a:stretch>
            <a:fillRect/>
          </a:stretch>
        </p:blipFill>
        <p:spPr>
          <a:xfrm>
            <a:off x="228600" y="941832"/>
            <a:ext cx="4113820" cy="2559464"/>
          </a:xfrm>
          <a:prstGeom prst="rect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</p:pic>
      <p:pic>
        <p:nvPicPr>
          <p:cNvPr id="23" name="Picture 22" descr="vertex-1.png"/>
          <p:cNvPicPr>
            <a:picLocks/>
          </p:cNvPicPr>
          <p:nvPr/>
        </p:nvPicPr>
        <p:blipFill>
          <a:blip r:embed="rId3"/>
          <a:srcRect l="5184" t="10055" r="4424" b="9506"/>
          <a:stretch>
            <a:fillRect/>
          </a:stretch>
        </p:blipFill>
        <p:spPr>
          <a:xfrm>
            <a:off x="4724400" y="941832"/>
            <a:ext cx="4113803" cy="2559480"/>
          </a:xfrm>
          <a:prstGeom prst="rect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4726"/>
            <a:ext cx="8686800" cy="397933"/>
          </a:xfrm>
        </p:spPr>
        <p:txBody>
          <a:bodyPr/>
          <a:lstStyle/>
          <a:p>
            <a:r>
              <a:rPr lang="en-US" dirty="0" smtClean="0"/>
              <a:t>Hall B : </a:t>
            </a:r>
            <a:r>
              <a:rPr lang="en-US" b="1" dirty="0" smtClean="0"/>
              <a:t>Reconstructed Particle Trajectories</a:t>
            </a:r>
            <a:endParaRPr lang="en-US" b="1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35052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1219200"/>
            <a:ext cx="129540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+mn-lt"/>
              </a:rPr>
              <a:t>Target #1</a:t>
            </a:r>
            <a:endParaRPr lang="en-US" sz="1600" b="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0" y="1261646"/>
            <a:ext cx="129540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+mn-lt"/>
              </a:rPr>
              <a:t>Target #2</a:t>
            </a:r>
            <a:endParaRPr lang="en-US" sz="1600" b="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2133600"/>
            <a:ext cx="1382268" cy="36933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Symbol" charset="2"/>
                <a:cs typeface="Symbol" charset="2"/>
              </a:rPr>
              <a:t>&lt;s&gt;</a:t>
            </a:r>
            <a:r>
              <a:rPr lang="en-US" sz="1800" b="0" dirty="0" smtClean="0">
                <a:latin typeface="+mn-lt"/>
              </a:rPr>
              <a:t>=1.2 cm</a:t>
            </a:r>
            <a:endParaRPr lang="en-US" sz="1800" b="0" dirty="0">
              <a:latin typeface="+mn-lt"/>
            </a:endParaRPr>
          </a:p>
        </p:txBody>
      </p:sp>
      <p:pic>
        <p:nvPicPr>
          <p:cNvPr id="25" name="Picture 24" descr="ced-6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733800"/>
            <a:ext cx="3474720" cy="2560320"/>
          </a:xfrm>
          <a:prstGeom prst="rect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</p:pic>
      <p:pic>
        <p:nvPicPr>
          <p:cNvPr id="35" name="Picture 34" descr="targe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114800"/>
            <a:ext cx="3409950" cy="104775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3400" y="5486400"/>
            <a:ext cx="3429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+mn-lt"/>
              </a:rPr>
              <a:t>Two 0.5 mm </a:t>
            </a:r>
            <a:r>
              <a:rPr lang="en-US" sz="1800" b="0" baseline="30000" dirty="0" smtClean="0">
                <a:latin typeface="+mn-lt"/>
              </a:rPr>
              <a:t>12</a:t>
            </a:r>
            <a:r>
              <a:rPr lang="en-US" sz="1800" b="0" dirty="0" smtClean="0">
                <a:latin typeface="+mn-lt"/>
              </a:rPr>
              <a:t>C wires mounted 2.1 cm apart along beamline (</a:t>
            </a:r>
            <a:r>
              <a:rPr lang="en-US" sz="1800" b="0" dirty="0" err="1" smtClean="0">
                <a:latin typeface="+mn-lt"/>
              </a:rPr>
              <a:t>Vz</a:t>
            </a:r>
            <a:r>
              <a:rPr lang="en-US" sz="1800" b="0" dirty="0" smtClean="0">
                <a:latin typeface="+mn-lt"/>
              </a:rPr>
              <a:t>)</a:t>
            </a:r>
            <a:endParaRPr lang="en-US" sz="1800" b="0" dirty="0">
              <a:latin typeface="+mn-lt"/>
            </a:endParaRPr>
          </a:p>
        </p:txBody>
      </p:sp>
      <p:cxnSp>
        <p:nvCxnSpPr>
          <p:cNvPr id="40" name="Straight Arrow Connector 39"/>
          <p:cNvCxnSpPr>
            <a:stCxn id="36" idx="0"/>
          </p:cNvCxnSpPr>
          <p:nvPr/>
        </p:nvCxnSpPr>
        <p:spPr>
          <a:xfrm rot="5400000" flipH="1" flipV="1">
            <a:off x="2266950" y="4629150"/>
            <a:ext cx="838200" cy="876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6" idx="0"/>
          </p:cNvCxnSpPr>
          <p:nvPr/>
        </p:nvCxnSpPr>
        <p:spPr>
          <a:xfrm rot="5400000" flipH="1" flipV="1">
            <a:off x="2419350" y="4552950"/>
            <a:ext cx="762000" cy="1104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2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92"/>
            <a:ext cx="9144000" cy="662186"/>
          </a:xfrm>
        </p:spPr>
        <p:txBody>
          <a:bodyPr>
            <a:noAutofit/>
          </a:bodyPr>
          <a:lstStyle/>
          <a:p>
            <a:r>
              <a:rPr lang="en-US" b="1" dirty="0" smtClean="0"/>
              <a:t>HALL B KPP Demonstrated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828800"/>
            <a:ext cx="8543925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u="sng" dirty="0" smtClean="0">
                <a:solidFill>
                  <a:srgbClr val="2685FF"/>
                </a:solidFill>
              </a:rPr>
              <a:t>KPP Demonstration Criteria:</a:t>
            </a:r>
          </a:p>
          <a:p>
            <a:pPr>
              <a:buNone/>
            </a:pPr>
            <a:r>
              <a:rPr lang="en-US" sz="1800" b="1" dirty="0" smtClean="0"/>
              <a:t>1. Detector running for 8 hours recording data from all subsystems.</a:t>
            </a:r>
          </a:p>
          <a:p>
            <a:pPr>
              <a:buNone/>
            </a:pPr>
            <a:r>
              <a:rPr lang="en-US" sz="1800" b="1" dirty="0" smtClean="0"/>
              <a:t>2. Screenshots of beam status and/or accelerator e-logs entries demonstrating electron beam current, beam energy, and beam profiles. </a:t>
            </a:r>
          </a:p>
          <a:p>
            <a:pPr>
              <a:buNone/>
            </a:pPr>
            <a:r>
              <a:rPr lang="en-US" sz="1800" b="1" dirty="0" smtClean="0"/>
              <a:t>3. Plots showing relative timing of calorimetry, time-of-flight, and Cerenkov detectors.</a:t>
            </a:r>
          </a:p>
          <a:p>
            <a:pPr>
              <a:buNone/>
            </a:pPr>
            <a:r>
              <a:rPr lang="en-US" sz="1800" b="1" dirty="0" smtClean="0"/>
              <a:t>4. Event displays showing correlated particle hits in the forward detectors. </a:t>
            </a:r>
          </a:p>
          <a:p>
            <a:pPr>
              <a:buNone/>
            </a:pPr>
            <a:r>
              <a:rPr lang="en-US" b="1" dirty="0"/>
              <a:t>5</a:t>
            </a:r>
            <a:r>
              <a:rPr lang="en-US" sz="1800" b="1" dirty="0" smtClean="0"/>
              <a:t>. Plots of particle trajectories showing target position.</a:t>
            </a:r>
          </a:p>
          <a:p>
            <a:pPr>
              <a:buNone/>
            </a:pPr>
            <a:r>
              <a:rPr lang="en-US" b="1" dirty="0"/>
              <a:t>6</a:t>
            </a:r>
            <a:r>
              <a:rPr lang="en-US" sz="1800" b="1" dirty="0" smtClean="0"/>
              <a:t>. Particle identification plots using signals from calorimetry and Cerenkov detectors.</a:t>
            </a:r>
          </a:p>
          <a:p>
            <a:pPr>
              <a:buNone/>
            </a:pPr>
            <a:endParaRPr lang="en-US" b="1" dirty="0"/>
          </a:p>
          <a:p>
            <a:pPr algn="ctr">
              <a:buNone/>
            </a:pPr>
            <a:r>
              <a:rPr lang="en-US" sz="2400" b="1" dirty="0" smtClean="0">
                <a:solidFill>
                  <a:srgbClr val="009900"/>
                </a:solidFill>
              </a:rPr>
              <a:t>Accepted by DOE February 7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9245" y="906244"/>
            <a:ext cx="7488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operational: events recorded with a &gt; 2nA electron beam at  &gt; 6 GeV beam energy  (3 pass).</a:t>
            </a:r>
          </a:p>
        </p:txBody>
      </p:sp>
    </p:spTree>
    <p:extLst>
      <p:ext uri="{BB962C8B-B14F-4D97-AF65-F5344CB8AC3E}">
        <p14:creationId xmlns:p14="http://schemas.microsoft.com/office/powerpoint/2010/main" val="21292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 OPA Review May 10-11,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16" y="923449"/>
            <a:ext cx="8785077" cy="5451714"/>
          </a:xfrm>
        </p:spPr>
        <p:txBody>
          <a:bodyPr>
            <a:normAutofit/>
          </a:bodyPr>
          <a:lstStyle/>
          <a:p>
            <a:r>
              <a:rPr lang="en-US" dirty="0" smtClean="0"/>
              <a:t>Major “annual” review of 12 GeV Project</a:t>
            </a:r>
          </a:p>
          <a:p>
            <a:r>
              <a:rPr lang="en-US" dirty="0" smtClean="0"/>
              <a:t>From the Report of the Review:</a:t>
            </a:r>
          </a:p>
          <a:p>
            <a:pPr lvl="1"/>
            <a:r>
              <a:rPr lang="en-US" dirty="0"/>
              <a:t>The Installation of all detectors and detector subsystems is complete.  </a:t>
            </a:r>
            <a:r>
              <a:rPr lang="en-US" b="1" dirty="0">
                <a:solidFill>
                  <a:srgbClr val="009900"/>
                </a:solidFill>
              </a:rPr>
              <a:t>Satisfactory operation of all detectors in Halls B, C, and D is confirmed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b="1" u="sng" dirty="0">
                <a:solidFill>
                  <a:srgbClr val="009900"/>
                </a:solidFill>
              </a:rPr>
              <a:t>All CD-4b Key Performance Parameters (KPPs) are </a:t>
            </a:r>
            <a:r>
              <a:rPr lang="en-US" b="1" u="sng" dirty="0" smtClean="0">
                <a:solidFill>
                  <a:srgbClr val="009900"/>
                </a:solidFill>
              </a:rPr>
              <a:t>complete</a:t>
            </a:r>
            <a:r>
              <a:rPr lang="en-US" u="sng" dirty="0" smtClean="0"/>
              <a:t>.</a:t>
            </a:r>
          </a:p>
          <a:p>
            <a:pPr lvl="1"/>
            <a:r>
              <a:rPr lang="en-US" dirty="0"/>
              <a:t>Installation, cool-down, and power-up of all magnets in Halls B, C, and D, with the exception of the Hall B solenoid magnet, is complete.  </a:t>
            </a:r>
            <a:r>
              <a:rPr lang="en-US" b="1" dirty="0">
                <a:solidFill>
                  <a:srgbClr val="009900"/>
                </a:solidFill>
              </a:rPr>
              <a:t>All delivered magnets are operating satisfactorily.</a:t>
            </a:r>
            <a:r>
              <a:rPr lang="en-US" dirty="0"/>
              <a:t>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/>
              <a:t>The Hall B solenoid magnet assembly is continuing at the vendor site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The project team completed all activities necessary to support installation, cool-down, and power-up of the Hall B solenoid magnet when it arrives from the vendor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However, continued schedule delays with the solenoid magnet vendor have affected schedule contingency to the point that </a:t>
            </a:r>
            <a:r>
              <a:rPr lang="en-US" b="1" dirty="0">
                <a:solidFill>
                  <a:srgbClr val="009900"/>
                </a:solidFill>
              </a:rPr>
              <a:t>project completion by September 30, 2017 remains uncertain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65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Radiation Shield Installed 6/1/2017</a:t>
            </a:r>
            <a:endParaRPr lang="en-US" dirty="0"/>
          </a:p>
        </p:txBody>
      </p:sp>
      <p:pic>
        <p:nvPicPr>
          <p:cNvPr id="2050" name="Picture 2" descr="M:\12GeVUpgrade\zHall Progress\Photos\Hall B\New Magnets\Solenoid ETI May 2017\DSC00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33" y="888763"/>
            <a:ext cx="7138587" cy="53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63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Visitors 6/7/2017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:\12GeVUpgrade\zHall Progress\Photos\Hall B\New Magnets\Solenoid ETI June 2017\DSC00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12" y="916536"/>
            <a:ext cx="6828090" cy="512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385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M</a:t>
            </a:r>
            <a:r>
              <a:rPr lang="en-US" dirty="0" err="1" smtClean="0"/>
              <a:t>ulti</a:t>
            </a:r>
            <a:r>
              <a:rPr lang="en-US" u="sng" dirty="0" err="1" smtClean="0"/>
              <a:t>L</a:t>
            </a:r>
            <a:r>
              <a:rPr lang="en-US" dirty="0" err="1" smtClean="0"/>
              <a:t>ayer</a:t>
            </a:r>
            <a:r>
              <a:rPr lang="en-US" dirty="0" smtClean="0"/>
              <a:t> </a:t>
            </a:r>
            <a:r>
              <a:rPr lang="en-US" u="sng" dirty="0" smtClean="0"/>
              <a:t>I</a:t>
            </a:r>
            <a:r>
              <a:rPr lang="en-US" dirty="0" smtClean="0"/>
              <a:t>nsulation Installed 6/9/2017</a:t>
            </a:r>
            <a:endParaRPr lang="en-US" dirty="0"/>
          </a:p>
        </p:txBody>
      </p:sp>
      <p:pic>
        <p:nvPicPr>
          <p:cNvPr id="3074" name="Picture 2" descr="M:\12GeVUpgrade\zHall Progress\Photos\Hall B\New Magnets\Solenoid ETI June 2017\DSC00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888763"/>
            <a:ext cx="4130467" cy="30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12GeVUpgrade\zHall Progress\Photos\Hall B\New Magnets\Solenoid ETI June 2017\DSC00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3678" y="1556403"/>
            <a:ext cx="5341122" cy="400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65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9641" y="194726"/>
            <a:ext cx="9383282" cy="397933"/>
          </a:xfrm>
        </p:spPr>
        <p:txBody>
          <a:bodyPr/>
          <a:lstStyle/>
          <a:p>
            <a:r>
              <a:rPr lang="en-US" sz="3000" u="sng" dirty="0" smtClean="0"/>
              <a:t>O</a:t>
            </a:r>
            <a:r>
              <a:rPr lang="en-US" sz="3000" dirty="0" smtClean="0"/>
              <a:t>uter </a:t>
            </a:r>
            <a:r>
              <a:rPr lang="en-US" sz="3000" u="sng" dirty="0" smtClean="0"/>
              <a:t>V</a:t>
            </a:r>
            <a:r>
              <a:rPr lang="en-US" sz="3000" dirty="0" smtClean="0"/>
              <a:t>acuum </a:t>
            </a:r>
            <a:r>
              <a:rPr lang="en-US" sz="3000" u="sng" dirty="0" smtClean="0"/>
              <a:t>C</a:t>
            </a:r>
            <a:r>
              <a:rPr lang="en-US" sz="3000" dirty="0" smtClean="0"/>
              <a:t>ryostat Ends Installed 6/12/2017</a:t>
            </a:r>
            <a:endParaRPr lang="en-US" sz="3000" dirty="0"/>
          </a:p>
        </p:txBody>
      </p:sp>
      <p:pic>
        <p:nvPicPr>
          <p:cNvPr id="4099" name="Picture 3" descr="M:\12GeVUpgrade\zHall Progress\Photos\Hall B\New Magnets\Solenoid ETI June 2017\20170612_070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0" y="888763"/>
            <a:ext cx="3857003" cy="289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344" y="888762"/>
            <a:ext cx="4956561" cy="472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178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2017 Solenoid Cryostat Welding Party</a:t>
            </a:r>
            <a:endParaRPr lang="en-US" dirty="0"/>
          </a:p>
        </p:txBody>
      </p:sp>
      <p:pic>
        <p:nvPicPr>
          <p:cNvPr id="1029" name="Picture 5" descr="M:\12GeVUpgrade\zHall Progress\Photos\Hall B\New Magnets\Solenoid ETI June 2017\20170613_133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4" y="854577"/>
            <a:ext cx="3999434" cy="2999576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M:\12GeVUpgrade\zHall Progress\Photos\Hall B\New Magnets\Solenoid ETI June 2017\20170619_102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63" y="854577"/>
            <a:ext cx="3999435" cy="2999576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:\12GeVUpgrade\zHall Progress\Photos\Hall B\New Magnets\Solenoid ETI June 2017\20170613_164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46" y="3307220"/>
            <a:ext cx="3999435" cy="2999576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830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Ready </a:t>
            </a:r>
            <a:r>
              <a:rPr lang="en-US" dirty="0"/>
              <a:t>to Ship </a:t>
            </a:r>
            <a:r>
              <a:rPr lang="en-US" dirty="0" smtClean="0"/>
              <a:t>6/23/2017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:\12GeVUpgrade\zHall Progress\Photos\Hall B\New Magnets\Solenoid ETI June 2017\20170623_131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39" y="905854"/>
            <a:ext cx="3957771" cy="5277028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810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12 GeV Upgrade Project</a:t>
            </a:r>
          </a:p>
        </p:txBody>
      </p:sp>
      <p:grpSp>
        <p:nvGrpSpPr>
          <p:cNvPr id="2" name="Group 341"/>
          <p:cNvGrpSpPr/>
          <p:nvPr/>
        </p:nvGrpSpPr>
        <p:grpSpPr>
          <a:xfrm>
            <a:off x="1674738" y="1546190"/>
            <a:ext cx="6747606" cy="4151461"/>
            <a:chOff x="1060450" y="1790700"/>
            <a:chExt cx="7245350" cy="4457698"/>
          </a:xfrm>
        </p:grpSpPr>
        <p:grpSp>
          <p:nvGrpSpPr>
            <p:cNvPr id="3" name="Group 327"/>
            <p:cNvGrpSpPr>
              <a:grpSpLocks/>
            </p:cNvGrpSpPr>
            <p:nvPr/>
          </p:nvGrpSpPr>
          <p:grpSpPr bwMode="auto">
            <a:xfrm>
              <a:off x="1060450" y="1790700"/>
              <a:ext cx="6330386" cy="4457698"/>
              <a:chOff x="198440" y="1524000"/>
              <a:chExt cx="6291260" cy="4610105"/>
            </a:xfrm>
          </p:grpSpPr>
          <p:grpSp>
            <p:nvGrpSpPr>
              <p:cNvPr id="4" name="Group 408"/>
              <p:cNvGrpSpPr>
                <a:grpSpLocks/>
              </p:cNvGrpSpPr>
              <p:nvPr/>
            </p:nvGrpSpPr>
            <p:grpSpPr bwMode="auto">
              <a:xfrm>
                <a:off x="3810000" y="1524000"/>
                <a:ext cx="2679700" cy="1509713"/>
                <a:chOff x="2400" y="960"/>
                <a:chExt cx="1688" cy="951"/>
              </a:xfrm>
            </p:grpSpPr>
            <p:grpSp>
              <p:nvGrpSpPr>
                <p:cNvPr id="5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611" cy="912"/>
                  <a:chOff x="2477" y="960"/>
                  <a:chExt cx="1611" cy="912"/>
                </a:xfrm>
              </p:grpSpPr>
              <p:sp>
                <p:nvSpPr>
                  <p:cNvPr id="954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" y="1053"/>
                    <a:ext cx="499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defTabSz="457200" eaLnBrk="0" hangingPunct="0"/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9543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4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5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6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7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8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9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0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1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2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3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4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5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6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7" name="Freeform 332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8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9541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587626"/>
                <a:chOff x="558" y="1440"/>
                <a:chExt cx="2932" cy="1630"/>
              </a:xfrm>
            </p:grpSpPr>
            <p:sp>
              <p:nvSpPr>
                <p:cNvPr id="9348" name="Freeform 135"/>
                <p:cNvSpPr>
                  <a:spLocks/>
                </p:cNvSpPr>
                <p:nvPr/>
              </p:nvSpPr>
              <p:spPr bwMode="auto">
                <a:xfrm>
                  <a:off x="654" y="2382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7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935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3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4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5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6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7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8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9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0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1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95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2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3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4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5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6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3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4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5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6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9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0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1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2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3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4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5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6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7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8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9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1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2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3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4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5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6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8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9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0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1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2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3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4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5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6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7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8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9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0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3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4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5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6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7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8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9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0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1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3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4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5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6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7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8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9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1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4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2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3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4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5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6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7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8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9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0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1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2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3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4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5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6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7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8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9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0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1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3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4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5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6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7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8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9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0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1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2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5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7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8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9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0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1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2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3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4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5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6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7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8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9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0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1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2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3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4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grpSp>
                  <p:nvGrpSpPr>
                    <p:cNvPr id="9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9511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2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3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4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5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6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7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8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9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0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1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2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3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4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5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6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7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8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0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9497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8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9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0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1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2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3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4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5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6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7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8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9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10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9351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defTabSz="457200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10" name="Group 432"/>
              <p:cNvGrpSpPr>
                <a:grpSpLocks/>
              </p:cNvGrpSpPr>
              <p:nvPr/>
            </p:nvGrpSpPr>
            <p:grpSpPr bwMode="auto">
              <a:xfrm>
                <a:off x="198440" y="2346326"/>
                <a:ext cx="6172200" cy="3787779"/>
                <a:chOff x="125" y="1478"/>
                <a:chExt cx="3888" cy="2386"/>
              </a:xfrm>
            </p:grpSpPr>
            <p:grpSp>
              <p:nvGrpSpPr>
                <p:cNvPr id="11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9331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12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933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6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7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8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9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0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1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2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3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4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5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6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7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" name="Group 431"/>
                <p:cNvGrpSpPr>
                  <a:grpSpLocks/>
                </p:cNvGrpSpPr>
                <p:nvPr/>
              </p:nvGrpSpPr>
              <p:grpSpPr bwMode="auto">
                <a:xfrm>
                  <a:off x="125" y="1478"/>
                  <a:ext cx="3888" cy="2386"/>
                  <a:chOff x="125" y="1478"/>
                  <a:chExt cx="3888" cy="2386"/>
                </a:xfrm>
              </p:grpSpPr>
              <p:grpSp>
                <p:nvGrpSpPr>
                  <p:cNvPr id="1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25" y="2742"/>
                    <a:ext cx="1586" cy="1122"/>
                    <a:chOff x="125" y="2742"/>
                    <a:chExt cx="1586" cy="1122"/>
                  </a:xfrm>
                </p:grpSpPr>
                <p:sp>
                  <p:nvSpPr>
                    <p:cNvPr id="9258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" y="3514"/>
                      <a:ext cx="1048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457200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Enhanced capabilities</a:t>
                      </a:r>
                    </a:p>
                    <a:p>
                      <a:pPr algn="ctr" defTabSz="457200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9259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0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1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2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3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4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5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6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7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8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9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0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1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2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4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5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6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8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9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0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1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6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7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8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9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0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1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3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4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5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6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7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8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9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0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1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2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3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4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5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6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7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8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9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0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1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2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4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5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6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7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8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9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0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1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2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3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4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5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6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7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8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9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0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15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597" y="1478"/>
                    <a:ext cx="864" cy="457"/>
                    <a:chOff x="1636" y="1430"/>
                    <a:chExt cx="864" cy="457"/>
                  </a:xfrm>
                </p:grpSpPr>
                <p:sp>
                  <p:nvSpPr>
                    <p:cNvPr id="9255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6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7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6" y="1430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defTabSz="457200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313" y="2697"/>
                    <a:ext cx="864" cy="436"/>
                    <a:chOff x="2352" y="2649"/>
                    <a:chExt cx="864" cy="436"/>
                  </a:xfrm>
                </p:grpSpPr>
                <p:sp>
                  <p:nvSpPr>
                    <p:cNvPr id="9252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580" y="2649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3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579" y="2663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4" name="Text Box 4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52" y="2784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defTabSz="457200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7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130" cy="238"/>
                    <a:chOff x="2922" y="2438"/>
                    <a:chExt cx="1130" cy="238"/>
                  </a:xfrm>
                </p:grpSpPr>
                <p:sp>
                  <p:nvSpPr>
                    <p:cNvPr id="9249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0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1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96" y="2496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defTabSz="457200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8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642" y="2016"/>
                    <a:ext cx="1098" cy="253"/>
                    <a:chOff x="681" y="1968"/>
                    <a:chExt cx="1098" cy="253"/>
                  </a:xfrm>
                </p:grpSpPr>
                <p:sp>
                  <p:nvSpPr>
                    <p:cNvPr id="9246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47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48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" y="1968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defTabSz="457200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9230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Upgrade arc magnets </a:t>
              </a:r>
            </a:p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and supplies</a:t>
              </a:r>
            </a:p>
          </p:txBody>
        </p:sp>
        <p:sp>
          <p:nvSpPr>
            <p:cNvPr id="9231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6140 h 176"/>
                <a:gd name="T4" fmla="*/ 0 w 144"/>
                <a:gd name="T5" fmla="*/ 26095 h 176"/>
                <a:gd name="T6" fmla="*/ 0 w 144"/>
                <a:gd name="T7" fmla="*/ 50656 h 176"/>
                <a:gd name="T8" fmla="*/ 4792 w 144"/>
                <a:gd name="T9" fmla="*/ 85961 h 176"/>
                <a:gd name="T10" fmla="*/ 17571 w 144"/>
                <a:gd name="T11" fmla="*/ 119732 h 176"/>
                <a:gd name="T12" fmla="*/ 31947 w 144"/>
                <a:gd name="T13" fmla="*/ 156572 h 176"/>
                <a:gd name="T14" fmla="*/ 55908 w 144"/>
                <a:gd name="T15" fmla="*/ 187273 h 176"/>
                <a:gd name="T16" fmla="*/ 84660 w 144"/>
                <a:gd name="T17" fmla="*/ 216438 h 176"/>
                <a:gd name="T18" fmla="*/ 126192 w 144"/>
                <a:gd name="T19" fmla="*/ 239464 h 176"/>
                <a:gd name="T20" fmla="*/ 115011 w 144"/>
                <a:gd name="T21" fmla="*/ 259419 h 176"/>
                <a:gd name="T22" fmla="*/ 230021 w 144"/>
                <a:gd name="T23" fmla="*/ 270164 h 176"/>
                <a:gd name="T24" fmla="*/ 188489 w 144"/>
                <a:gd name="T25" fmla="*/ 156572 h 176"/>
                <a:gd name="T26" fmla="*/ 174113 w 144"/>
                <a:gd name="T27" fmla="*/ 185738 h 176"/>
                <a:gd name="T28" fmla="*/ 170918 w 144"/>
                <a:gd name="T29" fmla="*/ 185738 h 176"/>
                <a:gd name="T30" fmla="*/ 159737 w 144"/>
                <a:gd name="T31" fmla="*/ 185738 h 176"/>
                <a:gd name="T32" fmla="*/ 143763 w 144"/>
                <a:gd name="T33" fmla="*/ 182668 h 176"/>
                <a:gd name="T34" fmla="*/ 126192 w 144"/>
                <a:gd name="T35" fmla="*/ 176528 h 176"/>
                <a:gd name="T36" fmla="*/ 102232 w 144"/>
                <a:gd name="T37" fmla="*/ 162712 h 176"/>
                <a:gd name="T38" fmla="*/ 76674 w 144"/>
                <a:gd name="T39" fmla="*/ 142757 h 176"/>
                <a:gd name="T40" fmla="*/ 49518 w 144"/>
                <a:gd name="T41" fmla="*/ 107452 h 176"/>
                <a:gd name="T42" fmla="*/ 22363 w 144"/>
                <a:gd name="T43" fmla="*/ 62936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3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 upgrade</a:t>
              </a:r>
            </a:p>
          </p:txBody>
        </p:sp>
      </p:grpSp>
      <p:pic>
        <p:nvPicPr>
          <p:cNvPr id="3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92" y="863100"/>
            <a:ext cx="2326905" cy="2862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5" name="TextBox 334"/>
          <p:cNvSpPr txBox="1"/>
          <p:nvPr/>
        </p:nvSpPr>
        <p:spPr>
          <a:xfrm>
            <a:off x="381000" y="3886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0" name="Rectangle 339"/>
          <p:cNvSpPr/>
          <p:nvPr/>
        </p:nvSpPr>
        <p:spPr bwMode="auto">
          <a:xfrm>
            <a:off x="2515406" y="900386"/>
            <a:ext cx="2408327" cy="1167287"/>
          </a:xfrm>
          <a:prstGeom prst="rect">
            <a:avLst/>
          </a:prstGeom>
          <a:solidFill>
            <a:srgbClr val="FFEDC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39" name="Text Box 3"/>
          <p:cNvSpPr txBox="1">
            <a:spLocks noChangeArrowheads="1"/>
          </p:cNvSpPr>
          <p:nvPr/>
        </p:nvSpPr>
        <p:spPr bwMode="auto">
          <a:xfrm>
            <a:off x="2458147" y="887698"/>
            <a:ext cx="242095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112713" indent="4763" algn="ctr" defTabSz="457200" eaLnBrk="0" hangingPunct="0">
              <a:defRPr/>
            </a:pPr>
            <a:r>
              <a:rPr lang="en-US" sz="1400" b="1" dirty="0">
                <a:solidFill>
                  <a:prstClr val="black"/>
                </a:solidFill>
                <a:latin typeface="Arial "/>
                <a:cs typeface="Arial" pitchFamily="34" charset="0"/>
              </a:rPr>
              <a:t>Completion of the </a:t>
            </a:r>
          </a:p>
          <a:p>
            <a:pPr marL="112713" indent="4763" algn="ctr" defTabSz="457200" eaLnBrk="0" hangingPunct="0">
              <a:defRPr/>
            </a:pPr>
            <a:r>
              <a:rPr lang="en-US" sz="1400" b="1" dirty="0">
                <a:solidFill>
                  <a:prstClr val="black"/>
                </a:solidFill>
                <a:latin typeface="Arial "/>
                <a:cs typeface="Arial" pitchFamily="34" charset="0"/>
              </a:rPr>
              <a:t>12 GeV CEBAF Upgrade was ranked the highest priority in the 2007   NSAC Long Range Plan.</a:t>
            </a:r>
          </a:p>
        </p:txBody>
      </p:sp>
      <p:sp>
        <p:nvSpPr>
          <p:cNvPr id="344" name="Rectangle 336"/>
          <p:cNvSpPr>
            <a:spLocks noChangeArrowheads="1"/>
          </p:cNvSpPr>
          <p:nvPr/>
        </p:nvSpPr>
        <p:spPr bwMode="auto">
          <a:xfrm>
            <a:off x="5127625" y="865646"/>
            <a:ext cx="397827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>
              <a:lnSpc>
                <a:spcPct val="90000"/>
              </a:lnSpc>
              <a:buFontTx/>
              <a:buNone/>
            </a:pPr>
            <a:r>
              <a:rPr lang="en-US" altLang="en-US" sz="1400" i="1" dirty="0">
                <a:solidFill>
                  <a:srgbClr val="313EBD"/>
                </a:solidFill>
              </a:rPr>
              <a:t>Upgrade is designed to build on existing facility: vast majority of accelerator and experimental equipment have continued use.</a:t>
            </a:r>
          </a:p>
        </p:txBody>
      </p:sp>
      <p:sp>
        <p:nvSpPr>
          <p:cNvPr id="345" name="Text Box 30"/>
          <p:cNvSpPr txBox="1">
            <a:spLocks noChangeArrowheads="1"/>
          </p:cNvSpPr>
          <p:nvPr/>
        </p:nvSpPr>
        <p:spPr bwMode="auto">
          <a:xfrm>
            <a:off x="40337" y="5848773"/>
            <a:ext cx="336154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hangingPunct="0">
              <a:defRPr/>
            </a:pPr>
            <a:r>
              <a:rPr lang="en-US" sz="1400" b="1" i="1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capability to deliver lower pass beam energies: 2.2, 4.4, 6.6….</a:t>
            </a:r>
          </a:p>
        </p:txBody>
      </p:sp>
      <p:grpSp>
        <p:nvGrpSpPr>
          <p:cNvPr id="347" name="Group 346"/>
          <p:cNvGrpSpPr/>
          <p:nvPr/>
        </p:nvGrpSpPr>
        <p:grpSpPr>
          <a:xfrm>
            <a:off x="4070336" y="4578373"/>
            <a:ext cx="4619748" cy="1877437"/>
            <a:chOff x="173893" y="581944"/>
            <a:chExt cx="5064129" cy="2189246"/>
          </a:xfrm>
          <a:effectLst/>
        </p:grpSpPr>
        <p:sp>
          <p:nvSpPr>
            <p:cNvPr id="348" name="Rectangle 347"/>
            <p:cNvSpPr/>
            <p:nvPr/>
          </p:nvSpPr>
          <p:spPr bwMode="auto">
            <a:xfrm>
              <a:off x="194455" y="1192779"/>
              <a:ext cx="4979517" cy="1460176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/>
            <a:lstStyle/>
            <a:p>
              <a:pPr defTabSz="457200" eaLnBrk="0" hangingPunct="0"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9" name="Text Box 3"/>
            <p:cNvSpPr txBox="1">
              <a:spLocks noChangeArrowheads="1"/>
            </p:cNvSpPr>
            <p:nvPr/>
          </p:nvSpPr>
          <p:spPr bwMode="auto">
            <a:xfrm>
              <a:off x="173893" y="581944"/>
              <a:ext cx="5064129" cy="218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457200" eaLnBrk="0" hangingPunct="0">
                <a:defRPr/>
              </a:pPr>
              <a:r>
                <a:rPr lang="en-US" sz="2400" b="1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Scope </a:t>
              </a:r>
              <a:r>
                <a:rPr lang="en-US" sz="1600" b="1" u="sng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(~</a:t>
              </a:r>
              <a:r>
                <a:rPr lang="en-US" sz="1600" b="1" u="sng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99.7% </a:t>
              </a:r>
              <a:r>
                <a:rPr lang="en-US" sz="1600" b="1" u="sng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</a:t>
              </a:r>
              <a:r>
                <a:rPr lang="en-US" sz="1600" b="1" u="sng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" indent="-274320" algn="l" defTabSz="457200" eaLnBrk="0" hangingPunct="0"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Doubling the accelerator beam energy - </a:t>
              </a: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</a:p>
            <a:p>
              <a:pPr marL="91440" indent="-274320" algn="l" defTabSz="457200" eaLnBrk="0" hangingPunct="0"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experimental Hall D and beam line - </a:t>
              </a: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</a:p>
            <a:p>
              <a:pPr marL="91440" indent="-274320" algn="l" defTabSz="457200" eaLnBrk="0" hangingPunct="0"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Civil construction including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Utilities </a:t>
              </a: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</a:t>
              </a:r>
              <a:r>
                <a:rPr lang="en-US" sz="14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endPara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" indent="-274320" algn="l" defTabSz="457200">
                <a:buFont typeface="Arial" pitchFamily="34" charset="0"/>
                <a:buChar char="•"/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Upgrades to </a:t>
              </a:r>
              <a:r>
                <a:rPr lang="en-US" sz="1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Experimental Hall</a:t>
              </a:r>
              <a:r>
                <a:rPr lang="en-US" sz="14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4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4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 </a:t>
              </a:r>
            </a:p>
            <a:p>
              <a:pPr marL="91440" indent="-274320" algn="l" defTabSz="457200">
                <a:buFont typeface="Arial" pitchFamily="34" charset="0"/>
                <a:buChar char="•"/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Upgrades to Experimental </a:t>
              </a:r>
              <a:r>
                <a:rPr lang="en-US" sz="14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 B </a:t>
              </a: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4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~</a:t>
              </a:r>
              <a:r>
                <a:rPr lang="en-US" sz="14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99.1% </a:t>
              </a:r>
              <a:endParaRPr lang="en-US" sz="1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" indent="-274320" algn="l" defTabSz="457200">
                <a:buFont typeface="Arial" pitchFamily="34" charset="0"/>
                <a:buChar char="•"/>
                <a:defRPr/>
              </a:pPr>
              <a:endParaRPr lang="en-US" sz="1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0" name="TextBox 349"/>
          <p:cNvSpPr txBox="1"/>
          <p:nvPr/>
        </p:nvSpPr>
        <p:spPr>
          <a:xfrm>
            <a:off x="7577418" y="4026635"/>
            <a:ext cx="1298752" cy="523220"/>
          </a:xfrm>
          <a:prstGeom prst="rect">
            <a:avLst/>
          </a:prstGeom>
          <a:solidFill>
            <a:srgbClr val="FFEDC9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TPC = $338M</a:t>
            </a:r>
          </a:p>
          <a:p>
            <a:pPr defTabSz="457200"/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 = </a:t>
            </a:r>
            <a:r>
              <a:rPr lang="en-US" sz="1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4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  <a:r>
              <a:rPr lang="en-US" sz="14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14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and Unloading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3480000">
            <a:off x="3507108" y="3224154"/>
            <a:ext cx="2023507" cy="3584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June 27 2017</a:t>
            </a:r>
            <a:endParaRPr lang="en-US" dirty="0"/>
          </a:p>
        </p:txBody>
      </p:sp>
      <p:pic>
        <p:nvPicPr>
          <p:cNvPr id="3074" name="Picture 2" descr="M:\12GeVUpgrade\zHall Progress\Photos\Hall B\New Magnets\Solenoid ETI June 2017\IMG_7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3526" y="1211602"/>
            <a:ext cx="2870436" cy="215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12GeVUpgrade\zHall Progress\Photos\Hall B\New Magnets\Solenoid ETI June 2017\IMG_7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2979" y="3876183"/>
            <a:ext cx="2769903" cy="207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12GeVUpgrade\zHall Progress\Photos\Hall B\New Magnets\Solenoid in Hall B June 2017\100_64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57" y="996011"/>
            <a:ext cx="3269622" cy="245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M:\12GeVUpgrade\zHall Progress\Photos\Hall B\New Magnets\Solenoid in Hall B June 2017\100_6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31" y="3693918"/>
            <a:ext cx="3255948" cy="244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766645" y="2726108"/>
            <a:ext cx="1338612" cy="20851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4911" y="3134781"/>
            <a:ext cx="85401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ETI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2825" y="2854194"/>
            <a:ext cx="13374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Hall B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8106" y="5715074"/>
            <a:ext cx="85401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ETI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7405" y="5551104"/>
            <a:ext cx="13374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Hall B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5278" y="851014"/>
            <a:ext cx="100663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6/26/2017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8931" y="3693918"/>
            <a:ext cx="1063894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6/28/2017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7930" y="3530022"/>
            <a:ext cx="1038715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6/27/2017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89563" y="998863"/>
            <a:ext cx="1085316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6/27/2017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58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9392" y="194726"/>
            <a:ext cx="9303026" cy="397933"/>
          </a:xfrm>
        </p:spPr>
        <p:txBody>
          <a:bodyPr/>
          <a:lstStyle/>
          <a:p>
            <a:r>
              <a:rPr lang="en-US" dirty="0" smtClean="0"/>
              <a:t>Solenoid Infrastructure </a:t>
            </a:r>
            <a:r>
              <a:rPr lang="en-US" dirty="0"/>
              <a:t>at </a:t>
            </a:r>
            <a:r>
              <a:rPr lang="en-US" dirty="0" smtClean="0"/>
              <a:t>JLab - </a:t>
            </a:r>
            <a:r>
              <a:rPr lang="en-US" dirty="0" smtClean="0">
                <a:solidFill>
                  <a:srgbClr val="009900"/>
                </a:solidFill>
              </a:rPr>
              <a:t>Ready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40" y="1516698"/>
            <a:ext cx="4050107" cy="4835245"/>
          </a:xfrm>
        </p:spPr>
        <p:txBody>
          <a:bodyPr>
            <a:normAutofit/>
          </a:bodyPr>
          <a:lstStyle/>
          <a:p>
            <a:r>
              <a:rPr lang="en-US" dirty="0"/>
              <a:t>Solenoid Service Tower &amp; U-tubes – </a:t>
            </a:r>
            <a:r>
              <a:rPr lang="en-US" b="1" dirty="0">
                <a:solidFill>
                  <a:srgbClr val="009900"/>
                </a:solidFill>
              </a:rPr>
              <a:t>Complete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Solenoid I&amp;C Construction – </a:t>
            </a:r>
            <a:r>
              <a:rPr lang="en-US" b="1" dirty="0">
                <a:solidFill>
                  <a:srgbClr val="009900"/>
                </a:solidFill>
              </a:rPr>
              <a:t>Complete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Solenoid Hall B Infrastructure  – </a:t>
            </a:r>
            <a:r>
              <a:rPr lang="en-US" b="1" dirty="0">
                <a:solidFill>
                  <a:srgbClr val="009900"/>
                </a:solidFill>
              </a:rPr>
              <a:t>Complete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C:\Users\gyoung\Documents\DOE Monthly Report Drafts\Photos for March 2017 Draft\100_6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96" y="1581388"/>
            <a:ext cx="1047632" cy="139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young\Documents\DOE Monthly Report Drafts\Photos for March 2017 Draft\100_6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548" y="1602909"/>
            <a:ext cx="1833763" cy="137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young\Documents\DOE Monthly Report Drafts\Photos for February 2017 Draft\100_5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680" y="3226763"/>
            <a:ext cx="1613882" cy="121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gyoung\Documents\DOE Monthly Report Drafts\Photos for February 2017 Draft\100_59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322" y="3228205"/>
            <a:ext cx="906728" cy="120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gyoung\Documents\DOE Monthly Report Drafts\Photos for January 2017 Draft\100_56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631" y="3219710"/>
            <a:ext cx="892966" cy="119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gyoung\Documents\DOE Monthly Report Drafts\Photos for January 2017 Draft\100_56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96" y="3225253"/>
            <a:ext cx="908941" cy="121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gyoung\Documents\DOE Monthly Report Drafts\Photos for February 2017 Draft\100_594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96" y="4521792"/>
            <a:ext cx="900841" cy="120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gyoung\Documents\DOE Monthly Report Drafts\Photos for January 2017 Draft\100_58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267" y="4521792"/>
            <a:ext cx="900841" cy="120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gyoung\Documents\DOE Monthly Report Drafts\Photos for January 2017 Draft\100_56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81" y="1602909"/>
            <a:ext cx="1664016" cy="124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336121" y="5422514"/>
            <a:ext cx="859254" cy="405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1200" b="0" dirty="0"/>
              <a:t>He Vaporizer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233057" y="5399322"/>
            <a:ext cx="780005" cy="433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1200" b="0" dirty="0"/>
              <a:t>Solenoid Stand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901470" y="4168423"/>
            <a:ext cx="3351754" cy="2530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1200" b="0" dirty="0"/>
              <a:t>Instrumentation and Controls Installed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479686" y="2615367"/>
            <a:ext cx="1351401" cy="2419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1200" b="0" dirty="0"/>
              <a:t>U-tube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652938" y="2736322"/>
            <a:ext cx="1351401" cy="2419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1200" b="0" dirty="0"/>
              <a:t>SST Installed</a:t>
            </a:r>
          </a:p>
        </p:txBody>
      </p:sp>
      <p:pic>
        <p:nvPicPr>
          <p:cNvPr id="20" name="Picture 2" descr="C:\Users\gyoung\Documents\DOE Monthly Report Drafts\Photos for January 2017 Draft\100_581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293" y="4536937"/>
            <a:ext cx="1581300" cy="11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6712656" y="5406263"/>
            <a:ext cx="1081430" cy="405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1200" b="0" dirty="0"/>
              <a:t>Magnet Power Supply</a:t>
            </a:r>
          </a:p>
        </p:txBody>
      </p:sp>
    </p:spTree>
    <p:extLst>
      <p:ext uri="{BB962C8B-B14F-4D97-AF65-F5344CB8AC3E}">
        <p14:creationId xmlns:p14="http://schemas.microsoft.com/office/powerpoint/2010/main" val="767004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</a:t>
            </a:r>
            <a:r>
              <a:rPr lang="en-US" dirty="0"/>
              <a:t>at JLab after Solenoid Arrival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735" y="1002682"/>
            <a:ext cx="8622707" cy="5454562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009900"/>
                </a:solidFill>
              </a:rPr>
              <a:t>Arrival Checks</a:t>
            </a:r>
          </a:p>
          <a:p>
            <a:pPr lvl="1"/>
            <a:r>
              <a:rPr lang="en-US" b="1" dirty="0">
                <a:solidFill>
                  <a:srgbClr val="009900"/>
                </a:solidFill>
              </a:rPr>
              <a:t>Receiving inspection (vacuum, electrical, instrument), place on stand</a:t>
            </a:r>
          </a:p>
          <a:p>
            <a:pPr lvl="1">
              <a:spcAft>
                <a:spcPts val="400"/>
              </a:spcAft>
            </a:pPr>
            <a:r>
              <a:rPr lang="en-US" b="1" dirty="0">
                <a:solidFill>
                  <a:srgbClr val="009900"/>
                </a:solidFill>
              </a:rPr>
              <a:t>Remove shipping restraints, survey</a:t>
            </a:r>
          </a:p>
          <a:p>
            <a:r>
              <a:rPr lang="en-US" u="sng" dirty="0"/>
              <a:t>Cryogenics SST Attachment</a:t>
            </a:r>
          </a:p>
          <a:p>
            <a:pPr lvl="1">
              <a:spcAft>
                <a:spcPts val="400"/>
              </a:spcAft>
            </a:pPr>
            <a:r>
              <a:rPr lang="en-US" b="1" dirty="0">
                <a:solidFill>
                  <a:srgbClr val="009900"/>
                </a:solidFill>
              </a:rPr>
              <a:t>Place SST, weld SST cryostat bottom plate to solenoid, add lower thermal shield </a:t>
            </a:r>
            <a:r>
              <a:rPr lang="en-US" b="1" dirty="0" smtClean="0">
                <a:solidFill>
                  <a:srgbClr val="009900"/>
                </a:solidFill>
              </a:rPr>
              <a:t>plate, </a:t>
            </a:r>
            <a:r>
              <a:rPr lang="en-US" b="1" dirty="0">
                <a:solidFill>
                  <a:srgbClr val="009900"/>
                </a:solidFill>
              </a:rPr>
              <a:t>splice power leads</a:t>
            </a:r>
            <a:r>
              <a:rPr lang="en-US" dirty="0"/>
              <a:t>, complete piping, add radiation shield and MLI</a:t>
            </a:r>
            <a:r>
              <a:rPr lang="en-US" dirty="0" smtClean="0"/>
              <a:t>, close cryostat, </a:t>
            </a:r>
            <a:r>
              <a:rPr lang="en-US" dirty="0"/>
              <a:t>attach vacuum pumping system</a:t>
            </a:r>
          </a:p>
          <a:p>
            <a:r>
              <a:rPr lang="en-US" u="sng" dirty="0"/>
              <a:t>I&amp;C Attachment/Setup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Add final internal sensors to SST, hook up all cables, hook up main Magnet Power </a:t>
            </a:r>
            <a:r>
              <a:rPr lang="en-US" dirty="0" smtClean="0"/>
              <a:t>Supply, </a:t>
            </a:r>
            <a:r>
              <a:rPr lang="en-US" dirty="0"/>
              <a:t>test all I&amp;C items</a:t>
            </a:r>
          </a:p>
          <a:p>
            <a:r>
              <a:rPr lang="en-US" u="sng" dirty="0"/>
              <a:t>Cryogenic Operation Setup</a:t>
            </a:r>
          </a:p>
          <a:p>
            <a:pPr lvl="1"/>
            <a:r>
              <a:rPr lang="en-US" dirty="0"/>
              <a:t>Leak / Pressure / Reverse Leak checks, add U-tubes, circulate Helium</a:t>
            </a:r>
          </a:p>
          <a:p>
            <a:pPr lvl="1"/>
            <a:endParaRPr lang="en-US" dirty="0"/>
          </a:p>
          <a:p>
            <a:r>
              <a:rPr lang="en-US" b="1" u="sng" dirty="0"/>
              <a:t>Pump-down</a:t>
            </a:r>
          </a:p>
          <a:p>
            <a:r>
              <a:rPr lang="en-US" b="1" u="sng" dirty="0" smtClean="0"/>
              <a:t>Cool-down</a:t>
            </a:r>
            <a:r>
              <a:rPr lang="en-US" b="1" dirty="0" smtClean="0"/>
              <a:t> – mid-August, one month</a:t>
            </a:r>
            <a:endParaRPr lang="en-US" b="1" dirty="0"/>
          </a:p>
          <a:p>
            <a:r>
              <a:rPr lang="en-US" b="1" u="sng" dirty="0"/>
              <a:t>Power test</a:t>
            </a:r>
          </a:p>
        </p:txBody>
      </p:sp>
    </p:spTree>
    <p:extLst>
      <p:ext uri="{BB962C8B-B14F-4D97-AF65-F5344CB8AC3E}">
        <p14:creationId xmlns:p14="http://schemas.microsoft.com/office/powerpoint/2010/main" val="326615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9048" y="1151019"/>
            <a:ext cx="8796280" cy="47810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9900"/>
                </a:solidFill>
              </a:rPr>
              <a:t>All </a:t>
            </a:r>
            <a:r>
              <a:rPr lang="en-US" sz="2200" b="1" dirty="0" smtClean="0">
                <a:solidFill>
                  <a:srgbClr val="009900"/>
                </a:solidFill>
              </a:rPr>
              <a:t>12 GeV </a:t>
            </a:r>
            <a:r>
              <a:rPr lang="en-US" sz="2200" b="1" dirty="0">
                <a:solidFill>
                  <a:srgbClr val="009900"/>
                </a:solidFill>
              </a:rPr>
              <a:t>Project Scope is complete except </a:t>
            </a:r>
            <a:r>
              <a:rPr lang="en-US" sz="2200" b="1" dirty="0" smtClean="0">
                <a:solidFill>
                  <a:srgbClr val="009900"/>
                </a:solidFill>
              </a:rPr>
              <a:t>Solenoid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09900"/>
                </a:solidFill>
              </a:rPr>
              <a:t>All 12 GeV Project KPPs Demonstrated</a:t>
            </a:r>
          </a:p>
          <a:p>
            <a:pPr>
              <a:lnSpc>
                <a:spcPct val="150000"/>
              </a:lnSpc>
            </a:pPr>
            <a:endParaRPr lang="en-US" sz="2200" b="1" dirty="0">
              <a:solidFill>
                <a:srgbClr val="0099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09900"/>
                </a:solidFill>
              </a:rPr>
              <a:t>Solenoid Installation in Hall B underway</a:t>
            </a:r>
            <a:endParaRPr lang="en-US" sz="2200" b="1" dirty="0">
              <a:solidFill>
                <a:srgbClr val="0099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09900"/>
                </a:solidFill>
              </a:rPr>
              <a:t>Physics </a:t>
            </a:r>
            <a:r>
              <a:rPr lang="en-US" sz="2200" b="1" dirty="0">
                <a:solidFill>
                  <a:srgbClr val="009900"/>
                </a:solidFill>
              </a:rPr>
              <a:t>Division </a:t>
            </a:r>
            <a:r>
              <a:rPr lang="en-US" sz="2200" b="1" dirty="0" smtClean="0">
                <a:solidFill>
                  <a:srgbClr val="009900"/>
                </a:solidFill>
              </a:rPr>
              <a:t>ERRs were held for Solenoid Cool-Down (</a:t>
            </a:r>
            <a:r>
              <a:rPr lang="en-US" sz="2200" b="1" dirty="0">
                <a:solidFill>
                  <a:srgbClr val="009900"/>
                </a:solidFill>
              </a:rPr>
              <a:t>J</a:t>
            </a:r>
            <a:r>
              <a:rPr lang="en-US" sz="2200" b="1" dirty="0" smtClean="0">
                <a:solidFill>
                  <a:srgbClr val="009900"/>
                </a:solidFill>
              </a:rPr>
              <a:t>uly 6) and Power-up (July 7)</a:t>
            </a:r>
            <a:endParaRPr lang="en-US" sz="2200" b="1" dirty="0">
              <a:solidFill>
                <a:srgbClr val="0099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9900"/>
                </a:solidFill>
              </a:rPr>
              <a:t>Plan to complete Solenoid Commissioning by September </a:t>
            </a:r>
            <a:r>
              <a:rPr lang="en-US" sz="2200" b="1" dirty="0" smtClean="0">
                <a:solidFill>
                  <a:srgbClr val="009900"/>
                </a:solidFill>
              </a:rPr>
              <a:t>30 </a:t>
            </a:r>
            <a:endParaRPr lang="en-US" sz="2200" b="1" dirty="0">
              <a:solidFill>
                <a:srgbClr val="009900"/>
              </a:solidFill>
            </a:endParaRPr>
          </a:p>
          <a:p>
            <a:endParaRPr lang="en-US" sz="2200" b="1" dirty="0">
              <a:solidFill>
                <a:srgbClr val="009900"/>
              </a:solidFill>
            </a:endParaRPr>
          </a:p>
          <a:p>
            <a:pPr lvl="1"/>
            <a:endParaRPr lang="en-US" sz="18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86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87338" y="0"/>
            <a:ext cx="8640762" cy="6397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Key Activities: Path to CD-4B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49225" y="818039"/>
            <a:ext cx="8709025" cy="5441950"/>
          </a:xfrm>
        </p:spPr>
        <p:txBody>
          <a:bodyPr/>
          <a:lstStyle/>
          <a:p>
            <a:pPr marL="457200" lvl="1" indent="0" eaLnBrk="1" hangingPunct="1">
              <a:spcBef>
                <a:spcPts val="600"/>
              </a:spcBef>
              <a:spcAft>
                <a:spcPts val="413"/>
              </a:spcAft>
              <a:buNone/>
            </a:pPr>
            <a:r>
              <a:rPr lang="en-US" altLang="en-US" sz="1800" b="1" dirty="0" smtClean="0">
                <a:solidFill>
                  <a:srgbClr val="009900"/>
                </a:solidFill>
              </a:rPr>
              <a:t>Level 2 Milestones (PEP)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171872"/>
              </p:ext>
            </p:extLst>
          </p:nvPr>
        </p:nvGraphicFramePr>
        <p:xfrm>
          <a:off x="381000" y="1295406"/>
          <a:ext cx="7924801" cy="4648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7578"/>
                <a:gridCol w="3684299"/>
                <a:gridCol w="903041"/>
                <a:gridCol w="907603"/>
                <a:gridCol w="820964"/>
                <a:gridCol w="731316"/>
              </a:tblGrid>
              <a:tr h="4305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Number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Milestone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Description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Baseline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Projected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Actual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Status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2-12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D Equipment Installation Completed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Sep-14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Oct-14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2-13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D Beam Commissioning Completed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Dec-14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Dec-14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2-27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Q1 Magnet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Oct-14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Jan-15</a:t>
                      </a: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2-28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HB Magnet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Mar-15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Mar-15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2-34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B Torus Cold Mass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Apr-15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Apr-15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Conventional Facilities Complete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Dec-15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Nov-15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2-29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Dipole Magnet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Dec-15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Nov-16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Q2 Magnet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Dec-15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Oct-16</a:t>
                      </a: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Q3 Magnet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Mar-16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</a:rPr>
                        <a:t>Nov-16</a:t>
                      </a: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B Solenoid </a:t>
                      </a:r>
                      <a:r>
                        <a:rPr lang="en-US" sz="1200" b="1" dirty="0" err="1">
                          <a:effectLst/>
                        </a:rPr>
                        <a:t>Cryostated</a:t>
                      </a:r>
                      <a:r>
                        <a:rPr lang="en-US" sz="1200" b="1" dirty="0">
                          <a:effectLst/>
                        </a:rPr>
                        <a:t> Coil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Mar-16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Jun-17</a:t>
                      </a: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Equipment Installation Complete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Jul-16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</a:rPr>
                        <a:t>Feb-17</a:t>
                      </a: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Beam Commissioning Complete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Aug-16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</a:rPr>
                        <a:t>Mar-17</a:t>
                      </a: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B Equipment Installation Complete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Oct-16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Sept-17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B Beam Commissioning Complete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Dec-16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</a:rPr>
                        <a:t>Feb-17</a:t>
                      </a: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84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685800" y="76320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#3: Detector Performance</a:t>
            </a:r>
          </a:p>
        </p:txBody>
      </p:sp>
      <p:sp>
        <p:nvSpPr>
          <p:cNvPr id="171" name="TextShape 3"/>
          <p:cNvSpPr txBox="1"/>
          <p:nvPr/>
        </p:nvSpPr>
        <p:spPr>
          <a:xfrm>
            <a:off x="228600" y="914400"/>
            <a:ext cx="8541360" cy="79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400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showing relative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timing of trigger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tracking, and particle identification in detector subsystems.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20960" y="1709930"/>
            <a:ext cx="4191039" cy="4495430"/>
            <a:chOff x="4340199" y="1755970"/>
            <a:chExt cx="4191039" cy="4495430"/>
          </a:xfrm>
        </p:grpSpPr>
        <p:pic>
          <p:nvPicPr>
            <p:cNvPr id="168" name="Picture 167"/>
            <p:cNvPicPr/>
            <p:nvPr/>
          </p:nvPicPr>
          <p:blipFill>
            <a:blip r:embed="rId2"/>
            <a:stretch/>
          </p:blipFill>
          <p:spPr>
            <a:xfrm>
              <a:off x="4473399" y="4929120"/>
              <a:ext cx="3922560" cy="1322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/>
            <p:cNvPicPr/>
            <p:nvPr/>
          </p:nvPicPr>
          <p:blipFill>
            <a:blip r:embed="rId3"/>
            <a:stretch/>
          </p:blipFill>
          <p:spPr>
            <a:xfrm>
              <a:off x="4452159" y="1792800"/>
              <a:ext cx="1778040" cy="1323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/>
            <p:cNvPicPr/>
            <p:nvPr/>
          </p:nvPicPr>
          <p:blipFill>
            <a:blip r:embed="rId4"/>
            <a:stretch/>
          </p:blipFill>
          <p:spPr>
            <a:xfrm>
              <a:off x="4509759" y="3344400"/>
              <a:ext cx="3922200" cy="1323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4" name="CustomShape 4"/>
            <p:cNvSpPr/>
            <p:nvPr/>
          </p:nvSpPr>
          <p:spPr>
            <a:xfrm rot="16200000">
              <a:off x="5980359" y="5531400"/>
              <a:ext cx="1107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Time [ns]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pic>
          <p:nvPicPr>
            <p:cNvPr id="175" name="Picture 174"/>
            <p:cNvPicPr/>
            <p:nvPr/>
          </p:nvPicPr>
          <p:blipFill>
            <a:blip r:embed="rId5"/>
            <a:stretch/>
          </p:blipFill>
          <p:spPr>
            <a:xfrm>
              <a:off x="6504519" y="1793160"/>
              <a:ext cx="1778040" cy="1323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9" name="CustomShape 8"/>
            <p:cNvSpPr/>
            <p:nvPr/>
          </p:nvSpPr>
          <p:spPr>
            <a:xfrm>
              <a:off x="6473162" y="4883400"/>
              <a:ext cx="20394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PreShower</a:t>
              </a:r>
              <a:r>
                <a:rPr lang="en-US" sz="105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 Left Side Timing</a:t>
              </a:r>
              <a:endPara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0" name="CustomShape 9"/>
            <p:cNvSpPr/>
            <p:nvPr/>
          </p:nvSpPr>
          <p:spPr>
            <a:xfrm>
              <a:off x="4340199" y="1760760"/>
              <a:ext cx="2250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HGC Timing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1" name="CustomShape 10"/>
            <p:cNvSpPr/>
            <p:nvPr/>
          </p:nvSpPr>
          <p:spPr>
            <a:xfrm>
              <a:off x="4556199" y="3024720"/>
              <a:ext cx="1692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PMT Number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2" name="CustomShape 11"/>
            <p:cNvSpPr/>
            <p:nvPr/>
          </p:nvSpPr>
          <p:spPr>
            <a:xfrm>
              <a:off x="4629999" y="4590720"/>
              <a:ext cx="36342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PMT Number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5" name="CustomShape 14"/>
            <p:cNvSpPr/>
            <p:nvPr/>
          </p:nvSpPr>
          <p:spPr>
            <a:xfrm>
              <a:off x="6536199" y="3024720"/>
              <a:ext cx="1692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PMT Number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6" name="CustomShape 15"/>
            <p:cNvSpPr/>
            <p:nvPr/>
          </p:nvSpPr>
          <p:spPr>
            <a:xfrm rot="16200000">
              <a:off x="3979479" y="3946320"/>
              <a:ext cx="1107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Time [ns]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7" name="CustomShape 16"/>
            <p:cNvSpPr/>
            <p:nvPr/>
          </p:nvSpPr>
          <p:spPr>
            <a:xfrm rot="16200000">
              <a:off x="3974439" y="2362680"/>
              <a:ext cx="1107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Time [ns]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8" name="CustomShape 17"/>
            <p:cNvSpPr/>
            <p:nvPr/>
          </p:nvSpPr>
          <p:spPr>
            <a:xfrm rot="16200000">
              <a:off x="5976399" y="2363040"/>
              <a:ext cx="1107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Time [ns]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9" name="CustomShape 18"/>
            <p:cNvSpPr/>
            <p:nvPr/>
          </p:nvSpPr>
          <p:spPr>
            <a:xfrm rot="16200000">
              <a:off x="3896319" y="5531760"/>
              <a:ext cx="1107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Time [ns]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78" name="CustomShape 7"/>
            <p:cNvSpPr/>
            <p:nvPr/>
          </p:nvSpPr>
          <p:spPr>
            <a:xfrm>
              <a:off x="6281238" y="1755970"/>
              <a:ext cx="2250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NGC Timing</a:t>
              </a:r>
              <a:endPara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77" name="CustomShape 6"/>
            <p:cNvSpPr/>
            <p:nvPr/>
          </p:nvSpPr>
          <p:spPr>
            <a:xfrm>
              <a:off x="4408573" y="3299400"/>
              <a:ext cx="41148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Shower Timing</a:t>
              </a:r>
              <a:endPara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176" name="CustomShape 5"/>
          <p:cNvSpPr/>
          <p:nvPr/>
        </p:nvSpPr>
        <p:spPr>
          <a:xfrm>
            <a:off x="4284932" y="4865322"/>
            <a:ext cx="2510792" cy="109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05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PreShower</a:t>
            </a:r>
            <a:r>
              <a:rPr lang="en-US" sz="10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Right Timing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228600" y="1835140"/>
            <a:ext cx="4129755" cy="434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endParaRPr lang="en-US" sz="2000" b="1" strike="noStrike" spc="-1" dirty="0" smtClean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HGC</a:t>
            </a: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NGC Timing</a:t>
            </a: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24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Horizontal axis is PMT #</a:t>
            </a:r>
          </a:p>
          <a:p>
            <a:pPr algn="l">
              <a:buClr>
                <a:srgbClr val="000000"/>
              </a:buClr>
            </a:pPr>
            <a:endParaRPr lang="en-US" sz="2400" b="0" strike="noStrike" spc="-1" dirty="0" smtClean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l">
              <a:buClr>
                <a:srgbClr val="000000"/>
              </a:buClr>
            </a:pPr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Shower Timing</a:t>
            </a:r>
            <a:endParaRPr lang="en-US" sz="240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24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Horizontal axis is PMT #</a:t>
            </a:r>
          </a:p>
          <a:p>
            <a:pPr algn="l">
              <a:buClr>
                <a:srgbClr val="000000"/>
              </a:buClr>
            </a:pPr>
            <a:endParaRPr lang="en-US" sz="2400" b="0" strike="noStrike" spc="-1" dirty="0" smtClean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l">
              <a:buClr>
                <a:srgbClr val="000000"/>
              </a:buClr>
            </a:pPr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Pre-shower Timing</a:t>
            </a:r>
            <a:endParaRPr lang="en-US" sz="240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24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Horizontal axis is PMT #</a:t>
            </a:r>
          </a:p>
        </p:txBody>
      </p:sp>
      <p:sp>
        <p:nvSpPr>
          <p:cNvPr id="184" name="CustomShape 13"/>
          <p:cNvSpPr/>
          <p:nvPr/>
        </p:nvSpPr>
        <p:spPr>
          <a:xfrm>
            <a:off x="4646199" y="6128680"/>
            <a:ext cx="1692000" cy="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0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PMT Number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12"/>
          <p:cNvSpPr/>
          <p:nvPr/>
        </p:nvSpPr>
        <p:spPr>
          <a:xfrm>
            <a:off x="6626199" y="6128680"/>
            <a:ext cx="1692000" cy="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0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PMT Number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685800" y="76320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#3: Detector Performance</a:t>
            </a:r>
          </a:p>
        </p:txBody>
      </p:sp>
      <p:pic>
        <p:nvPicPr>
          <p:cNvPr id="191" name="Picture 190"/>
          <p:cNvPicPr/>
          <p:nvPr/>
        </p:nvPicPr>
        <p:blipFill>
          <a:blip r:embed="rId2"/>
          <a:stretch/>
        </p:blipFill>
        <p:spPr>
          <a:xfrm>
            <a:off x="4305600" y="2357653"/>
            <a:ext cx="4838400" cy="3429000"/>
          </a:xfrm>
          <a:prstGeom prst="rect">
            <a:avLst/>
          </a:prstGeom>
          <a:ln>
            <a:noFill/>
          </a:ln>
        </p:spPr>
      </p:pic>
      <p:sp>
        <p:nvSpPr>
          <p:cNvPr id="192" name="TextShape 2"/>
          <p:cNvSpPr txBox="1"/>
          <p:nvPr/>
        </p:nvSpPr>
        <p:spPr>
          <a:xfrm>
            <a:off x="108000" y="1879632"/>
            <a:ext cx="4197600" cy="434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000" b="0" u="sng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Wire Drift </a:t>
            </a:r>
            <a:r>
              <a:rPr lang="en-US" sz="2000" b="0" u="sng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Chambers</a:t>
            </a:r>
          </a:p>
          <a:p>
            <a:pPr>
              <a:buClr>
                <a:srgbClr val="000000"/>
              </a:buClr>
            </a:pPr>
            <a:endParaRPr lang="en-US" sz="2400" b="0" u="sng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wire drift chambers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provide tracks for charged particles</a:t>
            </a:r>
            <a:endParaRPr lang="en-US" sz="1800" b="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 algn="l">
              <a:spcAft>
                <a:spcPts val="400"/>
              </a:spcAft>
              <a:buClr>
                <a:srgbClr val="000000"/>
              </a:buClr>
              <a:buSzPct val="70000"/>
              <a:buFont typeface="Arial"/>
              <a:buChar char="»"/>
            </a:pP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wire planes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chamber</a:t>
            </a:r>
          </a:p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Figure 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shows time distribution histograms of particles passing by the wires in all 6 planes</a:t>
            </a:r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planes have similar timing structure, minimal background</a:t>
            </a:r>
            <a:endParaRPr lang="en-US" sz="1800" b="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spcAft>
                <a:spcPts val="400"/>
              </a:spcAft>
              <a:buClr>
                <a:srgbClr val="000000"/>
              </a:buClr>
              <a:buFont typeface="Arial"/>
              <a:buChar char="→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planes have similar counts indicating equal detection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efficiencies</a:t>
            </a:r>
            <a:endParaRPr lang="en-US" sz="1800" b="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228600" y="914400"/>
            <a:ext cx="8541360" cy="79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400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showing relative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timing of trigger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tracking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and particle identification in detector subsystems. </a:t>
            </a:r>
          </a:p>
        </p:txBody>
      </p:sp>
      <p:sp>
        <p:nvSpPr>
          <p:cNvPr id="194" name="CustomShape 4"/>
          <p:cNvSpPr/>
          <p:nvPr/>
        </p:nvSpPr>
        <p:spPr>
          <a:xfrm>
            <a:off x="5050800" y="5676853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Timing relative to Trigger [ns]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4"/>
          <p:cNvSpPr/>
          <p:nvPr/>
        </p:nvSpPr>
        <p:spPr>
          <a:xfrm>
            <a:off x="4896000" y="1879632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Wire Drift Chamber Timing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23"/>
          <p:cNvPicPr/>
          <p:nvPr/>
        </p:nvPicPr>
        <p:blipFill>
          <a:blip r:embed="rId2"/>
          <a:stretch/>
        </p:blipFill>
        <p:spPr>
          <a:xfrm>
            <a:off x="322920" y="2719800"/>
            <a:ext cx="4821840" cy="3429000"/>
          </a:xfrm>
          <a:prstGeom prst="rect">
            <a:avLst/>
          </a:prstGeom>
          <a:ln>
            <a:noFill/>
          </a:ln>
        </p:spPr>
      </p:pic>
      <p:sp>
        <p:nvSpPr>
          <p:cNvPr id="225" name="CustomShape 1"/>
          <p:cNvSpPr/>
          <p:nvPr/>
        </p:nvSpPr>
        <p:spPr>
          <a:xfrm>
            <a:off x="829800" y="3562200"/>
            <a:ext cx="2514600" cy="1600200"/>
          </a:xfrm>
          <a:prstGeom prst="ellipse">
            <a:avLst/>
          </a:prstGeom>
          <a:noFill/>
          <a:ln w="57240">
            <a:solidFill>
              <a:srgbClr val="FFCC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2"/>
          <p:cNvSpPr/>
          <p:nvPr/>
        </p:nvSpPr>
        <p:spPr>
          <a:xfrm>
            <a:off x="509040" y="5569200"/>
            <a:ext cx="685800" cy="457200"/>
          </a:xfrm>
          <a:prstGeom prst="ellipse">
            <a:avLst/>
          </a:prstGeom>
          <a:noFill/>
          <a:ln w="5724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3"/>
          <p:cNvSpPr/>
          <p:nvPr/>
        </p:nvSpPr>
        <p:spPr>
          <a:xfrm>
            <a:off x="1371600" y="20574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Electrons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TextShape 4"/>
          <p:cNvSpPr txBox="1"/>
          <p:nvPr/>
        </p:nvSpPr>
        <p:spPr>
          <a:xfrm>
            <a:off x="685800" y="76320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Hall C </a:t>
            </a:r>
            <a:r>
              <a:rPr lang="en-US" sz="36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en-US" sz="36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Particle ID</a:t>
            </a:r>
          </a:p>
        </p:txBody>
      </p:sp>
      <p:pic>
        <p:nvPicPr>
          <p:cNvPr id="229" name="Picture 228"/>
          <p:cNvPicPr/>
          <p:nvPr/>
        </p:nvPicPr>
        <p:blipFill>
          <a:blip r:embed="rId3"/>
          <a:stretch/>
        </p:blipFill>
        <p:spPr>
          <a:xfrm>
            <a:off x="4807080" y="1600200"/>
            <a:ext cx="4263840" cy="2971800"/>
          </a:xfrm>
          <a:prstGeom prst="rect">
            <a:avLst/>
          </a:prstGeom>
          <a:ln>
            <a:noFill/>
          </a:ln>
        </p:spPr>
      </p:pic>
      <p:sp>
        <p:nvSpPr>
          <p:cNvPr id="230" name="CustomShape 5"/>
          <p:cNvSpPr/>
          <p:nvPr/>
        </p:nvSpPr>
        <p:spPr>
          <a:xfrm>
            <a:off x="4944600" y="4030200"/>
            <a:ext cx="685800" cy="457200"/>
          </a:xfrm>
          <a:prstGeom prst="ellipse">
            <a:avLst/>
          </a:prstGeom>
          <a:noFill/>
          <a:ln w="5724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6"/>
          <p:cNvSpPr/>
          <p:nvPr/>
        </p:nvSpPr>
        <p:spPr>
          <a:xfrm>
            <a:off x="5437800" y="2971800"/>
            <a:ext cx="1648800" cy="1290600"/>
          </a:xfrm>
          <a:prstGeom prst="ellipse">
            <a:avLst/>
          </a:prstGeom>
          <a:noFill/>
          <a:ln w="57240">
            <a:solidFill>
              <a:srgbClr val="FFCC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CustomShape 7"/>
          <p:cNvSpPr/>
          <p:nvPr/>
        </p:nvSpPr>
        <p:spPr>
          <a:xfrm>
            <a:off x="802800" y="5916600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Preshower Energy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8"/>
          <p:cNvSpPr/>
          <p:nvPr/>
        </p:nvSpPr>
        <p:spPr>
          <a:xfrm rot="16200000">
            <a:off x="-1644840" y="4080600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NGC Signal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Line 9"/>
          <p:cNvSpPr/>
          <p:nvPr/>
        </p:nvSpPr>
        <p:spPr>
          <a:xfrm flipH="1">
            <a:off x="2631600" y="2514240"/>
            <a:ext cx="333000" cy="1102860"/>
          </a:xfrm>
          <a:prstGeom prst="line">
            <a:avLst/>
          </a:prstGeom>
          <a:ln w="29160">
            <a:solidFill>
              <a:srgbClr val="FFCC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10"/>
          <p:cNvSpPr/>
          <p:nvPr/>
        </p:nvSpPr>
        <p:spPr>
          <a:xfrm>
            <a:off x="5257800" y="54864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Line 11"/>
          <p:cNvSpPr/>
          <p:nvPr/>
        </p:nvSpPr>
        <p:spPr>
          <a:xfrm flipH="1" flipV="1">
            <a:off x="5257800" y="4487400"/>
            <a:ext cx="0" cy="999000"/>
          </a:xfrm>
          <a:prstGeom prst="line">
            <a:avLst/>
          </a:prstGeom>
          <a:ln w="2916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Line 12"/>
          <p:cNvSpPr/>
          <p:nvPr/>
        </p:nvSpPr>
        <p:spPr>
          <a:xfrm flipH="1">
            <a:off x="1194840" y="5486400"/>
            <a:ext cx="4062960" cy="288720"/>
          </a:xfrm>
          <a:prstGeom prst="line">
            <a:avLst/>
          </a:prstGeom>
          <a:ln w="2916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13"/>
          <p:cNvSpPr/>
          <p:nvPr/>
        </p:nvSpPr>
        <p:spPr>
          <a:xfrm>
            <a:off x="5122800" y="4440600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Preshower Energy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14"/>
          <p:cNvSpPr/>
          <p:nvPr/>
        </p:nvSpPr>
        <p:spPr>
          <a:xfrm rot="16200000">
            <a:off x="3103920" y="2787120"/>
            <a:ext cx="31590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HGC Signal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TextShape 15"/>
          <p:cNvSpPr txBox="1"/>
          <p:nvPr/>
        </p:nvSpPr>
        <p:spPr>
          <a:xfrm>
            <a:off x="228600" y="914400"/>
            <a:ext cx="8915400" cy="79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400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 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Particle identification plots using signals from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calorimetry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Cerenkov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detectors. </a:t>
            </a:r>
          </a:p>
        </p:txBody>
      </p:sp>
      <p:sp>
        <p:nvSpPr>
          <p:cNvPr id="241" name="CustomShape 16"/>
          <p:cNvSpPr/>
          <p:nvPr/>
        </p:nvSpPr>
        <p:spPr>
          <a:xfrm>
            <a:off x="6978600" y="17442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HGC vs PSh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17"/>
          <p:cNvSpPr/>
          <p:nvPr/>
        </p:nvSpPr>
        <p:spPr>
          <a:xfrm>
            <a:off x="2887200" y="28998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GC 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vs </a:t>
            </a:r>
            <a:r>
              <a:rPr lang="en-US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PSh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Line 18"/>
          <p:cNvSpPr/>
          <p:nvPr/>
        </p:nvSpPr>
        <p:spPr>
          <a:xfrm>
            <a:off x="2971800" y="2514600"/>
            <a:ext cx="2582966" cy="685800"/>
          </a:xfrm>
          <a:prstGeom prst="line">
            <a:avLst/>
          </a:prstGeom>
          <a:ln w="29160">
            <a:solidFill>
              <a:srgbClr val="FFCC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7941031" y="6046934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</a:t>
            </a:r>
            <a:r>
              <a:rPr lang="en-US" sz="1000" dirty="0" smtClean="0"/>
              <a:t>rb. = arbitrary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Progress Overall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82" y="1179820"/>
            <a:ext cx="8673982" cy="483524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9900"/>
                </a:solidFill>
              </a:rPr>
              <a:t>Detectors and Electronics - Complete</a:t>
            </a:r>
          </a:p>
          <a:p>
            <a:r>
              <a:rPr lang="en-US" b="1" dirty="0" smtClean="0">
                <a:solidFill>
                  <a:srgbClr val="009900"/>
                </a:solidFill>
              </a:rPr>
              <a:t>DAQ/Computing (software/firmware) - Complete</a:t>
            </a:r>
          </a:p>
          <a:p>
            <a:r>
              <a:rPr lang="en-US" b="1" dirty="0" smtClean="0">
                <a:solidFill>
                  <a:srgbClr val="009900"/>
                </a:solidFill>
              </a:rPr>
              <a:t>Beamline - Complete</a:t>
            </a:r>
          </a:p>
          <a:p>
            <a:r>
              <a:rPr lang="en-US" dirty="0" smtClean="0"/>
              <a:t>Infrastructure </a:t>
            </a:r>
            <a:r>
              <a:rPr lang="en-US" dirty="0"/>
              <a:t>-</a:t>
            </a:r>
            <a:r>
              <a:rPr lang="en-US" dirty="0" smtClean="0"/>
              <a:t> 99%</a:t>
            </a:r>
          </a:p>
          <a:p>
            <a:pPr lvl="1"/>
            <a:r>
              <a:rPr lang="en-US" b="1" dirty="0" smtClean="0">
                <a:solidFill>
                  <a:srgbClr val="009900"/>
                </a:solidFill>
              </a:rPr>
              <a:t>Hall C, D - Complete</a:t>
            </a:r>
          </a:p>
          <a:p>
            <a:pPr lvl="1"/>
            <a:r>
              <a:rPr lang="en-US" dirty="0" smtClean="0"/>
              <a:t>Hall B </a:t>
            </a:r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nstall Solenoid magnet</a:t>
            </a:r>
          </a:p>
          <a:p>
            <a:r>
              <a:rPr lang="en-US" dirty="0" smtClean="0"/>
              <a:t>Magnets – 99%</a:t>
            </a:r>
          </a:p>
          <a:p>
            <a:pPr lvl="1"/>
            <a:r>
              <a:rPr lang="en-US" b="1" dirty="0" smtClean="0">
                <a:solidFill>
                  <a:srgbClr val="009900"/>
                </a:solidFill>
              </a:rPr>
              <a:t>Hall C, D – Complete</a:t>
            </a:r>
          </a:p>
          <a:p>
            <a:pPr lvl="1"/>
            <a:r>
              <a:rPr lang="en-US" b="1" dirty="0" smtClean="0">
                <a:solidFill>
                  <a:srgbClr val="009900"/>
                </a:solidFill>
              </a:rPr>
              <a:t>Hall B Torus – Complete</a:t>
            </a:r>
          </a:p>
          <a:p>
            <a:pPr lvl="1"/>
            <a:r>
              <a:rPr lang="en-US" dirty="0" smtClean="0"/>
              <a:t>Hall B Solenoid – 94% </a:t>
            </a:r>
          </a:p>
          <a:p>
            <a:r>
              <a:rPr lang="en-US" b="1" dirty="0" smtClean="0">
                <a:solidFill>
                  <a:srgbClr val="009900"/>
                </a:solidFill>
              </a:rPr>
              <a:t>Key Performance Parameter Runs – 100%</a:t>
            </a:r>
            <a:endParaRPr lang="en-US" b="1" dirty="0">
              <a:solidFill>
                <a:srgbClr val="009900"/>
              </a:solidFill>
            </a:endParaRPr>
          </a:p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421451" y="4640366"/>
            <a:ext cx="11844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71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04" y="3967840"/>
            <a:ext cx="3271935" cy="24073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5102" y="6080507"/>
            <a:ext cx="149835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D: 31-OCT-2016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C SHMS Magnets All Delivered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96" y="868176"/>
            <a:ext cx="1700433" cy="3009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946" y="868174"/>
            <a:ext cx="2119423" cy="30093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886" y="868174"/>
            <a:ext cx="2099724" cy="3008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714" y="868175"/>
            <a:ext cx="2442827" cy="3009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92790" y="879409"/>
            <a:ext cx="1599733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Q1: 14-JAN-2015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0393" y="879409"/>
            <a:ext cx="159017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HB: 6-MAR-2015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9039" y="879409"/>
            <a:ext cx="1511183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Q2: 6-OCT-2016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3998" y="879408"/>
            <a:ext cx="1495602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Q3: 6-DEC-2016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877" y="3971405"/>
            <a:ext cx="1426938" cy="24038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161" y="3967841"/>
            <a:ext cx="3753450" cy="24073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33553" y="5803508"/>
            <a:ext cx="1367618" cy="5539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Dipole Rigging</a:t>
            </a:r>
          </a:p>
          <a:p>
            <a:r>
              <a:rPr lang="en-US" dirty="0"/>
              <a:t>2-NOV-2016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66820" y="6098222"/>
            <a:ext cx="1046761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Dipole CCR</a:t>
            </a:r>
          </a:p>
        </p:txBody>
      </p:sp>
    </p:spTree>
    <p:extLst>
      <p:ext uri="{BB962C8B-B14F-4D97-AF65-F5344CB8AC3E}">
        <p14:creationId xmlns:p14="http://schemas.microsoft.com/office/powerpoint/2010/main" val="17274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C 12GeV Detectors All Installed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799"/>
            <a:ext cx="9144000" cy="4878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8131" y="1737647"/>
            <a:ext cx="174422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Noble-Gas Cerenkov (NGC)</a:t>
            </a:r>
          </a:p>
        </p:txBody>
      </p:sp>
      <p:cxnSp>
        <p:nvCxnSpPr>
          <p:cNvPr id="6" name="Straight Arrow Connector 5"/>
          <p:cNvCxnSpPr>
            <a:endCxn id="14" idx="1"/>
          </p:cNvCxnSpPr>
          <p:nvPr/>
        </p:nvCxnSpPr>
        <p:spPr>
          <a:xfrm flipH="1">
            <a:off x="6331100" y="2429471"/>
            <a:ext cx="799142" cy="1100150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Left Brace 13"/>
          <p:cNvSpPr/>
          <p:nvPr/>
        </p:nvSpPr>
        <p:spPr>
          <a:xfrm rot="6108488">
            <a:off x="6123707" y="2658150"/>
            <a:ext cx="376812" cy="2119962"/>
          </a:xfrm>
          <a:prstGeom prst="leftBrace">
            <a:avLst>
              <a:gd name="adj1" fmla="val 8333"/>
              <a:gd name="adj2" fmla="val 5094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17" name="Left Brace 16"/>
          <p:cNvSpPr/>
          <p:nvPr/>
        </p:nvSpPr>
        <p:spPr>
          <a:xfrm rot="6427015" flipH="1">
            <a:off x="4432525" y="4619138"/>
            <a:ext cx="310585" cy="307068"/>
          </a:xfrm>
          <a:prstGeom prst="leftBrace">
            <a:avLst>
              <a:gd name="adj1" fmla="val 8333"/>
              <a:gd name="adj2" fmla="val 5059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1345" y="5094072"/>
            <a:ext cx="1136407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Drift Chambers</a:t>
            </a:r>
          </a:p>
        </p:txBody>
      </p:sp>
      <p:cxnSp>
        <p:nvCxnSpPr>
          <p:cNvPr id="19" name="Straight Arrow Connector 18"/>
          <p:cNvCxnSpPr>
            <a:stCxn id="18" idx="1"/>
            <a:endCxn id="17" idx="1"/>
          </p:cNvCxnSpPr>
          <p:nvPr/>
        </p:nvCxnSpPr>
        <p:spPr>
          <a:xfrm flipH="1" flipV="1">
            <a:off x="4540371" y="4920550"/>
            <a:ext cx="210974" cy="496688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200400" y="4563422"/>
            <a:ext cx="445370" cy="739358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55063" y="5302780"/>
            <a:ext cx="174422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S1XY Hodoscope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28098" y="1724314"/>
            <a:ext cx="174422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Heavy-Gas Cerenkov (HGC)</a:t>
            </a:r>
          </a:p>
        </p:txBody>
      </p:sp>
      <p:sp>
        <p:nvSpPr>
          <p:cNvPr id="30" name="Left Brace 29"/>
          <p:cNvSpPr/>
          <p:nvPr/>
        </p:nvSpPr>
        <p:spPr>
          <a:xfrm rot="7350474">
            <a:off x="3553549" y="2292810"/>
            <a:ext cx="376812" cy="1056136"/>
          </a:xfrm>
          <a:prstGeom prst="leftBrace">
            <a:avLst>
              <a:gd name="adj1" fmla="val 8333"/>
              <a:gd name="adj2" fmla="val 5094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889800" y="2096560"/>
            <a:ext cx="323213" cy="513112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612538" y="3730740"/>
            <a:ext cx="304825" cy="832682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3894780" y="2845382"/>
            <a:ext cx="573332" cy="885358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795940" y="3536073"/>
            <a:ext cx="457769" cy="883045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0603" y="4419118"/>
            <a:ext cx="174422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S2XY Hodoscope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2253709" y="2508723"/>
            <a:ext cx="79070" cy="1008517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332779" y="1963341"/>
            <a:ext cx="871485" cy="545382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1718" y="1091316"/>
            <a:ext cx="174422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Shower Counter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(within wall)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1767550" y="1091236"/>
            <a:ext cx="632428" cy="563140"/>
          </a:xfrm>
          <a:custGeom>
            <a:avLst/>
            <a:gdLst>
              <a:gd name="connsiteX0" fmla="*/ 0 w 736600"/>
              <a:gd name="connsiteY0" fmla="*/ 0 h 292100"/>
              <a:gd name="connsiteX1" fmla="*/ 12700 w 736600"/>
              <a:gd name="connsiteY1" fmla="*/ 38100 h 292100"/>
              <a:gd name="connsiteX2" fmla="*/ 304800 w 736600"/>
              <a:gd name="connsiteY2" fmla="*/ 63500 h 292100"/>
              <a:gd name="connsiteX3" fmla="*/ 457200 w 736600"/>
              <a:gd name="connsiteY3" fmla="*/ 76200 h 292100"/>
              <a:gd name="connsiteX4" fmla="*/ 736600 w 736600"/>
              <a:gd name="connsiteY4" fmla="*/ 76200 h 292100"/>
              <a:gd name="connsiteX5" fmla="*/ 685800 w 736600"/>
              <a:gd name="connsiteY5" fmla="*/ 292100 h 292100"/>
              <a:gd name="connsiteX6" fmla="*/ 685800 w 736600"/>
              <a:gd name="connsiteY6" fmla="*/ 292100 h 292100"/>
              <a:gd name="connsiteX0" fmla="*/ 0 w 736600"/>
              <a:gd name="connsiteY0" fmla="*/ 167994 h 460094"/>
              <a:gd name="connsiteX1" fmla="*/ 12700 w 736600"/>
              <a:gd name="connsiteY1" fmla="*/ 206094 h 460094"/>
              <a:gd name="connsiteX2" fmla="*/ 397397 w 736600"/>
              <a:gd name="connsiteY2" fmla="*/ 0 h 460094"/>
              <a:gd name="connsiteX3" fmla="*/ 457200 w 736600"/>
              <a:gd name="connsiteY3" fmla="*/ 244194 h 460094"/>
              <a:gd name="connsiteX4" fmla="*/ 736600 w 736600"/>
              <a:gd name="connsiteY4" fmla="*/ 244194 h 460094"/>
              <a:gd name="connsiteX5" fmla="*/ 685800 w 736600"/>
              <a:gd name="connsiteY5" fmla="*/ 460094 h 460094"/>
              <a:gd name="connsiteX6" fmla="*/ 685800 w 736600"/>
              <a:gd name="connsiteY6" fmla="*/ 460094 h 460094"/>
              <a:gd name="connsiteX0" fmla="*/ 0 w 736600"/>
              <a:gd name="connsiteY0" fmla="*/ 193394 h 485494"/>
              <a:gd name="connsiteX1" fmla="*/ 128447 w 736600"/>
              <a:gd name="connsiteY1" fmla="*/ 0 h 485494"/>
              <a:gd name="connsiteX2" fmla="*/ 397397 w 736600"/>
              <a:gd name="connsiteY2" fmla="*/ 25400 h 485494"/>
              <a:gd name="connsiteX3" fmla="*/ 457200 w 736600"/>
              <a:gd name="connsiteY3" fmla="*/ 269594 h 485494"/>
              <a:gd name="connsiteX4" fmla="*/ 736600 w 736600"/>
              <a:gd name="connsiteY4" fmla="*/ 269594 h 485494"/>
              <a:gd name="connsiteX5" fmla="*/ 685800 w 736600"/>
              <a:gd name="connsiteY5" fmla="*/ 485494 h 485494"/>
              <a:gd name="connsiteX6" fmla="*/ 685800 w 736600"/>
              <a:gd name="connsiteY6" fmla="*/ 485494 h 485494"/>
              <a:gd name="connsiteX0" fmla="*/ 0 w 736600"/>
              <a:gd name="connsiteY0" fmla="*/ 193394 h 485494"/>
              <a:gd name="connsiteX1" fmla="*/ 128447 w 736600"/>
              <a:gd name="connsiteY1" fmla="*/ 0 h 485494"/>
              <a:gd name="connsiteX2" fmla="*/ 457200 w 736600"/>
              <a:gd name="connsiteY2" fmla="*/ 269594 h 485494"/>
              <a:gd name="connsiteX3" fmla="*/ 736600 w 736600"/>
              <a:gd name="connsiteY3" fmla="*/ 269594 h 485494"/>
              <a:gd name="connsiteX4" fmla="*/ 685800 w 736600"/>
              <a:gd name="connsiteY4" fmla="*/ 485494 h 485494"/>
              <a:gd name="connsiteX5" fmla="*/ 685800 w 736600"/>
              <a:gd name="connsiteY5" fmla="*/ 485494 h 485494"/>
              <a:gd name="connsiteX0" fmla="*/ 0 w 736600"/>
              <a:gd name="connsiteY0" fmla="*/ 193394 h 485494"/>
              <a:gd name="connsiteX1" fmla="*/ 128447 w 736600"/>
              <a:gd name="connsiteY1" fmla="*/ 0 h 485494"/>
              <a:gd name="connsiteX2" fmla="*/ 736600 w 736600"/>
              <a:gd name="connsiteY2" fmla="*/ 269594 h 485494"/>
              <a:gd name="connsiteX3" fmla="*/ 685800 w 736600"/>
              <a:gd name="connsiteY3" fmla="*/ 485494 h 485494"/>
              <a:gd name="connsiteX4" fmla="*/ 685800 w 736600"/>
              <a:gd name="connsiteY4" fmla="*/ 485494 h 485494"/>
              <a:gd name="connsiteX0" fmla="*/ 0 w 736600"/>
              <a:gd name="connsiteY0" fmla="*/ 0 h 292100"/>
              <a:gd name="connsiteX1" fmla="*/ 736600 w 736600"/>
              <a:gd name="connsiteY1" fmla="*/ 76200 h 292100"/>
              <a:gd name="connsiteX2" fmla="*/ 685800 w 736600"/>
              <a:gd name="connsiteY2" fmla="*/ 292100 h 292100"/>
              <a:gd name="connsiteX3" fmla="*/ 685800 w 736600"/>
              <a:gd name="connsiteY3" fmla="*/ 292100 h 292100"/>
              <a:gd name="connsiteX0" fmla="*/ 0 w 759749"/>
              <a:gd name="connsiteY0" fmla="*/ 0 h 454146"/>
              <a:gd name="connsiteX1" fmla="*/ 759749 w 759749"/>
              <a:gd name="connsiteY1" fmla="*/ 238246 h 454146"/>
              <a:gd name="connsiteX2" fmla="*/ 708949 w 759749"/>
              <a:gd name="connsiteY2" fmla="*/ 454146 h 454146"/>
              <a:gd name="connsiteX3" fmla="*/ 708949 w 759749"/>
              <a:gd name="connsiteY3" fmla="*/ 454146 h 454146"/>
              <a:gd name="connsiteX0" fmla="*/ 0 w 725025"/>
              <a:gd name="connsiteY0" fmla="*/ 166867 h 621013"/>
              <a:gd name="connsiteX1" fmla="*/ 725025 w 725025"/>
              <a:gd name="connsiteY1" fmla="*/ 0 h 621013"/>
              <a:gd name="connsiteX2" fmla="*/ 708949 w 725025"/>
              <a:gd name="connsiteY2" fmla="*/ 621013 h 621013"/>
              <a:gd name="connsiteX3" fmla="*/ 708949 w 725025"/>
              <a:gd name="connsiteY3" fmla="*/ 621013 h 621013"/>
              <a:gd name="connsiteX0" fmla="*/ 0 w 725025"/>
              <a:gd name="connsiteY0" fmla="*/ 166867 h 658887"/>
              <a:gd name="connsiteX1" fmla="*/ 725025 w 725025"/>
              <a:gd name="connsiteY1" fmla="*/ 0 h 658887"/>
              <a:gd name="connsiteX2" fmla="*/ 708949 w 725025"/>
              <a:gd name="connsiteY2" fmla="*/ 621013 h 658887"/>
              <a:gd name="connsiteX3" fmla="*/ 581627 w 725025"/>
              <a:gd name="connsiteY3" fmla="*/ 586289 h 658887"/>
              <a:gd name="connsiteX0" fmla="*/ 0 w 750353"/>
              <a:gd name="connsiteY0" fmla="*/ 166867 h 586289"/>
              <a:gd name="connsiteX1" fmla="*/ 725025 w 750353"/>
              <a:gd name="connsiteY1" fmla="*/ 0 h 586289"/>
              <a:gd name="connsiteX2" fmla="*/ 581627 w 750353"/>
              <a:gd name="connsiteY2" fmla="*/ 586289 h 586289"/>
              <a:gd name="connsiteX0" fmla="*/ 0 w 669982"/>
              <a:gd name="connsiteY0" fmla="*/ 143718 h 563140"/>
              <a:gd name="connsiteX1" fmla="*/ 632428 w 669982"/>
              <a:gd name="connsiteY1" fmla="*/ 0 h 563140"/>
              <a:gd name="connsiteX2" fmla="*/ 581627 w 669982"/>
              <a:gd name="connsiteY2" fmla="*/ 563140 h 563140"/>
              <a:gd name="connsiteX0" fmla="*/ 0 w 632428"/>
              <a:gd name="connsiteY0" fmla="*/ 143718 h 563140"/>
              <a:gd name="connsiteX1" fmla="*/ 632428 w 632428"/>
              <a:gd name="connsiteY1" fmla="*/ 0 h 563140"/>
              <a:gd name="connsiteX2" fmla="*/ 581627 w 632428"/>
              <a:gd name="connsiteY2" fmla="*/ 563140 h 56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428" h="563140">
                <a:moveTo>
                  <a:pt x="0" y="143718"/>
                </a:moveTo>
                <a:lnTo>
                  <a:pt x="632428" y="0"/>
                </a:lnTo>
                <a:cubicBezTo>
                  <a:pt x="602044" y="405570"/>
                  <a:pt x="611502" y="440997"/>
                  <a:pt x="581627" y="563140"/>
                </a:cubicBezTo>
              </a:path>
            </a:pathLst>
          </a:custGeom>
          <a:noFill/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1" name="Left Brace 60"/>
          <p:cNvSpPr/>
          <p:nvPr/>
        </p:nvSpPr>
        <p:spPr>
          <a:xfrm rot="3603233">
            <a:off x="2243160" y="1271781"/>
            <a:ext cx="151025" cy="1025448"/>
          </a:xfrm>
          <a:prstGeom prst="leftBrace">
            <a:avLst>
              <a:gd name="adj1" fmla="val 8333"/>
              <a:gd name="adj2" fmla="val 4127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62" name="Left Brace 61"/>
          <p:cNvSpPr/>
          <p:nvPr/>
        </p:nvSpPr>
        <p:spPr>
          <a:xfrm rot="3603233">
            <a:off x="2476592" y="1473203"/>
            <a:ext cx="151025" cy="1025448"/>
          </a:xfrm>
          <a:prstGeom prst="leftBrace">
            <a:avLst>
              <a:gd name="adj1" fmla="val 8333"/>
              <a:gd name="adj2" fmla="val 4127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68" name="Left Brace 67"/>
          <p:cNvSpPr/>
          <p:nvPr/>
        </p:nvSpPr>
        <p:spPr>
          <a:xfrm rot="6427015" flipH="1">
            <a:off x="3865281" y="4461475"/>
            <a:ext cx="310585" cy="307068"/>
          </a:xfrm>
          <a:prstGeom prst="leftBrace">
            <a:avLst>
              <a:gd name="adj1" fmla="val 8333"/>
              <a:gd name="adj2" fmla="val 5059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cxnSp>
        <p:nvCxnSpPr>
          <p:cNvPr id="71" name="Straight Arrow Connector 70"/>
          <p:cNvCxnSpPr>
            <a:stCxn id="18" idx="1"/>
          </p:cNvCxnSpPr>
          <p:nvPr/>
        </p:nvCxnSpPr>
        <p:spPr>
          <a:xfrm flipH="1" flipV="1">
            <a:off x="3947173" y="4808612"/>
            <a:ext cx="804172" cy="608626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075062" y="1169845"/>
            <a:ext cx="2160946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Pre-Shower Counter</a:t>
            </a:r>
          </a:p>
        </p:txBody>
      </p:sp>
      <p:cxnSp>
        <p:nvCxnSpPr>
          <p:cNvPr id="76" name="Straight Arrow Connector 75"/>
          <p:cNvCxnSpPr>
            <a:stCxn id="75" idx="1"/>
            <a:endCxn id="62" idx="1"/>
          </p:cNvCxnSpPr>
          <p:nvPr/>
        </p:nvCxnSpPr>
        <p:spPr>
          <a:xfrm flipH="1">
            <a:off x="2591980" y="1354511"/>
            <a:ext cx="483082" cy="521297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7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/>
          <a:stretch/>
        </p:blipFill>
        <p:spPr>
          <a:xfrm>
            <a:off x="5443671" y="850422"/>
            <a:ext cx="3137028" cy="3512111"/>
          </a:xfrm>
          <a:prstGeom prst="rect">
            <a:avLst/>
          </a:prstGeom>
        </p:spPr>
      </p:pic>
      <p:sp>
        <p:nvSpPr>
          <p:cNvPr id="130" name="TextShape 1"/>
          <p:cNvSpPr txBox="1"/>
          <p:nvPr/>
        </p:nvSpPr>
        <p:spPr>
          <a:xfrm>
            <a:off x="685800" y="-594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Hall C KPP </a:t>
            </a:r>
            <a:r>
              <a:rPr lang="en-US" sz="36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Run</a:t>
            </a:r>
            <a:endParaRPr lang="en-US" sz="36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AutoShape 2" descr="imap://lung@mail.jlab.org:993/fetch%3EUID%3E/INBOX%3E420294?part=1.2.2&amp;filename=appehiofdcjookd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217398"/>
            <a:ext cx="4942025" cy="260386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766931" y="1982378"/>
            <a:ext cx="167674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458817" y="2517888"/>
            <a:ext cx="437322" cy="141985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260035" y="2655836"/>
            <a:ext cx="394834" cy="12819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912160" y="2863351"/>
            <a:ext cx="330918" cy="10743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891815" y="3213941"/>
            <a:ext cx="218661" cy="7099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970646" y="3253697"/>
            <a:ext cx="210690" cy="6840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25797" y="3935173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08658" y="393517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17100" y="393517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05987" y="393517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54650" y="393517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TextShape 2"/>
          <p:cNvSpPr txBox="1"/>
          <p:nvPr/>
        </p:nvSpPr>
        <p:spPr>
          <a:xfrm>
            <a:off x="2502940" y="4480007"/>
            <a:ext cx="3132439" cy="1896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lIns="0" tIns="0" rIns="0" bIns="0"/>
          <a:lstStyle/>
          <a:p>
            <a:pPr marL="274320" indent="-274320"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March 7–10, 2017</a:t>
            </a:r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</a:t>
            </a:r>
          </a:p>
          <a:p>
            <a:pPr marL="777240" lvl="1" indent="-320040">
              <a:buClr>
                <a:srgbClr val="000000"/>
              </a:buClr>
              <a:buFont typeface="Arial"/>
              <a:buChar char="→"/>
            </a:pPr>
            <a:r>
              <a:rPr lang="en-US" sz="24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 5 </a:t>
            </a:r>
            <a:r>
              <a:rPr lang="en-US" sz="24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  <a:ea typeface="Arial"/>
              </a:rPr>
              <a:t>m</a:t>
            </a:r>
            <a:r>
              <a:rPr lang="en-US" sz="24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CW</a:t>
            </a:r>
          </a:p>
          <a:p>
            <a:pPr marL="274320" indent="-274320"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Target</a:t>
            </a:r>
          </a:p>
          <a:p>
            <a:pPr marL="777240" lvl="1" indent="-320040">
              <a:buClr>
                <a:srgbClr val="000000"/>
              </a:buClr>
              <a:buFont typeface="Arial"/>
              <a:buChar char="→"/>
            </a:pPr>
            <a:r>
              <a:rPr lang="en-US" sz="2400" b="0" strike="noStrike" spc="-1" dirty="0" err="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BeO</a:t>
            </a:r>
            <a:r>
              <a:rPr lang="en-US" sz="24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Carbon</a:t>
            </a:r>
          </a:p>
        </p:txBody>
      </p:sp>
    </p:spTree>
    <p:extLst>
      <p:ext uri="{BB962C8B-B14F-4D97-AF65-F5344CB8AC3E}">
        <p14:creationId xmlns:p14="http://schemas.microsoft.com/office/powerpoint/2010/main" val="2602500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685800" y="76320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Hall C </a:t>
            </a:r>
            <a:r>
              <a:rPr lang="en-US" sz="36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en-US" sz="36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Detector Performance</a:t>
            </a:r>
          </a:p>
        </p:txBody>
      </p:sp>
      <p:sp>
        <p:nvSpPr>
          <p:cNvPr id="206" name="TextShape 2"/>
          <p:cNvSpPr txBox="1"/>
          <p:nvPr/>
        </p:nvSpPr>
        <p:spPr>
          <a:xfrm>
            <a:off x="322920" y="1900800"/>
            <a:ext cx="4020480" cy="434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Tracking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Event Display</a:t>
            </a:r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>
              <a:buClr>
                <a:srgbClr val="000000"/>
              </a:buClr>
              <a:buFont typeface="Arial"/>
              <a:buChar char="•"/>
            </a:pPr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Two perspectives on the same event shown in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Hall C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event display.</a:t>
            </a:r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 track generated by Wire Chamber data only</a:t>
            </a:r>
            <a:endParaRPr lang="en-US" sz="2400" b="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confirmation that the other detector elements along the track do indeed see the same 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particle</a:t>
            </a:r>
            <a:endParaRPr lang="en-US" sz="2400" b="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TextShape 3"/>
          <p:cNvSpPr txBox="1"/>
          <p:nvPr/>
        </p:nvSpPr>
        <p:spPr>
          <a:xfrm>
            <a:off x="228600" y="914400"/>
            <a:ext cx="8541360" cy="79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400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 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Figures demonstrating charged-particle tracks from position-sensitive detectors.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67320" y="1624680"/>
            <a:ext cx="4540680" cy="4725720"/>
            <a:chOff x="4567320" y="1531080"/>
            <a:chExt cx="4540680" cy="4725720"/>
          </a:xfrm>
        </p:grpSpPr>
        <p:pic>
          <p:nvPicPr>
            <p:cNvPr id="208" name="Picture 207"/>
            <p:cNvPicPr/>
            <p:nvPr/>
          </p:nvPicPr>
          <p:blipFill>
            <a:blip r:embed="rId2"/>
            <a:stretch/>
          </p:blipFill>
          <p:spPr>
            <a:xfrm>
              <a:off x="4716000" y="3742200"/>
              <a:ext cx="3782160" cy="25146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" name="Group 2"/>
            <p:cNvGrpSpPr/>
            <p:nvPr/>
          </p:nvGrpSpPr>
          <p:grpSpPr>
            <a:xfrm>
              <a:off x="4567320" y="1531080"/>
              <a:ext cx="4540680" cy="3416400"/>
              <a:chOff x="4567320" y="1531080"/>
              <a:chExt cx="4540680" cy="3416400"/>
            </a:xfrm>
          </p:grpSpPr>
          <p:pic>
            <p:nvPicPr>
              <p:cNvPr id="204" name="Picture 203"/>
              <p:cNvPicPr/>
              <p:nvPr/>
            </p:nvPicPr>
            <p:blipFill>
              <a:blip r:embed="rId3"/>
              <a:stretch/>
            </p:blipFill>
            <p:spPr>
              <a:xfrm>
                <a:off x="4567320" y="1531080"/>
                <a:ext cx="4119480" cy="21265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9" name="CustomShape 4"/>
              <p:cNvSpPr/>
              <p:nvPr/>
            </p:nvSpPr>
            <p:spPr>
              <a:xfrm>
                <a:off x="8193600" y="3105000"/>
                <a:ext cx="91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Preshower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10" name="CustomShape 5"/>
              <p:cNvSpPr/>
              <p:nvPr/>
            </p:nvSpPr>
            <p:spPr>
              <a:xfrm>
                <a:off x="5988600" y="3340800"/>
                <a:ext cx="6858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S1x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11" name="CustomShape 6"/>
              <p:cNvSpPr/>
              <p:nvPr/>
            </p:nvSpPr>
            <p:spPr>
              <a:xfrm>
                <a:off x="5931000" y="211212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S1y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12" name="CustomShape 7"/>
              <p:cNvSpPr/>
              <p:nvPr/>
            </p:nvSpPr>
            <p:spPr>
              <a:xfrm>
                <a:off x="7315200" y="334440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S2x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13" name="CustomShape 8"/>
              <p:cNvSpPr/>
              <p:nvPr/>
            </p:nvSpPr>
            <p:spPr>
              <a:xfrm>
                <a:off x="6618600" y="1701000"/>
                <a:ext cx="55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S2y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14" name="CustomShape 9"/>
              <p:cNvSpPr/>
              <p:nvPr/>
            </p:nvSpPr>
            <p:spPr>
              <a:xfrm>
                <a:off x="5139000" y="358812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Wire Chambers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15" name="Line 10"/>
              <p:cNvSpPr/>
              <p:nvPr/>
            </p:nvSpPr>
            <p:spPr>
              <a:xfrm flipV="1">
                <a:off x="5293800" y="3344400"/>
                <a:ext cx="228600" cy="2286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" name="Line 11"/>
              <p:cNvSpPr/>
              <p:nvPr/>
            </p:nvSpPr>
            <p:spPr>
              <a:xfrm flipV="1">
                <a:off x="7498440" y="2595960"/>
                <a:ext cx="124200" cy="78228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" name="Line 12"/>
              <p:cNvSpPr/>
              <p:nvPr/>
            </p:nvSpPr>
            <p:spPr>
              <a:xfrm>
                <a:off x="7086600" y="1828800"/>
                <a:ext cx="487800" cy="14832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" name="Line 13"/>
              <p:cNvSpPr/>
              <p:nvPr/>
            </p:nvSpPr>
            <p:spPr>
              <a:xfrm flipH="1" flipV="1">
                <a:off x="7898400" y="2661480"/>
                <a:ext cx="331200" cy="53892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" name="Line 14"/>
              <p:cNvSpPr/>
              <p:nvPr/>
            </p:nvSpPr>
            <p:spPr>
              <a:xfrm flipH="1">
                <a:off x="5738400" y="2286000"/>
                <a:ext cx="241200" cy="8784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" name="Line 15"/>
              <p:cNvSpPr/>
              <p:nvPr/>
            </p:nvSpPr>
            <p:spPr>
              <a:xfrm flipH="1" flipV="1">
                <a:off x="5846400" y="3130200"/>
                <a:ext cx="325800" cy="2988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" name="Line 16"/>
              <p:cNvSpPr/>
              <p:nvPr/>
            </p:nvSpPr>
            <p:spPr>
              <a:xfrm flipH="1">
                <a:off x="7898400" y="3657600"/>
                <a:ext cx="559800" cy="128988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" name="CustomShape 17"/>
              <p:cNvSpPr/>
              <p:nvPr/>
            </p:nvSpPr>
            <p:spPr>
              <a:xfrm>
                <a:off x="8157600" y="3435840"/>
                <a:ext cx="91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Shower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23" name="Line 18"/>
              <p:cNvSpPr/>
              <p:nvPr/>
            </p:nvSpPr>
            <p:spPr>
              <a:xfrm flipH="1" flipV="1">
                <a:off x="5065560" y="3344040"/>
                <a:ext cx="228600" cy="2286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" name="TextBox 1"/>
          <p:cNvSpPr txBox="1"/>
          <p:nvPr/>
        </p:nvSpPr>
        <p:spPr>
          <a:xfrm>
            <a:off x="4698360" y="1669491"/>
            <a:ext cx="171553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Run 488, Event 16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685800" y="7952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Hall C KPP </a:t>
            </a:r>
            <a:r>
              <a:rPr lang="en-US" sz="36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Demonstrated</a:t>
            </a:r>
          </a:p>
        </p:txBody>
      </p:sp>
      <p:sp>
        <p:nvSpPr>
          <p:cNvPr id="256" name="TextShape 2"/>
          <p:cNvSpPr txBox="1"/>
          <p:nvPr/>
        </p:nvSpPr>
        <p:spPr>
          <a:xfrm>
            <a:off x="685800" y="2306335"/>
            <a:ext cx="777096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74320" indent="-274320" algn="l">
              <a:buClr>
                <a:srgbClr val="000000"/>
              </a:buClr>
              <a:buFont typeface="Wingdings" charset="2"/>
              <a:buChar char=""/>
            </a:pPr>
            <a:r>
              <a:rPr lang="en-US" sz="2000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Detector </a:t>
            </a:r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running for 8 hours recording data from all subsystems. </a:t>
            </a:r>
          </a:p>
          <a:p>
            <a:pPr marL="274320" indent="-274320" algn="l">
              <a:buClr>
                <a:srgbClr val="000000"/>
              </a:buClr>
              <a:buFont typeface="Wingdings" charset="2"/>
              <a:buChar char=""/>
            </a:pPr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Screenshots of beam status and/or accelerator e-log entries demonstrating electron beam current and energy. </a:t>
            </a:r>
          </a:p>
          <a:p>
            <a:pPr marL="274320" indent="-274320" algn="l">
              <a:buClr>
                <a:srgbClr val="000000"/>
              </a:buClr>
              <a:buFont typeface="Wingdings" charset="2"/>
              <a:buChar char=""/>
            </a:pPr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Data showing relative timing of trigger, tracking, and particle identification in detector subsystems. </a:t>
            </a:r>
          </a:p>
          <a:p>
            <a:pPr marL="274320" indent="-274320" algn="l">
              <a:buClr>
                <a:srgbClr val="000000"/>
              </a:buClr>
              <a:buFont typeface="Wingdings" charset="2"/>
              <a:buChar char=""/>
            </a:pPr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Figures demonstrating charged-particle tracks from position-sensitive detectors. </a:t>
            </a:r>
          </a:p>
          <a:p>
            <a:pPr marL="274320" indent="-274320" algn="l">
              <a:buClr>
                <a:srgbClr val="000000"/>
              </a:buClr>
              <a:buFont typeface="Wingdings" charset="2"/>
              <a:buChar char=""/>
            </a:pPr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Particle identification plots using signals from calorimetry and Cerenkov detectors. </a:t>
            </a:r>
            <a:endParaRPr lang="en-US" sz="2000" b="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 algn="l">
              <a:buClr>
                <a:srgbClr val="000000"/>
              </a:buClr>
              <a:buFont typeface="Wingdings" charset="2"/>
              <a:buChar char=""/>
            </a:pPr>
            <a:endParaRPr lang="en-US" sz="2000" b="0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</a:pPr>
            <a:r>
              <a:rPr lang="en-US" sz="2400" strike="noStrike" spc="-1" dirty="0" smtClean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Accepted by DOE March 14 2017</a:t>
            </a:r>
            <a:endParaRPr lang="en-US" sz="240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TextShape 3"/>
          <p:cNvSpPr txBox="1"/>
          <p:nvPr/>
        </p:nvSpPr>
        <p:spPr>
          <a:xfrm>
            <a:off x="552600" y="994320"/>
            <a:ext cx="8228160" cy="798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i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Detector operational: events recorded with a &gt; 2nA electron beam at  &gt; 6 GeV beam energy  (3 pass</a:t>
            </a:r>
            <a:r>
              <a:rPr lang="en-US" sz="2600" b="1" i="1" strike="noStrike" spc="-1" dirty="0" smtClean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378" y="1906225"/>
            <a:ext cx="571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u="sng" dirty="0" smtClean="0">
                <a:solidFill>
                  <a:srgbClr val="26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KPP Demonstration Criteria:</a:t>
            </a:r>
            <a:endParaRPr lang="en-US" sz="2000" u="sng" dirty="0">
              <a:solidFill>
                <a:srgbClr val="268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536"/>
            <a:ext cx="9144000" cy="397933"/>
          </a:xfrm>
        </p:spPr>
        <p:txBody>
          <a:bodyPr/>
          <a:lstStyle/>
          <a:p>
            <a:r>
              <a:rPr lang="en-US" dirty="0" smtClean="0"/>
              <a:t>Hall B Torus at Full Current 11/4/2016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54" y="1178284"/>
            <a:ext cx="4925646" cy="889808"/>
          </a:xfrm>
          <a:ln w="127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/>
              <a:t>Installation completed in May 2016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Power tests reached 3770A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38200"/>
            <a:ext cx="3962400" cy="556260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" y="2486820"/>
            <a:ext cx="4953000" cy="2786688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7680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15510</TotalTime>
  <Pages>1</Pages>
  <Words>1433</Words>
  <Application>Microsoft Office PowerPoint</Application>
  <PresentationFormat>Letter Paper (8.5x11 in)</PresentationFormat>
  <Paragraphs>318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JLabPowerpointMain</vt:lpstr>
      <vt:lpstr>12 GeV Project Status</vt:lpstr>
      <vt:lpstr>12 GeV Upgrade Project</vt:lpstr>
      <vt:lpstr>Physics Progress Overall</vt:lpstr>
      <vt:lpstr>Hall C SHMS Magnets All Delivered</vt:lpstr>
      <vt:lpstr>Hall C 12GeV Detectors All Installed</vt:lpstr>
      <vt:lpstr>PowerPoint Presentation</vt:lpstr>
      <vt:lpstr>PowerPoint Presentation</vt:lpstr>
      <vt:lpstr>PowerPoint Presentation</vt:lpstr>
      <vt:lpstr>Hall B Torus at Full Current 11/4/2016</vt:lpstr>
      <vt:lpstr>PowerPoint Presentation</vt:lpstr>
      <vt:lpstr>Hall B : Reconstructed Particle Trajectories</vt:lpstr>
      <vt:lpstr>HALL B KPP Demonstrated</vt:lpstr>
      <vt:lpstr>DOE OPA Review May 10-11, 2017</vt:lpstr>
      <vt:lpstr>Solenoid Radiation Shield Installed 6/1/2017</vt:lpstr>
      <vt:lpstr>High Level Visitors 6/7/2017</vt:lpstr>
      <vt:lpstr>MultiLayer Insulation Installed 6/9/2017</vt:lpstr>
      <vt:lpstr>Outer Vacuum Cryostat Ends Installed 6/12/2017</vt:lpstr>
      <vt:lpstr>June 2017 Solenoid Cryostat Welding Party</vt:lpstr>
      <vt:lpstr>Solenoid Ready to Ship 6/23/2017</vt:lpstr>
      <vt:lpstr>Loading and Unloading</vt:lpstr>
      <vt:lpstr>Solenoid Infrastructure at JLab - Ready</vt:lpstr>
      <vt:lpstr>Work at JLab after Solenoid Arrival</vt:lpstr>
      <vt:lpstr>Summary</vt:lpstr>
      <vt:lpstr>Appendix</vt:lpstr>
      <vt:lpstr>Key Activities: Path to CD-4B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[Enter Presentation Name Here]</dc:title>
  <dc:subject>BESAC</dc:subject>
  <dc:creator>Julie J. Oyer</dc:creator>
  <cp:keywords>Presentation Generic</cp:keywords>
  <cp:lastModifiedBy>gyoung</cp:lastModifiedBy>
  <cp:revision>1193</cp:revision>
  <cp:lastPrinted>2017-07-08T21:43:41Z</cp:lastPrinted>
  <dcterms:created xsi:type="dcterms:W3CDTF">2005-02-01T21:25:50Z</dcterms:created>
  <dcterms:modified xsi:type="dcterms:W3CDTF">2017-07-08T21:43:52Z</dcterms:modified>
</cp:coreProperties>
</file>