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7"/>
  </p:notesMasterIdLst>
  <p:handoutMasterIdLst>
    <p:handoutMasterId r:id="rId28"/>
  </p:handoutMasterIdLst>
  <p:sldIdLst>
    <p:sldId id="392" r:id="rId3"/>
    <p:sldId id="455" r:id="rId4"/>
    <p:sldId id="512" r:id="rId5"/>
    <p:sldId id="486" r:id="rId6"/>
    <p:sldId id="487" r:id="rId7"/>
    <p:sldId id="484" r:id="rId8"/>
    <p:sldId id="488" r:id="rId9"/>
    <p:sldId id="489" r:id="rId10"/>
    <p:sldId id="490" r:id="rId11"/>
    <p:sldId id="491" r:id="rId12"/>
    <p:sldId id="504" r:id="rId13"/>
    <p:sldId id="505" r:id="rId14"/>
    <p:sldId id="510" r:id="rId15"/>
    <p:sldId id="506" r:id="rId16"/>
    <p:sldId id="499" r:id="rId17"/>
    <p:sldId id="507" r:id="rId18"/>
    <p:sldId id="500" r:id="rId19"/>
    <p:sldId id="508" r:id="rId20"/>
    <p:sldId id="509" r:id="rId21"/>
    <p:sldId id="515" r:id="rId22"/>
    <p:sldId id="511" r:id="rId23"/>
    <p:sldId id="503" r:id="rId24"/>
    <p:sldId id="516" r:id="rId25"/>
    <p:sldId id="502" r:id="rId26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96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16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269319968323"/>
          <c:y val="0.18096731186954501"/>
          <c:w val="0.56213449985423602"/>
          <c:h val="0.7920533612459149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Recordable Case (TRC) Rate</c:v>
                </c:pt>
              </c:strCache>
            </c:strRef>
          </c:tx>
          <c:spPr>
            <a:ln w="38100">
              <a:solidFill>
                <a:srgbClr val="000099"/>
              </a:solidFill>
            </a:ln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 (thru April)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0.96</c:v>
                </c:pt>
                <c:pt idx="1">
                  <c:v>0.84</c:v>
                </c:pt>
                <c:pt idx="2">
                  <c:v>1.3</c:v>
                </c:pt>
                <c:pt idx="3">
                  <c:v>0.95</c:v>
                </c:pt>
                <c:pt idx="4">
                  <c:v>0.38</c:v>
                </c:pt>
                <c:pt idx="5">
                  <c:v>0.32</c:v>
                </c:pt>
                <c:pt idx="6">
                  <c:v>0.74</c:v>
                </c:pt>
                <c:pt idx="7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5A-4E02-BC1C-78CF71C7E6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Days Away, Restricted or Transferred (DART) Case Rate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 (thru April)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0.43</c:v>
                </c:pt>
                <c:pt idx="1">
                  <c:v>0.27</c:v>
                </c:pt>
                <c:pt idx="2">
                  <c:v>0.69</c:v>
                </c:pt>
                <c:pt idx="3">
                  <c:v>0.74</c:v>
                </c:pt>
                <c:pt idx="4">
                  <c:v>0.38</c:v>
                </c:pt>
                <c:pt idx="5">
                  <c:v>0.16</c:v>
                </c:pt>
                <c:pt idx="6">
                  <c:v>0.49</c:v>
                </c:pt>
                <c:pt idx="7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5A-4E02-BC1C-78CF71C7E6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528000"/>
        <c:axId val="198853760"/>
      </c:lineChart>
      <c:catAx>
        <c:axId val="198528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98853760"/>
        <c:crosses val="autoZero"/>
        <c:auto val="1"/>
        <c:lblAlgn val="ctr"/>
        <c:lblOffset val="100"/>
        <c:noMultiLvlLbl val="0"/>
      </c:catAx>
      <c:valAx>
        <c:axId val="198853760"/>
        <c:scaling>
          <c:orientation val="minMax"/>
          <c:max val="4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98528000"/>
        <c:crosses val="autoZero"/>
        <c:crossBetween val="between"/>
        <c:majorUnit val="0.5"/>
      </c:valAx>
    </c:plotArea>
    <c:legend>
      <c:legendPos val="r"/>
      <c:legendEntry>
        <c:idx val="0"/>
        <c:txPr>
          <a:bodyPr/>
          <a:lstStyle/>
          <a:p>
            <a:pPr>
              <a:defRPr sz="105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5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2470903099624701"/>
          <c:y val="0.21901000676127699"/>
          <c:w val="0.492459085091208"/>
          <c:h val="0.12691819772528401"/>
        </c:manualLayout>
      </c:layout>
      <c:overlay val="0"/>
      <c:txPr>
        <a:bodyPr/>
        <a:lstStyle/>
        <a:p>
          <a:pPr>
            <a:defRPr sz="105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EE06AD-69EB-4F91-9008-DFDBA2A5D01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3AEAFF0-72F8-4DEC-AE58-C1BF9CB9E61B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Enable Community to Deliver Science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F7C55F-26BF-44DD-BE7E-75D8EA5310AE}" type="parTrans" cxnId="{856E51FA-19BE-4A30-9791-4AD6659E02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EDE174-CA4B-40A0-BB4A-034794BB23CB}" type="sibTrans" cxnId="{856E51FA-19BE-4A30-9791-4AD6659E02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5C10B4-F507-4DDE-A7FE-9F987019E4B6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Support Larger DOE Mission and Societal Needs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B9E26D-0905-4E77-936E-5E4110F4B677}" type="parTrans" cxnId="{CE382A97-2511-4A77-9DEA-14173E293BB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2D47CB-4F78-412D-A4D5-6B3111CB8C9F}" type="sibTrans" cxnId="{CE382A97-2511-4A77-9DEA-14173E293BB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C835CB-49E0-4348-BF7F-68B55A17A25A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Develop a Path to the Future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C2312D-532E-4B5A-B12B-6E26051D7BFE}" type="parTrans" cxnId="{AB4677B7-B7EA-4BD2-8C32-BEEDF663790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E605FF-E30E-4D6B-990D-7DBBC0ABD513}" type="sibTrans" cxnId="{AB4677B7-B7EA-4BD2-8C32-BEEDF663790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98CAC2-D7DF-4250-84E7-4AABFB8067AB}" type="pres">
      <dgm:prSet presAssocID="{C5EE06AD-69EB-4F91-9008-DFDBA2A5D013}" presName="compositeShape" presStyleCnt="0">
        <dgm:presLayoutVars>
          <dgm:chMax val="7"/>
          <dgm:dir/>
          <dgm:resizeHandles val="exact"/>
        </dgm:presLayoutVars>
      </dgm:prSet>
      <dgm:spPr/>
    </dgm:pt>
    <dgm:pt modelId="{72D750CD-D94A-4F08-A09B-C926CEF5239C}" type="pres">
      <dgm:prSet presAssocID="{D3AEAFF0-72F8-4DEC-AE58-C1BF9CB9E61B}" presName="circ1" presStyleLbl="vennNode1" presStyleIdx="0" presStyleCnt="3"/>
      <dgm:spPr/>
      <dgm:t>
        <a:bodyPr/>
        <a:lstStyle/>
        <a:p>
          <a:endParaRPr lang="en-US"/>
        </a:p>
      </dgm:t>
    </dgm:pt>
    <dgm:pt modelId="{7D989B4F-4491-49AB-9822-A1CD2B4D5FB3}" type="pres">
      <dgm:prSet presAssocID="{D3AEAFF0-72F8-4DEC-AE58-C1BF9CB9E61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F30E7-F576-46CD-82AD-261683892CB7}" type="pres">
      <dgm:prSet presAssocID="{5F5C10B4-F507-4DDE-A7FE-9F987019E4B6}" presName="circ2" presStyleLbl="vennNode1" presStyleIdx="1" presStyleCnt="3"/>
      <dgm:spPr/>
      <dgm:t>
        <a:bodyPr/>
        <a:lstStyle/>
        <a:p>
          <a:endParaRPr lang="en-US"/>
        </a:p>
      </dgm:t>
    </dgm:pt>
    <dgm:pt modelId="{8DC253E3-F625-4686-8451-15A8520DC830}" type="pres">
      <dgm:prSet presAssocID="{5F5C10B4-F507-4DDE-A7FE-9F987019E4B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39BBE-A74E-460A-A734-9C6B6E824D26}" type="pres">
      <dgm:prSet presAssocID="{37C835CB-49E0-4348-BF7F-68B55A17A25A}" presName="circ3" presStyleLbl="vennNode1" presStyleIdx="2" presStyleCnt="3"/>
      <dgm:spPr/>
      <dgm:t>
        <a:bodyPr/>
        <a:lstStyle/>
        <a:p>
          <a:endParaRPr lang="en-US"/>
        </a:p>
      </dgm:t>
    </dgm:pt>
    <dgm:pt modelId="{3502AAE2-2E97-4FD5-A75F-59C57B723A4E}" type="pres">
      <dgm:prSet presAssocID="{37C835CB-49E0-4348-BF7F-68B55A17A25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586D4A-D526-4BD8-9479-89DCA6E562A6}" type="presOf" srcId="{D3AEAFF0-72F8-4DEC-AE58-C1BF9CB9E61B}" destId="{7D989B4F-4491-49AB-9822-A1CD2B4D5FB3}" srcOrd="1" destOrd="0" presId="urn:microsoft.com/office/officeart/2005/8/layout/venn1"/>
    <dgm:cxn modelId="{8D97D5BA-5F28-4E2D-BCDC-1B0E5CA2E9B6}" type="presOf" srcId="{37C835CB-49E0-4348-BF7F-68B55A17A25A}" destId="{3502AAE2-2E97-4FD5-A75F-59C57B723A4E}" srcOrd="1" destOrd="0" presId="urn:microsoft.com/office/officeart/2005/8/layout/venn1"/>
    <dgm:cxn modelId="{09A10DC9-C43E-4F7D-938F-AF251F31D167}" type="presOf" srcId="{37C835CB-49E0-4348-BF7F-68B55A17A25A}" destId="{78739BBE-A74E-460A-A734-9C6B6E824D26}" srcOrd="0" destOrd="0" presId="urn:microsoft.com/office/officeart/2005/8/layout/venn1"/>
    <dgm:cxn modelId="{AB4677B7-B7EA-4BD2-8C32-BEEDF663790E}" srcId="{C5EE06AD-69EB-4F91-9008-DFDBA2A5D013}" destId="{37C835CB-49E0-4348-BF7F-68B55A17A25A}" srcOrd="2" destOrd="0" parTransId="{3DC2312D-532E-4B5A-B12B-6E26051D7BFE}" sibTransId="{C7E605FF-E30E-4D6B-990D-7DBBC0ABD513}"/>
    <dgm:cxn modelId="{CE382A97-2511-4A77-9DEA-14173E293BBD}" srcId="{C5EE06AD-69EB-4F91-9008-DFDBA2A5D013}" destId="{5F5C10B4-F507-4DDE-A7FE-9F987019E4B6}" srcOrd="1" destOrd="0" parTransId="{03B9E26D-0905-4E77-936E-5E4110F4B677}" sibTransId="{5B2D47CB-4F78-412D-A4D5-6B3111CB8C9F}"/>
    <dgm:cxn modelId="{856E51FA-19BE-4A30-9791-4AD6659E024B}" srcId="{C5EE06AD-69EB-4F91-9008-DFDBA2A5D013}" destId="{D3AEAFF0-72F8-4DEC-AE58-C1BF9CB9E61B}" srcOrd="0" destOrd="0" parTransId="{B2F7C55F-26BF-44DD-BE7E-75D8EA5310AE}" sibTransId="{DEEDE174-CA4B-40A0-BB4A-034794BB23CB}"/>
    <dgm:cxn modelId="{1B505C13-4FDF-4E1A-B3BA-1C9657180C65}" type="presOf" srcId="{5F5C10B4-F507-4DDE-A7FE-9F987019E4B6}" destId="{8DC253E3-F625-4686-8451-15A8520DC830}" srcOrd="1" destOrd="0" presId="urn:microsoft.com/office/officeart/2005/8/layout/venn1"/>
    <dgm:cxn modelId="{D8242760-1493-4986-9AA3-6CB59C9589A2}" type="presOf" srcId="{D3AEAFF0-72F8-4DEC-AE58-C1BF9CB9E61B}" destId="{72D750CD-D94A-4F08-A09B-C926CEF5239C}" srcOrd="0" destOrd="0" presId="urn:microsoft.com/office/officeart/2005/8/layout/venn1"/>
    <dgm:cxn modelId="{0E00938D-6F3B-42AB-8C15-6E9AE8DE3269}" type="presOf" srcId="{C5EE06AD-69EB-4F91-9008-DFDBA2A5D013}" destId="{5398CAC2-D7DF-4250-84E7-4AABFB8067AB}" srcOrd="0" destOrd="0" presId="urn:microsoft.com/office/officeart/2005/8/layout/venn1"/>
    <dgm:cxn modelId="{AD27693B-25DD-4E50-94B9-5538618F7E50}" type="presOf" srcId="{5F5C10B4-F507-4DDE-A7FE-9F987019E4B6}" destId="{16BF30E7-F576-46CD-82AD-261683892CB7}" srcOrd="0" destOrd="0" presId="urn:microsoft.com/office/officeart/2005/8/layout/venn1"/>
    <dgm:cxn modelId="{C2640E28-0ACF-4573-ACFD-D027F1A885D1}" type="presParOf" srcId="{5398CAC2-D7DF-4250-84E7-4AABFB8067AB}" destId="{72D750CD-D94A-4F08-A09B-C926CEF5239C}" srcOrd="0" destOrd="0" presId="urn:microsoft.com/office/officeart/2005/8/layout/venn1"/>
    <dgm:cxn modelId="{2F38F8B7-1CC7-4532-BC5F-F3485E4105CE}" type="presParOf" srcId="{5398CAC2-D7DF-4250-84E7-4AABFB8067AB}" destId="{7D989B4F-4491-49AB-9822-A1CD2B4D5FB3}" srcOrd="1" destOrd="0" presId="urn:microsoft.com/office/officeart/2005/8/layout/venn1"/>
    <dgm:cxn modelId="{908B8C0F-AABC-431D-B383-55B3C2D1405C}" type="presParOf" srcId="{5398CAC2-D7DF-4250-84E7-4AABFB8067AB}" destId="{16BF30E7-F576-46CD-82AD-261683892CB7}" srcOrd="2" destOrd="0" presId="urn:microsoft.com/office/officeart/2005/8/layout/venn1"/>
    <dgm:cxn modelId="{E57EC951-E941-47B4-A364-B69EBB763A5F}" type="presParOf" srcId="{5398CAC2-D7DF-4250-84E7-4AABFB8067AB}" destId="{8DC253E3-F625-4686-8451-15A8520DC830}" srcOrd="3" destOrd="0" presId="urn:microsoft.com/office/officeart/2005/8/layout/venn1"/>
    <dgm:cxn modelId="{54F99325-FFE3-44FD-859B-F6E8789EC68C}" type="presParOf" srcId="{5398CAC2-D7DF-4250-84E7-4AABFB8067AB}" destId="{78739BBE-A74E-460A-A734-9C6B6E824D26}" srcOrd="4" destOrd="0" presId="urn:microsoft.com/office/officeart/2005/8/layout/venn1"/>
    <dgm:cxn modelId="{9934E9C9-0BE6-4B7F-AA1C-338F7E162959}" type="presParOf" srcId="{5398CAC2-D7DF-4250-84E7-4AABFB8067AB}" destId="{3502AAE2-2E97-4FD5-A75F-59C57B723A4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750CD-D94A-4F08-A09B-C926CEF5239C}">
      <dsp:nvSpPr>
        <dsp:cNvPr id="0" name=""/>
        <dsp:cNvSpPr/>
      </dsp:nvSpPr>
      <dsp:spPr>
        <a:xfrm>
          <a:off x="2576453" y="42434"/>
          <a:ext cx="2036880" cy="20368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Enable Community to Deliver Science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48037" y="398888"/>
        <a:ext cx="1493712" cy="916596"/>
      </dsp:txXfrm>
    </dsp:sp>
    <dsp:sp modelId="{16BF30E7-F576-46CD-82AD-261683892CB7}">
      <dsp:nvSpPr>
        <dsp:cNvPr id="0" name=""/>
        <dsp:cNvSpPr/>
      </dsp:nvSpPr>
      <dsp:spPr>
        <a:xfrm>
          <a:off x="3311427" y="1315485"/>
          <a:ext cx="2036880" cy="20368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Support Larger DOE Mission and Societal Needs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4373" y="1841678"/>
        <a:ext cx="1222128" cy="1120284"/>
      </dsp:txXfrm>
    </dsp:sp>
    <dsp:sp modelId="{78739BBE-A74E-460A-A734-9C6B6E824D26}">
      <dsp:nvSpPr>
        <dsp:cNvPr id="0" name=""/>
        <dsp:cNvSpPr/>
      </dsp:nvSpPr>
      <dsp:spPr>
        <a:xfrm>
          <a:off x="1841479" y="1315485"/>
          <a:ext cx="2036880" cy="20368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Develop a Path to the Future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3285" y="1841678"/>
        <a:ext cx="1222128" cy="1120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F4A41-6AAD-4E05-BD56-38831081608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9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9"/>
            <a:ext cx="3009900" cy="460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7AAFA-9540-4D60-919F-318B8DE97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70" y="1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7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from Dry Run – verbalize that</a:t>
            </a:r>
            <a:r>
              <a:rPr lang="en-US" baseline="0" dirty="0" smtClean="0"/>
              <a:t> early science of the 12 GeV-era research program has begun.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E77AE-780D-4C03-AF55-926C1F8D36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65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8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DF9A8-A8E8-41EA-B260-D01AD0AE4FE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64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26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10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74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5"/>
          <p:cNvSpPr txBox="1">
            <a:spLocks noChangeArrowheads="1"/>
          </p:cNvSpPr>
          <p:nvPr userDrawn="1"/>
        </p:nvSpPr>
        <p:spPr bwMode="auto">
          <a:xfrm>
            <a:off x="2242038" y="6515402"/>
            <a:ext cx="56065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Henderson PAC 45   July 10, 2017                 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2242038" y="6515402"/>
            <a:ext cx="56065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Henderson PAC 45   July 10, 2017                 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2242038" y="6515402"/>
            <a:ext cx="56065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Henderson PAC 45   July 10, 2017                 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7/9/2017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8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2242038" y="6515402"/>
            <a:ext cx="56065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Henderson PAC 45   July 10, 2017                 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7/9/2017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0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43.emf"/><Relationship Id="rId10" Type="http://schemas.microsoft.com/office/2007/relationships/diagramDrawing" Target="../diagrams/drawing1.xml"/><Relationship Id="rId4" Type="http://schemas.openxmlformats.org/officeDocument/2006/relationships/image" Target="../media/image42.pn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6200" y="5997385"/>
            <a:ext cx="800100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Stuart Henderson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Presentation to PAC45   </a:t>
            </a:r>
          </a:p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July 10, 2017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66800" y="-1524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Jefferson Lab Status</a:t>
            </a:r>
            <a:endParaRPr lang="en-US" sz="3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0" y="662382"/>
            <a:ext cx="9156070" cy="53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9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12 GeV Science Era has Begun!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023" y="2762408"/>
            <a:ext cx="1745343" cy="130900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5433014" y="1834474"/>
            <a:ext cx="1922486" cy="1607839"/>
            <a:chOff x="7079546" y="839397"/>
            <a:chExt cx="1922486" cy="1607839"/>
          </a:xfrm>
        </p:grpSpPr>
        <p:sp>
          <p:nvSpPr>
            <p:cNvPr id="4" name="Rectangle 3"/>
            <p:cNvSpPr/>
            <p:nvPr/>
          </p:nvSpPr>
          <p:spPr>
            <a:xfrm>
              <a:off x="7139729" y="839397"/>
              <a:ext cx="1827409" cy="160783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292100" dist="139700" dir="2700000" algn="tl" rotWithShape="0">
                <a:prstClr val="black">
                  <a:alpha val="7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pid.pd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95" b="48428"/>
            <a:stretch/>
          </p:blipFill>
          <p:spPr>
            <a:xfrm>
              <a:off x="7079546" y="839397"/>
              <a:ext cx="1922486" cy="160783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534792" y="4018543"/>
            <a:ext cx="2397232" cy="2272962"/>
            <a:chOff x="6551163" y="4082088"/>
            <a:chExt cx="2397232" cy="227296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163" y="4082088"/>
              <a:ext cx="1293519" cy="1544143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4876" y="4854159"/>
              <a:ext cx="1293519" cy="1500891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1389397" y="6023436"/>
            <a:ext cx="5381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Starting to exploit the Upgrade for Physics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0964"/>
          <a:stretch/>
        </p:blipFill>
        <p:spPr>
          <a:xfrm>
            <a:off x="5139266" y="928695"/>
            <a:ext cx="3912190" cy="7844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195" y="838903"/>
            <a:ext cx="55144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Quark confinement: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Hall 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GlueX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started          physics operations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Run Complete: Basis for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dozen papers at APS DNP Fall 2016 Meeting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First 12 GeV era publication: 24 April, 2017!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First physics run: 50 Billion events in Spring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Nucleon Structure(I):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Hall A in physics operations</a:t>
            </a:r>
          </a:p>
          <a:p>
            <a:pPr marL="742950" lvl="1" indent="-285750">
              <a:buFontTx/>
              <a:buChar char="-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GMp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 completed in Fall 2016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First phase of DVCS experiment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Nuclear Structure: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First experiment completed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Argon Spectral Function experiment completed in Hall A in Spring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Fundamental Symmetries: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Hall B Heavy Photon Search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First results of 2015 engineering run presented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Nucleon Structure (II):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Hall B Proton Radius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 run and completed Summer 2016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8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7442"/>
            <a:ext cx="8665368" cy="842373"/>
          </a:xfrm>
        </p:spPr>
        <p:txBody>
          <a:bodyPr>
            <a:noAutofit/>
          </a:bodyPr>
          <a:lstStyle/>
          <a:p>
            <a:r>
              <a:rPr lang="en-US" sz="3200" dirty="0" smtClean="0"/>
              <a:t>Long-term </a:t>
            </a:r>
            <a:r>
              <a:rPr lang="en-US" sz="3200" b="1" dirty="0" smtClean="0"/>
              <a:t>Vision for Jefferson Lab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43" y="913083"/>
            <a:ext cx="8839200" cy="1042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Jefferson Lab </a:t>
            </a:r>
            <a:r>
              <a:rPr lang="en-US" sz="2000" b="1" dirty="0" smtClean="0"/>
              <a:t>is a world-leading center for fundamental nuclear science and associated technologies, serving the nuclear physics user community, in support of DOE Office of Science Mission</a:t>
            </a:r>
            <a:endParaRPr lang="en-US" sz="2000" b="1" dirty="0"/>
          </a:p>
          <a:p>
            <a:pPr lvl="1"/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05120" y="2209358"/>
            <a:ext cx="3605080" cy="11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buFontTx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1. Providing unique, world-leading facilities and capabilities that enable the nuclear physics user community to successfully deliver scientific discoveries </a:t>
            </a:r>
            <a:endParaRPr lang="en-US" sz="1600" b="1" kern="0" dirty="0" smtClean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820830" y="3660468"/>
            <a:ext cx="3330041" cy="109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buFontTx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2. Providing a path - in terms of future facilities and capabilities - that allows the field to realize its long-term scientific ambitions </a:t>
            </a:r>
            <a:endParaRPr lang="en-US" sz="1600" b="1" kern="0" dirty="0" smtClean="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820831" y="4928556"/>
            <a:ext cx="3133188" cy="10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buFontTx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3. Providing technology solutions that support the NP community, the larger DOE mission and societal needs</a:t>
            </a:r>
            <a:endParaRPr lang="en-US" sz="1600" kern="0" dirty="0">
              <a:solidFill>
                <a:srgbClr val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9974" r="17039" b="16184"/>
          <a:stretch/>
        </p:blipFill>
        <p:spPr bwMode="auto">
          <a:xfrm>
            <a:off x="155528" y="2217235"/>
            <a:ext cx="1233716" cy="1295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9" y="3820524"/>
            <a:ext cx="1498958" cy="6848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5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" y="4813293"/>
            <a:ext cx="1454495" cy="10799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val 15"/>
          <p:cNvSpPr/>
          <p:nvPr/>
        </p:nvSpPr>
        <p:spPr>
          <a:xfrm>
            <a:off x="5133101" y="2103874"/>
            <a:ext cx="3933984" cy="39319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3"/>
          <p:cNvGraphicFramePr>
            <a:graphicFrameLocks/>
          </p:cNvGraphicFramePr>
          <p:nvPr>
            <p:extLst/>
          </p:nvPr>
        </p:nvGraphicFramePr>
        <p:xfrm>
          <a:off x="3505200" y="2103874"/>
          <a:ext cx="7189787" cy="339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678617" y="5397902"/>
            <a:ext cx="284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Laboratory Operations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6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6" grpId="0" animBg="1"/>
      <p:bldGraphic spid="17" grpId="0">
        <p:bldAsOne/>
      </p:bldGraphic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FOREMA~1.JLA\AppData\Local\Temp\DSC_00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0" r="6089" b="13866"/>
          <a:stretch/>
        </p:blipFill>
        <p:spPr bwMode="auto">
          <a:xfrm>
            <a:off x="5459900" y="2649748"/>
            <a:ext cx="3488635" cy="17103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OREMA~1.JLA\AppData\Local\Temp\DSC_20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t="8827" r="8529" b="24549"/>
          <a:stretch/>
        </p:blipFill>
        <p:spPr bwMode="auto">
          <a:xfrm>
            <a:off x="5309596" y="914400"/>
            <a:ext cx="3733800" cy="1961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OREMA~1.JLA\AppData\Local\Temp\DSC_14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18809" r="10940" b="23763"/>
          <a:stretch/>
        </p:blipFill>
        <p:spPr bwMode="auto">
          <a:xfrm>
            <a:off x="5277640" y="4191000"/>
            <a:ext cx="3765756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74233"/>
            <a:ext cx="5288839" cy="504596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 smtClean="0"/>
              <a:t>Deliver on the promise of the 12 GeV Upgrade </a:t>
            </a:r>
            <a:endParaRPr lang="en-US" sz="900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900" b="1" dirty="0" smtClean="0"/>
          </a:p>
          <a:p>
            <a:pPr indent="-223838">
              <a:spcBef>
                <a:spcPts val="0"/>
              </a:spcBef>
            </a:pPr>
            <a:r>
              <a:rPr lang="en-US" sz="1600" dirty="0"/>
              <a:t>Successful, efficient and safe operation of the </a:t>
            </a:r>
            <a:r>
              <a:rPr lang="en-US" sz="1600" dirty="0" smtClean="0"/>
              <a:t>facility</a:t>
            </a:r>
          </a:p>
          <a:p>
            <a:pPr marL="919163" lvl="3" indent="-384175">
              <a:spcBef>
                <a:spcPts val="0"/>
              </a:spcBef>
              <a:buFont typeface="Arial" panose="020B0604020202020204" pitchFamily="34" charset="0"/>
              <a:buChar char="̶"/>
            </a:pPr>
            <a:r>
              <a:rPr lang="en-US" sz="1600" dirty="0" smtClean="0"/>
              <a:t>12 GeV must work as promised and deliver results</a:t>
            </a:r>
            <a:endParaRPr lang="en-US" sz="1100" dirty="0" smtClean="0"/>
          </a:p>
          <a:p>
            <a:pPr>
              <a:spcBef>
                <a:spcPts val="0"/>
              </a:spcBef>
            </a:pPr>
            <a:endParaRPr lang="en-US" sz="1200" dirty="0" smtClean="0"/>
          </a:p>
          <a:p>
            <a:pPr indent="-223838">
              <a:spcBef>
                <a:spcPts val="0"/>
              </a:spcBef>
            </a:pPr>
            <a:r>
              <a:rPr lang="en-US" sz="1600" dirty="0" smtClean="0"/>
              <a:t>Ensure </a:t>
            </a:r>
            <a:r>
              <a:rPr lang="en-US" sz="1600" dirty="0"/>
              <a:t>that experimental measurements translate into </a:t>
            </a:r>
            <a:r>
              <a:rPr lang="en-US" sz="1600" dirty="0" smtClean="0"/>
              <a:t>scientific knowledge</a:t>
            </a:r>
          </a:p>
          <a:p>
            <a:pPr marL="919163" lvl="3" indent="-384175">
              <a:spcBef>
                <a:spcPts val="0"/>
              </a:spcBef>
              <a:buFont typeface="Arial" panose="020B0604020202020204" pitchFamily="34" charset="0"/>
              <a:buChar char="̶"/>
            </a:pPr>
            <a:r>
              <a:rPr lang="en-US" sz="1600" dirty="0"/>
              <a:t>Provide the community the tools needed to </a:t>
            </a:r>
            <a:r>
              <a:rPr lang="en-US" sz="1600" dirty="0" smtClean="0"/>
              <a:t> be </a:t>
            </a:r>
            <a:r>
              <a:rPr lang="en-US" sz="1600" dirty="0"/>
              <a:t>successful</a:t>
            </a:r>
          </a:p>
          <a:p>
            <a:pPr marL="919163" lvl="3" indent="-384175">
              <a:spcBef>
                <a:spcPts val="0"/>
              </a:spcBef>
              <a:buFont typeface="Arial" panose="020B0604020202020204" pitchFamily="34" charset="0"/>
              <a:buChar char="̶"/>
            </a:pPr>
            <a:r>
              <a:rPr lang="en-US" sz="1600" dirty="0"/>
              <a:t>Vibrant theory </a:t>
            </a:r>
            <a:r>
              <a:rPr lang="en-US" sz="1600" dirty="0" smtClean="0"/>
              <a:t>capabilities</a:t>
            </a:r>
          </a:p>
          <a:p>
            <a:pPr marL="919163" lvl="3" indent="-384175">
              <a:spcBef>
                <a:spcPts val="0"/>
              </a:spcBef>
              <a:buFont typeface="Arial" panose="020B0604020202020204" pitchFamily="34" charset="0"/>
              <a:buChar char="̶"/>
            </a:pPr>
            <a:r>
              <a:rPr lang="en-US" sz="1600" dirty="0" smtClean="0"/>
              <a:t>Computational </a:t>
            </a:r>
            <a:r>
              <a:rPr lang="en-US" sz="1600" dirty="0"/>
              <a:t>sciences </a:t>
            </a:r>
            <a:r>
              <a:rPr lang="en-US" sz="1600" dirty="0" smtClean="0"/>
              <a:t>capabilities </a:t>
            </a:r>
            <a:endParaRPr lang="en-US" sz="1000" dirty="0"/>
          </a:p>
          <a:p>
            <a:pPr>
              <a:spcBef>
                <a:spcPts val="0"/>
              </a:spcBef>
            </a:pPr>
            <a:endParaRPr lang="en-US" sz="12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indent="-223838">
              <a:spcBef>
                <a:spcPts val="0"/>
              </a:spcBef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Serve as an 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indispensable partner to the 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international scientific community</a:t>
            </a:r>
            <a:endParaRPr lang="en-US" sz="105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spcBef>
                <a:spcPts val="0"/>
              </a:spcBef>
            </a:pPr>
            <a:endParaRPr lang="en-US" sz="12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indent="-223838">
              <a:spcBef>
                <a:spcPts val="0"/>
              </a:spcBef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Get the most out of 12 GeV investment through future initiatives: MOLLER and </a:t>
            </a:r>
            <a:r>
              <a:rPr lang="en-US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SoLID</a:t>
            </a:r>
            <a:endParaRPr lang="en-US" sz="16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-93452"/>
            <a:ext cx="9144000" cy="914400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Enabling </a:t>
            </a:r>
            <a:r>
              <a:rPr lang="en-US" sz="2800" dirty="0">
                <a:solidFill>
                  <a:srgbClr val="000000"/>
                </a:solidFill>
              </a:rPr>
              <a:t>the Scientific Community to be </a:t>
            </a:r>
            <a:r>
              <a:rPr lang="en-US" sz="2800" dirty="0" smtClean="0">
                <a:solidFill>
                  <a:srgbClr val="000000"/>
                </a:solidFill>
              </a:rPr>
              <a:t>  Successful </a:t>
            </a:r>
            <a:r>
              <a:rPr lang="en-US" sz="2800" dirty="0">
                <a:solidFill>
                  <a:srgbClr val="000000"/>
                </a:solidFill>
              </a:rPr>
              <a:t>in Delivering Results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1458027" y="6013091"/>
            <a:ext cx="622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Delivering the 12 GeV Science Program is Job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One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b="1" dirty="0" smtClean="0"/>
              <a:t>CEBAF Program FY15-17</a:t>
            </a:r>
            <a:endParaRPr lang="en-US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 b="3285"/>
          <a:stretch/>
        </p:blipFill>
        <p:spPr bwMode="auto">
          <a:xfrm>
            <a:off x="128083" y="1222048"/>
            <a:ext cx="8882561" cy="487964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5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2700" dirty="0" smtClean="0"/>
              <a:t>Planning for Sustainable Long-term CEBAF Operation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36" y="956169"/>
            <a:ext cx="8865030" cy="5330282"/>
          </a:xfrm>
        </p:spPr>
        <p:txBody>
          <a:bodyPr>
            <a:noAutofit/>
          </a:bodyPr>
          <a:lstStyle/>
          <a:p>
            <a:r>
              <a:rPr lang="en-US" sz="1600" dirty="0" smtClean="0"/>
              <a:t>12 GeV Upgrade Project provides important capabilities for the future</a:t>
            </a:r>
          </a:p>
          <a:p>
            <a:endParaRPr lang="en-US" sz="1200" dirty="0" smtClean="0"/>
          </a:p>
          <a:p>
            <a:r>
              <a:rPr lang="en-US" sz="1600" dirty="0" smtClean="0"/>
              <a:t>However, many components and systems are “original equipment”</a:t>
            </a:r>
          </a:p>
          <a:p>
            <a:pPr marL="914400" lvl="1" indent="-457200"/>
            <a:r>
              <a:rPr lang="en-US" sz="1600" dirty="0" smtClean="0"/>
              <a:t>Some are difficult to maintain, require adequate spare parts, will reach obsolescence</a:t>
            </a:r>
          </a:p>
          <a:p>
            <a:endParaRPr lang="en-US" sz="1200" dirty="0" smtClean="0"/>
          </a:p>
          <a:p>
            <a:r>
              <a:rPr lang="en-US" sz="1600" dirty="0" smtClean="0"/>
              <a:t>We have initiated an activity to develop a Reference CEBAF Operations Plan to:</a:t>
            </a:r>
          </a:p>
          <a:p>
            <a:pPr marL="914400" lvl="1" indent="-457200"/>
            <a:r>
              <a:rPr lang="en-US" sz="1600" dirty="0" smtClean="0"/>
              <a:t>Define set of performance goals (e.g. reliability, energy, …), informed by scientific objectives, vs. time</a:t>
            </a:r>
          </a:p>
          <a:p>
            <a:pPr marL="914400" lvl="1" indent="-457200"/>
            <a:r>
              <a:rPr lang="en-US" sz="1600" dirty="0" smtClean="0"/>
              <a:t>Analyze what </a:t>
            </a:r>
            <a:r>
              <a:rPr lang="en-US" sz="1600" dirty="0"/>
              <a:t>it takes </a:t>
            </a:r>
            <a:r>
              <a:rPr lang="en-US" sz="1600" dirty="0" smtClean="0"/>
              <a:t>to ramp up performance and operate </a:t>
            </a:r>
            <a:r>
              <a:rPr lang="en-US" sz="1600" dirty="0"/>
              <a:t>and maintain the facility to serve the </a:t>
            </a:r>
            <a:r>
              <a:rPr lang="en-US" sz="1600" dirty="0" smtClean="0"/>
              <a:t>needs of the community </a:t>
            </a:r>
            <a:r>
              <a:rPr lang="en-US" sz="1600" dirty="0"/>
              <a:t>in </a:t>
            </a:r>
            <a:r>
              <a:rPr lang="en-US" sz="1600" dirty="0" smtClean="0"/>
              <a:t>both the near </a:t>
            </a:r>
            <a:r>
              <a:rPr lang="en-US" sz="1600" dirty="0"/>
              <a:t>and long term</a:t>
            </a:r>
            <a:r>
              <a:rPr lang="en-US" sz="1600" dirty="0" smtClean="0"/>
              <a:t>.</a:t>
            </a:r>
          </a:p>
          <a:p>
            <a:pPr marL="914400" lvl="1" indent="-457200"/>
            <a:r>
              <a:rPr lang="en-US" sz="1600" dirty="0" smtClean="0"/>
              <a:t>Assess, in particular, single-point failures, spares planning, …</a:t>
            </a:r>
          </a:p>
          <a:p>
            <a:pPr marL="914400" lvl="1" indent="-457200"/>
            <a:r>
              <a:rPr lang="en-US" sz="1600" dirty="0" smtClean="0"/>
              <a:t>Scope includes accelerator, experimental and site operations </a:t>
            </a:r>
          </a:p>
          <a:p>
            <a:pPr lvl="1"/>
            <a:endParaRPr lang="en-US" sz="1200" dirty="0"/>
          </a:p>
          <a:p>
            <a:r>
              <a:rPr lang="en-US" sz="1600" dirty="0" smtClean="0"/>
              <a:t>In response to specific challenges with the CHL1 sub-atmospheric </a:t>
            </a:r>
            <a:r>
              <a:rPr lang="en-US" sz="1600" dirty="0"/>
              <a:t>c</a:t>
            </a:r>
            <a:r>
              <a:rPr lang="en-US" sz="1600" dirty="0" smtClean="0"/>
              <a:t>old box, we have formed a Cold Compressor Advisory Committee to advise on the recovery path forward</a:t>
            </a:r>
          </a:p>
          <a:p>
            <a:pPr marL="914400" lvl="1" indent="-457200"/>
            <a:r>
              <a:rPr lang="en-US" sz="1600" dirty="0" smtClean="0"/>
              <a:t>The FY17 appropriations includes funding for a new 2K cold-box to remedy this severe vulnerability in the long term</a:t>
            </a:r>
          </a:p>
          <a:p>
            <a:pPr lvl="1"/>
            <a:endParaRPr lang="en-US" sz="1200" dirty="0"/>
          </a:p>
          <a:p>
            <a:r>
              <a:rPr lang="en-US" sz="1600" dirty="0" smtClean="0"/>
              <a:t>We have augmented the Accelerator Advisory Committee membership and will hold the next meeting Sept. 13-15, 2017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569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0165" y="76200"/>
            <a:ext cx="967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Computation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838200"/>
            <a:ext cx="8991600" cy="563231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ct val="120000"/>
              <a:defRPr/>
            </a:pP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Computation is central to all aspects of our NP Program</a:t>
            </a:r>
          </a:p>
          <a:p>
            <a:pPr marL="571500" lvl="1" indent="-339725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Lattice QCD – a traditional strength at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JLab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1028700" lvl="2" indent="-454025">
              <a:spcAft>
                <a:spcPts val="30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Dedicated LQCD machine at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</a:p>
          <a:p>
            <a:pPr marL="1028700" lvl="3" indent="-454025">
              <a:spcAft>
                <a:spcPts val="300"/>
              </a:spcAft>
              <a:buFont typeface="Arial" panose="020B0604020202020204" pitchFamily="34" charset="0"/>
              <a:buChar char="–"/>
              <a:defRPr/>
            </a:pP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#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397 fastest computer in the </a:t>
            </a:r>
            <a:b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</a:b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world &amp; #10 Green500</a:t>
            </a:r>
          </a:p>
          <a:p>
            <a:pPr marL="1028700" lvl="2" indent="-454025">
              <a:spcAft>
                <a:spcPts val="30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ASCR: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Exascale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571500" lvl="1" indent="-339725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Experimental/computation</a:t>
            </a:r>
          </a:p>
          <a:p>
            <a:pPr marL="1028700" lvl="2" indent="-454025">
              <a:spcAft>
                <a:spcPts val="30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in class multi-threaded 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</a:p>
          <a:p>
            <a:pPr marL="1028700" lvl="2" indent="-454025">
              <a:spcAft>
                <a:spcPts val="30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hardware investments</a:t>
            </a:r>
          </a:p>
          <a:p>
            <a:pPr marL="574675" lvl="2">
              <a:spcAft>
                <a:spcPts val="3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processors and storage)</a:t>
            </a:r>
          </a:p>
          <a:p>
            <a:pPr marL="571500" lvl="1" indent="-339725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</a:t>
            </a:r>
          </a:p>
          <a:p>
            <a:pPr marL="1028700" lvl="2" indent="-454025">
              <a:spcAft>
                <a:spcPts val="30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controls</a:t>
            </a:r>
          </a:p>
          <a:p>
            <a:pPr marL="1028700" lvl="2" indent="-454025">
              <a:spcAft>
                <a:spcPts val="30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simulations </a:t>
            </a:r>
          </a:p>
          <a:p>
            <a:pPr marL="571500" lvl="1" indent="-339725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Nucleon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Tomography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–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intersection of Experiment, Theory 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Computation – a major </a:t>
            </a: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>
              <a:spcAft>
                <a:spcPts val="300"/>
              </a:spcAft>
              <a:buClr>
                <a:srgbClr val="C00000"/>
              </a:buClr>
              <a:defRPr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challenge!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61142" y="2048725"/>
            <a:ext cx="3906658" cy="4123475"/>
            <a:chOff x="5161142" y="1915375"/>
            <a:chExt cx="3906658" cy="4123475"/>
          </a:xfrm>
        </p:grpSpPr>
        <p:sp>
          <p:nvSpPr>
            <p:cNvPr id="4" name="TextBox 3"/>
            <p:cNvSpPr txBox="1"/>
            <p:nvPr/>
          </p:nvSpPr>
          <p:spPr>
            <a:xfrm>
              <a:off x="5181600" y="5454075"/>
              <a:ext cx="3809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Towards the development of a new Core Capability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161142" y="1915375"/>
              <a:ext cx="3906658" cy="3412497"/>
              <a:chOff x="5084942" y="1828800"/>
              <a:chExt cx="3906658" cy="3412497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5135822" y="1845302"/>
                <a:ext cx="3740702" cy="3395995"/>
              </a:xfrm>
              <a:prstGeom prst="rect">
                <a:avLst/>
              </a:prstGeom>
              <a:gradFill flip="none" rotWithShape="1">
                <a:gsLst>
                  <a:gs pos="57930">
                    <a:srgbClr val="FF0000">
                      <a:lumMod val="19000"/>
                    </a:srgbClr>
                  </a:gs>
                  <a:gs pos="30000">
                    <a:srgbClr val="53010D">
                      <a:lumMod val="95000"/>
                      <a:lumOff val="5000"/>
                    </a:srgbClr>
                  </a:gs>
                  <a:gs pos="0">
                    <a:srgbClr val="C00000"/>
                  </a:gs>
                  <a:gs pos="100000">
                    <a:schemeClr val="tx1"/>
                  </a:gs>
                </a:gsLst>
                <a:lin ang="27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292100" dist="139700" dir="2700000" algn="tl" rotWithShape="0">
                  <a:prstClr val="black">
                    <a:alpha val="6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4942" y="1828800"/>
                <a:ext cx="3906658" cy="3272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7010400" y="946116"/>
            <a:ext cx="1942323" cy="577884"/>
            <a:chOff x="6874450" y="1819275"/>
            <a:chExt cx="2002073" cy="577884"/>
          </a:xfrm>
        </p:grpSpPr>
        <p:sp>
          <p:nvSpPr>
            <p:cNvPr id="17" name="Rectangle 16"/>
            <p:cNvSpPr/>
            <p:nvPr/>
          </p:nvSpPr>
          <p:spPr bwMode="auto">
            <a:xfrm>
              <a:off x="6874450" y="1819275"/>
              <a:ext cx="2002073" cy="577884"/>
            </a:xfrm>
            <a:prstGeom prst="rect">
              <a:avLst/>
            </a:prstGeom>
            <a:gradFill flip="none" rotWithShape="1">
              <a:gsLst>
                <a:gs pos="57930">
                  <a:srgbClr val="FF0000">
                    <a:lumMod val="19000"/>
                  </a:srgbClr>
                </a:gs>
                <a:gs pos="30000">
                  <a:srgbClr val="53010D">
                    <a:lumMod val="95000"/>
                    <a:lumOff val="5000"/>
                  </a:srgbClr>
                </a:gs>
                <a:gs pos="0">
                  <a:srgbClr val="C00000"/>
                </a:gs>
                <a:gs pos="100000">
                  <a:schemeClr val="tx1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952994" y="1902530"/>
              <a:ext cx="1895731" cy="419608"/>
              <a:chOff x="5600445" y="4916940"/>
              <a:chExt cx="1895731" cy="41960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836077" y="4936438"/>
                <a:ext cx="1660099" cy="40011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Parallel</a:t>
                </a:r>
              </a:p>
              <a:p>
                <a:pPr algn="r"/>
                <a:r>
                  <a:rPr lang="en-US" sz="1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Computing Center</a:t>
                </a:r>
              </a:p>
            </p:txBody>
          </p:sp>
          <p:pic>
            <p:nvPicPr>
              <p:cNvPr id="20" name="Picture 5" descr="C:\Users\stewartm\Desktop\glfeokloaffnapal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060" b="12028"/>
              <a:stretch/>
            </p:blipFill>
            <p:spPr bwMode="auto">
              <a:xfrm>
                <a:off x="5600445" y="4916940"/>
                <a:ext cx="609600" cy="416129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008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632" y="37903"/>
            <a:ext cx="8079581" cy="685800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</a:pPr>
            <a:r>
              <a:rPr lang="en-US" sz="2800" dirty="0" smtClean="0"/>
              <a:t>Providing </a:t>
            </a:r>
            <a:r>
              <a:rPr lang="en-US" sz="2800" dirty="0"/>
              <a:t>a Path that Allows the Field to Realize its Long-term Scientific Ambitions 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53" y="1112511"/>
            <a:ext cx="5419147" cy="452628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600" b="1" dirty="0" smtClean="0"/>
              <a:t>The NSAC Long-Range Plan presents a vision for a future Electron-Ion Collider in  the U.S.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600" b="1" dirty="0" smtClean="0"/>
              <a:t>Jefferson Lab must provide leadership to build a plan and the support to carry it out: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Strong </a:t>
            </a:r>
            <a:r>
              <a:rPr lang="en-US" sz="2600" dirty="0" smtClean="0"/>
              <a:t>community-driven scientific vision and support</a:t>
            </a:r>
          </a:p>
          <a:p>
            <a:pPr>
              <a:lnSpc>
                <a:spcPct val="120000"/>
              </a:lnSpc>
            </a:pPr>
            <a:endParaRPr lang="en-US" sz="1300" dirty="0" smtClean="0"/>
          </a:p>
          <a:p>
            <a:pPr>
              <a:lnSpc>
                <a:spcPct val="120000"/>
              </a:lnSpc>
            </a:pPr>
            <a:r>
              <a:rPr lang="en-US" sz="2600" dirty="0"/>
              <a:t>C</a:t>
            </a:r>
            <a:r>
              <a:rPr lang="en-US" sz="2600" dirty="0" smtClean="0"/>
              <a:t>redible, cost-effective technical and project plan</a:t>
            </a:r>
          </a:p>
          <a:p>
            <a:pPr>
              <a:lnSpc>
                <a:spcPct val="120000"/>
              </a:lnSpc>
            </a:pPr>
            <a:endParaRPr lang="en-US" sz="1300" dirty="0"/>
          </a:p>
          <a:p>
            <a:pPr>
              <a:lnSpc>
                <a:spcPct val="120000"/>
              </a:lnSpc>
            </a:pPr>
            <a:r>
              <a:rPr lang="en-US" sz="2600" dirty="0" smtClean="0"/>
              <a:t>A team capable of delivering the vision</a:t>
            </a:r>
          </a:p>
          <a:p>
            <a:pPr>
              <a:lnSpc>
                <a:spcPct val="120000"/>
              </a:lnSpc>
            </a:pPr>
            <a:endParaRPr lang="en-US" sz="1300" dirty="0" smtClean="0"/>
          </a:p>
          <a:p>
            <a:pPr>
              <a:lnSpc>
                <a:spcPct val="120000"/>
              </a:lnSpc>
            </a:pPr>
            <a:r>
              <a:rPr lang="en-US" sz="2600" dirty="0" smtClean="0"/>
              <a:t>Working with the nuclear physics community and our national laboratory partners</a:t>
            </a:r>
          </a:p>
          <a:p>
            <a:pPr>
              <a:lnSpc>
                <a:spcPct val="110000"/>
              </a:lnSpc>
            </a:pPr>
            <a:endParaRPr lang="en-US" sz="2600" dirty="0" smtClean="0"/>
          </a:p>
          <a:p>
            <a:pPr marL="0" indent="0">
              <a:lnSpc>
                <a:spcPct val="110000"/>
              </a:lnSpc>
              <a:buClr>
                <a:schemeClr val="accent1"/>
              </a:buClr>
              <a:buNone/>
            </a:pPr>
            <a:endParaRPr lang="en-US" sz="2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35" y="1050925"/>
            <a:ext cx="337956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9467" y="5581383"/>
            <a:ext cx="8665933" cy="743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Bef>
                <a:spcPts val="1000"/>
              </a:spcBef>
            </a:pPr>
            <a:r>
              <a:rPr lang="en-US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in lockstep with ONP, the nuclear physics community and our national laboratory partners</a:t>
            </a:r>
          </a:p>
        </p:txBody>
      </p:sp>
    </p:spTree>
    <p:extLst>
      <p:ext uri="{BB962C8B-B14F-4D97-AF65-F5344CB8AC3E}">
        <p14:creationId xmlns:p14="http://schemas.microsoft.com/office/powerpoint/2010/main" val="2735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" y="1033825"/>
            <a:ext cx="4648200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700" b="1" u="sng" dirty="0" err="1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lang="en-US" sz="170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EIC Figure 8 Concept</a:t>
            </a:r>
          </a:p>
          <a:p>
            <a:pPr defTabSz="457200">
              <a:defRPr/>
            </a:pPr>
            <a:endParaRPr lang="en-US" sz="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Polarization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Luminosity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Low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technical risk</a:t>
            </a: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timeframe for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construction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lvl="2" defTabSz="457200">
              <a:buSzPct val="100000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   consistent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w/running 12 GeV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CEBAF</a:t>
            </a:r>
          </a:p>
          <a:p>
            <a:pPr marL="0" lvl="2" defTabSz="457200">
              <a:buSzPct val="100000"/>
              <a:defRPr/>
            </a:pPr>
            <a:endParaRPr lang="en-US" sz="6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SzPct val="70000"/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effective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operations</a:t>
            </a: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10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  <a:sym typeface="Wingdings 3"/>
            </a:endParaRPr>
          </a:p>
          <a:p>
            <a:pPr marL="285750" lvl="2" indent="-285750" defTabSz="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Fulfills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White Paper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Requirements</a:t>
            </a: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endParaRPr lang="en-US" sz="1300" b="1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  <a:sym typeface="Wingdings 3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Collaboration with SLAC, LBNL, ANL, BNL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Site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evaluation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(Virginia funds)</a:t>
            </a:r>
          </a:p>
          <a:p>
            <a:pPr defTabSz="457200">
              <a:defRPr/>
            </a:pPr>
            <a:endParaRPr lang="en-US" sz="1300" dirty="0">
              <a:solidFill>
                <a:prstClr val="black"/>
              </a:solidFill>
              <a:ea typeface="ＭＳ Ｐゴシック" pitchFamily="1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0"/>
            <a:ext cx="817924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>
              <a:defRPr/>
            </a:pPr>
            <a:r>
              <a:rPr lang="en-US" sz="3300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3300" b="1" dirty="0">
                <a:solidFill>
                  <a:prstClr val="black"/>
                </a:solidFill>
                <a:latin typeface="Arial" charset="0"/>
              </a:rPr>
              <a:t>EIC at Jefferson Lab 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4983" y="957530"/>
            <a:ext cx="3955473" cy="2964978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858" y="4610101"/>
            <a:ext cx="4260975" cy="1392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User group organizing (charter, meetings)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NAS study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underway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3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DOE-NP accelerator R&amp;D program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   (FY17-18)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764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93" y="1320140"/>
            <a:ext cx="4782314" cy="218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10814" y="4054241"/>
            <a:ext cx="4580786" cy="2323460"/>
            <a:chOff x="4302584" y="4054241"/>
            <a:chExt cx="4580786" cy="232346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584" y="4054241"/>
              <a:ext cx="4580786" cy="232346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4604027" y="4066712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</a:t>
              </a:r>
              <a:r>
                <a:rPr lang="en-US" sz="1200" baseline="30000" dirty="0" smtClean="0"/>
                <a:t>35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03961" y="4874800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</a:t>
              </a:r>
              <a:r>
                <a:rPr lang="en-US" sz="1200" baseline="30000" dirty="0" smtClean="0"/>
                <a:t>34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04027" y="5777766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</a:t>
              </a:r>
              <a:r>
                <a:rPr lang="en-US" sz="1200" baseline="30000" dirty="0" smtClean="0"/>
                <a:t>33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7831" y="4747508"/>
              <a:ext cx="356616" cy="358122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rtlCol="0">
              <a:spAutoFit/>
            </a:bodyPr>
            <a:lstStyle/>
            <a:p>
              <a:r>
                <a:rPr lang="en-US" sz="1400" dirty="0" smtClean="0"/>
                <a:t>     (</a:t>
              </a:r>
              <a:endParaRPr lang="en-US" sz="1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06329" y="4475454"/>
              <a:ext cx="780621" cy="171873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63205" y="4445004"/>
              <a:ext cx="462045" cy="247930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>
                  <a:solidFill>
                    <a:srgbClr val="0000FF"/>
                  </a:solidFill>
                  <a:latin typeface="Arial"/>
                </a:rPr>
                <a:t>LHC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914400"/>
            <a:ext cx="4750563" cy="29649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2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95" y="1219200"/>
            <a:ext cx="5422906" cy="3061047"/>
          </a:xfrm>
        </p:spPr>
        <p:txBody>
          <a:bodyPr>
            <a:noAutofit/>
          </a:bodyPr>
          <a:lstStyle/>
          <a:p>
            <a:r>
              <a:rPr lang="en-US" sz="2000" dirty="0" smtClean="0"/>
              <a:t>Build upon TJNAF position as the “go to” lab for Superconducting RF technology, cryogenics and sources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Deliver on Jefferson Lab’s commitment to LCLS-II and FRIB and lay the groundwork for future SRF projects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5595" y="4198763"/>
            <a:ext cx="6533805" cy="1272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lnSpc>
                <a:spcPct val="110000"/>
              </a:lnSpc>
            </a:pPr>
            <a:r>
              <a:rPr lang="en-US" sz="2000" dirty="0" smtClean="0"/>
              <a:t>Aggressively explore opportunities to make a difference in society, partnering with federal and industry partners where appropriate</a:t>
            </a:r>
            <a:endParaRPr lang="en-US" sz="2200" b="1" i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83375" y="1017796"/>
            <a:ext cx="2289384" cy="2031050"/>
            <a:chOff x="5152931" y="1340060"/>
            <a:chExt cx="2033192" cy="1803768"/>
          </a:xfrm>
        </p:grpSpPr>
        <p:pic>
          <p:nvPicPr>
            <p:cNvPr id="7" name="Picture 6"/>
            <p:cNvPicPr/>
            <p:nvPr/>
          </p:nvPicPr>
          <p:blipFill>
            <a:blip r:embed="rId2" cstate="print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937" y="1340060"/>
              <a:ext cx="1933180" cy="127746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152931" y="2682163"/>
              <a:ext cx="203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LCLS-II Prototype </a:t>
              </a:r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Cryomodule</a:t>
              </a: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 bwMode="auto">
          <a:xfrm>
            <a:off x="95595" y="-103512"/>
            <a:ext cx="904840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Technology </a:t>
            </a:r>
            <a:r>
              <a:rPr lang="en-US" sz="2600" dirty="0">
                <a:solidFill>
                  <a:schemeClr val="tx1"/>
                </a:solidFill>
              </a:rPr>
              <a:t>Solutions Supporting the NP Community, Larger DOE Mission and Societal Needs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5562600"/>
            <a:ext cx="853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 strives to be an indispensable partner to Office of Science while pursuing opportunities beyond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53899" y="2949129"/>
            <a:ext cx="2225976" cy="2243943"/>
            <a:chOff x="6868648" y="1029442"/>
            <a:chExt cx="1885071" cy="190028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/>
            <a:stretch/>
          </p:blipFill>
          <p:spPr bwMode="auto">
            <a:xfrm>
              <a:off x="6890132" y="1029442"/>
              <a:ext cx="1850997" cy="1402699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868648" y="2468064"/>
              <a:ext cx="1885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FRIB Refrigerator Installation</a:t>
              </a: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0" y="20897"/>
            <a:ext cx="8906704" cy="698202"/>
          </a:xfrm>
        </p:spPr>
        <p:txBody>
          <a:bodyPr/>
          <a:lstStyle/>
          <a:p>
            <a:r>
              <a:rPr lang="en-US" sz="3200" dirty="0" smtClean="0"/>
              <a:t>Technology Partnerships – LCLS II and FRIB</a:t>
            </a:r>
            <a:endParaRPr lang="en-US" sz="3200" dirty="0"/>
          </a:p>
        </p:txBody>
      </p:sp>
      <p:pic>
        <p:nvPicPr>
          <p:cNvPr id="11" name="Picture 10" descr="C:\Users\preble\Desktop\DSC_05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50" y="1313432"/>
            <a:ext cx="1768402" cy="11458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53399" y="2572491"/>
            <a:ext cx="2231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LCLS II 1.3 GHz cavity string</a:t>
            </a:r>
          </a:p>
        </p:txBody>
      </p:sp>
      <p:pic>
        <p:nvPicPr>
          <p:cNvPr id="13" name="Picture 12" descr="C:\Users\preble\Desktop\DSC_05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87" y="1313433"/>
            <a:ext cx="1711224" cy="11344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752539" y="2576338"/>
            <a:ext cx="19753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LCLS II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endParaRPr lang="en-US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9472" y="812154"/>
            <a:ext cx="278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LCLS-II Project</a:t>
            </a:r>
            <a:endParaRPr lang="en-US" sz="2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11"/>
          <a:stretch/>
        </p:blipFill>
        <p:spPr>
          <a:xfrm>
            <a:off x="5190123" y="1313431"/>
            <a:ext cx="1804234" cy="11458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8"/>
          <a:stretch/>
        </p:blipFill>
        <p:spPr>
          <a:xfrm>
            <a:off x="7190719" y="1313192"/>
            <a:ext cx="1725594" cy="11461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619915" y="792332"/>
            <a:ext cx="2829905" cy="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FRIB Project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10837" y="2563922"/>
            <a:ext cx="160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4K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Coldbox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 Installation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63307" y="2561896"/>
            <a:ext cx="15567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Tunnel Transfer Lines</a:t>
            </a:r>
            <a:endParaRPr lang="en-US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12772" y="77508"/>
          <a:ext cx="8862252" cy="72429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3016">
                  <a:extLst>
                    <a:ext uri="{9D8B030D-6E8A-4147-A177-3AD203B41FA5}">
                      <a16:colId xmlns:a16="http://schemas.microsoft.com/office/drawing/2014/main" val="3068682981"/>
                    </a:ext>
                  </a:extLst>
                </a:gridCol>
                <a:gridCol w="3458082">
                  <a:extLst>
                    <a:ext uri="{9D8B030D-6E8A-4147-A177-3AD203B41FA5}">
                      <a16:colId xmlns:a16="http://schemas.microsoft.com/office/drawing/2014/main" val="2326411357"/>
                    </a:ext>
                  </a:extLst>
                </a:gridCol>
                <a:gridCol w="4051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559">
                <a:tc gridSpan="2">
                  <a:txBody>
                    <a:bodyPr/>
                    <a:lstStyle/>
                    <a:p>
                      <a:pPr marL="0" indent="0" algn="ctr"/>
                      <a:endParaRPr lang="en-US" sz="2000" b="1" dirty="0">
                        <a:solidFill>
                          <a:srgbClr val="313E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/>
                      <a:endParaRPr lang="en-US" sz="2000" b="1" dirty="0">
                        <a:solidFill>
                          <a:srgbClr val="313E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313E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70958"/>
                  </a:ext>
                </a:extLst>
              </a:tr>
              <a:tr h="2653583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60436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Jefferson Lab 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Scope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Cryogenic plant design</a:t>
                      </a:r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acquisition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</a:t>
                      </a:r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cavities for half of </a:t>
                      </a:r>
                      <a:r>
                        <a:rPr lang="en-US" sz="1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linac</a:t>
                      </a:r>
                      <a:endParaRPr lang="en-US" sz="1200" b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</a:t>
                      </a:r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R&amp;D, LLRF, machine physics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Cryogenic</a:t>
                      </a:r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refrigerator and distribution system design, procurement, fabrication, and integration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 and design finalization for two </a:t>
                      </a:r>
                      <a:r>
                        <a:rPr lang="en-US" sz="12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</a:t>
                      </a:r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styles of six required for FRIB</a:t>
                      </a:r>
                      <a:endParaRPr lang="en-US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383032"/>
                  </a:ext>
                </a:extLst>
              </a:tr>
              <a:tr h="136660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production underway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Preparations for additional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production – procurements and assembly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Cryoplant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CP installation design is nearing completion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Design Review completion and closeout this summer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Cryogenic equipment arriving at SLAC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Warm compressor systems installed and cycled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4.5K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coldbox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 installed and warm piping complete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All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linac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 transfer lines delivered including sections built by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JLab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 with installation continuing.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2K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coldbox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 design being finalized by FRIB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Cryomodule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 designs completed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All FRIB scope complete;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available for consulting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186657"/>
                  </a:ext>
                </a:extLst>
              </a:tr>
              <a:tr h="1366604">
                <a:tc gridSpan="3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1" indent="0" algn="ctr">
                        <a:buFont typeface="Arial" panose="020B0604020202020204" pitchFamily="34" charset="0"/>
                        <a:buNone/>
                      </a:pPr>
                      <a:endParaRPr lang="en-US" sz="1200" b="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38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76199" y="21265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Jefferson Lab At-A-Glance  </a:t>
            </a:r>
            <a:endParaRPr lang="en-US" sz="32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329730"/>
              </p:ext>
            </p:extLst>
          </p:nvPr>
        </p:nvGraphicFramePr>
        <p:xfrm>
          <a:off x="31375" y="914400"/>
          <a:ext cx="8915400" cy="5199888"/>
        </p:xfrm>
        <a:graphic>
          <a:graphicData uri="http://schemas.openxmlformats.org/drawingml/2006/table">
            <a:tbl>
              <a:tblPr firstRow="1" bandRow="1"/>
              <a:tblGrid>
                <a:gridCol w="891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443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Created to build and operate the Continuous Electron Beam Accelerator Facility (CEBAF), world-unique user facility for Nuclear Physics:</a:t>
                      </a:r>
                    </a:p>
                    <a:p>
                      <a:pPr marL="796925" marR="0" lvl="1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Mission is to gain a deeper understanding of the structure of matter </a:t>
                      </a:r>
                    </a:p>
                    <a:p>
                      <a:pPr marL="1200150" marR="0" lvl="2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fundamental research in nuclear physics </a:t>
                      </a:r>
                    </a:p>
                    <a:p>
                      <a:pPr marL="1657350" marR="0" lvl="3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accelerator science and technology</a:t>
                      </a:r>
                    </a:p>
                    <a:p>
                      <a:pPr marL="796925" marR="0" lvl="1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In operation since 1995</a:t>
                      </a:r>
                    </a:p>
                    <a:p>
                      <a:pPr marL="796925" marR="0" lvl="1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1,530 Active Users</a:t>
                      </a:r>
                    </a:p>
                    <a:p>
                      <a:pPr marL="796925" marR="0" lvl="1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181 Completed Experiments to-date (3 full, 3 partial from 12 GeV era)</a:t>
                      </a:r>
                    </a:p>
                    <a:p>
                      <a:pPr marL="796925" marR="0" lvl="1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Produces ~1/3 of US PhDs in Nuclear Physics (562 PhDs granted to-date; 200 in progress)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Managed for DOE by Jefferson Science Associates, LLC (JSA)</a:t>
                      </a:r>
                      <a:endParaRPr kumimoji="0" 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Human Capital: </a:t>
                      </a:r>
                    </a:p>
                    <a:p>
                      <a:pPr marL="796925" marR="0" lvl="1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699 FTEs </a:t>
                      </a:r>
                    </a:p>
                    <a:p>
                      <a:pPr marL="796925" marR="0" lvl="1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 Joint faculty;  28 Post docs; 9 Undergraduate students;</a:t>
                      </a:r>
                    </a:p>
                    <a:p>
                      <a:pPr marL="914400" marR="0" lvl="1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39 Graduate students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K-12 Science Education program serves as national model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11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Site is 169 Acres, and includes:</a:t>
                      </a:r>
                    </a:p>
                    <a:p>
                      <a:pPr marL="796925" marR="0" lvl="1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72 Buildings &amp; Trailers: 880K SF</a:t>
                      </a:r>
                    </a:p>
                    <a:p>
                      <a:pPr marL="796925" marR="0" lvl="1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Replacement Plant Value: $415M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6019800" y="3265982"/>
            <a:ext cx="3054546" cy="29876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5738336"/>
            <a:ext cx="3581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  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FY 2016: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r>
              <a:rPr lang="en-US" sz="1200" b="1" dirty="0">
                <a:solidFill>
                  <a:srgbClr val="000000"/>
                </a:solidFill>
                <a:latin typeface="Arial"/>
              </a:rPr>
              <a:t>  </a:t>
            </a:r>
            <a:r>
              <a:rPr lang="en-US" sz="11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Total Lab Operating Costs: $184.1M</a:t>
            </a:r>
            <a:endParaRPr lang="en-US" sz="1100" dirty="0">
              <a:solidFill>
                <a:srgbClr val="000000"/>
              </a:solidFill>
              <a:latin typeface="Arial"/>
            </a:endParaRPr>
          </a:p>
          <a:p>
            <a:r>
              <a:rPr lang="en-US" sz="1100" dirty="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 Non-DOE Costs: $6.3M</a:t>
            </a:r>
            <a:endParaRPr lang="en-US" sz="11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00" y="3265982"/>
            <a:ext cx="3218500" cy="298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11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60" y="1012996"/>
            <a:ext cx="8826285" cy="5505450"/>
          </a:xfrm>
        </p:spPr>
        <p:txBody>
          <a:bodyPr>
            <a:normAutofit/>
          </a:bodyPr>
          <a:lstStyle/>
          <a:p>
            <a:r>
              <a:rPr lang="en-US" dirty="0" smtClean="0"/>
              <a:t>On May 23, 2017 the President’s FY18 Budget Request to Congress was </a:t>
            </a:r>
            <a:r>
              <a:rPr lang="en-US" dirty="0" smtClean="0"/>
              <a:t>released</a:t>
            </a:r>
          </a:p>
          <a:p>
            <a:pPr lvl="1"/>
            <a:r>
              <a:rPr lang="en-US" dirty="0" smtClean="0"/>
              <a:t>DOE Office of Science funding is reduced by $900M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Budget Request - </a:t>
            </a:r>
            <a:r>
              <a:rPr lang="en-US" b="1" dirty="0" smtClean="0"/>
              <a:t>Office </a:t>
            </a:r>
            <a:r>
              <a:rPr lang="en-US" b="1" dirty="0" smtClean="0"/>
              <a:t>of Nuclear Physics: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Budget Request - Jefferson </a:t>
            </a:r>
            <a:r>
              <a:rPr lang="en-US" b="1" dirty="0" smtClean="0"/>
              <a:t>Lab </a:t>
            </a:r>
            <a:r>
              <a:rPr lang="en-US" b="1" dirty="0" smtClean="0"/>
              <a:t>NP Funding </a:t>
            </a:r>
            <a:r>
              <a:rPr lang="en-US" dirty="0" smtClean="0"/>
              <a:t>(w/o 12 GeV Upgrade Project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460375" indent="-460375">
              <a:spcBef>
                <a:spcPts val="0"/>
              </a:spcBef>
            </a:pPr>
            <a:endParaRPr lang="en-US" sz="2000" dirty="0" smtClean="0"/>
          </a:p>
          <a:p>
            <a:pPr marL="460375" indent="-460375">
              <a:spcBef>
                <a:spcPts val="0"/>
              </a:spcBef>
            </a:pPr>
            <a:r>
              <a:rPr lang="en-US" sz="2000" dirty="0" smtClean="0"/>
              <a:t>Congress </a:t>
            </a:r>
            <a:r>
              <a:rPr lang="en-US" sz="2000" dirty="0"/>
              <a:t>is responsible for </a:t>
            </a:r>
            <a:r>
              <a:rPr lang="en-US" sz="2000" dirty="0" smtClean="0"/>
              <a:t>appropriations:</a:t>
            </a:r>
            <a:endParaRPr lang="en-US" sz="2000" dirty="0"/>
          </a:p>
          <a:p>
            <a:pPr marL="860425" lvl="1" indent="-460375">
              <a:spcBef>
                <a:spcPts val="0"/>
              </a:spcBef>
            </a:pPr>
            <a:r>
              <a:rPr lang="en-US" sz="2000" dirty="0"/>
              <a:t>House E&amp;WD appropriations subcommittee draft bill holds DOE Office of Science ~flat at $5.4B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725" y="3002230"/>
            <a:ext cx="14039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$617 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5175" y="3001690"/>
            <a:ext cx="14039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$622 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9677" y="2555897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FY16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6127" y="2555897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FY17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81300" y="3186356"/>
            <a:ext cx="4476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28723" y="4447080"/>
            <a:ext cx="14039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$107.6 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5173" y="4446540"/>
            <a:ext cx="14039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$109.3 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9675" y="4000747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FY16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6125" y="4000747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FY17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65133" y="4650423"/>
            <a:ext cx="4476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34012" y="3001690"/>
            <a:ext cx="14039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$503 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4964" y="2555897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FY18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910137" y="3186356"/>
            <a:ext cx="4476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34010" y="4446540"/>
            <a:ext cx="14039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$96.8 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4962" y="4000747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FY18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893970" y="4650423"/>
            <a:ext cx="4476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7657" y="2863190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18.5% reduction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57657" y="4305190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11.5% reduction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2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26" y="5781044"/>
            <a:ext cx="8756725" cy="837075"/>
          </a:xfrm>
        </p:spPr>
        <p:txBody>
          <a:bodyPr>
            <a:noAutofit/>
          </a:bodyPr>
          <a:lstStyle/>
          <a:p>
            <a:pPr marL="0" indent="0" algn="ctr" fontAlgn="base">
              <a:spcAft>
                <a:spcPct val="0"/>
              </a:spcAft>
              <a:buClr>
                <a:srgbClr val="C00000"/>
              </a:buClr>
              <a:buNone/>
              <a:defRPr/>
            </a:pPr>
            <a:r>
              <a:rPr lang="en-US" sz="2000" b="1" i="1" kern="0" dirty="0" smtClean="0"/>
              <a:t>Jefferson </a:t>
            </a:r>
            <a:r>
              <a:rPr lang="en-US" sz="2000" b="1" i="1" kern="0" dirty="0"/>
              <a:t>Lab is in a very strong position going forward, with great promise for scientific and technical </a:t>
            </a:r>
            <a:r>
              <a:rPr lang="en-US" sz="2000" b="1" i="1" kern="0" dirty="0" smtClean="0"/>
              <a:t>advances</a:t>
            </a:r>
            <a:endParaRPr lang="en-US" sz="2000" b="1" i="1" kern="0" dirty="0"/>
          </a:p>
          <a:p>
            <a:endParaRPr lang="en-US" sz="2000" dirty="0"/>
          </a:p>
        </p:txBody>
      </p:sp>
      <p:pic>
        <p:nvPicPr>
          <p:cNvPr id="4" name="Picture 3" descr="C:\Users\preble\Desktop\DSC_05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77" y="4364371"/>
            <a:ext cx="1894089" cy="12556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6907578" y="1069960"/>
            <a:ext cx="2194563" cy="1543845"/>
            <a:chOff x="6907578" y="1069960"/>
            <a:chExt cx="2194563" cy="1543845"/>
          </a:xfrm>
        </p:grpSpPr>
        <p:sp>
          <p:nvSpPr>
            <p:cNvPr id="8" name="Rectangle 7"/>
            <p:cNvSpPr/>
            <p:nvPr/>
          </p:nvSpPr>
          <p:spPr>
            <a:xfrm>
              <a:off x="6907578" y="1069960"/>
              <a:ext cx="2177311" cy="1543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830" y="1104464"/>
              <a:ext cx="2177311" cy="1479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25" y="3020722"/>
            <a:ext cx="2070275" cy="945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-205076" y="860864"/>
            <a:ext cx="6922399" cy="4961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3275" indent="-460375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12 GeV CEBAF is a unique world-leading facility for nuclear physics research</a:t>
            </a:r>
          </a:p>
          <a:p>
            <a:pPr marL="1255713" lvl="1" indent="-452438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Powers a very exciting Physics program spanning the breadth of nuclear physics with many opportunities for discovery</a:t>
            </a:r>
          </a:p>
          <a:p>
            <a:pPr marL="1255713" lvl="1" indent="-452438" fontAlgn="base">
              <a:spcAft>
                <a:spcPts val="400"/>
              </a:spcAft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Early high-impact physics underway - results emerging</a:t>
            </a:r>
          </a:p>
          <a:p>
            <a:pPr marL="1255713" lvl="1" indent="-452438" fontAlgn="base">
              <a:spcAft>
                <a:spcPts val="400"/>
              </a:spcAft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We are eager to start full-blown 12 GeV operations!</a:t>
            </a:r>
            <a:endParaRPr lang="en-US" sz="900" kern="0" dirty="0" smtClean="0">
              <a:solidFill>
                <a:srgbClr val="000000"/>
              </a:solidFill>
            </a:endParaRPr>
          </a:p>
          <a:p>
            <a:pPr marL="457200" fontAlgn="base">
              <a:spcAft>
                <a:spcPct val="0"/>
              </a:spcAft>
              <a:buSzPct val="120000"/>
              <a:defRPr/>
            </a:pPr>
            <a:endParaRPr lang="en-US" sz="200" kern="0" dirty="0" smtClean="0">
              <a:solidFill>
                <a:srgbClr val="000000"/>
              </a:solidFill>
            </a:endParaRPr>
          </a:p>
          <a:p>
            <a:pPr marL="1371600" lvl="1" indent="-574675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00" kern="0" dirty="0" smtClean="0">
              <a:solidFill>
                <a:srgbClr val="000000"/>
              </a:solidFill>
            </a:endParaRPr>
          </a:p>
          <a:p>
            <a:pPr marL="803275" indent="-460375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Electron Ion Collider is the next-generation facility for nuclear physics</a:t>
            </a:r>
          </a:p>
          <a:p>
            <a:pPr marL="1258888" lvl="1" indent="-457200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Strong </a:t>
            </a:r>
            <a:r>
              <a:rPr lang="en-US" sz="1600" kern="0" dirty="0" smtClean="0">
                <a:solidFill>
                  <a:srgbClr val="000000"/>
                </a:solidFill>
              </a:rPr>
              <a:t>and growing community interest, national and international</a:t>
            </a:r>
          </a:p>
          <a:p>
            <a:pPr marL="1258888" lvl="1" indent="-457200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Strong JLEIC design based on CEBAF as injector</a:t>
            </a:r>
          </a:p>
          <a:p>
            <a:pPr marL="1258888" lvl="1" indent="-457200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–"/>
              <a:defRPr/>
            </a:pPr>
            <a:endParaRPr lang="en-US" sz="1600" kern="0" dirty="0" smtClean="0">
              <a:solidFill>
                <a:srgbClr val="000000"/>
              </a:solidFill>
            </a:endParaRPr>
          </a:p>
          <a:p>
            <a:pPr marL="803275" indent="-460375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Jefferson Lab plays a unique and central role in technology serving the larger DOE mission</a:t>
            </a:r>
          </a:p>
          <a:p>
            <a:pPr marL="1255713" lvl="1" indent="-452438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FRIB, LCLS-II, and strong potential for future opportunities</a:t>
            </a:r>
          </a:p>
          <a:p>
            <a:pPr marL="914400" indent="-574675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7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0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3200" dirty="0" smtClean="0"/>
              <a:t>FY18 President’s Budget Request Narrative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4" y="849085"/>
            <a:ext cx="8833756" cy="5559879"/>
          </a:xfrm>
        </p:spPr>
        <p:txBody>
          <a:bodyPr>
            <a:noAutofit/>
          </a:bodyPr>
          <a:lstStyle/>
          <a:p>
            <a:pPr marL="342900" indent="-342900"/>
            <a:r>
              <a:rPr lang="en-US" sz="1550" dirty="0" smtClean="0"/>
              <a:t>Full narrative on DOE website.  Excerpts follow:</a:t>
            </a:r>
          </a:p>
          <a:p>
            <a:pPr marL="342900" indent="-342900"/>
            <a:r>
              <a:rPr lang="en-US" sz="1550" dirty="0" smtClean="0"/>
              <a:t>Research:</a:t>
            </a:r>
          </a:p>
          <a:p>
            <a:pPr marL="800100" lvl="1"/>
            <a:r>
              <a:rPr lang="en-US" sz="1550" i="1" dirty="0" smtClean="0"/>
              <a:t>“</a:t>
            </a:r>
            <a:r>
              <a:rPr lang="en-US" sz="1550" b="1" i="1" dirty="0" smtClean="0"/>
              <a:t>Initial experimental and theoretical exploitation of the new capabilities enabled by the 12 GeV CEBAF Upgrade </a:t>
            </a:r>
            <a:r>
              <a:rPr lang="en-US" sz="1550" i="1" dirty="0" smtClean="0"/>
              <a:t>to unravel the mechanism of quark confinement”</a:t>
            </a:r>
          </a:p>
          <a:p>
            <a:pPr marL="800100" lvl="1"/>
            <a:r>
              <a:rPr lang="en-US" sz="1550" i="1" dirty="0" smtClean="0"/>
              <a:t>“The funding </a:t>
            </a:r>
            <a:r>
              <a:rPr lang="en-US" sz="1550" b="1" i="1" dirty="0" smtClean="0"/>
              <a:t>decrease results in an overall reduction </a:t>
            </a:r>
            <a:r>
              <a:rPr lang="en-US" sz="1550" i="1" dirty="0" smtClean="0"/>
              <a:t>in laboratory and university research in the FY 2018 Request”</a:t>
            </a:r>
            <a:endParaRPr lang="en-US" sz="1550" i="1" dirty="0"/>
          </a:p>
          <a:p>
            <a:pPr marL="342900" indent="-342900"/>
            <a:r>
              <a:rPr lang="en-US" sz="1550" dirty="0" smtClean="0"/>
              <a:t>Facility Operations:</a:t>
            </a:r>
          </a:p>
          <a:p>
            <a:pPr marL="800100" lvl="1"/>
            <a:r>
              <a:rPr lang="en-US" sz="1550" i="1" dirty="0" smtClean="0"/>
              <a:t>“</a:t>
            </a:r>
            <a:r>
              <a:rPr lang="en-US" sz="1550" b="1" i="1" dirty="0" smtClean="0"/>
              <a:t>CEBAF operates for 1,070 hours (~10 weeks) </a:t>
            </a:r>
            <a:r>
              <a:rPr lang="en-US" sz="1550" i="1" dirty="0" smtClean="0"/>
              <a:t>to launch the highly anticipated science program of the newly constructed 12 GeV machine and associated experimental instrumentation.”</a:t>
            </a:r>
            <a:endParaRPr lang="en-US" sz="1550" dirty="0"/>
          </a:p>
          <a:p>
            <a:pPr marL="800100" lvl="1"/>
            <a:r>
              <a:rPr lang="en-US" sz="1550" i="1" dirty="0" smtClean="0"/>
              <a:t>“</a:t>
            </a:r>
            <a:r>
              <a:rPr lang="en-US" sz="1550" b="1" i="1" dirty="0" smtClean="0"/>
              <a:t>Investments in maintaining and/or improving operational reliability and new facility capabilities, </a:t>
            </a:r>
            <a:r>
              <a:rPr lang="en-US" sz="1550" i="1" dirty="0" smtClean="0"/>
              <a:t>such as capital equipment and accelerator improvement projects, </a:t>
            </a:r>
            <a:r>
              <a:rPr lang="en-US" sz="1550" b="1" i="1" dirty="0" smtClean="0"/>
              <a:t>are paused</a:t>
            </a:r>
            <a:r>
              <a:rPr lang="en-US" sz="1550" i="1" dirty="0" smtClean="0"/>
              <a:t>, and efforts are redirected to operation of the facility to enable world-class science and the optimization of existing capabilities.”</a:t>
            </a:r>
          </a:p>
          <a:p>
            <a:pPr marL="800100" lvl="1"/>
            <a:r>
              <a:rPr lang="en-US" sz="1550" i="1" dirty="0" smtClean="0"/>
              <a:t>“Reduced accelerator R&amp;D efforts at TJNAF focus on high priority activities.”</a:t>
            </a:r>
          </a:p>
          <a:p>
            <a:pPr marL="800100" lvl="1"/>
            <a:r>
              <a:rPr lang="en-US" sz="1550" i="1" dirty="0" smtClean="0"/>
              <a:t>“</a:t>
            </a:r>
            <a:r>
              <a:rPr lang="en-US" sz="1550" b="1" i="1" dirty="0" smtClean="0"/>
              <a:t>Reductions in facility staff are expected</a:t>
            </a:r>
            <a:r>
              <a:rPr lang="en-US" sz="1550" i="1" dirty="0" smtClean="0"/>
              <a:t>.”</a:t>
            </a:r>
          </a:p>
          <a:p>
            <a:pPr marL="342900" indent="-342900"/>
            <a:r>
              <a:rPr lang="en-US" sz="1550" dirty="0" smtClean="0"/>
              <a:t>Theory</a:t>
            </a:r>
          </a:p>
          <a:p>
            <a:pPr marL="800100" lvl="1"/>
            <a:r>
              <a:rPr lang="en-US" sz="1550" i="1" dirty="0" smtClean="0"/>
              <a:t>“…an overall </a:t>
            </a:r>
            <a:r>
              <a:rPr lang="en-US" sz="1550" b="1" i="1" dirty="0" smtClean="0"/>
              <a:t>reduction of approximately 27% in laboratory and university research </a:t>
            </a:r>
            <a:r>
              <a:rPr lang="en-US" sz="1550" i="1" dirty="0" smtClean="0"/>
              <a:t>staff.”</a:t>
            </a:r>
          </a:p>
          <a:p>
            <a:pPr marL="800100" lvl="1"/>
            <a:r>
              <a:rPr lang="en-US" sz="1550" i="1" dirty="0" smtClean="0"/>
              <a:t>“Funding will also support the second year of SciDAC-4 grants and the third year of the theory topical collaborations initiated in FY 2016.”</a:t>
            </a:r>
            <a:endParaRPr lang="en-US" sz="1550" i="1" dirty="0"/>
          </a:p>
        </p:txBody>
      </p:sp>
    </p:spTree>
    <p:extLst>
      <p:ext uri="{BB962C8B-B14F-4D97-AF65-F5344CB8AC3E}">
        <p14:creationId xmlns:p14="http://schemas.microsoft.com/office/powerpoint/2010/main" val="35065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696" y="838200"/>
            <a:ext cx="4686653" cy="48121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104185" y="2146119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Site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5019" y="4073392"/>
            <a:ext cx="2067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Technical Support Building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992740" y="4579832"/>
            <a:ext cx="666054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5359791" y="2346174"/>
            <a:ext cx="1744394" cy="54553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-122926" y="1319809"/>
            <a:ext cx="2067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Center Renovation</a:t>
            </a:r>
          </a:p>
          <a:p>
            <a:pPr algn="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Wing D</a:t>
            </a:r>
          </a:p>
          <a:p>
            <a:pPr algn="r"/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cxnSpLocks/>
            <a:stCxn id="9" idx="3"/>
          </p:cNvCxnSpPr>
          <p:nvPr/>
        </p:nvCxnSpPr>
        <p:spPr>
          <a:xfrm>
            <a:off x="1945025" y="1981529"/>
            <a:ext cx="832339" cy="84586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076049" y="2844815"/>
            <a:ext cx="206795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  <a:p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 and Receiving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  <a:p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Operations Building</a:t>
            </a:r>
          </a:p>
          <a:p>
            <a:pPr algn="r"/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4389120" y="3116792"/>
            <a:ext cx="2700997" cy="81592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 flipH="1">
            <a:off x="4459458" y="3834243"/>
            <a:ext cx="2616591" cy="22508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>
          <a:xfrm flipH="1" flipV="1">
            <a:off x="4234375" y="4157800"/>
            <a:ext cx="2855742" cy="74558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0144" y="3450396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ESH&amp;Q Building</a:t>
            </a:r>
          </a:p>
        </p:txBody>
      </p:sp>
      <p:cxnSp>
        <p:nvCxnSpPr>
          <p:cNvPr id="16" name="Straight Arrow Connector 15"/>
          <p:cNvCxnSpPr>
            <a:cxnSpLocks/>
            <a:stCxn id="15" idx="3"/>
          </p:cNvCxnSpPr>
          <p:nvPr/>
        </p:nvCxnSpPr>
        <p:spPr>
          <a:xfrm>
            <a:off x="2099941" y="3650451"/>
            <a:ext cx="1587803" cy="503329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841674" y="5958465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0543" y="5829068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ESR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4210" y="5845922"/>
            <a:ext cx="3384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 Cold Box Replacement</a:t>
            </a: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4783016" y="4917456"/>
            <a:ext cx="693388" cy="92846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" name="Straight Arrow Connector 21"/>
          <p:cNvCxnSpPr>
            <a:stCxn id="18" idx="0"/>
          </p:cNvCxnSpPr>
          <p:nvPr/>
        </p:nvCxnSpPr>
        <p:spPr>
          <a:xfrm flipV="1">
            <a:off x="3083972" y="4945592"/>
            <a:ext cx="362613" cy="88347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149969" y="1175448"/>
            <a:ext cx="2121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Center One</a:t>
            </a:r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>
            <a:off x="3868615" y="1375503"/>
            <a:ext cx="281354" cy="489263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322364" y="2779166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491175" y="3355941"/>
            <a:ext cx="0" cy="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7" name="Straight Arrow Connector 26"/>
          <p:cNvCxnSpPr>
            <a:stCxn id="25" idx="3"/>
          </p:cNvCxnSpPr>
          <p:nvPr/>
        </p:nvCxnSpPr>
        <p:spPr>
          <a:xfrm>
            <a:off x="1992740" y="2979221"/>
            <a:ext cx="1186558" cy="40485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28600" y="762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Campus Plan – 2028</a:t>
            </a:r>
          </a:p>
        </p:txBody>
      </p:sp>
    </p:spTree>
    <p:extLst>
      <p:ext uri="{BB962C8B-B14F-4D97-AF65-F5344CB8AC3E}">
        <p14:creationId xmlns:p14="http://schemas.microsoft.com/office/powerpoint/2010/main" val="226424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</a:t>
            </a:r>
            <a:r>
              <a:rPr lang="en-US" dirty="0" smtClean="0"/>
              <a:t>Director 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42" y="1487213"/>
            <a:ext cx="5552737" cy="46436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Stuart Henderson</a:t>
            </a:r>
            <a:r>
              <a:rPr lang="en-US" sz="1600" dirty="0" smtClean="0"/>
              <a:t>:</a:t>
            </a:r>
            <a:endParaRPr lang="en-US" sz="1400" dirty="0"/>
          </a:p>
          <a:p>
            <a:pPr marL="346075" indent="-346075">
              <a:lnSpc>
                <a:spcPct val="100000"/>
              </a:lnSpc>
            </a:pPr>
            <a:r>
              <a:rPr lang="en-US" sz="1400" dirty="0"/>
              <a:t>During last tenure served as Director of the Advanced Photon Source Upgrade Project at Argonne National Lab</a:t>
            </a:r>
          </a:p>
          <a:p>
            <a:pPr marL="346075" indent="-346075">
              <a:lnSpc>
                <a:spcPct val="100000"/>
              </a:lnSpc>
            </a:pPr>
            <a:r>
              <a:rPr lang="en-US" sz="1400" dirty="0"/>
              <a:t>Prior: Assoc. Lab Director for Accelerators at </a:t>
            </a:r>
            <a:r>
              <a:rPr lang="en-US" sz="1400" dirty="0" err="1" smtClean="0"/>
              <a:t>Fermilab</a:t>
            </a:r>
            <a:endParaRPr lang="en-US" sz="1400" dirty="0"/>
          </a:p>
          <a:p>
            <a:pPr marL="346075" indent="-346075">
              <a:lnSpc>
                <a:spcPct val="100000"/>
              </a:lnSpc>
            </a:pPr>
            <a:r>
              <a:rPr lang="en-US" sz="1400" dirty="0"/>
              <a:t>Prior: ORNL, SNS, Director of Research Accelerator </a:t>
            </a:r>
            <a:r>
              <a:rPr lang="en-US" sz="1400" dirty="0" smtClean="0"/>
              <a:t>Division</a:t>
            </a:r>
          </a:p>
          <a:p>
            <a:pPr marL="346075" indent="-346075">
              <a:lnSpc>
                <a:spcPct val="100000"/>
              </a:lnSpc>
            </a:pPr>
            <a:r>
              <a:rPr lang="en-US" sz="1400" dirty="0" smtClean="0"/>
              <a:t>Prior: Cornell Electron Storage Ring</a:t>
            </a:r>
            <a:endParaRPr lang="en-US" sz="1400" dirty="0"/>
          </a:p>
          <a:p>
            <a:pPr marL="346075" indent="-346075">
              <a:lnSpc>
                <a:spcPct val="100000"/>
              </a:lnSpc>
            </a:pPr>
            <a:r>
              <a:rPr lang="en-US" sz="1400" dirty="0"/>
              <a:t>Started Monday, April 3</a:t>
            </a:r>
            <a:r>
              <a:rPr lang="en-US" sz="1400" baseline="30000" dirty="0"/>
              <a:t>rd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Hugh Montgomery:</a:t>
            </a:r>
          </a:p>
          <a:p>
            <a:pPr marL="341313" indent="-341313">
              <a:lnSpc>
                <a:spcPct val="100000"/>
              </a:lnSpc>
            </a:pPr>
            <a:r>
              <a:rPr lang="en-US" sz="1400" dirty="0" smtClean="0"/>
              <a:t>Jefferson Lab Director, September 2008 – April 2017</a:t>
            </a:r>
          </a:p>
          <a:p>
            <a:pPr marL="341313" indent="-341313">
              <a:lnSpc>
                <a:spcPct val="100000"/>
              </a:lnSpc>
            </a:pPr>
            <a:r>
              <a:rPr lang="en-US" sz="1400" dirty="0" smtClean="0"/>
              <a:t>Received Secretary’s </a:t>
            </a:r>
            <a:r>
              <a:rPr lang="en-US" sz="1400" dirty="0"/>
              <a:t>Distinguished Service </a:t>
            </a:r>
            <a:r>
              <a:rPr lang="en-US" sz="1400" dirty="0" smtClean="0"/>
              <a:t>Award in January 2017</a:t>
            </a:r>
            <a:endParaRPr lang="en-US" sz="1400" dirty="0"/>
          </a:p>
          <a:p>
            <a:pPr marL="341313" indent="-341313">
              <a:lnSpc>
                <a:spcPct val="100000"/>
              </a:lnSpc>
            </a:pPr>
            <a:r>
              <a:rPr lang="en-US" sz="1400" dirty="0" smtClean="0"/>
              <a:t>Thanks for 8 years of effective leadership of Jefferson Lab, and for successfully shepherding the Lab during construction of the 12 GeV upgrade of CEBAF.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818" y="1611240"/>
            <a:ext cx="1629710" cy="184157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9A5DFB4-3D23-4866-8D46-AE36D04BFD7D}" type="slidenum">
              <a:rPr lang="en-US">
                <a:solidFill>
                  <a:prstClr val="black"/>
                </a:solidFill>
              </a:rPr>
              <a:pPr defTabSz="457200"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8053" r="5469" b="8449"/>
          <a:stretch/>
        </p:blipFill>
        <p:spPr bwMode="auto">
          <a:xfrm>
            <a:off x="6254388" y="4186950"/>
            <a:ext cx="2609850" cy="18764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874" y="969264"/>
            <a:ext cx="6509062" cy="52788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200" dirty="0" smtClean="0"/>
              <a:t>Jianwei Qiu selected as AD for Theory and Computation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sz="1900" dirty="0" smtClean="0"/>
              <a:t>Started Oct. 2, 2016</a:t>
            </a:r>
          </a:p>
          <a:p>
            <a:pPr marL="914400" lvl="1" indent="-457200"/>
            <a:r>
              <a:rPr lang="en-US" sz="1900" dirty="0"/>
              <a:t>Ph. D Columbia U. with Al Mueller</a:t>
            </a:r>
          </a:p>
          <a:p>
            <a:pPr marL="914400" lvl="1" indent="-457200"/>
            <a:r>
              <a:rPr lang="en-US" sz="1900" dirty="0" smtClean="0"/>
              <a:t>Most recently, Theory </a:t>
            </a:r>
            <a:r>
              <a:rPr lang="en-US" sz="1900" dirty="0"/>
              <a:t>Group Leader BNL 2014-16</a:t>
            </a:r>
          </a:p>
          <a:p>
            <a:pPr lvl="1">
              <a:lnSpc>
                <a:spcPct val="110000"/>
              </a:lnSpc>
            </a:pPr>
            <a:endParaRPr lang="en-US" sz="2000" dirty="0" smtClean="0"/>
          </a:p>
          <a:p>
            <a:pPr>
              <a:lnSpc>
                <a:spcPct val="110000"/>
              </a:lnSpc>
            </a:pPr>
            <a:r>
              <a:rPr lang="en-US" sz="2200" dirty="0" smtClean="0"/>
              <a:t>Andrew Hutton (Associate Director for Accelerator) stepped down April 28, after 25 years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sz="1900" dirty="0" smtClean="0"/>
              <a:t>Thanks for your dedicated service!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sz="1900" dirty="0" smtClean="0"/>
              <a:t>Search Committee: S. Henderson (Chair), S. Holmes (FNAL), K. Kumar (Stony Brook), P. Rossi (Expt. </a:t>
            </a:r>
            <a:r>
              <a:rPr lang="en-US" sz="1900" dirty="0" err="1" smtClean="0"/>
              <a:t>Phys</a:t>
            </a:r>
            <a:r>
              <a:rPr lang="en-US" sz="1900" dirty="0" smtClean="0"/>
              <a:t>), R. Yoshida (Expt. Phys.), G. Neil (AD), M. Logue (ESH&amp;Q), R. Barbosa (HR)</a:t>
            </a:r>
            <a:endParaRPr lang="en-US" sz="1900" dirty="0"/>
          </a:p>
          <a:p>
            <a:pPr marL="0" indent="0">
              <a:lnSpc>
                <a:spcPct val="110000"/>
              </a:lnSpc>
              <a:buNone/>
            </a:pP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sz="2200" dirty="0" smtClean="0"/>
              <a:t>Fulvia Pilat is serving as Acting Accelerator AD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sz="1900" dirty="0" smtClean="0"/>
              <a:t>Fulvia has accepted position at ORNL, effective in the Fall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sz="1900" dirty="0" smtClean="0"/>
              <a:t>Thanks for your dedicated service!</a:t>
            </a:r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t="9650" r="39961" b="20536"/>
          <a:stretch/>
        </p:blipFill>
        <p:spPr>
          <a:xfrm>
            <a:off x="7134638" y="2959860"/>
            <a:ext cx="1370858" cy="15310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6223" r="34286" b="16709"/>
          <a:stretch/>
        </p:blipFill>
        <p:spPr>
          <a:xfrm>
            <a:off x="7126756" y="4696421"/>
            <a:ext cx="1370858" cy="15904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48" y="592659"/>
            <a:ext cx="2258654" cy="279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3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100597"/>
              </p:ext>
            </p:extLst>
          </p:nvPr>
        </p:nvGraphicFramePr>
        <p:xfrm>
          <a:off x="0" y="838200"/>
          <a:ext cx="9144000" cy="55626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4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200">
                <a:tc grid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2943" y="2245266"/>
            <a:ext cx="1670657" cy="39241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Hutton</a:t>
            </a:r>
          </a:p>
          <a:p>
            <a:pPr defTabSz="4572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Lab)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58899"/>
            <a:ext cx="13525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…for extensive technical contributions to accelerators world-wide as designer and adviser…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6" y="2177849"/>
            <a:ext cx="549867" cy="52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33310"/>
          <a:stretch/>
        </p:blipFill>
        <p:spPr bwMode="auto">
          <a:xfrm>
            <a:off x="1219200" y="1092401"/>
            <a:ext cx="1105512" cy="11935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6477000" y="868046"/>
            <a:ext cx="2387977" cy="1792948"/>
            <a:chOff x="4495800" y="868046"/>
            <a:chExt cx="2387977" cy="1792948"/>
          </a:xfrm>
        </p:grpSpPr>
        <p:sp>
          <p:nvSpPr>
            <p:cNvPr id="11" name="Rectangle 10"/>
            <p:cNvSpPr/>
            <p:nvPr/>
          </p:nvSpPr>
          <p:spPr>
            <a:xfrm>
              <a:off x="5038799" y="2223459"/>
              <a:ext cx="1670657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Jerry Draayer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(President, SURA)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95800" y="1363740"/>
              <a:ext cx="142875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his distinguished contributions to the field of Nuclear Theory and Computational Physics…</a:t>
              </a: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8933" y="1138486"/>
              <a:ext cx="1024844" cy="1128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000" y="2222500"/>
              <a:ext cx="438494" cy="438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607001" y="868046"/>
              <a:ext cx="14127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AAAS FELLOWSHIP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225800" y="863684"/>
            <a:ext cx="2413000" cy="1847967"/>
            <a:chOff x="2209800" y="863684"/>
            <a:chExt cx="2413000" cy="1847967"/>
          </a:xfrm>
        </p:grpSpPr>
        <p:sp>
          <p:nvSpPr>
            <p:cNvPr id="7" name="Rectangle 6"/>
            <p:cNvSpPr/>
            <p:nvPr/>
          </p:nvSpPr>
          <p:spPr>
            <a:xfrm>
              <a:off x="2752799" y="2251817"/>
              <a:ext cx="1670657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Peter Bosted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Lab/W&amp;M)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2184400"/>
              <a:ext cx="549867" cy="527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715" y="1103495"/>
              <a:ext cx="1122085" cy="118250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209800" y="1357107"/>
              <a:ext cx="142875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invaluable contributions to unraveling the structure of the proton and neutron …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6000" y="863684"/>
              <a:ext cx="14127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APS FELLOW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865029"/>
            <a:ext cx="1412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FELLOW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2247899" y="2724604"/>
            <a:ext cx="2362201" cy="1755467"/>
            <a:chOff x="4522763" y="2776651"/>
            <a:chExt cx="2362201" cy="1755467"/>
          </a:xfrm>
        </p:grpSpPr>
        <p:sp>
          <p:nvSpPr>
            <p:cNvPr id="18" name="Rectangle 17"/>
            <p:cNvSpPr/>
            <p:nvPr/>
          </p:nvSpPr>
          <p:spPr>
            <a:xfrm>
              <a:off x="4579914" y="4139703"/>
              <a:ext cx="1670657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Bill Rainey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99576" y="3278594"/>
              <a:ext cx="13138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his role in the LOB General Purpose Infrastructure Crosscut Committee…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22763" y="2776651"/>
              <a:ext cx="23622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5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 </a:t>
              </a:r>
              <a:r>
                <a:rPr lang="en-US" sz="950" b="1" dirty="0" smtClean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SECRETARY’S ACHIEVEMENT AWARD</a:t>
              </a:r>
              <a:endParaRPr lang="en-US" sz="95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638" y="3053465"/>
              <a:ext cx="1057275" cy="12171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Rectangle 21"/>
          <p:cNvSpPr/>
          <p:nvPr/>
        </p:nvSpPr>
        <p:spPr>
          <a:xfrm>
            <a:off x="0" y="4112166"/>
            <a:ext cx="1670657" cy="39241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 Montgomery</a:t>
            </a:r>
          </a:p>
          <a:p>
            <a:pPr defTabSz="4572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 Jefferson Lab Director)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56" y="3225799"/>
            <a:ext cx="1443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…in recognition of over three  decades of leadership, distinguished service, and exceptional contributions to research…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76200" y="2741052"/>
            <a:ext cx="23622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5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SECRETARIAL DISTINGUISHED SERVICE AWARD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3127346"/>
            <a:ext cx="968375" cy="109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495800" y="2747961"/>
            <a:ext cx="2438401" cy="1763529"/>
            <a:chOff x="2209799" y="2743200"/>
            <a:chExt cx="2438401" cy="1763529"/>
          </a:xfrm>
        </p:grpSpPr>
        <p:grpSp>
          <p:nvGrpSpPr>
            <p:cNvPr id="60" name="Group 59"/>
            <p:cNvGrpSpPr/>
            <p:nvPr/>
          </p:nvGrpSpPr>
          <p:grpSpPr>
            <a:xfrm>
              <a:off x="2209799" y="2743200"/>
              <a:ext cx="2362201" cy="1763529"/>
              <a:chOff x="2209799" y="2743200"/>
              <a:chExt cx="2362201" cy="176352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286000" y="4114314"/>
                <a:ext cx="1670657" cy="392415"/>
              </a:xfrm>
              <a:prstGeom prst="rect">
                <a:avLst/>
              </a:prstGeom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n-US" sz="10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Phiala Shanahan</a:t>
                </a:r>
              </a:p>
              <a:p>
                <a:pPr defTabSz="457200"/>
                <a:r>
                  <a:rPr lang="en-US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(Jefferson Lab/W&amp;M)</a:t>
                </a:r>
                <a:endParaRPr lang="en-US" sz="10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246375" y="3200400"/>
                <a:ext cx="129216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9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‘One of top 30 under 30’  - she investigates gluons, fundamental particles of matter, found in neutrons and protons.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09799" y="2743200"/>
                <a:ext cx="2362201" cy="238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950" b="1" dirty="0">
                    <a:solidFill>
                      <a:srgbClr val="00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FORBES ’30 Under 30’ in SCIENCE </a:t>
                </a:r>
              </a:p>
            </p:txBody>
          </p:sp>
        </p:grpSp>
        <p:pic>
          <p:nvPicPr>
            <p:cNvPr id="29" name="Picture 7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68"/>
            <a:stretch/>
          </p:blipFill>
          <p:spPr bwMode="auto">
            <a:xfrm>
              <a:off x="3538537" y="3199145"/>
              <a:ext cx="1109663" cy="10930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9139" y="4602206"/>
            <a:ext cx="1087929" cy="115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654550" y="6010105"/>
            <a:ext cx="1441450" cy="39241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Perdrisat</a:t>
            </a:r>
          </a:p>
          <a:p>
            <a:pPr defTabSz="4572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(College of W&amp;M)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83243" y="4953000"/>
            <a:ext cx="13486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…for groundbreaking measurements of nucleon structure…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20407" y="4612784"/>
            <a:ext cx="23622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5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TOM W. BONNER PRIZE  IN NUCLEAR </a:t>
            </a:r>
            <a:r>
              <a:rPr lang="en-US" sz="95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en-US" sz="95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82" y="5842084"/>
            <a:ext cx="16496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…for his pioneering implementation of polarization transfer …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6199" y="5943114"/>
            <a:ext cx="1981201" cy="39241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Sinclair</a:t>
            </a:r>
          </a:p>
          <a:p>
            <a:pPr defTabSz="4572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Lab/Cornell – Retired )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56" y="5144869"/>
            <a:ext cx="1443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…for his crucial development of polarized electron beam technology…</a:t>
            </a:r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45" y="4940690"/>
            <a:ext cx="1028701" cy="115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6781800" y="2705100"/>
            <a:ext cx="2383770" cy="1763529"/>
            <a:chOff x="2209799" y="4572000"/>
            <a:chExt cx="2383770" cy="1763529"/>
          </a:xfrm>
        </p:grpSpPr>
        <p:sp>
          <p:nvSpPr>
            <p:cNvPr id="41" name="Rectangle 40"/>
            <p:cNvSpPr/>
            <p:nvPr/>
          </p:nvSpPr>
          <p:spPr>
            <a:xfrm>
              <a:off x="2285999" y="5943114"/>
              <a:ext cx="1981201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Cynthia Keppel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 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213656" y="5144869"/>
              <a:ext cx="1443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…for her excellence in service to Physics…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09799" y="4572000"/>
              <a:ext cx="2362201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/>
              <a:r>
                <a:rPr lang="en-US" sz="95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FRANCES G. SLACK AWARD</a:t>
              </a:r>
            </a:p>
          </p:txBody>
        </p:sp>
        <p:pic>
          <p:nvPicPr>
            <p:cNvPr id="44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912" y="4572000"/>
              <a:ext cx="505992" cy="291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550" y="4897252"/>
              <a:ext cx="955019" cy="1198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5" name="Group 54"/>
          <p:cNvGrpSpPr/>
          <p:nvPr/>
        </p:nvGrpSpPr>
        <p:grpSpPr>
          <a:xfrm>
            <a:off x="2796607" y="5486400"/>
            <a:ext cx="2362201" cy="384721"/>
            <a:chOff x="4521576" y="3094940"/>
            <a:chExt cx="2362201" cy="384721"/>
          </a:xfrm>
        </p:grpSpPr>
        <p:sp>
          <p:nvSpPr>
            <p:cNvPr id="36" name="TextBox 35"/>
            <p:cNvSpPr txBox="1"/>
            <p:nvPr/>
          </p:nvSpPr>
          <p:spPr>
            <a:xfrm>
              <a:off x="4521576" y="3094940"/>
              <a:ext cx="23622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95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2017  OUTSTANDING  </a:t>
              </a:r>
            </a:p>
            <a:p>
              <a:pPr algn="r" defTabSz="457200"/>
              <a:r>
                <a:rPr lang="en-US" sz="95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PHYSICIST PRIZE 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553" y="3142889"/>
              <a:ext cx="474121" cy="318421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-43891" y="4572000"/>
            <a:ext cx="23622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95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2017  OUTSTANDING  </a:t>
            </a:r>
          </a:p>
          <a:p>
            <a:pPr algn="r" defTabSz="457200"/>
            <a:r>
              <a:rPr lang="en-US" sz="95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PHYSICIST PRIZE 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" y="4619949"/>
            <a:ext cx="474121" cy="318421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6136536" y="4591885"/>
            <a:ext cx="3029035" cy="1759922"/>
            <a:chOff x="4231535" y="4591885"/>
            <a:chExt cx="3029035" cy="1759922"/>
          </a:xfrm>
        </p:grpSpPr>
        <p:pic>
          <p:nvPicPr>
            <p:cNvPr id="49" name="Picture 1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8421" y="4953000"/>
              <a:ext cx="1005779" cy="113927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Rectangle 49"/>
            <p:cNvSpPr/>
            <p:nvPr/>
          </p:nvSpPr>
          <p:spPr>
            <a:xfrm>
              <a:off x="5943600" y="5959392"/>
              <a:ext cx="1316970" cy="39241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Raul Briceno</a:t>
              </a:r>
            </a:p>
            <a:p>
              <a:pPr defTabSz="457200"/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(Jefferson Lab)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252973" y="4914037"/>
              <a:ext cx="15524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embargoed until 6/23/17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31535" y="4591885"/>
              <a:ext cx="2321664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95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 KENNETH G. WILSON AWARD</a:t>
              </a:r>
            </a:p>
          </p:txBody>
        </p:sp>
      </p:grpSp>
      <p:cxnSp>
        <p:nvCxnSpPr>
          <p:cNvPr id="56" name="Straight Connector 55"/>
          <p:cNvCxnSpPr/>
          <p:nvPr/>
        </p:nvCxnSpPr>
        <p:spPr>
          <a:xfrm>
            <a:off x="2819400" y="4563291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096000" y="4563291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819400" y="844732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096000" y="844732"/>
            <a:ext cx="0" cy="18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185423" y="5325070"/>
            <a:ext cx="1586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…for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Excellence in Lattice Field Theory: For groundbreaking contributions to the study of resonances using lattice </a:t>
            </a:r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QCD…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 bwMode="auto">
          <a:xfrm>
            <a:off x="0" y="-3332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Jefferson Lab Staff and Users Continue to be Recognized for their Accomplishments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9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6"/>
          <p:cNvSpPr>
            <a:spLocks noChangeArrowheads="1"/>
          </p:cNvSpPr>
          <p:nvPr/>
        </p:nvSpPr>
        <p:spPr bwMode="auto">
          <a:xfrm>
            <a:off x="0" y="0"/>
            <a:ext cx="9175805" cy="6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atin typeface="Arial" pitchFamily="34" charset="0"/>
                <a:cs typeface="Arial" pitchFamily="34" charset="0"/>
              </a:rPr>
              <a:t>Getting Work Done Safely is Our Highest Priority</a:t>
            </a:r>
            <a:endParaRPr lang="en-US" sz="3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649145"/>
              </p:ext>
            </p:extLst>
          </p:nvPr>
        </p:nvGraphicFramePr>
        <p:xfrm>
          <a:off x="47549" y="778241"/>
          <a:ext cx="9048902" cy="5564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ontent Placeholder 5"/>
          <p:cNvSpPr txBox="1">
            <a:spLocks/>
          </p:cNvSpPr>
          <p:nvPr/>
        </p:nvSpPr>
        <p:spPr>
          <a:xfrm>
            <a:off x="0" y="803973"/>
            <a:ext cx="9144000" cy="732219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68275" indent="-168275">
              <a:spcBef>
                <a:spcPts val="0"/>
              </a:spcBef>
              <a:spcAft>
                <a:spcPts val="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Low Injury rates attributable to effective work planning &amp; control</a:t>
            </a:r>
          </a:p>
          <a:p>
            <a:pPr marL="168275" indent="-168275">
              <a:spcBef>
                <a:spcPts val="0"/>
              </a:spcBef>
              <a:spcAft>
                <a:spcPts val="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Last DART - December 2016; last subcontractor TRC – 2012</a:t>
            </a:r>
          </a:p>
          <a:p>
            <a:pPr marL="168275" indent="-168275">
              <a:spcBef>
                <a:spcPts val="0"/>
              </a:spcBef>
              <a:spcAft>
                <a:spcPts val="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Focus on student safety has </a:t>
            </a:r>
            <a:r>
              <a:rPr lang="en-US" sz="1100" b="1" dirty="0" smtClean="0">
                <a:solidFill>
                  <a:schemeClr val="bg1"/>
                </a:solidFill>
              </a:rPr>
              <a:t>been a priority</a:t>
            </a:r>
            <a:endParaRPr lang="en-US" sz="1100" b="1" dirty="0">
              <a:solidFill>
                <a:schemeClr val="bg1"/>
              </a:solidFill>
            </a:endParaRPr>
          </a:p>
          <a:p>
            <a:pPr marL="168275" indent="-168275">
              <a:spcBef>
                <a:spcPts val="0"/>
              </a:spcBef>
              <a:spcAft>
                <a:spcPts val="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Recent events point to need for continued vigilance on balanced </a:t>
            </a:r>
            <a:r>
              <a:rPr lang="en-US" sz="1100" b="1" dirty="0" smtClean="0">
                <a:solidFill>
                  <a:schemeClr val="bg1"/>
                </a:solidFill>
              </a:rPr>
              <a:t>priorities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8" name="Picture 7" descr="C:\Users\gperry\Documents\DOE - ESHQ Bldg\2016\071216\DSCF850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1"/>
          <a:stretch/>
        </p:blipFill>
        <p:spPr bwMode="auto">
          <a:xfrm>
            <a:off x="-108911" y="1536192"/>
            <a:ext cx="2003007" cy="18557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ennifer\Pictures\IMG_1241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736" b="8007"/>
          <a:stretch/>
        </p:blipFill>
        <p:spPr bwMode="auto">
          <a:xfrm>
            <a:off x="-13084" y="3883418"/>
            <a:ext cx="1805307" cy="260421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SAM_0353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43" t="1" r="3264" b="-857"/>
          <a:stretch/>
        </p:blipFill>
        <p:spPr bwMode="auto">
          <a:xfrm>
            <a:off x="7237277" y="1536192"/>
            <a:ext cx="1938528" cy="1928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jennifer\Pictures\lead hall c\moving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82" t="7372" r="13462" b="26068"/>
          <a:stretch/>
        </p:blipFill>
        <p:spPr bwMode="auto">
          <a:xfrm>
            <a:off x="7237276" y="4652467"/>
            <a:ext cx="1906723" cy="175564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31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-76200"/>
            <a:ext cx="7848599" cy="914400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2900" dirty="0" smtClean="0"/>
              <a:t>Jefferson Lab is an Integral Part of the NSAC Long Range Plan</a:t>
            </a:r>
            <a:endParaRPr lang="en-US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4610" y="1181100"/>
            <a:ext cx="4166856" cy="4495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b="1" dirty="0" smtClean="0">
              <a:solidFill>
                <a:srgbClr val="005D9A"/>
              </a:solidFill>
            </a:endParaRP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5D9A"/>
                </a:solidFill>
              </a:rPr>
              <a:t>RECOMMENDATION </a:t>
            </a:r>
            <a:r>
              <a:rPr lang="en-US" sz="1400" b="1" dirty="0">
                <a:solidFill>
                  <a:srgbClr val="005D9A"/>
                </a:solidFill>
              </a:rPr>
              <a:t>II</a:t>
            </a:r>
            <a:endParaRPr lang="en-US" sz="1400" dirty="0">
              <a:solidFill>
                <a:srgbClr val="005D9A"/>
              </a:solidFill>
            </a:endParaRPr>
          </a:p>
          <a:p>
            <a:pPr marL="0" indent="0">
              <a:buNone/>
            </a:pPr>
            <a:r>
              <a:rPr lang="en-US" sz="1400" dirty="0" smtClean="0"/>
              <a:t>We </a:t>
            </a:r>
            <a:r>
              <a:rPr lang="en-US" sz="1400" dirty="0"/>
              <a:t>recommend the timely development and deployment of a U.S.-led ton-scale </a:t>
            </a:r>
            <a:r>
              <a:rPr lang="en-US" sz="1400" dirty="0" err="1"/>
              <a:t>neutrinoless</a:t>
            </a:r>
            <a:r>
              <a:rPr lang="en-US" sz="1400" dirty="0"/>
              <a:t> double beta decay experiment</a:t>
            </a:r>
            <a:r>
              <a:rPr lang="en-US" sz="1400" dirty="0" smtClean="0"/>
              <a:t>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solidFill>
                  <a:srgbClr val="005D9A"/>
                </a:solidFill>
              </a:rPr>
              <a:t>RECOMMENDATION III</a:t>
            </a:r>
            <a:endParaRPr lang="en-US" sz="1400" dirty="0">
              <a:solidFill>
                <a:srgbClr val="005D9A"/>
              </a:solidFill>
            </a:endParaRPr>
          </a:p>
          <a:p>
            <a:pPr marL="0" indent="0">
              <a:buNone/>
            </a:pPr>
            <a:r>
              <a:rPr lang="en-US" sz="1400" dirty="0" smtClean="0"/>
              <a:t>We </a:t>
            </a:r>
            <a:r>
              <a:rPr lang="en-US" sz="1400" dirty="0"/>
              <a:t>recommend a high-energy high-luminosity polarized EIC as the highest priority for new facility construction following the completion of FRIB</a:t>
            </a:r>
            <a:r>
              <a:rPr lang="en-US" sz="1400" dirty="0" smtClean="0"/>
              <a:t>.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en-US" sz="1400" b="1" dirty="0" smtClean="0">
                <a:solidFill>
                  <a:srgbClr val="FF0000"/>
                </a:solidFill>
                <a:sym typeface="Wingdings 3"/>
              </a:rPr>
              <a:t>Jefferson Lab EIC (JLEIC) development</a:t>
            </a:r>
            <a:endParaRPr lang="en-US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400" b="1" dirty="0" smtClean="0">
              <a:solidFill>
                <a:srgbClr val="005D9A"/>
              </a:solidFill>
            </a:endParaRP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5D9A"/>
                </a:solidFill>
              </a:rPr>
              <a:t>RECOMMENDATION </a:t>
            </a:r>
            <a:r>
              <a:rPr lang="en-US" sz="1400" b="1" dirty="0">
                <a:solidFill>
                  <a:srgbClr val="005D9A"/>
                </a:solidFill>
              </a:rPr>
              <a:t>IV </a:t>
            </a:r>
            <a:endParaRPr lang="en-US" sz="1400" dirty="0">
              <a:solidFill>
                <a:srgbClr val="005D9A"/>
              </a:solidFill>
            </a:endParaRPr>
          </a:p>
          <a:p>
            <a:pPr marL="0" indent="0">
              <a:buNone/>
            </a:pPr>
            <a:r>
              <a:rPr lang="en-US" sz="1400" dirty="0"/>
              <a:t>We recommend increasing investment in small-scale and mid-scale projects and initiatives that enable forefront research at universities and laboratories. 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FF0000"/>
                </a:solidFill>
                <a:sym typeface="Wingdings 3"/>
              </a:rPr>
              <a:t> MOLLER, </a:t>
            </a:r>
            <a:r>
              <a:rPr lang="en-US" sz="1400" b="1" dirty="0" err="1" smtClean="0">
                <a:solidFill>
                  <a:srgbClr val="FF0000"/>
                </a:solidFill>
                <a:sym typeface="Wingdings 3"/>
              </a:rPr>
              <a:t>SoLID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23975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04585"/>
            <a:ext cx="4473056" cy="261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1293808" y="5943600"/>
            <a:ext cx="2396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ts val="400"/>
              </a:spcAft>
            </a:pPr>
            <a:r>
              <a:rPr lang="en-US" sz="14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3"/>
              </a:rPr>
              <a:t> Operate 12 GeV CEBAF</a:t>
            </a:r>
            <a:endParaRPr lang="en-US" sz="14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0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1750"/>
            <a:ext cx="9144000" cy="730250"/>
          </a:xfrm>
        </p:spPr>
        <p:txBody>
          <a:bodyPr/>
          <a:lstStyle/>
          <a:p>
            <a:r>
              <a:rPr lang="en-US" b="1" dirty="0" smtClean="0"/>
              <a:t>12 GeV CEBAF Upgrade</a:t>
            </a:r>
            <a:endParaRPr lang="en-US" b="1" dirty="0"/>
          </a:p>
        </p:txBody>
      </p:sp>
      <p:sp>
        <p:nvSpPr>
          <p:cNvPr id="338" name="TextBox 337"/>
          <p:cNvSpPr txBox="1"/>
          <p:nvPr/>
        </p:nvSpPr>
        <p:spPr>
          <a:xfrm>
            <a:off x="4716517" y="2827338"/>
            <a:ext cx="381000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Project Cost = $338M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to Complete = $1.2M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8" y="1066800"/>
            <a:ext cx="5111872" cy="347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3860234"/>
            <a:ext cx="5562600" cy="241604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30188" indent="-2301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</a:t>
            </a:r>
            <a:r>
              <a:rPr lang="en-US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Accelerator energy to 12 GeV</a:t>
            </a:r>
          </a:p>
          <a:p>
            <a:pPr marL="687388" lvl="1" indent="-2301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new high gradient </a:t>
            </a:r>
            <a:r>
              <a:rPr lang="en-US" sz="1700" b="1" dirty="0" err="1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endParaRPr lang="en-US" sz="1700" b="1" dirty="0">
              <a:solidFill>
                <a:srgbClr val="313E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7388" lvl="1" indent="-2301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Helium refrigerator plant capacity</a:t>
            </a:r>
          </a:p>
          <a:p>
            <a:pPr marL="687388" lvl="1" indent="-230188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construction and upgraded utilities</a:t>
            </a:r>
          </a:p>
          <a:p>
            <a:pPr marL="230188" indent="-230188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10</a:t>
            </a:r>
            <a:r>
              <a:rPr lang="en-US" b="1" baseline="300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 of magnets for 5.5 pass machine</a:t>
            </a:r>
            <a:endParaRPr lang="en-US" b="1" dirty="0">
              <a:solidFill>
                <a:srgbClr val="313E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indent="-230188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4</a:t>
            </a:r>
            <a:r>
              <a:rPr lang="en-US" b="1" baseline="300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Hall </a:t>
            </a:r>
            <a:r>
              <a:rPr lang="en-US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b="1" dirty="0">
              <a:solidFill>
                <a:srgbClr val="313E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indent="-2301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experimental </a:t>
            </a:r>
            <a:r>
              <a:rPr lang="en-US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in </a:t>
            </a:r>
            <a:r>
              <a:rPr lang="en-US" b="1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Halls B, C, 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1448" y="1148565"/>
            <a:ext cx="3448202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Completion of the 12 GeV CEBAF Upgrade was ranked the highest priority in the 2007  NSAC Long Range Plan.</a:t>
            </a:r>
          </a:p>
        </p:txBody>
      </p:sp>
    </p:spTree>
    <p:extLst>
      <p:ext uri="{BB962C8B-B14F-4D97-AF65-F5344CB8AC3E}">
        <p14:creationId xmlns:p14="http://schemas.microsoft.com/office/powerpoint/2010/main" val="13683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2581" y="4982844"/>
            <a:ext cx="5973097" cy="1354647"/>
          </a:xfrm>
        </p:spPr>
        <p:txBody>
          <a:bodyPr>
            <a:normAutofit/>
          </a:bodyPr>
          <a:lstStyle/>
          <a:p>
            <a:pPr marL="341313" indent="-341313">
              <a:spcBef>
                <a:spcPts val="0"/>
              </a:spcBef>
            </a:pPr>
            <a:r>
              <a:rPr lang="en-US" sz="1400" b="1" dirty="0" smtClean="0">
                <a:solidFill>
                  <a:srgbClr val="0033CC"/>
                </a:solidFill>
              </a:rPr>
              <a:t>Remaining Scope </a:t>
            </a:r>
            <a:r>
              <a:rPr lang="en-US" sz="1400" dirty="0" smtClean="0"/>
              <a:t>= Solenoid Magnet for Hall B</a:t>
            </a:r>
          </a:p>
          <a:p>
            <a:pPr marL="684213" lvl="1" indent="-2841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Final phase of assembly at vendor</a:t>
            </a:r>
            <a:r>
              <a:rPr lang="en-US" sz="1200" dirty="0"/>
              <a:t> </a:t>
            </a:r>
            <a:r>
              <a:rPr lang="en-US" sz="1200" dirty="0" smtClean="0"/>
              <a:t>completed in June 2017</a:t>
            </a:r>
          </a:p>
          <a:p>
            <a:pPr marL="684213" lvl="1" indent="-2841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June delivery to Jefferson Lab</a:t>
            </a:r>
          </a:p>
          <a:p>
            <a:pPr marL="684213" lvl="1" indent="-284163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Installation and acceptance tests underway</a:t>
            </a:r>
          </a:p>
        </p:txBody>
      </p:sp>
      <p:sp>
        <p:nvSpPr>
          <p:cNvPr id="2" name="Rectangle 96"/>
          <p:cNvSpPr>
            <a:spLocks noChangeArrowheads="1"/>
          </p:cNvSpPr>
          <p:nvPr/>
        </p:nvSpPr>
        <p:spPr bwMode="auto">
          <a:xfrm>
            <a:off x="0" y="0"/>
            <a:ext cx="9144000" cy="6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 GeV Upgrade 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Path to Completion  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02581" y="4208999"/>
            <a:ext cx="8679427" cy="984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1" dirty="0" smtClean="0">
                <a:solidFill>
                  <a:srgbClr val="009900"/>
                </a:solidFill>
              </a:rPr>
              <a:t>Hall B</a:t>
            </a:r>
            <a:r>
              <a:rPr lang="en-US" sz="1400" dirty="0" smtClean="0"/>
              <a:t> – Key Performance Parameter demonstrated</a:t>
            </a:r>
          </a:p>
          <a:p>
            <a:pPr marL="684213" lvl="1" indent="-2841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CLAS12 installed, commissioned with beam</a:t>
            </a:r>
          </a:p>
          <a:p>
            <a:pPr marL="684213" lvl="1" indent="-2841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February 2017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20913" r="32019" b="2379"/>
          <a:stretch/>
        </p:blipFill>
        <p:spPr>
          <a:xfrm>
            <a:off x="7205158" y="3352800"/>
            <a:ext cx="1657280" cy="14779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394832" y="3429000"/>
            <a:ext cx="8679427" cy="984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1" dirty="0" smtClean="0">
                <a:solidFill>
                  <a:srgbClr val="009900"/>
                </a:solidFill>
              </a:rPr>
              <a:t>Hall C</a:t>
            </a:r>
            <a:r>
              <a:rPr lang="en-US" sz="1400" dirty="0" smtClean="0"/>
              <a:t> – Key Performance Parameter demonstrated</a:t>
            </a:r>
          </a:p>
          <a:p>
            <a:pPr marL="684213" lvl="1" indent="-2841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SHMS installed, commissioned with beam</a:t>
            </a:r>
          </a:p>
          <a:p>
            <a:pPr marL="684213" lvl="1" indent="-2841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March 2017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/>
          <a:stretch/>
        </p:blipFill>
        <p:spPr>
          <a:xfrm>
            <a:off x="6687848" y="2133600"/>
            <a:ext cx="1694152" cy="11770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7547" y="5881175"/>
            <a:ext cx="545213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Completion September 2017</a:t>
            </a:r>
            <a:endParaRPr lang="en-US" sz="2400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02581" y="2415153"/>
            <a:ext cx="8679427" cy="1342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1" dirty="0" smtClean="0">
                <a:solidFill>
                  <a:srgbClr val="009900"/>
                </a:solidFill>
              </a:rPr>
              <a:t>Accelerator</a:t>
            </a:r>
            <a:r>
              <a:rPr lang="en-US" sz="1400" dirty="0" smtClean="0"/>
              <a:t> </a:t>
            </a:r>
          </a:p>
          <a:p>
            <a:pPr marL="684213" lvl="1" indent="-2841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Full 12 GeV energy achieved</a:t>
            </a:r>
          </a:p>
          <a:p>
            <a:pPr marL="684213" lvl="1" indent="-2841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Full luminosity demonstrated</a:t>
            </a:r>
          </a:p>
          <a:p>
            <a:pPr marL="684213" lvl="1" indent="-2841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Simultaneous multi-hall beam delivery achieved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08" y="845204"/>
            <a:ext cx="1883786" cy="12548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JLAB\Reviews\OPA Review May 2017\100_63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r="16575"/>
          <a:stretch/>
        </p:blipFill>
        <p:spPr bwMode="auto">
          <a:xfrm>
            <a:off x="6858000" y="4861451"/>
            <a:ext cx="1627058" cy="15715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17902" y="862296"/>
            <a:ext cx="5105400" cy="141577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1825" indent="-384175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1600" b="1" u="sng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(99.7% </a:t>
            </a:r>
            <a:r>
              <a:rPr lang="en-US" sz="16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complete)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631825" indent="-384175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the accelerator beam energy 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</a:p>
          <a:p>
            <a:pPr marL="631825" indent="-384175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construction including utilities –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endParaRPr lang="en-US" sz="14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384175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experimental </a:t>
            </a: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D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beam line – </a:t>
            </a: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</a:p>
          <a:p>
            <a:pPr marL="631825" indent="-384175" defTabSz="457200" eaLnBrk="0" hangingPunct="0"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Experimental </a:t>
            </a: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DONE</a:t>
            </a:r>
          </a:p>
          <a:p>
            <a:pPr marL="631825" indent="-384175" defTabSz="457200"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to Experimental </a:t>
            </a: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B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</a:t>
            </a:r>
            <a:r>
              <a:rPr lang="en-US" sz="14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14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5936</TotalTime>
  <Words>2532</Words>
  <Application>Microsoft Office PowerPoint</Application>
  <PresentationFormat>On-screen Show (4:3)</PresentationFormat>
  <Paragraphs>391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ＭＳ Ｐゴシック</vt:lpstr>
      <vt:lpstr>Arial</vt:lpstr>
      <vt:lpstr>Calibri</vt:lpstr>
      <vt:lpstr>Minion Pro</vt:lpstr>
      <vt:lpstr>Symbol</vt:lpstr>
      <vt:lpstr>Times</vt:lpstr>
      <vt:lpstr>Times New Roman</vt:lpstr>
      <vt:lpstr>Wingdings</vt:lpstr>
      <vt:lpstr>Wingdings 3</vt:lpstr>
      <vt:lpstr>JLabPowerpointMain</vt:lpstr>
      <vt:lpstr>2_JLabPowerpointMain</vt:lpstr>
      <vt:lpstr>PowerPoint Presentation</vt:lpstr>
      <vt:lpstr>PowerPoint Presentation</vt:lpstr>
      <vt:lpstr>Laboratory Director Transition</vt:lpstr>
      <vt:lpstr>Transitions</vt:lpstr>
      <vt:lpstr>PowerPoint Presentation</vt:lpstr>
      <vt:lpstr>PowerPoint Presentation</vt:lpstr>
      <vt:lpstr>Jefferson Lab is an Integral Part of the NSAC Long Range Plan</vt:lpstr>
      <vt:lpstr>12 GeV CEBAF Upgrade</vt:lpstr>
      <vt:lpstr>PowerPoint Presentation</vt:lpstr>
      <vt:lpstr>12 GeV Science Era has Begun!</vt:lpstr>
      <vt:lpstr>Long-term Vision for Jefferson Lab</vt:lpstr>
      <vt:lpstr>Enabling the Scientific Community to be   Successful in Delivering Results</vt:lpstr>
      <vt:lpstr>CEBAF Program FY15-17</vt:lpstr>
      <vt:lpstr>Planning for Sustainable Long-term CEBAF Operation</vt:lpstr>
      <vt:lpstr>PowerPoint Presentation</vt:lpstr>
      <vt:lpstr>Providing a Path that Allows the Field to Realize its Long-term Scientific Ambitions </vt:lpstr>
      <vt:lpstr>PowerPoint Presentation</vt:lpstr>
      <vt:lpstr>Technology Solutions Supporting the NP Community, Larger DOE Mission and Societal Needs</vt:lpstr>
      <vt:lpstr>Technology Partnerships – LCLS II and FRIB</vt:lpstr>
      <vt:lpstr>Budget Summary</vt:lpstr>
      <vt:lpstr>Summary</vt:lpstr>
      <vt:lpstr>PowerPoint Presentation</vt:lpstr>
      <vt:lpstr>FY18 President’s Budget Request Narrative</vt:lpstr>
      <vt:lpstr>PowerPoint Presentation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Stuart Henderson</cp:lastModifiedBy>
  <cp:revision>218</cp:revision>
  <cp:lastPrinted>2015-04-19T21:17:03Z</cp:lastPrinted>
  <dcterms:created xsi:type="dcterms:W3CDTF">2013-08-22T19:51:08Z</dcterms:created>
  <dcterms:modified xsi:type="dcterms:W3CDTF">2017-07-09T19:31:49Z</dcterms:modified>
</cp:coreProperties>
</file>