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8" r:id="rId3"/>
    <p:sldId id="297" r:id="rId4"/>
    <p:sldId id="298" r:id="rId5"/>
    <p:sldId id="294" r:id="rId6"/>
    <p:sldId id="282" r:id="rId7"/>
    <p:sldId id="283" r:id="rId8"/>
    <p:sldId id="284" r:id="rId9"/>
    <p:sldId id="281" r:id="rId10"/>
    <p:sldId id="288" r:id="rId11"/>
    <p:sldId id="301" r:id="rId12"/>
    <p:sldId id="300" r:id="rId13"/>
    <p:sldId id="285" r:id="rId14"/>
    <p:sldId id="296" r:id="rId15"/>
    <p:sldId id="286" r:id="rId16"/>
    <p:sldId id="287" r:id="rId17"/>
    <p:sldId id="289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3505200" y="6561248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505981" y="6537624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2015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3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fld id="{B58F48A6-A3E1-4848-9AC3-B43F560BE4FE}" type="slidenum"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 sz="1000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 smtClean="0">
              <a:solidFill>
                <a:srgbClr val="002060"/>
              </a:solidFill>
              <a:latin typeface="Times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3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4591" y="798576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7/10/2017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3505200" y="6550362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7/10/2017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66750"/>
            <a:ext cx="9144000" cy="54102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t="982" r="32" b="-982"/>
          <a:stretch/>
        </p:blipFill>
        <p:spPr>
          <a:xfrm>
            <a:off x="-1" y="666751"/>
            <a:ext cx="9144000" cy="5491639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08404" y="672151"/>
            <a:ext cx="3505200" cy="736099"/>
          </a:xfrm>
          <a:prstGeom prst="rect">
            <a:avLst/>
          </a:prstGeom>
          <a:gradFill>
            <a:gsLst>
              <a:gs pos="0">
                <a:srgbClr val="49701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0"/>
          </a:gradFill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R. D.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McKeown</a:t>
            </a:r>
            <a:endParaRPr lang="en-US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Jefferson Lab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96000"/>
            <a:ext cx="499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PAC45</a:t>
            </a:r>
          </a:p>
          <a:p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July 10, 2017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866400" y="-104775"/>
            <a:ext cx="5247204" cy="150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PAC45 Charge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8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User Chair on 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Monitor communications between PAC and spokespersons – identify issues.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Monitor PAC meeting proceedings for conflicts of interest.</a:t>
            </a:r>
          </a:p>
          <a:p>
            <a:r>
              <a:rPr lang="en-US" sz="2800" dirty="0" smtClean="0"/>
              <a:t>Monitor PAC meeting proceedings to identify issues of fairness and ethical behavior.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Participate in all scientific discussions to provide additional expertise (except where there is a conflict of interest)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409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 with 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51580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Communication with PAC members should be limited to: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 Submission of proposal before the deadline</a:t>
            </a:r>
          </a:p>
          <a:p>
            <a:endParaRPr lang="en-US" sz="2800" dirty="0" smtClean="0"/>
          </a:p>
          <a:p>
            <a:r>
              <a:rPr lang="en-US" sz="2800" dirty="0" smtClean="0"/>
              <a:t>Presentation/discussion at PAC meeting, must be in-person (not </a:t>
            </a:r>
            <a:r>
              <a:rPr lang="en-US" sz="2800" smtClean="0"/>
              <a:t>remote connection)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Responses from spokespersons and/or contact person to inquiries from PAC for further information or clarification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Note: TAC reports are not public documents – please do not distribute beyond your collaboration.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0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Proposals for PAC45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785" y="5854890"/>
            <a:ext cx="725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002, 003, 004, 005, 006, 007, 010, 011 would be Stage II if approved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2" r="27426" b="28804"/>
          <a:stretch/>
        </p:blipFill>
        <p:spPr bwMode="auto">
          <a:xfrm>
            <a:off x="219746" y="936146"/>
            <a:ext cx="8846282" cy="40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Run Group Proposals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71196" r="27581" b="16709"/>
          <a:stretch/>
        </p:blipFill>
        <p:spPr bwMode="auto">
          <a:xfrm>
            <a:off x="-7096" y="1998441"/>
            <a:ext cx="9162546" cy="121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9200" y="39096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would be Stage I if approved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Returning for Approval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9200" y="390960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would be Stage I if approved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t="2784" r="27877" b="84743"/>
          <a:stretch/>
        </p:blipFill>
        <p:spPr bwMode="auto">
          <a:xfrm>
            <a:off x="323134" y="1444223"/>
            <a:ext cx="8393432" cy="114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Running Additions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2761" y="5130366"/>
            <a:ext cx="7924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run in parallel with previously approved or conditionally approved  proposals. So they are considered already approved (or conditional)  and are presented by collaborations – the PAC will provide a written comment for each of these  in the report.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t="82788" r="27549" b="898"/>
          <a:stretch/>
        </p:blipFill>
        <p:spPr bwMode="auto">
          <a:xfrm>
            <a:off x="0" y="2076307"/>
            <a:ext cx="8969359" cy="160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9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Letters of Intent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9435" y="4722126"/>
            <a:ext cx="8325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Letters of intent will be given the same “rights” to their scientific ideas as are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afforded to deferred experiments: LOI has established a claim to a physics measurement that lasts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next two successive PAC meetings.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14979" r="30501" b="70784"/>
          <a:stretch/>
        </p:blipFill>
        <p:spPr bwMode="auto">
          <a:xfrm>
            <a:off x="110002" y="1677545"/>
            <a:ext cx="8493589" cy="13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1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Process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Requested a proposal from UGBOD at January 2016 meeting. UGBOD gave some guidance, but not consensus.</a:t>
            </a:r>
          </a:p>
          <a:p>
            <a:r>
              <a:rPr lang="en-US" dirty="0"/>
              <a:t> </a:t>
            </a:r>
            <a:r>
              <a:rPr lang="en-US" dirty="0" smtClean="0"/>
              <a:t>Generated a proposal in April, sent to hall leaders and UGBOD. Got email feedback from UGBOD. </a:t>
            </a:r>
          </a:p>
          <a:p>
            <a:r>
              <a:rPr lang="en-US" dirty="0"/>
              <a:t> </a:t>
            </a:r>
            <a:r>
              <a:rPr lang="en-US" dirty="0" smtClean="0"/>
              <a:t>Added explanatory text to address feedback from UGBOD.</a:t>
            </a:r>
          </a:p>
          <a:p>
            <a:r>
              <a:rPr lang="en-US" dirty="0" smtClean="0"/>
              <a:t>May 2016 – reached consensus on present draft for discussion at user meeting.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Rationale</a:t>
            </a:r>
          </a:p>
          <a:p>
            <a:r>
              <a:rPr lang="en-US" dirty="0" smtClean="0"/>
              <a:t>Use normal yearly PAC for ~4 years to address all presently approved proposals that have not been scheduled, plus new proposals in the next few years. Estimate ~5-10 proposals per meeting</a:t>
            </a:r>
          </a:p>
          <a:p>
            <a:r>
              <a:rPr lang="en-US" dirty="0"/>
              <a:t> </a:t>
            </a:r>
            <a:r>
              <a:rPr lang="en-US" dirty="0" smtClean="0"/>
              <a:t>Will start in 2019 to reach steady state </a:t>
            </a:r>
            <a:r>
              <a:rPr lang="en-US" dirty="0"/>
              <a:t>in 2024 - proposals that have been approved for 4 years or more but are not scheduled will be considered in Jeopardy.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26533"/>
          </a:xfrm>
        </p:spPr>
        <p:txBody>
          <a:bodyPr>
            <a:noAutofit/>
          </a:bodyPr>
          <a:lstStyle/>
          <a:p>
            <a:pPr lvl="0" defTabSz="914400" fontAlgn="b">
              <a:spcBef>
                <a:spcPts val="0"/>
              </a:spcBef>
            </a:pPr>
            <a:r>
              <a:rPr lang="en-US" sz="3000" b="1" dirty="0">
                <a:solidFill>
                  <a:srgbClr val="000000"/>
                </a:solidFill>
                <a:ea typeface="+mn-ea"/>
              </a:rPr>
              <a:t>12 GeV Approved Experiments by Physics Topics</a:t>
            </a:r>
            <a:endParaRPr lang="en-US" sz="3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69306"/>
              </p:ext>
            </p:extLst>
          </p:nvPr>
        </p:nvGraphicFramePr>
        <p:xfrm>
          <a:off x="257699" y="1014151"/>
          <a:ext cx="8557663" cy="4606148"/>
        </p:xfrm>
        <a:graphic>
          <a:graphicData uri="http://schemas.openxmlformats.org/drawingml/2006/table">
            <a:tbl>
              <a:tblPr/>
              <a:tblGrid>
                <a:gridCol w="4066559">
                  <a:extLst>
                    <a:ext uri="{9D8B030D-6E8A-4147-A177-3AD203B41FA5}">
                      <a16:colId xmlns:a16="http://schemas.microsoft.com/office/drawing/2014/main" val="2623693996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3769313859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3374557454"/>
                    </a:ext>
                  </a:extLst>
                </a:gridCol>
                <a:gridCol w="747872">
                  <a:extLst>
                    <a:ext uri="{9D8B030D-6E8A-4147-A177-3AD203B41FA5}">
                      <a16:colId xmlns:a16="http://schemas.microsoft.com/office/drawing/2014/main" val="952656725"/>
                    </a:ext>
                  </a:extLst>
                </a:gridCol>
                <a:gridCol w="747872">
                  <a:extLst>
                    <a:ext uri="{9D8B030D-6E8A-4147-A177-3AD203B41FA5}">
                      <a16:colId xmlns:a16="http://schemas.microsoft.com/office/drawing/2014/main" val="2306721261"/>
                    </a:ext>
                  </a:extLst>
                </a:gridCol>
                <a:gridCol w="747872">
                  <a:extLst>
                    <a:ext uri="{9D8B030D-6E8A-4147-A177-3AD203B41FA5}">
                      <a16:colId xmlns:a16="http://schemas.microsoft.com/office/drawing/2014/main" val="54926653"/>
                    </a:ext>
                  </a:extLst>
                </a:gridCol>
                <a:gridCol w="747872">
                  <a:extLst>
                    <a:ext uri="{9D8B030D-6E8A-4147-A177-3AD203B41FA5}">
                      <a16:colId xmlns:a16="http://schemas.microsoft.com/office/drawing/2014/main" val="1876009418"/>
                    </a:ext>
                  </a:extLst>
                </a:gridCol>
              </a:tblGrid>
              <a:tr h="418741">
                <a:tc>
                  <a:txBody>
                    <a:bodyPr/>
                    <a:lstStyle/>
                    <a:p>
                      <a:pPr marL="112713" indent="0"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Topic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15059"/>
                  </a:ext>
                </a:extLst>
              </a:tr>
              <a:tr h="418741">
                <a:tc>
                  <a:txBody>
                    <a:bodyPr/>
                    <a:lstStyle/>
                    <a:p>
                      <a:pPr marL="112713" indent="0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Hadron spectra as probes of QCD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27635"/>
                  </a:ext>
                </a:extLst>
              </a:tr>
              <a:tr h="418741">
                <a:tc>
                  <a:txBody>
                    <a:bodyPr/>
                    <a:lstStyle/>
                    <a:p>
                      <a:pPr marL="112713" indent="0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Transverse structure of the hadrons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43058"/>
                  </a:ext>
                </a:extLst>
              </a:tr>
              <a:tr h="418741">
                <a:tc>
                  <a:txBody>
                    <a:bodyPr/>
                    <a:lstStyle/>
                    <a:p>
                      <a:pPr marL="112713" indent="0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Longitudinal structure of the hadrons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829413"/>
                  </a:ext>
                </a:extLst>
              </a:tr>
              <a:tr h="418741">
                <a:tc>
                  <a:txBody>
                    <a:bodyPr/>
                    <a:lstStyle/>
                    <a:p>
                      <a:pPr marL="112713" indent="0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3D structure of the hadrons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57708"/>
                  </a:ext>
                </a:extLst>
              </a:tr>
              <a:tr h="418741">
                <a:tc>
                  <a:txBody>
                    <a:bodyPr/>
                    <a:lstStyle/>
                    <a:p>
                      <a:pPr marL="112713" indent="0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Hadrons and cold nuclear matter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50222"/>
                  </a:ext>
                </a:extLst>
              </a:tr>
              <a:tr h="837479">
                <a:tc>
                  <a:txBody>
                    <a:bodyPr/>
                    <a:lstStyle/>
                    <a:p>
                      <a:pPr marL="112713" indent="0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Low-energy tests of the Standard Model and Fundamental Symmetries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89119"/>
                  </a:ext>
                </a:extLst>
              </a:tr>
              <a:tr h="418741">
                <a:tc>
                  <a:txBody>
                    <a:bodyPr/>
                    <a:lstStyle/>
                    <a:p>
                      <a:pPr marL="112713" indent="0"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86253"/>
                  </a:ext>
                </a:extLst>
              </a:tr>
              <a:tr h="418741">
                <a:tc>
                  <a:txBody>
                    <a:bodyPr/>
                    <a:lstStyle/>
                    <a:p>
                      <a:pPr marL="112713" indent="0"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Experiments Completed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564485"/>
                  </a:ext>
                </a:extLst>
              </a:tr>
              <a:tr h="418741">
                <a:tc>
                  <a:txBody>
                    <a:bodyPr/>
                    <a:lstStyle/>
                    <a:p>
                      <a:pPr marL="112713" indent="0"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Experiments Remaining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816254"/>
                  </a:ext>
                </a:extLst>
              </a:tr>
            </a:tbl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34037" y="4840317"/>
            <a:ext cx="1121434" cy="3364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5250"/>
            <a:ext cx="9144000" cy="9477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Approved Experiments by PAC Days</a:t>
            </a:r>
            <a:b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04354"/>
              </p:ext>
            </p:extLst>
          </p:nvPr>
        </p:nvGraphicFramePr>
        <p:xfrm>
          <a:off x="166254" y="852037"/>
          <a:ext cx="8795647" cy="5072171"/>
        </p:xfrm>
        <a:graphic>
          <a:graphicData uri="http://schemas.openxmlformats.org/drawingml/2006/table">
            <a:tbl>
              <a:tblPr/>
              <a:tblGrid>
                <a:gridCol w="4530437">
                  <a:extLst>
                    <a:ext uri="{9D8B030D-6E8A-4147-A177-3AD203B41FA5}">
                      <a16:colId xmlns:a16="http://schemas.microsoft.com/office/drawing/2014/main" val="500476863"/>
                    </a:ext>
                  </a:extLst>
                </a:gridCol>
                <a:gridCol w="798022">
                  <a:extLst>
                    <a:ext uri="{9D8B030D-6E8A-4147-A177-3AD203B41FA5}">
                      <a16:colId xmlns:a16="http://schemas.microsoft.com/office/drawing/2014/main" val="2449942274"/>
                    </a:ext>
                  </a:extLst>
                </a:gridCol>
                <a:gridCol w="656705">
                  <a:extLst>
                    <a:ext uri="{9D8B030D-6E8A-4147-A177-3AD203B41FA5}">
                      <a16:colId xmlns:a16="http://schemas.microsoft.com/office/drawing/2014/main" val="1197708502"/>
                    </a:ext>
                  </a:extLst>
                </a:gridCol>
                <a:gridCol w="681644">
                  <a:extLst>
                    <a:ext uri="{9D8B030D-6E8A-4147-A177-3AD203B41FA5}">
                      <a16:colId xmlns:a16="http://schemas.microsoft.com/office/drawing/2014/main" val="739065412"/>
                    </a:ext>
                  </a:extLst>
                </a:gridCol>
                <a:gridCol w="689956">
                  <a:extLst>
                    <a:ext uri="{9D8B030D-6E8A-4147-A177-3AD203B41FA5}">
                      <a16:colId xmlns:a16="http://schemas.microsoft.com/office/drawing/2014/main" val="824742465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2580212888"/>
                    </a:ext>
                  </a:extLst>
                </a:gridCol>
                <a:gridCol w="815428">
                  <a:extLst>
                    <a:ext uri="{9D8B030D-6E8A-4147-A177-3AD203B41FA5}">
                      <a16:colId xmlns:a16="http://schemas.microsoft.com/office/drawing/2014/main" val="2208019566"/>
                    </a:ext>
                  </a:extLst>
                </a:gridCol>
              </a:tblGrid>
              <a:tr h="4449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Topic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769499"/>
                  </a:ext>
                </a:extLst>
              </a:tr>
              <a:tr h="355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Hadron spectra as probes of QCD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037433"/>
                  </a:ext>
                </a:extLst>
              </a:tr>
              <a:tr h="355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Transverse structure of the hadrons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635357"/>
                  </a:ext>
                </a:extLst>
              </a:tr>
              <a:tr h="355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Longitudinal structure of the hadrons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322812"/>
                  </a:ext>
                </a:extLst>
              </a:tr>
              <a:tr h="355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3D structure of the hadrons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62730"/>
                  </a:ext>
                </a:extLst>
              </a:tr>
              <a:tr h="355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Hadrons and cold nuclear matter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01150"/>
                  </a:ext>
                </a:extLst>
              </a:tr>
              <a:tr h="7118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Low-energy tests of the Standard Model and Fundamental Symmetries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039965"/>
                  </a:ext>
                </a:extLst>
              </a:tr>
              <a:tr h="355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93630"/>
                  </a:ext>
                </a:extLst>
              </a:tr>
              <a:tr h="355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Days - Without MIE Days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1549"/>
                  </a:ext>
                </a:extLst>
              </a:tr>
              <a:tr h="355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Approved Run Group Days (includes MIE)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676731"/>
                  </a:ext>
                </a:extLst>
              </a:tr>
              <a:tr h="355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Approved Run Group Days (without MIE)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556.5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92455"/>
                  </a:ext>
                </a:extLst>
              </a:tr>
              <a:tr h="355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Days Completed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478619"/>
                  </a:ext>
                </a:extLst>
              </a:tr>
              <a:tr h="3559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Days Remaining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48743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6928" y="5956776"/>
            <a:ext cx="778308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“A  Decade of Experiments” – could be 6 or 15+ pending budgets etc.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/>
          <a:lstStyle/>
          <a:p>
            <a:fld id="{B9A5DFB4-3D23-4866-8D46-AE36D04BFD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3976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PAC45</a:t>
            </a:r>
            <a:endParaRPr lang="en-US" sz="2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00005"/>
            <a:ext cx="8458199" cy="488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050" dirty="0" smtClean="0"/>
          </a:p>
          <a:p>
            <a:pPr lvl="0"/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50" b="1" u="sng" dirty="0" smtClean="0">
                <a:latin typeface="Arial" pitchFamily="34" charset="0"/>
                <a:cs typeface="Arial" pitchFamily="34" charset="0"/>
              </a:rPr>
              <a:t>Charge</a:t>
            </a:r>
            <a:r>
              <a:rPr lang="en-US" sz="175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Review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new proposals, previously conditionally approved proposals, and letters of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intent</a:t>
            </a:r>
            <a:r>
              <a:rPr lang="en-US" sz="175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experiments that will utilize the 12 </a:t>
            </a:r>
            <a:r>
              <a:rPr lang="en-US" sz="175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 upgrade of CEBAF and provide advice on their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scientific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merit, technical feasibility and resource requirements.</a:t>
            </a:r>
          </a:p>
          <a:p>
            <a:r>
              <a:rPr lang="en-US" sz="175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Identify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proposals with high-quality physics that, represent high quality physics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within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the range of scientific importance represented by the previously approved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  12 </a:t>
            </a:r>
            <a:r>
              <a:rPr lang="en-US" sz="175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proposals and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recommend for </a:t>
            </a:r>
            <a:r>
              <a:rPr lang="en-US" sz="17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approval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Also provide a recommendation on scientific rating and beam time allocation for proposals newly recommended for approval.</a:t>
            </a:r>
          </a:p>
          <a:p>
            <a:pPr lvl="0"/>
            <a:endParaRPr lang="en-US" sz="175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Identify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other proposals with physics that have the potential for falling into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this category pending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clarification of scientific and/or technical issues and recommend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7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conditional approval</a:t>
            </a:r>
            <a:r>
              <a:rPr lang="en-US" sz="17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Provide comments on technical and scientific issues that should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be addressed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by the proponents prior to review at a future PAC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200" y="304800"/>
            <a:ext cx="2557495" cy="147732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returning C2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11 new proposals</a:t>
            </a:r>
          </a:p>
          <a:p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 new run group (Hall B)</a:t>
            </a:r>
          </a:p>
          <a:p>
            <a:r>
              <a:rPr lang="en-US" dirty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run group </a:t>
            </a:r>
            <a:r>
              <a:rPr lang="en-US" dirty="0" smtClean="0">
                <a:solidFill>
                  <a:srgbClr val="C00000"/>
                </a:solidFill>
              </a:rPr>
              <a:t>additions</a:t>
            </a:r>
          </a:p>
          <a:p>
            <a:r>
              <a:rPr lang="en-US" dirty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 LOI’s</a:t>
            </a:r>
          </a:p>
        </p:txBody>
      </p:sp>
    </p:spTree>
    <p:extLst>
      <p:ext uri="{BB962C8B-B14F-4D97-AF65-F5344CB8AC3E}">
        <p14:creationId xmlns:p14="http://schemas.microsoft.com/office/powerpoint/2010/main" val="21944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4160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Conditional Approval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1371600" cy="365125"/>
          </a:xfrm>
          <a:prstGeom prst="rect">
            <a:avLst/>
          </a:prstGeom>
        </p:spPr>
        <p:txBody>
          <a:bodyPr/>
          <a:lstStyle/>
          <a:p>
            <a:fld id="{E3020C3D-3A9E-4365-A324-D17EE06C85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6538" y="1595651"/>
            <a:ext cx="57945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Two types:</a:t>
            </a:r>
          </a:p>
          <a:p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804863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	Approval pending technical review, </a:t>
            </a:r>
          </a:p>
          <a:p>
            <a:pPr>
              <a:tabLst>
                <a:tab pos="804863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no need to return to PAC</a:t>
            </a:r>
          </a:p>
          <a:p>
            <a:pPr>
              <a:tabLst>
                <a:tab pos="804863" algn="l"/>
              </a:tabLst>
            </a:pP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804863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C2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Approval pending further review by</a:t>
            </a:r>
          </a:p>
          <a:p>
            <a:pPr>
              <a:tabLst>
                <a:tab pos="804863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future PAC</a:t>
            </a:r>
          </a:p>
          <a:p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Proposals with Parallel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sz="2800" dirty="0" smtClean="0"/>
              <a:t>Parallel </a:t>
            </a:r>
            <a:r>
              <a:rPr lang="en-US" sz="2800" dirty="0"/>
              <a:t>running </a:t>
            </a:r>
            <a:r>
              <a:rPr lang="en-US" sz="2800" dirty="0" smtClean="0"/>
              <a:t>procedure</a:t>
            </a:r>
          </a:p>
          <a:p>
            <a:pPr marL="463550" indent="-463550"/>
            <a:endParaRPr lang="en-US" sz="2800" dirty="0" smtClean="0"/>
          </a:p>
          <a:p>
            <a:pPr marL="1146175" lvl="1" indent="-627063"/>
            <a:r>
              <a:rPr lang="en-US" sz="2800" dirty="0" smtClean="0"/>
              <a:t>Intent </a:t>
            </a:r>
            <a:r>
              <a:rPr lang="en-US" sz="2800" dirty="0"/>
              <a:t>is to encourage </a:t>
            </a:r>
            <a:r>
              <a:rPr lang="en-US" sz="2800" dirty="0" smtClean="0"/>
              <a:t>new proposals </a:t>
            </a:r>
            <a:r>
              <a:rPr lang="en-US" sz="2800" dirty="0"/>
              <a:t>of “run groups</a:t>
            </a:r>
            <a:r>
              <a:rPr lang="en-US" sz="2800" dirty="0" smtClean="0"/>
              <a:t>”</a:t>
            </a:r>
          </a:p>
          <a:p>
            <a:pPr marL="1146175" lvl="1" indent="-627063"/>
            <a:endParaRPr lang="en-US" sz="2800" dirty="0"/>
          </a:p>
          <a:p>
            <a:pPr marL="1146175" indent="-627063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–	</a:t>
            </a:r>
            <a:r>
              <a:rPr lang="en-US" sz="2800" dirty="0" smtClean="0"/>
              <a:t>Summary only of </a:t>
            </a:r>
            <a:r>
              <a:rPr lang="en-US" sz="2800" dirty="0"/>
              <a:t>additions to existing </a:t>
            </a:r>
            <a:r>
              <a:rPr lang="en-US" sz="2800" dirty="0" smtClean="0"/>
              <a:t>run group (PAC </a:t>
            </a:r>
            <a:r>
              <a:rPr lang="en-US" sz="2800" dirty="0"/>
              <a:t>to comment)</a:t>
            </a:r>
          </a:p>
          <a:p>
            <a:pPr marL="1146175" indent="-627063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20C3D-3A9E-4365-A324-D17EE06C85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/>
              <a:t>Policy on Equipment Availability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08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</a:t>
            </a:r>
            <a:r>
              <a:rPr lang="en-US" sz="2800" dirty="0" smtClean="0"/>
              <a:t>ategories </a:t>
            </a:r>
            <a:r>
              <a:rPr lang="en-US" sz="2800" dirty="0"/>
              <a:t>for resource availability:</a:t>
            </a:r>
          </a:p>
          <a:p>
            <a:pPr marL="682625" indent="-682625">
              <a:buNone/>
            </a:pPr>
            <a:r>
              <a:rPr lang="en-US" sz="2800" dirty="0">
                <a:solidFill>
                  <a:srgbClr val="002060"/>
                </a:solidFill>
              </a:rPr>
              <a:t>–</a:t>
            </a:r>
            <a:r>
              <a:rPr lang="en-US" sz="2800" dirty="0" smtClean="0"/>
              <a:t> 	Stage </a:t>
            </a:r>
            <a:r>
              <a:rPr lang="en-US" sz="2800" dirty="0"/>
              <a:t>I: resources need to </a:t>
            </a:r>
            <a:r>
              <a:rPr lang="en-US" sz="2800" dirty="0" smtClean="0"/>
              <a:t>be 	identified/obtained</a:t>
            </a:r>
            <a:endParaRPr lang="en-US" sz="2800" dirty="0"/>
          </a:p>
          <a:p>
            <a:pPr marL="682625" indent="-682625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– </a:t>
            </a:r>
            <a:r>
              <a:rPr lang="en-US" sz="2800" dirty="0" smtClean="0">
                <a:solidFill>
                  <a:srgbClr val="002060"/>
                </a:solidFill>
              </a:rPr>
              <a:t>	</a:t>
            </a:r>
            <a:r>
              <a:rPr lang="en-US" sz="2800" dirty="0" smtClean="0"/>
              <a:t>Stage </a:t>
            </a:r>
            <a:r>
              <a:rPr lang="en-US" sz="2800" dirty="0"/>
              <a:t>II: resources are essentially </a:t>
            </a:r>
            <a:r>
              <a:rPr lang="en-US" sz="2800" dirty="0" smtClean="0"/>
              <a:t>available</a:t>
            </a:r>
          </a:p>
          <a:p>
            <a:pPr marL="682625" indent="-682625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This will be considered a Laboratory issue </a:t>
            </a:r>
          </a:p>
          <a:p>
            <a:pPr marL="0" indent="0">
              <a:buNone/>
            </a:pPr>
            <a:r>
              <a:rPr lang="en-US" sz="2800" dirty="0" smtClean="0"/>
              <a:t>(not for PAC).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20C3D-3A9E-4365-A324-D17EE06C85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914400"/>
          </a:xfrm>
        </p:spPr>
        <p:txBody>
          <a:bodyPr/>
          <a:lstStyle/>
          <a:p>
            <a:r>
              <a:rPr lang="en-US" dirty="0" smtClean="0"/>
              <a:t>High Impact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866" y="1201003"/>
            <a:ext cx="8052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newly approved Stage II  proposals, PAC should consider if any of these should be included in the “High Impact” category to receive priority for scheduling in the early (first 3-5 years) running.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2659"/>
          </a:xfrm>
        </p:spPr>
        <p:txBody>
          <a:bodyPr/>
          <a:lstStyle/>
          <a:p>
            <a:r>
              <a:rPr lang="en-US" dirty="0" smtClean="0"/>
              <a:t>PAC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372"/>
            <a:ext cx="8229600" cy="483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Draft report text must be complete before closeout on Friday. We will review all the draft text Friday morning before the closeout.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Susan Brown will assemble the draft text into a report for a final round of edits by email during 2 weeks following the PAC meeting.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19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11750</TotalTime>
  <Words>860</Words>
  <Application>Microsoft Office PowerPoint</Application>
  <PresentationFormat>On-screen Show (4:3)</PresentationFormat>
  <Paragraphs>255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Minion Pro</vt:lpstr>
      <vt:lpstr>Times</vt:lpstr>
      <vt:lpstr>JLabPowerpointMain</vt:lpstr>
      <vt:lpstr>1_JLabPowerpointMain</vt:lpstr>
      <vt:lpstr>PowerPoint Presentation</vt:lpstr>
      <vt:lpstr>12 GeV Approved Experiments by Physics Topics</vt:lpstr>
      <vt:lpstr>12 GeV Approved Experiments by PAC Days </vt:lpstr>
      <vt:lpstr>PAC45</vt:lpstr>
      <vt:lpstr>Conditional Approval</vt:lpstr>
      <vt:lpstr>Proposals with Parallel Running</vt:lpstr>
      <vt:lpstr>Policy on Equipment Availability</vt:lpstr>
      <vt:lpstr>High Impact</vt:lpstr>
      <vt:lpstr>PAC Report</vt:lpstr>
      <vt:lpstr>Role of User Chair on PAC</vt:lpstr>
      <vt:lpstr>Communication  with PAC</vt:lpstr>
      <vt:lpstr>New Proposals for PAC45</vt:lpstr>
      <vt:lpstr>New Run Group Proposals</vt:lpstr>
      <vt:lpstr>Conditional Returning for Approval</vt:lpstr>
      <vt:lpstr>Parallel Running Additions</vt:lpstr>
      <vt:lpstr>Letters of Intent</vt:lpstr>
      <vt:lpstr>Jeopardy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Susan Brown</cp:lastModifiedBy>
  <cp:revision>48</cp:revision>
  <dcterms:created xsi:type="dcterms:W3CDTF">2013-08-22T19:51:08Z</dcterms:created>
  <dcterms:modified xsi:type="dcterms:W3CDTF">2017-07-10T16:22:55Z</dcterms:modified>
</cp:coreProperties>
</file>