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theme/theme6.xml" ContentType="application/vnd.openxmlformats-officedocument.them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Default Extension="tiff" ContentType="image/tiff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  <p:sldMasterId id="2147483661" r:id="rId2"/>
    <p:sldMasterId id="2147483663" r:id="rId3"/>
    <p:sldMasterId id="2147483665" r:id="rId4"/>
  </p:sldMasterIdLst>
  <p:notesMasterIdLst>
    <p:notesMasterId r:id="rId23"/>
  </p:notesMasterIdLst>
  <p:handoutMasterIdLst>
    <p:handoutMasterId r:id="rId24"/>
  </p:handoutMasterIdLst>
  <p:sldIdLst>
    <p:sldId id="608" r:id="rId5"/>
    <p:sldId id="611" r:id="rId6"/>
    <p:sldId id="612" r:id="rId7"/>
    <p:sldId id="613" r:id="rId8"/>
    <p:sldId id="602" r:id="rId9"/>
    <p:sldId id="609" r:id="rId10"/>
    <p:sldId id="597" r:id="rId11"/>
    <p:sldId id="571" r:id="rId12"/>
    <p:sldId id="585" r:id="rId13"/>
    <p:sldId id="548" r:id="rId14"/>
    <p:sldId id="593" r:id="rId15"/>
    <p:sldId id="591" r:id="rId16"/>
    <p:sldId id="592" r:id="rId17"/>
    <p:sldId id="590" r:id="rId18"/>
    <p:sldId id="607" r:id="rId19"/>
    <p:sldId id="624" r:id="rId20"/>
    <p:sldId id="598" r:id="rId21"/>
    <p:sldId id="599" r:id="rId22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95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A7BFF"/>
    <a:srgbClr val="3333FF"/>
    <a:srgbClr val="CC0000"/>
    <a:srgbClr val="A50021"/>
    <a:srgbClr val="CC0099"/>
    <a:srgbClr val="008000"/>
    <a:srgbClr val="FF0000"/>
    <a:srgbClr val="000099"/>
    <a:srgbClr val="FF33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1705" autoAdjust="0"/>
    <p:restoredTop sz="94879" autoAdjust="0"/>
  </p:normalViewPr>
  <p:slideViewPr>
    <p:cSldViewPr>
      <p:cViewPr>
        <p:scale>
          <a:sx n="100" d="100"/>
          <a:sy n="100" d="100"/>
        </p:scale>
        <p:origin x="-832" y="-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332" y="-84"/>
      </p:cViewPr>
      <p:guideLst>
        <p:guide orient="horz" pos="2959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222783E-88FF-7A4D-85C9-67C9800D19FC}" type="datetimeFigureOut">
              <a:rPr lang="en-US"/>
              <a:pPr>
                <a:defRPr/>
              </a:pPr>
              <a:t>7/12/17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924925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4E1E6D6-E8DC-484A-9047-5CF090861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807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347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64050"/>
            <a:ext cx="560705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BD7B9E-5ADE-864C-8373-0AF0F3EF4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657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ADD4-CD24-A945-BAAE-A91849A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9" descr="JLab_logo_text_whit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096000" y="619760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jsa_tn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121650" y="6196013"/>
            <a:ext cx="5762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_18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57200" y="6186006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ffice_of_science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066800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730531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406387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219933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015E-2DCE-0647-AC70-1307A9787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95843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CE28-C7CE-8745-BFB9-5018AC97F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26649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A29B-0FD6-D343-A68F-81F4810DB3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PAC45 Meeting, July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A29B-0FD6-D343-A68F-81F4810DB3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PAC45 Meeting, July 10,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 userDrawn="1"/>
        </p:nvSpPr>
        <p:spPr bwMode="auto">
          <a:xfrm>
            <a:off x="8610600" y="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9720EC9E-A843-3B41-91C8-68E632CF681B}" type="slidenum">
              <a:rPr lang="en-US"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>
              <a:cs typeface="+mn-cs"/>
            </a:endParaRPr>
          </a:p>
        </p:txBody>
      </p:sp>
      <p:pic>
        <p:nvPicPr>
          <p:cNvPr id="12" name="Picture 10" descr="logo_180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57200" y="6186006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office_of_science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066800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JLab_logo_text_white1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096000" y="619760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jsa_tn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121650" y="6196013"/>
            <a:ext cx="5762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743200" y="617220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  <p:sldLayoutId id="2147483655" r:id="rId5"/>
  </p:sldLayoutIdLst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67753F1-2D0D-4D42-8A95-24AFD166B192}" type="datetime1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/>
              <a:t>7/12/17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V. Burkert, PAC45 Meeting, July 10, 2017</a:t>
            </a:r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  <a:ea typeface="+mn-ea"/>
                <a:cs typeface="+mn-cs"/>
              </a:rPr>
              <a:pPr/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65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67753F1-2D0D-4D42-8A95-24AFD166B192}" type="datetime1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/>
              <a:t>7/12/17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V. Burkert, PAC45 Meeting, July 10, 2017</a:t>
            </a:r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  <a:ea typeface="+mn-ea"/>
                <a:cs typeface="+mn-cs"/>
              </a:rPr>
              <a:pPr/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65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/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65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guo@jlab.org" TargetMode="External"/><Relationship Id="rId4" Type="http://schemas.openxmlformats.org/officeDocument/2006/relationships/hyperlink" Target="mailto:Bryan.McKinnon@glasgow.ac.uk" TargetMode="External"/><Relationship Id="rId5" Type="http://schemas.openxmlformats.org/officeDocument/2006/relationships/hyperlink" Target="mailto:stepanyan@jlab.org" TargetMode="External"/><Relationship Id="rId6" Type="http://schemas.openxmlformats.org/officeDocument/2006/relationships/hyperlink" Target="https://www.jlab.org/Hall-B/shifts/index.php?display=admin&amp;task=paper_review&amp;rid=4284893&amp;operation=vie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ilfoyle@jlab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623175" cy="1752600"/>
          </a:xfrm>
        </p:spPr>
        <p:txBody>
          <a:bodyPr/>
          <a:lstStyle/>
          <a:p>
            <a:pPr algn="ctr"/>
            <a:r>
              <a:rPr lang="en-US" sz="4000" dirty="0" smtClean="0"/>
              <a:t>PAC45</a:t>
            </a:r>
            <a:br>
              <a:rPr lang="en-US" sz="4000" dirty="0" smtClean="0"/>
            </a:br>
            <a:r>
              <a:rPr lang="en-US" sz="4000" dirty="0" smtClean="0"/>
              <a:t>Hall B  Run Group Additions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343400"/>
            <a:ext cx="7086600" cy="13716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 Organization </a:t>
            </a:r>
            <a:r>
              <a:rPr lang="en-US" sz="2000" dirty="0" smtClean="0">
                <a:latin typeface="Times New Roman"/>
                <a:cs typeface="Times New Roman"/>
              </a:rPr>
              <a:t>of Hall B Run </a:t>
            </a:r>
            <a:r>
              <a:rPr lang="en-US" sz="2000" dirty="0" smtClean="0">
                <a:latin typeface="Times New Roman"/>
                <a:cs typeface="Times New Roman"/>
              </a:rPr>
              <a:t>Groups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 PAC45 Proposals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 Run group experiment review procedure  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 Experiment E12-012-001A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 Statement from CLAS Collaboration Review Committee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5419" y="3087469"/>
            <a:ext cx="155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Volker Burkert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Jefferson Lab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971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 charset="0"/>
                <a:cs typeface="+mj-cs"/>
              </a:rPr>
              <a:t>Mass resolutions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95800" y="1905000"/>
            <a:ext cx="4516207" cy="4206240"/>
            <a:chOff x="4551593" y="1905155"/>
            <a:chExt cx="4516207" cy="4251960"/>
          </a:xfrm>
        </p:grpSpPr>
        <p:pic>
          <p:nvPicPr>
            <p:cNvPr id="6" name="Picture 5" descr="pee_mass_r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4551593" y="1905155"/>
              <a:ext cx="4516207" cy="4251960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5181600" y="5365788"/>
              <a:ext cx="3505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4800" y="90547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J/𝜓 will be identified in the lepton pair invariant mass analysis.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/>
              <a:t>Charmed pentaquarks, </a:t>
            </a:r>
            <a:r>
              <a:rPr lang="en-US" dirty="0"/>
              <a:t>P</a:t>
            </a:r>
            <a:r>
              <a:rPr lang="en-US" baseline="-25000" dirty="0"/>
              <a:t>c</a:t>
            </a:r>
            <a:r>
              <a:rPr lang="en-US" dirty="0"/>
              <a:t>(4380) and P</a:t>
            </a:r>
            <a:r>
              <a:rPr lang="en-US" baseline="-25000" dirty="0"/>
              <a:t>c</a:t>
            </a:r>
            <a:r>
              <a:rPr lang="en-US" dirty="0"/>
              <a:t>(4450</a:t>
            </a:r>
            <a:r>
              <a:rPr lang="en-US" dirty="0" smtClean="0"/>
              <a:t>), will be identified in the invariant mass of </a:t>
            </a:r>
            <a:endParaRPr lang="en-US" dirty="0"/>
          </a:p>
        </p:txBody>
      </p:sp>
      <p:pic>
        <p:nvPicPr>
          <p:cNvPr id="12" name="Picture 11" descr="jp_mass_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28600" y="1981200"/>
            <a:ext cx="4374678" cy="4114800"/>
          </a:xfrm>
          <a:prstGeom prst="rect">
            <a:avLst/>
          </a:prstGeom>
        </p:spPr>
      </p:pic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3" name="TextBox 12"/>
              <p:cNvSpPr txBox="1">
                <a:spLocks noChangeAspect="1"/>
              </p:cNvSpPr>
              <p:nvPr/>
            </p:nvSpPr>
            <p:spPr>
              <a:xfrm>
                <a:off x="2532162" y="1524000"/>
                <a:ext cx="42825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with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baseline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𝐽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is-I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constraint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162" y="1524000"/>
                <a:ext cx="428258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49" t="-144444" r="-1280" b="-18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48000" y="22098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J/ψ mass resolution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2209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</a:t>
            </a:r>
            <a:r>
              <a:rPr lang="en-US" sz="1400" baseline="-25000" dirty="0" smtClean="0">
                <a:solidFill>
                  <a:srgbClr val="000090"/>
                </a:solidFill>
              </a:rPr>
              <a:t>c</a:t>
            </a:r>
            <a:r>
              <a:rPr lang="en-US" sz="1400" dirty="0" smtClean="0">
                <a:solidFill>
                  <a:srgbClr val="000090"/>
                </a:solidFill>
              </a:rPr>
              <a:t> mass resolution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418984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 charset="0"/>
                <a:cs typeface="+mj-cs"/>
              </a:rPr>
              <a:t>CLAS12 performance </a:t>
            </a:r>
            <a:r>
              <a:rPr lang="mr-IN" sz="2800" dirty="0" smtClean="0">
                <a:latin typeface="Arial" charset="0"/>
                <a:cs typeface="+mj-cs"/>
              </a:rPr>
              <a:t>–</a:t>
            </a:r>
            <a:r>
              <a:rPr lang="en-US" sz="2800" dirty="0" smtClean="0">
                <a:latin typeface="Arial" charset="0"/>
                <a:cs typeface="+mj-cs"/>
              </a:rPr>
              <a:t> tagged photoproduction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971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292137" y="1066800"/>
            <a:ext cx="3227124" cy="5029200"/>
          </a:xfrm>
          <a:prstGeom prst="rect">
            <a:avLst/>
          </a:prstGeom>
        </p:spPr>
      </p:pic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TextBox 9"/>
              <p:cNvSpPr txBox="1"/>
              <p:nvPr/>
            </p:nvSpPr>
            <p:spPr>
              <a:xfrm>
                <a:off x="842209" y="4343400"/>
                <a:ext cx="3958391" cy="384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𝑒𝑝</m:t>
                      </m:r>
                      <m:r>
                        <a:rPr lang="is-I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+(−)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−(+)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);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09" y="4343400"/>
                <a:ext cx="3958391" cy="38465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1" name="TextBox 10"/>
              <p:cNvSpPr txBox="1"/>
              <p:nvPr/>
            </p:nvSpPr>
            <p:spPr>
              <a:xfrm>
                <a:off x="838200" y="5254536"/>
                <a:ext cx="32876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𝑒𝑝</m:t>
                      </m:r>
                      <m:r>
                        <a:rPr lang="is-I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;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54536"/>
                <a:ext cx="328769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670" r="-92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42209" y="4739725"/>
            <a:ext cx="284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Detection efficiency ~28%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2317" y="5642457"/>
            <a:ext cx="284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efficiency ~18%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476815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About x10 lower photon </a:t>
            </a:r>
            <a:r>
              <a:rPr lang="en-US" dirty="0" smtClean="0"/>
              <a:t>flux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Multiple final states to measure J/𝜓 photoproduction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Excellent mass resolutions:</a:t>
            </a:r>
          </a:p>
          <a:p>
            <a:pPr marL="460375" lvl="1" indent="-174625">
              <a:buFont typeface=".AppleSystemUIFont" charset="-120"/>
              <a:buChar char="-"/>
            </a:pPr>
            <a:r>
              <a:rPr lang="en-US" dirty="0" smtClean="0"/>
              <a:t>J/𝜓 as sharp peak either in the invariant mass of decay leptons or in the electron-proton missing mass </a:t>
            </a:r>
          </a:p>
          <a:p>
            <a:pPr marL="460375" lvl="1" indent="-174625">
              <a:buFont typeface=".AppleSystemUIFont" charset="-120"/>
              <a:buChar char="-"/>
            </a:pPr>
            <a:r>
              <a:rPr lang="en-US" dirty="0" smtClean="0"/>
              <a:t>Pentaquarks will be reconstructed in the missing mass analysis of the scattered electron (W-distribution)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503426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60387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Muon final state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971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431630" y="518160"/>
            <a:ext cx="4331370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759320" y="3810000"/>
            <a:ext cx="400368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91200" y="709225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>
                <a:latin typeface="CMR10" charset="0"/>
              </a:rPr>
              <a:t>K. </a:t>
            </a:r>
            <a:r>
              <a:rPr lang="nb-NO" sz="1200" dirty="0" err="1">
                <a:latin typeface="CMR10" charset="0"/>
              </a:rPr>
              <a:t>Abe</a:t>
            </a:r>
            <a:r>
              <a:rPr lang="nb-NO" sz="1200" dirty="0">
                <a:latin typeface="CMR10" charset="0"/>
              </a:rPr>
              <a:t> et al., </a:t>
            </a:r>
            <a:r>
              <a:rPr lang="nb-NO" sz="1200" dirty="0" err="1">
                <a:latin typeface="CMR10" charset="0"/>
              </a:rPr>
              <a:t>Phys</a:t>
            </a:r>
            <a:r>
              <a:rPr lang="nb-NO" sz="1200" dirty="0">
                <a:latin typeface="CMR10" charset="0"/>
              </a:rPr>
              <a:t>. Rev. Lett. </a:t>
            </a:r>
            <a:r>
              <a:rPr lang="nb-NO" sz="1200" dirty="0">
                <a:latin typeface="CMBX10" charset="0"/>
              </a:rPr>
              <a:t>53</a:t>
            </a:r>
            <a:r>
              <a:rPr lang="nb-NO" sz="1200" dirty="0">
                <a:latin typeface="CMR10" charset="0"/>
              </a:rPr>
              <a:t>, 751 (1984</a:t>
            </a:r>
            <a:r>
              <a:rPr lang="nb-NO" sz="1200" dirty="0" smtClean="0">
                <a:latin typeface="CMR10" charset="0"/>
              </a:rPr>
              <a:t>)</a:t>
            </a:r>
            <a:endParaRPr lang="nb-NO" sz="1200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Rectangle 9"/>
              <p:cNvSpPr/>
              <p:nvPr/>
            </p:nvSpPr>
            <p:spPr>
              <a:xfrm>
                <a:off x="380725" y="940573"/>
                <a:ext cx="3658150" cy="4975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 smtClean="0">
                    <a:latin typeface="+mn-lt"/>
                  </a:rPr>
                  <a:t>The main background to muon final state is from </a:t>
                </a:r>
                <a:r>
                  <a:rPr lang="en-US" dirty="0" err="1">
                    <a:latin typeface="CMMI10" charset="0"/>
                  </a:rPr>
                  <a:t>γp</a:t>
                </a:r>
                <a:r>
                  <a:rPr lang="en-US" dirty="0">
                    <a:latin typeface="CMMI10" charset="0"/>
                  </a:rPr>
                  <a:t> </a:t>
                </a:r>
                <a:r>
                  <a:rPr lang="en-US" dirty="0">
                    <a:latin typeface="CMSY10" charset="0"/>
                  </a:rPr>
                  <a:t>→ </a:t>
                </a:r>
                <a:r>
                  <a:rPr lang="en-US" dirty="0">
                    <a:latin typeface="CMMI10" charset="0"/>
                  </a:rPr>
                  <a:t>p</a:t>
                </a:r>
                <a:r>
                  <a:rPr lang="en-US" dirty="0">
                    <a:latin typeface="CMSY8" charset="0"/>
                  </a:rPr>
                  <a:t>′</a:t>
                </a:r>
                <a:r>
                  <a:rPr lang="en-US" dirty="0">
                    <a:latin typeface="CMMI10" charset="0"/>
                  </a:rPr>
                  <a:t>π</a:t>
                </a:r>
                <a:r>
                  <a:rPr lang="en-US" baseline="30000" dirty="0">
                    <a:latin typeface="CMR8" charset="0"/>
                  </a:rPr>
                  <a:t>+</a:t>
                </a:r>
                <a:r>
                  <a:rPr lang="en-US" dirty="0">
                    <a:latin typeface="CMMI10" charset="0"/>
                  </a:rPr>
                  <a:t>π</a:t>
                </a:r>
                <a:r>
                  <a:rPr lang="en-US" baseline="30000" dirty="0">
                    <a:latin typeface="CMSY8" charset="0"/>
                  </a:rPr>
                  <a:t>−</a:t>
                </a:r>
                <a:r>
                  <a:rPr lang="en-US" dirty="0">
                    <a:latin typeface="CMSY8" charset="0"/>
                  </a:rPr>
                  <a:t> </a:t>
                </a:r>
                <a:endParaRPr lang="en-US" dirty="0">
                  <a:latin typeface="CMR10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 smtClean="0">
                    <a:latin typeface="CMR10" charset="0"/>
                  </a:rPr>
                  <a:t>In our energy rage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𝑡𝑜𝑡</m:t>
                        </m:r>
                      </m:sub>
                      <m:sup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𝜋𝜋</m:t>
                        </m:r>
                      </m:sup>
                    </m:sSubSup>
                  </m:oMath>
                </a14:m>
                <a:r>
                  <a:rPr lang="en-US" dirty="0" smtClean="0">
                    <a:latin typeface="CMR10" charset="0"/>
                  </a:rPr>
                  <a:t>≈15 </a:t>
                </a:r>
                <a:r>
                  <a:rPr lang="en-US" dirty="0" err="1">
                    <a:latin typeface="CMMI10" charset="0"/>
                  </a:rPr>
                  <a:t>μ</a:t>
                </a:r>
                <a:r>
                  <a:rPr lang="en-US" dirty="0" err="1">
                    <a:latin typeface="CMR10" charset="0"/>
                  </a:rPr>
                  <a:t>b</a:t>
                </a:r>
                <a:r>
                  <a:rPr lang="en-US" dirty="0">
                    <a:latin typeface="CMR10" charset="0"/>
                  </a:rPr>
                  <a:t> </a:t>
                </a:r>
                <a:endParaRPr lang="en-US" dirty="0" smtClean="0">
                  <a:latin typeface="CMR10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The fraction </a:t>
                </a:r>
                <a:r>
                  <a:rPr lang="en-US" dirty="0" smtClean="0"/>
                  <a:t>of </a:t>
                </a:r>
                <a:r>
                  <a:rPr lang="en-US" dirty="0"/>
                  <a:t>pion pairs with </a:t>
                </a:r>
                <a:r>
                  <a:rPr lang="en-US" dirty="0" smtClean="0"/>
                  <a:t>M</a:t>
                </a:r>
                <a:r>
                  <a:rPr lang="en-US" baseline="-25000" dirty="0" smtClean="0"/>
                  <a:t>𝜋𝜋</a:t>
                </a:r>
                <a:r>
                  <a:rPr lang="en-US" dirty="0" smtClean="0"/>
                  <a:t> </a:t>
                </a:r>
                <a:r>
                  <a:rPr lang="en-US" dirty="0"/>
                  <a:t>&gt; 3 GeV </a:t>
                </a:r>
                <a:r>
                  <a:rPr lang="en-US" dirty="0" smtClean="0"/>
                  <a:t>is </a:t>
                </a:r>
                <a14:m>
                  <m:oMath xmlns:m="http://schemas.openxmlformats.org/officeDocument/2006/math"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2∙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T</a:t>
                </a:r>
                <a:r>
                  <a:rPr lang="en-US" dirty="0" smtClean="0"/>
                  <a:t>he </a:t>
                </a:r>
                <a:r>
                  <a:rPr lang="en-US" dirty="0"/>
                  <a:t>effective cross section for pion pair photoproduction </a:t>
                </a:r>
                <a:r>
                  <a:rPr lang="en-US" dirty="0" smtClean="0"/>
                  <a:t>in </a:t>
                </a:r>
                <a:r>
                  <a:rPr lang="en-US" dirty="0"/>
                  <a:t>the region of </a:t>
                </a:r>
                <a:r>
                  <a:rPr lang="en-US" dirty="0" smtClean="0"/>
                  <a:t>J/𝜓 </a:t>
                </a:r>
                <a:r>
                  <a:rPr lang="en-US" dirty="0"/>
                  <a:t>is expected to be &lt; 5 </a:t>
                </a:r>
                <a:r>
                  <a:rPr lang="en-US" dirty="0" err="1"/>
                  <a:t>nb</a:t>
                </a:r>
                <a:r>
                  <a:rPr lang="en-US" dirty="0"/>
                  <a:t> </a:t>
                </a:r>
              </a:p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 smtClean="0"/>
                  <a:t>Charged pion detection efficiency with MIP signature is ≲0.4, pion pair suppression factor ~6</a:t>
                </a:r>
              </a:p>
              <a:p>
                <a:pPr marL="285750" indent="-285750"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T</a:t>
                </a:r>
                <a:r>
                  <a:rPr lang="en-US" dirty="0" smtClean="0"/>
                  <a:t>he </a:t>
                </a:r>
                <a:r>
                  <a:rPr lang="en-US" dirty="0"/>
                  <a:t>rate of pion pairs </a:t>
                </a:r>
                <a:r>
                  <a:rPr lang="en-US" dirty="0" smtClean="0"/>
                  <a:t>with the </a:t>
                </a:r>
                <a:r>
                  <a:rPr lang="en-US" dirty="0"/>
                  <a:t>invariant mass &gt; 3 GeV </a:t>
                </a:r>
                <a:r>
                  <a:rPr lang="en-US" dirty="0" smtClean="0"/>
                  <a:t>is </a:t>
                </a:r>
                <a:r>
                  <a:rPr lang="en-US" dirty="0"/>
                  <a:t>the same order as J</a:t>
                </a:r>
                <a:r>
                  <a:rPr lang="en-US" dirty="0" smtClean="0"/>
                  <a:t>/𝜓  production</a:t>
                </a:r>
                <a:endParaRPr lang="en-US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25" y="940573"/>
                <a:ext cx="3658150" cy="4975849"/>
              </a:xfrm>
              <a:prstGeom prst="rect">
                <a:avLst/>
              </a:prstGeom>
              <a:blipFill rotWithShape="0">
                <a:blip r:embed="rId4"/>
                <a:stretch>
                  <a:fillRect l="-998" t="-612" r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486400" y="762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𝜌</a:t>
            </a:r>
            <a:endParaRPr lang="en-US" sz="2000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3" name="TextBox 12"/>
              <p:cNvSpPr txBox="1"/>
              <p:nvPr/>
            </p:nvSpPr>
            <p:spPr>
              <a:xfrm>
                <a:off x="6400800" y="1950312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′′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950312"/>
                <a:ext cx="457200" cy="307777"/>
              </a:xfrm>
              <a:prstGeom prst="rect">
                <a:avLst/>
              </a:prstGeom>
              <a:blipFill rotWithShape="0">
                <a:blip r:embed="rId5"/>
                <a:stretch>
                  <a:fillRect r="-2667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105400" y="4089681"/>
            <a:ext cx="2591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MMI10" charset="0"/>
              </a:rPr>
              <a:t>EC-total energy &lt; </a:t>
            </a:r>
            <a:r>
              <a:rPr lang="en-US" sz="1600" dirty="0">
                <a:latin typeface="CMR10" charset="0"/>
              </a:rPr>
              <a:t>200 </a:t>
            </a:r>
            <a:r>
              <a:rPr lang="en-US" sz="1600" dirty="0" smtClean="0">
                <a:latin typeface="CMR10" charset="0"/>
              </a:rPr>
              <a:t>MeV </a:t>
            </a:r>
          </a:p>
          <a:p>
            <a:r>
              <a:rPr lang="en-US" sz="1600" dirty="0" smtClean="0">
                <a:latin typeface="CMR10" charset="0"/>
              </a:rPr>
              <a:t>EC-outer energy </a:t>
            </a:r>
            <a:r>
              <a:rPr lang="en-US" sz="1600" dirty="0">
                <a:latin typeface="CMMI10" charset="0"/>
              </a:rPr>
              <a:t>&lt; </a:t>
            </a:r>
            <a:r>
              <a:rPr lang="en-US" sz="1600" dirty="0">
                <a:latin typeface="CMR10" charset="0"/>
              </a:rPr>
              <a:t>100 MeV 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42098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J/𝜓 </a:t>
            </a:r>
            <a:r>
              <a:rPr lang="en-US" sz="3200" dirty="0" smtClean="0">
                <a:latin typeface="+mn-lt"/>
              </a:rPr>
              <a:t>Triggers 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53618" y="3276600"/>
            <a:ext cx="7836763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076235"/>
            <a:ext cx="8305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final states that will have an electron or a positron in CLAS12 FD will be a subset of events recorded using the </a:t>
            </a:r>
            <a:r>
              <a:rPr lang="en-US" b="1" dirty="0"/>
              <a:t>CLAS12</a:t>
            </a:r>
            <a:r>
              <a:rPr lang="en-US" b="1" dirty="0" smtClean="0"/>
              <a:t> electron </a:t>
            </a:r>
            <a:r>
              <a:rPr lang="en-US" b="1" dirty="0"/>
              <a:t>trigger </a:t>
            </a:r>
            <a:endParaRPr lang="en-US" b="1" dirty="0" smtClean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For final states with muons  </a:t>
            </a:r>
          </a:p>
          <a:p>
            <a:pPr marL="742950" lvl="1" indent="-285750">
              <a:spcBef>
                <a:spcPts val="600"/>
              </a:spcBef>
              <a:buFont typeface=".AppleSystemUIFont" charset="-120"/>
              <a:buChar char="-"/>
            </a:pPr>
            <a:r>
              <a:rPr lang="en-US" dirty="0" smtClean="0"/>
              <a:t>two </a:t>
            </a:r>
            <a:r>
              <a:rPr lang="en-US" dirty="0"/>
              <a:t>charged particles detected in CLAS12 FD with 0.3 − 3 GeV electron cluster in the FT </a:t>
            </a:r>
            <a:endParaRPr lang="en-US" dirty="0" smtClean="0"/>
          </a:p>
          <a:p>
            <a:pPr marL="742950" lvl="1" indent="-285750">
              <a:spcBef>
                <a:spcPts val="600"/>
              </a:spcBef>
              <a:buFont typeface=".AppleSystemUIFont" charset="-120"/>
              <a:buChar char="-"/>
            </a:pPr>
            <a:r>
              <a:rPr lang="en-US" dirty="0" smtClean="0"/>
              <a:t>three charged particles </a:t>
            </a:r>
            <a:r>
              <a:rPr lang="en-US" dirty="0"/>
              <a:t>in CLAS12 FD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73724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a</a:t>
            </a:r>
            <a:r>
              <a:rPr lang="en-US" dirty="0" smtClean="0"/>
              <a:t> </a:t>
            </a:r>
            <a:r>
              <a:rPr lang="en-US" sz="1400" dirty="0" smtClean="0"/>
              <a:t>subset of trigger #1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100918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8305800" cy="838199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CLAS12 </a:t>
            </a:r>
            <a:r>
              <a:rPr lang="en-US" sz="3200" smtClean="0">
                <a:latin typeface="+mn-lt"/>
              </a:rPr>
              <a:t>expected results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8194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10001" r="10000" b="2940"/>
          <a:stretch/>
        </p:blipFill>
        <p:spPr>
          <a:xfrm>
            <a:off x="4196663" y="1371600"/>
            <a:ext cx="4490137" cy="434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066800"/>
            <a:ext cx="3962400" cy="493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rom </a:t>
            </a:r>
            <a:r>
              <a:rPr lang="en-US" dirty="0">
                <a:latin typeface="+mn-lt"/>
              </a:rPr>
              <a:t>the two gluon exchange prediction for cross section, we expect total of 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45 </a:t>
            </a:r>
            <a:r>
              <a:rPr lang="en-US" sz="2000" b="1" dirty="0">
                <a:solidFill>
                  <a:srgbClr val="0000FF"/>
                </a:solidFill>
                <a:latin typeface="CMR10" charset="0"/>
              </a:rPr>
              <a:t>J</a:t>
            </a:r>
            <a:r>
              <a:rPr lang="en-US" sz="2000" b="1" dirty="0" smtClean="0">
                <a:solidFill>
                  <a:srgbClr val="0000FF"/>
                </a:solidFill>
                <a:latin typeface="CMR10" charset="0"/>
              </a:rPr>
              <a:t>/</a:t>
            </a:r>
            <a:r>
              <a:rPr lang="en-US" sz="2000" b="1" dirty="0" smtClean="0">
                <a:solidFill>
                  <a:srgbClr val="0000FF"/>
                </a:solidFill>
                <a:latin typeface="CMMI10" charset="0"/>
              </a:rPr>
              <a:t>𝜓 </a:t>
            </a:r>
            <a:r>
              <a:rPr lang="en-US" dirty="0">
                <a:latin typeface="+mn-lt"/>
              </a:rPr>
              <a:t>detected per day in the</a:t>
            </a:r>
            <a:r>
              <a:rPr lang="en-US" dirty="0" smtClean="0">
                <a:latin typeface="+mn-lt"/>
              </a:rPr>
              <a:t> full </a:t>
            </a:r>
            <a:r>
              <a:rPr lang="en-US" dirty="0">
                <a:latin typeface="+mn-lt"/>
              </a:rPr>
              <a:t>energy </a:t>
            </a:r>
            <a:r>
              <a:rPr lang="en-US" dirty="0" smtClean="0">
                <a:latin typeface="+mn-lt"/>
              </a:rPr>
              <a:t>range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Expected total number of charmed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pentaquarks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98 </a:t>
            </a:r>
            <a:r>
              <a:rPr lang="en-US" dirty="0" smtClean="0">
                <a:latin typeface="+mn-lt"/>
              </a:rPr>
              <a:t>per day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+mn-lt"/>
              </a:rPr>
              <a:t>Compared to -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The Hall-C E12-16-007 with the same cross section formalism will detect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70 pentaquarks </a:t>
            </a:r>
            <a:r>
              <a:rPr lang="en-US" dirty="0" smtClean="0">
                <a:latin typeface="+mn-lt"/>
              </a:rPr>
              <a:t>per day</a:t>
            </a:r>
            <a:endParaRPr lang="en-US" dirty="0" smtClean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</a:rPr>
              <a:t>With </a:t>
            </a:r>
            <a:r>
              <a:rPr lang="en-US" dirty="0" smtClean="0">
                <a:latin typeface="+mn-lt"/>
              </a:rPr>
              <a:t>current luminosity Hall-D GlueX experiments expects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5-10 </a:t>
            </a:r>
            <a:r>
              <a:rPr lang="en-US" b="1" dirty="0">
                <a:solidFill>
                  <a:srgbClr val="008000"/>
                </a:solidFill>
              </a:rPr>
              <a:t>J/𝜓 per </a:t>
            </a:r>
            <a:r>
              <a:rPr lang="en-US" b="1" dirty="0" smtClean="0">
                <a:solidFill>
                  <a:srgbClr val="008000"/>
                </a:solidFill>
              </a:rPr>
              <a:t>day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The Hall-A experiment E12-12-006 with future </a:t>
            </a:r>
            <a:r>
              <a:rPr lang="en-US" dirty="0" err="1" smtClean="0"/>
              <a:t>SoLID</a:t>
            </a:r>
            <a:r>
              <a:rPr lang="en-US" dirty="0" smtClean="0"/>
              <a:t> detector expects ~</a:t>
            </a:r>
            <a:r>
              <a:rPr lang="en-US" b="1" dirty="0" smtClean="0">
                <a:solidFill>
                  <a:srgbClr val="008000"/>
                </a:solidFill>
              </a:rPr>
              <a:t>42 J/𝜓 per </a:t>
            </a:r>
            <a:r>
              <a:rPr lang="en-US" b="1" dirty="0" smtClean="0">
                <a:solidFill>
                  <a:srgbClr val="008000"/>
                </a:solidFill>
              </a:rPr>
              <a:t>day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91400" y="4224528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691349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Review Committee Statement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1" y="1272540"/>
            <a:ext cx="8203973" cy="43662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962400" y="3733800"/>
            <a:ext cx="44196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600" y="3960812"/>
            <a:ext cx="27432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95800" y="5181600"/>
            <a:ext cx="37338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0600" y="5484812"/>
            <a:ext cx="42672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775"/>
            <a:ext cx="8229600" cy="1139825"/>
          </a:xfrm>
        </p:spPr>
        <p:txBody>
          <a:bodyPr/>
          <a:lstStyle/>
          <a:p>
            <a:r>
              <a:rPr lang="en-US" dirty="0" smtClean="0"/>
              <a:t>Report from Review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105400"/>
          </a:xfrm>
        </p:spPr>
        <p:txBody>
          <a:bodyPr/>
          <a:lstStyle/>
          <a:p>
            <a:r>
              <a:rPr lang="en-US" sz="1600" b="1" dirty="0" smtClean="0">
                <a:latin typeface="Calibri"/>
                <a:cs typeface="Calibri"/>
              </a:rPr>
              <a:t>From: </a:t>
            </a:r>
            <a:r>
              <a:rPr lang="en-US" sz="1600" dirty="0" smtClean="0">
                <a:latin typeface="Calibri"/>
                <a:cs typeface="Calibri"/>
              </a:rPr>
              <a:t>Marco </a:t>
            </a:r>
            <a:r>
              <a:rPr lang="en-US" sz="1600" dirty="0" err="1" smtClean="0">
                <a:latin typeface="Calibri"/>
                <a:cs typeface="Calibri"/>
              </a:rPr>
              <a:t>Battaglieri</a:t>
            </a:r>
            <a:r>
              <a:rPr lang="en-US" sz="1600" dirty="0" smtClean="0">
                <a:latin typeface="Calibri"/>
                <a:cs typeface="Calibri"/>
              </a:rPr>
              <a:t> &lt;</a:t>
            </a:r>
            <a:r>
              <a:rPr lang="en-US" sz="1600" dirty="0" err="1" smtClean="0">
                <a:latin typeface="Calibri"/>
                <a:cs typeface="Calibri"/>
              </a:rPr>
              <a:t>battaglieri@ge.infn.it</a:t>
            </a:r>
            <a:endParaRPr lang="en-US" sz="1600" dirty="0" smtClean="0">
              <a:latin typeface="Calibri"/>
              <a:cs typeface="Calibri"/>
            </a:endParaRPr>
          </a:p>
          <a:p>
            <a:r>
              <a:rPr lang="en-US" sz="1600" b="1" dirty="0" smtClean="0">
                <a:latin typeface="Calibri"/>
                <a:cs typeface="Calibri"/>
              </a:rPr>
              <a:t>Subject: Fwd: CLAS12 </a:t>
            </a:r>
            <a:r>
              <a:rPr lang="en-US" sz="1600" b="1" dirty="0" err="1" smtClean="0">
                <a:latin typeface="Calibri"/>
                <a:cs typeface="Calibri"/>
              </a:rPr>
              <a:t>Jpsi</a:t>
            </a:r>
            <a:r>
              <a:rPr lang="en-US" sz="1600" b="1" dirty="0" smtClean="0">
                <a:latin typeface="Calibri"/>
                <a:cs typeface="Calibri"/>
              </a:rPr>
              <a:t>-P </a:t>
            </a:r>
            <a:r>
              <a:rPr lang="en-US" sz="1600" b="1" dirty="0" err="1" smtClean="0">
                <a:latin typeface="Calibri"/>
                <a:cs typeface="Calibri"/>
              </a:rPr>
              <a:t>Pentaquark</a:t>
            </a:r>
            <a:r>
              <a:rPr lang="en-US" sz="1600" b="1" dirty="0" smtClean="0">
                <a:latin typeface="Calibri"/>
                <a:cs typeface="Calibri"/>
              </a:rPr>
              <a:t> proposal review</a:t>
            </a:r>
            <a:endParaRPr lang="en-US" sz="1600" dirty="0" smtClean="0">
              <a:latin typeface="Calibri"/>
              <a:cs typeface="Calibri"/>
            </a:endParaRPr>
          </a:p>
          <a:p>
            <a:r>
              <a:rPr lang="en-US" sz="1600" b="1" dirty="0" smtClean="0">
                <a:latin typeface="Calibri"/>
                <a:cs typeface="Calibri"/>
              </a:rPr>
              <a:t>Date: </a:t>
            </a:r>
            <a:r>
              <a:rPr lang="en-US" sz="1600" dirty="0" smtClean="0">
                <a:latin typeface="Calibri"/>
                <a:cs typeface="Calibri"/>
              </a:rPr>
              <a:t>May 15, 2017 at 5:30:48 PM EDT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To: </a:t>
            </a:r>
            <a:r>
              <a:rPr lang="en-US" sz="1600" dirty="0" smtClean="0">
                <a:latin typeface="Calibri"/>
                <a:cs typeface="Calibri"/>
              </a:rPr>
              <a:t>Gerald </a:t>
            </a:r>
            <a:r>
              <a:rPr lang="en-US" sz="1600" dirty="0" err="1" smtClean="0">
                <a:latin typeface="Calibri"/>
                <a:cs typeface="Calibri"/>
              </a:rPr>
              <a:t>Gilfoyle</a:t>
            </a:r>
            <a:r>
              <a:rPr lang="en-US" sz="1600" dirty="0" smtClean="0">
                <a:latin typeface="Calibri"/>
                <a:cs typeface="Calibri"/>
              </a:rPr>
              <a:t> &lt;</a:t>
            </a:r>
            <a:r>
              <a:rPr lang="en-US" sz="1600" dirty="0" smtClean="0">
                <a:latin typeface="Calibri"/>
                <a:cs typeface="Calibri"/>
                <a:hlinkClick r:id="rId2"/>
              </a:rPr>
              <a:t>gilfoyle@jlab.org</a:t>
            </a:r>
            <a:r>
              <a:rPr lang="en-US" sz="1600" dirty="0" smtClean="0">
                <a:latin typeface="Calibri"/>
                <a:cs typeface="Calibri"/>
              </a:rPr>
              <a:t>&gt;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Cc: </a:t>
            </a:r>
            <a:r>
              <a:rPr lang="en-US" sz="1600" dirty="0" smtClean="0">
                <a:latin typeface="Calibri"/>
                <a:cs typeface="Calibri"/>
              </a:rPr>
              <a:t>Lei </a:t>
            </a:r>
            <a:r>
              <a:rPr lang="en-US" sz="1600" dirty="0" err="1" smtClean="0">
                <a:latin typeface="Calibri"/>
                <a:cs typeface="Calibri"/>
              </a:rPr>
              <a:t>Guo</a:t>
            </a:r>
            <a:r>
              <a:rPr lang="en-US" sz="1600" dirty="0" smtClean="0">
                <a:latin typeface="Calibri"/>
                <a:cs typeface="Calibri"/>
              </a:rPr>
              <a:t> &lt;</a:t>
            </a:r>
            <a:r>
              <a:rPr lang="en-US" sz="1600" dirty="0" smtClean="0">
                <a:latin typeface="Calibri"/>
                <a:cs typeface="Calibri"/>
                <a:hlinkClick r:id="rId3"/>
              </a:rPr>
              <a:t>lguo@jlab.org</a:t>
            </a:r>
            <a:r>
              <a:rPr lang="en-US" sz="1600" dirty="0" smtClean="0">
                <a:latin typeface="Calibri"/>
                <a:cs typeface="Calibri"/>
              </a:rPr>
              <a:t>&gt;, Bryan McKinnon &lt;</a:t>
            </a:r>
            <a:r>
              <a:rPr lang="en-US" sz="1600" dirty="0" smtClean="0">
                <a:latin typeface="Calibri"/>
                <a:cs typeface="Calibri"/>
                <a:hlinkClick r:id="rId4"/>
              </a:rPr>
              <a:t>Bryan.McKinnon@glasgow.ac.uk</a:t>
            </a:r>
            <a:r>
              <a:rPr lang="en-US" sz="1600" dirty="0" smtClean="0">
                <a:latin typeface="Calibri"/>
                <a:cs typeface="Calibri"/>
              </a:rPr>
              <a:t>&gt;, </a:t>
            </a:r>
            <a:r>
              <a:rPr lang="en-US" sz="1600" dirty="0" err="1" smtClean="0">
                <a:latin typeface="Calibri"/>
                <a:cs typeface="Calibri"/>
              </a:rPr>
              <a:t>Stepan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 err="1" smtClean="0">
                <a:latin typeface="Calibri"/>
                <a:cs typeface="Calibri"/>
              </a:rPr>
              <a:t>Stepanyan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  <a:hlinkClick r:id="rId5"/>
              </a:rPr>
              <a:t>stepanyan@jlab.org</a:t>
            </a:r>
            <a:r>
              <a:rPr lang="en-US" sz="1800" dirty="0" smtClean="0">
                <a:latin typeface="Calibri"/>
                <a:cs typeface="Calibri"/>
              </a:rPr>
              <a:t/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latin typeface="Calibri"/>
                <a:cs typeface="Calibri"/>
              </a:rPr>
              <a:t/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latin typeface="Calibri"/>
                <a:cs typeface="Calibri"/>
              </a:rPr>
              <a:t>Dear Jerry,</a:t>
            </a:r>
            <a:r>
              <a:rPr lang="en-US" sz="1800" i="1" dirty="0" smtClean="0">
                <a:solidFill>
                  <a:srgbClr val="000090"/>
                </a:solidFill>
                <a:latin typeface="Calibri"/>
                <a:cs typeface="Calibri"/>
              </a:rPr>
              <a:t/>
            </a:r>
            <a:br>
              <a:rPr lang="en-US" sz="1800" i="1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Lei and Brian, just finished the WG review of the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pentaquark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proposal 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S.Stepanyan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al.) providing  </a:t>
            </a:r>
            <a:r>
              <a:rPr lang="en-US" sz="1800" b="1" i="1" dirty="0" smtClean="0">
                <a:solidFill>
                  <a:srgbClr val="008000"/>
                </a:solidFill>
                <a:latin typeface="Calibri"/>
                <a:cs typeface="Calibri"/>
              </a:rPr>
              <a:t>full endorsement to run as a part of RG-A</a:t>
            </a:r>
            <a:r>
              <a:rPr lang="en-US" sz="1800" i="1" dirty="0" smtClean="0">
                <a:solidFill>
                  <a:srgbClr val="008000"/>
                </a:solidFill>
                <a:latin typeface="Calibri"/>
                <a:cs typeface="Calibri"/>
              </a:rPr>
              <a:t>.</a:t>
            </a:r>
            <a:br>
              <a:rPr lang="en-US" sz="1800" i="1" dirty="0" smtClean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Thanks to Lei and Brian: their thorough review improved the proposal a lot!</a:t>
            </a:r>
            <a:b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We should be ready to send the proposal to the whole collaboration. All exchanged documents between authors and the committee are available here: </a:t>
            </a:r>
            <a:r>
              <a:rPr lang="en-US" sz="1800" i="1" dirty="0" smtClean="0">
                <a:solidFill>
                  <a:srgbClr val="000090"/>
                </a:solidFill>
                <a:latin typeface="Calibri"/>
                <a:cs typeface="Calibri"/>
                <a:hlinkClick r:id="rId6"/>
              </a:rPr>
              <a:t>https://www.jlab.org/Hall-B/shifts/index.php?display=admin&amp;task=paper_review&amp;rid=4284893&amp;operation=view</a:t>
            </a:r>
            <a:r>
              <a:rPr lang="en-US" sz="1800" i="1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r>
              <a:rPr lang="en-US" sz="1800" dirty="0" smtClean="0">
                <a:latin typeface="Calibri"/>
                <a:cs typeface="Calibri"/>
              </a:rPr>
              <a:t/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latin typeface="Calibri"/>
                <a:cs typeface="Calibri"/>
              </a:rPr>
              <a:t>Let me know if you need any further information/material.</a:t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latin typeface="Calibri"/>
                <a:cs typeface="Calibri"/>
              </a:rPr>
              <a:t>Cheers,  Marco (chair of HSWG)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4733925" cy="668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33908"/>
          <a:stretch>
            <a:fillRect/>
          </a:stretch>
        </p:blipFill>
        <p:spPr>
          <a:xfrm>
            <a:off x="4663440" y="457200"/>
            <a:ext cx="4480560" cy="3657600"/>
          </a:xfrm>
          <a:prstGeom prst="rect">
            <a:avLst/>
          </a:prstGeom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914400"/>
          <a:ext cx="9068239" cy="5064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703583"/>
                <a:gridCol w="870197"/>
                <a:gridCol w="465144"/>
                <a:gridCol w="863276"/>
                <a:gridCol w="444500"/>
                <a:gridCol w="849531"/>
                <a:gridCol w="533400"/>
                <a:gridCol w="762000"/>
                <a:gridCol w="637261"/>
              </a:tblGrid>
              <a:tr h="240828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Semi-inclusive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structuer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(1475)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</a:rPr>
              <a:t>Hall B – Run Groups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39" y="5939135"/>
            <a:ext cx="820207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  <a:latin typeface="Times New Roman" pitchFamily="-110" charset="0"/>
              </a:rPr>
              <a:t>Experiment ending with A or B are run group experiments approved by the CLAS collaboration. They are running parallel to the experiments with same experiment number. 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Experiments ending with (a) and (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-110" charset="0"/>
              </a:rPr>
              <a:t>b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) take data with both run groups.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2476173"/>
              </p:ext>
            </p:extLst>
          </p:nvPr>
        </p:nvGraphicFramePr>
        <p:xfrm>
          <a:off x="38555" y="3832013"/>
          <a:ext cx="9074525" cy="2416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927100"/>
                <a:gridCol w="561745"/>
                <a:gridCol w="868553"/>
                <a:gridCol w="445056"/>
                <a:gridCol w="850471"/>
                <a:gridCol w="607882"/>
                <a:gridCol w="683866"/>
                <a:gridCol w="587005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Transverse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HD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C12-12-009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Transversity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-hadron on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 with transverse polarized target in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All CLAS12 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Heavy Photon Search at Jefferson Lab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Jaros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I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High Precision Measurement of the Proton Charge Radius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Gasparian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Primex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J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H2 gas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 request from CLAS12 C1 experiments + non-CLAS12  experiments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from approved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CLAS12 experiments (from previous table)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(2238)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(incl. 110 days of C1 approved exp.)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 (2763)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166" y="1050713"/>
          <a:ext cx="9059332" cy="253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499"/>
                <a:gridCol w="2627535"/>
                <a:gridCol w="875548"/>
                <a:gridCol w="592669"/>
                <a:gridCol w="857250"/>
                <a:gridCol w="444500"/>
                <a:gridCol w="822764"/>
                <a:gridCol w="616568"/>
                <a:gridCol w="678832"/>
                <a:gridCol w="591167"/>
              </a:tblGrid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E12-06-109A 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on the neutron with polarized deuterium 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E12-14-001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EMC effect in spin structure functions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-2500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983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CLAS12  run time (approved experiments)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(2238)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  <a:endParaRPr lang="en-US" sz="105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0"/>
                </a:solidFill>
                <a:latin typeface="Calibri"/>
              </a:rPr>
              <a:t>Hall B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</a:rPr>
              <a:t> – Run </a:t>
            </a:r>
            <a:r>
              <a:rPr lang="en-US" sz="4000" b="1" dirty="0">
                <a:solidFill>
                  <a:srgbClr val="000090"/>
                </a:solidFill>
                <a:latin typeface="Calibri"/>
              </a:rPr>
              <a:t>G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</a:rPr>
              <a:t>roups </a:t>
            </a:r>
            <a:endParaRPr lang="en-US" sz="40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Calibri"/>
              </a:rPr>
              <a:t>Hall B – 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Run Groups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76200" y="1066800"/>
          <a:ext cx="9067800" cy="193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184"/>
                <a:gridCol w="2643511"/>
                <a:gridCol w="852905"/>
                <a:gridCol w="620295"/>
                <a:gridCol w="852905"/>
                <a:gridCol w="465221"/>
                <a:gridCol w="697832"/>
                <a:gridCol w="620295"/>
                <a:gridCol w="782052"/>
                <a:gridCol w="609600"/>
              </a:tblGrid>
              <a:tr h="170793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 search for Hybrid Baryons in Hall B with CLAS12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D’Angelo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6.6, 8.8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Confinement &amp; Strong QCD</a:t>
                      </a:r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lH2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E12-16-010A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Nucleon Resonances in exc.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KY </a:t>
                      </a:r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electroproduction</a:t>
                      </a:r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with CLAS12 at 6.6 and 8.8 GeV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Total  Beam time of Run Group K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100 (300)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of approved &amp; C1 approved 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 experiments from table 1 + table 2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(2763)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+ table 3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2091 (3063)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1036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9600" y="3280747"/>
          <a:ext cx="8077200" cy="77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/>
                <a:gridCol w="1905000"/>
                <a:gridCol w="1413933"/>
                <a:gridCol w="1634067"/>
                <a:gridCol w="1447800"/>
              </a:tblGrid>
              <a:tr h="3757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Proposal</a:t>
                      </a:r>
                      <a:r>
                        <a:rPr lang="en-US" sz="1600" b="1" baseline="0" dirty="0" smtClean="0"/>
                        <a:t> Count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Experiment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Run</a:t>
                      </a:r>
                      <a:r>
                        <a:rPr lang="en-US" sz="1600" b="1" baseline="0" dirty="0" smtClean="0"/>
                        <a:t> Groups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RG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Compression </a:t>
                      </a:r>
                      <a:endParaRPr lang="en-US" sz="1600" b="1" dirty="0"/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3063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1036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0.34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93802" y="4114800"/>
            <a:ext cx="6959598" cy="193899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Ideally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we expect experiment schedule: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- 35 weeks per year ≈ 35/2 = 17.5 PAC weeks = 122.5 PAC days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- With 0.8 Hall multiplicity  =&gt; 122.5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</a:rPr>
              <a:t>x</a:t>
            </a: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 0.8 = 98 PAC days</a:t>
            </a:r>
          </a:p>
          <a:p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To run 3063 PAC days of individual experiments = 30  years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 Run 3063 PAC days  as run groups = 1036/98 = </a:t>
            </a: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10.5 years     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124200"/>
            <a:ext cx="9144000" cy="1588"/>
          </a:xfrm>
          <a:prstGeom prst="line">
            <a:avLst/>
          </a:prstGeom>
          <a:ln w="762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PAC45 – Hall B Proposed Experiments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90600"/>
            <a:ext cx="86106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Proposals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Physics Topic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			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Contact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       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Days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PR12-17-006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Critical Neutrino-Nucleus Issues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			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Hen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                   41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  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PR12-17-009  Deuteron Charge Radius with Elastic 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eD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Scattering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Gasparian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       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39</a:t>
            </a:r>
          </a:p>
          <a:p>
            <a:endParaRPr lang="en-US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New RG Proposal 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ALERT (RG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-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L)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PR12-17-012    Partonic Structure of Light Nuclei</a:t>
            </a:r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	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Meziani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              35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PR12-17-012A Tagged EMC measurements on Light Nuclei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Dupre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           45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PR12-17-012B  Spectator-Tagged DVCS on Light Nuclei 		Armstrong          45</a:t>
            </a:r>
          </a:p>
          <a:p>
            <a:r>
              <a:rPr lang="en-US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PR12-17-012C  Other Physics Opportunities </a:t>
            </a:r>
            <a:r>
              <a:rPr lang="en-US" u="sng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w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/ ALERT		</a:t>
            </a:r>
            <a:r>
              <a:rPr lang="en-US" u="sng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Hafidi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	           55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Total Beam Time Requested						           55</a:t>
            </a:r>
          </a:p>
          <a:p>
            <a:endParaRPr lang="en-US" b="1" u="sng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RG Experiment RG-A</a:t>
            </a:r>
          </a:p>
          <a:p>
            <a:r>
              <a:rPr lang="en-US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E12-12-001A     Near threshold J/ψ  production – </a:t>
            </a:r>
            <a:r>
              <a:rPr lang="en-US" b="1" dirty="0" err="1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LHCb</a:t>
            </a:r>
            <a:r>
              <a:rPr lang="en-US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pentaquark</a:t>
            </a:r>
            <a:r>
              <a:rPr lang="en-US" b="1" dirty="0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b="1" dirty="0" err="1" smtClean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Stepanyan</a:t>
            </a:r>
            <a:endParaRPr lang="en-US" b="1" dirty="0" smtClean="0">
              <a:solidFill>
                <a:srgbClr val="C0504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endParaRPr lang="en-US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r>
              <a:rPr lang="en-US" b="1" u="sng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Letters of Intent</a:t>
            </a: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LOI12-17-001    Study of J/ψ Photoproduction off Deuteron 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Ilieva</a:t>
            </a:r>
            <a:endParaRPr lang="en-US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LOI12-17-002    Search for a φN bound state at Hall B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Gao</a:t>
            </a:r>
            <a:r>
              <a:rPr lang="en-US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endParaRPr lang="en-US" dirty="0" smtClean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  <a:p>
            <a:r>
              <a:rPr lang="en-US" b="1" u="sng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New beam time request for Hall B Proposals: 	</a:t>
            </a:r>
            <a:r>
              <a:rPr lang="en-US" u="sng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		    </a:t>
            </a:r>
            <a:r>
              <a:rPr lang="en-US" b="1" u="sng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    	        135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Group Review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30725"/>
          </a:xfrm>
        </p:spPr>
        <p:txBody>
          <a:bodyPr/>
          <a:lstStyle/>
          <a:p>
            <a:r>
              <a:rPr lang="en-US" sz="2200" dirty="0" smtClean="0">
                <a:latin typeface="Times New Roman"/>
                <a:cs typeface="Times New Roman"/>
              </a:rPr>
              <a:t>Experiment will use already approved beam time</a:t>
            </a:r>
          </a:p>
          <a:p>
            <a:r>
              <a:rPr lang="en-US" sz="2200" dirty="0" smtClean="0">
                <a:latin typeface="Times New Roman"/>
                <a:cs typeface="Times New Roman"/>
              </a:rPr>
              <a:t>Run conditions are identical to the already approved experiment  (beam &amp; target conditions, magnetic fields, detector settings, etc.) </a:t>
            </a:r>
          </a:p>
          <a:p>
            <a:r>
              <a:rPr lang="en-US" sz="2200" dirty="0" smtClean="0">
                <a:latin typeface="Times New Roman"/>
                <a:cs typeface="Times New Roman"/>
              </a:rPr>
              <a:t>Chair of PWG assigns review committee</a:t>
            </a:r>
          </a:p>
          <a:p>
            <a:r>
              <a:rPr lang="en-US" sz="2200" dirty="0" smtClean="0">
                <a:latin typeface="Times New Roman"/>
                <a:cs typeface="Times New Roman"/>
              </a:rPr>
              <a:t>C</a:t>
            </a:r>
            <a:r>
              <a:rPr lang="en-US" sz="2200" dirty="0" smtClean="0">
                <a:latin typeface="Times New Roman"/>
                <a:cs typeface="Times New Roman"/>
              </a:rPr>
              <a:t>ommittee reviews the proposal, communicates with proponents and with contact person of possibly affected approved experiment</a:t>
            </a:r>
          </a:p>
          <a:p>
            <a:r>
              <a:rPr lang="en-US" sz="2200" dirty="0" smtClean="0">
                <a:latin typeface="Times New Roman"/>
                <a:cs typeface="Times New Roman"/>
              </a:rPr>
              <a:t>If committee is satisfied it issues report to the working group chair </a:t>
            </a:r>
          </a:p>
          <a:p>
            <a:r>
              <a:rPr lang="en-US" sz="2200" dirty="0" smtClean="0">
                <a:latin typeface="Times New Roman"/>
                <a:cs typeface="Times New Roman"/>
              </a:rPr>
              <a:t>Working group chair informs CLAS chair about result of the review </a:t>
            </a:r>
          </a:p>
          <a:p>
            <a:endParaRPr lang="en-US" sz="22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Internal CLAS review aims to address </a:t>
            </a:r>
            <a:r>
              <a:rPr lang="en-US" sz="2200" smtClean="0">
                <a:solidFill>
                  <a:srgbClr val="000090"/>
                </a:solidFill>
                <a:latin typeface="Times New Roman"/>
                <a:cs typeface="Times New Roman"/>
              </a:rPr>
              <a:t>the subject </a:t>
            </a:r>
            <a:r>
              <a:rPr lang="en-US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with same rigor as a PAC </a:t>
            </a:r>
            <a:r>
              <a:rPr lang="en-US" sz="2200" smtClean="0">
                <a:solidFill>
                  <a:srgbClr val="000090"/>
                </a:solidFill>
                <a:latin typeface="Times New Roman"/>
                <a:cs typeface="Times New Roman"/>
              </a:rPr>
              <a:t>review would, </a:t>
            </a:r>
            <a:r>
              <a:rPr lang="en-US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both in terms of science and feasibility</a:t>
            </a:r>
            <a:endParaRPr lang="en-US" sz="22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467600" y="381000"/>
            <a:ext cx="1022922" cy="629190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1"/>
            <a:ext cx="8336977" cy="761999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 New Run Group proposal </a:t>
            </a:r>
            <a:r>
              <a:rPr lang="mr-IN" sz="3200" dirty="0" smtClean="0">
                <a:latin typeface="+mn-lt"/>
              </a:rPr>
              <a:t>–</a:t>
            </a:r>
            <a:r>
              <a:rPr lang="en-US" sz="3200" dirty="0" smtClean="0">
                <a:latin typeface="+mn-lt"/>
              </a:rPr>
              <a:t> JLAB PAC45 </a:t>
            </a:r>
            <a:endParaRPr lang="en-US" sz="32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4962" t="7008" r="6051" b="6572"/>
          <a:stretch>
            <a:fillRect/>
          </a:stretch>
        </p:blipFill>
        <p:spPr>
          <a:xfrm>
            <a:off x="503464" y="1143000"/>
            <a:ext cx="8183336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3657600"/>
            <a:ext cx="1625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* Co-spokespersons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159" y="4572000"/>
            <a:ext cx="79484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Extend measurements of approved CLAS12 experiment E12-</a:t>
            </a:r>
            <a:r>
              <a:rPr lang="en-US" dirty="0" smtClean="0">
                <a:latin typeface="Calibri"/>
                <a:cs typeface="Calibri"/>
              </a:rPr>
              <a:t>12-001 	“Time-like Compton scattering and J/ψ production in </a:t>
            </a:r>
            <a:r>
              <a:rPr lang="en-US" dirty="0" err="1" smtClean="0">
                <a:latin typeface="Calibri"/>
                <a:cs typeface="Calibri"/>
              </a:rPr>
              <a:t>e</a:t>
            </a:r>
            <a:r>
              <a:rPr lang="en-US" baseline="30000" dirty="0" err="1" smtClean="0">
                <a:latin typeface="Calibri"/>
                <a:cs typeface="Calibri"/>
              </a:rPr>
              <a:t>+</a:t>
            </a:r>
            <a:r>
              <a:rPr lang="en-US" dirty="0" err="1" smtClean="0">
                <a:latin typeface="Calibri"/>
                <a:cs typeface="Calibri"/>
              </a:rPr>
              <a:t>e</a:t>
            </a:r>
            <a:r>
              <a:rPr lang="en-US" baseline="30000" dirty="0" smtClean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”</a:t>
            </a:r>
            <a:endParaRPr lang="en-US" baseline="3000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Includes J/𝜓→𝜇</a:t>
            </a:r>
            <a:r>
              <a:rPr lang="en-US" baseline="30000" dirty="0" smtClean="0">
                <a:latin typeface="Calibri"/>
                <a:cs typeface="Calibri"/>
              </a:rPr>
              <a:t>+</a:t>
            </a:r>
            <a:r>
              <a:rPr lang="en-US" dirty="0" smtClean="0">
                <a:latin typeface="Calibri"/>
                <a:cs typeface="Calibri"/>
              </a:rPr>
              <a:t>𝜇</a:t>
            </a:r>
            <a:r>
              <a:rPr lang="en-US" baseline="30000" dirty="0" smtClean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 decay mode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Study charmed pentaquarks, </a:t>
            </a:r>
            <a:r>
              <a:rPr lang="en-US" dirty="0">
                <a:latin typeface="Calibri"/>
                <a:cs typeface="Calibri"/>
              </a:rPr>
              <a:t>P</a:t>
            </a:r>
            <a:r>
              <a:rPr lang="en-US" baseline="-25000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(4380) and P</a:t>
            </a:r>
            <a:r>
              <a:rPr lang="en-US" baseline="-25000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(4450).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54723" y="3429000"/>
            <a:ext cx="2172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and the </a:t>
            </a:r>
          </a:p>
          <a:p>
            <a:pPr algn="ctr"/>
            <a:endParaRPr lang="en-US" sz="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CLAS collaboration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857768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8382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2"/>
                </a:solidFill>
                <a:latin typeface="Arial" charset="0"/>
                <a:cs typeface="+mj-cs"/>
              </a:rPr>
              <a:t>Hall-B </a:t>
            </a:r>
            <a:r>
              <a:rPr lang="en-US" sz="3200" smtClean="0">
                <a:solidFill>
                  <a:schemeClr val="accent2"/>
                </a:solidFill>
                <a:latin typeface="Arial" charset="0"/>
                <a:cs typeface="+mj-cs"/>
              </a:rPr>
              <a:t>CLAS12 experiment</a:t>
            </a:r>
            <a:endParaRPr lang="en-US" sz="3200" dirty="0" smtClean="0">
              <a:solidFill>
                <a:schemeClr val="accent2"/>
              </a:solidFill>
              <a:latin typeface="Symbol" charset="2"/>
              <a:cs typeface="Symbol" charset="2"/>
            </a:endParaRPr>
          </a:p>
        </p:txBody>
      </p:sp>
      <p:sp>
        <p:nvSpPr>
          <p:cNvPr id="29700" name="Rectangle 13"/>
          <p:cNvSpPr>
            <a:spLocks noChangeArrowheads="1"/>
          </p:cNvSpPr>
          <p:nvPr/>
        </p:nvSpPr>
        <p:spPr bwMode="auto">
          <a:xfrm>
            <a:off x="380999" y="838200"/>
            <a:ext cx="8229601" cy="21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75000"/>
              <a:buFont typeface="Wingdings" charset="2"/>
              <a:buChar char="q"/>
            </a:pPr>
            <a:r>
              <a:rPr lang="en-US" b="1" dirty="0" smtClean="0">
                <a:latin typeface="Calibri"/>
                <a:cs typeface="Calibri"/>
              </a:rPr>
              <a:t>Untagged</a:t>
            </a:r>
            <a:r>
              <a:rPr lang="en-US" dirty="0" smtClean="0">
                <a:latin typeface="Calibri"/>
                <a:cs typeface="Calibri"/>
              </a:rPr>
              <a:t> photoproduction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mr-IN" dirty="0" smtClean="0">
                <a:latin typeface="Calibri"/>
                <a:cs typeface="Calibri"/>
              </a:rPr>
              <a:t>–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à</a:t>
            </a:r>
            <a:r>
              <a:rPr lang="en-US" dirty="0" smtClean="0">
                <a:latin typeface="Calibri"/>
                <a:cs typeface="Calibri"/>
              </a:rPr>
              <a:t> la </a:t>
            </a:r>
            <a:r>
              <a:rPr lang="en-US" dirty="0">
                <a:latin typeface="Calibri"/>
                <a:cs typeface="Calibri"/>
              </a:rPr>
              <a:t>CLAS </a:t>
            </a:r>
            <a:r>
              <a:rPr lang="en-US" dirty="0" smtClean="0">
                <a:latin typeface="Calibri"/>
                <a:cs typeface="Calibri"/>
              </a:rPr>
              <a:t>and proposed E12-12-001 analysis: </a:t>
            </a:r>
          </a:p>
          <a:p>
            <a:pPr marL="635000" lvl="1" indent="-177800">
              <a:spcBef>
                <a:spcPts val="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>
                <a:latin typeface="Calibri"/>
                <a:cs typeface="Calibri"/>
              </a:rPr>
              <a:t>Recoil proton and decay leptons will be detected in CLAS12 FD</a:t>
            </a:r>
            <a:endParaRPr lang="en-US" sz="1600" dirty="0" smtClean="0">
              <a:latin typeface="Calibri"/>
              <a:cs typeface="Calibri"/>
            </a:endParaRPr>
          </a:p>
          <a:p>
            <a:pPr marL="635000" lvl="1" indent="-177800">
              <a:spcBef>
                <a:spcPts val="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>
                <a:latin typeface="Calibri"/>
                <a:cs typeface="Calibri"/>
              </a:rPr>
              <a:t>K</a:t>
            </a:r>
            <a:r>
              <a:rPr lang="en-US" sz="1600" dirty="0" smtClean="0">
                <a:latin typeface="Calibri"/>
                <a:cs typeface="Calibri"/>
              </a:rPr>
              <a:t>inematics </a:t>
            </a:r>
            <a:r>
              <a:rPr lang="en-US" sz="1600" dirty="0" smtClean="0">
                <a:latin typeface="Calibri"/>
                <a:cs typeface="Calibri"/>
              </a:rPr>
              <a:t>of the scattered electron will be reconstructed in the missing momentum analysis</a:t>
            </a:r>
            <a:r>
              <a:rPr lang="en-US" sz="1600" baseline="30000" dirty="0" smtClean="0">
                <a:latin typeface="Calibri"/>
                <a:cs typeface="Calibri"/>
              </a:rPr>
              <a:t> 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75000"/>
              <a:buFont typeface="Wingdings" charset="2"/>
              <a:buChar char="q"/>
            </a:pPr>
            <a:r>
              <a:rPr lang="en-US" b="1" dirty="0" smtClean="0">
                <a:latin typeface="Calibri"/>
                <a:cs typeface="Calibri"/>
              </a:rPr>
              <a:t>Tagged</a:t>
            </a:r>
            <a:r>
              <a:rPr lang="en-US" dirty="0" smtClean="0">
                <a:latin typeface="Calibri"/>
                <a:cs typeface="Calibri"/>
              </a:rPr>
              <a:t> photoproduction </a:t>
            </a:r>
            <a:r>
              <a:rPr lang="mr-IN" dirty="0" smtClean="0">
                <a:latin typeface="Calibri"/>
                <a:cs typeface="Calibri"/>
              </a:rPr>
              <a:t>–</a:t>
            </a:r>
            <a:r>
              <a:rPr lang="en-US" dirty="0" smtClean="0">
                <a:latin typeface="Calibri"/>
                <a:cs typeface="Calibri"/>
              </a:rPr>
              <a:t> as CLAS12 </a:t>
            </a:r>
            <a:r>
              <a:rPr lang="en-US" dirty="0" err="1" smtClean="0">
                <a:latin typeface="Calibri"/>
                <a:cs typeface="Calibri"/>
              </a:rPr>
              <a:t>MesonX</a:t>
            </a:r>
            <a:r>
              <a:rPr lang="en-US" dirty="0">
                <a:latin typeface="Calibri"/>
                <a:cs typeface="Calibri"/>
              </a:rPr>
              <a:t>: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 smtClean="0">
              <a:latin typeface="Calibri"/>
              <a:cs typeface="Calibri"/>
            </a:endParaRPr>
          </a:p>
          <a:p>
            <a:pPr marL="635000" lvl="1" indent="-177800">
              <a:spcBef>
                <a:spcPts val="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>
                <a:latin typeface="Calibri"/>
                <a:cs typeface="Calibri"/>
              </a:rPr>
              <a:t>S</a:t>
            </a:r>
            <a:r>
              <a:rPr lang="en-US" sz="1600" dirty="0" smtClean="0">
                <a:latin typeface="Calibri"/>
                <a:cs typeface="Calibri"/>
              </a:rPr>
              <a:t>cattered </a:t>
            </a:r>
            <a:r>
              <a:rPr lang="en-US" sz="1600" dirty="0" smtClean="0">
                <a:latin typeface="Calibri"/>
                <a:cs typeface="Calibri"/>
              </a:rPr>
              <a:t>electron will be detected in the CLAS12 FT, Q</a:t>
            </a:r>
            <a:r>
              <a:rPr lang="en-US" sz="1600" baseline="30000" dirty="0" smtClean="0">
                <a:latin typeface="Calibri"/>
                <a:cs typeface="Calibri"/>
              </a:rPr>
              <a:t>2 </a:t>
            </a:r>
            <a:r>
              <a:rPr lang="en-US" sz="1600" dirty="0" smtClean="0">
                <a:latin typeface="Calibri"/>
                <a:cs typeface="Calibri"/>
              </a:rPr>
              <a:t>&lt; 0.02 GeV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  </a:t>
            </a:r>
          </a:p>
          <a:p>
            <a:pPr marL="635000" lvl="1" indent="-177800">
              <a:spcBef>
                <a:spcPts val="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>
                <a:latin typeface="Calibri"/>
                <a:cs typeface="Calibri"/>
              </a:rPr>
              <a:t>Multiple combination of hadronic final state (the recoil proton and the J/𝜓 decay leptons) will be detected in CLAS12 FD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895600" cy="457200"/>
          </a:xfrm>
        </p:spPr>
        <p:txBody>
          <a:bodyPr/>
          <a:lstStyle/>
          <a:p>
            <a:pPr algn="ctr"/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524000" y="3276600"/>
            <a:ext cx="1479177" cy="11430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57200" y="4038600"/>
            <a:ext cx="3895110" cy="2057400"/>
            <a:chOff x="755669" y="2362613"/>
            <a:chExt cx="5027357" cy="2655454"/>
          </a:xfrm>
        </p:grpSpPr>
        <p:pic>
          <p:nvPicPr>
            <p:cNvPr id="2" name="Picture 1" descr="ejpsi.eps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 l="17340" t="26599" r="17340" b="34680"/>
            <a:stretch/>
          </p:blipFill>
          <p:spPr>
            <a:xfrm>
              <a:off x="755669" y="2362613"/>
              <a:ext cx="4479636" cy="2655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18472" y="2460963"/>
              <a:ext cx="664554" cy="436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(𝜇</a:t>
              </a:r>
              <a:r>
                <a:rPr lang="en-US" sz="1600" b="1" baseline="30000" dirty="0" smtClean="0"/>
                <a:t>+</a:t>
              </a:r>
              <a:r>
                <a:rPr lang="en-US" sz="1600" b="1" dirty="0" smtClean="0"/>
                <a:t>)</a:t>
              </a:r>
              <a:endParaRPr lang="en-US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8059" y="3400899"/>
              <a:ext cx="619035" cy="436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(𝜇</a:t>
              </a:r>
              <a:r>
                <a:rPr lang="en-US" sz="1600" b="1" baseline="30000" dirty="0" smtClean="0"/>
                <a:t>-</a:t>
              </a:r>
              <a:r>
                <a:rPr lang="en-US" sz="1600" b="1" dirty="0" smtClean="0"/>
                <a:t>)</a:t>
              </a:r>
              <a:endParaRPr lang="en-US" sz="1600" b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200" y="3048000"/>
            <a:ext cx="137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 Forward Tagger</a:t>
            </a:r>
            <a:endParaRPr lang="en-US" sz="1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l="12500" t="8334"/>
          <a:stretch>
            <a:fillRect/>
          </a:stretch>
        </p:blipFill>
        <p:spPr>
          <a:xfrm>
            <a:off x="4780280" y="2895600"/>
            <a:ext cx="3982720" cy="3129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2971800"/>
            <a:ext cx="1809134" cy="276999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Forward Detector (FD)</a:t>
            </a:r>
            <a:endParaRPr lang="en-US" sz="1200" b="1" dirty="0">
              <a:solidFill>
                <a:srgbClr val="0000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0" y="2895600"/>
            <a:ext cx="4226560" cy="316992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19800" y="2968823"/>
            <a:ext cx="1352529" cy="993578"/>
            <a:chOff x="6019800" y="2968823"/>
            <a:chExt cx="1352529" cy="993578"/>
          </a:xfrm>
        </p:grpSpPr>
        <p:sp>
          <p:nvSpPr>
            <p:cNvPr id="19" name="TextBox 18"/>
            <p:cNvSpPr txBox="1"/>
            <p:nvPr/>
          </p:nvSpPr>
          <p:spPr>
            <a:xfrm>
              <a:off x="6019800" y="2968823"/>
              <a:ext cx="1352529" cy="523220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Calibri"/>
                  <a:cs typeface="Calibri"/>
                </a:rPr>
                <a:t>Forward </a:t>
              </a:r>
              <a:r>
                <a:rPr lang="en-US" sz="1400" dirty="0" smtClean="0">
                  <a:solidFill>
                    <a:srgbClr val="000090"/>
                  </a:solidFill>
                  <a:latin typeface="Calibri"/>
                  <a:cs typeface="Calibri"/>
                </a:rPr>
                <a:t>Tagger calorimeter</a:t>
              </a:r>
              <a:endParaRPr lang="en-US" sz="14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1" name="Straight Arrow Connector 20"/>
            <p:cNvCxnSpPr>
              <a:stCxn id="19" idx="2"/>
            </p:cNvCxnSpPr>
            <p:nvPr/>
          </p:nvCxnSpPr>
          <p:spPr>
            <a:xfrm rot="16200000" flipH="1">
              <a:off x="6770454" y="3417653"/>
              <a:ext cx="470359" cy="619137"/>
            </a:xfrm>
            <a:prstGeom prst="straightConnector1">
              <a:avLst/>
            </a:prstGeom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715000" y="4572001"/>
            <a:ext cx="1138365" cy="1222176"/>
            <a:chOff x="5715000" y="4572001"/>
            <a:chExt cx="1138365" cy="1222176"/>
          </a:xfrm>
        </p:grpSpPr>
        <p:cxnSp>
          <p:nvCxnSpPr>
            <p:cNvPr id="34" name="Straight Arrow Connector 33"/>
            <p:cNvCxnSpPr>
              <a:stCxn id="35" idx="0"/>
            </p:cNvCxnSpPr>
            <p:nvPr/>
          </p:nvCxnSpPr>
          <p:spPr>
            <a:xfrm rot="5400000" flipH="1" flipV="1">
              <a:off x="5923391" y="4932792"/>
              <a:ext cx="914400" cy="192817"/>
            </a:xfrm>
            <a:prstGeom prst="straightConnector1">
              <a:avLst/>
            </a:prstGeom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15000" y="5486400"/>
              <a:ext cx="1138365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Moller</a:t>
              </a:r>
              <a:r>
                <a:rPr lang="en-US" sz="1400" dirty="0" smtClean="0">
                  <a:solidFill>
                    <a:srgbClr val="000090"/>
                  </a:solidFill>
                  <a:latin typeface="Calibri"/>
                  <a:cs typeface="Calibri"/>
                </a:rPr>
                <a:t> shield</a:t>
              </a:r>
              <a:endParaRPr lang="en-US" sz="14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77555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_x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52782" y="2848098"/>
            <a:ext cx="3490618" cy="3291840"/>
          </a:xfrm>
          <a:prstGeom prst="rect">
            <a:avLst/>
          </a:prstGeom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 charset="0"/>
                <a:cs typeface="+mj-cs"/>
              </a:rPr>
              <a:t>CLAS12 performance </a:t>
            </a:r>
            <a:r>
              <a:rPr lang="mr-IN" sz="2800" dirty="0" smtClean="0">
                <a:latin typeface="Arial" charset="0"/>
                <a:cs typeface="+mj-cs"/>
              </a:rPr>
              <a:t>–</a:t>
            </a:r>
            <a:r>
              <a:rPr lang="en-US" sz="2800" dirty="0" smtClean="0">
                <a:latin typeface="Arial" charset="0"/>
                <a:cs typeface="+mj-cs"/>
              </a:rPr>
              <a:t> untagged </a:t>
            </a:r>
            <a:r>
              <a:rPr lang="en-US" sz="2800" dirty="0" err="1" smtClean="0">
                <a:latin typeface="Arial" charset="0"/>
                <a:cs typeface="+mj-cs"/>
              </a:rPr>
              <a:t>photoproduction</a:t>
            </a:r>
            <a:endParaRPr lang="en-US" sz="2800" dirty="0" smtClean="0">
              <a:latin typeface="Arial" charset="0"/>
              <a:cs typeface="+mj-cs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743200" y="6172200"/>
            <a:ext cx="2971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b="955"/>
          <a:stretch/>
        </p:blipFill>
        <p:spPr>
          <a:xfrm>
            <a:off x="5334000" y="3627120"/>
            <a:ext cx="3266151" cy="246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105400" y="990600"/>
            <a:ext cx="3427657" cy="256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62800" y="4191000"/>
            <a:ext cx="228600" cy="1524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1400651"/>
            <a:ext cx="48555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/>
              <a:t>Recoil proton and decay leptons are detected 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/>
              <a:t>Kinematics </a:t>
            </a:r>
            <a:r>
              <a:rPr lang="en-US" sz="1600" dirty="0"/>
              <a:t>of </a:t>
            </a:r>
            <a:r>
              <a:rPr lang="en-US" sz="1600" dirty="0" smtClean="0"/>
              <a:t>the scattered </a:t>
            </a:r>
            <a:r>
              <a:rPr lang="en-US" sz="1600" dirty="0"/>
              <a:t>electron will be reconstructed in the missing momentum </a:t>
            </a:r>
            <a:r>
              <a:rPr lang="en-US" sz="1600" dirty="0" smtClean="0"/>
              <a:t>analysis - requires missing </a:t>
            </a:r>
            <a:r>
              <a:rPr lang="en-US" sz="1600" dirty="0" smtClean="0"/>
              <a:t>transverse </a:t>
            </a:r>
            <a:r>
              <a:rPr lang="en-US" sz="1600" dirty="0" smtClean="0"/>
              <a:t>momentum to be ~0</a:t>
            </a:r>
          </a:p>
          <a:p>
            <a:pPr marL="177800" indent="-177800">
              <a:spcBef>
                <a:spcPts val="600"/>
              </a:spcBef>
              <a:buClr>
                <a:schemeClr val="accent1"/>
              </a:buClr>
              <a:buSzPct val="75000"/>
              <a:buFont typeface="Arial" charset="0"/>
              <a:buChar char="•"/>
            </a:pPr>
            <a:r>
              <a:rPr lang="en-US" sz="1600" dirty="0" smtClean="0"/>
              <a:t>Acceptance covers the mass range of charmed pentaquarks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403916" y="3152001"/>
            <a:ext cx="286328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Missing electron transverse momentum</a:t>
            </a:r>
            <a:endParaRPr lang="en-US" sz="1200" dirty="0"/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2" name="TextBox 1"/>
              <p:cNvSpPr txBox="1"/>
              <p:nvPr/>
            </p:nvSpPr>
            <p:spPr>
              <a:xfrm>
                <a:off x="6999766" y="3773993"/>
                <a:ext cx="4022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766" y="3773993"/>
                <a:ext cx="402267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5705" y="789190"/>
            <a:ext cx="3287695" cy="369332"/>
          </a:xfrm>
          <a:prstGeom prst="rect">
            <a:avLst/>
          </a:prstGeom>
          <a:blipFill rotWithShape="0">
            <a:blip r:embed="rId6"/>
            <a:stretch>
              <a:fillRect l="-1481" r="-926" b="-2623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713592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107957</TotalTime>
  <Words>2182</Words>
  <Application>Microsoft Macintosh PowerPoint</Application>
  <PresentationFormat>On-screen Show (4:3)</PresentationFormat>
  <Paragraphs>488</Paragraphs>
  <Slides>18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Edge</vt:lpstr>
      <vt:lpstr>2_Office Theme</vt:lpstr>
      <vt:lpstr>3_Office Theme</vt:lpstr>
      <vt:lpstr>4_Office Theme</vt:lpstr>
      <vt:lpstr>PAC45 Hall B  Run Group Additions </vt:lpstr>
      <vt:lpstr>Slide 2</vt:lpstr>
      <vt:lpstr>Slide 3</vt:lpstr>
      <vt:lpstr>Slide 4</vt:lpstr>
      <vt:lpstr>PAC45 – Hall B Proposed Experiments</vt:lpstr>
      <vt:lpstr>Run Group Review Procedure</vt:lpstr>
      <vt:lpstr> New Run Group proposal – JLAB PAC45 </vt:lpstr>
      <vt:lpstr>Hall-B CLAS12 experiment</vt:lpstr>
      <vt:lpstr>CLAS12 performance – untagged photoproduction</vt:lpstr>
      <vt:lpstr>Mass resolutions</vt:lpstr>
      <vt:lpstr>CLAS12 performance – tagged photoproduction</vt:lpstr>
      <vt:lpstr>Muon final state</vt:lpstr>
      <vt:lpstr>J/𝜓 Triggers </vt:lpstr>
      <vt:lpstr>CLAS12 expected results</vt:lpstr>
      <vt:lpstr>Review Committee Statement</vt:lpstr>
      <vt:lpstr>Slide 16</vt:lpstr>
      <vt:lpstr>Report from Review Committee</vt:lpstr>
      <vt:lpstr>Slide 18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Gaskell</dc:creator>
  <cp:lastModifiedBy>Volker Burkert</cp:lastModifiedBy>
  <cp:revision>1426</cp:revision>
  <dcterms:created xsi:type="dcterms:W3CDTF">2017-07-12T14:46:50Z</dcterms:created>
  <dcterms:modified xsi:type="dcterms:W3CDTF">2017-07-13T12:29:16Z</dcterms:modified>
</cp:coreProperties>
</file>