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57" r:id="rId10"/>
    <p:sldId id="268" r:id="rId11"/>
    <p:sldId id="269" r:id="rId12"/>
    <p:sldId id="270" r:id="rId13"/>
    <p:sldId id="259" r:id="rId14"/>
    <p:sldId id="25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32039-A7BD-5442-8B50-4441EB90067C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F3AE7-79BF-864E-9959-6F07156BB288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183618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CLAS collaboration meeting, JLab  03/28-31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fld id="{071CAAC4-1D7E-8C4E-84F3-2CFC11ED2666}" type="datetime1">
              <a:rPr lang="en-US" smtClean="0"/>
              <a:pPr/>
              <a:t>6/13/2017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7F95-C554-495F-AEBE-D40EB8507487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EAF8-2C22-4B15-BB42-FB7EA4ECC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96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7F95-C554-495F-AEBE-D40EB8507487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EAF8-2C22-4B15-BB42-FB7EA4ECC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03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D1DC7C4-0BB3-744D-A673-A68770EAA4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eg"/><Relationship Id="rId7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063229"/>
            <a:ext cx="6858000" cy="1790700"/>
          </a:xfrm>
        </p:spPr>
        <p:txBody>
          <a:bodyPr>
            <a:normAutofit/>
          </a:bodyPr>
          <a:lstStyle/>
          <a:p>
            <a:r>
              <a:rPr lang="fr-FR" dirty="0" err="1" smtClean="0"/>
              <a:t>Micromegas</a:t>
            </a:r>
            <a:r>
              <a:rPr lang="fr-FR" dirty="0" smtClean="0"/>
              <a:t> Vertex </a:t>
            </a:r>
            <a:r>
              <a:rPr lang="fr-FR" dirty="0" err="1" smtClean="0"/>
              <a:t>Tracker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Status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194447"/>
            <a:ext cx="6858000" cy="1913335"/>
          </a:xfrm>
        </p:spPr>
        <p:txBody>
          <a:bodyPr/>
          <a:lstStyle/>
          <a:p>
            <a:pPr algn="l"/>
            <a:endParaRPr lang="en-US" sz="27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1439" y="5605806"/>
            <a:ext cx="49384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June 2017 / CLAS collaboration meeting, </a:t>
            </a:r>
            <a:r>
              <a:rPr lang="en-US" sz="1350" dirty="0" err="1"/>
              <a:t>MVT@Jlab</a:t>
            </a:r>
            <a:r>
              <a:rPr lang="en-US" sz="1350" dirty="0"/>
              <a:t> / </a:t>
            </a:r>
            <a:r>
              <a:rPr lang="en-US" sz="1350" dirty="0" err="1"/>
              <a:t>M.Defurne</a:t>
            </a:r>
            <a:endParaRPr lang="en-US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29" y="2715118"/>
            <a:ext cx="3311435" cy="24835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26" y="2909325"/>
            <a:ext cx="2967199" cy="209516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610816" y="5079243"/>
            <a:ext cx="424543" cy="447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cxnSp>
        <p:nvCxnSpPr>
          <p:cNvPr id="9" name="Connecteur droit 8"/>
          <p:cNvCxnSpPr>
            <a:stCxn id="7" idx="1"/>
            <a:endCxn id="7" idx="5"/>
          </p:cNvCxnSpPr>
          <p:nvPr/>
        </p:nvCxnSpPr>
        <p:spPr>
          <a:xfrm>
            <a:off x="5672989" y="5144798"/>
            <a:ext cx="300197" cy="316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stCxn id="7" idx="7"/>
            <a:endCxn id="7" idx="3"/>
          </p:cNvCxnSpPr>
          <p:nvPr/>
        </p:nvCxnSpPr>
        <p:spPr>
          <a:xfrm flipH="1">
            <a:off x="5672989" y="5144798"/>
            <a:ext cx="300197" cy="316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276703" y="5198693"/>
            <a:ext cx="2815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Z-detector because strips along Z-axis</a:t>
            </a:r>
            <a:endParaRPr lang="fr-FR" sz="135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627013" y="4691200"/>
            <a:ext cx="920932" cy="414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60829" y="4829577"/>
            <a:ext cx="6923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Beam</a:t>
            </a:r>
            <a:endParaRPr lang="fr-FR" sz="1350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5460275" y="5677711"/>
            <a:ext cx="829490" cy="29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328954" y="5539211"/>
            <a:ext cx="2815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C-detector because strips are curved</a:t>
            </a:r>
            <a:endParaRPr lang="fr-FR" sz="1350" dirty="0"/>
          </a:p>
        </p:txBody>
      </p:sp>
      <p:pic>
        <p:nvPicPr>
          <p:cNvPr id="2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21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6203" y="1336825"/>
            <a:ext cx="3021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of the 6 front crate is dismounted and refurbished: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Filled with 8 Front End Unit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Air cooling and air extraction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LV connector mechanics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HV connectors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Gas connectors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82" y="1798438"/>
            <a:ext cx="5194300" cy="3895725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>
            <a:off x="1985818" y="3195782"/>
            <a:ext cx="3367846" cy="12432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105891" y="3472873"/>
            <a:ext cx="3487436" cy="15692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872509" y="2892527"/>
            <a:ext cx="3439801" cy="853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2336800" y="2447636"/>
            <a:ext cx="3839087" cy="1566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59228" y="4340145"/>
            <a:ext cx="2599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front end unit is composed of 8 DREAM-ASICs. Each DREAM is connected to 64 strips.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1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The DAQ system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78" y="1240383"/>
            <a:ext cx="3864769" cy="2898576"/>
          </a:xfrm>
        </p:spPr>
      </p:pic>
      <p:sp>
        <p:nvSpPr>
          <p:cNvPr id="5" name="ZoneTexte 4"/>
          <p:cNvSpPr txBox="1"/>
          <p:nvPr/>
        </p:nvSpPr>
        <p:spPr>
          <a:xfrm>
            <a:off x="5903697" y="4234026"/>
            <a:ext cx="31432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Work on test of front end electronics, back end electronics and CODA</a:t>
            </a:r>
            <a:r>
              <a:rPr lang="en-US" sz="1350" dirty="0" smtClean="0"/>
              <a:t>., by Yassir and Irakli.</a:t>
            </a:r>
            <a:endParaRPr lang="en-US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7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6327" y="1240383"/>
            <a:ext cx="428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their awesome work, we are currently taking </a:t>
            </a:r>
            <a:r>
              <a:rPr lang="en-US" dirty="0" err="1" smtClean="0"/>
              <a:t>cosmics</a:t>
            </a:r>
            <a:r>
              <a:rPr lang="en-US" dirty="0" smtClean="0"/>
              <a:t> data in the clean room (Started Friday last week.)</a:t>
            </a:r>
            <a:endParaRPr lang="fr-FR" dirty="0"/>
          </a:p>
        </p:txBody>
      </p:sp>
      <p:sp>
        <p:nvSpPr>
          <p:cNvPr id="9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BEU, FEU and CODA…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2312886"/>
            <a:ext cx="5396012" cy="41629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682032" y="5200080"/>
            <a:ext cx="3388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-Last layer will be changed this Fall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-1 FEU will be replaced this summer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9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Cosmics</a:t>
            </a:r>
            <a:r>
              <a:rPr lang="en-US" dirty="0" smtClean="0"/>
              <a:t> data will be collected for fine tuning this summer in the clean room (calibration/</a:t>
            </a:r>
            <a:r>
              <a:rPr lang="en-US" dirty="0" err="1" smtClean="0"/>
              <a:t>alignement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Integration of CVT in the Hall in September (depending on solenoid’s arrival).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liter version of the gas system will be installed in the Hall and the detector will work with premix bottles.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C6120-D84A-4B22-8060-5ADE0F71F9F2}" type="datetime1">
              <a:rPr lang="fr-FR" smtClean="0"/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EAF8-2C22-4B15-BB42-FB7EA4ECC836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8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Integration in the Hall B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1CAAC4-1D7E-8C4E-84F3-2CFC11ED2666}" type="datetime1">
              <a:rPr lang="en-US" smtClean="0"/>
              <a:pPr/>
              <a:t>6/13/2017</a:t>
            </a:fld>
            <a:endParaRPr lang="fr-FR" dirty="0"/>
          </a:p>
        </p:txBody>
      </p:sp>
      <p:pic>
        <p:nvPicPr>
          <p:cNvPr id="9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0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90"/>
                </a:solidFill>
              </a:rPr>
              <a:t>Micromegas</a:t>
            </a:r>
            <a:r>
              <a:rPr lang="en-US" sz="4000" b="1" dirty="0">
                <a:solidFill>
                  <a:srgbClr val="000090"/>
                </a:solidFill>
              </a:rPr>
              <a:t> </a:t>
            </a:r>
            <a:r>
              <a:rPr lang="en-US" sz="4000" b="1" dirty="0" smtClean="0">
                <a:solidFill>
                  <a:srgbClr val="000090"/>
                </a:solidFill>
              </a:rPr>
              <a:t>Slow Control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85" y="1080655"/>
            <a:ext cx="7542315" cy="46027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72291" y="5871458"/>
            <a:ext cx="619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to Nathan </a:t>
            </a:r>
            <a:r>
              <a:rPr lang="fr-FR" dirty="0" err="1" smtClean="0"/>
              <a:t>Baltzell</a:t>
            </a:r>
            <a:r>
              <a:rPr lang="fr-FR" dirty="0" smtClean="0"/>
              <a:t> , Wesley Moore and Ken Livingston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3127" y="1154545"/>
            <a:ext cx="1413164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HV and LV slow control:</a:t>
            </a:r>
            <a:br>
              <a:rPr lang="fr-FR" dirty="0" smtClean="0"/>
            </a:br>
            <a:r>
              <a:rPr lang="fr-FR" dirty="0" smtClean="0"/>
              <a:t>OK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3127" y="2622626"/>
            <a:ext cx="1413164" cy="120032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Gas</a:t>
            </a:r>
            <a:r>
              <a:rPr lang="fr-FR" dirty="0" smtClean="0"/>
              <a:t> slow control:</a:t>
            </a:r>
            <a:br>
              <a:rPr lang="fr-FR" dirty="0" smtClean="0"/>
            </a:br>
            <a:r>
              <a:rPr lang="fr-FR" dirty="0" err="1" smtClean="0"/>
              <a:t>Soon</a:t>
            </a:r>
            <a:r>
              <a:rPr lang="fr-FR" dirty="0" smtClean="0"/>
              <a:t> to come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3127" y="4367706"/>
            <a:ext cx="14131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DAQ slow control:</a:t>
            </a:r>
            <a:br>
              <a:rPr lang="fr-FR" dirty="0" smtClean="0"/>
            </a:br>
            <a:r>
              <a:rPr lang="fr-FR" dirty="0" smtClean="0"/>
              <a:t>OK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6468"/>
          </a:xfrm>
        </p:spPr>
        <p:txBody>
          <a:bodyPr/>
          <a:lstStyle/>
          <a:p>
            <a:r>
              <a:rPr lang="fr-FR" sz="4000" b="1" dirty="0" smtClean="0">
                <a:solidFill>
                  <a:srgbClr val="000090"/>
                </a:solidFill>
                <a:latin typeface="+mn-lt"/>
              </a:rPr>
              <a:t>MVT in </a:t>
            </a:r>
            <a:r>
              <a:rPr lang="fr-FR" sz="4000" b="1" dirty="0" err="1" smtClean="0">
                <a:solidFill>
                  <a:srgbClr val="000090"/>
                </a:solidFill>
                <a:latin typeface="+mn-lt"/>
              </a:rPr>
              <a:t>tracking</a:t>
            </a:r>
            <a:r>
              <a:rPr lang="fr-FR" sz="4000" b="1" dirty="0" smtClean="0">
                <a:solidFill>
                  <a:srgbClr val="000090"/>
                </a:solidFill>
              </a:rPr>
              <a:t> </a:t>
            </a:r>
            <a:endParaRPr lang="fr-FR" sz="4000" b="1" dirty="0">
              <a:solidFill>
                <a:srgbClr val="000090"/>
              </a:solidFill>
            </a:endParaRPr>
          </a:p>
        </p:txBody>
      </p:sp>
      <p:pic>
        <p:nvPicPr>
          <p:cNvPr id="21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sp>
        <p:nvSpPr>
          <p:cNvPr id="23" name="Date Placeholder 2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4ED5EE-87B8-C744-9F4A-F8D0FF779EEF}" type="datetime1">
              <a:rPr lang="en-US" smtClean="0"/>
              <a:t>6/13/2017</a:t>
            </a:fld>
            <a:endParaRPr lang="fr-FR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>
          <a:xfrm>
            <a:off x="228600" y="6529480"/>
            <a:ext cx="2599000" cy="324000"/>
          </a:xfrm>
        </p:spPr>
        <p:txBody>
          <a:bodyPr/>
          <a:lstStyle/>
          <a:p>
            <a:r>
              <a:rPr lang="en-US" dirty="0" smtClean="0"/>
              <a:t>CLAS collaboration meeting, </a:t>
            </a:r>
            <a:r>
              <a:rPr lang="en-US" dirty="0" err="1" smtClean="0"/>
              <a:t>JLab</a:t>
            </a:r>
            <a:r>
              <a:rPr lang="en-US" dirty="0" smtClean="0"/>
              <a:t>  03/28-31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5118"/>
            <a:ext cx="4652170" cy="46782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70764" y="1265118"/>
            <a:ext cx="3677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Final </a:t>
            </a:r>
            <a:r>
              <a:rPr lang="fr-FR" dirty="0" err="1" smtClean="0"/>
              <a:t>geometry</a:t>
            </a:r>
            <a:r>
              <a:rPr lang="fr-FR" dirty="0" smtClean="0"/>
              <a:t> of MVT = BMT+FMT </a:t>
            </a:r>
            <a:r>
              <a:rPr lang="fr-FR" dirty="0" err="1" smtClean="0"/>
              <a:t>implemented</a:t>
            </a:r>
            <a:r>
              <a:rPr lang="fr-FR" dirty="0" smtClean="0"/>
              <a:t> in GEMC and CED.</a:t>
            </a:r>
          </a:p>
          <a:p>
            <a:endParaRPr lang="fr-FR" dirty="0"/>
          </a:p>
          <a:p>
            <a:r>
              <a:rPr lang="fr-FR" dirty="0" err="1" smtClean="0"/>
              <a:t>Tracking</a:t>
            </a:r>
            <a:r>
              <a:rPr lang="fr-FR" dirty="0" smtClean="0"/>
              <a:t> code for </a:t>
            </a:r>
            <a:r>
              <a:rPr lang="fr-FR" dirty="0" err="1" smtClean="0"/>
              <a:t>cosmics</a:t>
            </a:r>
            <a:r>
              <a:rPr lang="fr-FR" dirty="0" smtClean="0"/>
              <a:t> and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including</a:t>
            </a:r>
            <a:r>
              <a:rPr lang="fr-FR" dirty="0" smtClean="0"/>
              <a:t> the barrel </a:t>
            </a:r>
            <a:r>
              <a:rPr lang="fr-FR" dirty="0" err="1" smtClean="0"/>
              <a:t>currently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(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Veronique’s</a:t>
            </a:r>
            <a:r>
              <a:rPr lang="fr-FR" dirty="0" smtClean="0"/>
              <a:t> talk).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Simulated</a:t>
            </a:r>
            <a:r>
              <a:rPr lang="fr-FR" dirty="0" smtClean="0"/>
              <a:t> </a:t>
            </a:r>
            <a:r>
              <a:rPr lang="fr-FR" dirty="0" err="1" smtClean="0"/>
              <a:t>cosmic</a:t>
            </a:r>
            <a:r>
              <a:rPr lang="fr-FR" dirty="0" smtClean="0"/>
              <a:t> ray, not </a:t>
            </a:r>
            <a:r>
              <a:rPr lang="fr-FR" dirty="0" err="1" smtClean="0"/>
              <a:t>event</a:t>
            </a:r>
            <a:r>
              <a:rPr lang="fr-FR" dirty="0" smtClean="0"/>
              <a:t> </a:t>
            </a:r>
            <a:r>
              <a:rPr lang="fr-FR" dirty="0" smtClean="0"/>
              <a:t>display… but </a:t>
            </a:r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soon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70764" y="3888509"/>
            <a:ext cx="3677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What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remains</a:t>
            </a:r>
            <a:r>
              <a:rPr lang="fr-FR" dirty="0" smtClean="0">
                <a:solidFill>
                  <a:schemeClr val="tx2"/>
                </a:solidFill>
              </a:rPr>
              <a:t> to </a:t>
            </a:r>
            <a:r>
              <a:rPr lang="fr-FR" dirty="0" err="1" smtClean="0">
                <a:solidFill>
                  <a:schemeClr val="tx2"/>
                </a:solidFill>
              </a:rPr>
              <a:t>be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done</a:t>
            </a:r>
            <a:r>
              <a:rPr lang="fr-FR" dirty="0" smtClean="0">
                <a:solidFill>
                  <a:schemeClr val="tx2"/>
                </a:solidFill>
              </a:rPr>
              <a:t>:</a:t>
            </a:r>
            <a:br>
              <a:rPr lang="fr-FR" dirty="0" smtClean="0">
                <a:solidFill>
                  <a:schemeClr val="tx2"/>
                </a:solidFill>
              </a:rPr>
            </a:br>
            <a:r>
              <a:rPr lang="fr-FR" dirty="0" smtClean="0">
                <a:solidFill>
                  <a:schemeClr val="tx2"/>
                </a:solidFill>
              </a:rPr>
              <a:t>- Monitoring/calibration codes </a:t>
            </a:r>
            <a:r>
              <a:rPr lang="fr-FR" dirty="0" err="1" smtClean="0">
                <a:solidFill>
                  <a:schemeClr val="tx2"/>
                </a:solidFill>
              </a:rPr>
              <a:t>with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latest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coatjava</a:t>
            </a:r>
            <a:r>
              <a:rPr lang="fr-FR" dirty="0" smtClean="0">
                <a:solidFill>
                  <a:schemeClr val="tx2"/>
                </a:solidFill>
              </a:rPr>
              <a:t> version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 smtClean="0">
                <a:solidFill>
                  <a:schemeClr val="tx2"/>
                </a:solidFill>
              </a:rPr>
              <a:t>- Fine </a:t>
            </a:r>
            <a:r>
              <a:rPr lang="fr-FR" dirty="0" err="1" smtClean="0">
                <a:solidFill>
                  <a:schemeClr val="tx2"/>
                </a:solidFill>
              </a:rPr>
              <a:t>tuning</a:t>
            </a:r>
            <a:r>
              <a:rPr lang="fr-FR" dirty="0" smtClean="0">
                <a:solidFill>
                  <a:schemeClr val="tx2"/>
                </a:solidFill>
              </a:rPr>
              <a:t> of reconstruction </a:t>
            </a:r>
            <a:r>
              <a:rPr lang="fr-FR" dirty="0" err="1" smtClean="0">
                <a:solidFill>
                  <a:schemeClr val="tx2"/>
                </a:solidFill>
              </a:rPr>
              <a:t>with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cosmics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during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summer</a:t>
            </a:r>
            <a:r>
              <a:rPr lang="fr-FR" dirty="0" smtClean="0">
                <a:solidFill>
                  <a:schemeClr val="tx2"/>
                </a:solidFill>
              </a:rPr>
              <a:t>.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YOU!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6DDD-2B27-49A3-8EB0-84C33B9BB50C}" type="datetime1">
              <a:rPr lang="fr-FR" smtClean="0"/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EAF8-2C22-4B15-BB42-FB7EA4ECC83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67" y="857250"/>
            <a:ext cx="3245333" cy="326350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2986555"/>
            <a:ext cx="3001293" cy="29573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9269" y="968493"/>
            <a:ext cx="2906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MVT is composed of 6 layers of </a:t>
            </a:r>
            <a:r>
              <a:rPr lang="en-US" dirty="0" err="1"/>
              <a:t>micromegas</a:t>
            </a:r>
            <a:r>
              <a:rPr lang="en-US" dirty="0"/>
              <a:t>, providing either an information along z or azimuthal angle.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will be placed in the solenoid around the target and the SVT.</a:t>
            </a:r>
            <a:br>
              <a:rPr lang="en-US" dirty="0"/>
            </a:br>
            <a:r>
              <a:rPr lang="en-US" dirty="0"/>
              <a:t>SVT+MVT= CVT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944292" y="1915342"/>
            <a:ext cx="1848394" cy="463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944292" y="1915342"/>
            <a:ext cx="117566" cy="1345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369528" y="1627960"/>
            <a:ext cx="11756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Micromegas</a:t>
            </a:r>
            <a:endParaRPr lang="fr-FR" sz="1350" dirty="0"/>
          </a:p>
        </p:txBody>
      </p:sp>
      <p:sp>
        <p:nvSpPr>
          <p:cNvPr id="14" name="ZoneTexte 13"/>
          <p:cNvSpPr txBox="1"/>
          <p:nvPr/>
        </p:nvSpPr>
        <p:spPr>
          <a:xfrm>
            <a:off x="659205" y="4069566"/>
            <a:ext cx="2397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December 2015, the outer layers were brought and integrated with SVT. We took </a:t>
            </a:r>
            <a:r>
              <a:rPr lang="en-US" sz="1400" dirty="0" err="1"/>
              <a:t>cosmics</a:t>
            </a:r>
            <a:r>
              <a:rPr lang="en-US" sz="1400" dirty="0"/>
              <a:t> data but some detectors needed to be fixed.</a:t>
            </a:r>
          </a:p>
          <a:p>
            <a:endParaRPr lang="en-US" sz="1400" dirty="0"/>
          </a:p>
          <a:p>
            <a:r>
              <a:rPr lang="en-US" sz="1400" dirty="0"/>
              <a:t>Only the mechanical structure for this 2-layer configuration was left at </a:t>
            </a:r>
            <a:r>
              <a:rPr lang="en-US" sz="1400" dirty="0" err="1"/>
              <a:t>JLab</a:t>
            </a:r>
            <a:r>
              <a:rPr lang="en-US" sz="1400" dirty="0"/>
              <a:t>.</a:t>
            </a:r>
            <a:endParaRPr lang="fr-FR" sz="1400" dirty="0"/>
          </a:p>
        </p:txBody>
      </p:sp>
      <p:sp>
        <p:nvSpPr>
          <p:cNvPr id="10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</a:rPr>
              <a:t>Micromegas Vertex Tracker</a:t>
            </a:r>
          </a:p>
        </p:txBody>
      </p:sp>
      <p:pic>
        <p:nvPicPr>
          <p:cNvPr id="13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5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056582" y="4627418"/>
            <a:ext cx="185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CED view of the central detectors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41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577126"/>
            <a:ext cx="2520000" cy="1890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3833751"/>
            <a:ext cx="2520000" cy="189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3" y="1577126"/>
            <a:ext cx="2520000" cy="189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3" y="3833751"/>
            <a:ext cx="2520000" cy="189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84755" y="3511939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</a:t>
            </a:r>
            <a:r>
              <a:rPr lang="en-US" sz="1350" dirty="0"/>
              <a:t> unpack</a:t>
            </a:r>
            <a:endParaRPr lang="en-US" sz="1350" dirty="0"/>
          </a:p>
        </p:txBody>
      </p:sp>
      <p:sp>
        <p:nvSpPr>
          <p:cNvPr id="9" name="ZoneTexte 8"/>
          <p:cNvSpPr txBox="1"/>
          <p:nvPr/>
        </p:nvSpPr>
        <p:spPr>
          <a:xfrm>
            <a:off x="4185357" y="5695989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</a:t>
            </a:r>
            <a:r>
              <a:rPr lang="en-US" sz="1350" dirty="0"/>
              <a:t> inspect</a:t>
            </a:r>
            <a:endParaRPr lang="en-US" sz="1350" dirty="0"/>
          </a:p>
        </p:txBody>
      </p:sp>
      <p:sp>
        <p:nvSpPr>
          <p:cNvPr id="10" name="ZoneTexte 9"/>
          <p:cNvSpPr txBox="1"/>
          <p:nvPr/>
        </p:nvSpPr>
        <p:spPr>
          <a:xfrm>
            <a:off x="6578934" y="3467126"/>
            <a:ext cx="18812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</a:t>
            </a:r>
            <a:r>
              <a:rPr lang="en-US" sz="1350" dirty="0"/>
              <a:t> dismount B2 structure</a:t>
            </a:r>
            <a:endParaRPr lang="en-US" sz="1350" dirty="0"/>
          </a:p>
        </p:txBody>
      </p:sp>
      <p:sp>
        <p:nvSpPr>
          <p:cNvPr id="11" name="ZoneTexte 10"/>
          <p:cNvSpPr txBox="1"/>
          <p:nvPr/>
        </p:nvSpPr>
        <p:spPr>
          <a:xfrm>
            <a:off x="6413746" y="5723751"/>
            <a:ext cx="22116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</a:t>
            </a:r>
            <a:r>
              <a:rPr lang="en-US" sz="1350" dirty="0"/>
              <a:t> mount B6 carbon structure</a:t>
            </a:r>
            <a:endParaRPr lang="en-US" sz="135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9" y="1583476"/>
            <a:ext cx="2284106" cy="406260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341505" y="5646084"/>
            <a:ext cx="873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</a:t>
            </a:r>
            <a:r>
              <a:rPr lang="en-US" sz="1350" dirty="0"/>
              <a:t> delivery</a:t>
            </a:r>
            <a:endParaRPr lang="en-US" sz="1350" dirty="0"/>
          </a:p>
        </p:txBody>
      </p:sp>
      <p:sp>
        <p:nvSpPr>
          <p:cNvPr id="15" name="TextBox 22"/>
          <p:cNvSpPr txBox="1"/>
          <p:nvPr/>
        </p:nvSpPr>
        <p:spPr>
          <a:xfrm>
            <a:off x="-202683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Arrival at </a:t>
            </a:r>
            <a:r>
              <a:rPr lang="en-US" sz="4000" b="1" dirty="0" err="1" smtClean="0">
                <a:solidFill>
                  <a:srgbClr val="000090"/>
                </a:solidFill>
              </a:rPr>
              <a:t>Jlab</a:t>
            </a:r>
            <a:r>
              <a:rPr lang="en-US" sz="4000" b="1" dirty="0" smtClean="0">
                <a:solidFill>
                  <a:srgbClr val="000090"/>
                </a:solidFill>
              </a:rPr>
              <a:t> two weeks ago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16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7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0" y="1569838"/>
            <a:ext cx="2362651" cy="42023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2" y="2848033"/>
            <a:ext cx="3700463" cy="27753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8643" y="1035459"/>
            <a:ext cx="4305350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Each of the 18 Micromegas tiles is inspected and test with Argon (leak search due to transport)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Rémi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Flowmeter box + PC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Micromegas Tile under </a:t>
            </a:r>
            <a:r>
              <a:rPr lang="en-US" sz="1600" dirty="0" err="1"/>
              <a:t>Ar</a:t>
            </a:r>
            <a:r>
              <a:rPr lang="en-US" sz="1600" dirty="0"/>
              <a:t> leak </a:t>
            </a:r>
            <a:r>
              <a:rPr lang="en-US" sz="1600" dirty="0"/>
              <a:t>test (max leak 0,03 l/h)</a:t>
            </a: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Tile in foam + </a:t>
            </a:r>
            <a:r>
              <a:rPr lang="fr-FR" sz="1600" dirty="0" err="1"/>
              <a:t>cardboard</a:t>
            </a:r>
            <a:r>
              <a:rPr lang="fr-FR" sz="1600" dirty="0"/>
              <a:t> box and </a:t>
            </a:r>
            <a:r>
              <a:rPr lang="fr-FR" sz="1600" dirty="0" err="1"/>
              <a:t>wooden</a:t>
            </a:r>
            <a:r>
              <a:rPr lang="fr-FR" sz="1600" dirty="0"/>
              <a:t> box</a:t>
            </a: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4753042" y="2401371"/>
            <a:ext cx="2740593" cy="13893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806053" y="1944429"/>
            <a:ext cx="4370602" cy="7895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607127" y="1690255"/>
            <a:ext cx="4800817" cy="4743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2350294" y="2821781"/>
            <a:ext cx="1164431" cy="13430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383084" y="5691739"/>
            <a:ext cx="42442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Special thanks to Bob and Matt for having </a:t>
            </a:r>
            <a:r>
              <a:rPr lang="en-US" sz="1350" dirty="0" err="1"/>
              <a:t>Ar</a:t>
            </a:r>
            <a:r>
              <a:rPr lang="en-US" sz="1350" dirty="0"/>
              <a:t> in grey room</a:t>
            </a:r>
            <a:endParaRPr lang="en-US" sz="1350" dirty="0"/>
          </a:p>
        </p:txBody>
      </p:sp>
      <p:sp>
        <p:nvSpPr>
          <p:cNvPr id="11" name="TextBox 22"/>
          <p:cNvSpPr txBox="1"/>
          <p:nvPr/>
        </p:nvSpPr>
        <p:spPr>
          <a:xfrm>
            <a:off x="-230391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Detector test prior mounting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16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8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1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544" y="1339273"/>
            <a:ext cx="4787107" cy="416697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Barrel is composed of 6 layers, each layers is made of three 120° Micromegas curved detector (tile</a:t>
            </a:r>
            <a:r>
              <a:rPr lang="en-US" dirty="0" smtClean="0"/>
              <a:t>).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Layers: CR4C (circular </a:t>
            </a:r>
            <a:r>
              <a:rPr lang="en-US" dirty="0" err="1" smtClean="0"/>
              <a:t>stip</a:t>
            </a:r>
            <a:r>
              <a:rPr lang="en-US" dirty="0" smtClean="0"/>
              <a:t>), CR4Z (beam axis), CR5Z, CR5C, CR6Z, </a:t>
            </a:r>
            <a:r>
              <a:rPr lang="en-US" dirty="0" smtClean="0"/>
              <a:t>CR6C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Each layer is mounted in the barrel carbon structure and tested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Gas leak &lt; 0,05 l/h,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HV drift and strip with I &lt; 50nA,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>
                <a:solidFill>
                  <a:srgbClr val="FF0000"/>
                </a:solidFill>
              </a:rPr>
              <a:t>edestal noise very low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Dead strips &lt;  1/1000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/>
          <a:stretch/>
        </p:blipFill>
        <p:spPr>
          <a:xfrm>
            <a:off x="5329545" y="931069"/>
            <a:ext cx="3185805" cy="4743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62155" y="5674519"/>
            <a:ext cx="4330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First Tile, cabling and mapping of connector/cable/FEU slot</a:t>
            </a:r>
            <a:endParaRPr lang="en-US" sz="1350" dirty="0"/>
          </a:p>
        </p:txBody>
      </p:sp>
      <p:sp>
        <p:nvSpPr>
          <p:cNvPr id="6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MVT Barrel assembly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7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8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17059" y="5189601"/>
            <a:ext cx="8627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#1, CR4-C</a:t>
            </a:r>
            <a:endParaRPr lang="en-US" sz="135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4" y="1926097"/>
            <a:ext cx="1834828" cy="3263504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54" y="1926098"/>
            <a:ext cx="1821614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60" y="1925241"/>
            <a:ext cx="1821614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36" y="1925241"/>
            <a:ext cx="1821614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74460" y="5195447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#3 CR5-C</a:t>
            </a:r>
            <a:endParaRPr lang="en-US" sz="1350" dirty="0"/>
          </a:p>
        </p:txBody>
      </p:sp>
      <p:sp>
        <p:nvSpPr>
          <p:cNvPr id="12" name="ZoneTexte 11"/>
          <p:cNvSpPr txBox="1"/>
          <p:nvPr/>
        </p:nvSpPr>
        <p:spPr>
          <a:xfrm>
            <a:off x="5284125" y="5195447"/>
            <a:ext cx="889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 4, CR4-Z</a:t>
            </a:r>
            <a:endParaRPr lang="en-US" sz="1350" dirty="0"/>
          </a:p>
        </p:txBody>
      </p:sp>
      <p:sp>
        <p:nvSpPr>
          <p:cNvPr id="13" name="ZoneTexte 12"/>
          <p:cNvSpPr txBox="1"/>
          <p:nvPr/>
        </p:nvSpPr>
        <p:spPr>
          <a:xfrm>
            <a:off x="7325501" y="5195447"/>
            <a:ext cx="8627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#6, CR6-C</a:t>
            </a:r>
            <a:endParaRPr lang="en-US" sz="1350" dirty="0"/>
          </a:p>
        </p:txBody>
      </p:sp>
      <p:sp>
        <p:nvSpPr>
          <p:cNvPr id="14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MVT Barrel assembly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15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6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4134" y="5551061"/>
            <a:ext cx="7941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(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=1 ; </a:t>
            </a:r>
            <a:r>
              <a:rPr lang="en-US" dirty="0" err="1" smtClean="0"/>
              <a:t>i</a:t>
            </a:r>
            <a:r>
              <a:rPr lang="en-US" dirty="0" smtClean="0"/>
              <a:t>&lt;6; </a:t>
            </a:r>
            <a:r>
              <a:rPr lang="en-US" dirty="0" err="1" smtClean="0"/>
              <a:t>i</a:t>
            </a:r>
            <a:r>
              <a:rPr lang="en-US" dirty="0" smtClean="0"/>
              <a:t>++){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install_detector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); </a:t>
            </a:r>
            <a:r>
              <a:rPr lang="en-US" dirty="0" err="1" smtClean="0"/>
              <a:t>Gas_Test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); </a:t>
            </a:r>
            <a:r>
              <a:rPr lang="en-US" dirty="0" err="1" smtClean="0"/>
              <a:t>DAQ_Test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);</a:t>
            </a:r>
            <a:endParaRPr lang="en-US" dirty="0"/>
          </a:p>
          <a:p>
            <a:r>
              <a:rPr lang="en-US" dirty="0" smtClean="0"/>
              <a:t>}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7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8242" y="1509605"/>
            <a:ext cx="7219056" cy="56118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Last layer on Saturday 6/3/17 at 13h12 </a:t>
            </a:r>
            <a:r>
              <a:rPr lang="en-US" dirty="0" smtClean="0">
                <a:sym typeface="Wingdings" panose="05000000000000000000" pitchFamily="2" charset="2"/>
              </a:rPr>
              <a:t></a:t>
            </a:r>
            <a:r>
              <a:rPr lang="en-US" dirty="0" smtClean="0"/>
              <a:t> </a:t>
            </a:r>
            <a:r>
              <a:rPr lang="en-US" dirty="0" smtClean="0"/>
              <a:t>(In 6 days)</a:t>
            </a:r>
            <a:endParaRPr lang="en-US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4" y="2619807"/>
            <a:ext cx="4396330" cy="293088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571304" y="5545579"/>
            <a:ext cx="2333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Barrel auto mounting in Saclay</a:t>
            </a:r>
            <a:endParaRPr lang="en-US" sz="135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7592" b="556"/>
          <a:stretch/>
        </p:blipFill>
        <p:spPr>
          <a:xfrm>
            <a:off x="4934347" y="2619807"/>
            <a:ext cx="3857228" cy="290316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39417" y="5545579"/>
            <a:ext cx="1693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Barrel finished at </a:t>
            </a:r>
            <a:r>
              <a:rPr lang="en-US" sz="1350" dirty="0" err="1"/>
              <a:t>Jlab</a:t>
            </a:r>
            <a:endParaRPr lang="en-US" sz="1350" dirty="0"/>
          </a:p>
        </p:txBody>
      </p:sp>
      <p:sp>
        <p:nvSpPr>
          <p:cNvPr id="8" name="TextBox 22"/>
          <p:cNvSpPr txBox="1"/>
          <p:nvPr/>
        </p:nvSpPr>
        <p:spPr>
          <a:xfrm>
            <a:off x="-230376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MVT Barrel assembly, last layer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1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77773" y="1176550"/>
            <a:ext cx="30353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Forward, Stack of 6 Micromegas disk</a:t>
            </a:r>
          </a:p>
          <a:p>
            <a:r>
              <a:rPr lang="en-US" sz="1500" dirty="0"/>
              <a:t>HV test, leak test = OK</a:t>
            </a:r>
            <a:endParaRPr lang="en-US" sz="135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/>
          <a:stretch/>
        </p:blipFill>
        <p:spPr>
          <a:xfrm>
            <a:off x="4868888" y="1781175"/>
            <a:ext cx="3675037" cy="37639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34769" y="5646337"/>
            <a:ext cx="19930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Forward cabling on Barrel</a:t>
            </a:r>
            <a:endParaRPr lang="en-US" sz="1350" dirty="0"/>
          </a:p>
        </p:txBody>
      </p:sp>
      <p:sp>
        <p:nvSpPr>
          <p:cNvPr id="9" name="ZoneTexte 8"/>
          <p:cNvSpPr txBox="1"/>
          <p:nvPr/>
        </p:nvSpPr>
        <p:spPr>
          <a:xfrm>
            <a:off x="529046" y="1820340"/>
            <a:ext cx="3912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Downstream the target, there are 6 </a:t>
            </a:r>
            <a:r>
              <a:rPr lang="en-US" dirty="0" err="1"/>
              <a:t>micromegas</a:t>
            </a:r>
            <a:r>
              <a:rPr lang="en-US" dirty="0"/>
              <a:t> disks.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Each disk is made of 1024 strips, providing a 1D-information. Each disk is rotated by 60 degrees compared to the previous one.</a:t>
            </a:r>
          </a:p>
          <a:p>
            <a:endParaRPr lang="en-US" dirty="0"/>
          </a:p>
          <a:p>
            <a:r>
              <a:rPr lang="en-US" dirty="0"/>
              <a:t>The 6-disks information will be coupled to the drift chambers to add constrains on the scattered electron track. (especially on the azimuthal angle.)</a:t>
            </a:r>
            <a:endParaRPr lang="fr-FR" dirty="0"/>
          </a:p>
        </p:txBody>
      </p:sp>
      <p:sp>
        <p:nvSpPr>
          <p:cNvPr id="8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</a:rPr>
              <a:t>Forward Tracker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1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2059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</a:rPr>
              <a:t>Micromegas Vertex Tracker</a:t>
            </a:r>
          </a:p>
        </p:txBody>
      </p:sp>
      <p:pic>
        <p:nvPicPr>
          <p:cNvPr id="16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22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290CEE6-5EB8-2148-81AF-F3B87C1C8955}" type="datetime1">
              <a:rPr lang="en-US" smtClean="0"/>
              <a:pPr/>
              <a:t>6/13/2017</a:t>
            </a:fld>
            <a:endParaRPr lang="fr-FR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0592" y="1051046"/>
            <a:ext cx="858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MVT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> at </a:t>
            </a:r>
            <a:r>
              <a:rPr lang="fr-FR" dirty="0" err="1" smtClean="0"/>
              <a:t>Jlab</a:t>
            </a:r>
            <a:r>
              <a:rPr lang="fr-FR" dirty="0" smtClean="0"/>
              <a:t> 2 </a:t>
            </a:r>
            <a:r>
              <a:rPr lang="fr-FR" dirty="0" err="1" smtClean="0"/>
              <a:t>weeks</a:t>
            </a:r>
            <a:r>
              <a:rPr lang="fr-FR" dirty="0" smtClean="0"/>
              <a:t> </a:t>
            </a:r>
            <a:r>
              <a:rPr lang="fr-FR" dirty="0" err="1" smtClean="0"/>
              <a:t>ago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10 French </a:t>
            </a:r>
            <a:r>
              <a:rPr lang="fr-FR" dirty="0" err="1" smtClean="0"/>
              <a:t>guys</a:t>
            </a:r>
            <a:r>
              <a:rPr lang="fr-FR" dirty="0" smtClean="0"/>
              <a:t> in the </a:t>
            </a:r>
            <a:r>
              <a:rPr lang="fr-FR" dirty="0" err="1" smtClean="0"/>
              <a:t>eel</a:t>
            </a:r>
            <a:r>
              <a:rPr lang="fr-FR" dirty="0" smtClean="0"/>
              <a:t> </a:t>
            </a:r>
            <a:r>
              <a:rPr lang="fr-FR" dirty="0" err="1" smtClean="0"/>
              <a:t>buiding</a:t>
            </a:r>
            <a:r>
              <a:rPr lang="fr-FR" dirty="0" smtClean="0"/>
              <a:t> for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weeks</a:t>
            </a:r>
            <a:r>
              <a:rPr lang="fr-FR" dirty="0" smtClean="0"/>
              <a:t> </a:t>
            </a:r>
            <a:r>
              <a:rPr lang="fr-FR" dirty="0" err="1" smtClean="0"/>
              <a:t>assembled</a:t>
            </a:r>
            <a:r>
              <a:rPr lang="fr-FR" dirty="0" smtClean="0"/>
              <a:t> the MVT.   </a:t>
            </a:r>
            <a:endParaRPr lang="fr-FR" dirty="0"/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595740" y="3605416"/>
            <a:ext cx="3098799" cy="414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6 layers of tiles per sector</a:t>
            </a:r>
            <a:endParaRPr lang="en-US" sz="1800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1491"/>
            <a:ext cx="2873151" cy="19154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5" b="29966"/>
          <a:stretch/>
        </p:blipFill>
        <p:spPr>
          <a:xfrm>
            <a:off x="6281089" y="3977974"/>
            <a:ext cx="2881023" cy="22429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8" r="353" b="26970"/>
          <a:stretch/>
        </p:blipFill>
        <p:spPr>
          <a:xfrm rot="16200000">
            <a:off x="4898394" y="1666549"/>
            <a:ext cx="2003440" cy="20650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0" y="3977974"/>
            <a:ext cx="2949493" cy="2212120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674255" y="4542292"/>
            <a:ext cx="1440872" cy="1332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MVT assembled in the EEL by CEA </a:t>
            </a:r>
            <a:r>
              <a:rPr lang="en-US" sz="1800" dirty="0" err="1" smtClean="0"/>
              <a:t>Saclay</a:t>
            </a:r>
            <a:endParaRPr lang="en-US" sz="18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7136288" y="2224999"/>
            <a:ext cx="1882071" cy="1036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MVT integrated with SVT in the clean room</a:t>
            </a:r>
            <a:endParaRPr lang="en-US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674255" y="6190094"/>
            <a:ext cx="767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to Detector support group and </a:t>
            </a:r>
            <a:r>
              <a:rPr lang="fr-FR" dirty="0" err="1" smtClean="0"/>
              <a:t>electronics</a:t>
            </a:r>
            <a:r>
              <a:rPr lang="fr-FR" dirty="0" smtClean="0"/>
              <a:t> group for </a:t>
            </a:r>
            <a:r>
              <a:rPr lang="fr-FR" dirty="0" err="1" smtClean="0"/>
              <a:t>their</a:t>
            </a:r>
            <a:r>
              <a:rPr lang="fr-FR" dirty="0" smtClean="0"/>
              <a:t> help!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9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580</Words>
  <Application>Microsoft Office PowerPoint</Application>
  <PresentationFormat>Affichage à l'écran (4:3)</PresentationFormat>
  <Paragraphs>106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Wingdings</vt:lpstr>
      <vt:lpstr>1_Office Theme</vt:lpstr>
      <vt:lpstr>Micromegas Vertex Tracker Status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MVT in tracking </vt:lpstr>
      <vt:lpstr>THANK YOU!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Volker Burkert</dc:creator>
  <cp:lastModifiedBy>DEFURNE Maxime</cp:lastModifiedBy>
  <cp:revision>61</cp:revision>
  <dcterms:created xsi:type="dcterms:W3CDTF">2017-03-14T02:03:05Z</dcterms:created>
  <dcterms:modified xsi:type="dcterms:W3CDTF">2017-06-12T23:36:22Z</dcterms:modified>
</cp:coreProperties>
</file>