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Default Extension="wmf" ContentType="image/x-w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bookmarkIdSeed="2">
  <p:sldMasterIdLst>
    <p:sldMasterId id="2147483648" r:id="rId1"/>
    <p:sldMasterId id="2147483661" r:id="rId2"/>
    <p:sldMasterId id="2147483673" r:id="rId3"/>
  </p:sldMasterIdLst>
  <p:notesMasterIdLst>
    <p:notesMasterId r:id="rId21"/>
  </p:notesMasterIdLst>
  <p:handoutMasterIdLst>
    <p:handoutMasterId r:id="rId22"/>
  </p:handoutMasterIdLst>
  <p:sldIdLst>
    <p:sldId id="686" r:id="rId4"/>
    <p:sldId id="690" r:id="rId5"/>
    <p:sldId id="692" r:id="rId6"/>
    <p:sldId id="715" r:id="rId7"/>
    <p:sldId id="723" r:id="rId8"/>
    <p:sldId id="714" r:id="rId9"/>
    <p:sldId id="710" r:id="rId10"/>
    <p:sldId id="722" r:id="rId11"/>
    <p:sldId id="717" r:id="rId12"/>
    <p:sldId id="702" r:id="rId13"/>
    <p:sldId id="713" r:id="rId14"/>
    <p:sldId id="712" r:id="rId15"/>
    <p:sldId id="718" r:id="rId16"/>
    <p:sldId id="719" r:id="rId17"/>
    <p:sldId id="720" r:id="rId18"/>
    <p:sldId id="721" r:id="rId19"/>
    <p:sldId id="708" r:id="rId20"/>
  </p:sldIdLst>
  <p:sldSz cx="9144000" cy="6858000" type="screen4x3"/>
  <p:notesSz cx="9220200" cy="6946900"/>
  <p:kinsoku lang="ja-JP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3200" b="1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1pPr>
    <a:lvl2pPr marL="457123" algn="l" rtl="0" fontAlgn="base">
      <a:spcBef>
        <a:spcPct val="0"/>
      </a:spcBef>
      <a:spcAft>
        <a:spcPct val="0"/>
      </a:spcAft>
      <a:defRPr sz="3200" b="1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2pPr>
    <a:lvl3pPr marL="914246" algn="l" rtl="0" fontAlgn="base">
      <a:spcBef>
        <a:spcPct val="0"/>
      </a:spcBef>
      <a:spcAft>
        <a:spcPct val="0"/>
      </a:spcAft>
      <a:defRPr sz="3200" b="1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3pPr>
    <a:lvl4pPr marL="1371369" algn="l" rtl="0" fontAlgn="base">
      <a:spcBef>
        <a:spcPct val="0"/>
      </a:spcBef>
      <a:spcAft>
        <a:spcPct val="0"/>
      </a:spcAft>
      <a:defRPr sz="3200" b="1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4pPr>
    <a:lvl5pPr marL="1828492" algn="l" rtl="0" fontAlgn="base">
      <a:spcBef>
        <a:spcPct val="0"/>
      </a:spcBef>
      <a:spcAft>
        <a:spcPct val="0"/>
      </a:spcAft>
      <a:defRPr sz="3200" b="1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5pPr>
    <a:lvl6pPr marL="2285615" algn="l" defTabSz="914246" rtl="0" eaLnBrk="1" latinLnBrk="0" hangingPunct="1">
      <a:defRPr sz="3200" b="1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6pPr>
    <a:lvl7pPr marL="2742737" algn="l" defTabSz="914246" rtl="0" eaLnBrk="1" latinLnBrk="0" hangingPunct="1">
      <a:defRPr sz="3200" b="1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7pPr>
    <a:lvl8pPr marL="3199861" algn="l" defTabSz="914246" rtl="0" eaLnBrk="1" latinLnBrk="0" hangingPunct="1">
      <a:defRPr sz="3200" b="1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8pPr>
    <a:lvl9pPr marL="3656984" algn="l" defTabSz="914246" rtl="0" eaLnBrk="1" latinLnBrk="0" hangingPunct="1">
      <a:defRPr sz="3200" b="1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showAnimation="0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606000"/>
    <a:srgbClr val="717100"/>
    <a:srgbClr val="080010"/>
    <a:srgbClr val="1603E8"/>
    <a:srgbClr val="FF30FF"/>
    <a:srgbClr val="FFC3DF"/>
    <a:srgbClr val="BD0000"/>
    <a:srgbClr val="E3E300"/>
    <a:srgbClr val="33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287" autoAdjust="0"/>
    <p:restoredTop sz="50000" autoAdjust="0"/>
  </p:normalViewPr>
  <p:slideViewPr>
    <p:cSldViewPr snapToGrid="0">
      <p:cViewPr varScale="1">
        <p:scale>
          <a:sx n="136" d="100"/>
          <a:sy n="136" d="100"/>
        </p:scale>
        <p:origin x="1064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0" d="100"/>
        <a:sy n="11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20" Type="http://schemas.openxmlformats.org/officeDocument/2006/relationships/slide" Target="slides/slide17.xml"/><Relationship Id="rId21" Type="http://schemas.openxmlformats.org/officeDocument/2006/relationships/notesMaster" Target="notesMasters/notesMaster1.xml"/><Relationship Id="rId22" Type="http://schemas.openxmlformats.org/officeDocument/2006/relationships/handoutMaster" Target="handoutMasters/handoutMaster1.xml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8754982" y="6624909"/>
            <a:ext cx="406890" cy="275678"/>
          </a:xfrm>
          <a:prstGeom prst="rect">
            <a:avLst/>
          </a:prstGeom>
          <a:noFill/>
          <a:ln w="12699">
            <a:noFill/>
            <a:miter lim="800000"/>
            <a:headEnd/>
            <a:tailEnd/>
          </a:ln>
          <a:effectLst/>
        </p:spPr>
        <p:txBody>
          <a:bodyPr wrap="none" lIns="123870" tIns="60306" rIns="123870" bIns="60306" anchor="ctr">
            <a:spAutoFit/>
          </a:bodyPr>
          <a:lstStyle/>
          <a:p>
            <a:pPr algn="r" defTabSz="1247110" eaLnBrk="0" hangingPunct="0">
              <a:defRPr/>
            </a:pPr>
            <a:fld id="{4331C631-42F1-4CF6-A1F9-F287E586F0E8}" type="slidenum">
              <a:rPr lang="en-US" altLang="en-US" sz="1000" b="0">
                <a:latin typeface="Arial" charset="0"/>
                <a:ea typeface="ＭＳ Ｐゴシック" pitchFamily="-110" charset="-128"/>
              </a:rPr>
              <a:pPr algn="r" defTabSz="1247110" eaLnBrk="0" hangingPunct="0">
                <a:defRPr/>
              </a:pPr>
              <a:t>‹#›</a:t>
            </a:fld>
            <a:endParaRPr lang="en-US" altLang="en-US" sz="1000" b="0" dirty="0">
              <a:latin typeface="Arial" charset="0"/>
              <a:ea typeface="ＭＳ Ｐゴシック" pitchFamily="-11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180788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231168" y="3299364"/>
            <a:ext cx="6757869" cy="3122908"/>
          </a:xfrm>
          <a:prstGeom prst="rect">
            <a:avLst/>
          </a:prstGeom>
          <a:noFill/>
          <a:ln w="12699">
            <a:noFill/>
            <a:miter lim="800000"/>
            <a:headEnd/>
            <a:tailEnd/>
          </a:ln>
          <a:effectLst/>
        </p:spPr>
        <p:txBody>
          <a:bodyPr vert="horz" wrap="square" lIns="123870" tIns="60306" rIns="123870" bIns="6030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 smtClean="0"/>
              <a:t>Click to edit Master notes styles</a:t>
            </a:r>
          </a:p>
          <a:p>
            <a:pPr lvl="1"/>
            <a:r>
              <a:rPr lang="en-US" altLang="en-US" noProof="0" smtClean="0"/>
              <a:t>Second Level</a:t>
            </a:r>
          </a:p>
          <a:p>
            <a:pPr lvl="2"/>
            <a:r>
              <a:rPr lang="en-US" altLang="en-US" noProof="0" smtClean="0"/>
              <a:t>Third Level</a:t>
            </a:r>
          </a:p>
          <a:p>
            <a:pPr lvl="3"/>
            <a:r>
              <a:rPr lang="en-US" altLang="en-US" noProof="0" smtClean="0"/>
              <a:t>Fourth Level</a:t>
            </a:r>
          </a:p>
          <a:p>
            <a:pPr lvl="4"/>
            <a:r>
              <a:rPr lang="en-US" altLang="en-US" noProof="0" smtClean="0"/>
              <a:t>Fifth Level</a:t>
            </a:r>
          </a:p>
        </p:txBody>
      </p:sp>
      <p:sp>
        <p:nvSpPr>
          <p:cNvPr id="13315" name="Rectangle 3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881313" y="527050"/>
            <a:ext cx="3457575" cy="2593975"/>
          </a:xfrm>
          <a:prstGeom prst="rect">
            <a:avLst/>
          </a:prstGeom>
          <a:noFill/>
          <a:ln w="12699">
            <a:solidFill>
              <a:schemeClr val="tx1"/>
            </a:solidFill>
            <a:miter lim="800000"/>
            <a:headEnd/>
            <a:tailEnd/>
          </a:ln>
        </p:spPr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8582577" y="6543823"/>
            <a:ext cx="579295" cy="444955"/>
          </a:xfrm>
          <a:prstGeom prst="rect">
            <a:avLst/>
          </a:prstGeom>
          <a:noFill/>
          <a:ln w="12699">
            <a:noFill/>
            <a:miter lim="800000"/>
            <a:headEnd/>
            <a:tailEnd/>
          </a:ln>
          <a:effectLst/>
        </p:spPr>
        <p:txBody>
          <a:bodyPr wrap="none" lIns="123870" tIns="60306" rIns="123870" bIns="60306" anchor="ctr">
            <a:spAutoFit/>
          </a:bodyPr>
          <a:lstStyle/>
          <a:p>
            <a:pPr algn="r" defTabSz="1247110" eaLnBrk="0" hangingPunct="0">
              <a:defRPr/>
            </a:pPr>
            <a:fld id="{3B368C9E-1CF7-4AF8-B0A9-FDB5C8FEC0C5}" type="slidenum">
              <a:rPr lang="en-US" altLang="en-US" sz="2100" b="0">
                <a:latin typeface="Arial" charset="0"/>
                <a:ea typeface="ＭＳ Ｐゴシック" pitchFamily="-110" charset="-128"/>
              </a:rPr>
              <a:pPr algn="r" defTabSz="1247110" eaLnBrk="0" hangingPunct="0">
                <a:defRPr/>
              </a:pPr>
              <a:t>‹#›</a:t>
            </a:fld>
            <a:endParaRPr lang="en-US" altLang="en-US" sz="2100" b="0" dirty="0">
              <a:latin typeface="Arial" charset="0"/>
              <a:ea typeface="ＭＳ Ｐゴシック" pitchFamily="-11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7811222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1215820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ＭＳ Ｐゴシック" pitchFamily="-110" charset="-128"/>
        <a:cs typeface="+mn-cs"/>
      </a:defRPr>
    </a:lvl1pPr>
    <a:lvl2pPr marL="607910" algn="l" defTabSz="1215820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ＭＳ Ｐゴシック" pitchFamily="-110" charset="-128"/>
        <a:cs typeface="+mn-cs"/>
      </a:defRPr>
    </a:lvl2pPr>
    <a:lvl3pPr marL="1215820" algn="l" defTabSz="1215820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ＭＳ Ｐゴシック" pitchFamily="-110" charset="-128"/>
        <a:cs typeface="+mn-cs"/>
      </a:defRPr>
    </a:lvl3pPr>
    <a:lvl4pPr marL="1823731" algn="l" defTabSz="1215820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ＭＳ Ｐゴシック" pitchFamily="-110" charset="-128"/>
        <a:cs typeface="+mn-cs"/>
      </a:defRPr>
    </a:lvl4pPr>
    <a:lvl5pPr marL="2431640" algn="l" defTabSz="1215820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ＭＳ Ｐゴシック" pitchFamily="-110" charset="-128"/>
        <a:cs typeface="+mn-cs"/>
      </a:defRPr>
    </a:lvl5pPr>
    <a:lvl6pPr marL="2285615" algn="l" defTabSz="91424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737" algn="l" defTabSz="91424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861" algn="l" defTabSz="91424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984" algn="l" defTabSz="91424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840038"/>
            <a:ext cx="5829300" cy="19605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457123" indent="0" algn="ctr">
              <a:buNone/>
              <a:defRPr/>
            </a:lvl2pPr>
            <a:lvl3pPr marL="914246" indent="0" algn="ctr">
              <a:buNone/>
              <a:defRPr/>
            </a:lvl3pPr>
            <a:lvl4pPr marL="1371369" indent="0" algn="ctr">
              <a:buNone/>
              <a:defRPr/>
            </a:lvl4pPr>
            <a:lvl5pPr marL="1828492" indent="0" algn="ctr">
              <a:buNone/>
              <a:defRPr/>
            </a:lvl5pPr>
            <a:lvl6pPr marL="2285615" indent="0" algn="ctr">
              <a:buNone/>
              <a:defRPr/>
            </a:lvl6pPr>
            <a:lvl7pPr marL="2742737" indent="0" algn="ctr">
              <a:buNone/>
              <a:defRPr/>
            </a:lvl7pPr>
            <a:lvl8pPr marL="3199861" indent="0" algn="ctr">
              <a:buNone/>
              <a:defRPr/>
            </a:lvl8pPr>
            <a:lvl9pPr marL="3656984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143500" y="0"/>
            <a:ext cx="1714500" cy="81676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4991100" cy="81676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858000" cy="85248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71450" y="1117600"/>
            <a:ext cx="6515100" cy="7050088"/>
          </a:xfrm>
        </p:spPr>
        <p:txBody>
          <a:bodyPr/>
          <a:lstStyle/>
          <a:p>
            <a:pPr lvl="0"/>
            <a:endParaRPr lang="en-US" noProof="0" dirty="0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23" indent="0" algn="ctr">
              <a:buNone/>
              <a:defRPr/>
            </a:lvl2pPr>
            <a:lvl3pPr marL="914246" indent="0" algn="ctr">
              <a:buNone/>
              <a:defRPr/>
            </a:lvl3pPr>
            <a:lvl4pPr marL="1371369" indent="0" algn="ctr">
              <a:buNone/>
              <a:defRPr/>
            </a:lvl4pPr>
            <a:lvl5pPr marL="1828492" indent="0" algn="ctr">
              <a:buNone/>
              <a:defRPr/>
            </a:lvl5pPr>
            <a:lvl6pPr marL="2285615" indent="0" algn="ctr">
              <a:buNone/>
              <a:defRPr/>
            </a:lvl6pPr>
            <a:lvl7pPr marL="2742737" indent="0" algn="ctr">
              <a:buNone/>
              <a:defRPr/>
            </a:lvl7pPr>
            <a:lvl8pPr marL="3199861" indent="0" algn="ctr">
              <a:buNone/>
              <a:defRPr/>
            </a:lvl8pPr>
            <a:lvl9pPr marL="3656984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23" indent="0">
              <a:buNone/>
              <a:defRPr sz="1800"/>
            </a:lvl2pPr>
            <a:lvl3pPr marL="914246" indent="0">
              <a:buNone/>
              <a:defRPr sz="1600"/>
            </a:lvl3pPr>
            <a:lvl4pPr marL="1371369" indent="0">
              <a:buNone/>
              <a:defRPr sz="1400"/>
            </a:lvl4pPr>
            <a:lvl5pPr marL="1828492" indent="0">
              <a:buNone/>
              <a:defRPr sz="1400"/>
            </a:lvl5pPr>
            <a:lvl6pPr marL="2285615" indent="0">
              <a:buNone/>
              <a:defRPr sz="1400"/>
            </a:lvl6pPr>
            <a:lvl7pPr marL="2742737" indent="0">
              <a:buNone/>
              <a:defRPr sz="1400"/>
            </a:lvl7pPr>
            <a:lvl8pPr marL="3199861" indent="0">
              <a:buNone/>
              <a:defRPr sz="1400"/>
            </a:lvl8pPr>
            <a:lvl9pPr marL="3656984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838201"/>
            <a:ext cx="4038600" cy="5287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838201"/>
            <a:ext cx="4038600" cy="5287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23" indent="0">
              <a:buNone/>
              <a:defRPr sz="2000" b="1"/>
            </a:lvl2pPr>
            <a:lvl3pPr marL="914246" indent="0">
              <a:buNone/>
              <a:defRPr sz="1800" b="1"/>
            </a:lvl3pPr>
            <a:lvl4pPr marL="1371369" indent="0">
              <a:buNone/>
              <a:defRPr sz="1600" b="1"/>
            </a:lvl4pPr>
            <a:lvl5pPr marL="1828492" indent="0">
              <a:buNone/>
              <a:defRPr sz="1600" b="1"/>
            </a:lvl5pPr>
            <a:lvl6pPr marL="2285615" indent="0">
              <a:buNone/>
              <a:defRPr sz="1600" b="1"/>
            </a:lvl6pPr>
            <a:lvl7pPr marL="2742737" indent="0">
              <a:buNone/>
              <a:defRPr sz="1600" b="1"/>
            </a:lvl7pPr>
            <a:lvl8pPr marL="3199861" indent="0">
              <a:buNone/>
              <a:defRPr sz="1600" b="1"/>
            </a:lvl8pPr>
            <a:lvl9pPr marL="365698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23" indent="0">
              <a:buNone/>
              <a:defRPr sz="2000" b="1"/>
            </a:lvl2pPr>
            <a:lvl3pPr marL="914246" indent="0">
              <a:buNone/>
              <a:defRPr sz="1800" b="1"/>
            </a:lvl3pPr>
            <a:lvl4pPr marL="1371369" indent="0">
              <a:buNone/>
              <a:defRPr sz="1600" b="1"/>
            </a:lvl4pPr>
            <a:lvl5pPr marL="1828492" indent="0">
              <a:buNone/>
              <a:defRPr sz="1600" b="1"/>
            </a:lvl5pPr>
            <a:lvl6pPr marL="2285615" indent="0">
              <a:buNone/>
              <a:defRPr sz="1600" b="1"/>
            </a:lvl6pPr>
            <a:lvl7pPr marL="2742737" indent="0">
              <a:buNone/>
              <a:defRPr sz="1600" b="1"/>
            </a:lvl7pPr>
            <a:lvl8pPr marL="3199861" indent="0">
              <a:buNone/>
              <a:defRPr sz="1600" b="1"/>
            </a:lvl8pPr>
            <a:lvl9pPr marL="365698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23" indent="0">
              <a:buNone/>
              <a:defRPr sz="1200"/>
            </a:lvl2pPr>
            <a:lvl3pPr marL="914246" indent="0">
              <a:buNone/>
              <a:defRPr sz="1000"/>
            </a:lvl3pPr>
            <a:lvl4pPr marL="1371369" indent="0">
              <a:buNone/>
              <a:defRPr sz="900"/>
            </a:lvl4pPr>
            <a:lvl5pPr marL="1828492" indent="0">
              <a:buNone/>
              <a:defRPr sz="900"/>
            </a:lvl5pPr>
            <a:lvl6pPr marL="2285615" indent="0">
              <a:buNone/>
              <a:defRPr sz="900"/>
            </a:lvl6pPr>
            <a:lvl7pPr marL="2742737" indent="0">
              <a:buNone/>
              <a:defRPr sz="900"/>
            </a:lvl7pPr>
            <a:lvl8pPr marL="3199861" indent="0">
              <a:buNone/>
              <a:defRPr sz="900"/>
            </a:lvl8pPr>
            <a:lvl9pPr marL="3656984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6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23" indent="0">
              <a:buNone/>
              <a:defRPr sz="2800"/>
            </a:lvl2pPr>
            <a:lvl3pPr marL="914246" indent="0">
              <a:buNone/>
              <a:defRPr sz="2400"/>
            </a:lvl3pPr>
            <a:lvl4pPr marL="1371369" indent="0">
              <a:buNone/>
              <a:defRPr sz="2000"/>
            </a:lvl4pPr>
            <a:lvl5pPr marL="1828492" indent="0">
              <a:buNone/>
              <a:defRPr sz="2000"/>
            </a:lvl5pPr>
            <a:lvl6pPr marL="2285615" indent="0">
              <a:buNone/>
              <a:defRPr sz="2000"/>
            </a:lvl6pPr>
            <a:lvl7pPr marL="2742737" indent="0">
              <a:buNone/>
              <a:defRPr sz="2000"/>
            </a:lvl7pPr>
            <a:lvl8pPr marL="3199861" indent="0">
              <a:buNone/>
              <a:defRPr sz="2000"/>
            </a:lvl8pPr>
            <a:lvl9pPr marL="3656984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23" indent="0">
              <a:buNone/>
              <a:defRPr sz="1200"/>
            </a:lvl2pPr>
            <a:lvl3pPr marL="914246" indent="0">
              <a:buNone/>
              <a:defRPr sz="1000"/>
            </a:lvl3pPr>
            <a:lvl4pPr marL="1371369" indent="0">
              <a:buNone/>
              <a:defRPr sz="900"/>
            </a:lvl4pPr>
            <a:lvl5pPr marL="1828492" indent="0">
              <a:buNone/>
              <a:defRPr sz="900"/>
            </a:lvl5pPr>
            <a:lvl6pPr marL="2285615" indent="0">
              <a:buNone/>
              <a:defRPr sz="900"/>
            </a:lvl6pPr>
            <a:lvl7pPr marL="2742737" indent="0">
              <a:buNone/>
              <a:defRPr sz="900"/>
            </a:lvl7pPr>
            <a:lvl8pPr marL="3199861" indent="0">
              <a:buNone/>
              <a:defRPr sz="900"/>
            </a:lvl8pPr>
            <a:lvl9pPr marL="3656984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"/>
            <a:ext cx="2057400" cy="61261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"/>
            <a:ext cx="6019800" cy="61261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23" indent="0" algn="ctr">
              <a:buNone/>
              <a:defRPr/>
            </a:lvl2pPr>
            <a:lvl3pPr marL="914246" indent="0" algn="ctr">
              <a:buNone/>
              <a:defRPr/>
            </a:lvl3pPr>
            <a:lvl4pPr marL="1371369" indent="0" algn="ctr">
              <a:buNone/>
              <a:defRPr/>
            </a:lvl4pPr>
            <a:lvl5pPr marL="1828492" indent="0" algn="ctr">
              <a:buNone/>
              <a:defRPr/>
            </a:lvl5pPr>
            <a:lvl6pPr marL="2285615" indent="0" algn="ctr">
              <a:buNone/>
              <a:defRPr/>
            </a:lvl6pPr>
            <a:lvl7pPr marL="2742737" indent="0" algn="ctr">
              <a:buNone/>
              <a:defRPr/>
            </a:lvl7pPr>
            <a:lvl8pPr marL="3199861" indent="0" algn="ctr">
              <a:buNone/>
              <a:defRPr/>
            </a:lvl8pPr>
            <a:lvl9pPr marL="3656984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1622209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338" y="5875338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338" y="3875089"/>
            <a:ext cx="5829300" cy="200025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23" indent="0">
              <a:buNone/>
              <a:defRPr sz="1800"/>
            </a:lvl2pPr>
            <a:lvl3pPr marL="914246" indent="0">
              <a:buNone/>
              <a:defRPr sz="1600"/>
            </a:lvl3pPr>
            <a:lvl4pPr marL="1371369" indent="0">
              <a:buNone/>
              <a:defRPr sz="1400"/>
            </a:lvl4pPr>
            <a:lvl5pPr marL="1828492" indent="0">
              <a:buNone/>
              <a:defRPr sz="1400"/>
            </a:lvl5pPr>
            <a:lvl6pPr marL="2285615" indent="0">
              <a:buNone/>
              <a:defRPr sz="1400"/>
            </a:lvl6pPr>
            <a:lvl7pPr marL="2742737" indent="0">
              <a:buNone/>
              <a:defRPr sz="1400"/>
            </a:lvl7pPr>
            <a:lvl8pPr marL="3199861" indent="0">
              <a:buNone/>
              <a:defRPr sz="1400"/>
            </a:lvl8pPr>
            <a:lvl9pPr marL="3656984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1450" y="1117600"/>
            <a:ext cx="3181350" cy="7050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505200" y="1117600"/>
            <a:ext cx="3181350" cy="7050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66713"/>
            <a:ext cx="6172200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2046288"/>
            <a:ext cx="3030538" cy="854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23" indent="0">
              <a:buNone/>
              <a:defRPr sz="2000" b="1"/>
            </a:lvl2pPr>
            <a:lvl3pPr marL="914246" indent="0">
              <a:buNone/>
              <a:defRPr sz="1800" b="1"/>
            </a:lvl3pPr>
            <a:lvl4pPr marL="1371369" indent="0">
              <a:buNone/>
              <a:defRPr sz="1600" b="1"/>
            </a:lvl4pPr>
            <a:lvl5pPr marL="1828492" indent="0">
              <a:buNone/>
              <a:defRPr sz="1600" b="1"/>
            </a:lvl5pPr>
            <a:lvl6pPr marL="2285615" indent="0">
              <a:buNone/>
              <a:defRPr sz="1600" b="1"/>
            </a:lvl6pPr>
            <a:lvl7pPr marL="2742737" indent="0">
              <a:buNone/>
              <a:defRPr sz="1600" b="1"/>
            </a:lvl7pPr>
            <a:lvl8pPr marL="3199861" indent="0">
              <a:buNone/>
              <a:defRPr sz="1600" b="1"/>
            </a:lvl8pPr>
            <a:lvl9pPr marL="365698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0" y="2900364"/>
            <a:ext cx="3030538" cy="52673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4564" y="2046288"/>
            <a:ext cx="3030537" cy="854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23" indent="0">
              <a:buNone/>
              <a:defRPr sz="2000" b="1"/>
            </a:lvl2pPr>
            <a:lvl3pPr marL="914246" indent="0">
              <a:buNone/>
              <a:defRPr sz="1800" b="1"/>
            </a:lvl3pPr>
            <a:lvl4pPr marL="1371369" indent="0">
              <a:buNone/>
              <a:defRPr sz="1600" b="1"/>
            </a:lvl4pPr>
            <a:lvl5pPr marL="1828492" indent="0">
              <a:buNone/>
              <a:defRPr sz="1600" b="1"/>
            </a:lvl5pPr>
            <a:lvl6pPr marL="2285615" indent="0">
              <a:buNone/>
              <a:defRPr sz="1600" b="1"/>
            </a:lvl6pPr>
            <a:lvl7pPr marL="2742737" indent="0">
              <a:buNone/>
              <a:defRPr sz="1600" b="1"/>
            </a:lvl7pPr>
            <a:lvl8pPr marL="3199861" indent="0">
              <a:buNone/>
              <a:defRPr sz="1600" b="1"/>
            </a:lvl8pPr>
            <a:lvl9pPr marL="365698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4564" y="2900364"/>
            <a:ext cx="3030537" cy="52673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63539"/>
            <a:ext cx="2255838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9" y="363539"/>
            <a:ext cx="3833812" cy="78041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1912938"/>
            <a:ext cx="2255838" cy="6254750"/>
          </a:xfrm>
        </p:spPr>
        <p:txBody>
          <a:bodyPr/>
          <a:lstStyle>
            <a:lvl1pPr marL="0" indent="0">
              <a:buNone/>
              <a:defRPr sz="1400"/>
            </a:lvl1pPr>
            <a:lvl2pPr marL="457123" indent="0">
              <a:buNone/>
              <a:defRPr sz="1200"/>
            </a:lvl2pPr>
            <a:lvl3pPr marL="914246" indent="0">
              <a:buNone/>
              <a:defRPr sz="1000"/>
            </a:lvl3pPr>
            <a:lvl4pPr marL="1371369" indent="0">
              <a:buNone/>
              <a:defRPr sz="900"/>
            </a:lvl4pPr>
            <a:lvl5pPr marL="1828492" indent="0">
              <a:buNone/>
              <a:defRPr sz="900"/>
            </a:lvl5pPr>
            <a:lvl6pPr marL="2285615" indent="0">
              <a:buNone/>
              <a:defRPr sz="900"/>
            </a:lvl6pPr>
            <a:lvl7pPr marL="2742737" indent="0">
              <a:buNone/>
              <a:defRPr sz="900"/>
            </a:lvl7pPr>
            <a:lvl8pPr marL="3199861" indent="0">
              <a:buNone/>
              <a:defRPr sz="900"/>
            </a:lvl8pPr>
            <a:lvl9pPr marL="3656984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613" y="6400800"/>
            <a:ext cx="4114800" cy="7556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613" y="81756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123" indent="0">
              <a:buNone/>
              <a:defRPr sz="2800"/>
            </a:lvl2pPr>
            <a:lvl3pPr marL="914246" indent="0">
              <a:buNone/>
              <a:defRPr sz="2400"/>
            </a:lvl3pPr>
            <a:lvl4pPr marL="1371369" indent="0">
              <a:buNone/>
              <a:defRPr sz="2000"/>
            </a:lvl4pPr>
            <a:lvl5pPr marL="1828492" indent="0">
              <a:buNone/>
              <a:defRPr sz="2000"/>
            </a:lvl5pPr>
            <a:lvl6pPr marL="2285615" indent="0">
              <a:buNone/>
              <a:defRPr sz="2000"/>
            </a:lvl6pPr>
            <a:lvl7pPr marL="2742737" indent="0">
              <a:buNone/>
              <a:defRPr sz="2000"/>
            </a:lvl7pPr>
            <a:lvl8pPr marL="3199861" indent="0">
              <a:buNone/>
              <a:defRPr sz="2000"/>
            </a:lvl8pPr>
            <a:lvl9pPr marL="3656984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613" y="7156451"/>
            <a:ext cx="4114800" cy="1073150"/>
          </a:xfrm>
        </p:spPr>
        <p:txBody>
          <a:bodyPr/>
          <a:lstStyle>
            <a:lvl1pPr marL="0" indent="0">
              <a:buNone/>
              <a:defRPr sz="1400"/>
            </a:lvl1pPr>
            <a:lvl2pPr marL="457123" indent="0">
              <a:buNone/>
              <a:defRPr sz="1200"/>
            </a:lvl2pPr>
            <a:lvl3pPr marL="914246" indent="0">
              <a:buNone/>
              <a:defRPr sz="1000"/>
            </a:lvl3pPr>
            <a:lvl4pPr marL="1371369" indent="0">
              <a:buNone/>
              <a:defRPr sz="900"/>
            </a:lvl4pPr>
            <a:lvl5pPr marL="1828492" indent="0">
              <a:buNone/>
              <a:defRPr sz="900"/>
            </a:lvl5pPr>
            <a:lvl6pPr marL="2285615" indent="0">
              <a:buNone/>
              <a:defRPr sz="900"/>
            </a:lvl6pPr>
            <a:lvl7pPr marL="2742737" indent="0">
              <a:buNone/>
              <a:defRPr sz="900"/>
            </a:lvl7pPr>
            <a:lvl8pPr marL="3199861" indent="0">
              <a:buNone/>
              <a:defRPr sz="900"/>
            </a:lvl8pPr>
            <a:lvl9pPr marL="3656984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jpeg"/><Relationship Id="rId15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13" Type="http://schemas.openxmlformats.org/officeDocument/2006/relationships/image" Target="../media/image3.png"/><Relationship Id="rId14" Type="http://schemas.openxmlformats.org/officeDocument/2006/relationships/image" Target="../media/image4.jpeg"/><Relationship Id="rId15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4" Type="http://schemas.openxmlformats.org/officeDocument/2006/relationships/image" Target="../media/image6.wmf"/><Relationship Id="rId5" Type="http://schemas.openxmlformats.org/officeDocument/2006/relationships/image" Target="../media/image4.jpe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1"/>
            <a:ext cx="9144000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12" rIns="91425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838201"/>
            <a:ext cx="8686800" cy="528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12" rIns="91425" bIns="4571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4"/>
            <a:endParaRPr lang="en-US" dirty="0" smtClean="0"/>
          </a:p>
        </p:txBody>
      </p:sp>
      <p:sp>
        <p:nvSpPr>
          <p:cNvPr id="792580" name="Line 4"/>
          <p:cNvSpPr>
            <a:spLocks noChangeShapeType="1"/>
          </p:cNvSpPr>
          <p:nvPr/>
        </p:nvSpPr>
        <p:spPr bwMode="auto">
          <a:xfrm>
            <a:off x="0" y="822325"/>
            <a:ext cx="9144000" cy="0"/>
          </a:xfrm>
          <a:prstGeom prst="line">
            <a:avLst/>
          </a:prstGeom>
          <a:noFill/>
          <a:ln w="57150">
            <a:solidFill>
              <a:srgbClr val="00279F"/>
            </a:solidFill>
            <a:round/>
            <a:headEnd/>
            <a:tailEnd/>
          </a:ln>
          <a:effectLst/>
        </p:spPr>
        <p:txBody>
          <a:bodyPr wrap="none" lIns="91425" tIns="45712" rIns="91425" bIns="45712" anchor="ctr"/>
          <a:lstStyle/>
          <a:p>
            <a:pPr algn="ctr" eaLnBrk="0" hangingPunct="0">
              <a:defRPr/>
            </a:pPr>
            <a:endParaRPr lang="en-US" dirty="0">
              <a:ea typeface="+mn-ea"/>
            </a:endParaRPr>
          </a:p>
        </p:txBody>
      </p:sp>
      <p:sp>
        <p:nvSpPr>
          <p:cNvPr id="792582" name="Line 6"/>
          <p:cNvSpPr>
            <a:spLocks noChangeShapeType="1"/>
          </p:cNvSpPr>
          <p:nvPr/>
        </p:nvSpPr>
        <p:spPr bwMode="auto">
          <a:xfrm>
            <a:off x="1" y="6608763"/>
            <a:ext cx="9142413" cy="0"/>
          </a:xfrm>
          <a:prstGeom prst="line">
            <a:avLst/>
          </a:prstGeom>
          <a:noFill/>
          <a:ln w="101600">
            <a:solidFill>
              <a:srgbClr val="00279F"/>
            </a:solidFill>
            <a:round/>
            <a:headEnd/>
            <a:tailEnd/>
          </a:ln>
          <a:effectLst/>
        </p:spPr>
        <p:txBody>
          <a:bodyPr wrap="none" lIns="91425" tIns="45712" rIns="91425" bIns="45712" anchor="ctr"/>
          <a:lstStyle/>
          <a:p>
            <a:pPr algn="ctr" eaLnBrk="0" hangingPunct="0">
              <a:defRPr/>
            </a:pPr>
            <a:endParaRPr lang="en-US" dirty="0">
              <a:ea typeface="+mn-ea"/>
            </a:endParaRPr>
          </a:p>
        </p:txBody>
      </p:sp>
      <p:sp>
        <p:nvSpPr>
          <p:cNvPr id="792586" name="Rectangle 10"/>
          <p:cNvSpPr>
            <a:spLocks noChangeArrowheads="1"/>
          </p:cNvSpPr>
          <p:nvPr/>
        </p:nvSpPr>
        <p:spPr bwMode="auto">
          <a:xfrm>
            <a:off x="7435669" y="6547104"/>
            <a:ext cx="399098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ctr" eaLnBrk="0" hangingPunct="0">
              <a:defRPr/>
            </a:pPr>
            <a:r>
              <a:rPr lang="en-US" altLang="en-US" sz="800" dirty="0">
                <a:solidFill>
                  <a:schemeClr val="bg1"/>
                </a:solidFill>
                <a:latin typeface="Arial" charset="0"/>
                <a:ea typeface="ＭＳ Ｐゴシック" pitchFamily="-110" charset="-128"/>
              </a:rPr>
              <a:t>Page </a:t>
            </a:r>
            <a:fld id="{C0885CA2-C4F2-4737-B8CD-57CAEC80E2A4}" type="slidenum">
              <a:rPr lang="en-US" altLang="en-US" sz="800">
                <a:solidFill>
                  <a:schemeClr val="bg1"/>
                </a:solidFill>
                <a:latin typeface="Arial" charset="0"/>
                <a:ea typeface="ＭＳ Ｐゴシック" pitchFamily="-110" charset="-128"/>
              </a:rPr>
              <a:pPr algn="ctr" eaLnBrk="0" hangingPunct="0">
                <a:defRPr/>
              </a:pPr>
              <a:t>‹#›</a:t>
            </a:fld>
            <a:endParaRPr lang="en-US" sz="800" dirty="0">
              <a:solidFill>
                <a:schemeClr val="bg1"/>
              </a:solidFill>
              <a:latin typeface="Arial" charset="0"/>
              <a:ea typeface="ＭＳ Ｐゴシック" pitchFamily="-110" charset="-128"/>
            </a:endParaRPr>
          </a:p>
        </p:txBody>
      </p:sp>
      <p:sp>
        <p:nvSpPr>
          <p:cNvPr id="11" name="Rectangle 8"/>
          <p:cNvSpPr>
            <a:spLocks noChangeArrowheads="1"/>
          </p:cNvSpPr>
          <p:nvPr userDrawn="1"/>
        </p:nvSpPr>
        <p:spPr bwMode="auto">
          <a:xfrm>
            <a:off x="2105096" y="6406640"/>
            <a:ext cx="5045360" cy="39395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eaLnBrk="0" hangingPunct="0">
              <a:lnSpc>
                <a:spcPct val="80000"/>
              </a:lnSpc>
              <a:defRPr/>
            </a:pPr>
            <a:r>
              <a:rPr lang="en-US" sz="1000" dirty="0">
                <a:solidFill>
                  <a:srgbClr val="339966"/>
                </a:solidFill>
                <a:latin typeface="Arial" charset="0"/>
                <a:ea typeface="ＭＳ Ｐゴシック" pitchFamily="-110" charset="-128"/>
              </a:rPr>
              <a:t> </a:t>
            </a:r>
            <a:r>
              <a:rPr lang="en-US" sz="1000" dirty="0" smtClean="0">
                <a:solidFill>
                  <a:srgbClr val="339966"/>
                </a:solidFill>
                <a:latin typeface="Arial" charset="0"/>
                <a:ea typeface="ＭＳ Ｐゴシック" pitchFamily="-110" charset="-128"/>
              </a:rPr>
              <a:t>  </a:t>
            </a:r>
          </a:p>
          <a:p>
            <a:pPr algn="ctr" eaLnBrk="0" hangingPunct="0">
              <a:lnSpc>
                <a:spcPct val="80000"/>
              </a:lnSpc>
              <a:defRPr/>
            </a:pPr>
            <a:r>
              <a:rPr lang="en-US" sz="1200" b="0" i="1" baseline="0" dirty="0" smtClean="0">
                <a:solidFill>
                  <a:srgbClr val="339966"/>
                </a:solidFill>
                <a:latin typeface="Arial" charset="0"/>
                <a:ea typeface="ＭＳ Ｐゴシック" pitchFamily="-110" charset="-128"/>
              </a:rPr>
              <a:t>   Daniel S. Carman      FTOF and CTOF Status       June 13, 2017 </a:t>
            </a:r>
          </a:p>
          <a:p>
            <a:pPr algn="ctr" eaLnBrk="0" hangingPunct="0">
              <a:lnSpc>
                <a:spcPct val="80000"/>
              </a:lnSpc>
              <a:defRPr/>
            </a:pPr>
            <a:endParaRPr lang="en-US" sz="1000" dirty="0">
              <a:solidFill>
                <a:srgbClr val="339966"/>
              </a:solidFill>
              <a:latin typeface="Arial" charset="0"/>
              <a:ea typeface="ＭＳ Ｐゴシック" pitchFamily="-110" charset="-128"/>
            </a:endParaRPr>
          </a:p>
        </p:txBody>
      </p:sp>
      <p:pic>
        <p:nvPicPr>
          <p:cNvPr id="10" name="Picture 9" descr="JLab_logo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476529" y="6395762"/>
            <a:ext cx="1280160" cy="400050"/>
          </a:xfrm>
          <a:prstGeom prst="rect">
            <a:avLst/>
          </a:prstGeom>
        </p:spPr>
      </p:pic>
      <p:pic>
        <p:nvPicPr>
          <p:cNvPr id="12" name="Picture 11" descr="clas-logo.png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8081203" y="6386312"/>
            <a:ext cx="674751" cy="38938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333399"/>
          </a:solidFill>
          <a:latin typeface="+mj-lt"/>
          <a:ea typeface="ＭＳ Ｐゴシック" pitchFamily="-110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333399"/>
          </a:solidFill>
          <a:latin typeface="Arial" charset="0"/>
          <a:ea typeface="ＭＳ Ｐゴシック" pitchFamily="-11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333399"/>
          </a:solidFill>
          <a:latin typeface="Arial" charset="0"/>
          <a:ea typeface="ＭＳ Ｐゴシック" pitchFamily="-11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333399"/>
          </a:solidFill>
          <a:latin typeface="Arial" charset="0"/>
          <a:ea typeface="ＭＳ Ｐゴシック" pitchFamily="-11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333399"/>
          </a:solidFill>
          <a:latin typeface="Arial" charset="0"/>
          <a:ea typeface="ＭＳ Ｐゴシック" pitchFamily="-110" charset="-128"/>
        </a:defRPr>
      </a:lvl5pPr>
      <a:lvl6pPr marL="457123" algn="ctr" rtl="0" fontAlgn="base">
        <a:spcBef>
          <a:spcPct val="0"/>
        </a:spcBef>
        <a:spcAft>
          <a:spcPct val="0"/>
        </a:spcAft>
        <a:defRPr sz="3200" b="1">
          <a:solidFill>
            <a:srgbClr val="333399"/>
          </a:solidFill>
          <a:latin typeface="Arial" charset="0"/>
        </a:defRPr>
      </a:lvl6pPr>
      <a:lvl7pPr marL="914246" algn="ctr" rtl="0" fontAlgn="base">
        <a:spcBef>
          <a:spcPct val="0"/>
        </a:spcBef>
        <a:spcAft>
          <a:spcPct val="0"/>
        </a:spcAft>
        <a:defRPr sz="3200" b="1">
          <a:solidFill>
            <a:srgbClr val="333399"/>
          </a:solidFill>
          <a:latin typeface="Arial" charset="0"/>
        </a:defRPr>
      </a:lvl7pPr>
      <a:lvl8pPr marL="1371369" algn="ctr" rtl="0" fontAlgn="base">
        <a:spcBef>
          <a:spcPct val="0"/>
        </a:spcBef>
        <a:spcAft>
          <a:spcPct val="0"/>
        </a:spcAft>
        <a:defRPr sz="3200" b="1">
          <a:solidFill>
            <a:srgbClr val="333399"/>
          </a:solidFill>
          <a:latin typeface="Arial" charset="0"/>
        </a:defRPr>
      </a:lvl8pPr>
      <a:lvl9pPr marL="1828492" algn="ctr" rtl="0" fontAlgn="base">
        <a:spcBef>
          <a:spcPct val="0"/>
        </a:spcBef>
        <a:spcAft>
          <a:spcPct val="0"/>
        </a:spcAft>
        <a:defRPr sz="3200" b="1">
          <a:solidFill>
            <a:srgbClr val="333399"/>
          </a:solidFill>
          <a:latin typeface="Arial" charset="0"/>
        </a:defRPr>
      </a:lvl9pPr>
    </p:titleStyle>
    <p:bodyStyle>
      <a:lvl1pPr marL="342842" indent="-342842" algn="l" rtl="0" eaLnBrk="0" fontAlgn="base" hangingPunct="0">
        <a:spcBef>
          <a:spcPct val="20000"/>
        </a:spcBef>
        <a:spcAft>
          <a:spcPct val="0"/>
        </a:spcAft>
        <a:buChar char="•"/>
        <a:defRPr sz="2400" b="1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1pPr>
      <a:lvl2pPr marL="457123" indent="-233323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b="1">
          <a:solidFill>
            <a:srgbClr val="333399"/>
          </a:solidFill>
          <a:latin typeface="+mn-lt"/>
          <a:ea typeface="ＭＳ Ｐゴシック" pitchFamily="-110" charset="-128"/>
        </a:defRPr>
      </a:lvl2pPr>
      <a:lvl3pPr marL="799965" indent="-228561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b="1">
          <a:solidFill>
            <a:srgbClr val="008000"/>
          </a:solidFill>
          <a:latin typeface="+mn-lt"/>
          <a:ea typeface="ＭＳ Ｐゴシック" pitchFamily="-110" charset="-128"/>
        </a:defRPr>
      </a:lvl3pPr>
      <a:lvl4pPr marL="1142807" indent="-228561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000" b="1">
          <a:solidFill>
            <a:srgbClr val="CC0000"/>
          </a:solidFill>
          <a:latin typeface="+mn-lt"/>
          <a:ea typeface="ＭＳ Ｐゴシック" pitchFamily="-110" charset="-128"/>
        </a:defRPr>
      </a:lvl4pPr>
      <a:lvl5pPr marL="1487237" indent="-228561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b="1">
          <a:solidFill>
            <a:schemeClr val="hlink"/>
          </a:solidFill>
          <a:latin typeface="+mn-lt"/>
          <a:ea typeface="ＭＳ Ｐゴシック" pitchFamily="-110" charset="-128"/>
        </a:defRPr>
      </a:lvl5pPr>
      <a:lvl6pPr marL="1944360" indent="-228561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b="1">
          <a:solidFill>
            <a:schemeClr val="hlink"/>
          </a:solidFill>
          <a:latin typeface="+mn-lt"/>
        </a:defRPr>
      </a:lvl6pPr>
      <a:lvl7pPr marL="2401484" indent="-228561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b="1">
          <a:solidFill>
            <a:schemeClr val="hlink"/>
          </a:solidFill>
          <a:latin typeface="+mn-lt"/>
        </a:defRPr>
      </a:lvl7pPr>
      <a:lvl8pPr marL="2858607" indent="-228561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b="1">
          <a:solidFill>
            <a:schemeClr val="hlink"/>
          </a:solidFill>
          <a:latin typeface="+mn-lt"/>
        </a:defRPr>
      </a:lvl8pPr>
      <a:lvl9pPr marL="3315730" indent="-228561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b="1">
          <a:solidFill>
            <a:schemeClr val="hlink"/>
          </a:solidFill>
          <a:latin typeface="+mn-lt"/>
        </a:defRPr>
      </a:lvl9pPr>
    </p:bodyStyle>
    <p:otherStyle>
      <a:defPPr>
        <a:defRPr lang="en-US"/>
      </a:defPPr>
      <a:lvl1pPr marL="0" algn="l" defTabSz="9142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23" algn="l" defTabSz="9142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46" algn="l" defTabSz="9142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69" algn="l" defTabSz="9142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92" algn="l" defTabSz="9142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15" algn="l" defTabSz="9142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37" algn="l" defTabSz="9142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61" algn="l" defTabSz="9142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84" algn="l" defTabSz="9142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"/>
            <a:ext cx="8229600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12" rIns="91425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838201"/>
            <a:ext cx="8229600" cy="528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12" rIns="91425" bIns="4571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792580" name="Line 4"/>
          <p:cNvSpPr>
            <a:spLocks noChangeShapeType="1"/>
          </p:cNvSpPr>
          <p:nvPr userDrawn="1"/>
        </p:nvSpPr>
        <p:spPr bwMode="auto">
          <a:xfrm>
            <a:off x="0" y="685800"/>
            <a:ext cx="9144000" cy="0"/>
          </a:xfrm>
          <a:prstGeom prst="line">
            <a:avLst/>
          </a:prstGeom>
          <a:noFill/>
          <a:ln w="57150">
            <a:solidFill>
              <a:srgbClr val="00279F"/>
            </a:solidFill>
            <a:round/>
            <a:headEnd/>
            <a:tailEnd/>
          </a:ln>
          <a:effectLst/>
        </p:spPr>
        <p:txBody>
          <a:bodyPr wrap="none" lIns="91425" tIns="45712" rIns="91425" bIns="45712" anchor="ctr"/>
          <a:lstStyle/>
          <a:p>
            <a:pPr algn="ctr" eaLnBrk="0" hangingPunct="0">
              <a:defRPr/>
            </a:pPr>
            <a:endParaRPr lang="en-US" dirty="0">
              <a:solidFill>
                <a:srgbClr val="000000"/>
              </a:solidFill>
              <a:ea typeface="ＭＳ Ｐゴシック" pitchFamily="-112" charset="-128"/>
            </a:endParaRPr>
          </a:p>
        </p:txBody>
      </p:sp>
      <p:sp>
        <p:nvSpPr>
          <p:cNvPr id="792582" name="Line 6"/>
          <p:cNvSpPr>
            <a:spLocks noChangeShapeType="1"/>
          </p:cNvSpPr>
          <p:nvPr userDrawn="1"/>
        </p:nvSpPr>
        <p:spPr bwMode="auto">
          <a:xfrm>
            <a:off x="0" y="6400801"/>
            <a:ext cx="9140825" cy="76200"/>
          </a:xfrm>
          <a:prstGeom prst="line">
            <a:avLst/>
          </a:prstGeom>
          <a:noFill/>
          <a:ln w="101600">
            <a:solidFill>
              <a:srgbClr val="00279F"/>
            </a:solidFill>
            <a:round/>
            <a:headEnd/>
            <a:tailEnd/>
          </a:ln>
          <a:effectLst/>
        </p:spPr>
        <p:txBody>
          <a:bodyPr wrap="none" lIns="91425" tIns="45712" rIns="91425" bIns="45712" anchor="ctr"/>
          <a:lstStyle/>
          <a:p>
            <a:pPr algn="ctr" eaLnBrk="0" hangingPunct="0">
              <a:defRPr/>
            </a:pPr>
            <a:endParaRPr lang="en-US" dirty="0">
              <a:solidFill>
                <a:srgbClr val="000000"/>
              </a:solidFill>
              <a:ea typeface="ＭＳ Ｐゴシック" pitchFamily="-112" charset="-128"/>
            </a:endParaRPr>
          </a:p>
        </p:txBody>
      </p:sp>
      <p:sp>
        <p:nvSpPr>
          <p:cNvPr id="792584" name="Rectangle 8"/>
          <p:cNvSpPr>
            <a:spLocks noChangeArrowheads="1"/>
          </p:cNvSpPr>
          <p:nvPr userDrawn="1"/>
        </p:nvSpPr>
        <p:spPr bwMode="auto">
          <a:xfrm>
            <a:off x="2971800" y="6553200"/>
            <a:ext cx="3733800" cy="1543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0" hangingPunct="0">
              <a:lnSpc>
                <a:spcPct val="80000"/>
              </a:lnSpc>
            </a:pPr>
            <a:r>
              <a:rPr lang="en-US" sz="1200" dirty="0" smtClean="0">
                <a:solidFill>
                  <a:srgbClr val="339966"/>
                </a:solidFill>
                <a:latin typeface="Arial" pitchFamily="34" charset="0"/>
                <a:ea typeface="ＭＳ Ｐゴシック" pitchFamily="-112" charset="-128"/>
              </a:rPr>
              <a:t>   </a:t>
            </a:r>
            <a:r>
              <a:rPr lang="en-US" sz="1000" dirty="0" smtClean="0">
                <a:solidFill>
                  <a:srgbClr val="339966"/>
                </a:solidFill>
                <a:latin typeface="Arial" pitchFamily="34" charset="0"/>
                <a:ea typeface="ＭＳ Ｐゴシック" pitchFamily="-112" charset="-128"/>
              </a:rPr>
              <a:t>Thomas Jefferson National Accelerator Facility</a:t>
            </a:r>
          </a:p>
        </p:txBody>
      </p:sp>
      <p:pic>
        <p:nvPicPr>
          <p:cNvPr id="1031" name="Picture 9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339013" y="6249989"/>
            <a:ext cx="1612900" cy="53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92586" name="Rectangle 10"/>
          <p:cNvSpPr>
            <a:spLocks noChangeArrowheads="1"/>
          </p:cNvSpPr>
          <p:nvPr userDrawn="1"/>
        </p:nvSpPr>
        <p:spPr bwMode="auto">
          <a:xfrm>
            <a:off x="6705600" y="6369050"/>
            <a:ext cx="581025" cy="18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25" tIns="45712" rIns="91425" bIns="45712">
            <a:spAutoFit/>
          </a:bodyPr>
          <a:lstStyle/>
          <a:p>
            <a:pPr algn="ctr" eaLnBrk="0" hangingPunct="0"/>
            <a:r>
              <a:rPr lang="en-US" sz="600" dirty="0" smtClean="0">
                <a:solidFill>
                  <a:srgbClr val="FFFFFF"/>
                </a:solidFill>
                <a:latin typeface="Arial" pitchFamily="34" charset="0"/>
                <a:ea typeface="ＭＳ Ｐゴシック" pitchFamily="-112" charset="-128"/>
              </a:rPr>
              <a:t>Page </a:t>
            </a:r>
            <a:fld id="{06EE394A-A221-4A75-8B6E-C5A238767713}" type="slidenum">
              <a:rPr lang="en-US" sz="600" smtClean="0">
                <a:solidFill>
                  <a:srgbClr val="FFFFFF"/>
                </a:solidFill>
                <a:latin typeface="Arial" pitchFamily="34" charset="0"/>
                <a:ea typeface="ＭＳ Ｐゴシック" pitchFamily="-112" charset="-128"/>
              </a:rPr>
              <a:pPr algn="ctr" eaLnBrk="0" hangingPunct="0"/>
              <a:t>‹#›</a:t>
            </a:fld>
            <a:endParaRPr lang="en-US" sz="600" dirty="0" smtClean="0">
              <a:solidFill>
                <a:srgbClr val="FFFFFF"/>
              </a:solidFill>
              <a:latin typeface="Arial" pitchFamily="34" charset="0"/>
              <a:ea typeface="ＭＳ Ｐゴシック" pitchFamily="-112" charset="-128"/>
            </a:endParaRPr>
          </a:p>
        </p:txBody>
      </p:sp>
      <p:pic>
        <p:nvPicPr>
          <p:cNvPr id="1033" name="Picture 12" descr="NP-logo-Nl copy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52400" y="6175375"/>
            <a:ext cx="1295400" cy="67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" name="Picture 13"/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600200" y="6246814"/>
            <a:ext cx="914400" cy="611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333399"/>
          </a:solidFill>
          <a:latin typeface="+mj-lt"/>
          <a:ea typeface="ＭＳ Ｐゴシック" pitchFamily="-110" charset="-128"/>
          <a:cs typeface="ＭＳ Ｐゴシック" pitchFamily="-110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333399"/>
          </a:solidFill>
          <a:latin typeface="Arial" charset="0"/>
          <a:ea typeface="ＭＳ Ｐゴシック" pitchFamily="-110" charset="-128"/>
          <a:cs typeface="ＭＳ Ｐゴシック" pitchFamily="-11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333399"/>
          </a:solidFill>
          <a:latin typeface="Arial" charset="0"/>
          <a:ea typeface="ＭＳ Ｐゴシック" pitchFamily="-110" charset="-128"/>
          <a:cs typeface="ＭＳ Ｐゴシック" pitchFamily="-11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333399"/>
          </a:solidFill>
          <a:latin typeface="Arial" charset="0"/>
          <a:ea typeface="ＭＳ Ｐゴシック" pitchFamily="-110" charset="-128"/>
          <a:cs typeface="ＭＳ Ｐゴシック" pitchFamily="-11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333399"/>
          </a:solidFill>
          <a:latin typeface="Arial" charset="0"/>
          <a:ea typeface="ＭＳ Ｐゴシック" pitchFamily="-110" charset="-128"/>
          <a:cs typeface="ＭＳ Ｐゴシック" pitchFamily="-110" charset="-128"/>
        </a:defRPr>
      </a:lvl5pPr>
      <a:lvl6pPr marL="457123" algn="ctr" rtl="0" fontAlgn="base">
        <a:spcBef>
          <a:spcPct val="0"/>
        </a:spcBef>
        <a:spcAft>
          <a:spcPct val="0"/>
        </a:spcAft>
        <a:defRPr sz="3200" b="1">
          <a:solidFill>
            <a:srgbClr val="333399"/>
          </a:solidFill>
          <a:latin typeface="Arial" charset="0"/>
        </a:defRPr>
      </a:lvl6pPr>
      <a:lvl7pPr marL="914246" algn="ctr" rtl="0" fontAlgn="base">
        <a:spcBef>
          <a:spcPct val="0"/>
        </a:spcBef>
        <a:spcAft>
          <a:spcPct val="0"/>
        </a:spcAft>
        <a:defRPr sz="3200" b="1">
          <a:solidFill>
            <a:srgbClr val="333399"/>
          </a:solidFill>
          <a:latin typeface="Arial" charset="0"/>
        </a:defRPr>
      </a:lvl7pPr>
      <a:lvl8pPr marL="1371369" algn="ctr" rtl="0" fontAlgn="base">
        <a:spcBef>
          <a:spcPct val="0"/>
        </a:spcBef>
        <a:spcAft>
          <a:spcPct val="0"/>
        </a:spcAft>
        <a:defRPr sz="3200" b="1">
          <a:solidFill>
            <a:srgbClr val="333399"/>
          </a:solidFill>
          <a:latin typeface="Arial" charset="0"/>
        </a:defRPr>
      </a:lvl8pPr>
      <a:lvl9pPr marL="1828492" algn="ctr" rtl="0" fontAlgn="base">
        <a:spcBef>
          <a:spcPct val="0"/>
        </a:spcBef>
        <a:spcAft>
          <a:spcPct val="0"/>
        </a:spcAft>
        <a:defRPr sz="3200" b="1">
          <a:solidFill>
            <a:srgbClr val="333399"/>
          </a:solidFill>
          <a:latin typeface="Arial" charset="0"/>
        </a:defRPr>
      </a:lvl9pPr>
    </p:titleStyle>
    <p:bodyStyle>
      <a:lvl1pPr marL="228561" indent="-228561" algn="l" rtl="0" eaLnBrk="0" fontAlgn="base" hangingPunct="0">
        <a:spcBef>
          <a:spcPct val="20000"/>
        </a:spcBef>
        <a:spcAft>
          <a:spcPct val="0"/>
        </a:spcAft>
        <a:buChar char="•"/>
        <a:defRPr sz="2400" b="1">
          <a:solidFill>
            <a:schemeClr val="tx1"/>
          </a:solidFill>
          <a:latin typeface="+mn-lt"/>
          <a:ea typeface="ＭＳ Ｐゴシック" pitchFamily="-110" charset="-128"/>
          <a:cs typeface="ＭＳ Ｐゴシック" pitchFamily="-110" charset="-128"/>
        </a:defRPr>
      </a:lvl1pPr>
      <a:lvl2pPr marL="576166" indent="-233323" algn="l" rtl="0" eaLnBrk="0" fontAlgn="base" hangingPunct="0">
        <a:spcBef>
          <a:spcPct val="20000"/>
        </a:spcBef>
        <a:spcAft>
          <a:spcPct val="0"/>
        </a:spcAft>
        <a:buChar char="–"/>
        <a:defRPr sz="2400" b="1">
          <a:solidFill>
            <a:schemeClr val="tx1"/>
          </a:solidFill>
          <a:latin typeface="+mn-lt"/>
          <a:ea typeface="ＭＳ Ｐゴシック" charset="-128"/>
        </a:defRPr>
      </a:lvl2pPr>
      <a:lvl3pPr marL="919008" indent="-228561" algn="l" rtl="0" eaLnBrk="0" fontAlgn="base" hangingPunct="0">
        <a:spcBef>
          <a:spcPct val="20000"/>
        </a:spcBef>
        <a:spcAft>
          <a:spcPct val="0"/>
        </a:spcAft>
        <a:buChar char="•"/>
        <a:defRPr sz="2000" b="1">
          <a:solidFill>
            <a:schemeClr val="tx1"/>
          </a:solidFill>
          <a:latin typeface="+mn-lt"/>
          <a:ea typeface="ＭＳ Ｐゴシック" charset="-128"/>
        </a:defRPr>
      </a:lvl3pPr>
      <a:lvl4pPr marL="1261851" indent="-228561" algn="l" rtl="0" eaLnBrk="0" fontAlgn="base" hangingPunct="0">
        <a:spcBef>
          <a:spcPct val="20000"/>
        </a:spcBef>
        <a:spcAft>
          <a:spcPct val="0"/>
        </a:spcAft>
        <a:buChar char="–"/>
        <a:defRPr sz="2000" b="1">
          <a:solidFill>
            <a:schemeClr val="tx1"/>
          </a:solidFill>
          <a:latin typeface="+mn-lt"/>
          <a:ea typeface="ＭＳ Ｐゴシック" charset="-128"/>
        </a:defRPr>
      </a:lvl4pPr>
      <a:lvl5pPr marL="1604693" indent="-228561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ea typeface="ＭＳ Ｐゴシック" charset="-128"/>
        </a:defRPr>
      </a:lvl5pPr>
      <a:lvl6pPr marL="2061816" indent="-228561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6pPr>
      <a:lvl7pPr marL="2518939" indent="-228561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7pPr>
      <a:lvl8pPr marL="2976062" indent="-228561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8pPr>
      <a:lvl9pPr marL="3433185" indent="-228561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2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23" algn="l" defTabSz="9142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46" algn="l" defTabSz="9142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69" algn="l" defTabSz="9142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92" algn="l" defTabSz="9142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15" algn="l" defTabSz="9142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37" algn="l" defTabSz="9142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61" algn="l" defTabSz="9142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84" algn="l" defTabSz="9142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5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1"/>
            <a:ext cx="9144000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5" tIns="45712" rIns="91425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7925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838201"/>
            <a:ext cx="8686800" cy="528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5" tIns="45712" rIns="91425" bIns="4571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792580" name="Line 4"/>
          <p:cNvSpPr>
            <a:spLocks noChangeShapeType="1"/>
          </p:cNvSpPr>
          <p:nvPr/>
        </p:nvSpPr>
        <p:spPr bwMode="auto">
          <a:xfrm>
            <a:off x="0" y="685800"/>
            <a:ext cx="9144000" cy="0"/>
          </a:xfrm>
          <a:prstGeom prst="line">
            <a:avLst/>
          </a:prstGeom>
          <a:noFill/>
          <a:ln w="57150">
            <a:solidFill>
              <a:srgbClr val="00279F"/>
            </a:solidFill>
            <a:round/>
            <a:headEnd/>
            <a:tailEnd/>
          </a:ln>
          <a:effectLst/>
        </p:spPr>
        <p:txBody>
          <a:bodyPr wrap="none" lIns="91425" tIns="45712" rIns="91425" bIns="45712" anchor="ctr"/>
          <a:lstStyle/>
          <a:p>
            <a:pPr algn="ctr" eaLnBrk="0" hangingPunct="0"/>
            <a:endParaRPr lang="en-US" dirty="0">
              <a:solidFill>
                <a:srgbClr val="000000"/>
              </a:solidFill>
              <a:latin typeface="Verdana"/>
              <a:ea typeface="+mn-ea"/>
            </a:endParaRPr>
          </a:p>
        </p:txBody>
      </p:sp>
      <p:sp>
        <p:nvSpPr>
          <p:cNvPr id="792582" name="Line 6"/>
          <p:cNvSpPr>
            <a:spLocks noChangeShapeType="1"/>
          </p:cNvSpPr>
          <p:nvPr/>
        </p:nvSpPr>
        <p:spPr bwMode="auto">
          <a:xfrm>
            <a:off x="0" y="6477000"/>
            <a:ext cx="9140825" cy="0"/>
          </a:xfrm>
          <a:prstGeom prst="line">
            <a:avLst/>
          </a:prstGeom>
          <a:noFill/>
          <a:ln w="101600">
            <a:solidFill>
              <a:srgbClr val="00279F"/>
            </a:solidFill>
            <a:round/>
            <a:headEnd/>
            <a:tailEnd/>
          </a:ln>
          <a:effectLst/>
        </p:spPr>
        <p:txBody>
          <a:bodyPr wrap="none" lIns="91425" tIns="45712" rIns="91425" bIns="45712" anchor="ctr"/>
          <a:lstStyle/>
          <a:p>
            <a:pPr algn="ctr" eaLnBrk="0" hangingPunct="0"/>
            <a:endParaRPr lang="en-US" dirty="0">
              <a:solidFill>
                <a:srgbClr val="000000"/>
              </a:solidFill>
              <a:latin typeface="Verdana"/>
              <a:ea typeface="+mn-ea"/>
            </a:endParaRPr>
          </a:p>
        </p:txBody>
      </p:sp>
      <p:sp>
        <p:nvSpPr>
          <p:cNvPr id="792584" name="Rectangle 8"/>
          <p:cNvSpPr>
            <a:spLocks noChangeArrowheads="1"/>
          </p:cNvSpPr>
          <p:nvPr/>
        </p:nvSpPr>
        <p:spPr bwMode="auto">
          <a:xfrm>
            <a:off x="3200400" y="6549136"/>
            <a:ext cx="3429000" cy="153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eaLnBrk="0" hangingPunct="0">
              <a:lnSpc>
                <a:spcPct val="80000"/>
              </a:lnSpc>
            </a:pPr>
            <a:r>
              <a:rPr lang="en-US" sz="1200" dirty="0">
                <a:solidFill>
                  <a:srgbClr val="008000"/>
                </a:solidFill>
                <a:latin typeface="Arial" charset="0"/>
                <a:ea typeface="+mn-ea"/>
              </a:rPr>
              <a:t>Thomas Jefferson National Accelerator Facility</a:t>
            </a:r>
          </a:p>
        </p:txBody>
      </p:sp>
      <p:pic>
        <p:nvPicPr>
          <p:cNvPr id="792585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39013" y="6249989"/>
            <a:ext cx="1612900" cy="53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92586" name="Rectangle 10"/>
          <p:cNvSpPr>
            <a:spLocks noChangeArrowheads="1"/>
          </p:cNvSpPr>
          <p:nvPr/>
        </p:nvSpPr>
        <p:spPr bwMode="auto">
          <a:xfrm>
            <a:off x="6798152" y="6415089"/>
            <a:ext cx="399098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ctr" eaLnBrk="0" hangingPunct="0"/>
            <a:r>
              <a:rPr lang="en-US" altLang="en-US" sz="800" dirty="0">
                <a:solidFill>
                  <a:srgbClr val="FFFFFF"/>
                </a:solidFill>
                <a:latin typeface="Arial" charset="0"/>
                <a:ea typeface="+mn-ea"/>
              </a:rPr>
              <a:t>Page </a:t>
            </a:r>
            <a:fld id="{E5BAB529-87AE-4E82-9075-6E22D642D313}" type="slidenum">
              <a:rPr lang="en-US" altLang="en-US" sz="800">
                <a:solidFill>
                  <a:srgbClr val="FFFFFF"/>
                </a:solidFill>
                <a:latin typeface="Arial" charset="0"/>
                <a:ea typeface="+mn-ea"/>
              </a:rPr>
              <a:pPr algn="ctr" eaLnBrk="0" hangingPunct="0"/>
              <a:t>‹#›</a:t>
            </a:fld>
            <a:endParaRPr lang="en-US" sz="800" dirty="0">
              <a:solidFill>
                <a:srgbClr val="FFFFFF"/>
              </a:solidFill>
              <a:latin typeface="Arial" charset="0"/>
              <a:ea typeface="+mn-ea"/>
            </a:endParaRPr>
          </a:p>
        </p:txBody>
      </p:sp>
      <p:pic>
        <p:nvPicPr>
          <p:cNvPr id="792588" name="Picture 12" descr="NP-logo-Nl copy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" y="6175375"/>
            <a:ext cx="1295400" cy="676275"/>
          </a:xfrm>
          <a:prstGeom prst="rect">
            <a:avLst/>
          </a:prstGeom>
          <a:noFill/>
        </p:spPr>
      </p:pic>
      <p:pic>
        <p:nvPicPr>
          <p:cNvPr id="792589" name="Picture 1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00200" y="6246814"/>
            <a:ext cx="914400" cy="611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Rectangle 11"/>
          <p:cNvSpPr>
            <a:spLocks noChangeArrowheads="1"/>
          </p:cNvSpPr>
          <p:nvPr userDrawn="1"/>
        </p:nvSpPr>
        <p:spPr bwMode="auto">
          <a:xfrm>
            <a:off x="3708123" y="6711988"/>
            <a:ext cx="2706930" cy="11873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eaLnBrk="0" hangingPunct="0">
              <a:lnSpc>
                <a:spcPct val="80000"/>
              </a:lnSpc>
              <a:defRPr/>
            </a:pPr>
            <a:r>
              <a:rPr lang="en-US" sz="900" dirty="0" smtClean="0">
                <a:solidFill>
                  <a:srgbClr val="000000"/>
                </a:solidFill>
                <a:latin typeface="Arial Black"/>
                <a:ea typeface="+mn-ea"/>
              </a:rPr>
              <a:t>SVT TR    January 19-20 - 2012</a:t>
            </a:r>
            <a:endParaRPr lang="en-US" sz="900" dirty="0">
              <a:solidFill>
                <a:srgbClr val="000000"/>
              </a:solidFill>
              <a:latin typeface="Arial Black"/>
              <a:ea typeface="+mn-e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</p:sldLayoutIdLst>
  <p:transition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333399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333399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333399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333399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333399"/>
          </a:solidFill>
          <a:latin typeface="Arial" charset="0"/>
        </a:defRPr>
      </a:lvl5pPr>
      <a:lvl6pPr marL="457123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333399"/>
          </a:solidFill>
          <a:latin typeface="Arial" charset="0"/>
        </a:defRPr>
      </a:lvl6pPr>
      <a:lvl7pPr marL="914246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333399"/>
          </a:solidFill>
          <a:latin typeface="Arial" charset="0"/>
        </a:defRPr>
      </a:lvl7pPr>
      <a:lvl8pPr marL="1371369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333399"/>
          </a:solidFill>
          <a:latin typeface="Arial" charset="0"/>
        </a:defRPr>
      </a:lvl8pPr>
      <a:lvl9pPr marL="1828492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333399"/>
          </a:solidFill>
          <a:latin typeface="Arial" charset="0"/>
        </a:defRPr>
      </a:lvl9pPr>
    </p:titleStyle>
    <p:bodyStyle>
      <a:lvl1pPr algn="l" rtl="0" eaLnBrk="1" fontAlgn="base" hangingPunct="1">
        <a:spcBef>
          <a:spcPct val="20000"/>
        </a:spcBef>
        <a:spcAft>
          <a:spcPct val="0"/>
        </a:spcAft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457123" indent="-233323" algn="l" rtl="0" eaLnBrk="1" fontAlgn="base" hangingPunct="1">
        <a:spcBef>
          <a:spcPts val="600"/>
        </a:spcBef>
        <a:spcAft>
          <a:spcPct val="0"/>
        </a:spcAft>
        <a:buFont typeface="Arial" charset="0"/>
        <a:buChar char="•"/>
        <a:defRPr sz="2400" b="1">
          <a:solidFill>
            <a:srgbClr val="333399"/>
          </a:solidFill>
          <a:latin typeface="+mn-lt"/>
        </a:defRPr>
      </a:lvl2pPr>
      <a:lvl3pPr marL="799965" indent="-228561" algn="l" rtl="0" eaLnBrk="1" fontAlgn="base" hangingPunct="1">
        <a:spcBef>
          <a:spcPts val="600"/>
        </a:spcBef>
        <a:spcAft>
          <a:spcPct val="0"/>
        </a:spcAft>
        <a:buFont typeface="Arial" charset="0"/>
        <a:buChar char="–"/>
        <a:defRPr sz="2000" b="1">
          <a:solidFill>
            <a:srgbClr val="008000"/>
          </a:solidFill>
          <a:latin typeface="+mn-lt"/>
        </a:defRPr>
      </a:lvl3pPr>
      <a:lvl4pPr marL="1142807" indent="-228561" algn="l" rtl="0" eaLnBrk="1" fontAlgn="base" hangingPunct="1">
        <a:spcBef>
          <a:spcPts val="600"/>
        </a:spcBef>
        <a:spcAft>
          <a:spcPct val="0"/>
        </a:spcAft>
        <a:buFont typeface="Arial" charset="0"/>
        <a:buChar char="•"/>
        <a:defRPr sz="2000" b="1">
          <a:solidFill>
            <a:srgbClr val="CC0000"/>
          </a:solidFill>
          <a:latin typeface="+mn-lt"/>
        </a:defRPr>
      </a:lvl4pPr>
      <a:lvl5pPr marL="1487237" indent="-228561" algn="l" rtl="0" eaLnBrk="1" fontAlgn="base" hangingPunct="1">
        <a:spcBef>
          <a:spcPts val="600"/>
        </a:spcBef>
        <a:spcAft>
          <a:spcPct val="0"/>
        </a:spcAft>
        <a:buFont typeface="Arial" charset="0"/>
        <a:buChar char="–"/>
        <a:defRPr sz="2000" b="1">
          <a:solidFill>
            <a:schemeClr val="hlink"/>
          </a:solidFill>
          <a:latin typeface="+mn-lt"/>
        </a:defRPr>
      </a:lvl5pPr>
      <a:lvl6pPr marL="1944360" indent="-228561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b="1">
          <a:solidFill>
            <a:schemeClr val="hlink"/>
          </a:solidFill>
          <a:latin typeface="+mn-lt"/>
        </a:defRPr>
      </a:lvl6pPr>
      <a:lvl7pPr marL="2401484" indent="-228561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b="1">
          <a:solidFill>
            <a:schemeClr val="hlink"/>
          </a:solidFill>
          <a:latin typeface="+mn-lt"/>
        </a:defRPr>
      </a:lvl7pPr>
      <a:lvl8pPr marL="2858607" indent="-228561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b="1">
          <a:solidFill>
            <a:schemeClr val="hlink"/>
          </a:solidFill>
          <a:latin typeface="+mn-lt"/>
        </a:defRPr>
      </a:lvl8pPr>
      <a:lvl9pPr marL="3315730" indent="-228561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b="1">
          <a:solidFill>
            <a:schemeClr val="hlink"/>
          </a:solidFill>
          <a:latin typeface="+mn-lt"/>
        </a:defRPr>
      </a:lvl9pPr>
    </p:bodyStyle>
    <p:otherStyle>
      <a:defPPr>
        <a:defRPr lang="en-US"/>
      </a:defPPr>
      <a:lvl1pPr marL="0" algn="l" defTabSz="9142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23" algn="l" defTabSz="9142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46" algn="l" defTabSz="9142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69" algn="l" defTabSz="9142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92" algn="l" defTabSz="9142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15" algn="l" defTabSz="9142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37" algn="l" defTabSz="9142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61" algn="l" defTabSz="9142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84" algn="l" defTabSz="9142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eg"/><Relationship Id="rId3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3118" y="1199101"/>
            <a:ext cx="8613913" cy="1661993"/>
          </a:xfrm>
          <a:prstGeom prst="rect">
            <a:avLst/>
          </a:prstGeom>
          <a:solidFill>
            <a:schemeClr val="bg1"/>
          </a:solidFill>
          <a:ln w="5080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dirty="0" smtClean="0">
                <a:solidFill>
                  <a:srgbClr val="FF0000"/>
                </a:solidFill>
                <a:latin typeface="Comic Sans MS"/>
                <a:cs typeface="Comic Sans MS"/>
              </a:rPr>
              <a:t>FTOF and CTOF Status Update</a:t>
            </a:r>
            <a:endParaRPr lang="en-US" sz="2800" b="0" dirty="0" smtClean="0">
              <a:latin typeface="Comic Sans MS"/>
              <a:cs typeface="Comic Sans MS"/>
            </a:endParaRPr>
          </a:p>
          <a:p>
            <a:pPr algn="ctr">
              <a:spcBef>
                <a:spcPts val="1200"/>
              </a:spcBef>
              <a:spcAft>
                <a:spcPts val="600"/>
              </a:spcAft>
            </a:pPr>
            <a:r>
              <a:rPr lang="en-US" sz="2000" b="0" dirty="0" smtClean="0">
                <a:solidFill>
                  <a:srgbClr val="008000"/>
                </a:solidFill>
                <a:latin typeface="Comic Sans MS"/>
                <a:cs typeface="Comic Sans MS"/>
              </a:rPr>
              <a:t>Daniel S. Carman</a:t>
            </a: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2000" b="0" dirty="0" smtClean="0">
                <a:solidFill>
                  <a:srgbClr val="008000"/>
                </a:solidFill>
                <a:latin typeface="Comic Sans MS"/>
                <a:cs typeface="Comic Sans MS"/>
              </a:rPr>
              <a:t>Jefferson Laboratory</a:t>
            </a:r>
          </a:p>
          <a:p>
            <a:pPr algn="ctr">
              <a:spcBef>
                <a:spcPts val="0"/>
              </a:spcBef>
              <a:spcAft>
                <a:spcPts val="0"/>
              </a:spcAft>
            </a:pPr>
            <a:endParaRPr lang="en-US" sz="1000" b="0" dirty="0" smtClean="0">
              <a:solidFill>
                <a:srgbClr val="008000"/>
              </a:solidFill>
              <a:latin typeface="Comic Sans MS"/>
              <a:cs typeface="Comic Sans MS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0" y="6383130"/>
            <a:ext cx="9144000" cy="47487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 bwMode="auto">
          <a:xfrm flipV="1">
            <a:off x="0" y="6372076"/>
            <a:ext cx="9144000" cy="0"/>
          </a:xfrm>
          <a:prstGeom prst="line">
            <a:avLst/>
          </a:prstGeom>
          <a:noFill/>
          <a:ln w="635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7" name="Picture 6" descr="ctof-1-18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8669" y="3459617"/>
            <a:ext cx="3655119" cy="2741328"/>
          </a:xfrm>
          <a:prstGeom prst="rect">
            <a:avLst/>
          </a:prstGeom>
          <a:ln w="41275">
            <a:solidFill>
              <a:schemeClr val="accent6">
                <a:lumMod val="60000"/>
                <a:lumOff val="40000"/>
              </a:schemeClr>
            </a:solidFill>
          </a:ln>
        </p:spPr>
      </p:pic>
      <p:pic>
        <p:nvPicPr>
          <p:cNvPr id="8" name="Picture 7" descr="fc-complete-12-10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381" y="3459948"/>
            <a:ext cx="3657600" cy="2743200"/>
          </a:xfrm>
          <a:prstGeom prst="rect">
            <a:avLst/>
          </a:prstGeom>
          <a:ln w="41275">
            <a:solidFill>
              <a:schemeClr val="accent6">
                <a:lumMod val="60000"/>
                <a:lumOff val="40000"/>
              </a:schemeClr>
            </a:solidFill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 bwMode="auto">
          <a:xfrm>
            <a:off x="0" y="143560"/>
            <a:ext cx="9144000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12" rIns="91425" bIns="45712" numCol="1" anchor="ctr" anchorCtr="0" compatLnSpc="1">
            <a:prstTxWarp prst="textNoShape">
              <a:avLst/>
            </a:prstTxWarp>
          </a:bodyPr>
          <a:lstStyle/>
          <a:p>
            <a:pPr algn="ctr" defTabSz="914246" eaLnBrk="0" hangingPunct="0">
              <a:defRPr/>
            </a:pPr>
            <a:r>
              <a:rPr lang="en-US" kern="0" dirty="0" smtClean="0">
                <a:solidFill>
                  <a:srgbClr val="333399"/>
                </a:solidFill>
                <a:latin typeface="+mj-lt"/>
                <a:ea typeface="ＭＳ Ｐゴシック" pitchFamily="-110" charset="-128"/>
                <a:cs typeface="+mj-cs"/>
              </a:rPr>
              <a:t>Optimizing System Time Resolution</a:t>
            </a:r>
            <a:endParaRPr lang="en-US" kern="0" dirty="0">
              <a:solidFill>
                <a:srgbClr val="333399"/>
              </a:solidFill>
              <a:latin typeface="+mj-lt"/>
              <a:ea typeface="ＭＳ Ｐゴシック" pitchFamily="-110" charset="-128"/>
              <a:cs typeface="+mj-cs"/>
            </a:endParaRPr>
          </a:p>
        </p:txBody>
      </p:sp>
      <p:pic>
        <p:nvPicPr>
          <p:cNvPr id="4" name="Picture 2" descr="ftof_width_6c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33755" y="1032551"/>
            <a:ext cx="4390095" cy="3181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Screen Shot 2017-02-23 at 7.52.08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483" y="2526984"/>
            <a:ext cx="4104640" cy="1645920"/>
          </a:xfrm>
          <a:prstGeom prst="rect">
            <a:avLst/>
          </a:prstGeom>
          <a:ln w="50800">
            <a:solidFill>
              <a:schemeClr val="accent6">
                <a:lumMod val="60000"/>
                <a:lumOff val="40000"/>
              </a:schemeClr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198783" y="1214793"/>
            <a:ext cx="42075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800" b="0" dirty="0" smtClean="0">
                <a:latin typeface="Comic Sans MS"/>
                <a:cs typeface="Comic Sans MS"/>
              </a:rPr>
              <a:t>Combine the measured times from the FTOF panel-1a and panel-1b to optimize the resolution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216342" y="949739"/>
            <a:ext cx="784087" cy="369332"/>
          </a:xfrm>
          <a:prstGeom prst="rect">
            <a:avLst/>
          </a:prstGeom>
          <a:solidFill>
            <a:schemeClr val="bg1"/>
          </a:solidFill>
          <a:ln w="5080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800" b="0" dirty="0" smtClean="0">
                <a:solidFill>
                  <a:srgbClr val="800000"/>
                </a:solidFill>
                <a:latin typeface="Comic Sans MS"/>
                <a:cs typeface="Comic Sans MS"/>
              </a:rPr>
              <a:t>TDR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3876256" y="4787340"/>
          <a:ext cx="5157304" cy="148336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523999"/>
                <a:gridCol w="916609"/>
                <a:gridCol w="927652"/>
                <a:gridCol w="938696"/>
                <a:gridCol w="850348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rgbClr val="FF0000"/>
                          </a:solidFill>
                          <a:latin typeface="Comic Sans MS"/>
                          <a:cs typeface="Comic Sans MS"/>
                        </a:rPr>
                        <a:t>(20% gain)</a:t>
                      </a:r>
                      <a:endParaRPr lang="en-US" b="0" dirty="0">
                        <a:solidFill>
                          <a:srgbClr val="FF0000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660066"/>
                          </a:solidFill>
                          <a:latin typeface="Comic Sans MS"/>
                          <a:cs typeface="Comic Sans MS"/>
                        </a:rPr>
                        <a:t>e</a:t>
                      </a:r>
                      <a:endParaRPr lang="en-US" dirty="0">
                        <a:solidFill>
                          <a:srgbClr val="660066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660066"/>
                          </a:solidFill>
                          <a:latin typeface="Comic Sans MS"/>
                          <a:cs typeface="Comic Sans MS"/>
                        </a:rPr>
                        <a:t>p</a:t>
                      </a:r>
                      <a:endParaRPr lang="en-US" dirty="0">
                        <a:solidFill>
                          <a:srgbClr val="660066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660066"/>
                          </a:solidFill>
                          <a:latin typeface="Symbol" charset="2"/>
                          <a:cs typeface="Symbol" charset="2"/>
                        </a:rPr>
                        <a:t>p</a:t>
                      </a:r>
                      <a:r>
                        <a:rPr lang="en-US" baseline="30000" dirty="0" smtClean="0">
                          <a:solidFill>
                            <a:srgbClr val="660066"/>
                          </a:solidFill>
                          <a:latin typeface="Comic Sans MS"/>
                          <a:cs typeface="Comic Sans MS"/>
                        </a:rPr>
                        <a:t>+</a:t>
                      </a:r>
                      <a:endParaRPr lang="en-US" baseline="30000" dirty="0">
                        <a:solidFill>
                          <a:srgbClr val="660066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660066"/>
                          </a:solidFill>
                          <a:latin typeface="Symbol" charset="2"/>
                          <a:cs typeface="Symbol" charset="2"/>
                        </a:rPr>
                        <a:t>p</a:t>
                      </a:r>
                      <a:r>
                        <a:rPr lang="en-US" baseline="30000" dirty="0" smtClean="0">
                          <a:solidFill>
                            <a:srgbClr val="660066"/>
                          </a:solidFill>
                          <a:latin typeface="Comic Sans MS"/>
                          <a:cs typeface="Comic Sans MS"/>
                        </a:rPr>
                        <a:t>-</a:t>
                      </a:r>
                      <a:endParaRPr lang="en-US" baseline="30000" dirty="0">
                        <a:solidFill>
                          <a:srgbClr val="660066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660066"/>
                          </a:solidFill>
                          <a:latin typeface="Comic Sans MS"/>
                          <a:cs typeface="Comic Sans MS"/>
                        </a:rPr>
                        <a:t>FTOF 1A</a:t>
                      </a:r>
                      <a:endParaRPr lang="en-US" dirty="0">
                        <a:solidFill>
                          <a:srgbClr val="660066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>
                          <a:latin typeface="Comic Sans MS"/>
                          <a:cs typeface="Comic Sans MS"/>
                        </a:rPr>
                        <a:t>152 ps</a:t>
                      </a:r>
                      <a:endParaRPr lang="en-US" dirty="0"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>
                          <a:latin typeface="Comic Sans MS"/>
                          <a:cs typeface="Comic Sans MS"/>
                        </a:rPr>
                        <a:t>164 ps</a:t>
                      </a:r>
                      <a:endParaRPr lang="en-US" dirty="0"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>
                          <a:latin typeface="Comic Sans MS"/>
                          <a:cs typeface="Comic Sans MS"/>
                        </a:rPr>
                        <a:t>160 ps</a:t>
                      </a:r>
                      <a:endParaRPr lang="en-US" dirty="0"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>
                          <a:latin typeface="Comic Sans MS"/>
                          <a:cs typeface="Comic Sans MS"/>
                        </a:rPr>
                        <a:t>151 ps</a:t>
                      </a:r>
                      <a:endParaRPr lang="en-US" dirty="0"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660066"/>
                          </a:solidFill>
                          <a:latin typeface="Comic Sans MS"/>
                          <a:cs typeface="Comic Sans MS"/>
                        </a:rPr>
                        <a:t>FTOF 1B</a:t>
                      </a:r>
                      <a:endParaRPr lang="en-US" dirty="0">
                        <a:solidFill>
                          <a:srgbClr val="660066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>
                          <a:latin typeface="Comic Sans MS"/>
                          <a:cs typeface="Comic Sans MS"/>
                        </a:rPr>
                        <a:t>62 ps</a:t>
                      </a:r>
                      <a:endParaRPr lang="en-US" dirty="0"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>
                          <a:latin typeface="Comic Sans MS"/>
                          <a:cs typeface="Comic Sans MS"/>
                        </a:rPr>
                        <a:t>67 ps</a:t>
                      </a:r>
                      <a:endParaRPr lang="en-US" dirty="0"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>
                          <a:latin typeface="Comic Sans MS"/>
                          <a:cs typeface="Comic Sans MS"/>
                        </a:rPr>
                        <a:t>65 ps</a:t>
                      </a:r>
                      <a:endParaRPr lang="en-US" dirty="0"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>
                          <a:latin typeface="Comic Sans MS"/>
                          <a:cs typeface="Comic Sans MS"/>
                        </a:rPr>
                        <a:t>61 ps</a:t>
                      </a:r>
                      <a:endParaRPr lang="en-US" dirty="0"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660066"/>
                          </a:solidFill>
                          <a:latin typeface="Comic Sans MS"/>
                          <a:cs typeface="Comic Sans MS"/>
                        </a:rPr>
                        <a:t>FTOF 1A+1B</a:t>
                      </a:r>
                      <a:endParaRPr lang="en-US" dirty="0">
                        <a:solidFill>
                          <a:srgbClr val="660066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>
                          <a:solidFill>
                            <a:srgbClr val="FF0000"/>
                          </a:solidFill>
                          <a:latin typeface="Comic Sans MS"/>
                          <a:cs typeface="Comic Sans MS"/>
                        </a:rPr>
                        <a:t>49 ps</a:t>
                      </a:r>
                      <a:endParaRPr lang="en-US" dirty="0">
                        <a:solidFill>
                          <a:srgbClr val="FF0000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>
                          <a:solidFill>
                            <a:srgbClr val="FF0000"/>
                          </a:solidFill>
                          <a:latin typeface="Comic Sans MS"/>
                          <a:cs typeface="Comic Sans MS"/>
                        </a:rPr>
                        <a:t>54 ps</a:t>
                      </a:r>
                      <a:endParaRPr lang="en-US" dirty="0">
                        <a:solidFill>
                          <a:srgbClr val="FF0000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>
                          <a:solidFill>
                            <a:srgbClr val="FF0000"/>
                          </a:solidFill>
                          <a:latin typeface="Comic Sans MS"/>
                          <a:cs typeface="Comic Sans MS"/>
                        </a:rPr>
                        <a:t>54 ps</a:t>
                      </a:r>
                      <a:endParaRPr lang="en-US" dirty="0">
                        <a:solidFill>
                          <a:srgbClr val="FF0000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>
                          <a:solidFill>
                            <a:srgbClr val="FF0000"/>
                          </a:solidFill>
                          <a:latin typeface="Comic Sans MS"/>
                          <a:cs typeface="Comic Sans MS"/>
                        </a:rPr>
                        <a:t>51 ps</a:t>
                      </a:r>
                      <a:endParaRPr lang="en-US" dirty="0">
                        <a:solidFill>
                          <a:srgbClr val="FF0000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4693484" y="4373212"/>
            <a:ext cx="3776869" cy="369332"/>
          </a:xfrm>
          <a:prstGeom prst="rect">
            <a:avLst/>
          </a:prstGeom>
          <a:noFill/>
          <a:ln w="5080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800" b="0" dirty="0" smtClean="0">
                <a:solidFill>
                  <a:srgbClr val="008000"/>
                </a:solidFill>
                <a:latin typeface="Comic Sans MS"/>
                <a:cs typeface="Comic Sans MS"/>
              </a:rPr>
              <a:t>GEMC Studies with cluster=1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08602" y="4516796"/>
            <a:ext cx="3014870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800" b="0" dirty="0" smtClean="0">
                <a:latin typeface="Comic Sans MS"/>
                <a:cs typeface="Comic Sans MS"/>
              </a:rPr>
              <a:t>Algorithms for cluster &gt; 1:</a:t>
            </a:r>
          </a:p>
          <a:p>
            <a:pPr marL="176213">
              <a:spcAft>
                <a:spcPts val="600"/>
              </a:spcAft>
              <a:buClr>
                <a:schemeClr val="accent6">
                  <a:lumMod val="60000"/>
                  <a:lumOff val="40000"/>
                </a:schemeClr>
              </a:buClr>
              <a:buFont typeface="Arial"/>
              <a:buChar char="•"/>
            </a:pPr>
            <a:r>
              <a:rPr lang="en-US" sz="1800" b="0" i="1" dirty="0" smtClean="0">
                <a:solidFill>
                  <a:srgbClr val="008000"/>
                </a:solidFill>
                <a:latin typeface="Comic Sans MS"/>
                <a:cs typeface="Comic Sans MS"/>
              </a:rPr>
              <a:t> use hit with t</a:t>
            </a:r>
            <a:r>
              <a:rPr lang="en-US" sz="1800" b="0" i="1" baseline="-25000" dirty="0" smtClean="0">
                <a:solidFill>
                  <a:srgbClr val="008000"/>
                </a:solidFill>
                <a:latin typeface="Comic Sans MS"/>
                <a:cs typeface="Comic Sans MS"/>
              </a:rPr>
              <a:t>min</a:t>
            </a:r>
          </a:p>
          <a:p>
            <a:pPr marL="176213">
              <a:spcAft>
                <a:spcPts val="600"/>
              </a:spcAft>
              <a:buClr>
                <a:schemeClr val="accent6">
                  <a:lumMod val="60000"/>
                  <a:lumOff val="40000"/>
                </a:schemeClr>
              </a:buClr>
              <a:buFont typeface="Arial"/>
              <a:buChar char="•"/>
            </a:pPr>
            <a:r>
              <a:rPr lang="en-US" sz="1800" b="0" i="1" dirty="0" smtClean="0">
                <a:solidFill>
                  <a:srgbClr val="008000"/>
                </a:solidFill>
                <a:latin typeface="Comic Sans MS"/>
                <a:cs typeface="Comic Sans MS"/>
              </a:rPr>
              <a:t> use hit with E</a:t>
            </a:r>
            <a:r>
              <a:rPr lang="en-US" sz="1800" b="0" i="1" baseline="-25000" dirty="0" smtClean="0">
                <a:solidFill>
                  <a:srgbClr val="008000"/>
                </a:solidFill>
                <a:latin typeface="Comic Sans MS"/>
                <a:cs typeface="Comic Sans MS"/>
              </a:rPr>
              <a:t>max</a:t>
            </a:r>
          </a:p>
          <a:p>
            <a:pPr marL="176213">
              <a:spcAft>
                <a:spcPts val="600"/>
              </a:spcAft>
              <a:buClr>
                <a:schemeClr val="accent6">
                  <a:lumMod val="60000"/>
                  <a:lumOff val="40000"/>
                </a:schemeClr>
              </a:buClr>
              <a:buFont typeface="Arial"/>
              <a:buChar char="•"/>
            </a:pPr>
            <a:r>
              <a:rPr lang="en-US" sz="1800" b="0" i="1" dirty="0" smtClean="0">
                <a:solidFill>
                  <a:srgbClr val="008000"/>
                </a:solidFill>
                <a:latin typeface="Comic Sans MS"/>
                <a:cs typeface="Comic Sans MS"/>
              </a:rPr>
              <a:t> use weighted average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654568" y="6051414"/>
            <a:ext cx="1954678" cy="338554"/>
          </a:xfrm>
          <a:prstGeom prst="rect">
            <a:avLst/>
          </a:prstGeom>
          <a:solidFill>
            <a:schemeClr val="bg1"/>
          </a:solidFill>
          <a:ln w="5080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600" b="0" dirty="0" smtClean="0">
                <a:solidFill>
                  <a:srgbClr val="660066"/>
                </a:solidFill>
                <a:latin typeface="Comic Sans MS"/>
                <a:cs typeface="Comic Sans MS"/>
              </a:rPr>
              <a:t>Evgeny Golovach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 bwMode="auto">
          <a:xfrm>
            <a:off x="0" y="143560"/>
            <a:ext cx="9144000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12" rIns="91425" bIns="45712" numCol="1" anchor="ctr" anchorCtr="0" compatLnSpc="1">
            <a:prstTxWarp prst="textNoShape">
              <a:avLst/>
            </a:prstTxWarp>
          </a:bodyPr>
          <a:lstStyle/>
          <a:p>
            <a:pPr algn="ctr" defTabSz="914246" eaLnBrk="0" hangingPunct="0">
              <a:defRPr/>
            </a:pPr>
            <a:r>
              <a:rPr lang="en-US" kern="0" dirty="0" smtClean="0">
                <a:solidFill>
                  <a:srgbClr val="333399"/>
                </a:solidFill>
                <a:latin typeface="+mj-lt"/>
                <a:ea typeface="ＭＳ Ｐゴシック" pitchFamily="-110" charset="-128"/>
                <a:cs typeface="+mj-cs"/>
              </a:rPr>
              <a:t>FTOF Raw Signals</a:t>
            </a:r>
            <a:endParaRPr lang="en-US" kern="0" dirty="0">
              <a:solidFill>
                <a:srgbClr val="333399"/>
              </a:solidFill>
              <a:latin typeface="+mj-lt"/>
              <a:ea typeface="ＭＳ Ｐゴシック" pitchFamily="-110" charset="-128"/>
              <a:cs typeface="+mj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915" b="47796"/>
          <a:stretch/>
        </p:blipFill>
        <p:spPr>
          <a:xfrm>
            <a:off x="141402" y="876694"/>
            <a:ext cx="8691513" cy="369530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084084" y="4440055"/>
            <a:ext cx="1400175" cy="369332"/>
          </a:xfrm>
          <a:prstGeom prst="rect">
            <a:avLst/>
          </a:prstGeom>
          <a:solidFill>
            <a:schemeClr val="bg1"/>
          </a:solidFill>
          <a:ln w="381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800" b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Cole Smith</a:t>
            </a:r>
            <a:endParaRPr lang="en-US" sz="1800" b="0" dirty="0" smtClean="0">
              <a:solidFill>
                <a:schemeClr val="accent6">
                  <a:lumMod val="60000"/>
                  <a:lumOff val="40000"/>
                </a:schemeClr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3850" y="4336358"/>
            <a:ext cx="8610599" cy="1985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800" b="0" dirty="0" smtClean="0">
                <a:latin typeface="Comic Sans MS" charset="0"/>
                <a:ea typeface="Comic Sans MS" charset="0"/>
                <a:cs typeface="Comic Sans MS" charset="0"/>
              </a:rPr>
              <a:t>KPP conditions:</a:t>
            </a:r>
          </a:p>
          <a:p>
            <a:pPr marL="349250" indent="-169863">
              <a:spcAft>
                <a:spcPts val="600"/>
              </a:spcAft>
              <a:buFont typeface="Arial" charset="0"/>
              <a:buChar char="•"/>
            </a:pPr>
            <a:r>
              <a:rPr lang="en-US" sz="1800" b="0" i="1" dirty="0" smtClean="0">
                <a:solidFill>
                  <a:srgbClr val="008000"/>
                </a:solidFill>
                <a:latin typeface="Comic Sans MS" charset="0"/>
                <a:ea typeface="Comic Sans MS" charset="0"/>
                <a:cs typeface="Comic Sans MS" charset="0"/>
              </a:rPr>
              <a:t>2 </a:t>
            </a:r>
            <a:r>
              <a:rPr lang="en-US" sz="1800" b="0" i="1" dirty="0" err="1" smtClean="0">
                <a:solidFill>
                  <a:srgbClr val="008000"/>
                </a:solidFill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en-US" sz="1800" b="0" i="1" dirty="0" err="1" smtClean="0">
                <a:solidFill>
                  <a:srgbClr val="008000"/>
                </a:solidFill>
                <a:latin typeface="Comic Sans MS" charset="0"/>
                <a:ea typeface="Comic Sans MS" charset="0"/>
                <a:cs typeface="Comic Sans MS" charset="0"/>
              </a:rPr>
              <a:t>s</a:t>
            </a:r>
            <a:r>
              <a:rPr lang="en-US" sz="1800" b="0" i="1" dirty="0" smtClean="0">
                <a:solidFill>
                  <a:srgbClr val="008000"/>
                </a:solidFill>
                <a:latin typeface="Comic Sans MS" charset="0"/>
                <a:ea typeface="Comic Sans MS" charset="0"/>
                <a:cs typeface="Comic Sans MS" charset="0"/>
              </a:rPr>
              <a:t> TDC time window</a:t>
            </a:r>
          </a:p>
          <a:p>
            <a:pPr marL="349250" indent="-169863">
              <a:spcAft>
                <a:spcPts val="600"/>
              </a:spcAft>
              <a:buFont typeface="Arial" charset="0"/>
              <a:buChar char="•"/>
            </a:pPr>
            <a:r>
              <a:rPr lang="en-US" sz="1800" b="0" i="1" dirty="0" smtClean="0">
                <a:solidFill>
                  <a:srgbClr val="008000"/>
                </a:solidFill>
                <a:latin typeface="Comic Sans MS" charset="0"/>
                <a:ea typeface="Comic Sans MS" charset="0"/>
                <a:cs typeface="Comic Sans MS" charset="0"/>
              </a:rPr>
              <a:t>10 mV disc. threshold, 20 ns output width</a:t>
            </a:r>
          </a:p>
          <a:p>
            <a:pPr>
              <a:spcAft>
                <a:spcPts val="600"/>
              </a:spcAft>
            </a:pPr>
            <a:r>
              <a:rPr lang="en-US" sz="1800" b="0" dirty="0" smtClean="0">
                <a:latin typeface="Comic Sans MS" charset="0"/>
                <a:ea typeface="Comic Sans MS" charset="0"/>
                <a:cs typeface="Comic Sans MS" charset="0"/>
              </a:rPr>
              <a:t>Led to a sizeable number of entries in TDC hit list. To keep data size/event from FTOF reasonable, TDC time window should be reduced to a few hundred ns and discriminator threshold/width should be set appropriately</a:t>
            </a:r>
          </a:p>
        </p:txBody>
      </p:sp>
      <p:cxnSp>
        <p:nvCxnSpPr>
          <p:cNvPr id="8" name="Straight Arrow Connector 7"/>
          <p:cNvCxnSpPr/>
          <p:nvPr/>
        </p:nvCxnSpPr>
        <p:spPr bwMode="auto">
          <a:xfrm flipV="1">
            <a:off x="2324559" y="1836858"/>
            <a:ext cx="3862" cy="914400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1" name="Straight Arrow Connector 10"/>
          <p:cNvCxnSpPr/>
          <p:nvPr/>
        </p:nvCxnSpPr>
        <p:spPr bwMode="auto">
          <a:xfrm flipV="1">
            <a:off x="2324559" y="2743201"/>
            <a:ext cx="4263528" cy="11016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3" name="TextBox 12"/>
          <p:cNvSpPr txBox="1"/>
          <p:nvPr/>
        </p:nvSpPr>
        <p:spPr>
          <a:xfrm>
            <a:off x="3338111" y="2754216"/>
            <a:ext cx="14982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200" b="0">
                <a:solidFill>
                  <a:srgbClr val="FF0000"/>
                </a:solidFill>
                <a:latin typeface="+mn-lt"/>
              </a:rPr>
              <a:t>t</a:t>
            </a:r>
            <a:r>
              <a:rPr lang="en-US" sz="1200" b="0" smtClean="0">
                <a:solidFill>
                  <a:srgbClr val="FF0000"/>
                </a:solidFill>
                <a:latin typeface="+mn-lt"/>
              </a:rPr>
              <a:t>hreshold crossing</a:t>
            </a:r>
            <a:endParaRPr lang="en-US" sz="1200" b="0" dirty="0" smtClean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682442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 bwMode="auto">
          <a:xfrm>
            <a:off x="0" y="143560"/>
            <a:ext cx="9144000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12" rIns="91425" bIns="45712" numCol="1" anchor="ctr" anchorCtr="0" compatLnSpc="1">
            <a:prstTxWarp prst="textNoShape">
              <a:avLst/>
            </a:prstTxWarp>
          </a:bodyPr>
          <a:lstStyle/>
          <a:p>
            <a:pPr algn="ctr" defTabSz="914246" eaLnBrk="0" hangingPunct="0">
              <a:defRPr/>
            </a:pPr>
            <a:r>
              <a:rPr lang="en-US" kern="0" dirty="0" smtClean="0">
                <a:solidFill>
                  <a:srgbClr val="333399"/>
                </a:solidFill>
                <a:latin typeface="+mj-lt"/>
                <a:ea typeface="ＭＳ Ｐゴシック" pitchFamily="-110" charset="-128"/>
                <a:cs typeface="+mj-cs"/>
              </a:rPr>
              <a:t>Spring Cosmic Ray Run</a:t>
            </a:r>
            <a:endParaRPr lang="en-US" kern="0" dirty="0">
              <a:solidFill>
                <a:srgbClr val="333399"/>
              </a:solidFill>
              <a:latin typeface="+mj-lt"/>
              <a:ea typeface="ＭＳ Ｐゴシック" pitchFamily="-110" charset="-128"/>
              <a:cs typeface="+mj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000625" y="933132"/>
            <a:ext cx="3914775" cy="53091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1800" b="0" dirty="0" smtClean="0">
                <a:latin typeface="Comic Sans MS" charset="0"/>
                <a:ea typeface="Comic Sans MS" charset="0"/>
                <a:cs typeface="Comic Sans MS" charset="0"/>
              </a:rPr>
              <a:t>Cosmic ray studies with Forward Carriage detectors in progress:</a:t>
            </a:r>
          </a:p>
          <a:p>
            <a:pPr marL="179388" indent="-179388">
              <a:spcAft>
                <a:spcPts val="600"/>
              </a:spcAft>
              <a:buFont typeface="Arial" charset="0"/>
              <a:buChar char="•"/>
            </a:pPr>
            <a:r>
              <a:rPr lang="en-US" sz="1800" b="0" dirty="0" smtClean="0">
                <a:latin typeface="Comic Sans MS" charset="0"/>
                <a:ea typeface="Comic Sans MS" charset="0"/>
                <a:cs typeface="Comic Sans MS" charset="0"/>
              </a:rPr>
              <a:t>Study FTOF gain calibrations with ECAL pixel trigger variants:</a:t>
            </a:r>
          </a:p>
          <a:p>
            <a:pPr marL="635000" lvl="1" indent="-179388">
              <a:spcAft>
                <a:spcPts val="600"/>
              </a:spcAft>
              <a:buClr>
                <a:srgbClr val="7030A0"/>
              </a:buClr>
              <a:buFont typeface="Arial" charset="0"/>
              <a:buChar char="•"/>
            </a:pPr>
            <a:r>
              <a:rPr lang="en-US" sz="1600" b="0" i="1" dirty="0" smtClean="0">
                <a:solidFill>
                  <a:srgbClr val="008000"/>
                </a:solidFill>
                <a:latin typeface="Comic Sans MS" charset="0"/>
                <a:ea typeface="Comic Sans MS" charset="0"/>
                <a:cs typeface="Comic Sans MS" charset="0"/>
              </a:rPr>
              <a:t>PCAL pixel trigger</a:t>
            </a:r>
          </a:p>
          <a:p>
            <a:pPr marL="635000" lvl="1" indent="-179388">
              <a:spcAft>
                <a:spcPts val="600"/>
              </a:spcAft>
              <a:buClr>
                <a:srgbClr val="7030A0"/>
              </a:buClr>
              <a:buFont typeface="Arial" charset="0"/>
              <a:buChar char="•"/>
            </a:pPr>
            <a:r>
              <a:rPr lang="en-US" sz="1600" b="0" i="1" dirty="0" err="1" smtClean="0">
                <a:solidFill>
                  <a:srgbClr val="008000"/>
                </a:solidFill>
                <a:latin typeface="Comic Sans MS" charset="0"/>
                <a:ea typeface="Comic Sans MS" charset="0"/>
                <a:cs typeface="Comic Sans MS" charset="0"/>
              </a:rPr>
              <a:t>ECin</a:t>
            </a:r>
            <a:r>
              <a:rPr lang="en-US" sz="1600" b="0" i="1" dirty="0" smtClean="0">
                <a:solidFill>
                  <a:srgbClr val="008000"/>
                </a:solidFill>
                <a:latin typeface="Comic Sans MS" charset="0"/>
                <a:ea typeface="Comic Sans MS" charset="0"/>
                <a:cs typeface="Comic Sans MS" charset="0"/>
              </a:rPr>
              <a:t> pixel trigger</a:t>
            </a:r>
          </a:p>
          <a:p>
            <a:pPr marL="179388" indent="-179388">
              <a:spcAft>
                <a:spcPts val="1200"/>
              </a:spcAft>
              <a:buFont typeface="Arial" charset="0"/>
              <a:buChar char="•"/>
            </a:pPr>
            <a:r>
              <a:rPr lang="en-US" sz="1800" b="0" dirty="0" smtClean="0">
                <a:latin typeface="Comic Sans MS" charset="0"/>
                <a:ea typeface="Comic Sans MS" charset="0"/>
                <a:cs typeface="Comic Sans MS" charset="0"/>
              </a:rPr>
              <a:t>Compare gain response to that from earlier cosmic calibrations (2016) and KPP data</a:t>
            </a:r>
          </a:p>
          <a:p>
            <a:pPr marL="179388" indent="-179388">
              <a:spcAft>
                <a:spcPts val="1200"/>
              </a:spcAft>
              <a:buFont typeface="Arial" charset="0"/>
              <a:buChar char="•"/>
            </a:pPr>
            <a:r>
              <a:rPr lang="en-US" sz="1800" b="0" dirty="0" smtClean="0">
                <a:latin typeface="Comic Sans MS" charset="0"/>
                <a:ea typeface="Comic Sans MS" charset="0"/>
                <a:cs typeface="Comic Sans MS" charset="0"/>
              </a:rPr>
              <a:t>Some anomalies present that are due to trigger bias and hardware problems</a:t>
            </a:r>
          </a:p>
          <a:p>
            <a:pPr marL="179388" indent="-179388">
              <a:spcAft>
                <a:spcPts val="1200"/>
              </a:spcAft>
              <a:buFont typeface="Arial" charset="0"/>
              <a:buChar char="•"/>
            </a:pPr>
            <a:r>
              <a:rPr lang="en-US" sz="1800" b="0" dirty="0" smtClean="0">
                <a:latin typeface="Comic Sans MS" charset="0"/>
                <a:ea typeface="Comic Sans MS" charset="0"/>
                <a:cs typeface="Comic Sans MS" charset="0"/>
              </a:rPr>
              <a:t>Strongly desire match between beam and cosmic calibrations</a:t>
            </a:r>
          </a:p>
          <a:p>
            <a:pPr marL="179388" indent="-179388">
              <a:spcAft>
                <a:spcPts val="1200"/>
              </a:spcAft>
              <a:buFont typeface="Arial" charset="0"/>
              <a:buChar char="•"/>
            </a:pPr>
            <a:r>
              <a:rPr lang="en-US" sz="1800" b="0" dirty="0" smtClean="0">
                <a:latin typeface="Comic Sans MS" charset="0"/>
                <a:ea typeface="Comic Sans MS" charset="0"/>
                <a:cs typeface="Comic Sans MS" charset="0"/>
              </a:rPr>
              <a:t>Final gain calibrations for fall running later this summer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" y="933132"/>
            <a:ext cx="4930775" cy="541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1857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0" y="143560"/>
            <a:ext cx="9144000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12" rIns="91425" bIns="45712" numCol="1" anchor="ctr" anchorCtr="0" compatLnSpc="1">
            <a:prstTxWarp prst="textNoShape">
              <a:avLst/>
            </a:prstTxWarp>
          </a:bodyPr>
          <a:lstStyle/>
          <a:p>
            <a:pPr algn="ctr" defTabSz="914246" eaLnBrk="0" hangingPunct="0">
              <a:defRPr/>
            </a:pPr>
            <a:r>
              <a:rPr lang="en-US" sz="3600" b="1" kern="0" dirty="0" smtClean="0">
                <a:solidFill>
                  <a:srgbClr val="333399"/>
                </a:solidFill>
                <a:latin typeface="Arial" charset="0"/>
                <a:ea typeface="Arial" charset="0"/>
                <a:cs typeface="Arial" charset="0"/>
              </a:rPr>
              <a:t>CTOF Counter Testing</a:t>
            </a:r>
            <a:endParaRPr lang="en-US" sz="3600" b="1" kern="0" dirty="0">
              <a:solidFill>
                <a:srgbClr val="333399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93" y="1179327"/>
            <a:ext cx="6858000" cy="5143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168760" y="1627418"/>
            <a:ext cx="2926080" cy="4278094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marL="174625" indent="-174625">
              <a:buClr>
                <a:srgbClr val="C00000"/>
              </a:buClr>
              <a:buSzPct val="100000"/>
              <a:buFont typeface="Arial" charset="0"/>
              <a:buChar char="•"/>
            </a:pPr>
            <a:r>
              <a:rPr lang="en-US" sz="1800" b="0" dirty="0" smtClean="0">
                <a:solidFill>
                  <a:schemeClr val="accent2"/>
                </a:solidFill>
                <a:latin typeface="Comic Sans MS" charset="0"/>
                <a:ea typeface="Comic Sans MS" charset="0"/>
                <a:cs typeface="Comic Sans MS" charset="0"/>
              </a:rPr>
              <a:t>CTOF counters are fragile and were not intended to be installed multiple times</a:t>
            </a:r>
            <a:endParaRPr lang="en-US" sz="1800" b="0" dirty="0" smtClean="0">
              <a:solidFill>
                <a:schemeClr val="accent2"/>
              </a:solidFill>
              <a:latin typeface="Comic Sans MS" charset="0"/>
              <a:ea typeface="Comic Sans MS" charset="0"/>
              <a:cs typeface="Comic Sans MS" charset="0"/>
            </a:endParaRPr>
          </a:p>
          <a:p>
            <a:pPr marL="174625" indent="-174625">
              <a:spcBef>
                <a:spcPts val="1200"/>
              </a:spcBef>
              <a:spcAft>
                <a:spcPts val="1200"/>
              </a:spcAft>
              <a:buClr>
                <a:srgbClr val="C00000"/>
              </a:buClr>
              <a:buSzPct val="100000"/>
              <a:buFont typeface="Arial" charset="0"/>
              <a:buChar char="•"/>
            </a:pPr>
            <a:r>
              <a:rPr lang="en-US" sz="1800" b="0" dirty="0" smtClean="0">
                <a:solidFill>
                  <a:schemeClr val="accent2"/>
                </a:solidFill>
                <a:latin typeface="Comic Sans MS" charset="0"/>
                <a:ea typeface="Comic Sans MS" charset="0"/>
                <a:cs typeface="Comic Sans MS" charset="0"/>
              </a:rPr>
              <a:t>After removal from KPP solenoid mockup, </a:t>
            </a:r>
            <a:r>
              <a:rPr lang="en-US" sz="1800" b="0" dirty="0" smtClean="0">
                <a:solidFill>
                  <a:schemeClr val="accent2"/>
                </a:solidFill>
                <a:latin typeface="Comic Sans MS" charset="0"/>
                <a:ea typeface="Comic Sans MS" charset="0"/>
                <a:cs typeface="Comic Sans MS" charset="0"/>
              </a:rPr>
              <a:t>test </a:t>
            </a:r>
            <a:r>
              <a:rPr lang="en-US" sz="1800" b="0" dirty="0" smtClean="0">
                <a:solidFill>
                  <a:schemeClr val="accent2"/>
                </a:solidFill>
                <a:latin typeface="Comic Sans MS" charset="0"/>
                <a:ea typeface="Comic Sans MS" charset="0"/>
                <a:cs typeface="Comic Sans MS" charset="0"/>
              </a:rPr>
              <a:t>counters before fall installation </a:t>
            </a:r>
            <a:r>
              <a:rPr lang="en-US" sz="1800" b="0" dirty="0" smtClean="0">
                <a:solidFill>
                  <a:schemeClr val="accent2"/>
                </a:solidFill>
                <a:latin typeface="Comic Sans MS" charset="0"/>
                <a:ea typeface="Comic Sans MS" charset="0"/>
                <a:cs typeface="Comic Sans MS" charset="0"/>
              </a:rPr>
              <a:t>period</a:t>
            </a:r>
            <a:endParaRPr lang="en-US" sz="1800" b="0" dirty="0" smtClean="0">
              <a:solidFill>
                <a:schemeClr val="accent2"/>
              </a:solidFill>
              <a:latin typeface="Comic Sans MS" charset="0"/>
              <a:ea typeface="Comic Sans MS" charset="0"/>
              <a:cs typeface="Comic Sans MS" charset="0"/>
            </a:endParaRPr>
          </a:p>
          <a:p>
            <a:pPr marL="174625" indent="-174625">
              <a:buClr>
                <a:srgbClr val="C00000"/>
              </a:buClr>
              <a:buSzPct val="100000"/>
              <a:buFont typeface="Arial" charset="0"/>
              <a:buChar char="•"/>
            </a:pPr>
            <a:r>
              <a:rPr lang="en-US" sz="1800" b="0" dirty="0" smtClean="0">
                <a:solidFill>
                  <a:schemeClr val="accent2"/>
                </a:solidFill>
                <a:latin typeface="Comic Sans MS" charset="0"/>
                <a:ea typeface="Comic Sans MS" charset="0"/>
                <a:cs typeface="Comic Sans MS" charset="0"/>
              </a:rPr>
              <a:t>Set up test stand in Hall B to check:</a:t>
            </a:r>
          </a:p>
          <a:p>
            <a:pPr marL="174625" indent="-174625">
              <a:buClr>
                <a:srgbClr val="C00000"/>
              </a:buClr>
              <a:buSzPct val="100000"/>
              <a:buFont typeface="Arial" charset="0"/>
              <a:buChar char="•"/>
            </a:pPr>
            <a:endParaRPr lang="en-US" sz="1800" b="0" dirty="0" smtClean="0">
              <a:solidFill>
                <a:schemeClr val="tx2"/>
              </a:solidFill>
              <a:latin typeface="Comic Sans MS" charset="0"/>
              <a:ea typeface="Comic Sans MS" charset="0"/>
              <a:cs typeface="Comic Sans MS" charset="0"/>
            </a:endParaRPr>
          </a:p>
          <a:p>
            <a:pPr marL="458788" lvl="1" indent="-166688">
              <a:buClr>
                <a:srgbClr val="C00000"/>
              </a:buClr>
              <a:buSzPct val="100000"/>
              <a:buFont typeface="Arial" charset="0"/>
              <a:buChar char="•"/>
            </a:pPr>
            <a:r>
              <a:rPr lang="en-US" sz="1800" b="0" i="1" dirty="0" smtClean="0">
                <a:solidFill>
                  <a:srgbClr val="567E11"/>
                </a:solidFill>
                <a:latin typeface="Comic Sans MS" charset="0"/>
                <a:ea typeface="Comic Sans MS" charset="0"/>
                <a:cs typeface="Comic Sans MS" charset="0"/>
              </a:rPr>
              <a:t>Gain calibrations</a:t>
            </a:r>
          </a:p>
          <a:p>
            <a:pPr marL="458788" lvl="1" indent="-166688">
              <a:buClr>
                <a:srgbClr val="C00000"/>
              </a:buClr>
              <a:buSzPct val="100000"/>
              <a:buFont typeface="Arial" charset="0"/>
              <a:buChar char="•"/>
            </a:pPr>
            <a:r>
              <a:rPr lang="en-US" sz="1800" b="0" i="1" dirty="0" smtClean="0">
                <a:solidFill>
                  <a:srgbClr val="567E11"/>
                </a:solidFill>
                <a:latin typeface="Comic Sans MS" charset="0"/>
                <a:ea typeface="Comic Sans MS" charset="0"/>
                <a:cs typeface="Comic Sans MS" charset="0"/>
              </a:rPr>
              <a:t>Timing resolution</a:t>
            </a:r>
          </a:p>
          <a:p>
            <a:pPr marL="458788" lvl="1" indent="-166688">
              <a:buClr>
                <a:srgbClr val="C00000"/>
              </a:buClr>
              <a:buSzPct val="100000"/>
              <a:buFont typeface="Arial" charset="0"/>
              <a:buChar char="•"/>
            </a:pPr>
            <a:r>
              <a:rPr lang="en-US" sz="1800" b="0" i="1" dirty="0" smtClean="0">
                <a:solidFill>
                  <a:srgbClr val="567E11"/>
                </a:solidFill>
                <a:latin typeface="Comic Sans MS" charset="0"/>
                <a:ea typeface="Comic Sans MS" charset="0"/>
                <a:cs typeface="Comic Sans MS" charset="0"/>
              </a:rPr>
              <a:t>Counter response </a:t>
            </a:r>
            <a:endParaRPr lang="en-US" sz="1800" b="0" i="1" dirty="0">
              <a:solidFill>
                <a:srgbClr val="567E11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7653" y="5943559"/>
            <a:ext cx="2467894" cy="369332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b="0" dirty="0" smtClean="0">
                <a:solidFill>
                  <a:srgbClr val="567E11"/>
                </a:solidFill>
                <a:latin typeface="Comic Sans MS" charset="0"/>
                <a:ea typeface="Comic Sans MS" charset="0"/>
                <a:cs typeface="Comic Sans MS" charset="0"/>
              </a:rPr>
              <a:t>Triplet rate: 0.25 Hz</a:t>
            </a:r>
            <a:endParaRPr lang="en-US" sz="1800" b="0" dirty="0">
              <a:solidFill>
                <a:srgbClr val="567E11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4689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0" y="143560"/>
            <a:ext cx="9144000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12" rIns="91425" bIns="45712" numCol="1" anchor="ctr" anchorCtr="0" compatLnSpc="1">
            <a:prstTxWarp prst="textNoShape">
              <a:avLst/>
            </a:prstTxWarp>
          </a:bodyPr>
          <a:lstStyle/>
          <a:p>
            <a:pPr algn="ctr" defTabSz="914246" eaLnBrk="0" hangingPunct="0">
              <a:defRPr/>
            </a:pPr>
            <a:r>
              <a:rPr lang="en-US" sz="3600" b="1" kern="0" dirty="0" smtClean="0">
                <a:solidFill>
                  <a:srgbClr val="333399"/>
                </a:solidFill>
                <a:latin typeface="Arial" charset="0"/>
                <a:ea typeface="Arial" charset="0"/>
                <a:cs typeface="Arial" charset="0"/>
              </a:rPr>
              <a:t>CTOF Counter Testing</a:t>
            </a:r>
            <a:endParaRPr lang="en-US" sz="3600" b="1" kern="0" dirty="0">
              <a:solidFill>
                <a:srgbClr val="333399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3" name="Picture 2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842" y="1016000"/>
            <a:ext cx="7217760" cy="516755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687" y="3725277"/>
            <a:ext cx="4663440" cy="2458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0077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0" y="143560"/>
            <a:ext cx="9144000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12" rIns="91425" bIns="45712" numCol="1" anchor="ctr" anchorCtr="0" compatLnSpc="1">
            <a:prstTxWarp prst="textNoShape">
              <a:avLst/>
            </a:prstTxWarp>
          </a:bodyPr>
          <a:lstStyle/>
          <a:p>
            <a:pPr algn="ctr" defTabSz="914246" eaLnBrk="0" hangingPunct="0">
              <a:defRPr/>
            </a:pPr>
            <a:r>
              <a:rPr lang="en-US" sz="3600" b="1" kern="0" dirty="0" smtClean="0">
                <a:solidFill>
                  <a:srgbClr val="333399"/>
                </a:solidFill>
                <a:latin typeface="Arial" charset="0"/>
                <a:ea typeface="Arial" charset="0"/>
                <a:cs typeface="Arial" charset="0"/>
              </a:rPr>
              <a:t>CTOF Counter Testing</a:t>
            </a:r>
            <a:endParaRPr lang="en-US" sz="3600" b="1" kern="0" dirty="0">
              <a:solidFill>
                <a:srgbClr val="333399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3" name="Picture 2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0621" y="902421"/>
            <a:ext cx="2834640" cy="1828800"/>
          </a:xfrm>
          <a:prstGeom prst="rect">
            <a:avLst/>
          </a:prstGeom>
        </p:spPr>
      </p:pic>
      <p:pic>
        <p:nvPicPr>
          <p:cNvPr id="4" name="Picture 3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7214" y="2697345"/>
            <a:ext cx="2834640" cy="1828800"/>
          </a:xfrm>
          <a:prstGeom prst="rect">
            <a:avLst/>
          </a:prstGeom>
        </p:spPr>
      </p:pic>
      <p:pic>
        <p:nvPicPr>
          <p:cNvPr id="5" name="Picture 4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5200" y="4582107"/>
            <a:ext cx="2743200" cy="1828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1103" y="5452981"/>
            <a:ext cx="3841131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800" b="0" dirty="0" smtClean="0">
                <a:latin typeface="Comic Sans MS" charset="0"/>
                <a:ea typeface="Comic Sans MS" charset="0"/>
                <a:cs typeface="Comic Sans MS" charset="0"/>
              </a:rPr>
              <a:t>Black: CTOF Assembly Area data:</a:t>
            </a:r>
          </a:p>
          <a:p>
            <a:pPr>
              <a:spcAft>
                <a:spcPts val="600"/>
              </a:spcAft>
            </a:pPr>
            <a:r>
              <a:rPr lang="en-US" sz="1800" b="0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en-US" sz="1800" b="0" dirty="0" smtClean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                 Blue: Hall B May 2017:   </a:t>
            </a:r>
            <a:endParaRPr lang="en-US" sz="1800" b="0" dirty="0">
              <a:solidFill>
                <a:srgbClr val="0070C0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103093" y="1615217"/>
            <a:ext cx="845574" cy="369332"/>
          </a:xfrm>
          <a:prstGeom prst="rect">
            <a:avLst/>
          </a:prstGeom>
          <a:solidFill>
            <a:schemeClr val="bg1"/>
          </a:solidFill>
          <a:ln w="25400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b="0" dirty="0" smtClean="0">
                <a:solidFill>
                  <a:srgbClr val="C00000"/>
                </a:solidFill>
                <a:latin typeface="Comic Sans MS" charset="0"/>
                <a:ea typeface="Comic Sans MS" charset="0"/>
                <a:cs typeface="Comic Sans MS" charset="0"/>
              </a:rPr>
              <a:t>coor</a:t>
            </a:r>
            <a:endParaRPr lang="en-US" sz="1800" b="0" dirty="0">
              <a:solidFill>
                <a:srgbClr val="C00000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103093" y="3361747"/>
            <a:ext cx="845574" cy="369332"/>
          </a:xfrm>
          <a:prstGeom prst="rect">
            <a:avLst/>
          </a:prstGeom>
          <a:solidFill>
            <a:schemeClr val="bg1"/>
          </a:solidFill>
          <a:ln w="25400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b="0" dirty="0" smtClean="0">
                <a:solidFill>
                  <a:srgbClr val="C00000"/>
                </a:solidFill>
                <a:latin typeface="Comic Sans MS" charset="0"/>
                <a:ea typeface="Comic Sans MS" charset="0"/>
                <a:cs typeface="Comic Sans MS" charset="0"/>
              </a:rPr>
              <a:t>ADC</a:t>
            </a:r>
            <a:endParaRPr lang="en-US" sz="1800" b="0" dirty="0">
              <a:solidFill>
                <a:srgbClr val="C00000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084741" y="5268315"/>
            <a:ext cx="845574" cy="369332"/>
          </a:xfrm>
          <a:prstGeom prst="rect">
            <a:avLst/>
          </a:prstGeom>
          <a:solidFill>
            <a:schemeClr val="bg1"/>
          </a:solidFill>
          <a:ln w="25400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b="0" dirty="0" smtClean="0">
                <a:solidFill>
                  <a:srgbClr val="C00000"/>
                </a:solidFill>
                <a:latin typeface="Comic Sans MS" charset="0"/>
                <a:ea typeface="Comic Sans MS" charset="0"/>
                <a:cs typeface="Comic Sans MS" charset="0"/>
              </a:rPr>
              <a:t>angle</a:t>
            </a:r>
            <a:endParaRPr lang="en-US" sz="1800" b="0" dirty="0">
              <a:solidFill>
                <a:srgbClr val="C00000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263" y="1134174"/>
            <a:ext cx="5486400" cy="421065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474839" y="4109884"/>
            <a:ext cx="3539616" cy="369332"/>
          </a:xfrm>
          <a:prstGeom prst="rect">
            <a:avLst/>
          </a:prstGeom>
          <a:noFill/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b="0" dirty="0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Good match to Sep. 2016 data</a:t>
            </a:r>
            <a:endParaRPr lang="en-US" sz="1800" b="0" dirty="0">
              <a:solidFill>
                <a:srgbClr val="FF0000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844411" y="5464851"/>
            <a:ext cx="2005781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800" b="0" dirty="0" smtClean="0">
                <a:latin typeface="Comic Sans MS" charset="0"/>
                <a:ea typeface="Comic Sans MS" charset="0"/>
                <a:cs typeface="Comic Sans MS" charset="0"/>
              </a:rPr>
              <a:t>69.9 +/- 7.9 ps</a:t>
            </a:r>
          </a:p>
          <a:p>
            <a:r>
              <a:rPr lang="en-US" sz="1800" b="0" dirty="0" smtClean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70.8 +/- 4.9 ps</a:t>
            </a:r>
            <a:endParaRPr lang="en-US" sz="1800" b="0" dirty="0">
              <a:solidFill>
                <a:srgbClr val="0070C0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29078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0" y="143560"/>
            <a:ext cx="9144000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12" rIns="91425" bIns="45712" numCol="1" anchor="ctr" anchorCtr="0" compatLnSpc="1">
            <a:prstTxWarp prst="textNoShape">
              <a:avLst/>
            </a:prstTxWarp>
          </a:bodyPr>
          <a:lstStyle/>
          <a:p>
            <a:pPr algn="ctr" defTabSz="914246" eaLnBrk="0" hangingPunct="0">
              <a:defRPr/>
            </a:pPr>
            <a:r>
              <a:rPr lang="en-US" sz="3600" b="1" kern="0" dirty="0" smtClean="0">
                <a:solidFill>
                  <a:srgbClr val="333399"/>
                </a:solidFill>
                <a:latin typeface="Arial" charset="0"/>
                <a:ea typeface="Arial" charset="0"/>
                <a:cs typeface="Arial" charset="0"/>
              </a:rPr>
              <a:t>CTOF Calibrations</a:t>
            </a:r>
            <a:endParaRPr lang="en-US" sz="3600" b="1" kern="0" dirty="0">
              <a:solidFill>
                <a:srgbClr val="333399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3" name="Picture 2" descr="CTOF-Calib-1.png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360149" y="970559"/>
            <a:ext cx="4297680" cy="2921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4412" y="970559"/>
            <a:ext cx="3726180" cy="2944368"/>
          </a:xfrm>
          <a:prstGeom prst="rect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509047" y="4251488"/>
            <a:ext cx="8171545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6213" indent="-176213">
              <a:spcAft>
                <a:spcPts val="600"/>
              </a:spcAft>
              <a:buClr>
                <a:srgbClr val="C00000"/>
              </a:buClr>
              <a:buFont typeface="Arial" charset="0"/>
              <a:buChar char="•"/>
            </a:pPr>
            <a:r>
              <a:rPr lang="en-US" sz="1800" b="0" dirty="0" smtClean="0">
                <a:solidFill>
                  <a:schemeClr val="accent2"/>
                </a:solidFill>
                <a:latin typeface="Comic Sans MS" charset="0"/>
                <a:ea typeface="Comic Sans MS" charset="0"/>
                <a:cs typeface="Comic Sans MS" charset="0"/>
              </a:rPr>
              <a:t>Full CTOF calibrations are not possible with the KPP data</a:t>
            </a:r>
          </a:p>
          <a:p>
            <a:pPr marL="176213" indent="-176213">
              <a:spcAft>
                <a:spcPts val="600"/>
              </a:spcAft>
              <a:buClr>
                <a:srgbClr val="C00000"/>
              </a:buClr>
              <a:buFont typeface="Arial" charset="0"/>
              <a:buChar char="•"/>
            </a:pPr>
            <a:r>
              <a:rPr lang="en-US" sz="1800" b="0" dirty="0" smtClean="0">
                <a:solidFill>
                  <a:schemeClr val="accent2"/>
                </a:solidFill>
                <a:latin typeface="Comic Sans MS" charset="0"/>
                <a:ea typeface="Comic Sans MS" charset="0"/>
                <a:cs typeface="Comic Sans MS" charset="0"/>
              </a:rPr>
              <a:t>CTOF calibration suite development is based on work done for FTOF</a:t>
            </a:r>
          </a:p>
          <a:p>
            <a:pPr marL="176213" indent="-176213">
              <a:spcAft>
                <a:spcPts val="600"/>
              </a:spcAft>
              <a:buClr>
                <a:srgbClr val="C00000"/>
              </a:buClr>
              <a:buFont typeface="Arial" charset="0"/>
              <a:buChar char="•"/>
            </a:pPr>
            <a:r>
              <a:rPr lang="en-US" sz="1800" b="0" dirty="0" smtClean="0">
                <a:solidFill>
                  <a:schemeClr val="accent2"/>
                </a:solidFill>
                <a:latin typeface="Comic Sans MS" charset="0"/>
                <a:ea typeface="Comic Sans MS" charset="0"/>
                <a:cs typeface="Comic Sans MS" charset="0"/>
              </a:rPr>
              <a:t>Current CTOF calibration suite from Mar. 2017 tested on KPP/MC data</a:t>
            </a:r>
          </a:p>
          <a:p>
            <a:pPr marL="176213" indent="-176213">
              <a:spcAft>
                <a:spcPts val="600"/>
              </a:spcAft>
              <a:buClr>
                <a:srgbClr val="C00000"/>
              </a:buClr>
              <a:buFont typeface="Arial" charset="0"/>
              <a:buChar char="•"/>
            </a:pPr>
            <a:r>
              <a:rPr lang="en-US" sz="1800" b="0" dirty="0" smtClean="0">
                <a:solidFill>
                  <a:schemeClr val="accent2"/>
                </a:solidFill>
                <a:latin typeface="Comic Sans MS" charset="0"/>
                <a:ea typeface="Comic Sans MS" charset="0"/>
                <a:cs typeface="Comic Sans MS" charset="0"/>
              </a:rPr>
              <a:t>Updates to suite in June/July</a:t>
            </a:r>
          </a:p>
          <a:p>
            <a:pPr marL="176213" indent="-176213">
              <a:spcAft>
                <a:spcPts val="600"/>
              </a:spcAft>
              <a:buClr>
                <a:srgbClr val="C00000"/>
              </a:buClr>
              <a:buFont typeface="Arial" charset="0"/>
              <a:buChar char="•"/>
            </a:pPr>
            <a:r>
              <a:rPr lang="en-US" sz="1800" b="0" dirty="0" smtClean="0">
                <a:solidFill>
                  <a:schemeClr val="accent2"/>
                </a:solidFill>
                <a:latin typeface="Comic Sans MS" charset="0"/>
                <a:ea typeface="Comic Sans MS" charset="0"/>
                <a:cs typeface="Comic Sans MS" charset="0"/>
              </a:rPr>
              <a:t>More testing during July CALCOM Calibration Challenge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3566" y="950607"/>
            <a:ext cx="1601304" cy="338554"/>
          </a:xfrm>
          <a:prstGeom prst="rect">
            <a:avLst/>
          </a:prstGeom>
          <a:solidFill>
            <a:schemeClr val="bg1"/>
          </a:solidFill>
          <a:ln w="5080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600" b="0" smtClean="0">
                <a:solidFill>
                  <a:srgbClr val="660066"/>
                </a:solidFill>
                <a:latin typeface="Comic Sans MS"/>
                <a:cs typeface="Comic Sans MS"/>
              </a:rPr>
              <a:t>Louise Clark</a:t>
            </a:r>
            <a:endParaRPr lang="en-US" sz="1600" b="0" dirty="0" smtClean="0">
              <a:solidFill>
                <a:srgbClr val="660066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630215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 bwMode="auto">
          <a:xfrm>
            <a:off x="0" y="143560"/>
            <a:ext cx="9144000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12" rIns="91425" bIns="45712" numCol="1" anchor="ctr" anchorCtr="0" compatLnSpc="1">
            <a:prstTxWarp prst="textNoShape">
              <a:avLst/>
            </a:prstTxWarp>
          </a:bodyPr>
          <a:lstStyle/>
          <a:p>
            <a:pPr algn="ctr" defTabSz="914246" eaLnBrk="0" hangingPunct="0">
              <a:defRPr/>
            </a:pPr>
            <a:r>
              <a:rPr lang="en-US" kern="0" dirty="0" smtClean="0">
                <a:solidFill>
                  <a:srgbClr val="333399"/>
                </a:solidFill>
                <a:latin typeface="+mj-lt"/>
                <a:ea typeface="ＭＳ Ｐゴシック" pitchFamily="-110" charset="-128"/>
                <a:cs typeface="+mj-cs"/>
              </a:rPr>
              <a:t>FTOF/CTOF Summary</a:t>
            </a:r>
            <a:endParaRPr lang="en-US" kern="0" dirty="0">
              <a:solidFill>
                <a:srgbClr val="333399"/>
              </a:solidFill>
              <a:latin typeface="+mj-lt"/>
              <a:ea typeface="ＭＳ Ｐゴシック" pitchFamily="-110" charset="-128"/>
              <a:cs typeface="+mj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0267" y="1057213"/>
            <a:ext cx="8282610" cy="5001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buClr>
                <a:schemeClr val="accent6">
                  <a:lumMod val="60000"/>
                  <a:lumOff val="40000"/>
                </a:schemeClr>
              </a:buClr>
              <a:buSzPct val="75000"/>
              <a:buFont typeface="Wingdings" charset="2"/>
              <a:buChar char="q"/>
            </a:pPr>
            <a:r>
              <a:rPr lang="en-US" sz="1800" b="0" dirty="0" smtClean="0">
                <a:latin typeface="Comic Sans MS"/>
                <a:cs typeface="Comic Sans MS"/>
              </a:rPr>
              <a:t> The FTOF/CTOF calibration suites are becoming mature codes:</a:t>
            </a:r>
          </a:p>
          <a:p>
            <a:pPr marL="574675" lvl="1" indent="-119063">
              <a:spcAft>
                <a:spcPts val="600"/>
              </a:spcAft>
              <a:buClr>
                <a:srgbClr val="660066"/>
              </a:buClr>
              <a:buFont typeface="Arial"/>
              <a:buChar char="•"/>
            </a:pPr>
            <a:r>
              <a:rPr lang="en-US" sz="1800" b="0" i="1" dirty="0" smtClean="0">
                <a:solidFill>
                  <a:srgbClr val="008000"/>
                </a:solidFill>
                <a:latin typeface="Comic Sans MS"/>
                <a:cs typeface="Comic Sans MS"/>
                <a:sym typeface="Wingdings"/>
              </a:rPr>
              <a:t>FTOF calibration suite has been used to calibrate KPP beam data</a:t>
            </a:r>
          </a:p>
          <a:p>
            <a:pPr marL="574675" lvl="1" indent="-119063">
              <a:spcAft>
                <a:spcPts val="600"/>
              </a:spcAft>
              <a:buClr>
                <a:srgbClr val="660066"/>
              </a:buClr>
              <a:buFont typeface="Arial"/>
              <a:buChar char="•"/>
            </a:pPr>
            <a:r>
              <a:rPr lang="en-US" sz="1800" b="0" i="1" dirty="0" smtClean="0">
                <a:solidFill>
                  <a:srgbClr val="008000"/>
                </a:solidFill>
                <a:latin typeface="Comic Sans MS"/>
                <a:cs typeface="Comic Sans MS"/>
                <a:sym typeface="Wingdings"/>
              </a:rPr>
              <a:t>CTOF calibration suite will be studied with MC data this summer</a:t>
            </a:r>
          </a:p>
          <a:p>
            <a:pPr marL="231775" indent="-231775">
              <a:spcBef>
                <a:spcPts val="900"/>
              </a:spcBef>
              <a:spcAft>
                <a:spcPts val="600"/>
              </a:spcAft>
              <a:buClr>
                <a:schemeClr val="accent6">
                  <a:lumMod val="60000"/>
                  <a:lumOff val="40000"/>
                </a:schemeClr>
              </a:buClr>
              <a:buSzPct val="75000"/>
              <a:buFont typeface="Wingdings" charset="2"/>
              <a:buChar char="q"/>
            </a:pPr>
            <a:r>
              <a:rPr lang="en-US" sz="1800" b="0" dirty="0" smtClean="0">
                <a:latin typeface="Comic Sans MS"/>
                <a:cs typeface="Comic Sans MS"/>
                <a:sym typeface="Wingdings"/>
              </a:rPr>
              <a:t>The </a:t>
            </a:r>
            <a:r>
              <a:rPr lang="en-US" sz="1800" b="0" dirty="0" smtClean="0">
                <a:latin typeface="Comic Sans MS"/>
                <a:cs typeface="Comic Sans MS"/>
                <a:sym typeface="Wingdings"/>
              </a:rPr>
              <a:t>FTOF reconstruction </a:t>
            </a:r>
            <a:r>
              <a:rPr lang="en-US" sz="1800" b="0" dirty="0" smtClean="0">
                <a:latin typeface="Comic Sans MS"/>
                <a:cs typeface="Comic Sans MS"/>
                <a:sym typeface="Wingdings"/>
              </a:rPr>
              <a:t>code has been validated through detailed systematic studies of Monte Carlo and KPP beam data:</a:t>
            </a:r>
          </a:p>
          <a:p>
            <a:pPr lvl="1">
              <a:spcAft>
                <a:spcPts val="600"/>
              </a:spcAft>
              <a:buClr>
                <a:srgbClr val="660066"/>
              </a:buClr>
              <a:buFont typeface="Arial"/>
              <a:buChar char="•"/>
            </a:pPr>
            <a:r>
              <a:rPr lang="en-US" sz="1800" b="0" i="1" dirty="0" smtClean="0">
                <a:solidFill>
                  <a:srgbClr val="008000"/>
                </a:solidFill>
                <a:latin typeface="Comic Sans MS"/>
                <a:cs typeface="Comic Sans MS"/>
                <a:sym typeface="Wingdings"/>
              </a:rPr>
              <a:t> All aspects of code functionality studied</a:t>
            </a:r>
          </a:p>
          <a:p>
            <a:pPr lvl="1">
              <a:spcAft>
                <a:spcPts val="600"/>
              </a:spcAft>
              <a:buClr>
                <a:srgbClr val="660066"/>
              </a:buClr>
              <a:buFont typeface="Arial"/>
              <a:buChar char="•"/>
            </a:pPr>
            <a:r>
              <a:rPr lang="en-US" sz="1800" b="0" i="1" dirty="0" smtClean="0">
                <a:solidFill>
                  <a:srgbClr val="008000"/>
                </a:solidFill>
                <a:latin typeface="Comic Sans MS"/>
                <a:cs typeface="Comic Sans MS"/>
                <a:sym typeface="Wingdings"/>
              </a:rPr>
              <a:t> Some minor work remains on combining hit times for FTOF</a:t>
            </a:r>
          </a:p>
          <a:p>
            <a:pPr marL="231775" indent="-231775">
              <a:spcBef>
                <a:spcPts val="900"/>
              </a:spcBef>
              <a:spcAft>
                <a:spcPts val="600"/>
              </a:spcAft>
              <a:buClr>
                <a:schemeClr val="accent6">
                  <a:lumMod val="60000"/>
                  <a:lumOff val="40000"/>
                </a:schemeClr>
              </a:buClr>
              <a:buSzPct val="80000"/>
              <a:buFont typeface="Wingdings" charset="2"/>
              <a:buChar char="q"/>
            </a:pPr>
            <a:r>
              <a:rPr lang="en-US" sz="1800" b="0" dirty="0" smtClean="0">
                <a:latin typeface="Comic Sans MS"/>
                <a:cs typeface="Comic Sans MS"/>
                <a:sym typeface="Wingdings"/>
              </a:rPr>
              <a:t>Work is underway to build in survey data for FTOF detectors into geometry database</a:t>
            </a:r>
          </a:p>
          <a:p>
            <a:pPr marL="231775" indent="-231775">
              <a:spcBef>
                <a:spcPts val="900"/>
              </a:spcBef>
              <a:spcAft>
                <a:spcPts val="600"/>
              </a:spcAft>
              <a:buClr>
                <a:schemeClr val="accent6">
                  <a:lumMod val="60000"/>
                  <a:lumOff val="40000"/>
                </a:schemeClr>
              </a:buClr>
              <a:buSzPct val="75000"/>
              <a:buFont typeface="Wingdings" charset="2"/>
              <a:buChar char="q"/>
            </a:pPr>
            <a:r>
              <a:rPr lang="en-US" sz="1800" b="0" dirty="0" smtClean="0">
                <a:latin typeface="Comic Sans MS"/>
                <a:cs typeface="Comic Sans MS"/>
                <a:sym typeface="Wingdings"/>
              </a:rPr>
              <a:t>FTOF </a:t>
            </a:r>
            <a:r>
              <a:rPr lang="en-US" sz="1800" b="0" dirty="0" smtClean="0">
                <a:latin typeface="Comic Sans MS"/>
                <a:cs typeface="Comic Sans MS"/>
                <a:sym typeface="Wingdings"/>
              </a:rPr>
              <a:t>hardware in great shape</a:t>
            </a:r>
          </a:p>
          <a:p>
            <a:pPr marL="231775" indent="-231775">
              <a:spcBef>
                <a:spcPts val="900"/>
              </a:spcBef>
              <a:spcAft>
                <a:spcPts val="600"/>
              </a:spcAft>
              <a:buClr>
                <a:schemeClr val="accent6">
                  <a:lumMod val="60000"/>
                  <a:lumOff val="40000"/>
                </a:schemeClr>
              </a:buClr>
              <a:buSzPct val="75000"/>
              <a:buFont typeface="Wingdings" charset="2"/>
              <a:buChar char="q"/>
            </a:pPr>
            <a:r>
              <a:rPr lang="en-US" sz="1800" b="0" dirty="0" smtClean="0">
                <a:latin typeface="Comic Sans MS"/>
                <a:cs typeface="Comic Sans MS"/>
                <a:sym typeface="Wingdings"/>
              </a:rPr>
              <a:t>CTOF hardware: Significant effort in fall to install in solenoid and test </a:t>
            </a:r>
          </a:p>
          <a:p>
            <a:pPr marL="633413" lvl="1" indent="-177800">
              <a:spcBef>
                <a:spcPts val="600"/>
              </a:spcBef>
              <a:spcAft>
                <a:spcPts val="600"/>
              </a:spcAft>
              <a:buClr>
                <a:srgbClr val="7030A0"/>
              </a:buClr>
              <a:buSzPct val="100000"/>
              <a:buFont typeface="Arial" charset="0"/>
              <a:buChar char="•"/>
            </a:pPr>
            <a:r>
              <a:rPr lang="en-US" sz="1800" b="0" i="1" dirty="0" smtClean="0">
                <a:solidFill>
                  <a:srgbClr val="008000"/>
                </a:solidFill>
                <a:latin typeface="Comic Sans MS"/>
                <a:cs typeface="Comic Sans MS"/>
                <a:sym typeface="Wingdings"/>
              </a:rPr>
              <a:t>All installation procedures tested during KPP installation</a:t>
            </a:r>
          </a:p>
          <a:p>
            <a:pPr marL="633413" lvl="1" indent="-177800"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ct val="100000"/>
              <a:buFont typeface="Arial" charset="0"/>
              <a:buChar char="•"/>
            </a:pPr>
            <a:r>
              <a:rPr lang="en-US" sz="1800" b="0" i="1" dirty="0" smtClean="0">
                <a:solidFill>
                  <a:srgbClr val="008000"/>
                </a:solidFill>
                <a:latin typeface="Comic Sans MS"/>
                <a:cs typeface="Comic Sans MS"/>
                <a:sym typeface="Wingdings"/>
              </a:rPr>
              <a:t>Cosmic ray testing necessary before start of Engineering Run</a:t>
            </a:r>
            <a:endParaRPr lang="en-US" sz="1800" b="0" i="1" dirty="0" smtClean="0">
              <a:solidFill>
                <a:srgbClr val="008000"/>
              </a:solidFill>
              <a:latin typeface="Comic Sans MS"/>
              <a:cs typeface="Comic Sans M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 bwMode="auto">
          <a:xfrm>
            <a:off x="0" y="143560"/>
            <a:ext cx="9144000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12" rIns="91425" bIns="45712" numCol="1" anchor="ctr" anchorCtr="0" compatLnSpc="1">
            <a:prstTxWarp prst="textNoShape">
              <a:avLst/>
            </a:prstTxWarp>
          </a:bodyPr>
          <a:lstStyle/>
          <a:p>
            <a:pPr algn="ctr" defTabSz="914246" eaLnBrk="0" hangingPunct="0">
              <a:defRPr/>
            </a:pPr>
            <a:r>
              <a:rPr lang="en-US" kern="0" dirty="0" smtClean="0">
                <a:solidFill>
                  <a:srgbClr val="333399"/>
                </a:solidFill>
                <a:latin typeface="+mj-lt"/>
                <a:ea typeface="ＭＳ Ｐゴシック" pitchFamily="-110" charset="-128"/>
                <a:cs typeface="+mj-cs"/>
              </a:rPr>
              <a:t>FTOF Hardware Status</a:t>
            </a:r>
            <a:endParaRPr lang="en-US" kern="0" dirty="0">
              <a:solidFill>
                <a:srgbClr val="333399"/>
              </a:solidFill>
              <a:latin typeface="+mj-lt"/>
              <a:ea typeface="ＭＳ Ｐゴシック" pitchFamily="-110" charset="-128"/>
              <a:cs typeface="+mj-cs"/>
            </a:endParaRPr>
          </a:p>
        </p:txBody>
      </p:sp>
      <p:pic>
        <p:nvPicPr>
          <p:cNvPr id="3" name="Picture 2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875" y="1450975"/>
            <a:ext cx="4216400" cy="2953896"/>
          </a:xfrm>
          <a:prstGeom prst="rect">
            <a:avLst/>
          </a:prstGeom>
        </p:spPr>
      </p:pic>
      <p:pic>
        <p:nvPicPr>
          <p:cNvPr id="5" name="Picture 4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00" y="1452566"/>
            <a:ext cx="4406900" cy="475383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163637" y="987013"/>
            <a:ext cx="2447925" cy="369332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800" b="0" smtClean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Post-KPP Run Status</a:t>
            </a:r>
            <a:endParaRPr lang="en-US" sz="1800" b="0" dirty="0" smtClean="0">
              <a:solidFill>
                <a:srgbClr val="0070C0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618162" y="987013"/>
            <a:ext cx="2447925" cy="369332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800" b="0" smtClean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May 2017 Status</a:t>
            </a:r>
            <a:endParaRPr lang="en-US" sz="1800" b="0" dirty="0" smtClean="0">
              <a:solidFill>
                <a:srgbClr val="0070C0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908550" y="4762500"/>
            <a:ext cx="38290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800" b="0" dirty="0" smtClean="0">
                <a:solidFill>
                  <a:srgbClr val="008000"/>
                </a:solidFill>
                <a:latin typeface="Comic Sans MS" charset="0"/>
                <a:ea typeface="Comic Sans MS" charset="0"/>
                <a:cs typeface="Comic Sans MS" charset="0"/>
              </a:rPr>
              <a:t>Further repairs will take place after Forward Carriage is moved back to service position </a:t>
            </a:r>
            <a:r>
              <a:rPr lang="en-US" sz="1800" b="0" smtClean="0">
                <a:solidFill>
                  <a:srgbClr val="008000"/>
                </a:solidFill>
                <a:latin typeface="Comic Sans MS" charset="0"/>
                <a:ea typeface="Comic Sans MS" charset="0"/>
                <a:cs typeface="Comic Sans MS" charset="0"/>
              </a:rPr>
              <a:t>this summer</a:t>
            </a:r>
            <a:endParaRPr lang="en-US" sz="1800" b="0" dirty="0" smtClean="0">
              <a:solidFill>
                <a:srgbClr val="008000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 bwMode="auto">
          <a:xfrm>
            <a:off x="0" y="143560"/>
            <a:ext cx="9144000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12" rIns="91425" bIns="45712" numCol="1" anchor="ctr" anchorCtr="0" compatLnSpc="1">
            <a:prstTxWarp prst="textNoShape">
              <a:avLst/>
            </a:prstTxWarp>
          </a:bodyPr>
          <a:lstStyle/>
          <a:p>
            <a:pPr algn="ctr" defTabSz="914246" eaLnBrk="0" hangingPunct="0">
              <a:defRPr/>
            </a:pPr>
            <a:r>
              <a:rPr lang="en-US" kern="0" dirty="0" smtClean="0">
                <a:solidFill>
                  <a:srgbClr val="333399"/>
                </a:solidFill>
                <a:latin typeface="+mj-lt"/>
                <a:ea typeface="ＭＳ Ｐゴシック" pitchFamily="-110" charset="-128"/>
                <a:cs typeface="+mj-cs"/>
              </a:rPr>
              <a:t>FTOF Calibration </a:t>
            </a:r>
            <a:r>
              <a:rPr lang="en-US" kern="0" dirty="0" smtClean="0">
                <a:solidFill>
                  <a:srgbClr val="333399"/>
                </a:solidFill>
                <a:latin typeface="+mj-lt"/>
                <a:ea typeface="ＭＳ Ｐゴシック" pitchFamily="-110" charset="-128"/>
                <a:cs typeface="+mj-cs"/>
              </a:rPr>
              <a:t>Suite</a:t>
            </a:r>
            <a:endParaRPr lang="en-US" kern="0" dirty="0">
              <a:solidFill>
                <a:srgbClr val="333399"/>
              </a:solidFill>
              <a:latin typeface="+mj-lt"/>
              <a:ea typeface="ＭＳ Ｐゴシック" pitchFamily="-110" charset="-128"/>
              <a:cs typeface="+mj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925" y="5938971"/>
            <a:ext cx="1601304" cy="338554"/>
          </a:xfrm>
          <a:prstGeom prst="rect">
            <a:avLst/>
          </a:prstGeom>
          <a:solidFill>
            <a:schemeClr val="bg1"/>
          </a:solidFill>
          <a:ln w="5080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600" b="0" smtClean="0">
                <a:solidFill>
                  <a:srgbClr val="660066"/>
                </a:solidFill>
                <a:latin typeface="Comic Sans MS"/>
                <a:cs typeface="Comic Sans MS"/>
              </a:rPr>
              <a:t>Louise Clark</a:t>
            </a:r>
            <a:endParaRPr lang="en-US" sz="1600" b="0" dirty="0" smtClean="0">
              <a:solidFill>
                <a:srgbClr val="660066"/>
              </a:solidFill>
              <a:latin typeface="Comic Sans MS"/>
              <a:cs typeface="Comic Sans M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05101" y="968508"/>
            <a:ext cx="489585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800" b="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All calibration steps developed and tested</a:t>
            </a:r>
          </a:p>
          <a:p>
            <a:pPr>
              <a:spcAft>
                <a:spcPts val="600"/>
              </a:spcAft>
            </a:pPr>
            <a:r>
              <a:rPr lang="en-US" sz="1800" b="0" dirty="0" smtClean="0">
                <a:latin typeface="Comic Sans MS" charset="0"/>
                <a:ea typeface="Comic Sans MS" charset="0"/>
                <a:cs typeface="Comic Sans MS" charset="0"/>
              </a:rPr>
              <a:t>	</a:t>
            </a:r>
            <a:r>
              <a:rPr lang="en-US" sz="1800" b="0" dirty="0" smtClean="0">
                <a:solidFill>
                  <a:srgbClr val="C00000"/>
                </a:solidFill>
                <a:latin typeface="Comic Sans MS" charset="0"/>
                <a:ea typeface="Comic Sans MS" charset="0"/>
                <a:cs typeface="Comic Sans MS" charset="0"/>
              </a:rPr>
              <a:t>- </a:t>
            </a:r>
            <a:r>
              <a:rPr lang="en-US" sz="1800" b="0" dirty="0" smtClean="0">
                <a:solidFill>
                  <a:srgbClr val="C00000"/>
                </a:solidFill>
                <a:latin typeface="Symbol" charset="2"/>
                <a:ea typeface="Symbol" charset="2"/>
                <a:cs typeface="Symbol" charset="2"/>
              </a:rPr>
              <a:t>b</a:t>
            </a:r>
            <a:r>
              <a:rPr lang="en-US" sz="1800" b="0" dirty="0" smtClean="0">
                <a:solidFill>
                  <a:srgbClr val="C00000"/>
                </a:solidFill>
                <a:latin typeface="Comic Sans MS" charset="0"/>
                <a:ea typeface="Comic Sans MS" charset="0"/>
                <a:cs typeface="Comic Sans MS" charset="0"/>
              </a:rPr>
              <a:t>-version of the code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2610" y="2070011"/>
            <a:ext cx="7406640" cy="429294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0" y="933468"/>
            <a:ext cx="1828800" cy="244755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5800"/>
            <a:ext cx="9144000" cy="6892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8759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 bwMode="auto">
          <a:xfrm>
            <a:off x="0" y="143560"/>
            <a:ext cx="9144000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12" rIns="91425" bIns="45712" numCol="1" anchor="ctr" anchorCtr="0" compatLnSpc="1">
            <a:prstTxWarp prst="textNoShape">
              <a:avLst/>
            </a:prstTxWarp>
          </a:bodyPr>
          <a:lstStyle/>
          <a:p>
            <a:pPr algn="ctr" defTabSz="914246" eaLnBrk="0" hangingPunct="0">
              <a:defRPr/>
            </a:pPr>
            <a:r>
              <a:rPr lang="en-US" kern="0" dirty="0" smtClean="0">
                <a:solidFill>
                  <a:srgbClr val="333399"/>
                </a:solidFill>
                <a:latin typeface="+mj-lt"/>
                <a:ea typeface="ＭＳ Ｐゴシック" pitchFamily="-110" charset="-128"/>
                <a:cs typeface="+mj-cs"/>
              </a:rPr>
              <a:t>Calibration Status</a:t>
            </a:r>
            <a:endParaRPr lang="en-US" kern="0" dirty="0">
              <a:solidFill>
                <a:srgbClr val="333399"/>
              </a:solidFill>
              <a:latin typeface="+mj-lt"/>
              <a:ea typeface="ＭＳ Ｐゴシック" pitchFamily="-110" charset="-128"/>
              <a:cs typeface="+mj-c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56" r="33312"/>
          <a:stretch/>
        </p:blipFill>
        <p:spPr>
          <a:xfrm>
            <a:off x="3806845" y="878981"/>
            <a:ext cx="2362325" cy="3181722"/>
          </a:xfrm>
          <a:prstGeom prst="rect">
            <a:avLst/>
          </a:prstGeom>
        </p:spPr>
      </p:pic>
      <p:pic>
        <p:nvPicPr>
          <p:cNvPr id="14" name="Picture 13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761" y="4014637"/>
            <a:ext cx="2590800" cy="2434590"/>
          </a:xfrm>
          <a:prstGeom prst="rect">
            <a:avLst/>
          </a:prstGeom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3052734"/>
              </p:ext>
            </p:extLst>
          </p:nvPr>
        </p:nvGraphicFramePr>
        <p:xfrm>
          <a:off x="220597" y="1021298"/>
          <a:ext cx="3417954" cy="3722152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055753"/>
                <a:gridCol w="2362201"/>
              </a:tblGrid>
              <a:tr h="370840">
                <a:tc gridSpan="2"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800000"/>
                          </a:solidFill>
                          <a:latin typeface="Comic Sans MS"/>
                          <a:cs typeface="Comic Sans MS"/>
                        </a:rPr>
                        <a:t>HV/Gain</a:t>
                      </a:r>
                      <a:r>
                        <a:rPr lang="en-US" baseline="0" dirty="0" smtClean="0">
                          <a:solidFill>
                            <a:srgbClr val="800000"/>
                          </a:solidFill>
                          <a:latin typeface="Comic Sans MS"/>
                          <a:cs typeface="Comic Sans MS"/>
                        </a:rPr>
                        <a:t> Calibration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Comic Sans MS"/>
                          <a:cs typeface="Comic Sans MS"/>
                        </a:rPr>
                        <a:t>Step #</a:t>
                      </a:r>
                      <a:endParaRPr lang="en-US" dirty="0"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Comic Sans MS"/>
                          <a:cs typeface="Comic Sans MS"/>
                        </a:rPr>
                        <a:t>Action</a:t>
                      </a:r>
                      <a:endParaRPr lang="en-US" dirty="0"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8000"/>
                          </a:solidFill>
                          <a:latin typeface="Comic Sans MS"/>
                          <a:cs typeface="Comic Sans MS"/>
                        </a:rPr>
                        <a:t>1</a:t>
                      </a:r>
                      <a:endParaRPr lang="en-US" dirty="0">
                        <a:solidFill>
                          <a:srgbClr val="008000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24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008000"/>
                          </a:solidFill>
                          <a:latin typeface="Comic Sans MS"/>
                          <a:cs typeface="Comic Sans MS"/>
                        </a:rPr>
                        <a:t>Gain Calibration</a:t>
                      </a:r>
                    </a:p>
                  </a:txBody>
                  <a:tcPr/>
                </a:tc>
              </a:tr>
              <a:tr h="370840">
                <a:tc gridSpan="2"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800000"/>
                          </a:solidFill>
                          <a:latin typeface="Comic Sans MS"/>
                          <a:cs typeface="Comic Sans MS"/>
                        </a:rPr>
                        <a:t>Timing Calibration</a:t>
                      </a:r>
                      <a:endParaRPr lang="en-US" b="1" dirty="0">
                        <a:solidFill>
                          <a:srgbClr val="800000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8000"/>
                          </a:solidFill>
                          <a:latin typeface="Comic Sans MS"/>
                          <a:cs typeface="Comic Sans MS"/>
                        </a:rPr>
                        <a:t>1</a:t>
                      </a:r>
                      <a:endParaRPr lang="en-US" dirty="0">
                        <a:solidFill>
                          <a:srgbClr val="008000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8000"/>
                          </a:solidFill>
                          <a:latin typeface="Comic Sans MS"/>
                          <a:cs typeface="Comic Sans MS"/>
                        </a:rPr>
                        <a:t>PMT</a:t>
                      </a:r>
                      <a:r>
                        <a:rPr lang="en-US" baseline="0" dirty="0" smtClean="0">
                          <a:solidFill>
                            <a:srgbClr val="008000"/>
                          </a:solidFill>
                          <a:latin typeface="Comic Sans MS"/>
                          <a:cs typeface="Comic Sans MS"/>
                        </a:rPr>
                        <a:t> Timing Diff.</a:t>
                      </a:r>
                      <a:endParaRPr lang="en-US" dirty="0">
                        <a:solidFill>
                          <a:srgbClr val="008000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8000"/>
                          </a:solidFill>
                          <a:latin typeface="Comic Sans MS"/>
                          <a:cs typeface="Comic Sans MS"/>
                        </a:rPr>
                        <a:t>2</a:t>
                      </a:r>
                      <a:endParaRPr lang="en-US" dirty="0">
                        <a:solidFill>
                          <a:srgbClr val="008000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8000"/>
                          </a:solidFill>
                          <a:latin typeface="Comic Sans MS"/>
                          <a:cs typeface="Comic Sans MS"/>
                        </a:rPr>
                        <a:t>Attenuation Length</a:t>
                      </a:r>
                      <a:endParaRPr lang="en-US" dirty="0">
                        <a:solidFill>
                          <a:srgbClr val="008000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8000"/>
                          </a:solidFill>
                          <a:latin typeface="Comic Sans MS"/>
                          <a:cs typeface="Comic Sans MS"/>
                        </a:rPr>
                        <a:t>3</a:t>
                      </a:r>
                      <a:endParaRPr lang="en-US" dirty="0">
                        <a:solidFill>
                          <a:srgbClr val="008000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8000"/>
                          </a:solidFill>
                          <a:latin typeface="Comic Sans MS"/>
                          <a:cs typeface="Comic Sans MS"/>
                        </a:rPr>
                        <a:t>Effective</a:t>
                      </a:r>
                      <a:r>
                        <a:rPr lang="en-US" baseline="0" dirty="0" smtClean="0">
                          <a:solidFill>
                            <a:srgbClr val="008000"/>
                          </a:solidFill>
                          <a:latin typeface="Comic Sans MS"/>
                          <a:cs typeface="Comic Sans MS"/>
                        </a:rPr>
                        <a:t> Velocity</a:t>
                      </a:r>
                      <a:endParaRPr lang="en-US" dirty="0">
                        <a:solidFill>
                          <a:srgbClr val="008000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8000"/>
                          </a:solidFill>
                          <a:latin typeface="Comic Sans MS"/>
                          <a:cs typeface="Comic Sans MS"/>
                        </a:rPr>
                        <a:t>4</a:t>
                      </a:r>
                      <a:endParaRPr lang="en-US" dirty="0">
                        <a:solidFill>
                          <a:srgbClr val="008000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8000"/>
                          </a:solidFill>
                          <a:latin typeface="Comic Sans MS"/>
                          <a:cs typeface="Comic Sans MS"/>
                        </a:rPr>
                        <a:t>Time-Walk</a:t>
                      </a:r>
                      <a:endParaRPr lang="en-US" dirty="0">
                        <a:solidFill>
                          <a:srgbClr val="008000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8000"/>
                          </a:solidFill>
                          <a:latin typeface="Comic Sans MS"/>
                          <a:cs typeface="Comic Sans MS"/>
                        </a:rPr>
                        <a:t>5</a:t>
                      </a:r>
                      <a:endParaRPr lang="en-US" dirty="0">
                        <a:solidFill>
                          <a:srgbClr val="008000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8000"/>
                          </a:solidFill>
                          <a:latin typeface="Comic Sans MS"/>
                          <a:cs typeface="Comic Sans MS"/>
                        </a:rPr>
                        <a:t>P2P</a:t>
                      </a:r>
                      <a:endParaRPr lang="en-US" dirty="0">
                        <a:solidFill>
                          <a:srgbClr val="008000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</a:tr>
              <a:tr h="384592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8000"/>
                          </a:solidFill>
                          <a:latin typeface="Comic Sans MS"/>
                          <a:cs typeface="Comic Sans MS"/>
                        </a:rPr>
                        <a:t>6</a:t>
                      </a:r>
                      <a:endParaRPr lang="en-US" dirty="0">
                        <a:solidFill>
                          <a:srgbClr val="008000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8000"/>
                          </a:solidFill>
                          <a:latin typeface="Comic Sans MS"/>
                          <a:cs typeface="Comic Sans MS"/>
                        </a:rPr>
                        <a:t>RF Offset</a:t>
                      </a:r>
                      <a:endParaRPr lang="en-US" dirty="0">
                        <a:solidFill>
                          <a:srgbClr val="008000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37" y="1803408"/>
            <a:ext cx="274320" cy="2775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2" y="2546358"/>
            <a:ext cx="274320" cy="2775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87" y="3289308"/>
            <a:ext cx="274320" cy="27753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2" y="4032258"/>
            <a:ext cx="274320" cy="2775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2" y="4422783"/>
            <a:ext cx="274320" cy="27753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87" y="3670308"/>
            <a:ext cx="274320" cy="27753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37" y="2917833"/>
            <a:ext cx="274320" cy="27753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14300" y="4981575"/>
            <a:ext cx="349946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b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While the KPP data is limited </a:t>
            </a:r>
            <a:r>
              <a:rPr lang="en-US" sz="1600" b="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(low statistics, S2 only), it has allowed for important developments and verifications related to the FTOF calibrations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6469551" y="908039"/>
            <a:ext cx="2349430" cy="3106351"/>
            <a:chOff x="6291135" y="908039"/>
            <a:chExt cx="2349430" cy="3106351"/>
          </a:xfrm>
        </p:grpSpPr>
        <p:pic>
          <p:nvPicPr>
            <p:cNvPr id="13" name="Picture 12"/>
            <p:cNvPicPr>
              <a:picLocks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5685" y="908039"/>
              <a:ext cx="2214880" cy="3035554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 rot="16200000">
              <a:off x="6046600" y="2211826"/>
              <a:ext cx="735291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000" b="0" dirty="0" smtClean="0">
                  <a:latin typeface="+mn-lt"/>
                </a:rPr>
                <a:t>Counter</a:t>
              </a:r>
              <a:endParaRPr lang="en-US" sz="1000" b="0" dirty="0" smtClean="0">
                <a:latin typeface="+mn-lt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7241128" y="3768169"/>
              <a:ext cx="602166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1000" b="0" dirty="0" err="1" smtClean="0">
                  <a:latin typeface="Symbol" charset="2"/>
                  <a:ea typeface="Symbol" charset="2"/>
                  <a:cs typeface="Symbol" charset="2"/>
                </a:rPr>
                <a:t>D</a:t>
              </a:r>
              <a:r>
                <a:rPr lang="en-US" sz="1000" b="0" dirty="0" err="1" smtClean="0">
                  <a:latin typeface="+mn-lt"/>
                </a:rPr>
                <a:t>t</a:t>
              </a:r>
              <a:r>
                <a:rPr lang="en-US" sz="1000" b="0" baseline="-25000" dirty="0" err="1" smtClean="0">
                  <a:latin typeface="+mn-lt"/>
                </a:rPr>
                <a:t>v</a:t>
              </a:r>
              <a:r>
                <a:rPr lang="en-US" sz="1000" b="0" dirty="0" smtClean="0">
                  <a:latin typeface="+mn-lt"/>
                </a:rPr>
                <a:t> (ns)</a:t>
              </a:r>
              <a:endParaRPr lang="en-US" sz="1000" b="0" dirty="0" smtClean="0">
                <a:latin typeface="+mn-lt"/>
              </a:endParaRPr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04561" y="4032257"/>
            <a:ext cx="2914219" cy="2416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5436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 bwMode="auto">
          <a:xfrm>
            <a:off x="0" y="143560"/>
            <a:ext cx="9144000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12" rIns="91425" bIns="45712" numCol="1" anchor="ctr" anchorCtr="0" compatLnSpc="1">
            <a:prstTxWarp prst="textNoShape">
              <a:avLst/>
            </a:prstTxWarp>
          </a:bodyPr>
          <a:lstStyle/>
          <a:p>
            <a:pPr algn="ctr" defTabSz="914246" eaLnBrk="0" hangingPunct="0">
              <a:defRPr/>
            </a:pPr>
            <a:r>
              <a:rPr lang="en-US" kern="0" dirty="0" smtClean="0">
                <a:solidFill>
                  <a:srgbClr val="333399"/>
                </a:solidFill>
                <a:latin typeface="+mj-lt"/>
                <a:ea typeface="ＭＳ Ｐゴシック" pitchFamily="-110" charset="-128"/>
                <a:cs typeface="+mj-cs"/>
              </a:rPr>
              <a:t>FTOF Timing Resolutions</a:t>
            </a:r>
            <a:endParaRPr lang="en-US" kern="0" dirty="0">
              <a:solidFill>
                <a:srgbClr val="333399"/>
              </a:solidFill>
              <a:latin typeface="+mj-lt"/>
              <a:ea typeface="ＭＳ Ｐゴシック" pitchFamily="-110" charset="-128"/>
              <a:cs typeface="+mj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035971" y="1016542"/>
            <a:ext cx="3788540" cy="4732065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marL="174625" indent="-174625">
              <a:spcAft>
                <a:spcPts val="1200"/>
              </a:spcAft>
              <a:buClr>
                <a:srgbClr val="C00000"/>
              </a:buClr>
              <a:buFont typeface="Courier New" charset="0"/>
              <a:buChar char="o"/>
            </a:pPr>
            <a:r>
              <a:rPr lang="en-US" sz="1800" b="0" dirty="0" smtClean="0">
                <a:latin typeface="Comic Sans MS" charset="0"/>
                <a:ea typeface="Comic Sans MS" charset="0"/>
                <a:cs typeface="Comic Sans MS" charset="0"/>
              </a:rPr>
              <a:t>Counter timing resolutions still higher than values determined from cosmic ray </a:t>
            </a:r>
            <a:r>
              <a:rPr lang="en-US" sz="1800" b="0" dirty="0" smtClean="0">
                <a:latin typeface="Comic Sans MS" charset="0"/>
                <a:ea typeface="Comic Sans MS" charset="0"/>
                <a:cs typeface="Comic Sans MS" charset="0"/>
              </a:rPr>
              <a:t>bench tests:</a:t>
            </a:r>
            <a:endParaRPr lang="en-US" sz="1800" b="0" dirty="0" smtClean="0">
              <a:latin typeface="Comic Sans MS" charset="0"/>
              <a:ea typeface="Comic Sans MS" charset="0"/>
              <a:cs typeface="Comic Sans MS" charset="0"/>
            </a:endParaRPr>
          </a:p>
          <a:p>
            <a:pPr marL="457200" indent="-168275">
              <a:spcAft>
                <a:spcPts val="600"/>
              </a:spcAft>
              <a:buClr>
                <a:schemeClr val="accent6">
                  <a:lumMod val="60000"/>
                  <a:lumOff val="40000"/>
                </a:schemeClr>
              </a:buClr>
              <a:buFont typeface="Arial" charset="0"/>
              <a:buChar char="•"/>
            </a:pPr>
            <a:r>
              <a:rPr lang="en-US" sz="1800" b="0" i="1" dirty="0" smtClean="0">
                <a:solidFill>
                  <a:srgbClr val="008000"/>
                </a:solidFill>
                <a:latin typeface="Comic Sans MS" charset="0"/>
                <a:ea typeface="Comic Sans MS" charset="0"/>
                <a:cs typeface="Comic Sans MS" charset="0"/>
              </a:rPr>
              <a:t>P1a: 80 </a:t>
            </a:r>
            <a:r>
              <a:rPr lang="mr-IN" sz="1800" b="0" i="1" dirty="0" smtClean="0">
                <a:solidFill>
                  <a:srgbClr val="008000"/>
                </a:solidFill>
                <a:latin typeface="Comic Sans MS" charset="0"/>
                <a:ea typeface="Comic Sans MS" charset="0"/>
                <a:cs typeface="Comic Sans MS" charset="0"/>
              </a:rPr>
              <a:t>–</a:t>
            </a:r>
            <a:r>
              <a:rPr lang="en-US" sz="1800" b="0" i="1" dirty="0" smtClean="0">
                <a:solidFill>
                  <a:srgbClr val="008000"/>
                </a:solidFill>
                <a:latin typeface="Comic Sans MS" charset="0"/>
                <a:ea typeface="Comic Sans MS" charset="0"/>
                <a:cs typeface="Comic Sans MS" charset="0"/>
              </a:rPr>
              <a:t> 150 </a:t>
            </a:r>
            <a:r>
              <a:rPr lang="en-US" sz="1800" b="0" i="1" dirty="0" err="1" smtClean="0">
                <a:solidFill>
                  <a:srgbClr val="008000"/>
                </a:solidFill>
                <a:latin typeface="Comic Sans MS" charset="0"/>
                <a:ea typeface="Comic Sans MS" charset="0"/>
                <a:cs typeface="Comic Sans MS" charset="0"/>
              </a:rPr>
              <a:t>ps</a:t>
            </a:r>
            <a:endParaRPr lang="en-US" sz="1800" b="0" i="1" dirty="0" smtClean="0">
              <a:solidFill>
                <a:srgbClr val="008000"/>
              </a:solidFill>
              <a:latin typeface="Comic Sans MS" charset="0"/>
              <a:ea typeface="Comic Sans MS" charset="0"/>
              <a:cs typeface="Comic Sans MS" charset="0"/>
            </a:endParaRPr>
          </a:p>
          <a:p>
            <a:pPr marL="457200" indent="-168275">
              <a:spcAft>
                <a:spcPts val="600"/>
              </a:spcAft>
              <a:buClr>
                <a:schemeClr val="accent6">
                  <a:lumMod val="60000"/>
                  <a:lumOff val="40000"/>
                </a:schemeClr>
              </a:buClr>
              <a:buFont typeface="Arial" charset="0"/>
              <a:buChar char="•"/>
            </a:pPr>
            <a:r>
              <a:rPr lang="en-US" sz="1800" b="0" i="1" dirty="0" smtClean="0">
                <a:solidFill>
                  <a:srgbClr val="008000"/>
                </a:solidFill>
                <a:latin typeface="Comic Sans MS" charset="0"/>
                <a:ea typeface="Comic Sans MS" charset="0"/>
                <a:cs typeface="Comic Sans MS" charset="0"/>
              </a:rPr>
              <a:t>P1b: 30 </a:t>
            </a:r>
            <a:r>
              <a:rPr lang="mr-IN" sz="1800" b="0" i="1" dirty="0" smtClean="0">
                <a:solidFill>
                  <a:srgbClr val="008000"/>
                </a:solidFill>
                <a:latin typeface="Comic Sans MS" charset="0"/>
                <a:ea typeface="Comic Sans MS" charset="0"/>
                <a:cs typeface="Comic Sans MS" charset="0"/>
              </a:rPr>
              <a:t>–</a:t>
            </a:r>
            <a:r>
              <a:rPr lang="en-US" sz="1800" b="0" i="1" dirty="0" smtClean="0">
                <a:solidFill>
                  <a:srgbClr val="008000"/>
                </a:solidFill>
                <a:latin typeface="Comic Sans MS" charset="0"/>
                <a:ea typeface="Comic Sans MS" charset="0"/>
                <a:cs typeface="Comic Sans MS" charset="0"/>
              </a:rPr>
              <a:t> 80 </a:t>
            </a:r>
            <a:r>
              <a:rPr lang="en-US" sz="1800" b="0" i="1" dirty="0" err="1" smtClean="0">
                <a:solidFill>
                  <a:srgbClr val="008000"/>
                </a:solidFill>
                <a:latin typeface="Comic Sans MS" charset="0"/>
                <a:ea typeface="Comic Sans MS" charset="0"/>
                <a:cs typeface="Comic Sans MS" charset="0"/>
              </a:rPr>
              <a:t>ps</a:t>
            </a:r>
            <a:endParaRPr lang="en-US" sz="1800" b="0" dirty="0">
              <a:latin typeface="Comic Sans MS" charset="0"/>
              <a:ea typeface="Comic Sans MS" charset="0"/>
              <a:cs typeface="Comic Sans MS" charset="0"/>
            </a:endParaRPr>
          </a:p>
          <a:p>
            <a:pPr marL="174625" indent="-174625">
              <a:spcBef>
                <a:spcPts val="600"/>
              </a:spcBef>
              <a:spcAft>
                <a:spcPts val="1200"/>
              </a:spcAft>
              <a:buClr>
                <a:srgbClr val="C00000"/>
              </a:buClr>
              <a:buSzPct val="100000"/>
              <a:buFont typeface="Courier New" charset="0"/>
              <a:buChar char="o"/>
            </a:pPr>
            <a:r>
              <a:rPr lang="en-US" sz="1800" b="0" dirty="0" smtClean="0">
                <a:latin typeface="Comic Sans MS" charset="0"/>
                <a:ea typeface="Comic Sans MS" charset="0"/>
                <a:cs typeface="Comic Sans MS" charset="0"/>
              </a:rPr>
              <a:t>However, timing resolutions are still limited by:</a:t>
            </a:r>
          </a:p>
          <a:p>
            <a:pPr marL="295275">
              <a:spcAft>
                <a:spcPts val="600"/>
              </a:spcAft>
              <a:buClr>
                <a:schemeClr val="accent6">
                  <a:lumMod val="60000"/>
                  <a:lumOff val="40000"/>
                </a:schemeClr>
              </a:buClr>
              <a:buFont typeface="Arial" charset="0"/>
              <a:buChar char="•"/>
            </a:pPr>
            <a:r>
              <a:rPr lang="en-US" sz="1800" b="0" i="1" dirty="0" smtClean="0">
                <a:solidFill>
                  <a:srgbClr val="008000"/>
                </a:solidFill>
                <a:latin typeface="Comic Sans MS" charset="0"/>
                <a:ea typeface="Comic Sans MS" charset="0"/>
                <a:cs typeface="Comic Sans MS" charset="0"/>
              </a:rPr>
              <a:t>TW corrections</a:t>
            </a:r>
          </a:p>
          <a:p>
            <a:pPr marL="752398" lvl="2">
              <a:spcAft>
                <a:spcPts val="600"/>
              </a:spcAft>
              <a:buClr>
                <a:schemeClr val="accent6">
                  <a:lumMod val="60000"/>
                  <a:lumOff val="40000"/>
                </a:schemeClr>
              </a:buClr>
              <a:buFont typeface="Arial" charset="0"/>
              <a:buChar char="•"/>
            </a:pPr>
            <a:r>
              <a:rPr lang="en-US" sz="1800" b="0" i="1" dirty="0" smtClean="0">
                <a:solidFill>
                  <a:srgbClr val="606000"/>
                </a:solidFill>
                <a:latin typeface="Comic Sans MS" charset="0"/>
                <a:ea typeface="Comic Sans MS" charset="0"/>
                <a:cs typeface="Comic Sans MS" charset="0"/>
              </a:rPr>
              <a:t> Position-dependent TW</a:t>
            </a:r>
            <a:endParaRPr lang="en-US" sz="1800" b="0" i="1" dirty="0" smtClean="0">
              <a:solidFill>
                <a:srgbClr val="606000"/>
              </a:solidFill>
              <a:latin typeface="Comic Sans MS" charset="0"/>
              <a:ea typeface="Comic Sans MS" charset="0"/>
              <a:cs typeface="Comic Sans MS" charset="0"/>
            </a:endParaRPr>
          </a:p>
          <a:p>
            <a:pPr marL="295275">
              <a:spcAft>
                <a:spcPts val="900"/>
              </a:spcAft>
              <a:buClr>
                <a:schemeClr val="accent6">
                  <a:lumMod val="60000"/>
                  <a:lumOff val="40000"/>
                </a:schemeClr>
              </a:buClr>
              <a:buFont typeface="Arial" charset="0"/>
              <a:buChar char="•"/>
            </a:pPr>
            <a:r>
              <a:rPr lang="en-US" sz="1800" b="0" i="1" dirty="0" smtClean="0">
                <a:solidFill>
                  <a:srgbClr val="008000"/>
                </a:solidFill>
                <a:latin typeface="Comic Sans MS" charset="0"/>
                <a:ea typeface="Comic Sans MS" charset="0"/>
                <a:cs typeface="Comic Sans MS" charset="0"/>
              </a:rPr>
              <a:t>TDC calibrations</a:t>
            </a:r>
          </a:p>
          <a:p>
            <a:pPr marL="295275">
              <a:spcAft>
                <a:spcPts val="900"/>
              </a:spcAft>
              <a:buClr>
                <a:schemeClr val="accent6">
                  <a:lumMod val="60000"/>
                  <a:lumOff val="40000"/>
                </a:schemeClr>
              </a:buClr>
              <a:buFont typeface="Arial" charset="0"/>
              <a:buChar char="•"/>
            </a:pPr>
            <a:r>
              <a:rPr lang="en-US" sz="1800" b="0" i="1" dirty="0" smtClean="0">
                <a:solidFill>
                  <a:srgbClr val="008000"/>
                </a:solidFill>
                <a:latin typeface="Comic Sans MS" charset="0"/>
                <a:ea typeface="Comic Sans MS" charset="0"/>
                <a:cs typeface="Comic Sans MS" charset="0"/>
              </a:rPr>
              <a:t>TDC non-</a:t>
            </a:r>
            <a:r>
              <a:rPr lang="en-US" sz="1800" b="0" i="1" dirty="0" err="1" smtClean="0">
                <a:solidFill>
                  <a:srgbClr val="008000"/>
                </a:solidFill>
                <a:latin typeface="Comic Sans MS" charset="0"/>
                <a:ea typeface="Comic Sans MS" charset="0"/>
                <a:cs typeface="Comic Sans MS" charset="0"/>
              </a:rPr>
              <a:t>linearities</a:t>
            </a:r>
            <a:endParaRPr lang="en-US" sz="1800" b="0" i="1" dirty="0" smtClean="0">
              <a:solidFill>
                <a:srgbClr val="606000"/>
              </a:solidFill>
              <a:latin typeface="Comic Sans MS" charset="0"/>
              <a:ea typeface="Comic Sans MS" charset="0"/>
              <a:cs typeface="Comic Sans MS" charset="0"/>
            </a:endParaRPr>
          </a:p>
          <a:p>
            <a:pPr marL="295275">
              <a:spcAft>
                <a:spcPts val="900"/>
              </a:spcAft>
              <a:buClr>
                <a:schemeClr val="accent6">
                  <a:lumMod val="60000"/>
                  <a:lumOff val="40000"/>
                </a:schemeClr>
              </a:buClr>
              <a:buFont typeface="Arial" charset="0"/>
              <a:buChar char="•"/>
            </a:pPr>
            <a:r>
              <a:rPr lang="en-US" sz="1800" b="0" i="1" dirty="0" smtClean="0">
                <a:solidFill>
                  <a:srgbClr val="008000"/>
                </a:solidFill>
                <a:latin typeface="Comic Sans MS" charset="0"/>
                <a:ea typeface="Comic Sans MS" charset="0"/>
                <a:cs typeface="Comic Sans MS" charset="0"/>
              </a:rPr>
              <a:t>Non-optimized tracking</a:t>
            </a:r>
          </a:p>
          <a:p>
            <a:pPr marL="295275">
              <a:spcAft>
                <a:spcPts val="900"/>
              </a:spcAft>
              <a:buClr>
                <a:schemeClr val="accent6">
                  <a:lumMod val="60000"/>
                  <a:lumOff val="40000"/>
                </a:schemeClr>
              </a:buClr>
              <a:buFont typeface="Arial" charset="0"/>
              <a:buChar char="•"/>
            </a:pPr>
            <a:r>
              <a:rPr lang="en-US" sz="1800" b="0" i="1" dirty="0" smtClean="0">
                <a:solidFill>
                  <a:srgbClr val="008000"/>
                </a:solidFill>
                <a:latin typeface="Comic Sans MS" charset="0"/>
                <a:ea typeface="Comic Sans MS" charset="0"/>
                <a:cs typeface="Comic Sans MS" charset="0"/>
              </a:rPr>
              <a:t>Geometry </a:t>
            </a:r>
            <a:r>
              <a:rPr lang="en-US" sz="1800" b="0" i="1" dirty="0" smtClean="0">
                <a:solidFill>
                  <a:srgbClr val="008000"/>
                </a:solidFill>
                <a:latin typeface="Comic Sans MS" charset="0"/>
                <a:ea typeface="Comic Sans MS" charset="0"/>
                <a:cs typeface="Comic Sans MS" charset="0"/>
              </a:rPr>
              <a:t>offsets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377" y="933254"/>
            <a:ext cx="4593415" cy="5491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503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0" y="143560"/>
            <a:ext cx="9144000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12" rIns="91425" bIns="45712" numCol="1" anchor="ctr" anchorCtr="0" compatLnSpc="1">
            <a:prstTxWarp prst="textNoShape">
              <a:avLst/>
            </a:prstTxWarp>
          </a:bodyPr>
          <a:lstStyle/>
          <a:p>
            <a:pPr algn="ctr" defTabSz="914246" eaLnBrk="0" hangingPunct="0">
              <a:defRPr/>
            </a:pPr>
            <a:r>
              <a:rPr lang="en-US" kern="0" dirty="0" smtClean="0">
                <a:solidFill>
                  <a:srgbClr val="333399"/>
                </a:solidFill>
                <a:latin typeface="+mj-lt"/>
                <a:ea typeface="ＭＳ Ｐゴシック" pitchFamily="-110" charset="-128"/>
                <a:cs typeface="+mj-cs"/>
              </a:rPr>
              <a:t>FTOF </a:t>
            </a:r>
            <a:r>
              <a:rPr lang="en-US" kern="0" smtClean="0">
                <a:solidFill>
                  <a:srgbClr val="333399"/>
                </a:solidFill>
                <a:latin typeface="+mj-lt"/>
                <a:ea typeface="ＭＳ Ｐゴシック" pitchFamily="-110" charset="-128"/>
                <a:cs typeface="+mj-cs"/>
              </a:rPr>
              <a:t>Timing Resolutions</a:t>
            </a:r>
            <a:endParaRPr lang="en-US" kern="0" dirty="0">
              <a:solidFill>
                <a:srgbClr val="333399"/>
              </a:solidFill>
              <a:latin typeface="+mj-lt"/>
              <a:ea typeface="ＭＳ Ｐゴシック" pitchFamily="-110" charset="-128"/>
              <a:cs typeface="+mj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91075" y="942975"/>
            <a:ext cx="4152900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1800" b="0" dirty="0" smtClean="0">
                <a:latin typeface="Comic Sans MS" charset="0"/>
                <a:ea typeface="Comic Sans MS" charset="0"/>
                <a:cs typeface="Comic Sans MS" charset="0"/>
              </a:rPr>
              <a:t>TW Algorithm:</a:t>
            </a:r>
          </a:p>
          <a:p>
            <a:pPr marL="179388" indent="-179388">
              <a:spcAft>
                <a:spcPts val="600"/>
              </a:spcAft>
              <a:buClr>
                <a:schemeClr val="accent6">
                  <a:lumMod val="60000"/>
                  <a:lumOff val="40000"/>
                </a:schemeClr>
              </a:buClr>
              <a:buFont typeface="Arial" charset="0"/>
              <a:buChar char="•"/>
            </a:pPr>
            <a:r>
              <a:rPr lang="en-US" sz="1800" b="0" dirty="0" smtClean="0">
                <a:solidFill>
                  <a:srgbClr val="008000"/>
                </a:solidFill>
                <a:latin typeface="Comic Sans MS" charset="0"/>
                <a:ea typeface="Comic Sans MS" charset="0"/>
                <a:cs typeface="Comic Sans MS" charset="0"/>
              </a:rPr>
              <a:t>Strong correlations between TW parameters and VEFF value</a:t>
            </a:r>
          </a:p>
          <a:p>
            <a:pPr marL="179388" indent="-179388">
              <a:spcAft>
                <a:spcPts val="600"/>
              </a:spcAft>
              <a:buClr>
                <a:schemeClr val="accent6">
                  <a:lumMod val="60000"/>
                  <a:lumOff val="40000"/>
                </a:schemeClr>
              </a:buClr>
              <a:buFont typeface="Arial" charset="0"/>
              <a:buChar char="•"/>
            </a:pPr>
            <a:r>
              <a:rPr lang="en-US" sz="1800" b="0" dirty="0" smtClean="0">
                <a:solidFill>
                  <a:srgbClr val="008000"/>
                </a:solidFill>
                <a:latin typeface="Comic Sans MS" charset="0"/>
                <a:ea typeface="Comic Sans MS" charset="0"/>
                <a:cs typeface="Comic Sans MS" charset="0"/>
              </a:rPr>
              <a:t>Implementation of proper slice fitter for VEFF improves TW </a:t>
            </a:r>
            <a:r>
              <a:rPr lang="en-US" sz="1800" b="0" dirty="0" smtClean="0">
                <a:solidFill>
                  <a:srgbClr val="008000"/>
                </a:solidFill>
                <a:latin typeface="Comic Sans MS" charset="0"/>
                <a:ea typeface="Comic Sans MS" charset="0"/>
                <a:cs typeface="Comic Sans MS" charset="0"/>
              </a:rPr>
              <a:t>fits</a:t>
            </a:r>
          </a:p>
          <a:p>
            <a:pPr marL="179388" indent="-179388">
              <a:spcAft>
                <a:spcPts val="600"/>
              </a:spcAft>
              <a:buClr>
                <a:schemeClr val="accent6">
                  <a:lumMod val="60000"/>
                  <a:lumOff val="40000"/>
                </a:schemeClr>
              </a:buClr>
              <a:buFont typeface="Arial" charset="0"/>
              <a:buChar char="•"/>
            </a:pPr>
            <a:r>
              <a:rPr lang="en-US" sz="1800" b="0" dirty="0" smtClean="0">
                <a:solidFill>
                  <a:srgbClr val="008000"/>
                </a:solidFill>
                <a:latin typeface="Comic Sans MS" charset="0"/>
                <a:ea typeface="Comic Sans MS" charset="0"/>
                <a:cs typeface="Comic Sans MS" charset="0"/>
              </a:rPr>
              <a:t>TW functional not independent of position along bar</a:t>
            </a:r>
            <a:endParaRPr lang="en-US" sz="1800" b="0" dirty="0" smtClean="0">
              <a:solidFill>
                <a:srgbClr val="008000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573" y="978638"/>
            <a:ext cx="4427631" cy="20830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84" r="65746"/>
          <a:stretch/>
        </p:blipFill>
        <p:spPr>
          <a:xfrm>
            <a:off x="472474" y="3393193"/>
            <a:ext cx="3566160" cy="293522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6" t="10503" r="7057" b="12255"/>
          <a:stretch/>
        </p:blipFill>
        <p:spPr>
          <a:xfrm>
            <a:off x="4791075" y="3547432"/>
            <a:ext cx="3824004" cy="239066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191478" y="6037243"/>
            <a:ext cx="12999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200" b="0" smtClean="0">
                <a:latin typeface="Helvetica Light" charset="0"/>
                <a:ea typeface="Helvetica Light" charset="0"/>
                <a:cs typeface="Helvetica Light" charset="0"/>
              </a:rPr>
              <a:t>hit position (cm)</a:t>
            </a:r>
            <a:endParaRPr lang="en-US" sz="1200" b="0" dirty="0" smtClean="0">
              <a:latin typeface="Helvetica Light" charset="0"/>
              <a:ea typeface="Helvetica Light" charset="0"/>
              <a:cs typeface="Helvetica Light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 rot="16200000">
            <a:off x="3756752" y="4477566"/>
            <a:ext cx="16304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200" b="0">
                <a:latin typeface="Helvetica Light" charset="0"/>
                <a:ea typeface="Helvetica Light" charset="0"/>
                <a:cs typeface="Helvetica Light" charset="0"/>
              </a:rPr>
              <a:t>t</a:t>
            </a:r>
            <a:r>
              <a:rPr lang="en-US" sz="1200" b="0" smtClean="0">
                <a:latin typeface="Helvetica Light" charset="0"/>
                <a:ea typeface="Helvetica Light" charset="0"/>
                <a:cs typeface="Helvetica Light" charset="0"/>
              </a:rPr>
              <a:t>ime-walk parameter</a:t>
            </a:r>
            <a:endParaRPr lang="en-US" sz="1200" b="0" dirty="0" smtClean="0">
              <a:latin typeface="Helvetica Light" charset="0"/>
              <a:ea typeface="Helvetica Light" charset="0"/>
              <a:cs typeface="Helvetica Light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166908" y="5244029"/>
            <a:ext cx="2258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800" b="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USC </a:t>
            </a:r>
            <a:r>
              <a:rPr lang="en-US" sz="1800" b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bench studies</a:t>
            </a:r>
            <a:endParaRPr lang="en-US" sz="1800" b="0" dirty="0" smtClean="0">
              <a:solidFill>
                <a:schemeClr val="accent2">
                  <a:lumMod val="60000"/>
                  <a:lumOff val="40000"/>
                </a:schemeClr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312623" y="3049768"/>
            <a:ext cx="5404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200" b="0" smtClean="0">
                <a:latin typeface="Helvetica Light" charset="0"/>
                <a:ea typeface="Helvetica Light" charset="0"/>
                <a:cs typeface="Helvetica Light" charset="0"/>
              </a:rPr>
              <a:t>ADC</a:t>
            </a:r>
            <a:endParaRPr lang="en-US" sz="1200" b="0" dirty="0" smtClean="0">
              <a:latin typeface="Helvetica Light" charset="0"/>
              <a:ea typeface="Helvetica Light" charset="0"/>
              <a:cs typeface="Helvetica Light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-2468930" y="86231"/>
            <a:ext cx="12999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200" b="0" smtClean="0">
                <a:latin typeface="Helvetica Light" charset="0"/>
                <a:ea typeface="Helvetica Light" charset="0"/>
                <a:cs typeface="Helvetica Light" charset="0"/>
              </a:rPr>
              <a:t>hit position (cm)</a:t>
            </a:r>
            <a:endParaRPr lang="en-US" sz="1200" b="0" dirty="0" smtClean="0">
              <a:latin typeface="Helvetica Light" charset="0"/>
              <a:ea typeface="Helvetica Light" charset="0"/>
              <a:cs typeface="Helvetica Light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 rot="16200000">
            <a:off x="-527296" y="1772445"/>
            <a:ext cx="14511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200" b="0" dirty="0" smtClean="0">
                <a:latin typeface="Symbol" charset="2"/>
                <a:ea typeface="Symbol" charset="2"/>
                <a:cs typeface="Symbol" charset="2"/>
              </a:rPr>
              <a:t>D</a:t>
            </a:r>
            <a:r>
              <a:rPr lang="en-US" sz="1200" b="0" dirty="0">
                <a:latin typeface="Helvetica Light" charset="0"/>
                <a:ea typeface="Helvetica Light" charset="0"/>
                <a:cs typeface="Helvetica Light" charset="0"/>
              </a:rPr>
              <a:t>T</a:t>
            </a:r>
            <a:r>
              <a:rPr lang="en-US" sz="1200" b="0" dirty="0" smtClean="0">
                <a:latin typeface="Helvetica Light" charset="0"/>
                <a:ea typeface="Helvetica Light" charset="0"/>
                <a:cs typeface="Helvetica Light" charset="0"/>
              </a:rPr>
              <a:t> (FTOF-RF) (ns)</a:t>
            </a:r>
            <a:endParaRPr lang="en-US" sz="1200" b="0" dirty="0" smtClean="0">
              <a:latin typeface="Helvetica Light" charset="0"/>
              <a:ea typeface="Helvetica Light" charset="0"/>
              <a:cs typeface="Helvetica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70964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0" y="143560"/>
            <a:ext cx="9144000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12" rIns="91425" bIns="45712" numCol="1" anchor="ctr" anchorCtr="0" compatLnSpc="1">
            <a:prstTxWarp prst="textNoShape">
              <a:avLst/>
            </a:prstTxWarp>
          </a:bodyPr>
          <a:lstStyle/>
          <a:p>
            <a:pPr algn="ctr" defTabSz="914246" eaLnBrk="0" hangingPunct="0">
              <a:defRPr/>
            </a:pPr>
            <a:r>
              <a:rPr lang="en-US" kern="0" dirty="0" smtClean="0">
                <a:solidFill>
                  <a:srgbClr val="333399"/>
                </a:solidFill>
                <a:latin typeface="+mj-lt"/>
                <a:ea typeface="ＭＳ Ｐゴシック" pitchFamily="-110" charset="-128"/>
                <a:cs typeface="+mj-cs"/>
              </a:rPr>
              <a:t>FTOF </a:t>
            </a:r>
            <a:r>
              <a:rPr lang="en-US" kern="0" smtClean="0">
                <a:solidFill>
                  <a:srgbClr val="333399"/>
                </a:solidFill>
                <a:latin typeface="+mj-lt"/>
                <a:ea typeface="ＭＳ Ｐゴシック" pitchFamily="-110" charset="-128"/>
                <a:cs typeface="+mj-cs"/>
              </a:rPr>
              <a:t>Timing Resolutions</a:t>
            </a:r>
            <a:endParaRPr lang="en-US" kern="0" dirty="0">
              <a:solidFill>
                <a:srgbClr val="333399"/>
              </a:solidFill>
              <a:latin typeface="+mj-lt"/>
              <a:ea typeface="ＭＳ Ｐゴシック" pitchFamily="-110" charset="-128"/>
              <a:cs typeface="+mj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99935" y="1082659"/>
            <a:ext cx="4465314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1800" b="0" dirty="0" smtClean="0">
                <a:latin typeface="Comic Sans MS" charset="0"/>
                <a:ea typeface="Comic Sans MS" charset="0"/>
                <a:cs typeface="Comic Sans MS" charset="0"/>
              </a:rPr>
              <a:t>TDC Response:</a:t>
            </a:r>
          </a:p>
          <a:p>
            <a:pPr marL="179388" indent="-179388">
              <a:spcAft>
                <a:spcPts val="600"/>
              </a:spcAft>
              <a:buClr>
                <a:schemeClr val="accent6">
                  <a:lumMod val="60000"/>
                  <a:lumOff val="40000"/>
                </a:schemeClr>
              </a:buClr>
              <a:buFont typeface="Arial" charset="0"/>
              <a:buChar char="•"/>
            </a:pPr>
            <a:r>
              <a:rPr lang="en-US" sz="1800" b="0" dirty="0" smtClean="0">
                <a:solidFill>
                  <a:srgbClr val="008000"/>
                </a:solidFill>
                <a:latin typeface="Comic Sans MS" charset="0"/>
                <a:ea typeface="Comic Sans MS" charset="0"/>
                <a:cs typeface="Comic Sans MS" charset="0"/>
              </a:rPr>
              <a:t>Improper c</a:t>
            </a:r>
            <a:r>
              <a:rPr lang="en-US" sz="1800" b="0" dirty="0" smtClean="0">
                <a:solidFill>
                  <a:srgbClr val="008000"/>
                </a:solidFill>
                <a:latin typeface="Comic Sans MS" charset="0"/>
                <a:ea typeface="Comic Sans MS" charset="0"/>
                <a:cs typeface="Comic Sans MS" charset="0"/>
              </a:rPr>
              <a:t>alibration </a:t>
            </a:r>
            <a:r>
              <a:rPr lang="en-US" sz="1800" dirty="0">
                <a:solidFill>
                  <a:srgbClr val="008000"/>
                </a:solidFill>
              </a:rPr>
              <a:t>⇒</a:t>
            </a:r>
            <a:r>
              <a:rPr lang="en-US" sz="1800" b="0" dirty="0"/>
              <a:t> </a:t>
            </a:r>
            <a:r>
              <a:rPr lang="en-US" sz="1800" b="0" dirty="0" smtClean="0">
                <a:solidFill>
                  <a:srgbClr val="008000"/>
                </a:solidFill>
                <a:latin typeface="Comic Sans MS" charset="0"/>
                <a:ea typeface="Comic Sans MS" charset="0"/>
                <a:cs typeface="Comic Sans MS" charset="0"/>
              </a:rPr>
              <a:t>correlations </a:t>
            </a:r>
            <a:r>
              <a:rPr lang="en-US" sz="1800" b="0" dirty="0" smtClean="0">
                <a:solidFill>
                  <a:srgbClr val="008000"/>
                </a:solidFill>
                <a:latin typeface="Comic Sans MS" charset="0"/>
                <a:ea typeface="Comic Sans MS" charset="0"/>
                <a:cs typeface="Comic Sans MS" charset="0"/>
              </a:rPr>
              <a:t>of timing residual with TDC</a:t>
            </a:r>
          </a:p>
          <a:p>
            <a:pPr marL="179388" indent="-179388">
              <a:spcAft>
                <a:spcPts val="600"/>
              </a:spcAft>
              <a:buClr>
                <a:schemeClr val="accent6">
                  <a:lumMod val="60000"/>
                  <a:lumOff val="40000"/>
                </a:schemeClr>
              </a:buClr>
              <a:buFont typeface="Arial" charset="0"/>
              <a:buChar char="•"/>
            </a:pPr>
            <a:r>
              <a:rPr lang="en-US" sz="1800" b="0" dirty="0" smtClean="0">
                <a:solidFill>
                  <a:srgbClr val="008000"/>
                </a:solidFill>
                <a:latin typeface="Comic Sans MS" charset="0"/>
                <a:ea typeface="Comic Sans MS" charset="0"/>
                <a:cs typeface="Comic Sans MS" charset="0"/>
              </a:rPr>
              <a:t>Add TDC calibration step for all FTOF channels into calibration suite</a:t>
            </a:r>
          </a:p>
          <a:p>
            <a:pPr marL="179388" indent="-179388">
              <a:spcAft>
                <a:spcPts val="600"/>
              </a:spcAft>
              <a:buClr>
                <a:schemeClr val="accent6">
                  <a:lumMod val="60000"/>
                  <a:lumOff val="40000"/>
                </a:schemeClr>
              </a:buClr>
              <a:buFont typeface="Arial" charset="0"/>
              <a:buChar char="•"/>
            </a:pPr>
            <a:r>
              <a:rPr lang="en-US" sz="1800" b="0" dirty="0" smtClean="0">
                <a:solidFill>
                  <a:srgbClr val="008000"/>
                </a:solidFill>
                <a:latin typeface="Comic Sans MS" charset="0"/>
                <a:ea typeface="Comic Sans MS" charset="0"/>
                <a:cs typeface="Comic Sans MS" charset="0"/>
              </a:rPr>
              <a:t>TDC DNL/INL effects seen in timing response </a:t>
            </a:r>
            <a:r>
              <a:rPr lang="mr-IN" sz="1800" b="0" dirty="0" smtClean="0">
                <a:solidFill>
                  <a:srgbClr val="008000"/>
                </a:solidFill>
                <a:latin typeface="Comic Sans MS" charset="0"/>
                <a:ea typeface="Comic Sans MS" charset="0"/>
                <a:cs typeface="Comic Sans MS" charset="0"/>
              </a:rPr>
              <a:t>–</a:t>
            </a:r>
            <a:r>
              <a:rPr lang="en-US" sz="1800" b="0" dirty="0" smtClean="0">
                <a:solidFill>
                  <a:srgbClr val="008000"/>
                </a:solidFill>
                <a:latin typeface="Comic Sans MS" charset="0"/>
                <a:ea typeface="Comic Sans MS" charset="0"/>
                <a:cs typeface="Comic Sans MS" charset="0"/>
              </a:rPr>
              <a:t> update compensation table in firmware for Eng. Run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2" t="2819" b="5512"/>
          <a:stretch/>
        </p:blipFill>
        <p:spPr>
          <a:xfrm>
            <a:off x="363558" y="948576"/>
            <a:ext cx="4087079" cy="291576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rot="16200000">
            <a:off x="-505262" y="2136000"/>
            <a:ext cx="14511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200" b="0" dirty="0" smtClean="0">
                <a:latin typeface="Symbol" charset="2"/>
                <a:ea typeface="Symbol" charset="2"/>
                <a:cs typeface="Symbol" charset="2"/>
              </a:rPr>
              <a:t>D</a:t>
            </a:r>
            <a:r>
              <a:rPr lang="en-US" sz="1200" b="0" dirty="0">
                <a:latin typeface="Helvetica Light" charset="0"/>
                <a:ea typeface="Helvetica Light" charset="0"/>
                <a:cs typeface="Helvetica Light" charset="0"/>
              </a:rPr>
              <a:t>T</a:t>
            </a:r>
            <a:r>
              <a:rPr lang="en-US" sz="1200" b="0" dirty="0" smtClean="0">
                <a:latin typeface="Helvetica Light" charset="0"/>
                <a:ea typeface="Helvetica Light" charset="0"/>
                <a:cs typeface="Helvetica Light" charset="0"/>
              </a:rPr>
              <a:t> (FTOF-RF) (ns)</a:t>
            </a:r>
            <a:endParaRPr lang="en-US" sz="1200" b="0" dirty="0" smtClean="0">
              <a:latin typeface="Helvetica Light" charset="0"/>
              <a:ea typeface="Helvetica Light" charset="0"/>
              <a:cs typeface="Helvetica Light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03844" y="3832438"/>
            <a:ext cx="540403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200" b="0">
                <a:latin typeface="Helvetica Light" charset="0"/>
                <a:ea typeface="Helvetica Light" charset="0"/>
                <a:cs typeface="Helvetica Light" charset="0"/>
              </a:rPr>
              <a:t>T</a:t>
            </a:r>
            <a:r>
              <a:rPr lang="en-US" sz="1200" b="0" smtClean="0">
                <a:latin typeface="Helvetica Light" charset="0"/>
                <a:ea typeface="Helvetica Light" charset="0"/>
                <a:cs typeface="Helvetica Light" charset="0"/>
              </a:rPr>
              <a:t>DC</a:t>
            </a:r>
            <a:endParaRPr lang="en-US" sz="1200" b="0" dirty="0" smtClean="0">
              <a:latin typeface="Helvetica Light" charset="0"/>
              <a:ea typeface="Helvetica Light" charset="0"/>
              <a:cs typeface="Helvetica Light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67522" y="4029592"/>
            <a:ext cx="4465314" cy="1985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1800" b="0" dirty="0" smtClean="0">
                <a:latin typeface="Comic Sans MS" charset="0"/>
                <a:ea typeface="Comic Sans MS" charset="0"/>
                <a:cs typeface="Comic Sans MS" charset="0"/>
              </a:rPr>
              <a:t>Geometry</a:t>
            </a:r>
            <a:r>
              <a:rPr lang="en-US" sz="1800" b="0" dirty="0" smtClean="0">
                <a:latin typeface="Comic Sans MS" charset="0"/>
                <a:ea typeface="Comic Sans MS" charset="0"/>
                <a:cs typeface="Comic Sans MS" charset="0"/>
              </a:rPr>
              <a:t>:</a:t>
            </a:r>
          </a:p>
          <a:p>
            <a:pPr marL="179388" indent="-179388">
              <a:spcAft>
                <a:spcPts val="600"/>
              </a:spcAft>
              <a:buClr>
                <a:schemeClr val="accent6">
                  <a:lumMod val="60000"/>
                  <a:lumOff val="40000"/>
                </a:schemeClr>
              </a:buClr>
              <a:buFont typeface="Arial" charset="0"/>
              <a:buChar char="•"/>
            </a:pPr>
            <a:r>
              <a:rPr lang="en-US" sz="1800" b="0" dirty="0" smtClean="0">
                <a:solidFill>
                  <a:srgbClr val="008000"/>
                </a:solidFill>
                <a:latin typeface="Comic Sans MS" charset="0"/>
                <a:ea typeface="Comic Sans MS" charset="0"/>
                <a:cs typeface="Comic Sans MS" charset="0"/>
              </a:rPr>
              <a:t>Survey data being analyzed to determine geometry offsets for each FTOF panel: </a:t>
            </a:r>
            <a:r>
              <a:rPr lang="en-US" sz="1800" b="0" i="1" dirty="0">
                <a:solidFill>
                  <a:srgbClr val="008000"/>
                </a:solidFill>
                <a:latin typeface="Comic Sans MS"/>
                <a:cs typeface="Comic Sans MS"/>
              </a:rPr>
              <a:t>(</a:t>
            </a:r>
            <a:r>
              <a:rPr lang="en-US" sz="1800" b="0" i="1" dirty="0" err="1">
                <a:solidFill>
                  <a:srgbClr val="008000"/>
                </a:solidFill>
                <a:latin typeface="Symbol" charset="2"/>
                <a:cs typeface="Symbol" charset="2"/>
              </a:rPr>
              <a:t>D</a:t>
            </a:r>
            <a:r>
              <a:rPr lang="en-US" sz="1800" b="0" i="1" dirty="0" err="1">
                <a:solidFill>
                  <a:srgbClr val="008000"/>
                </a:solidFill>
                <a:latin typeface="Comic Sans MS"/>
                <a:cs typeface="Comic Sans MS"/>
              </a:rPr>
              <a:t>x,</a:t>
            </a:r>
            <a:r>
              <a:rPr lang="en-US" sz="1800" b="0" i="1" dirty="0" err="1">
                <a:solidFill>
                  <a:srgbClr val="008000"/>
                </a:solidFill>
                <a:latin typeface="Symbol" charset="2"/>
                <a:cs typeface="Symbol" charset="2"/>
              </a:rPr>
              <a:t>D</a:t>
            </a:r>
            <a:r>
              <a:rPr lang="en-US" sz="1800" b="0" i="1" dirty="0" err="1">
                <a:solidFill>
                  <a:srgbClr val="008000"/>
                </a:solidFill>
                <a:latin typeface="Comic Sans MS"/>
                <a:cs typeface="Comic Sans MS"/>
              </a:rPr>
              <a:t>y,</a:t>
            </a:r>
            <a:r>
              <a:rPr lang="en-US" sz="1800" b="0" i="1" dirty="0" err="1">
                <a:solidFill>
                  <a:srgbClr val="008000"/>
                </a:solidFill>
                <a:latin typeface="Symbol" charset="2"/>
                <a:cs typeface="Symbol" charset="2"/>
              </a:rPr>
              <a:t>D</a:t>
            </a:r>
            <a:r>
              <a:rPr lang="en-US" sz="1800" b="0" i="1" dirty="0" err="1">
                <a:solidFill>
                  <a:srgbClr val="008000"/>
                </a:solidFill>
                <a:latin typeface="Comic Sans MS"/>
                <a:cs typeface="Comic Sans MS"/>
              </a:rPr>
              <a:t>z,</a:t>
            </a:r>
            <a:r>
              <a:rPr lang="en-US" sz="1800" b="0" i="1" dirty="0" err="1">
                <a:solidFill>
                  <a:srgbClr val="008000"/>
                </a:solidFill>
                <a:latin typeface="Symbol" charset="2"/>
                <a:cs typeface="Symbol" charset="2"/>
              </a:rPr>
              <a:t>q</a:t>
            </a:r>
            <a:r>
              <a:rPr lang="en-US" sz="1800" b="0" i="1" baseline="-25000" dirty="0" err="1">
                <a:solidFill>
                  <a:srgbClr val="008000"/>
                </a:solidFill>
                <a:latin typeface="Comic Sans MS"/>
                <a:cs typeface="Comic Sans MS"/>
              </a:rPr>
              <a:t>x</a:t>
            </a:r>
            <a:r>
              <a:rPr lang="en-US" sz="1800" b="0" i="1" dirty="0" err="1">
                <a:solidFill>
                  <a:srgbClr val="008000"/>
                </a:solidFill>
                <a:latin typeface="Comic Sans MS"/>
                <a:cs typeface="Comic Sans MS"/>
              </a:rPr>
              <a:t>,</a:t>
            </a:r>
            <a:r>
              <a:rPr lang="en-US" sz="1800" b="0" i="1" dirty="0" err="1">
                <a:solidFill>
                  <a:srgbClr val="008000"/>
                </a:solidFill>
                <a:latin typeface="Symbol" charset="2"/>
                <a:cs typeface="Symbol" charset="2"/>
              </a:rPr>
              <a:t>q</a:t>
            </a:r>
            <a:r>
              <a:rPr lang="en-US" sz="1800" b="0" i="1" baseline="-25000" dirty="0" err="1">
                <a:solidFill>
                  <a:srgbClr val="008000"/>
                </a:solidFill>
                <a:latin typeface="Comic Sans MS"/>
                <a:cs typeface="Comic Sans MS"/>
              </a:rPr>
              <a:t>y</a:t>
            </a:r>
            <a:r>
              <a:rPr lang="en-US" sz="1800" b="0" i="1" dirty="0" err="1">
                <a:solidFill>
                  <a:srgbClr val="008000"/>
                </a:solidFill>
                <a:latin typeface="Comic Sans MS"/>
                <a:cs typeface="Comic Sans MS"/>
              </a:rPr>
              <a:t>,</a:t>
            </a:r>
            <a:r>
              <a:rPr lang="en-US" sz="1800" b="0" i="1" dirty="0" err="1">
                <a:solidFill>
                  <a:srgbClr val="008000"/>
                </a:solidFill>
                <a:latin typeface="Symbol" charset="2"/>
                <a:cs typeface="Symbol" charset="2"/>
              </a:rPr>
              <a:t>q</a:t>
            </a:r>
            <a:r>
              <a:rPr lang="en-US" sz="1800" b="0" i="1" baseline="-25000" dirty="0" err="1">
                <a:solidFill>
                  <a:srgbClr val="008000"/>
                </a:solidFill>
                <a:latin typeface="Comic Sans MS"/>
                <a:cs typeface="Comic Sans MS"/>
              </a:rPr>
              <a:t>z</a:t>
            </a:r>
            <a:r>
              <a:rPr lang="en-US" sz="1800" b="0" i="1" dirty="0">
                <a:solidFill>
                  <a:srgbClr val="008000"/>
                </a:solidFill>
                <a:latin typeface="Comic Sans MS"/>
                <a:cs typeface="Comic Sans MS"/>
              </a:rPr>
              <a:t>) </a:t>
            </a:r>
            <a:endParaRPr lang="en-US" sz="1800" b="0" i="1" dirty="0" smtClean="0">
              <a:solidFill>
                <a:srgbClr val="008000"/>
              </a:solidFill>
              <a:latin typeface="Comic Sans MS"/>
              <a:cs typeface="Comic Sans MS"/>
            </a:endParaRPr>
          </a:p>
          <a:p>
            <a:pPr marL="179388" indent="-179388">
              <a:spcAft>
                <a:spcPts val="600"/>
              </a:spcAft>
              <a:buClr>
                <a:schemeClr val="accent6">
                  <a:lumMod val="60000"/>
                  <a:lumOff val="40000"/>
                </a:schemeClr>
              </a:buClr>
              <a:buFont typeface="Arial" charset="0"/>
              <a:buChar char="•"/>
            </a:pPr>
            <a:r>
              <a:rPr lang="en-US" sz="1800" b="0" dirty="0" smtClean="0">
                <a:solidFill>
                  <a:srgbClr val="008000"/>
                </a:solidFill>
                <a:latin typeface="Comic Sans MS"/>
                <a:ea typeface="Comic Sans MS" charset="0"/>
                <a:cs typeface="Comic Sans MS"/>
              </a:rPr>
              <a:t>Andrey Kim is modifying the geometry service to include these shifts</a:t>
            </a:r>
            <a:endParaRPr lang="en-US" sz="1800" b="0" dirty="0" smtClean="0">
              <a:solidFill>
                <a:srgbClr val="008000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978801" y="4029591"/>
            <a:ext cx="3945043" cy="1985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1800" b="0" dirty="0" smtClean="0">
                <a:latin typeface="Comic Sans MS" charset="0"/>
                <a:ea typeface="Comic Sans MS" charset="0"/>
                <a:cs typeface="Comic Sans MS" charset="0"/>
              </a:rPr>
              <a:t>Tracking:</a:t>
            </a:r>
          </a:p>
          <a:p>
            <a:pPr marL="179388" indent="-179388">
              <a:spcAft>
                <a:spcPts val="600"/>
              </a:spcAft>
              <a:buClr>
                <a:schemeClr val="accent6">
                  <a:lumMod val="60000"/>
                  <a:lumOff val="40000"/>
                </a:schemeClr>
              </a:buClr>
              <a:buFont typeface="Arial" charset="0"/>
              <a:buChar char="•"/>
            </a:pPr>
            <a:r>
              <a:rPr lang="en-US" sz="1800" b="0" dirty="0" smtClean="0">
                <a:solidFill>
                  <a:srgbClr val="008000"/>
                </a:solidFill>
                <a:latin typeface="Comic Sans MS" charset="0"/>
                <a:ea typeface="Comic Sans MS" charset="0"/>
                <a:cs typeface="Comic Sans MS" charset="0"/>
              </a:rPr>
              <a:t>DC time </a:t>
            </a:r>
            <a:r>
              <a:rPr lang="en-US" sz="1800" b="0" dirty="0" smtClean="0">
                <a:solidFill>
                  <a:srgbClr val="008000"/>
                </a:solidFill>
                <a:latin typeface="Comic Sans MS" charset="0"/>
                <a:ea typeface="Comic Sans MS" charset="0"/>
                <a:cs typeface="Comic Sans MS" charset="0"/>
                <a:sym typeface="Wingdings"/>
              </a:rPr>
              <a:t> </a:t>
            </a:r>
            <a:r>
              <a:rPr lang="en-US" sz="1800" b="0" dirty="0" err="1" smtClean="0">
                <a:solidFill>
                  <a:srgbClr val="008000"/>
                </a:solidFill>
                <a:latin typeface="Comic Sans MS" charset="0"/>
                <a:ea typeface="Comic Sans MS" charset="0"/>
                <a:cs typeface="Comic Sans MS" charset="0"/>
                <a:sym typeface="Wingdings"/>
              </a:rPr>
              <a:t>dist</a:t>
            </a:r>
            <a:r>
              <a:rPr lang="en-US" sz="1800" b="0" dirty="0" smtClean="0">
                <a:solidFill>
                  <a:srgbClr val="008000"/>
                </a:solidFill>
                <a:latin typeface="Comic Sans MS" charset="0"/>
                <a:ea typeface="Comic Sans MS" charset="0"/>
                <a:cs typeface="Comic Sans MS" charset="0"/>
                <a:sym typeface="Wingdings"/>
              </a:rPr>
              <a:t> calibrations for TBT are still 0</a:t>
            </a:r>
            <a:r>
              <a:rPr lang="en-US" sz="1800" b="0" baseline="30000" dirty="0" smtClean="0">
                <a:solidFill>
                  <a:srgbClr val="008000"/>
                </a:solidFill>
                <a:latin typeface="Comic Sans MS" charset="0"/>
                <a:ea typeface="Comic Sans MS" charset="0"/>
                <a:cs typeface="Comic Sans MS" charset="0"/>
                <a:sym typeface="Wingdings"/>
              </a:rPr>
              <a:t>th</a:t>
            </a:r>
            <a:r>
              <a:rPr lang="en-US" sz="1800" b="0" dirty="0" smtClean="0">
                <a:solidFill>
                  <a:srgbClr val="008000"/>
                </a:solidFill>
                <a:latin typeface="Comic Sans MS" charset="0"/>
                <a:ea typeface="Comic Sans MS" charset="0"/>
                <a:cs typeface="Comic Sans MS" charset="0"/>
                <a:sym typeface="Wingdings"/>
              </a:rPr>
              <a:t> order and crude</a:t>
            </a:r>
          </a:p>
          <a:p>
            <a:pPr marL="179388" indent="-179388">
              <a:spcAft>
                <a:spcPts val="600"/>
              </a:spcAft>
              <a:buClr>
                <a:schemeClr val="accent6">
                  <a:lumMod val="60000"/>
                  <a:lumOff val="40000"/>
                </a:schemeClr>
              </a:buClr>
              <a:buFont typeface="Arial" charset="0"/>
              <a:buChar char="•"/>
            </a:pPr>
            <a:r>
              <a:rPr lang="en-US" sz="1800" b="0" dirty="0" smtClean="0">
                <a:solidFill>
                  <a:srgbClr val="008000"/>
                </a:solidFill>
                <a:latin typeface="Comic Sans MS" charset="0"/>
                <a:ea typeface="Comic Sans MS" charset="0"/>
                <a:cs typeface="Comic Sans MS" charset="0"/>
                <a:sym typeface="Wingdings"/>
              </a:rPr>
              <a:t>FTOF calibrations will be redone when improved tracking information is available</a:t>
            </a:r>
            <a:endParaRPr lang="en-US" sz="1800" b="0" i="1" dirty="0" smtClean="0">
              <a:solidFill>
                <a:srgbClr val="008000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6869396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0" y="143560"/>
            <a:ext cx="9144000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12" rIns="91425" bIns="45712" numCol="1" anchor="ctr" anchorCtr="0" compatLnSpc="1">
            <a:prstTxWarp prst="textNoShape">
              <a:avLst/>
            </a:prstTxWarp>
          </a:bodyPr>
          <a:lstStyle/>
          <a:p>
            <a:pPr algn="ctr" defTabSz="914246" eaLnBrk="0" hangingPunct="0">
              <a:defRPr/>
            </a:pPr>
            <a:r>
              <a:rPr lang="en-US" kern="0" smtClean="0">
                <a:solidFill>
                  <a:srgbClr val="333399"/>
                </a:solidFill>
                <a:latin typeface="+mj-lt"/>
                <a:ea typeface="ＭＳ Ｐゴシック" pitchFamily="-110" charset="-128"/>
                <a:cs typeface="+mj-cs"/>
              </a:rPr>
              <a:t>FTOF Calibration Work List</a:t>
            </a:r>
            <a:endParaRPr lang="en-US" kern="0" dirty="0">
              <a:solidFill>
                <a:srgbClr val="333399"/>
              </a:solidFill>
              <a:latin typeface="+mj-lt"/>
              <a:ea typeface="ＭＳ Ｐゴシック" pitchFamily="-110" charset="-128"/>
              <a:cs typeface="+mj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4325" y="1227059"/>
            <a:ext cx="8258175" cy="3924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9388" indent="-179388">
              <a:spcAft>
                <a:spcPts val="1800"/>
              </a:spcAft>
              <a:buClr>
                <a:srgbClr val="C00000"/>
              </a:buClr>
              <a:buFont typeface="Arial" charset="0"/>
              <a:buChar char="•"/>
            </a:pPr>
            <a:r>
              <a:rPr lang="en-US" sz="1800" b="0" dirty="0" smtClean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Continue systematic studies of KPP data calibrations and system response</a:t>
            </a:r>
          </a:p>
          <a:p>
            <a:pPr marL="179388" indent="-179388">
              <a:spcAft>
                <a:spcPts val="1800"/>
              </a:spcAft>
              <a:buClr>
                <a:srgbClr val="C00000"/>
              </a:buClr>
              <a:buFont typeface="Arial" charset="0"/>
              <a:buChar char="•"/>
            </a:pPr>
            <a:r>
              <a:rPr lang="en-US" sz="1800" b="0" dirty="0" smtClean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Develop </a:t>
            </a:r>
            <a:r>
              <a:rPr lang="en-US" sz="1800" b="0" dirty="0" smtClean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position-dependent TW correction</a:t>
            </a:r>
          </a:p>
          <a:p>
            <a:pPr marL="179388" indent="-179388">
              <a:spcAft>
                <a:spcPts val="1800"/>
              </a:spcAft>
              <a:buClr>
                <a:srgbClr val="C00000"/>
              </a:buClr>
              <a:buFont typeface="Arial" charset="0"/>
              <a:buChar char="•"/>
            </a:pPr>
            <a:r>
              <a:rPr lang="en-US" sz="1800" b="0" dirty="0" smtClean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Add step to determine hardware status</a:t>
            </a:r>
          </a:p>
          <a:p>
            <a:pPr marL="179388" indent="-179388">
              <a:spcAft>
                <a:spcPts val="1800"/>
              </a:spcAft>
              <a:buClr>
                <a:srgbClr val="C00000"/>
              </a:buClr>
              <a:buFont typeface="Arial" charset="0"/>
              <a:buChar char="•"/>
            </a:pPr>
            <a:r>
              <a:rPr lang="en-US" sz="1800" b="0" dirty="0" smtClean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Update code to calibrate around hardware failures</a:t>
            </a:r>
          </a:p>
          <a:p>
            <a:pPr marL="179388" indent="-179388">
              <a:spcAft>
                <a:spcPts val="1800"/>
              </a:spcAft>
              <a:buClr>
                <a:srgbClr val="C00000"/>
              </a:buClr>
              <a:buFont typeface="Arial" charset="0"/>
              <a:buChar char="•"/>
            </a:pPr>
            <a:r>
              <a:rPr lang="en-US" sz="1800" b="0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Streamline code to improve reliability and </a:t>
            </a:r>
            <a:r>
              <a:rPr lang="en-US" sz="1800" b="0" dirty="0" smtClean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automation</a:t>
            </a:r>
            <a:endParaRPr lang="en-US" sz="1800" b="0" dirty="0" smtClean="0">
              <a:solidFill>
                <a:srgbClr val="0070C0"/>
              </a:solidFill>
              <a:latin typeface="Comic Sans MS" charset="0"/>
              <a:ea typeface="Comic Sans MS" charset="0"/>
              <a:cs typeface="Comic Sans MS" charset="0"/>
            </a:endParaRPr>
          </a:p>
          <a:p>
            <a:pPr marL="179388" indent="-179388">
              <a:spcAft>
                <a:spcPts val="1800"/>
              </a:spcAft>
              <a:buClr>
                <a:srgbClr val="C00000"/>
              </a:buClr>
              <a:buFont typeface="Arial" charset="0"/>
              <a:buChar char="•"/>
            </a:pPr>
            <a:r>
              <a:rPr lang="en-US" sz="1800" b="0" dirty="0" smtClean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Color </a:t>
            </a:r>
            <a:r>
              <a:rPr lang="en-US" sz="1800" b="0" dirty="0" smtClean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code fit parameters to highlight those out of range</a:t>
            </a:r>
          </a:p>
          <a:p>
            <a:pPr marL="179388" indent="-179388">
              <a:spcAft>
                <a:spcPts val="1800"/>
              </a:spcAft>
              <a:buClr>
                <a:srgbClr val="C00000"/>
              </a:buClr>
              <a:buFont typeface="Arial" charset="0"/>
              <a:buChar char="•"/>
            </a:pPr>
            <a:r>
              <a:rPr lang="en-US" sz="1800" b="0" dirty="0" smtClean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Develop </a:t>
            </a:r>
            <a:r>
              <a:rPr lang="en-US" sz="1800" b="0" dirty="0" smtClean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code release structure and put into </a:t>
            </a:r>
            <a:r>
              <a:rPr lang="en-US" sz="1800" b="0" dirty="0" err="1" smtClean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github</a:t>
            </a:r>
            <a:r>
              <a:rPr lang="en-US" sz="1800" b="0" dirty="0" smtClean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 repository</a:t>
            </a:r>
          </a:p>
          <a:p>
            <a:pPr marL="179388" indent="-179388">
              <a:spcAft>
                <a:spcPts val="1800"/>
              </a:spcAft>
              <a:buClr>
                <a:srgbClr val="C00000"/>
              </a:buClr>
              <a:buFont typeface="Arial" charset="0"/>
              <a:buChar char="•"/>
            </a:pPr>
            <a:r>
              <a:rPr lang="en-US" sz="1800" b="0" dirty="0" smtClean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Update suite documentation and develop tutorials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28707" y="5482980"/>
            <a:ext cx="7115176" cy="723275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800" b="0" dirty="0" smtClean="0">
                <a:latin typeface="Comic Sans MS" charset="0"/>
                <a:ea typeface="Comic Sans MS" charset="0"/>
                <a:cs typeface="Comic Sans MS" charset="0"/>
              </a:rPr>
              <a:t>FTOF Calibration Code Development Group:</a:t>
            </a:r>
          </a:p>
          <a:p>
            <a:pPr lvl="1">
              <a:spcAft>
                <a:spcPts val="600"/>
              </a:spcAft>
            </a:pPr>
            <a:r>
              <a:rPr lang="en-US" sz="1800" b="0" i="1" dirty="0" smtClean="0">
                <a:solidFill>
                  <a:srgbClr val="008000"/>
                </a:solidFill>
                <a:latin typeface="Comic Sans MS" charset="0"/>
                <a:ea typeface="Comic Sans MS" charset="0"/>
                <a:cs typeface="Comic Sans MS" charset="0"/>
              </a:rPr>
              <a:t>        Louise </a:t>
            </a:r>
            <a:r>
              <a:rPr lang="en-US" sz="1800" b="0" i="1" dirty="0" smtClean="0">
                <a:solidFill>
                  <a:srgbClr val="008000"/>
                </a:solidFill>
                <a:latin typeface="Comic Sans MS" charset="0"/>
                <a:ea typeface="Comic Sans MS" charset="0"/>
                <a:cs typeface="Comic Sans MS" charset="0"/>
              </a:rPr>
              <a:t>Clark, </a:t>
            </a:r>
            <a:r>
              <a:rPr lang="en-US" sz="1800" b="0" i="1" dirty="0" err="1" smtClean="0">
                <a:solidFill>
                  <a:srgbClr val="008000"/>
                </a:solidFill>
                <a:latin typeface="Comic Sans MS" charset="0"/>
                <a:ea typeface="Comic Sans MS" charset="0"/>
                <a:cs typeface="Comic Sans MS" charset="0"/>
              </a:rPr>
              <a:t>Raffaella</a:t>
            </a:r>
            <a:r>
              <a:rPr lang="en-US" sz="1800" b="0" i="1" dirty="0" smtClean="0">
                <a:solidFill>
                  <a:srgbClr val="008000"/>
                </a:solidFill>
                <a:latin typeface="Comic Sans MS" charset="0"/>
                <a:ea typeface="Comic Sans MS" charset="0"/>
                <a:cs typeface="Comic Sans MS" charset="0"/>
              </a:rPr>
              <a:t> de Vita, Ralf </a:t>
            </a:r>
            <a:r>
              <a:rPr lang="en-US" sz="1800" b="0" i="1" dirty="0" err="1" smtClean="0">
                <a:solidFill>
                  <a:srgbClr val="008000"/>
                </a:solidFill>
                <a:latin typeface="Comic Sans MS" charset="0"/>
                <a:ea typeface="Comic Sans MS" charset="0"/>
                <a:cs typeface="Comic Sans MS" charset="0"/>
              </a:rPr>
              <a:t>Gothe</a:t>
            </a:r>
            <a:r>
              <a:rPr lang="en-US" sz="1800" b="0" i="1" dirty="0" smtClean="0">
                <a:solidFill>
                  <a:srgbClr val="008000"/>
                </a:solidFill>
                <a:latin typeface="Comic Sans MS" charset="0"/>
                <a:ea typeface="Comic Sans MS" charset="0"/>
                <a:cs typeface="Comic Sans MS" charset="0"/>
              </a:rPr>
              <a:t>, </a:t>
            </a:r>
            <a:r>
              <a:rPr lang="en-US" sz="1800" b="0" i="1" dirty="0" smtClean="0">
                <a:solidFill>
                  <a:srgbClr val="008000"/>
                </a:solidFill>
                <a:latin typeface="Comic Sans MS" charset="0"/>
                <a:ea typeface="Comic Sans MS" charset="0"/>
                <a:cs typeface="Comic Sans MS" charset="0"/>
              </a:rPr>
              <a:t>DSC</a:t>
            </a:r>
            <a:endParaRPr lang="en-US" sz="1800" b="0" i="1" dirty="0" smtClean="0">
              <a:solidFill>
                <a:srgbClr val="008000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47769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owerpoint Template Lehman Review June 07">
  <a:themeElements>
    <a:clrScheme name="Powerpoint Template Lehman Review June 07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owerpoint Template Lehman Review June 07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spcAft>
            <a:spcPts val="600"/>
          </a:spcAft>
          <a:defRPr sz="1800" b="0" dirty="0" smtClean="0">
            <a:latin typeface="+mn-lt"/>
          </a:defRPr>
        </a:defPPr>
      </a:lstStyle>
    </a:txDef>
  </a:objectDefaults>
  <a:extraClrSchemeLst>
    <a:extraClrScheme>
      <a:clrScheme name="Powerpoint Template Lehman Review June 07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 Template Lehman Review June 07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 Template Lehman Review June 07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 Template Lehman Review June 07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 Template Lehman Review June 07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 Template Lehman Review June 07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 Template Lehman Review June 07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 Template Lehman Review June 07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 Template Lehman Review June 07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 Template Lehman Review June 07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 Template Lehman Review June 07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 Template Lehman Review June 07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  <a:txDef>
      <a:spPr>
        <a:noFill/>
      </a:spPr>
      <a:bodyPr wrap="square" rtlCol="0">
        <a:noAutofit/>
      </a:bodyPr>
      <a:lstStyle>
        <a:defPPr algn="l">
          <a:defRPr sz="2400" dirty="0" smtClean="0">
            <a:latin typeface="Arial" pitchFamily="34" charset="0"/>
            <a:cs typeface="Arial" pitchFamily="34" charset="0"/>
          </a:defRPr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Template Lehman Review June 07</Template>
  <TotalTime>96399</TotalTime>
  <Pages>1</Pages>
  <Words>880</Words>
  <Application>Microsoft Macintosh PowerPoint</Application>
  <PresentationFormat>On-screen Show (4:3)</PresentationFormat>
  <Paragraphs>162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30" baseType="lpstr">
      <vt:lpstr>Arial Black</vt:lpstr>
      <vt:lpstr>Comic Sans MS</vt:lpstr>
      <vt:lpstr>Courier New</vt:lpstr>
      <vt:lpstr>Helvetica Light</vt:lpstr>
      <vt:lpstr>ＭＳ Ｐゴシック</vt:lpstr>
      <vt:lpstr>Symbol</vt:lpstr>
      <vt:lpstr>Times New Roman</vt:lpstr>
      <vt:lpstr>Verdana</vt:lpstr>
      <vt:lpstr>Wingdings</vt:lpstr>
      <vt:lpstr>Arial</vt:lpstr>
      <vt:lpstr>Powerpoint Template Lehman Review June 07</vt:lpstr>
      <vt:lpstr>Custom Design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Jefferson Lab</Company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Christine Hummel</dc:creator>
  <cp:keywords>Presentation Generic</cp:keywords>
  <dc:description/>
  <cp:lastModifiedBy>Microsoft Office User</cp:lastModifiedBy>
  <cp:revision>1277</cp:revision>
  <cp:lastPrinted>2017-02-23T15:03:13Z</cp:lastPrinted>
  <dcterms:created xsi:type="dcterms:W3CDTF">2017-03-24T13:59:29Z</dcterms:created>
  <dcterms:modified xsi:type="dcterms:W3CDTF">2017-06-13T01:09:18Z</dcterms:modified>
</cp:coreProperties>
</file>