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5"/>
  </p:notesMasterIdLst>
  <p:handoutMasterIdLst>
    <p:handoutMasterId r:id="rId36"/>
  </p:handoutMasterIdLst>
  <p:sldIdLst>
    <p:sldId id="257" r:id="rId2"/>
    <p:sldId id="298" r:id="rId3"/>
    <p:sldId id="258" r:id="rId4"/>
    <p:sldId id="259" r:id="rId5"/>
    <p:sldId id="260" r:id="rId6"/>
    <p:sldId id="265" r:id="rId7"/>
    <p:sldId id="266" r:id="rId8"/>
    <p:sldId id="267" r:id="rId9"/>
    <p:sldId id="307" r:id="rId10"/>
    <p:sldId id="271" r:id="rId11"/>
    <p:sldId id="272" r:id="rId12"/>
    <p:sldId id="273" r:id="rId13"/>
    <p:sldId id="274" r:id="rId14"/>
    <p:sldId id="302" r:id="rId15"/>
    <p:sldId id="300" r:id="rId16"/>
    <p:sldId id="303" r:id="rId17"/>
    <p:sldId id="304" r:id="rId18"/>
    <p:sldId id="301" r:id="rId19"/>
    <p:sldId id="276" r:id="rId20"/>
    <p:sldId id="299" r:id="rId21"/>
    <p:sldId id="311" r:id="rId22"/>
    <p:sldId id="278" r:id="rId23"/>
    <p:sldId id="279" r:id="rId24"/>
    <p:sldId id="280" r:id="rId25"/>
    <p:sldId id="283" r:id="rId26"/>
    <p:sldId id="297" r:id="rId27"/>
    <p:sldId id="286" r:id="rId28"/>
    <p:sldId id="287" r:id="rId29"/>
    <p:sldId id="305" r:id="rId30"/>
    <p:sldId id="314" r:id="rId31"/>
    <p:sldId id="313" r:id="rId32"/>
    <p:sldId id="294" r:id="rId33"/>
    <p:sldId id="316" r:id="rId34"/>
  </p:sldIdLst>
  <p:sldSz cx="9144000" cy="6858000" type="screen4x3"/>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CF2"/>
    <a:srgbClr val="B2B2B2"/>
    <a:srgbClr val="A6A6A6"/>
    <a:srgbClr val="4D4D4D"/>
    <a:srgbClr val="00539B"/>
    <a:srgbClr val="5D87A1"/>
    <a:srgbClr val="B30838"/>
    <a:srgbClr val="61116A"/>
  </p:clrMru>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32" autoAdjust="0"/>
    <p:restoredTop sz="94679" autoAdjust="0"/>
  </p:normalViewPr>
  <p:slideViewPr>
    <p:cSldViewPr snapToGrid="0">
      <p:cViewPr varScale="1">
        <p:scale>
          <a:sx n="80" d="100"/>
          <a:sy n="80" d="100"/>
        </p:scale>
        <p:origin x="-12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6" d="100"/>
          <a:sy n="76" d="100"/>
        </p:scale>
        <p:origin x="-2706" y="-102"/>
      </p:cViewPr>
      <p:guideLst>
        <p:guide orient="horz" pos="2920"/>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31.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2151C11E-1A00-48AF-8C08-97C362C67874}" type="datetimeFigureOut">
              <a:rPr lang="en-US" smtClean="0"/>
              <a:pPr/>
              <a:t>7/17/2012</a:t>
            </a:fld>
            <a:endParaRPr lang="en-US"/>
          </a:p>
        </p:txBody>
      </p:sp>
      <p:sp>
        <p:nvSpPr>
          <p:cNvPr id="4" name="Footer Placeholder 3"/>
          <p:cNvSpPr>
            <a:spLocks noGrp="1"/>
          </p:cNvSpPr>
          <p:nvPr>
            <p:ph type="ftr" sz="quarter" idx="2"/>
          </p:nvPr>
        </p:nvSpPr>
        <p:spPr>
          <a:xfrm>
            <a:off x="0" y="8805863"/>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05863"/>
            <a:ext cx="3038475" cy="463550"/>
          </a:xfrm>
          <a:prstGeom prst="rect">
            <a:avLst/>
          </a:prstGeom>
        </p:spPr>
        <p:txBody>
          <a:bodyPr vert="horz" lIns="91440" tIns="45720" rIns="91440" bIns="45720" rtlCol="0" anchor="b"/>
          <a:lstStyle>
            <a:lvl1pPr algn="r">
              <a:defRPr sz="1200"/>
            </a:lvl1pPr>
          </a:lstStyle>
          <a:p>
            <a:fld id="{2AFFDF9B-F3F5-4382-A25B-4EAA3B410B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18" tIns="46510" rIns="93018" bIns="4651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3550"/>
          </a:xfrm>
          <a:prstGeom prst="rect">
            <a:avLst/>
          </a:prstGeom>
        </p:spPr>
        <p:txBody>
          <a:bodyPr vert="horz" lIns="93018" tIns="46510" rIns="93018" bIns="46510" rtlCol="0"/>
          <a:lstStyle>
            <a:lvl1pPr algn="r">
              <a:defRPr sz="1200">
                <a:latin typeface="Arial" pitchFamily="34" charset="0"/>
              </a:defRPr>
            </a:lvl1pPr>
          </a:lstStyle>
          <a:p>
            <a:fld id="{8C7BB64C-82E2-466C-9C50-B2DA6307AB11}" type="datetimeFigureOut">
              <a:rPr lang="en-US" smtClean="0"/>
              <a:pPr/>
              <a:t>7/17/2012</a:t>
            </a:fld>
            <a:endParaRPr lang="en-US" dirty="0"/>
          </a:p>
        </p:txBody>
      </p:sp>
      <p:sp>
        <p:nvSpPr>
          <p:cNvPr id="4" name="Slide Image Placeholder 3"/>
          <p:cNvSpPr>
            <a:spLocks noGrp="1" noRot="1" noChangeAspect="1"/>
          </p:cNvSpPr>
          <p:nvPr>
            <p:ph type="sldImg" idx="2"/>
          </p:nvPr>
        </p:nvSpPr>
        <p:spPr>
          <a:xfrm>
            <a:off x="1187450" y="696913"/>
            <a:ext cx="4635500" cy="3476625"/>
          </a:xfrm>
          <a:prstGeom prst="rect">
            <a:avLst/>
          </a:prstGeom>
          <a:noFill/>
          <a:ln w="12700">
            <a:solidFill>
              <a:prstClr val="black"/>
            </a:solidFill>
          </a:ln>
        </p:spPr>
        <p:txBody>
          <a:bodyPr vert="horz" lIns="93018" tIns="46510" rIns="93018" bIns="46510" rtlCol="0" anchor="ctr"/>
          <a:lstStyle/>
          <a:p>
            <a:endParaRPr lang="en-US" dirty="0"/>
          </a:p>
        </p:txBody>
      </p:sp>
      <p:sp>
        <p:nvSpPr>
          <p:cNvPr id="5" name="Notes Placeholder 4"/>
          <p:cNvSpPr>
            <a:spLocks noGrp="1"/>
          </p:cNvSpPr>
          <p:nvPr>
            <p:ph type="body" sz="quarter" idx="3"/>
          </p:nvPr>
        </p:nvSpPr>
        <p:spPr>
          <a:xfrm>
            <a:off x="701040" y="4403725"/>
            <a:ext cx="5608320" cy="4171950"/>
          </a:xfrm>
          <a:prstGeom prst="rect">
            <a:avLst/>
          </a:prstGeom>
        </p:spPr>
        <p:txBody>
          <a:bodyPr vert="horz" lIns="93018" tIns="46510" rIns="93018" bIns="465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05842"/>
            <a:ext cx="3037840" cy="463550"/>
          </a:xfrm>
          <a:prstGeom prst="rect">
            <a:avLst/>
          </a:prstGeom>
        </p:spPr>
        <p:txBody>
          <a:bodyPr vert="horz" lIns="93018" tIns="46510" rIns="93018" bIns="4651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8" y="8805842"/>
            <a:ext cx="3037840" cy="463550"/>
          </a:xfrm>
          <a:prstGeom prst="rect">
            <a:avLst/>
          </a:prstGeom>
        </p:spPr>
        <p:txBody>
          <a:bodyPr vert="horz" lIns="93018" tIns="46510" rIns="93018" bIns="46510" rtlCol="0" anchor="b"/>
          <a:lstStyle>
            <a:lvl1pPr algn="r">
              <a:defRPr sz="1200">
                <a:latin typeface="Arial" pitchFamily="34" charset="0"/>
              </a:defRPr>
            </a:lvl1pPr>
          </a:lstStyle>
          <a:p>
            <a:fld id="{A778FBA5-F957-4CE9-A734-9CFA9C4F5603}" type="slidenum">
              <a:rPr lang="en-US" smtClean="0"/>
              <a:pPr/>
              <a:t>‹#›</a:t>
            </a:fld>
            <a:endParaRPr lang="en-US" dirty="0"/>
          </a:p>
        </p:txBody>
      </p:sp>
      <p:sp>
        <p:nvSpPr>
          <p:cNvPr id="8" name="TextBox 7"/>
          <p:cNvSpPr txBox="1"/>
          <p:nvPr/>
        </p:nvSpPr>
        <p:spPr>
          <a:xfrm>
            <a:off x="3145165" y="4152752"/>
            <a:ext cx="720069" cy="553998"/>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Slide </a:t>
            </a:r>
            <a:fld id="{A778FBA5-F957-4CE9-A734-9CFA9C4F5603}" type="slidenum">
              <a:rPr lang="en-US" sz="1200" smtClean="0">
                <a:latin typeface="Times New Roman" pitchFamily="18" charset="0"/>
                <a:cs typeface="Times New Roman" pitchFamily="18"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dirty="0" smtClean="0">
              <a:latin typeface="Times New Roman" pitchFamily="18" charset="0"/>
              <a:cs typeface="Times New Roman" pitchFamily="18" charset="0"/>
            </a:endParaRPr>
          </a:p>
          <a:p>
            <a:r>
              <a:rPr lang="en-US" dirty="0" smtClean="0"/>
              <a:t> </a:t>
            </a:r>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200" kern="1200">
        <a:solidFill>
          <a:schemeClr val="tx1"/>
        </a:solidFill>
        <a:latin typeface="Times New Roman" pitchFamily="18" charset="0"/>
        <a:ea typeface="+mn-ea"/>
        <a:cs typeface="Times New Roman" pitchFamily="18" charset="0"/>
      </a:defRPr>
    </a:lvl2pPr>
    <a:lvl3pPr marL="914400" algn="l" defTabSz="914400" rtl="0" eaLnBrk="1" latinLnBrk="0" hangingPunct="1">
      <a:defRPr sz="1200" kern="1200">
        <a:solidFill>
          <a:schemeClr val="tx1"/>
        </a:solidFill>
        <a:latin typeface="Times New Roman" pitchFamily="18" charset="0"/>
        <a:ea typeface="+mn-ea"/>
        <a:cs typeface="Times New Roman" pitchFamily="18" charset="0"/>
      </a:defRPr>
    </a:lvl3pPr>
    <a:lvl4pPr marL="1371600" algn="l" defTabSz="914400" rtl="0" eaLnBrk="1" latinLnBrk="0" hangingPunct="1">
      <a:defRPr sz="1200" kern="1200">
        <a:solidFill>
          <a:schemeClr val="tx1"/>
        </a:solidFill>
        <a:latin typeface="Times New Roman" pitchFamily="18" charset="0"/>
        <a:ea typeface="+mn-ea"/>
        <a:cs typeface="Times New Roman" pitchFamily="18" charset="0"/>
      </a:defRPr>
    </a:lvl4pPr>
    <a:lvl5pPr marL="1828800" algn="l" defTabSz="914400" rtl="0" eaLnBrk="1" latinLnBrk="0" hangingPunct="1">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3C559FB4-5A0F-444F-82C0-97DB78C78297}" type="slidenum">
              <a:rPr lang="en-US"/>
              <a:pPr/>
              <a:t>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r>
              <a:rPr lang="en-US" dirty="0" smtClean="0">
                <a:latin typeface="Times New Roman" pitchFamily="18" charset="0"/>
              </a:rPr>
              <a:t>The Lincoln Laboratory portion of this work is sponsored by the Naval Surface Warfare Center, </a:t>
            </a:r>
            <a:r>
              <a:rPr lang="en-US" dirty="0" err="1" smtClean="0">
                <a:latin typeface="Times New Roman" pitchFamily="18" charset="0"/>
              </a:rPr>
              <a:t>Carderock</a:t>
            </a:r>
            <a:r>
              <a:rPr lang="en-US" dirty="0" smtClean="0">
                <a:latin typeface="Times New Roman" pitchFamily="18" charset="0"/>
              </a:rPr>
              <a:t> Division under Air Force Contract #FA8721-05-C-0002. Opinions, interpretations, conclusions, and recommendations are those of the author and are not necessarily endorsed by the United States Government.</a:t>
            </a:r>
          </a:p>
          <a:p>
            <a:r>
              <a:rPr lang="en-US" dirty="0" smtClean="0">
                <a:latin typeface="Times New Roman" pitchFamily="18" charset="0"/>
              </a:rPr>
              <a:t> </a:t>
            </a:r>
            <a:endParaRPr lang="en-US"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fld id="{555827CC-CA55-4E80-9B93-342561704A96}" type="slidenum">
              <a:rPr lang="en-US"/>
              <a:pPr/>
              <a:t>12</a:t>
            </a:fld>
            <a:endParaRPr lang="en-US"/>
          </a:p>
        </p:txBody>
      </p:sp>
      <p:sp>
        <p:nvSpPr>
          <p:cNvPr id="57347" name="Rectangle 2"/>
          <p:cNvSpPr>
            <a:spLocks noGrp="1" noRot="1" noChangeAspect="1" noChangeArrowheads="1" noTextEdit="1"/>
          </p:cNvSpPr>
          <p:nvPr>
            <p:ph type="sldImg"/>
          </p:nvPr>
        </p:nvSpPr>
        <p:spPr>
          <a:xfrm>
            <a:off x="1189038" y="695325"/>
            <a:ext cx="4635500" cy="3476625"/>
          </a:xfrm>
          <a:ln/>
        </p:spPr>
      </p:sp>
      <p:sp>
        <p:nvSpPr>
          <p:cNvPr id="57348" name="Rectangle 3"/>
          <p:cNvSpPr>
            <a:spLocks noGrp="1" noChangeArrowheads="1"/>
          </p:cNvSpPr>
          <p:nvPr>
            <p:ph type="body" idx="1"/>
          </p:nvPr>
        </p:nvSpPr>
        <p:spPr>
          <a:xfrm>
            <a:off x="935634" y="4480678"/>
            <a:ext cx="5139134" cy="4172563"/>
          </a:xfrm>
        </p:spPr>
        <p:txBody>
          <a:bodyPr lIns="93306" tIns="46653" rIns="93306" bIns="46653"/>
          <a:lstStyle/>
          <a:p>
            <a:pPr eaLnBrk="1" hangingPunct="1"/>
            <a:r>
              <a:rPr lang="en-US" smtClean="0"/>
              <a:t>Cross-section view of the dielectric resonator that is used to measure the microwave surface resistance  of MgB</a:t>
            </a:r>
            <a:r>
              <a:rPr lang="en-US" baseline="-25000" smtClean="0"/>
              <a:t>2</a:t>
            </a:r>
            <a:r>
              <a:rPr lang="en-US" smtClean="0"/>
              <a:t> films on metallic substrates. The stripline  resonator cannot be used with conducting substrates.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12850" y="688975"/>
            <a:ext cx="4597400" cy="3449638"/>
          </a:xfrm>
          <a:ln/>
        </p:spPr>
      </p:sp>
      <p:sp>
        <p:nvSpPr>
          <p:cNvPr id="76803" name="Rectangle 3"/>
          <p:cNvSpPr>
            <a:spLocks noGrp="1" noChangeArrowheads="1"/>
          </p:cNvSpPr>
          <p:nvPr>
            <p:ph type="body" idx="1"/>
          </p:nvPr>
        </p:nvSpPr>
        <p:spPr>
          <a:xfrm>
            <a:off x="935634" y="4635500"/>
            <a:ext cx="5139134" cy="4171031"/>
          </a:xfrm>
          <a:noFill/>
        </p:spPr>
        <p:txBody>
          <a:bodyPr lIns="91608" tIns="45804" rIns="91608" bIns="45804"/>
          <a:lstStyle/>
          <a:p>
            <a:pPr algn="just" eaLnBrk="1" hangingPunct="1"/>
            <a:endParaRPr lang="en-US" smtClean="0">
              <a:cs typeface="Times New Roman" pitchFamily="18" charset="0"/>
            </a:endParaRPr>
          </a:p>
          <a:p>
            <a:pPr eaLnBrk="1" hangingPunct="1"/>
            <a:r>
              <a:rPr lang="en-US" smtClean="0">
                <a:cs typeface="Times New Roman" pitchFamily="18" charset="0"/>
              </a:rPr>
              <a:t>The differences in current distribution in the dielectric resonator and the stripline resonator are shown. These resonators have been used to compare </a:t>
            </a:r>
            <a:r>
              <a:rPr lang="en-US" i="1" smtClean="0">
                <a:cs typeface="Times New Roman" pitchFamily="18" charset="0"/>
              </a:rPr>
              <a:t>Z</a:t>
            </a:r>
            <a:r>
              <a:rPr lang="en-US" baseline="-30000" smtClean="0">
                <a:cs typeface="Times New Roman" pitchFamily="18" charset="0"/>
              </a:rPr>
              <a:t>S</a:t>
            </a:r>
            <a:r>
              <a:rPr lang="en-US" smtClean="0">
                <a:cs typeface="Times New Roman" pitchFamily="18" charset="0"/>
              </a:rPr>
              <a:t>(</a:t>
            </a:r>
            <a:r>
              <a:rPr lang="en-US" i="1" smtClean="0">
                <a:cs typeface="Times New Roman" pitchFamily="18" charset="0"/>
              </a:rPr>
              <a:t>H</a:t>
            </a:r>
            <a:r>
              <a:rPr lang="en-US" baseline="-30000" smtClean="0">
                <a:cs typeface="Times New Roman" pitchFamily="18" charset="0"/>
              </a:rPr>
              <a:t>rf</a:t>
            </a:r>
            <a:r>
              <a:rPr lang="en-US" smtClean="0">
                <a:cs typeface="Times New Roman" pitchFamily="18" charset="0"/>
              </a:rPr>
              <a:t>) for films both patterned and unpatterned.</a:t>
            </a:r>
            <a:r>
              <a:rPr lang="en-US" smtClean="0"/>
              <a:t> The stripline resonator has a much higher and narrower peak than the dielectric resonator.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fld id="{2BC1D7A4-C863-41DD-ACC5-4795FCE1CB86}" type="slidenum">
              <a:rPr lang="en-US"/>
              <a:pPr/>
              <a:t>19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a:lstStyle/>
          <a:p>
            <a:pPr eaLnBrk="1" hangingPunct="1"/>
            <a:r>
              <a:rPr lang="en-US" smtClean="0"/>
              <a:t>Low power surface resistance vs temperature for MgB</a:t>
            </a:r>
            <a:r>
              <a:rPr lang="en-US" baseline="-25000" smtClean="0"/>
              <a:t>2</a:t>
            </a:r>
            <a:r>
              <a:rPr lang="en-US" smtClean="0"/>
              <a:t>, and niobium.  At 4 K the MgB</a:t>
            </a:r>
            <a:r>
              <a:rPr lang="en-US" baseline="-25000" smtClean="0"/>
              <a:t>2</a:t>
            </a:r>
            <a:r>
              <a:rPr lang="en-US" smtClean="0"/>
              <a:t> on sapphire shows surface resistance comparable to or better that of niobium deposited at Lincoln Laboratory. This niobium is comparable to the best polycrystalline niobium films grown elsewhere.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r>
              <a:rPr lang="en-US" smtClean="0"/>
              <a:t>Measurements of the power dependence of the surface resistance for films on various substrates in stripline and dielectric resonators. Also included are results for a niobium film. The films on sapphire and on niobium substrates are superior to the niobium film. The dielectric-resonator results are limited by the available power amplifier.</a:t>
            </a:r>
          </a:p>
        </p:txBody>
      </p:sp>
      <p:sp>
        <p:nvSpPr>
          <p:cNvPr id="59396" name="Slide Number Placeholder 3"/>
          <p:cNvSpPr>
            <a:spLocks noGrp="1"/>
          </p:cNvSpPr>
          <p:nvPr>
            <p:ph type="sldNum" sz="quarter" idx="5"/>
          </p:nvPr>
        </p:nvSpPr>
        <p:spPr>
          <a:noFill/>
        </p:spPr>
        <p:txBody>
          <a:bodyPr/>
          <a:lstStyle/>
          <a:p>
            <a:fld id="{AF93B4F1-6FA4-4396-91E2-8F84B31CD321}" type="slidenum">
              <a:rPr lang="en-US"/>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p:txBody>
          <a:bodyPr/>
          <a:lstStyle/>
          <a:p>
            <a:pPr eaLnBrk="1" hangingPunct="1"/>
            <a:r>
              <a:rPr lang="en-US" smtClean="0"/>
              <a:t>The graph shows the resonance curve measured in the dielectric resonator for a pair of wafers of MgB</a:t>
            </a:r>
            <a:r>
              <a:rPr lang="en-US" baseline="-25000" smtClean="0"/>
              <a:t>2</a:t>
            </a:r>
            <a:r>
              <a:rPr lang="en-US" smtClean="0"/>
              <a:t> on a sapphire substrate with Al</a:t>
            </a:r>
            <a:r>
              <a:rPr lang="en-US" baseline="-25000" smtClean="0"/>
              <a:t>2</a:t>
            </a:r>
            <a:r>
              <a:rPr lang="en-US" smtClean="0"/>
              <a:t>O</a:t>
            </a:r>
            <a:r>
              <a:rPr lang="en-US" baseline="-25000" smtClean="0"/>
              <a:t>3</a:t>
            </a:r>
            <a:r>
              <a:rPr lang="en-US" smtClean="0"/>
              <a:t> / Zro</a:t>
            </a:r>
            <a:r>
              <a:rPr lang="en-US" baseline="-25000" smtClean="0"/>
              <a:t>2</a:t>
            </a:r>
            <a:r>
              <a:rPr lang="en-US" smtClean="0"/>
              <a:t> passivation deposited by atomic layer deposition.  The Lorentzian fit yields a Q of  9.59 x 10</a:t>
            </a:r>
            <a:r>
              <a:rPr lang="en-US" baseline="30000" smtClean="0"/>
              <a:t>6</a:t>
            </a:r>
            <a:r>
              <a:rPr lang="en-US" smtClean="0"/>
              <a:t>. This is a R</a:t>
            </a:r>
            <a:r>
              <a:rPr lang="en-US" baseline="-25000" smtClean="0"/>
              <a:t>s</a:t>
            </a:r>
            <a:r>
              <a:rPr lang="en-US" smtClean="0"/>
              <a:t> = 2.3 x 10</a:t>
            </a:r>
            <a:r>
              <a:rPr lang="en-US" baseline="30000" smtClean="0"/>
              <a:t>-5</a:t>
            </a:r>
            <a:r>
              <a:rPr lang="en-US" smtClean="0"/>
              <a:t> at 10.76 GHz, extrapolated by  f</a:t>
            </a:r>
            <a:r>
              <a:rPr lang="en-US" baseline="30000" smtClean="0"/>
              <a:t>2</a:t>
            </a:r>
            <a:r>
              <a:rPr lang="en-US" smtClean="0"/>
              <a:t> to R</a:t>
            </a:r>
            <a:r>
              <a:rPr lang="en-US" baseline="-25000" smtClean="0"/>
              <a:t>s</a:t>
            </a:r>
            <a:r>
              <a:rPr lang="en-US" smtClean="0"/>
              <a:t> = 2 x 10</a:t>
            </a:r>
            <a:r>
              <a:rPr lang="en-US" baseline="30000" smtClean="0"/>
              <a:t>-7</a:t>
            </a:r>
            <a:r>
              <a:rPr lang="en-US" smtClean="0"/>
              <a:t> at 1 GHz.</a:t>
            </a:r>
          </a:p>
        </p:txBody>
      </p:sp>
      <p:sp>
        <p:nvSpPr>
          <p:cNvPr id="74756" name="Slide Number Placeholder 3"/>
          <p:cNvSpPr>
            <a:spLocks noGrp="1"/>
          </p:cNvSpPr>
          <p:nvPr>
            <p:ph type="sldNum" sz="quarter" idx="5"/>
          </p:nvPr>
        </p:nvSpPr>
        <p:spPr>
          <a:noFill/>
        </p:spPr>
        <p:txBody>
          <a:bodyPr/>
          <a:lstStyle/>
          <a:p>
            <a:fld id="{D76D46C1-6B81-4589-B240-4B0287F9B110}" type="slidenum">
              <a:rPr lang="en-US"/>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fld id="{9C0CA893-7234-413E-B514-4F0D77571C85}"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D7A388E-49FB-401F-9B1B-4024F6077A01}" type="slidenum">
              <a:rPr lang="en-US"/>
              <a:pPr/>
              <a:t>24</a:t>
            </a:fld>
            <a:endParaRPr lang="en-US"/>
          </a:p>
        </p:txBody>
      </p:sp>
      <p:sp>
        <p:nvSpPr>
          <p:cNvPr id="61443" name="Rectangle 2"/>
          <p:cNvSpPr>
            <a:spLocks noGrp="1" noRot="1" noChangeAspect="1" noChangeArrowheads="1" noTextEdit="1"/>
          </p:cNvSpPr>
          <p:nvPr>
            <p:ph type="sldImg"/>
          </p:nvPr>
        </p:nvSpPr>
        <p:spPr>
          <a:xfrm>
            <a:off x="1189038" y="693738"/>
            <a:ext cx="4635500" cy="3476625"/>
          </a:xfrm>
          <a:ln/>
        </p:spPr>
      </p:sp>
      <p:sp>
        <p:nvSpPr>
          <p:cNvPr id="61444" name="Rectangle 3"/>
          <p:cNvSpPr>
            <a:spLocks noGrp="1" noChangeArrowheads="1"/>
          </p:cNvSpPr>
          <p:nvPr>
            <p:ph type="body" idx="1"/>
          </p:nvPr>
        </p:nvSpPr>
        <p:spPr>
          <a:xfrm>
            <a:off x="937154" y="4635500"/>
            <a:ext cx="5136092" cy="4171031"/>
          </a:xfrm>
        </p:spPr>
        <p:txBody>
          <a:bodyPr lIns="88792" tIns="44396" rIns="88792" bIns="44396"/>
          <a:lstStyle/>
          <a:p>
            <a:r>
              <a:rPr lang="en-US" dirty="0" smtClean="0"/>
              <a:t>This shows the surface resistance and changes in surface reactance as a function of the circulating power at 2.5 and 20 K.. On the same graph referenced to the right hand scale is the measured IMD for the same temperatures. At the circulating power of interest for the IMD it is seen that the surface impedance measurements are not sensitive enough to resolve the nonlinearities. This illustrates the sensitivity of the IMD measurements.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fld id="{369BF67F-AED0-4DA2-80B9-E6815A4AEECB}"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p:txBody>
          <a:bodyPr/>
          <a:lstStyle/>
          <a:p>
            <a:pPr eaLnBrk="1" hangingPunct="1"/>
            <a:r>
              <a:rPr lang="en-US" smtClean="0"/>
              <a:t>IMD vs T for YBCO and two typical MgB</a:t>
            </a:r>
            <a:r>
              <a:rPr lang="en-US" baseline="-25000" smtClean="0"/>
              <a:t>2</a:t>
            </a:r>
            <a:r>
              <a:rPr lang="en-US" smtClean="0"/>
              <a:t> samples. Both show the characteristic 1/</a:t>
            </a:r>
            <a:r>
              <a:rPr lang="en-US" i="1" smtClean="0"/>
              <a:t>T</a:t>
            </a:r>
            <a:r>
              <a:rPr lang="en-US" i="1" baseline="30000" smtClean="0"/>
              <a:t>2</a:t>
            </a:r>
            <a:r>
              <a:rPr lang="en-US" baseline="30000" smtClean="0"/>
              <a:t> </a:t>
            </a:r>
            <a:r>
              <a:rPr lang="en-US" smtClean="0"/>
              <a:t>dependence at low temperature.</a:t>
            </a:r>
            <a:r>
              <a:rPr lang="en-US" baseline="30000" smtClean="0"/>
              <a:t>  </a:t>
            </a:r>
            <a:r>
              <a:rPr lang="en-US" smtClean="0"/>
              <a:t> This is an indication of an order parameter with nodes giving rise to low-lying excitation. In YBCO it is d-wave symmetry and in MgB</a:t>
            </a:r>
            <a:r>
              <a:rPr lang="en-US" baseline="-25000" smtClean="0"/>
              <a:t>2</a:t>
            </a:r>
            <a:r>
              <a:rPr lang="en-US" smtClean="0"/>
              <a:t> it is a six-fold symmetry compatible with the hexagonal crystal group.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left is the proposed order parameter for MgB</a:t>
            </a:r>
            <a:r>
              <a:rPr lang="en-US" baseline="-25000" dirty="0" smtClean="0"/>
              <a:t>2</a:t>
            </a:r>
            <a:r>
              <a:rPr lang="en-US" dirty="0" smtClean="0"/>
              <a:t>. This is the lowest order nodal symmetry allowed for a hexagonal crystal type.  On the right for comparison is the accepted order parameter for </a:t>
            </a:r>
            <a:r>
              <a:rPr lang="en-US" smtClean="0"/>
              <a:t>the cuprates.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fld id="{F57A6F2A-ACBC-4311-8D5C-845C8B37A1FC}" type="slidenum">
              <a:rPr lang="en-US"/>
              <a:pPr/>
              <a:t>27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fld id="{CC65B7F0-8A8B-4911-A3C4-63567D1A59E5}" type="slidenum">
              <a:rPr lang="en-US"/>
              <a:pPr/>
              <a:t>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EFE512-AAFC-4623-9314-AA5198F7FB97}"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fld id="{30992BE3-F2FA-455C-814F-2DD03585133C}" type="slidenum">
              <a:rPr lang="en-US"/>
              <a:pPr/>
              <a:t>30</a:t>
            </a:fld>
            <a:endParaRPr lang="en-US"/>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p:spPr>
        <p:txBody>
          <a:bodyPr/>
          <a:lstStyle/>
          <a:p>
            <a:pPr eaLnBrk="1" hangingPunct="1"/>
            <a:r>
              <a:rPr lang="en-US" smtClean="0"/>
              <a:t>This shows the fit of the theory to the data of the earlier slide of  </a:t>
            </a:r>
            <a:r>
              <a:rPr lang="en-US" smtClean="0">
                <a:sym typeface="Symbol" pitchFamily="18" charset="2"/>
              </a:rPr>
              <a:t></a:t>
            </a:r>
            <a:r>
              <a:rPr lang="el-GR" smtClean="0">
                <a:cs typeface="Times New Roman" pitchFamily="18" charset="0"/>
                <a:sym typeface="Symbol" pitchFamily="18" charset="2"/>
              </a:rPr>
              <a:t>λ</a:t>
            </a:r>
            <a:r>
              <a:rPr lang="en-US" smtClean="0">
                <a:cs typeface="Times New Roman" pitchFamily="18" charset="0"/>
                <a:sym typeface="Symbol" pitchFamily="18" charset="2"/>
              </a:rPr>
              <a:t>/</a:t>
            </a:r>
            <a:r>
              <a:rPr lang="el-GR" smtClean="0">
                <a:cs typeface="Times New Roman" pitchFamily="18" charset="0"/>
                <a:sym typeface="Symbol" pitchFamily="18" charset="2"/>
              </a:rPr>
              <a:t>λ</a:t>
            </a:r>
            <a:r>
              <a:rPr lang="en-US" smtClean="0">
                <a:cs typeface="Times New Roman" pitchFamily="18" charset="0"/>
                <a:sym typeface="Symbol" pitchFamily="18" charset="2"/>
              </a:rPr>
              <a:t> vs temperature.</a:t>
            </a:r>
          </a:p>
          <a:p>
            <a:pPr eaLnBrk="1" hangingPunct="1"/>
            <a:r>
              <a:rPr lang="en-US" smtClean="0">
                <a:cs typeface="Times New Roman" pitchFamily="18" charset="0"/>
                <a:sym typeface="Symbol" pitchFamily="18" charset="2"/>
              </a:rPr>
              <a:t>The fit to the data is excellent.</a:t>
            </a:r>
            <a:endParaRPr lang="el-GR" smtClean="0">
              <a:cs typeface="Times New Roman" pitchFamily="18" charset="0"/>
              <a:sym typeface="Symbol" pitchFamily="18" charset="2"/>
            </a:endParaRPr>
          </a:p>
          <a:p>
            <a:pPr eaLnBrk="1" hangingPunct="1"/>
            <a:endParaRPr lang="en-US" smtClean="0"/>
          </a:p>
          <a:p>
            <a:pPr eaLnBrk="1" hangingPunct="1"/>
            <a:endParaRPr lang="en-US" smtClean="0"/>
          </a:p>
        </p:txBody>
      </p:sp>
      <p:sp>
        <p:nvSpPr>
          <p:cNvPr id="65541" name="Slide Number Placeholder 3"/>
          <p:cNvSpPr txBox="1">
            <a:spLocks noGrp="1"/>
          </p:cNvSpPr>
          <p:nvPr/>
        </p:nvSpPr>
        <p:spPr bwMode="auto">
          <a:xfrm>
            <a:off x="3970734" y="8804998"/>
            <a:ext cx="3038145" cy="464470"/>
          </a:xfrm>
          <a:prstGeom prst="rect">
            <a:avLst/>
          </a:prstGeom>
          <a:noFill/>
          <a:ln w="9525">
            <a:noFill/>
            <a:miter lim="800000"/>
            <a:headEnd/>
            <a:tailEnd/>
          </a:ln>
        </p:spPr>
        <p:txBody>
          <a:bodyPr lIns="93013" tIns="46507" rIns="93013" bIns="46507" anchor="b"/>
          <a:lstStyle/>
          <a:p>
            <a:pPr algn="r" defTabSz="912103"/>
            <a:fld id="{2F9CFB7C-C244-43F6-BEEE-7FF3507BA072}" type="slidenum">
              <a:rPr lang="en-US" sz="1300"/>
              <a:pPr algn="r" defTabSz="912103"/>
              <a:t>30</a:t>
            </a:fld>
            <a:endParaRPr lang="en-US"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p:txBody>
          <a:bodyPr/>
          <a:lstStyle/>
          <a:p>
            <a:r>
              <a:rPr lang="en-US" smtClean="0"/>
              <a:t>This summarizes the nonlinear Meissner effect. We conclude from our measurements that MgB</a:t>
            </a:r>
            <a:r>
              <a:rPr lang="en-US" baseline="-25000" smtClean="0"/>
              <a:t>2</a:t>
            </a:r>
            <a:r>
              <a:rPr lang="en-US" smtClean="0"/>
              <a:t> has unconventional symmetry of the energy gap.</a:t>
            </a:r>
          </a:p>
        </p:txBody>
      </p:sp>
      <p:sp>
        <p:nvSpPr>
          <p:cNvPr id="63492" name="Slide Number Placeholder 3"/>
          <p:cNvSpPr>
            <a:spLocks noGrp="1"/>
          </p:cNvSpPr>
          <p:nvPr>
            <p:ph type="sldNum" sz="quarter" idx="5"/>
          </p:nvPr>
        </p:nvSpPr>
        <p:spPr>
          <a:noFill/>
        </p:spPr>
        <p:txBody>
          <a:bodyPr/>
          <a:lstStyle/>
          <a:p>
            <a:fld id="{2E8EC12C-D3AB-4183-BC22-F0673B43B20A}" type="slidenum">
              <a:rPr lang="en-US"/>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p:txBody>
          <a:bodyPr/>
          <a:lstStyle/>
          <a:p>
            <a:r>
              <a:rPr lang="en-US" smtClean="0"/>
              <a:t>Resistance  vs temperature for a film on c-plane sapphire. The inset shows the region around T</a:t>
            </a:r>
            <a:r>
              <a:rPr lang="en-US" baseline="-25000" smtClean="0"/>
              <a:t>c</a:t>
            </a:r>
            <a:r>
              <a:rPr lang="en-US" smtClean="0"/>
              <a:t>. The transition is very sharp and the resistivity low in agreement with other high-quality films.</a:t>
            </a:r>
          </a:p>
        </p:txBody>
      </p:sp>
      <p:sp>
        <p:nvSpPr>
          <p:cNvPr id="77828" name="Slide Number Placeholder 3"/>
          <p:cNvSpPr>
            <a:spLocks noGrp="1"/>
          </p:cNvSpPr>
          <p:nvPr>
            <p:ph type="sldNum" sz="quarter" idx="5"/>
          </p:nvPr>
        </p:nvSpPr>
        <p:spPr>
          <a:noFill/>
        </p:spPr>
        <p:txBody>
          <a:bodyPr/>
          <a:lstStyle/>
          <a:p>
            <a:fld id="{4AA5B5AC-A9D2-4F8A-B6D4-734ADBE4CD3F}" type="slidenum">
              <a:rPr lang="en-US"/>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photograph, extracted from the referenced publication, of a 44-ns delay line. This was implemented using YBCO.  Such delay lines could be made less expensively and with far better yield using MgB</a:t>
            </a:r>
            <a:r>
              <a:rPr lang="en-US" baseline="-25000" dirty="0" smtClean="0"/>
              <a:t>2</a:t>
            </a:r>
            <a:r>
              <a:rPr lang="en-US" dirty="0" smtClean="0"/>
              <a:t> because inexpensive substrates can be used and larger substrates can be used equally inexpensively for longer delays.</a:t>
            </a:r>
            <a:endParaRPr lang="en-US" baseline="-25000" dirty="0"/>
          </a:p>
        </p:txBody>
      </p:sp>
      <p:sp>
        <p:nvSpPr>
          <p:cNvPr id="4" name="Slide Number Placeholder 3"/>
          <p:cNvSpPr>
            <a:spLocks noGrp="1"/>
          </p:cNvSpPr>
          <p:nvPr>
            <p:ph type="sldNum" sz="quarter" idx="10"/>
          </p:nvPr>
        </p:nvSpPr>
        <p:spPr/>
        <p:txBody>
          <a:bodyPr/>
          <a:lstStyle/>
          <a:p>
            <a:fld id="{88EFE512-AAFC-4623-9314-AA5198F7FB97}"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fld id="{5E428671-644C-410D-9EBB-740519D4D4B5}" type="slidenum">
              <a:rPr lang="en-US"/>
              <a:pPr/>
              <a:t>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EFE512-AAFC-4623-9314-AA5198F7FB9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fld id="{45383285-6BC0-45C5-8A79-FECE0E1C7B8F}" type="slidenum">
              <a:rPr lang="en-US"/>
              <a:pPr/>
              <a:t>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p:txBody>
          <a:bodyPr/>
          <a:lstStyle/>
          <a:p>
            <a:r>
              <a:rPr lang="en-US" smtClean="0"/>
              <a:t>Schematic view of the film growth by reactive evaporation. Using the growth technique of reactive evaporation in which a localized source of Mg vapor is maintained near the substrate by using a rotating pocket heater, we have been able to grow films completely in situ.</a:t>
            </a:r>
          </a:p>
          <a:p>
            <a:endParaRPr lang="en-US" smtClean="0"/>
          </a:p>
        </p:txBody>
      </p:sp>
      <p:sp>
        <p:nvSpPr>
          <p:cNvPr id="50180" name="Slide Number Placeholder 3"/>
          <p:cNvSpPr>
            <a:spLocks noGrp="1"/>
          </p:cNvSpPr>
          <p:nvPr>
            <p:ph type="sldNum" sz="quarter" idx="5"/>
          </p:nvPr>
        </p:nvSpPr>
        <p:spPr>
          <a:noFill/>
        </p:spPr>
        <p:txBody>
          <a:bodyPr/>
          <a:lstStyle/>
          <a:p>
            <a:fld id="{E71857B8-7E0D-452D-8192-2B7695AD198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eaLnBrk="1" hangingPunct="1"/>
            <a:r>
              <a:rPr lang="en-US" smtClean="0">
                <a:cs typeface="Times New Roman" pitchFamily="18" charset="0"/>
              </a:rPr>
              <a:t>AFM of the polished niobium substrate on the left and the deposited MgB</a:t>
            </a:r>
            <a:r>
              <a:rPr lang="en-US" baseline="-25000" smtClean="0">
                <a:cs typeface="Times New Roman" pitchFamily="18" charset="0"/>
              </a:rPr>
              <a:t>2</a:t>
            </a:r>
            <a:r>
              <a:rPr lang="en-US" smtClean="0">
                <a:cs typeface="Times New Roman" pitchFamily="18" charset="0"/>
              </a:rPr>
              <a:t> film on the right.  Roughness increases slightly but the result is quite smooth.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fld id="{C3C23D48-7A31-4771-85C5-12C9ACBD1338}" type="slidenum">
              <a:rPr lang="en-US"/>
              <a:pPr/>
              <a:t>10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fld id="{7C2F14AE-125A-4CE9-B8DB-3DEFFF199B67}" type="slidenum">
              <a:rPr lang="en-US"/>
              <a:pPr/>
              <a:t>11</a:t>
            </a:fld>
            <a:endParaRPr lang="en-US"/>
          </a:p>
        </p:txBody>
      </p:sp>
      <p:sp>
        <p:nvSpPr>
          <p:cNvPr id="56323" name="Rectangle 2"/>
          <p:cNvSpPr>
            <a:spLocks noGrp="1" noRot="1" noChangeAspect="1" noChangeArrowheads="1" noTextEdit="1"/>
          </p:cNvSpPr>
          <p:nvPr>
            <p:ph type="sldImg"/>
          </p:nvPr>
        </p:nvSpPr>
        <p:spPr>
          <a:xfrm>
            <a:off x="1192213" y="693738"/>
            <a:ext cx="4630737" cy="3473450"/>
          </a:xfrm>
          <a:ln/>
        </p:spPr>
      </p:sp>
      <p:sp>
        <p:nvSpPr>
          <p:cNvPr id="56324" name="Rectangle 3"/>
          <p:cNvSpPr>
            <a:spLocks noGrp="1" noChangeArrowheads="1"/>
          </p:cNvSpPr>
          <p:nvPr>
            <p:ph type="body" idx="1"/>
          </p:nvPr>
        </p:nvSpPr>
        <p:spPr>
          <a:xfrm>
            <a:off x="937154" y="4635500"/>
            <a:ext cx="5136092" cy="4169497"/>
          </a:xfrm>
        </p:spPr>
        <p:txBody>
          <a:bodyPr lIns="92794" tIns="46393" rIns="92794" bIns="46393"/>
          <a:lstStyle/>
          <a:p>
            <a:pPr eaLnBrk="1" hangingPunct="1"/>
            <a:r>
              <a:rPr lang="en-US" smtClean="0"/>
              <a:t>The left panel shows the stripline resonator. T</a:t>
            </a:r>
            <a:r>
              <a:rPr lang="en-GB" smtClean="0"/>
              <a:t>he films are patterned and packaged as stripline resonators for the characterization of the microwave properties. This device is </a:t>
            </a:r>
            <a:r>
              <a:rPr lang="en-US" smtClean="0"/>
              <a:t>used for measurement of </a:t>
            </a:r>
            <a:r>
              <a:rPr lang="en-US" i="1" smtClean="0"/>
              <a:t>Z</a:t>
            </a:r>
            <a:r>
              <a:rPr lang="en-US" baseline="-25000" smtClean="0"/>
              <a:t>S</a:t>
            </a:r>
            <a:r>
              <a:rPr lang="en-US" i="1" smtClean="0"/>
              <a:t>(I</a:t>
            </a:r>
            <a:r>
              <a:rPr lang="en-US" baseline="-25000" smtClean="0"/>
              <a:t>rf</a:t>
            </a:r>
            <a:r>
              <a:rPr lang="en-US" i="1" smtClean="0"/>
              <a:t>,T,f), </a:t>
            </a:r>
            <a:r>
              <a:rPr lang="en-US" smtClean="0"/>
              <a:t>intermodulation distortion, and 3rd harmonic generation.</a:t>
            </a:r>
          </a:p>
          <a:p>
            <a:pPr eaLnBrk="1" hangingPunct="1"/>
            <a:endParaRPr lang="en-US" smtClean="0"/>
          </a:p>
          <a:p>
            <a:pPr eaLnBrk="1" hangingPunct="1"/>
            <a:r>
              <a:rPr lang="en-US" smtClean="0"/>
              <a:t>The right panel is the IMD system. Shown at the top is the block diagram for the measurements of intermodulation distortion. The second line shows the input and output spectra. We apply two closely spaced tones of equal amplitude. The tones are within the 3-dB bandwidth of the resonator. At the output, measured in the spectrum analyzer, we see the third-order mixing products resulting form the nonlinear impedance of the device under test. We measure the power in the intermodulation products as a function of the output power at the fundamental.</a:t>
            </a:r>
          </a:p>
          <a:p>
            <a:pPr eaLnBrk="1" hangingPunct="1"/>
            <a:endParaRPr lang="en-US" smtClean="0"/>
          </a:p>
          <a:p>
            <a:pPr eaLnBrk="1" hangingPunct="1"/>
            <a:r>
              <a:rPr lang="en-US" smtClean="0"/>
              <a:t>At the bottom right is the typical plot of the measured data showing the fundamental as well as the third order intermodulation signal.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831273" y="3011559"/>
            <a:ext cx="7481454" cy="1792224"/>
          </a:xfrm>
          <a:prstGeom prst="rect">
            <a:avLst/>
          </a:prstGeom>
        </p:spPr>
        <p:txBody>
          <a:bodyPr lIns="91440" tIns="45720" rIns="91440" bIns="45720" anchor="ctr"/>
          <a:lstStyle>
            <a:lvl1pPr marL="0" indent="0" algn="ctr">
              <a:lnSpc>
                <a:spcPct val="100000"/>
              </a:lnSpc>
              <a:spcBef>
                <a:spcPts val="0"/>
              </a:spcBef>
              <a:spcAft>
                <a:spcPts val="2400"/>
              </a:spcAft>
              <a:buFont typeface="Arial" charset="0"/>
              <a:buNone/>
              <a:defRPr sz="2200">
                <a:solidFill>
                  <a:sysClr val="windowText" lastClr="000000"/>
                </a:solidFill>
              </a:defRPr>
            </a:lvl1pPr>
          </a:lstStyle>
          <a:p>
            <a:r>
              <a:rPr lang="en-US" smtClean="0"/>
              <a:t>Click to edit Master subtitle style</a:t>
            </a:r>
            <a:endParaRPr lang="en-US" dirty="0"/>
          </a:p>
        </p:txBody>
      </p:sp>
      <p:sp>
        <p:nvSpPr>
          <p:cNvPr id="6" name="Title Placeholder 1"/>
          <p:cNvSpPr>
            <a:spLocks noGrp="1"/>
          </p:cNvSpPr>
          <p:nvPr>
            <p:ph type="ctrTitle"/>
          </p:nvPr>
        </p:nvSpPr>
        <p:spPr>
          <a:xfrm>
            <a:off x="831273" y="1385453"/>
            <a:ext cx="7481454" cy="1294671"/>
          </a:xfrm>
        </p:spPr>
        <p:txBody>
          <a:bodyPr anchor="b" anchorCtr="0"/>
          <a:lstStyle>
            <a:lvl1pPr algn="ctr">
              <a:lnSpc>
                <a:spcPct val="100000"/>
              </a:lnSpc>
              <a:spcBef>
                <a:spcPts val="0"/>
              </a:spcBef>
              <a:spcAft>
                <a:spcPts val="600"/>
              </a:spcAft>
              <a:defRPr sz="3600" smtClean="0"/>
            </a:lvl1pPr>
          </a:lstStyle>
          <a:p>
            <a:r>
              <a:rPr lang="en-US" smtClean="0"/>
              <a:t>Click to edit Master title style</a:t>
            </a:r>
            <a:endParaRPr dirty="0" smtClean="0"/>
          </a:p>
        </p:txBody>
      </p:sp>
      <p:cxnSp>
        <p:nvCxnSpPr>
          <p:cNvPr id="12" name="Straight Connector 12"/>
          <p:cNvCxnSpPr>
            <a:cxnSpLocks noChangeShapeType="1"/>
          </p:cNvCxnSpPr>
          <p:nvPr userDrawn="1"/>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userDrawn="1"/>
        </p:nvCxnSpPr>
        <p:spPr bwMode="auto">
          <a:xfrm>
            <a:off x="0" y="6354186"/>
            <a:ext cx="9144000" cy="0"/>
          </a:xfrm>
          <a:prstGeom prst="line">
            <a:avLst/>
          </a:prstGeom>
          <a:noFill/>
          <a:ln w="22225" algn="ctr">
            <a:solidFill>
              <a:schemeClr val="accent4"/>
            </a:solidFill>
            <a:round/>
            <a:headEnd type="none" w="sm" len="sm"/>
            <a:tailEnd type="none" w="sm" len="sm"/>
          </a:ln>
        </p:spPr>
      </p:cxnSp>
      <p:pic>
        <p:nvPicPr>
          <p:cNvPr id="8" name="Picture 7" descr="LL_Logo_blue.png"/>
          <p:cNvPicPr>
            <a:picLocks noChangeAspect="1"/>
          </p:cNvPicPr>
          <p:nvPr userDrawn="1"/>
        </p:nvPicPr>
        <p:blipFill>
          <a:blip r:embed="rId2" cstate="print"/>
          <a:stretch>
            <a:fillRect/>
          </a:stretch>
        </p:blipFill>
        <p:spPr>
          <a:xfrm>
            <a:off x="2858465" y="5111496"/>
            <a:ext cx="3427070" cy="3452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1339993" y="1700213"/>
            <a:ext cx="6454775" cy="3943350"/>
          </a:xfrm>
          <a:prstGeom prst="rect">
            <a:avLst/>
          </a:prstGeom>
          <a:ln w="12700">
            <a:solidFill>
              <a:schemeClr val="tx1"/>
            </a:solidFill>
          </a:ln>
        </p:spPr>
        <p:txBody>
          <a:bodyPr/>
          <a:lstStyle>
            <a:lvl1pPr marL="0" indent="0">
              <a:buFontTx/>
              <a:buNone/>
              <a:defRPr/>
            </a:lvl1pPr>
          </a:lstStyle>
          <a:p>
            <a:r>
              <a:rPr lang="en-US" smtClean="0"/>
              <a:t>Click icon to add chart</a:t>
            </a:r>
            <a:endParaRPr lang="en-US"/>
          </a:p>
        </p:txBody>
      </p:sp>
      <p:sp>
        <p:nvSpPr>
          <p:cNvPr id="5" name="Text Placeholder 3"/>
          <p:cNvSpPr>
            <a:spLocks noGrp="1"/>
          </p:cNvSpPr>
          <p:nvPr>
            <p:ph type="body" sz="half" idx="2"/>
          </p:nvPr>
        </p:nvSpPr>
        <p:spPr>
          <a:xfrm>
            <a:off x="1344168" y="5706497"/>
            <a:ext cx="6455664"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half" idx="11"/>
          </p:nvPr>
        </p:nvSpPr>
        <p:spPr>
          <a:xfrm>
            <a:off x="1344168" y="1249252"/>
            <a:ext cx="6455664"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3989065"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6" name="Content Placeholder 7"/>
          <p:cNvSpPr>
            <a:spLocks noGrp="1"/>
          </p:cNvSpPr>
          <p:nvPr>
            <p:ph sz="quarter" idx="11"/>
          </p:nvPr>
        </p:nvSpPr>
        <p:spPr>
          <a:xfrm>
            <a:off x="4665335" y="1293094"/>
            <a:ext cx="3989065"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1588">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940527" y="145147"/>
            <a:ext cx="7262946" cy="464455"/>
          </a:xfrm>
        </p:spPr>
        <p:txBody>
          <a:bodyPr/>
          <a:lstStyle/>
          <a:p>
            <a:r>
              <a:rPr lang="en-US" smtClean="0"/>
              <a:t>Click to edit Master title style</a:t>
            </a:r>
            <a:endParaRPr lang="en-US" dirty="0"/>
          </a:p>
        </p:txBody>
      </p:sp>
      <p:sp>
        <p:nvSpPr>
          <p:cNvPr id="9" name="Text Placeholder 8"/>
          <p:cNvSpPr>
            <a:spLocks noGrp="1"/>
          </p:cNvSpPr>
          <p:nvPr>
            <p:ph type="body" sz="quarter" idx="11" hasCustomPrompt="1"/>
          </p:nvPr>
        </p:nvSpPr>
        <p:spPr>
          <a:xfrm>
            <a:off x="940527" y="593818"/>
            <a:ext cx="7262879" cy="296863"/>
          </a:xfrm>
          <a:prstGeom prst="rect">
            <a:avLst/>
          </a:prstGeom>
        </p:spPr>
        <p:txBody>
          <a:bodyPr/>
          <a:lstStyle>
            <a:lvl1pPr marL="0" indent="0" algn="ctr">
              <a:lnSpc>
                <a:spcPts val="2400"/>
              </a:lnSpc>
              <a:buNone/>
              <a:defRPr sz="2400"/>
            </a:lvl1pPr>
          </a:lstStyle>
          <a:p>
            <a:pPr lvl="0"/>
            <a:r>
              <a:rPr lang="en-US" dirty="0" smtClean="0"/>
              <a:t>Click to add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680754"/>
            <a:ext cx="8188774" cy="4442955"/>
          </a:xfrm>
          <a:prstGeom prst="rect">
            <a:avLst/>
          </a:prstGeom>
        </p:spPr>
        <p:txBody>
          <a:bodyPr anchor="t" anchorCtr="1"/>
          <a:lstStyle>
            <a:lvl1pPr>
              <a:lnSpc>
                <a:spcPts val="2200"/>
              </a:lnSpc>
              <a:spcBef>
                <a:spcPts val="1500"/>
              </a:spcBef>
              <a:spcAft>
                <a:spcPts val="0"/>
              </a:spcAft>
              <a:defRPr/>
            </a:lvl1pPr>
            <a:lvl2pPr marL="539750" indent="-255588">
              <a:lnSpc>
                <a:spcPts val="2000"/>
              </a:lnSpc>
              <a:spcBef>
                <a:spcPts val="1500"/>
              </a:spcBef>
              <a:spcAft>
                <a:spcPts val="0"/>
              </a:spcAft>
              <a:defRPr sz="1800"/>
            </a:lvl2pPr>
            <a:lvl3pPr marL="757238" indent="-184150">
              <a:lnSpc>
                <a:spcPts val="1800"/>
              </a:lnSpc>
              <a:spcBef>
                <a:spcPts val="1500"/>
              </a:spcBef>
              <a:spcAft>
                <a:spcPts val="0"/>
              </a:spcAft>
              <a:buSzPct val="90000"/>
              <a:buFont typeface="Arial" pitchFamily="34" charset="0"/>
              <a:buChar char="•"/>
              <a:defRPr/>
            </a:lvl3pPr>
            <a:lvl4pPr marL="1033272" indent="0">
              <a:lnSpc>
                <a:spcPts val="1600"/>
              </a:lnSpc>
              <a:spcBef>
                <a:spcPts val="1500"/>
              </a:spcBef>
              <a:spcAft>
                <a:spcPts val="0"/>
              </a:spcAft>
              <a:buFontTx/>
              <a:buNone/>
              <a:defRPr/>
            </a:lvl4pPr>
            <a:lvl5pPr marL="1261872" indent="0">
              <a:lnSpc>
                <a:spcPts val="1400"/>
              </a:lnSpc>
              <a:spcBef>
                <a:spcPts val="15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84899" y="1768103"/>
            <a:ext cx="5970446" cy="3773711"/>
          </a:xfrm>
          <a:prstGeom prst="rect">
            <a:avLst/>
          </a:prstGeom>
          <a:ln w="12700">
            <a:solidFill>
              <a:schemeClr val="tx1"/>
            </a:solidFill>
          </a:ln>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584899" y="5603133"/>
            <a:ext cx="5970446"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9" name="Text Placeholder 3"/>
          <p:cNvSpPr>
            <a:spLocks noGrp="1"/>
          </p:cNvSpPr>
          <p:nvPr>
            <p:ph type="body" sz="half" idx="10"/>
          </p:nvPr>
        </p:nvSpPr>
        <p:spPr>
          <a:xfrm>
            <a:off x="1584899" y="1312860"/>
            <a:ext cx="5970446" cy="377390"/>
          </a:xfrm>
          <a:prstGeom prst="rect">
            <a:avLst/>
          </a:prstGeom>
        </p:spPr>
        <p:txBody>
          <a:bodyPr anchor="b"/>
          <a:lstStyle>
            <a:lvl1pPr marL="0" indent="0" algn="ctr">
              <a:lnSpc>
                <a:spcPts val="2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Media Placeholder 3"/>
          <p:cNvSpPr>
            <a:spLocks noGrp="1"/>
          </p:cNvSpPr>
          <p:nvPr>
            <p:ph type="media" sz="quarter" idx="10"/>
          </p:nvPr>
        </p:nvSpPr>
        <p:spPr>
          <a:xfrm>
            <a:off x="1736583" y="1828800"/>
            <a:ext cx="5687568" cy="3343275"/>
          </a:xfrm>
          <a:prstGeom prst="rect">
            <a:avLst/>
          </a:prstGeom>
          <a:ln w="12700">
            <a:solidFill>
              <a:schemeClr val="tx1"/>
            </a:solidFill>
          </a:ln>
        </p:spPr>
        <p:txBody>
          <a:bodyPr/>
          <a:lstStyle>
            <a:lvl1pPr marL="0" indent="0">
              <a:buFontTx/>
              <a:buNone/>
              <a:defRPr/>
            </a:lvl1pPr>
          </a:lstStyle>
          <a:p>
            <a:r>
              <a:rPr lang="en-US" smtClean="0"/>
              <a:t>Click icon to add media</a:t>
            </a:r>
            <a:endParaRPr lang="en-US" dirty="0"/>
          </a:p>
        </p:txBody>
      </p:sp>
      <p:sp>
        <p:nvSpPr>
          <p:cNvPr id="5" name="Text Placeholder 3"/>
          <p:cNvSpPr>
            <a:spLocks noGrp="1"/>
          </p:cNvSpPr>
          <p:nvPr>
            <p:ph type="body" sz="half" idx="2"/>
          </p:nvPr>
        </p:nvSpPr>
        <p:spPr>
          <a:xfrm>
            <a:off x="1737360" y="5229437"/>
            <a:ext cx="5687568"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half" idx="11"/>
          </p:nvPr>
        </p:nvSpPr>
        <p:spPr>
          <a:xfrm>
            <a:off x="1737360" y="1368517"/>
            <a:ext cx="5687568"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527" y="101601"/>
            <a:ext cx="7262946" cy="816989"/>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18" name="Straight Connector 12"/>
          <p:cNvCxnSpPr>
            <a:cxnSpLocks noChangeShapeType="1"/>
          </p:cNvCxnSpPr>
          <p:nvPr/>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p:nvCxnSpPr>
        <p:spPr bwMode="auto">
          <a:xfrm>
            <a:off x="0" y="6354186"/>
            <a:ext cx="9144000" cy="0"/>
          </a:xfrm>
          <a:prstGeom prst="line">
            <a:avLst/>
          </a:prstGeom>
          <a:noFill/>
          <a:ln w="22225" algn="ctr">
            <a:solidFill>
              <a:schemeClr val="accent4"/>
            </a:solidFill>
            <a:round/>
            <a:headEnd type="none" w="sm" len="sm"/>
            <a:tailEnd type="none" w="sm" len="sm"/>
          </a:ln>
        </p:spPr>
      </p:cxnSp>
      <p:sp>
        <p:nvSpPr>
          <p:cNvPr id="10" name="Rectangle 1032"/>
          <p:cNvSpPr>
            <a:spLocks noChangeArrowheads="1"/>
          </p:cNvSpPr>
          <p:nvPr/>
        </p:nvSpPr>
        <p:spPr bwMode="auto">
          <a:xfrm>
            <a:off x="322036" y="6451134"/>
            <a:ext cx="1088136" cy="219456"/>
          </a:xfrm>
          <a:prstGeom prst="rect">
            <a:avLst/>
          </a:prstGeom>
          <a:noFill/>
          <a:ln w="9525">
            <a:noFill/>
            <a:miter lim="800000"/>
            <a:headEnd/>
            <a:tailEnd/>
          </a:ln>
          <a:effectLst/>
        </p:spPr>
        <p:txBody>
          <a:bodyPr wrap="square" lIns="45720" tIns="0" rIns="0" bIns="0"/>
          <a:lstStyle/>
          <a:p>
            <a:pPr>
              <a:defRPr/>
            </a:pPr>
            <a:r>
              <a:rPr lang="en-US" sz="700" b="1" dirty="0" smtClean="0">
                <a:solidFill>
                  <a:srgbClr val="000000"/>
                </a:solidFill>
                <a:cs typeface="Arial" pitchFamily="34" charset="0"/>
              </a:rPr>
              <a:t>TFSRFF 2012  Slide </a:t>
            </a:r>
            <a:fld id="{6A829F23-F466-44AA-A5B9-24580D3A690E}" type="slidenum">
              <a:rPr lang="en-US" sz="700" b="1" smtClean="0">
                <a:solidFill>
                  <a:srgbClr val="000000"/>
                </a:solidFill>
                <a:cs typeface="Arial" pitchFamily="34" charset="0"/>
              </a:rPr>
              <a:pPr>
                <a:defRPr/>
              </a:pPr>
              <a:t>‹#›</a:t>
            </a:fld>
            <a:endParaRPr lang="en-US" sz="700" b="1" dirty="0" smtClean="0">
              <a:solidFill>
                <a:srgbClr val="000000"/>
              </a:solidFill>
              <a:cs typeface="Arial" pitchFamily="34" charset="0"/>
            </a:endParaRPr>
          </a:p>
          <a:p>
            <a:pPr>
              <a:defRPr/>
            </a:pPr>
            <a:r>
              <a:rPr lang="en-US" sz="700" b="1" dirty="0" smtClean="0">
                <a:solidFill>
                  <a:srgbClr val="000000"/>
                </a:solidFill>
                <a:cs typeface="Arial" pitchFamily="34" charset="0"/>
              </a:rPr>
              <a:t>D. E. Oates  </a:t>
            </a:r>
            <a:fld id="{9D7BA3AB-912A-49F9-87E2-9056E95FD9A0}" type="datetime1">
              <a:rPr lang="en-US" sz="700" b="1" smtClean="0">
                <a:solidFill>
                  <a:srgbClr val="000000"/>
                </a:solidFill>
                <a:cs typeface="Arial" pitchFamily="34" charset="0"/>
              </a:rPr>
              <a:pPr>
                <a:defRPr/>
              </a:pPr>
              <a:t>7/17/2012</a:t>
            </a:fld>
            <a:endParaRPr lang="en-US" sz="700" b="1" dirty="0" smtClean="0">
              <a:solidFill>
                <a:srgbClr val="000000"/>
              </a:solidFill>
              <a:cs typeface="Arial" pitchFamily="34" charset="0"/>
            </a:endParaRPr>
          </a:p>
        </p:txBody>
      </p:sp>
      <p:pic>
        <p:nvPicPr>
          <p:cNvPr id="15" name="Content Placeholder 3" descr="LL_Logo_alone_blue.png"/>
          <p:cNvPicPr>
            <a:picLocks noChangeAspect="1"/>
          </p:cNvPicPr>
          <p:nvPr/>
        </p:nvPicPr>
        <p:blipFill>
          <a:blip r:embed="rId12" cstate="print"/>
          <a:stretch>
            <a:fillRect/>
          </a:stretch>
        </p:blipFill>
        <p:spPr>
          <a:xfrm>
            <a:off x="365760" y="246888"/>
            <a:ext cx="548640" cy="531083"/>
          </a:xfrm>
          <a:prstGeom prst="rect">
            <a:avLst/>
          </a:prstGeom>
        </p:spPr>
      </p:pic>
      <p:pic>
        <p:nvPicPr>
          <p:cNvPr id="16" name="Picture 15" descr="LL_Logo_blue_nomark.png"/>
          <p:cNvPicPr>
            <a:picLocks noChangeAspect="1"/>
          </p:cNvPicPr>
          <p:nvPr/>
        </p:nvPicPr>
        <p:blipFill>
          <a:blip r:embed="rId13" cstate="print"/>
          <a:stretch>
            <a:fillRect/>
          </a:stretch>
        </p:blipFill>
        <p:spPr>
          <a:xfrm>
            <a:off x="6775704" y="6473952"/>
            <a:ext cx="2007032" cy="22822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94" r:id="rId3"/>
    <p:sldLayoutId id="2147483689" r:id="rId4"/>
    <p:sldLayoutId id="2147483695" r:id="rId5"/>
    <p:sldLayoutId id="2147483692" r:id="rId6"/>
    <p:sldLayoutId id="2147483693" r:id="rId7"/>
    <p:sldLayoutId id="2147483676" r:id="rId8"/>
    <p:sldLayoutId id="2147483690" r:id="rId9"/>
    <p:sldLayoutId id="2147483691" r:id="rId10"/>
  </p:sldLayoutIdLst>
  <p:txStyles>
    <p:titleStyle>
      <a:lvl1pPr algn="ctr" eaLnBrk="1" hangingPunct="1">
        <a:lnSpc>
          <a:spcPts val="2800"/>
        </a:lnSpc>
        <a:defRPr sz="2800" b="1">
          <a:latin typeface="Arial" pitchFamily="34" charset="0"/>
          <a:cs typeface="Arial" pitchFamily="34" charset="0"/>
        </a:defRPr>
      </a:lvl1pPr>
    </p:titleStyle>
    <p:bodyStyle>
      <a:lvl1pPr marL="233363" indent="-233363"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1pPr>
      <a:lvl2pPr marL="509588" indent="-225425"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2pPr>
      <a:lvl3pPr marL="854075" indent="-223838" algn="l" eaLnBrk="1" hangingPunct="1">
        <a:lnSpc>
          <a:spcPts val="2000"/>
        </a:lnSpc>
        <a:spcBef>
          <a:spcPts val="300"/>
        </a:spcBef>
        <a:spcAft>
          <a:spcPts val="600"/>
        </a:spcAft>
        <a:buFont typeface="Arial" pitchFamily="34" charset="0"/>
        <a:buChar char="•"/>
        <a:defRPr sz="1600" b="1">
          <a:latin typeface="Arial" pitchFamily="34" charset="0"/>
          <a:cs typeface="Arial" pitchFamily="34" charset="0"/>
        </a:defRPr>
      </a:lvl3pPr>
      <a:lvl4pPr marL="1035050" indent="-180975" algn="l" eaLnBrk="1" hangingPunct="1">
        <a:lnSpc>
          <a:spcPts val="2000"/>
        </a:lnSpc>
        <a:spcBef>
          <a:spcPts val="300"/>
        </a:spcBef>
        <a:spcAft>
          <a:spcPts val="600"/>
        </a:spcAft>
        <a:buFont typeface="Courier New" pitchFamily="49" charset="0"/>
        <a:buChar char="o"/>
        <a:defRPr sz="1400" b="1">
          <a:latin typeface="Arial" pitchFamily="34" charset="0"/>
          <a:cs typeface="Arial" pitchFamily="34" charset="0"/>
        </a:defRPr>
      </a:lvl4pPr>
      <a:lvl5pPr marL="796925" indent="0" algn="l" eaLnBrk="1" hangingPunct="1">
        <a:spcBef>
          <a:spcPts val="600"/>
        </a:spcBef>
        <a:defRPr sz="1600" b="1">
          <a:latin typeface="Arial" pitchFamily="34" charset="0"/>
          <a:cs typeface="Arial" pitchFamily="34" charset="0"/>
        </a:defRPr>
      </a:lvl5pPr>
      <a:lvl6pPr marL="1147763" indent="0" algn="l" eaLnBrk="1" hangingPunct="1">
        <a:spcBef>
          <a:spcPts val="600"/>
        </a:spcBef>
        <a:defRPr sz="1400" b="1">
          <a:latin typeface="Arial" pitchFamily="34" charset="0"/>
          <a:cs typeface="Arial" pitchFamily="34" charset="0"/>
        </a:defRPr>
      </a:lvl6pPr>
      <a:lvl7pPr marL="1319213" indent="-179388" algn="l" eaLnBrk="1" hangingPunct="1">
        <a:lnSpc>
          <a:spcPts val="2000"/>
        </a:lnSpc>
        <a:spcBef>
          <a:spcPts val="300"/>
        </a:spcBef>
        <a:spcAft>
          <a:spcPts val="600"/>
        </a:spcAft>
        <a:buFont typeface="Arial" pitchFamily="34" charset="0"/>
        <a:buChar char="•"/>
        <a:defRPr sz="1200" b="1">
          <a:latin typeface="Arial" pitchFamily="34" charset="0"/>
          <a:cs typeface="Arial" pitchFamily="34" charset="0"/>
        </a:defRPr>
      </a:lvl7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36.wmf"/><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22.xml"/><Relationship Id="rId7"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oleObject" Target="../embeddings/oleObject15.bin"/><Relationship Id="rId10" Type="http://schemas.openxmlformats.org/officeDocument/2006/relationships/oleObject" Target="../embeddings/oleObject20.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0"/>
          </p:nvPr>
        </p:nvSpPr>
        <p:spPr>
          <a:xfrm>
            <a:off x="453863" y="2133144"/>
            <a:ext cx="8188774" cy="2573228"/>
          </a:xfrm>
          <a:prstGeom prst="rect">
            <a:avLst/>
          </a:prstGeom>
        </p:spPr>
        <p:txBody>
          <a:bodyPr/>
          <a:lstStyle/>
          <a:p>
            <a:pPr algn="ctr">
              <a:lnSpc>
                <a:spcPct val="100000"/>
              </a:lnSpc>
              <a:spcBef>
                <a:spcPts val="600"/>
              </a:spcBef>
              <a:buNone/>
            </a:pPr>
            <a:r>
              <a:rPr lang="en-US" sz="1800" u="sng" dirty="0" smtClean="0"/>
              <a:t>D. E. Oates</a:t>
            </a:r>
          </a:p>
          <a:p>
            <a:pPr algn="ctr">
              <a:lnSpc>
                <a:spcPct val="100000"/>
              </a:lnSpc>
              <a:spcBef>
                <a:spcPts val="600"/>
              </a:spcBef>
              <a:buNone/>
            </a:pPr>
            <a:r>
              <a:rPr lang="en-US" sz="1800" dirty="0" smtClean="0"/>
              <a:t>MIT Lincoln Laboratory, Lexington MA</a:t>
            </a:r>
          </a:p>
          <a:p>
            <a:pPr algn="ctr">
              <a:lnSpc>
                <a:spcPct val="100000"/>
              </a:lnSpc>
              <a:spcBef>
                <a:spcPts val="600"/>
              </a:spcBef>
              <a:buNone/>
            </a:pPr>
            <a:r>
              <a:rPr lang="en-US" sz="1800" dirty="0" smtClean="0"/>
              <a:t>Y. D. Agassi</a:t>
            </a:r>
          </a:p>
          <a:p>
            <a:pPr algn="ctr">
              <a:lnSpc>
                <a:spcPct val="100000"/>
              </a:lnSpc>
              <a:spcBef>
                <a:spcPts val="600"/>
              </a:spcBef>
              <a:spcAft>
                <a:spcPts val="600"/>
              </a:spcAft>
              <a:buNone/>
            </a:pPr>
            <a:r>
              <a:rPr lang="en-US" sz="1800" dirty="0" smtClean="0"/>
              <a:t>Naval Surface Warfare Center, </a:t>
            </a:r>
            <a:r>
              <a:rPr lang="en-US" sz="1800" dirty="0" err="1" smtClean="0"/>
              <a:t>Carderock</a:t>
            </a:r>
            <a:r>
              <a:rPr lang="en-US" sz="1800" dirty="0" smtClean="0"/>
              <a:t> Division, Bethesda MD</a:t>
            </a:r>
          </a:p>
          <a:p>
            <a:pPr algn="ctr">
              <a:lnSpc>
                <a:spcPct val="100000"/>
              </a:lnSpc>
              <a:spcBef>
                <a:spcPts val="600"/>
              </a:spcBef>
              <a:buNone/>
            </a:pPr>
            <a:r>
              <a:rPr lang="en-US" sz="1800" dirty="0" smtClean="0"/>
              <a:t>B. H. </a:t>
            </a:r>
            <a:r>
              <a:rPr lang="en-US" sz="1800" dirty="0" err="1" smtClean="0"/>
              <a:t>Moeckly</a:t>
            </a:r>
            <a:r>
              <a:rPr lang="en-US" sz="1800" dirty="0" smtClean="0"/>
              <a:t> and C. Yung</a:t>
            </a:r>
          </a:p>
          <a:p>
            <a:pPr algn="ctr">
              <a:lnSpc>
                <a:spcPct val="100000"/>
              </a:lnSpc>
              <a:spcBef>
                <a:spcPts val="600"/>
              </a:spcBef>
              <a:buNone/>
            </a:pPr>
            <a:r>
              <a:rPr lang="en-US" sz="1800" dirty="0" smtClean="0"/>
              <a:t>STI Inc. Santa Barbara, CA</a:t>
            </a:r>
          </a:p>
          <a:p>
            <a:pPr algn="ctr">
              <a:lnSpc>
                <a:spcPct val="100000"/>
              </a:lnSpc>
              <a:spcBef>
                <a:spcPts val="600"/>
              </a:spcBef>
              <a:buNone/>
            </a:pPr>
            <a:r>
              <a:rPr lang="en-US" sz="1800" dirty="0" smtClean="0"/>
              <a:t>G. Carpenter and F. </a:t>
            </a:r>
            <a:r>
              <a:rPr lang="en-US" sz="1800" dirty="0" err="1" smtClean="0"/>
              <a:t>Niu</a:t>
            </a:r>
            <a:endParaRPr lang="en-US" sz="1800" dirty="0" smtClean="0"/>
          </a:p>
          <a:p>
            <a:pPr algn="ctr">
              <a:lnSpc>
                <a:spcPct val="100000"/>
              </a:lnSpc>
              <a:spcBef>
                <a:spcPts val="600"/>
              </a:spcBef>
              <a:buNone/>
            </a:pPr>
            <a:r>
              <a:rPr lang="en-US" sz="1800" dirty="0" smtClean="0"/>
              <a:t>SVT Associates, Eden Prairie, MN</a:t>
            </a:r>
          </a:p>
        </p:txBody>
      </p:sp>
      <p:sp>
        <p:nvSpPr>
          <p:cNvPr id="13314" name="Rectangle 2"/>
          <p:cNvSpPr>
            <a:spLocks noGrp="1" noChangeArrowheads="1"/>
          </p:cNvSpPr>
          <p:nvPr>
            <p:ph type="title"/>
          </p:nvPr>
        </p:nvSpPr>
        <p:spPr>
          <a:xfrm>
            <a:off x="940527" y="1125332"/>
            <a:ext cx="7262946" cy="816989"/>
          </a:xfrm>
        </p:spPr>
        <p:txBody>
          <a:bodyPr/>
          <a:lstStyle/>
          <a:p>
            <a:r>
              <a:rPr lang="en-US" sz="2800" dirty="0" smtClean="0"/>
              <a:t>MgB</a:t>
            </a:r>
            <a:r>
              <a:rPr lang="en-US" sz="2800" baseline="-25000" dirty="0" smtClean="0"/>
              <a:t>2</a:t>
            </a:r>
            <a:r>
              <a:rPr lang="en-US" sz="2800" dirty="0" smtClean="0"/>
              <a:t> Thin Films on Metallic and Dielectric Substrates for Microwave Electronic and SRF applications</a:t>
            </a:r>
            <a:endParaRPr lang="en-US" sz="2800" baseline="-25000" dirty="0" smtClean="0"/>
          </a:p>
        </p:txBody>
      </p:sp>
      <p:sp>
        <p:nvSpPr>
          <p:cNvPr id="13316" name="Text Box 4"/>
          <p:cNvSpPr txBox="1">
            <a:spLocks noChangeArrowheads="1"/>
          </p:cNvSpPr>
          <p:nvPr/>
        </p:nvSpPr>
        <p:spPr bwMode="auto">
          <a:xfrm>
            <a:off x="1181100" y="5459254"/>
            <a:ext cx="6781800" cy="830997"/>
          </a:xfrm>
          <a:prstGeom prst="rect">
            <a:avLst/>
          </a:prstGeom>
          <a:noFill/>
          <a:ln w="12700">
            <a:noFill/>
            <a:miter lim="800000"/>
            <a:headEnd type="none" w="sm" len="sm"/>
            <a:tailEnd type="none" w="sm" len="sm"/>
          </a:ln>
        </p:spPr>
        <p:txBody>
          <a:bodyPr>
            <a:spAutoFit/>
          </a:bodyPr>
          <a:lstStyle/>
          <a:p>
            <a:pPr algn="ctr"/>
            <a:r>
              <a:rPr lang="en-US" sz="1600" b="1" dirty="0" smtClean="0"/>
              <a:t>This work was sponsored by the Defense Threat Reduction Agency, the Office of Naval Research, and the Naval Surface Warfare Center, </a:t>
            </a:r>
            <a:r>
              <a:rPr lang="en-US" sz="1600" b="1" dirty="0" err="1" smtClean="0"/>
              <a:t>Carderock</a:t>
            </a:r>
            <a:r>
              <a:rPr lang="en-US" sz="1600" b="1" dirty="0" smtClean="0"/>
              <a:t> Division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Outline</a:t>
            </a:r>
          </a:p>
        </p:txBody>
      </p:sp>
      <p:sp>
        <p:nvSpPr>
          <p:cNvPr id="24579" name="Rectangle 3"/>
          <p:cNvSpPr>
            <a:spLocks noGrp="1" noChangeArrowheads="1"/>
          </p:cNvSpPr>
          <p:nvPr>
            <p:ph type="body" idx="4294967295"/>
          </p:nvPr>
        </p:nvSpPr>
        <p:spPr>
          <a:xfrm>
            <a:off x="685800" y="1371600"/>
            <a:ext cx="7772400" cy="4114800"/>
          </a:xfrm>
          <a:prstGeom prst="rect">
            <a:avLst/>
          </a:prstGeom>
        </p:spPr>
        <p:txBody>
          <a:bodyPr/>
          <a:lstStyle/>
          <a:p>
            <a:r>
              <a:rPr lang="en-US" dirty="0" smtClean="0"/>
              <a:t>Introduction to MgB</a:t>
            </a:r>
            <a:r>
              <a:rPr lang="en-US" baseline="-25000" dirty="0" smtClean="0"/>
              <a:t>2</a:t>
            </a:r>
            <a:r>
              <a:rPr lang="en-US" dirty="0" smtClean="0"/>
              <a:t> and Motivation</a:t>
            </a:r>
          </a:p>
          <a:p>
            <a:r>
              <a:rPr lang="en-US" dirty="0" smtClean="0"/>
              <a:t>Film deposition</a:t>
            </a:r>
          </a:p>
          <a:p>
            <a:r>
              <a:rPr lang="en-US" dirty="0" smtClean="0">
                <a:solidFill>
                  <a:srgbClr val="FF0000"/>
                </a:solidFill>
              </a:rPr>
              <a:t>Measurements of surface </a:t>
            </a:r>
            <a:r>
              <a:rPr lang="en-US" dirty="0" smtClean="0">
                <a:solidFill>
                  <a:srgbClr val="FF0000"/>
                </a:solidFill>
              </a:rPr>
              <a:t>impedance</a:t>
            </a:r>
          </a:p>
          <a:p>
            <a:pPr lvl="1"/>
            <a:r>
              <a:rPr lang="en-US" dirty="0" smtClean="0">
                <a:solidFill>
                  <a:srgbClr val="FF0000"/>
                </a:solidFill>
              </a:rPr>
              <a:t>Small samples 1 cm x 1cm </a:t>
            </a:r>
          </a:p>
          <a:p>
            <a:pPr lvl="1"/>
            <a:r>
              <a:rPr lang="en-US" dirty="0" smtClean="0">
                <a:solidFill>
                  <a:srgbClr val="FF0000"/>
                </a:solidFill>
              </a:rPr>
              <a:t>2-inch diameter wafers</a:t>
            </a:r>
            <a:endParaRPr lang="en-US" dirty="0" smtClean="0">
              <a:solidFill>
                <a:srgbClr val="FF0000"/>
              </a:solidFill>
            </a:endParaRPr>
          </a:p>
          <a:p>
            <a:r>
              <a:rPr lang="en-US" dirty="0" smtClean="0"/>
              <a:t>Physics of MgB</a:t>
            </a:r>
            <a:r>
              <a:rPr lang="en-US" baseline="-25000" dirty="0" smtClean="0"/>
              <a:t>2</a:t>
            </a:r>
            <a:r>
              <a:rPr lang="en-US" dirty="0" smtClean="0"/>
              <a:t> from microwave measurements</a:t>
            </a:r>
          </a:p>
          <a:p>
            <a:r>
              <a:rPr lang="en-US" dirty="0" smtClean="0"/>
              <a:t>Summary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236483" y="1040525"/>
            <a:ext cx="4040242" cy="5252216"/>
          </a:xfrm>
          <a:prstGeom prst="rect">
            <a:avLst/>
          </a:prstGeom>
          <a:solidFill>
            <a:srgbClr val="FFFFCC"/>
          </a:solidFill>
          <a:ln w="12700">
            <a:noFill/>
            <a:miter lim="800000"/>
            <a:headEnd type="none" w="sm" len="sm"/>
            <a:tailEnd type="none" w="sm" len="sm"/>
          </a:ln>
        </p:spPr>
        <p:txBody>
          <a:bodyPr wrap="none" anchor="ctr"/>
          <a:lstStyle/>
          <a:p>
            <a:endParaRPr lang="en-US" b="1" dirty="0"/>
          </a:p>
        </p:txBody>
      </p:sp>
      <p:sp>
        <p:nvSpPr>
          <p:cNvPr id="3079" name="Rectangle 3"/>
          <p:cNvSpPr>
            <a:spLocks noChangeArrowheads="1"/>
          </p:cNvSpPr>
          <p:nvPr/>
        </p:nvSpPr>
        <p:spPr bwMode="auto">
          <a:xfrm>
            <a:off x="1066800" y="0"/>
            <a:ext cx="7086600" cy="762000"/>
          </a:xfrm>
          <a:prstGeom prst="rect">
            <a:avLst/>
          </a:prstGeom>
          <a:noFill/>
          <a:ln w="9525">
            <a:noFill/>
            <a:miter lim="800000"/>
            <a:headEnd/>
            <a:tailEnd/>
          </a:ln>
        </p:spPr>
        <p:txBody>
          <a:bodyPr lIns="92075" tIns="46038" rIns="92075" bIns="46038" anchor="ctr"/>
          <a:lstStyle/>
          <a:p>
            <a:pPr eaLnBrk="1" hangingPunct="1"/>
            <a:endParaRPr lang="en-US" sz="2400" b="1">
              <a:latin typeface="Times New Roman" pitchFamily="18" charset="0"/>
            </a:endParaRPr>
          </a:p>
        </p:txBody>
      </p:sp>
      <p:sp>
        <p:nvSpPr>
          <p:cNvPr id="3080" name="Rectangle 4"/>
          <p:cNvSpPr>
            <a:spLocks noGrp="1" noChangeArrowheads="1"/>
          </p:cNvSpPr>
          <p:nvPr>
            <p:ph type="title"/>
          </p:nvPr>
        </p:nvSpPr>
        <p:spPr/>
        <p:txBody>
          <a:bodyPr/>
          <a:lstStyle/>
          <a:p>
            <a:r>
              <a:rPr lang="en-US" dirty="0" err="1" smtClean="0"/>
              <a:t>Stripline</a:t>
            </a:r>
            <a:r>
              <a:rPr lang="en-US" dirty="0" smtClean="0"/>
              <a:t> Resonator for Measurements on Dielectric Substrates</a:t>
            </a:r>
            <a:endParaRPr lang="en-US" sz="3200" dirty="0" smtClean="0"/>
          </a:p>
        </p:txBody>
      </p:sp>
      <p:sp>
        <p:nvSpPr>
          <p:cNvPr id="3081" name="Freeform 5"/>
          <p:cNvSpPr>
            <a:spLocks/>
          </p:cNvSpPr>
          <p:nvPr/>
        </p:nvSpPr>
        <p:spPr bwMode="auto">
          <a:xfrm>
            <a:off x="1589088" y="2363788"/>
            <a:ext cx="1355725" cy="887412"/>
          </a:xfrm>
          <a:custGeom>
            <a:avLst/>
            <a:gdLst>
              <a:gd name="T0" fmla="*/ 0 w 854"/>
              <a:gd name="T1" fmla="*/ 2147483647 h 559"/>
              <a:gd name="T2" fmla="*/ 0 w 854"/>
              <a:gd name="T3" fmla="*/ 2147483647 h 559"/>
              <a:gd name="T4" fmla="*/ 2147483647 w 854"/>
              <a:gd name="T5" fmla="*/ 2147483647 h 559"/>
              <a:gd name="T6" fmla="*/ 2147483647 w 854"/>
              <a:gd name="T7" fmla="*/ 0 h 559"/>
              <a:gd name="T8" fmla="*/ 0 w 854"/>
              <a:gd name="T9" fmla="*/ 2147483647 h 559"/>
              <a:gd name="T10" fmla="*/ 0 60000 65536"/>
              <a:gd name="T11" fmla="*/ 0 60000 65536"/>
              <a:gd name="T12" fmla="*/ 0 60000 65536"/>
              <a:gd name="T13" fmla="*/ 0 60000 65536"/>
              <a:gd name="T14" fmla="*/ 0 60000 65536"/>
              <a:gd name="T15" fmla="*/ 0 w 854"/>
              <a:gd name="T16" fmla="*/ 0 h 559"/>
              <a:gd name="T17" fmla="*/ 854 w 854"/>
              <a:gd name="T18" fmla="*/ 559 h 559"/>
            </a:gdLst>
            <a:ahLst/>
            <a:cxnLst>
              <a:cxn ang="T10">
                <a:pos x="T0" y="T1"/>
              </a:cxn>
              <a:cxn ang="T11">
                <a:pos x="T2" y="T3"/>
              </a:cxn>
              <a:cxn ang="T12">
                <a:pos x="T4" y="T5"/>
              </a:cxn>
              <a:cxn ang="T13">
                <a:pos x="T6" y="T7"/>
              </a:cxn>
              <a:cxn ang="T14">
                <a:pos x="T8" y="T9"/>
              </a:cxn>
            </a:cxnLst>
            <a:rect l="T15" t="T16" r="T17" b="T18"/>
            <a:pathLst>
              <a:path w="854" h="559">
                <a:moveTo>
                  <a:pt x="0" y="493"/>
                </a:moveTo>
                <a:lnTo>
                  <a:pt x="0" y="558"/>
                </a:lnTo>
                <a:lnTo>
                  <a:pt x="853" y="65"/>
                </a:lnTo>
                <a:lnTo>
                  <a:pt x="853" y="0"/>
                </a:lnTo>
                <a:lnTo>
                  <a:pt x="0" y="493"/>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082" name="Freeform 6"/>
          <p:cNvSpPr>
            <a:spLocks/>
          </p:cNvSpPr>
          <p:nvPr/>
        </p:nvSpPr>
        <p:spPr bwMode="auto">
          <a:xfrm>
            <a:off x="533400" y="2862263"/>
            <a:ext cx="1057275" cy="388937"/>
          </a:xfrm>
          <a:custGeom>
            <a:avLst/>
            <a:gdLst>
              <a:gd name="T0" fmla="*/ 0 w 666"/>
              <a:gd name="T1" fmla="*/ 0 h 245"/>
              <a:gd name="T2" fmla="*/ 0 w 666"/>
              <a:gd name="T3" fmla="*/ 2147483647 h 245"/>
              <a:gd name="T4" fmla="*/ 2147483647 w 666"/>
              <a:gd name="T5" fmla="*/ 2147483647 h 245"/>
              <a:gd name="T6" fmla="*/ 2147483647 w 666"/>
              <a:gd name="T7" fmla="*/ 2147483647 h 245"/>
              <a:gd name="T8" fmla="*/ 0 w 666"/>
              <a:gd name="T9" fmla="*/ 0 h 245"/>
              <a:gd name="T10" fmla="*/ 0 60000 65536"/>
              <a:gd name="T11" fmla="*/ 0 60000 65536"/>
              <a:gd name="T12" fmla="*/ 0 60000 65536"/>
              <a:gd name="T13" fmla="*/ 0 60000 65536"/>
              <a:gd name="T14" fmla="*/ 0 60000 65536"/>
              <a:gd name="T15" fmla="*/ 0 w 666"/>
              <a:gd name="T16" fmla="*/ 0 h 245"/>
              <a:gd name="T17" fmla="*/ 666 w 666"/>
              <a:gd name="T18" fmla="*/ 245 h 245"/>
            </a:gdLst>
            <a:ahLst/>
            <a:cxnLst>
              <a:cxn ang="T10">
                <a:pos x="T0" y="T1"/>
              </a:cxn>
              <a:cxn ang="T11">
                <a:pos x="T2" y="T3"/>
              </a:cxn>
              <a:cxn ang="T12">
                <a:pos x="T4" y="T5"/>
              </a:cxn>
              <a:cxn ang="T13">
                <a:pos x="T6" y="T7"/>
              </a:cxn>
              <a:cxn ang="T14">
                <a:pos x="T8" y="T9"/>
              </a:cxn>
            </a:cxnLst>
            <a:rect l="T15" t="T16" r="T17" b="T18"/>
            <a:pathLst>
              <a:path w="666" h="245">
                <a:moveTo>
                  <a:pt x="0" y="0"/>
                </a:moveTo>
                <a:lnTo>
                  <a:pt x="0" y="65"/>
                </a:lnTo>
                <a:lnTo>
                  <a:pt x="665" y="244"/>
                </a:lnTo>
                <a:lnTo>
                  <a:pt x="665" y="179"/>
                </a:lnTo>
                <a:lnTo>
                  <a:pt x="0" y="0"/>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083" name="Freeform 7"/>
          <p:cNvSpPr>
            <a:spLocks/>
          </p:cNvSpPr>
          <p:nvPr/>
        </p:nvSpPr>
        <p:spPr bwMode="auto">
          <a:xfrm>
            <a:off x="533400" y="2081213"/>
            <a:ext cx="2411413" cy="1066800"/>
          </a:xfrm>
          <a:custGeom>
            <a:avLst/>
            <a:gdLst>
              <a:gd name="T0" fmla="*/ 2147483647 w 1519"/>
              <a:gd name="T1" fmla="*/ 0 h 672"/>
              <a:gd name="T2" fmla="*/ 0 w 1519"/>
              <a:gd name="T3" fmla="*/ 2147483647 h 672"/>
              <a:gd name="T4" fmla="*/ 2147483647 w 1519"/>
              <a:gd name="T5" fmla="*/ 2147483647 h 672"/>
              <a:gd name="T6" fmla="*/ 2147483647 w 1519"/>
              <a:gd name="T7" fmla="*/ 2147483647 h 672"/>
              <a:gd name="T8" fmla="*/ 2147483647 w 1519"/>
              <a:gd name="T9" fmla="*/ 0 h 672"/>
              <a:gd name="T10" fmla="*/ 0 60000 65536"/>
              <a:gd name="T11" fmla="*/ 0 60000 65536"/>
              <a:gd name="T12" fmla="*/ 0 60000 65536"/>
              <a:gd name="T13" fmla="*/ 0 60000 65536"/>
              <a:gd name="T14" fmla="*/ 0 60000 65536"/>
              <a:gd name="T15" fmla="*/ 0 w 1519"/>
              <a:gd name="T16" fmla="*/ 0 h 672"/>
              <a:gd name="T17" fmla="*/ 1519 w 1519"/>
              <a:gd name="T18" fmla="*/ 672 h 672"/>
            </a:gdLst>
            <a:ahLst/>
            <a:cxnLst>
              <a:cxn ang="T10">
                <a:pos x="T0" y="T1"/>
              </a:cxn>
              <a:cxn ang="T11">
                <a:pos x="T2" y="T3"/>
              </a:cxn>
              <a:cxn ang="T12">
                <a:pos x="T4" y="T5"/>
              </a:cxn>
              <a:cxn ang="T13">
                <a:pos x="T6" y="T7"/>
              </a:cxn>
              <a:cxn ang="T14">
                <a:pos x="T8" y="T9"/>
              </a:cxn>
            </a:cxnLst>
            <a:rect l="T15" t="T16" r="T17" b="T18"/>
            <a:pathLst>
              <a:path w="1519" h="672">
                <a:moveTo>
                  <a:pt x="852" y="0"/>
                </a:moveTo>
                <a:lnTo>
                  <a:pt x="0" y="492"/>
                </a:lnTo>
                <a:lnTo>
                  <a:pt x="666" y="671"/>
                </a:lnTo>
                <a:lnTo>
                  <a:pt x="1518" y="179"/>
                </a:lnTo>
                <a:lnTo>
                  <a:pt x="852" y="0"/>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084" name="Freeform 8"/>
          <p:cNvSpPr>
            <a:spLocks/>
          </p:cNvSpPr>
          <p:nvPr/>
        </p:nvSpPr>
        <p:spPr bwMode="auto">
          <a:xfrm>
            <a:off x="820738" y="2206625"/>
            <a:ext cx="1830387" cy="811213"/>
          </a:xfrm>
          <a:custGeom>
            <a:avLst/>
            <a:gdLst>
              <a:gd name="T0" fmla="*/ 2147483647 w 1153"/>
              <a:gd name="T1" fmla="*/ 2147483647 h 511"/>
              <a:gd name="T2" fmla="*/ 2147483647 w 1153"/>
              <a:gd name="T3" fmla="*/ 2147483647 h 511"/>
              <a:gd name="T4" fmla="*/ 2147483647 w 1153"/>
              <a:gd name="T5" fmla="*/ 2147483647 h 511"/>
              <a:gd name="T6" fmla="*/ 2147483647 w 1153"/>
              <a:gd name="T7" fmla="*/ 2147483647 h 511"/>
              <a:gd name="T8" fmla="*/ 2147483647 w 1153"/>
              <a:gd name="T9" fmla="*/ 2147483647 h 511"/>
              <a:gd name="T10" fmla="*/ 2147483647 w 1153"/>
              <a:gd name="T11" fmla="*/ 2147483647 h 511"/>
              <a:gd name="T12" fmla="*/ 2147483647 w 1153"/>
              <a:gd name="T13" fmla="*/ 2147483647 h 511"/>
              <a:gd name="T14" fmla="*/ 2147483647 w 1153"/>
              <a:gd name="T15" fmla="*/ 2147483647 h 511"/>
              <a:gd name="T16" fmla="*/ 2147483647 w 1153"/>
              <a:gd name="T17" fmla="*/ 2147483647 h 511"/>
              <a:gd name="T18" fmla="*/ 2147483647 w 1153"/>
              <a:gd name="T19" fmla="*/ 2147483647 h 511"/>
              <a:gd name="T20" fmla="*/ 2147483647 w 1153"/>
              <a:gd name="T21" fmla="*/ 2147483647 h 511"/>
              <a:gd name="T22" fmla="*/ 2147483647 w 1153"/>
              <a:gd name="T23" fmla="*/ 2147483647 h 511"/>
              <a:gd name="T24" fmla="*/ 2147483647 w 1153"/>
              <a:gd name="T25" fmla="*/ 2147483647 h 511"/>
              <a:gd name="T26" fmla="*/ 2147483647 w 1153"/>
              <a:gd name="T27" fmla="*/ 2147483647 h 511"/>
              <a:gd name="T28" fmla="*/ 2147483647 w 1153"/>
              <a:gd name="T29" fmla="*/ 2147483647 h 511"/>
              <a:gd name="T30" fmla="*/ 2147483647 w 1153"/>
              <a:gd name="T31" fmla="*/ 2147483647 h 511"/>
              <a:gd name="T32" fmla="*/ 2147483647 w 1153"/>
              <a:gd name="T33" fmla="*/ 2147483647 h 511"/>
              <a:gd name="T34" fmla="*/ 2147483647 w 1153"/>
              <a:gd name="T35" fmla="*/ 2147483647 h 511"/>
              <a:gd name="T36" fmla="*/ 2147483647 w 1153"/>
              <a:gd name="T37" fmla="*/ 0 h 511"/>
              <a:gd name="T38" fmla="*/ 2147483647 w 1153"/>
              <a:gd name="T39" fmla="*/ 2147483647 h 511"/>
              <a:gd name="T40" fmla="*/ 2147483647 w 1153"/>
              <a:gd name="T41" fmla="*/ 2147483647 h 511"/>
              <a:gd name="T42" fmla="*/ 2147483647 w 1153"/>
              <a:gd name="T43" fmla="*/ 2147483647 h 511"/>
              <a:gd name="T44" fmla="*/ 2147483647 w 1153"/>
              <a:gd name="T45" fmla="*/ 2147483647 h 511"/>
              <a:gd name="T46" fmla="*/ 2147483647 w 1153"/>
              <a:gd name="T47" fmla="*/ 2147483647 h 511"/>
              <a:gd name="T48" fmla="*/ 2147483647 w 1153"/>
              <a:gd name="T49" fmla="*/ 2147483647 h 511"/>
              <a:gd name="T50" fmla="*/ 2147483647 w 1153"/>
              <a:gd name="T51" fmla="*/ 2147483647 h 511"/>
              <a:gd name="T52" fmla="*/ 2147483647 w 1153"/>
              <a:gd name="T53" fmla="*/ 2147483647 h 511"/>
              <a:gd name="T54" fmla="*/ 2147483647 w 1153"/>
              <a:gd name="T55" fmla="*/ 2147483647 h 511"/>
              <a:gd name="T56" fmla="*/ 2147483647 w 1153"/>
              <a:gd name="T57" fmla="*/ 2147483647 h 511"/>
              <a:gd name="T58" fmla="*/ 2147483647 w 1153"/>
              <a:gd name="T59" fmla="*/ 2147483647 h 511"/>
              <a:gd name="T60" fmla="*/ 2147483647 w 1153"/>
              <a:gd name="T61" fmla="*/ 2147483647 h 511"/>
              <a:gd name="T62" fmla="*/ 2147483647 w 1153"/>
              <a:gd name="T63" fmla="*/ 2147483647 h 511"/>
              <a:gd name="T64" fmla="*/ 2147483647 w 1153"/>
              <a:gd name="T65" fmla="*/ 2147483647 h 511"/>
              <a:gd name="T66" fmla="*/ 2147483647 w 1153"/>
              <a:gd name="T67" fmla="*/ 2147483647 h 511"/>
              <a:gd name="T68" fmla="*/ 2147483647 w 1153"/>
              <a:gd name="T69" fmla="*/ 2147483647 h 511"/>
              <a:gd name="T70" fmla="*/ 2147483647 w 1153"/>
              <a:gd name="T71" fmla="*/ 2147483647 h 511"/>
              <a:gd name="T72" fmla="*/ 2147483647 w 1153"/>
              <a:gd name="T73" fmla="*/ 2147483647 h 511"/>
              <a:gd name="T74" fmla="*/ 2147483647 w 1153"/>
              <a:gd name="T75" fmla="*/ 2147483647 h 511"/>
              <a:gd name="T76" fmla="*/ 2147483647 w 1153"/>
              <a:gd name="T77" fmla="*/ 2147483647 h 511"/>
              <a:gd name="T78" fmla="*/ 2147483647 w 1153"/>
              <a:gd name="T79" fmla="*/ 2147483647 h 511"/>
              <a:gd name="T80" fmla="*/ 2147483647 w 1153"/>
              <a:gd name="T81" fmla="*/ 2147483647 h 511"/>
              <a:gd name="T82" fmla="*/ 2147483647 w 1153"/>
              <a:gd name="T83" fmla="*/ 2147483647 h 511"/>
              <a:gd name="T84" fmla="*/ 2147483647 w 1153"/>
              <a:gd name="T85" fmla="*/ 2147483647 h 511"/>
              <a:gd name="T86" fmla="*/ 2147483647 w 1153"/>
              <a:gd name="T87" fmla="*/ 2147483647 h 511"/>
              <a:gd name="T88" fmla="*/ 2147483647 w 1153"/>
              <a:gd name="T89" fmla="*/ 2147483647 h 5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3"/>
              <a:gd name="T136" fmla="*/ 0 h 511"/>
              <a:gd name="T137" fmla="*/ 1153 w 1153"/>
              <a:gd name="T138" fmla="*/ 511 h 5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3" h="511">
                <a:moveTo>
                  <a:pt x="552" y="469"/>
                </a:moveTo>
                <a:lnTo>
                  <a:pt x="1152" y="123"/>
                </a:lnTo>
                <a:lnTo>
                  <a:pt x="1109" y="112"/>
                </a:lnTo>
                <a:lnTo>
                  <a:pt x="510" y="458"/>
                </a:lnTo>
                <a:lnTo>
                  <a:pt x="501" y="462"/>
                </a:lnTo>
                <a:lnTo>
                  <a:pt x="492" y="466"/>
                </a:lnTo>
                <a:lnTo>
                  <a:pt x="483" y="470"/>
                </a:lnTo>
                <a:lnTo>
                  <a:pt x="472" y="473"/>
                </a:lnTo>
                <a:lnTo>
                  <a:pt x="462" y="476"/>
                </a:lnTo>
                <a:lnTo>
                  <a:pt x="451" y="479"/>
                </a:lnTo>
                <a:lnTo>
                  <a:pt x="440" y="481"/>
                </a:lnTo>
                <a:lnTo>
                  <a:pt x="429" y="483"/>
                </a:lnTo>
                <a:lnTo>
                  <a:pt x="418" y="484"/>
                </a:lnTo>
                <a:lnTo>
                  <a:pt x="407" y="485"/>
                </a:lnTo>
                <a:lnTo>
                  <a:pt x="396" y="485"/>
                </a:lnTo>
                <a:lnTo>
                  <a:pt x="385" y="485"/>
                </a:lnTo>
                <a:lnTo>
                  <a:pt x="374" y="485"/>
                </a:lnTo>
                <a:lnTo>
                  <a:pt x="364" y="484"/>
                </a:lnTo>
                <a:lnTo>
                  <a:pt x="354" y="482"/>
                </a:lnTo>
                <a:lnTo>
                  <a:pt x="345" y="480"/>
                </a:lnTo>
                <a:lnTo>
                  <a:pt x="336" y="477"/>
                </a:lnTo>
                <a:lnTo>
                  <a:pt x="329" y="474"/>
                </a:lnTo>
                <a:lnTo>
                  <a:pt x="323" y="471"/>
                </a:lnTo>
                <a:lnTo>
                  <a:pt x="317" y="467"/>
                </a:lnTo>
                <a:lnTo>
                  <a:pt x="313" y="463"/>
                </a:lnTo>
                <a:lnTo>
                  <a:pt x="310" y="459"/>
                </a:lnTo>
                <a:lnTo>
                  <a:pt x="308" y="455"/>
                </a:lnTo>
                <a:lnTo>
                  <a:pt x="306" y="450"/>
                </a:lnTo>
                <a:lnTo>
                  <a:pt x="306" y="446"/>
                </a:lnTo>
                <a:lnTo>
                  <a:pt x="308" y="441"/>
                </a:lnTo>
                <a:lnTo>
                  <a:pt x="310" y="436"/>
                </a:lnTo>
                <a:lnTo>
                  <a:pt x="313" y="431"/>
                </a:lnTo>
                <a:lnTo>
                  <a:pt x="317" y="426"/>
                </a:lnTo>
                <a:lnTo>
                  <a:pt x="323" y="421"/>
                </a:lnTo>
                <a:lnTo>
                  <a:pt x="329" y="417"/>
                </a:lnTo>
                <a:lnTo>
                  <a:pt x="337" y="412"/>
                </a:lnTo>
                <a:lnTo>
                  <a:pt x="860" y="110"/>
                </a:lnTo>
                <a:lnTo>
                  <a:pt x="871" y="103"/>
                </a:lnTo>
                <a:lnTo>
                  <a:pt x="881" y="96"/>
                </a:lnTo>
                <a:lnTo>
                  <a:pt x="889" y="88"/>
                </a:lnTo>
                <a:lnTo>
                  <a:pt x="895" y="81"/>
                </a:lnTo>
                <a:lnTo>
                  <a:pt x="900" y="74"/>
                </a:lnTo>
                <a:lnTo>
                  <a:pt x="903" y="67"/>
                </a:lnTo>
                <a:lnTo>
                  <a:pt x="905" y="59"/>
                </a:lnTo>
                <a:lnTo>
                  <a:pt x="905" y="52"/>
                </a:lnTo>
                <a:lnTo>
                  <a:pt x="903" y="46"/>
                </a:lnTo>
                <a:lnTo>
                  <a:pt x="900" y="39"/>
                </a:lnTo>
                <a:lnTo>
                  <a:pt x="895" y="33"/>
                </a:lnTo>
                <a:lnTo>
                  <a:pt x="889" y="27"/>
                </a:lnTo>
                <a:lnTo>
                  <a:pt x="881" y="22"/>
                </a:lnTo>
                <a:lnTo>
                  <a:pt x="871" y="17"/>
                </a:lnTo>
                <a:lnTo>
                  <a:pt x="860" y="13"/>
                </a:lnTo>
                <a:lnTo>
                  <a:pt x="848" y="9"/>
                </a:lnTo>
                <a:lnTo>
                  <a:pt x="834" y="5"/>
                </a:lnTo>
                <a:lnTo>
                  <a:pt x="820" y="3"/>
                </a:lnTo>
                <a:lnTo>
                  <a:pt x="804" y="1"/>
                </a:lnTo>
                <a:lnTo>
                  <a:pt x="789" y="0"/>
                </a:lnTo>
                <a:lnTo>
                  <a:pt x="772" y="0"/>
                </a:lnTo>
                <a:lnTo>
                  <a:pt x="756" y="0"/>
                </a:lnTo>
                <a:lnTo>
                  <a:pt x="739" y="2"/>
                </a:lnTo>
                <a:lnTo>
                  <a:pt x="722" y="4"/>
                </a:lnTo>
                <a:lnTo>
                  <a:pt x="706" y="6"/>
                </a:lnTo>
                <a:lnTo>
                  <a:pt x="690" y="9"/>
                </a:lnTo>
                <a:lnTo>
                  <a:pt x="674" y="13"/>
                </a:lnTo>
                <a:lnTo>
                  <a:pt x="658" y="17"/>
                </a:lnTo>
                <a:lnTo>
                  <a:pt x="643" y="22"/>
                </a:lnTo>
                <a:lnTo>
                  <a:pt x="629" y="28"/>
                </a:lnTo>
                <a:lnTo>
                  <a:pt x="615" y="34"/>
                </a:lnTo>
                <a:lnTo>
                  <a:pt x="603" y="41"/>
                </a:lnTo>
                <a:lnTo>
                  <a:pt x="0" y="389"/>
                </a:lnTo>
                <a:lnTo>
                  <a:pt x="43" y="400"/>
                </a:lnTo>
                <a:lnTo>
                  <a:pt x="645" y="52"/>
                </a:lnTo>
                <a:lnTo>
                  <a:pt x="654" y="48"/>
                </a:lnTo>
                <a:lnTo>
                  <a:pt x="663" y="44"/>
                </a:lnTo>
                <a:lnTo>
                  <a:pt x="672" y="40"/>
                </a:lnTo>
                <a:lnTo>
                  <a:pt x="682" y="36"/>
                </a:lnTo>
                <a:lnTo>
                  <a:pt x="693" y="33"/>
                </a:lnTo>
                <a:lnTo>
                  <a:pt x="703" y="31"/>
                </a:lnTo>
                <a:lnTo>
                  <a:pt x="714" y="29"/>
                </a:lnTo>
                <a:lnTo>
                  <a:pt x="725" y="27"/>
                </a:lnTo>
                <a:lnTo>
                  <a:pt x="737" y="26"/>
                </a:lnTo>
                <a:lnTo>
                  <a:pt x="748" y="25"/>
                </a:lnTo>
                <a:lnTo>
                  <a:pt x="759" y="25"/>
                </a:lnTo>
                <a:lnTo>
                  <a:pt x="770" y="25"/>
                </a:lnTo>
                <a:lnTo>
                  <a:pt x="781" y="25"/>
                </a:lnTo>
                <a:lnTo>
                  <a:pt x="791" y="27"/>
                </a:lnTo>
                <a:lnTo>
                  <a:pt x="801" y="28"/>
                </a:lnTo>
                <a:lnTo>
                  <a:pt x="810" y="31"/>
                </a:lnTo>
                <a:lnTo>
                  <a:pt x="818" y="33"/>
                </a:lnTo>
                <a:lnTo>
                  <a:pt x="826" y="36"/>
                </a:lnTo>
                <a:lnTo>
                  <a:pt x="832" y="39"/>
                </a:lnTo>
                <a:lnTo>
                  <a:pt x="837" y="43"/>
                </a:lnTo>
                <a:lnTo>
                  <a:pt x="842" y="47"/>
                </a:lnTo>
                <a:lnTo>
                  <a:pt x="845" y="51"/>
                </a:lnTo>
                <a:lnTo>
                  <a:pt x="847" y="55"/>
                </a:lnTo>
                <a:lnTo>
                  <a:pt x="848" y="60"/>
                </a:lnTo>
                <a:lnTo>
                  <a:pt x="848" y="64"/>
                </a:lnTo>
                <a:lnTo>
                  <a:pt x="847" y="69"/>
                </a:lnTo>
                <a:lnTo>
                  <a:pt x="844" y="74"/>
                </a:lnTo>
                <a:lnTo>
                  <a:pt x="841" y="79"/>
                </a:lnTo>
                <a:lnTo>
                  <a:pt x="837" y="84"/>
                </a:lnTo>
                <a:lnTo>
                  <a:pt x="832" y="89"/>
                </a:lnTo>
                <a:lnTo>
                  <a:pt x="826" y="93"/>
                </a:lnTo>
                <a:lnTo>
                  <a:pt x="818" y="98"/>
                </a:lnTo>
                <a:lnTo>
                  <a:pt x="294" y="401"/>
                </a:lnTo>
                <a:lnTo>
                  <a:pt x="283" y="408"/>
                </a:lnTo>
                <a:lnTo>
                  <a:pt x="273" y="415"/>
                </a:lnTo>
                <a:lnTo>
                  <a:pt x="265" y="422"/>
                </a:lnTo>
                <a:lnTo>
                  <a:pt x="259" y="430"/>
                </a:lnTo>
                <a:lnTo>
                  <a:pt x="255" y="437"/>
                </a:lnTo>
                <a:lnTo>
                  <a:pt x="251" y="444"/>
                </a:lnTo>
                <a:lnTo>
                  <a:pt x="250" y="451"/>
                </a:lnTo>
                <a:lnTo>
                  <a:pt x="250" y="458"/>
                </a:lnTo>
                <a:lnTo>
                  <a:pt x="251" y="465"/>
                </a:lnTo>
                <a:lnTo>
                  <a:pt x="255" y="471"/>
                </a:lnTo>
                <a:lnTo>
                  <a:pt x="259" y="477"/>
                </a:lnTo>
                <a:lnTo>
                  <a:pt x="266" y="483"/>
                </a:lnTo>
                <a:lnTo>
                  <a:pt x="273" y="488"/>
                </a:lnTo>
                <a:lnTo>
                  <a:pt x="283" y="493"/>
                </a:lnTo>
                <a:lnTo>
                  <a:pt x="294" y="498"/>
                </a:lnTo>
                <a:lnTo>
                  <a:pt x="307" y="502"/>
                </a:lnTo>
                <a:lnTo>
                  <a:pt x="320" y="505"/>
                </a:lnTo>
                <a:lnTo>
                  <a:pt x="335" y="507"/>
                </a:lnTo>
                <a:lnTo>
                  <a:pt x="350" y="509"/>
                </a:lnTo>
                <a:lnTo>
                  <a:pt x="366" y="510"/>
                </a:lnTo>
                <a:lnTo>
                  <a:pt x="382" y="510"/>
                </a:lnTo>
                <a:lnTo>
                  <a:pt x="399" y="510"/>
                </a:lnTo>
                <a:lnTo>
                  <a:pt x="416" y="508"/>
                </a:lnTo>
                <a:lnTo>
                  <a:pt x="432" y="506"/>
                </a:lnTo>
                <a:lnTo>
                  <a:pt x="449" y="504"/>
                </a:lnTo>
                <a:lnTo>
                  <a:pt x="465" y="501"/>
                </a:lnTo>
                <a:lnTo>
                  <a:pt x="481" y="497"/>
                </a:lnTo>
                <a:lnTo>
                  <a:pt x="497" y="492"/>
                </a:lnTo>
                <a:lnTo>
                  <a:pt x="512" y="488"/>
                </a:lnTo>
                <a:lnTo>
                  <a:pt x="526" y="482"/>
                </a:lnTo>
                <a:lnTo>
                  <a:pt x="540" y="476"/>
                </a:lnTo>
                <a:lnTo>
                  <a:pt x="552" y="469"/>
                </a:lnTo>
              </a:path>
            </a:pathLst>
          </a:custGeom>
          <a:solidFill>
            <a:schemeClr val="accent1"/>
          </a:solidFill>
          <a:ln w="12700" cap="rnd" cmpd="sng">
            <a:solidFill>
              <a:schemeClr val="accent1"/>
            </a:solidFill>
            <a:prstDash val="solid"/>
            <a:round/>
            <a:headEnd/>
            <a:tailEnd/>
          </a:ln>
        </p:spPr>
        <p:txBody>
          <a:bodyPr/>
          <a:lstStyle/>
          <a:p>
            <a:endParaRPr lang="en-US" b="1"/>
          </a:p>
        </p:txBody>
      </p:sp>
      <p:sp>
        <p:nvSpPr>
          <p:cNvPr id="3085" name="Freeform 9"/>
          <p:cNvSpPr>
            <a:spLocks/>
          </p:cNvSpPr>
          <p:nvPr/>
        </p:nvSpPr>
        <p:spPr bwMode="auto">
          <a:xfrm>
            <a:off x="2636838" y="2305050"/>
            <a:ext cx="150812" cy="66675"/>
          </a:xfrm>
          <a:custGeom>
            <a:avLst/>
            <a:gdLst>
              <a:gd name="T0" fmla="*/ 2147483647 w 95"/>
              <a:gd name="T1" fmla="*/ 2147483647 h 42"/>
              <a:gd name="T2" fmla="*/ 2147483647 w 95"/>
              <a:gd name="T3" fmla="*/ 2147483647 h 42"/>
              <a:gd name="T4" fmla="*/ 2147483647 w 95"/>
              <a:gd name="T5" fmla="*/ 0 h 42"/>
              <a:gd name="T6" fmla="*/ 0 w 95"/>
              <a:gd name="T7" fmla="*/ 2147483647 h 42"/>
              <a:gd name="T8" fmla="*/ 2147483647 w 95"/>
              <a:gd name="T9" fmla="*/ 2147483647 h 42"/>
              <a:gd name="T10" fmla="*/ 0 60000 65536"/>
              <a:gd name="T11" fmla="*/ 0 60000 65536"/>
              <a:gd name="T12" fmla="*/ 0 60000 65536"/>
              <a:gd name="T13" fmla="*/ 0 60000 65536"/>
              <a:gd name="T14" fmla="*/ 0 60000 65536"/>
              <a:gd name="T15" fmla="*/ 0 w 95"/>
              <a:gd name="T16" fmla="*/ 0 h 42"/>
              <a:gd name="T17" fmla="*/ 95 w 95"/>
              <a:gd name="T18" fmla="*/ 42 h 42"/>
            </a:gdLst>
            <a:ahLst/>
            <a:cxnLst>
              <a:cxn ang="T10">
                <a:pos x="T0" y="T1"/>
              </a:cxn>
              <a:cxn ang="T11">
                <a:pos x="T2" y="T3"/>
              </a:cxn>
              <a:cxn ang="T12">
                <a:pos x="T4" y="T5"/>
              </a:cxn>
              <a:cxn ang="T13">
                <a:pos x="T6" y="T7"/>
              </a:cxn>
              <a:cxn ang="T14">
                <a:pos x="T8" y="T9"/>
              </a:cxn>
            </a:cxnLst>
            <a:rect l="T15" t="T16" r="T17" b="T18"/>
            <a:pathLst>
              <a:path w="95" h="42">
                <a:moveTo>
                  <a:pt x="43" y="41"/>
                </a:moveTo>
                <a:lnTo>
                  <a:pt x="94" y="11"/>
                </a:lnTo>
                <a:lnTo>
                  <a:pt x="51" y="0"/>
                </a:lnTo>
                <a:lnTo>
                  <a:pt x="0" y="29"/>
                </a:lnTo>
                <a:lnTo>
                  <a:pt x="43" y="41"/>
                </a:lnTo>
              </a:path>
            </a:pathLst>
          </a:custGeom>
          <a:solidFill>
            <a:schemeClr val="accent1"/>
          </a:solidFill>
          <a:ln w="12700" cap="rnd" cmpd="sng">
            <a:solidFill>
              <a:schemeClr val="accent1"/>
            </a:solidFill>
            <a:prstDash val="solid"/>
            <a:round/>
            <a:headEnd/>
            <a:tailEnd/>
          </a:ln>
        </p:spPr>
        <p:txBody>
          <a:bodyPr/>
          <a:lstStyle/>
          <a:p>
            <a:endParaRPr lang="en-US" b="1"/>
          </a:p>
        </p:txBody>
      </p:sp>
      <p:sp>
        <p:nvSpPr>
          <p:cNvPr id="3086" name="Freeform 10"/>
          <p:cNvSpPr>
            <a:spLocks/>
          </p:cNvSpPr>
          <p:nvPr/>
        </p:nvSpPr>
        <p:spPr bwMode="auto">
          <a:xfrm>
            <a:off x="679450" y="2857500"/>
            <a:ext cx="144463" cy="65088"/>
          </a:xfrm>
          <a:custGeom>
            <a:avLst/>
            <a:gdLst>
              <a:gd name="T0" fmla="*/ 2147483647 w 91"/>
              <a:gd name="T1" fmla="*/ 2147483647 h 41"/>
              <a:gd name="T2" fmla="*/ 2147483647 w 91"/>
              <a:gd name="T3" fmla="*/ 2147483647 h 41"/>
              <a:gd name="T4" fmla="*/ 2147483647 w 91"/>
              <a:gd name="T5" fmla="*/ 0 h 41"/>
              <a:gd name="T6" fmla="*/ 0 w 91"/>
              <a:gd name="T7" fmla="*/ 2147483647 h 41"/>
              <a:gd name="T8" fmla="*/ 2147483647 w 91"/>
              <a:gd name="T9" fmla="*/ 2147483647 h 41"/>
              <a:gd name="T10" fmla="*/ 0 60000 65536"/>
              <a:gd name="T11" fmla="*/ 0 60000 65536"/>
              <a:gd name="T12" fmla="*/ 0 60000 65536"/>
              <a:gd name="T13" fmla="*/ 0 60000 65536"/>
              <a:gd name="T14" fmla="*/ 0 60000 65536"/>
              <a:gd name="T15" fmla="*/ 0 w 91"/>
              <a:gd name="T16" fmla="*/ 0 h 41"/>
              <a:gd name="T17" fmla="*/ 91 w 91"/>
              <a:gd name="T18" fmla="*/ 41 h 41"/>
            </a:gdLst>
            <a:ahLst/>
            <a:cxnLst>
              <a:cxn ang="T10">
                <a:pos x="T0" y="T1"/>
              </a:cxn>
              <a:cxn ang="T11">
                <a:pos x="T2" y="T3"/>
              </a:cxn>
              <a:cxn ang="T12">
                <a:pos x="T4" y="T5"/>
              </a:cxn>
              <a:cxn ang="T13">
                <a:pos x="T6" y="T7"/>
              </a:cxn>
              <a:cxn ang="T14">
                <a:pos x="T8" y="T9"/>
              </a:cxn>
            </a:cxnLst>
            <a:rect l="T15" t="T16" r="T17" b="T18"/>
            <a:pathLst>
              <a:path w="91" h="41">
                <a:moveTo>
                  <a:pt x="43" y="40"/>
                </a:moveTo>
                <a:lnTo>
                  <a:pt x="90" y="12"/>
                </a:lnTo>
                <a:lnTo>
                  <a:pt x="47" y="0"/>
                </a:lnTo>
                <a:lnTo>
                  <a:pt x="0" y="29"/>
                </a:lnTo>
                <a:lnTo>
                  <a:pt x="43" y="40"/>
                </a:lnTo>
              </a:path>
            </a:pathLst>
          </a:custGeom>
          <a:solidFill>
            <a:schemeClr val="accent1"/>
          </a:solidFill>
          <a:ln w="12700" cap="rnd" cmpd="sng">
            <a:solidFill>
              <a:schemeClr val="accent1"/>
            </a:solidFill>
            <a:prstDash val="solid"/>
            <a:round/>
            <a:headEnd/>
            <a:tailEnd/>
          </a:ln>
        </p:spPr>
        <p:txBody>
          <a:bodyPr/>
          <a:lstStyle/>
          <a:p>
            <a:endParaRPr lang="en-US" b="1"/>
          </a:p>
        </p:txBody>
      </p:sp>
      <p:sp>
        <p:nvSpPr>
          <p:cNvPr id="3087" name="Freeform 11"/>
          <p:cNvSpPr>
            <a:spLocks/>
          </p:cNvSpPr>
          <p:nvPr/>
        </p:nvSpPr>
        <p:spPr bwMode="auto">
          <a:xfrm>
            <a:off x="782638" y="2835275"/>
            <a:ext cx="163512" cy="165100"/>
          </a:xfrm>
          <a:custGeom>
            <a:avLst/>
            <a:gdLst>
              <a:gd name="T0" fmla="*/ 0 w 103"/>
              <a:gd name="T1" fmla="*/ 2147483647 h 104"/>
              <a:gd name="T2" fmla="*/ 2147483647 w 103"/>
              <a:gd name="T3" fmla="*/ 2147483647 h 104"/>
              <a:gd name="T4" fmla="*/ 2147483647 w 103"/>
              <a:gd name="T5" fmla="*/ 2147483647 h 104"/>
              <a:gd name="T6" fmla="*/ 2147483647 w 103"/>
              <a:gd name="T7" fmla="*/ 2147483647 h 104"/>
              <a:gd name="T8" fmla="*/ 2147483647 w 103"/>
              <a:gd name="T9" fmla="*/ 2147483647 h 104"/>
              <a:gd name="T10" fmla="*/ 2147483647 w 103"/>
              <a:gd name="T11" fmla="*/ 2147483647 h 104"/>
              <a:gd name="T12" fmla="*/ 2147483647 w 103"/>
              <a:gd name="T13" fmla="*/ 2147483647 h 104"/>
              <a:gd name="T14" fmla="*/ 2147483647 w 103"/>
              <a:gd name="T15" fmla="*/ 2147483647 h 104"/>
              <a:gd name="T16" fmla="*/ 2147483647 w 103"/>
              <a:gd name="T17" fmla="*/ 2147483647 h 104"/>
              <a:gd name="T18" fmla="*/ 2147483647 w 103"/>
              <a:gd name="T19" fmla="*/ 2147483647 h 104"/>
              <a:gd name="T20" fmla="*/ 2147483647 w 103"/>
              <a:gd name="T21" fmla="*/ 2147483647 h 104"/>
              <a:gd name="T22" fmla="*/ 2147483647 w 103"/>
              <a:gd name="T23" fmla="*/ 2147483647 h 104"/>
              <a:gd name="T24" fmla="*/ 2147483647 w 103"/>
              <a:gd name="T25" fmla="*/ 2147483647 h 104"/>
              <a:gd name="T26" fmla="*/ 2147483647 w 103"/>
              <a:gd name="T27" fmla="*/ 2147483647 h 104"/>
              <a:gd name="T28" fmla="*/ 2147483647 w 103"/>
              <a:gd name="T29" fmla="*/ 2147483647 h 104"/>
              <a:gd name="T30" fmla="*/ 2147483647 w 103"/>
              <a:gd name="T31" fmla="*/ 2147483647 h 104"/>
              <a:gd name="T32" fmla="*/ 2147483647 w 103"/>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4"/>
              <a:gd name="T53" fmla="*/ 103 w 103"/>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4">
                <a:moveTo>
                  <a:pt x="0" y="103"/>
                </a:moveTo>
                <a:lnTo>
                  <a:pt x="10" y="102"/>
                </a:lnTo>
                <a:lnTo>
                  <a:pt x="21" y="100"/>
                </a:lnTo>
                <a:lnTo>
                  <a:pt x="30" y="98"/>
                </a:lnTo>
                <a:lnTo>
                  <a:pt x="40" y="95"/>
                </a:lnTo>
                <a:lnTo>
                  <a:pt x="49" y="90"/>
                </a:lnTo>
                <a:lnTo>
                  <a:pt x="57" y="85"/>
                </a:lnTo>
                <a:lnTo>
                  <a:pt x="65" y="79"/>
                </a:lnTo>
                <a:lnTo>
                  <a:pt x="72" y="73"/>
                </a:lnTo>
                <a:lnTo>
                  <a:pt x="79" y="65"/>
                </a:lnTo>
                <a:lnTo>
                  <a:pt x="85" y="57"/>
                </a:lnTo>
                <a:lnTo>
                  <a:pt x="90" y="49"/>
                </a:lnTo>
                <a:lnTo>
                  <a:pt x="94" y="40"/>
                </a:lnTo>
                <a:lnTo>
                  <a:pt x="98" y="31"/>
                </a:lnTo>
                <a:lnTo>
                  <a:pt x="100" y="21"/>
                </a:lnTo>
                <a:lnTo>
                  <a:pt x="102" y="11"/>
                </a:lnTo>
                <a:lnTo>
                  <a:pt x="102" y="0"/>
                </a:lnTo>
              </a:path>
            </a:pathLst>
          </a:custGeom>
          <a:noFill/>
          <a:ln w="25400" cap="rnd" cmpd="sng">
            <a:solidFill>
              <a:srgbClr val="FFFFFF"/>
            </a:solidFill>
            <a:prstDash val="solid"/>
            <a:round/>
            <a:headEnd type="none" w="sm" len="sm"/>
            <a:tailEnd type="none" w="sm" len="sm"/>
          </a:ln>
        </p:spPr>
        <p:txBody>
          <a:bodyPr/>
          <a:lstStyle/>
          <a:p>
            <a:endParaRPr lang="en-US" b="1"/>
          </a:p>
        </p:txBody>
      </p:sp>
      <p:sp>
        <p:nvSpPr>
          <p:cNvPr id="3088" name="Freeform 12"/>
          <p:cNvSpPr>
            <a:spLocks/>
          </p:cNvSpPr>
          <p:nvPr/>
        </p:nvSpPr>
        <p:spPr bwMode="auto">
          <a:xfrm>
            <a:off x="782638" y="2979738"/>
            <a:ext cx="1587" cy="39687"/>
          </a:xfrm>
          <a:custGeom>
            <a:avLst/>
            <a:gdLst>
              <a:gd name="T0" fmla="*/ 0 w 1"/>
              <a:gd name="T1" fmla="*/ 2147483647 h 25"/>
              <a:gd name="T2" fmla="*/ 0 w 1"/>
              <a:gd name="T3" fmla="*/ 0 h 25"/>
              <a:gd name="T4" fmla="*/ 0 w 1"/>
              <a:gd name="T5" fmla="*/ 2147483647 h 25"/>
              <a:gd name="T6" fmla="*/ 0 60000 65536"/>
              <a:gd name="T7" fmla="*/ 0 60000 65536"/>
              <a:gd name="T8" fmla="*/ 0 60000 65536"/>
              <a:gd name="T9" fmla="*/ 0 w 1"/>
              <a:gd name="T10" fmla="*/ 0 h 25"/>
              <a:gd name="T11" fmla="*/ 1 w 1"/>
              <a:gd name="T12" fmla="*/ 25 h 25"/>
            </a:gdLst>
            <a:ahLst/>
            <a:cxnLst>
              <a:cxn ang="T6">
                <a:pos x="T0" y="T1"/>
              </a:cxn>
              <a:cxn ang="T7">
                <a:pos x="T2" y="T3"/>
              </a:cxn>
              <a:cxn ang="T8">
                <a:pos x="T4" y="T5"/>
              </a:cxn>
            </a:cxnLst>
            <a:rect l="T9" t="T10" r="T11" b="T12"/>
            <a:pathLst>
              <a:path w="1" h="25">
                <a:moveTo>
                  <a:pt x="0" y="24"/>
                </a:moveTo>
                <a:lnTo>
                  <a:pt x="0" y="0"/>
                </a:lnTo>
                <a:lnTo>
                  <a:pt x="0" y="24"/>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089" name="Freeform 13"/>
          <p:cNvSpPr>
            <a:spLocks/>
          </p:cNvSpPr>
          <p:nvPr/>
        </p:nvSpPr>
        <p:spPr bwMode="auto">
          <a:xfrm>
            <a:off x="927100" y="2835275"/>
            <a:ext cx="38100" cy="1588"/>
          </a:xfrm>
          <a:custGeom>
            <a:avLst/>
            <a:gdLst>
              <a:gd name="T0" fmla="*/ 0 w 24"/>
              <a:gd name="T1" fmla="*/ 0 h 1"/>
              <a:gd name="T2" fmla="*/ 2147483647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3" y="0"/>
                </a:lnTo>
                <a:lnTo>
                  <a:pt x="0" y="0"/>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090" name="Freeform 14"/>
          <p:cNvSpPr>
            <a:spLocks/>
          </p:cNvSpPr>
          <p:nvPr/>
        </p:nvSpPr>
        <p:spPr bwMode="auto">
          <a:xfrm>
            <a:off x="782638" y="2673350"/>
            <a:ext cx="163512" cy="163513"/>
          </a:xfrm>
          <a:custGeom>
            <a:avLst/>
            <a:gdLst>
              <a:gd name="T0" fmla="*/ 2147483647 w 103"/>
              <a:gd name="T1" fmla="*/ 2147483647 h 103"/>
              <a:gd name="T2" fmla="*/ 2147483647 w 103"/>
              <a:gd name="T3" fmla="*/ 2147483647 h 103"/>
              <a:gd name="T4" fmla="*/ 2147483647 w 103"/>
              <a:gd name="T5" fmla="*/ 2147483647 h 103"/>
              <a:gd name="T6" fmla="*/ 2147483647 w 103"/>
              <a:gd name="T7" fmla="*/ 2147483647 h 103"/>
              <a:gd name="T8" fmla="*/ 2147483647 w 103"/>
              <a:gd name="T9" fmla="*/ 2147483647 h 103"/>
              <a:gd name="T10" fmla="*/ 2147483647 w 103"/>
              <a:gd name="T11" fmla="*/ 2147483647 h 103"/>
              <a:gd name="T12" fmla="*/ 2147483647 w 103"/>
              <a:gd name="T13" fmla="*/ 2147483647 h 103"/>
              <a:gd name="T14" fmla="*/ 2147483647 w 103"/>
              <a:gd name="T15" fmla="*/ 2147483647 h 103"/>
              <a:gd name="T16" fmla="*/ 2147483647 w 103"/>
              <a:gd name="T17" fmla="*/ 2147483647 h 103"/>
              <a:gd name="T18" fmla="*/ 2147483647 w 103"/>
              <a:gd name="T19" fmla="*/ 2147483647 h 103"/>
              <a:gd name="T20" fmla="*/ 2147483647 w 103"/>
              <a:gd name="T21" fmla="*/ 2147483647 h 103"/>
              <a:gd name="T22" fmla="*/ 2147483647 w 103"/>
              <a:gd name="T23" fmla="*/ 2147483647 h 103"/>
              <a:gd name="T24" fmla="*/ 2147483647 w 103"/>
              <a:gd name="T25" fmla="*/ 2147483647 h 103"/>
              <a:gd name="T26" fmla="*/ 2147483647 w 103"/>
              <a:gd name="T27" fmla="*/ 2147483647 h 103"/>
              <a:gd name="T28" fmla="*/ 2147483647 w 103"/>
              <a:gd name="T29" fmla="*/ 2147483647 h 103"/>
              <a:gd name="T30" fmla="*/ 2147483647 w 103"/>
              <a:gd name="T31" fmla="*/ 0 h 103"/>
              <a:gd name="T32" fmla="*/ 0 w 103"/>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3"/>
              <a:gd name="T53" fmla="*/ 103 w 103"/>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3">
                <a:moveTo>
                  <a:pt x="102" y="102"/>
                </a:moveTo>
                <a:lnTo>
                  <a:pt x="102" y="91"/>
                </a:lnTo>
                <a:lnTo>
                  <a:pt x="100" y="81"/>
                </a:lnTo>
                <a:lnTo>
                  <a:pt x="98" y="72"/>
                </a:lnTo>
                <a:lnTo>
                  <a:pt x="94" y="62"/>
                </a:lnTo>
                <a:lnTo>
                  <a:pt x="90" y="53"/>
                </a:lnTo>
                <a:lnTo>
                  <a:pt x="85" y="45"/>
                </a:lnTo>
                <a:lnTo>
                  <a:pt x="79" y="37"/>
                </a:lnTo>
                <a:lnTo>
                  <a:pt x="72" y="30"/>
                </a:lnTo>
                <a:lnTo>
                  <a:pt x="65" y="23"/>
                </a:lnTo>
                <a:lnTo>
                  <a:pt x="57" y="17"/>
                </a:lnTo>
                <a:lnTo>
                  <a:pt x="49" y="12"/>
                </a:lnTo>
                <a:lnTo>
                  <a:pt x="40" y="8"/>
                </a:lnTo>
                <a:lnTo>
                  <a:pt x="30" y="4"/>
                </a:lnTo>
                <a:lnTo>
                  <a:pt x="21" y="2"/>
                </a:lnTo>
                <a:lnTo>
                  <a:pt x="10" y="0"/>
                </a:lnTo>
                <a:lnTo>
                  <a:pt x="0" y="0"/>
                </a:lnTo>
              </a:path>
            </a:pathLst>
          </a:custGeom>
          <a:noFill/>
          <a:ln w="25400" cap="rnd" cmpd="sng">
            <a:solidFill>
              <a:srgbClr val="FFFFFF"/>
            </a:solidFill>
            <a:prstDash val="solid"/>
            <a:round/>
            <a:headEnd type="none" w="sm" len="sm"/>
            <a:tailEnd type="none" w="sm" len="sm"/>
          </a:ln>
        </p:spPr>
        <p:txBody>
          <a:bodyPr/>
          <a:lstStyle/>
          <a:p>
            <a:endParaRPr lang="en-US" b="1"/>
          </a:p>
        </p:txBody>
      </p:sp>
      <p:sp>
        <p:nvSpPr>
          <p:cNvPr id="3091" name="Freeform 15"/>
          <p:cNvSpPr>
            <a:spLocks/>
          </p:cNvSpPr>
          <p:nvPr/>
        </p:nvSpPr>
        <p:spPr bwMode="auto">
          <a:xfrm>
            <a:off x="782638" y="2654300"/>
            <a:ext cx="1587" cy="39688"/>
          </a:xfrm>
          <a:custGeom>
            <a:avLst/>
            <a:gdLst>
              <a:gd name="T0" fmla="*/ 0 w 1"/>
              <a:gd name="T1" fmla="*/ 2147483647 h 25"/>
              <a:gd name="T2" fmla="*/ 0 w 1"/>
              <a:gd name="T3" fmla="*/ 0 h 25"/>
              <a:gd name="T4" fmla="*/ 0 w 1"/>
              <a:gd name="T5" fmla="*/ 2147483647 h 25"/>
              <a:gd name="T6" fmla="*/ 0 60000 65536"/>
              <a:gd name="T7" fmla="*/ 0 60000 65536"/>
              <a:gd name="T8" fmla="*/ 0 60000 65536"/>
              <a:gd name="T9" fmla="*/ 0 w 1"/>
              <a:gd name="T10" fmla="*/ 0 h 25"/>
              <a:gd name="T11" fmla="*/ 1 w 1"/>
              <a:gd name="T12" fmla="*/ 25 h 25"/>
            </a:gdLst>
            <a:ahLst/>
            <a:cxnLst>
              <a:cxn ang="T6">
                <a:pos x="T0" y="T1"/>
              </a:cxn>
              <a:cxn ang="T7">
                <a:pos x="T2" y="T3"/>
              </a:cxn>
              <a:cxn ang="T8">
                <a:pos x="T4" y="T5"/>
              </a:cxn>
            </a:cxnLst>
            <a:rect l="T9" t="T10" r="T11" b="T12"/>
            <a:pathLst>
              <a:path w="1" h="25">
                <a:moveTo>
                  <a:pt x="0" y="24"/>
                </a:moveTo>
                <a:lnTo>
                  <a:pt x="0" y="0"/>
                </a:lnTo>
                <a:lnTo>
                  <a:pt x="0" y="24"/>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092" name="Freeform 16"/>
          <p:cNvSpPr>
            <a:spLocks/>
          </p:cNvSpPr>
          <p:nvPr/>
        </p:nvSpPr>
        <p:spPr bwMode="auto">
          <a:xfrm>
            <a:off x="620713" y="2673350"/>
            <a:ext cx="163512" cy="163513"/>
          </a:xfrm>
          <a:custGeom>
            <a:avLst/>
            <a:gdLst>
              <a:gd name="T0" fmla="*/ 2147483647 w 103"/>
              <a:gd name="T1" fmla="*/ 0 h 103"/>
              <a:gd name="T2" fmla="*/ 2147483647 w 103"/>
              <a:gd name="T3" fmla="*/ 0 h 103"/>
              <a:gd name="T4" fmla="*/ 2147483647 w 103"/>
              <a:gd name="T5" fmla="*/ 2147483647 h 103"/>
              <a:gd name="T6" fmla="*/ 2147483647 w 103"/>
              <a:gd name="T7" fmla="*/ 2147483647 h 103"/>
              <a:gd name="T8" fmla="*/ 2147483647 w 103"/>
              <a:gd name="T9" fmla="*/ 2147483647 h 103"/>
              <a:gd name="T10" fmla="*/ 2147483647 w 103"/>
              <a:gd name="T11" fmla="*/ 2147483647 h 103"/>
              <a:gd name="T12" fmla="*/ 2147483647 w 103"/>
              <a:gd name="T13" fmla="*/ 2147483647 h 103"/>
              <a:gd name="T14" fmla="*/ 2147483647 w 103"/>
              <a:gd name="T15" fmla="*/ 2147483647 h 103"/>
              <a:gd name="T16" fmla="*/ 2147483647 w 103"/>
              <a:gd name="T17" fmla="*/ 2147483647 h 103"/>
              <a:gd name="T18" fmla="*/ 2147483647 w 103"/>
              <a:gd name="T19" fmla="*/ 2147483647 h 103"/>
              <a:gd name="T20" fmla="*/ 2147483647 w 103"/>
              <a:gd name="T21" fmla="*/ 2147483647 h 103"/>
              <a:gd name="T22" fmla="*/ 2147483647 w 103"/>
              <a:gd name="T23" fmla="*/ 2147483647 h 103"/>
              <a:gd name="T24" fmla="*/ 2147483647 w 103"/>
              <a:gd name="T25" fmla="*/ 2147483647 h 103"/>
              <a:gd name="T26" fmla="*/ 2147483647 w 103"/>
              <a:gd name="T27" fmla="*/ 2147483647 h 103"/>
              <a:gd name="T28" fmla="*/ 2147483647 w 103"/>
              <a:gd name="T29" fmla="*/ 2147483647 h 103"/>
              <a:gd name="T30" fmla="*/ 0 w 103"/>
              <a:gd name="T31" fmla="*/ 2147483647 h 103"/>
              <a:gd name="T32" fmla="*/ 0 w 103"/>
              <a:gd name="T33" fmla="*/ 2147483647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3"/>
              <a:gd name="T53" fmla="*/ 103 w 103"/>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3">
                <a:moveTo>
                  <a:pt x="102" y="0"/>
                </a:moveTo>
                <a:lnTo>
                  <a:pt x="91" y="0"/>
                </a:lnTo>
                <a:lnTo>
                  <a:pt x="81" y="2"/>
                </a:lnTo>
                <a:lnTo>
                  <a:pt x="71" y="4"/>
                </a:lnTo>
                <a:lnTo>
                  <a:pt x="62" y="8"/>
                </a:lnTo>
                <a:lnTo>
                  <a:pt x="53" y="12"/>
                </a:lnTo>
                <a:lnTo>
                  <a:pt x="45" y="17"/>
                </a:lnTo>
                <a:lnTo>
                  <a:pt x="37" y="23"/>
                </a:lnTo>
                <a:lnTo>
                  <a:pt x="30" y="30"/>
                </a:lnTo>
                <a:lnTo>
                  <a:pt x="23" y="37"/>
                </a:lnTo>
                <a:lnTo>
                  <a:pt x="17" y="45"/>
                </a:lnTo>
                <a:lnTo>
                  <a:pt x="12" y="53"/>
                </a:lnTo>
                <a:lnTo>
                  <a:pt x="8" y="62"/>
                </a:lnTo>
                <a:lnTo>
                  <a:pt x="4" y="72"/>
                </a:lnTo>
                <a:lnTo>
                  <a:pt x="2" y="81"/>
                </a:lnTo>
                <a:lnTo>
                  <a:pt x="0" y="91"/>
                </a:lnTo>
                <a:lnTo>
                  <a:pt x="0" y="102"/>
                </a:lnTo>
              </a:path>
            </a:pathLst>
          </a:custGeom>
          <a:noFill/>
          <a:ln w="25400" cap="rnd" cmpd="sng">
            <a:solidFill>
              <a:srgbClr val="FFFFFF"/>
            </a:solidFill>
            <a:prstDash val="solid"/>
            <a:round/>
            <a:headEnd type="none" w="sm" len="sm"/>
            <a:tailEnd type="none" w="sm" len="sm"/>
          </a:ln>
        </p:spPr>
        <p:txBody>
          <a:bodyPr/>
          <a:lstStyle/>
          <a:p>
            <a:endParaRPr lang="en-US" b="1"/>
          </a:p>
        </p:txBody>
      </p:sp>
      <p:sp>
        <p:nvSpPr>
          <p:cNvPr id="3093" name="Freeform 17"/>
          <p:cNvSpPr>
            <a:spLocks/>
          </p:cNvSpPr>
          <p:nvPr/>
        </p:nvSpPr>
        <p:spPr bwMode="auto">
          <a:xfrm>
            <a:off x="601663" y="2835275"/>
            <a:ext cx="39687" cy="1588"/>
          </a:xfrm>
          <a:custGeom>
            <a:avLst/>
            <a:gdLst>
              <a:gd name="T0" fmla="*/ 2147483647 w 25"/>
              <a:gd name="T1" fmla="*/ 0 h 1"/>
              <a:gd name="T2" fmla="*/ 0 w 25"/>
              <a:gd name="T3" fmla="*/ 0 h 1"/>
              <a:gd name="T4" fmla="*/ 2147483647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094" name="Freeform 18"/>
          <p:cNvSpPr>
            <a:spLocks/>
          </p:cNvSpPr>
          <p:nvPr/>
        </p:nvSpPr>
        <p:spPr bwMode="auto">
          <a:xfrm>
            <a:off x="620713" y="2835275"/>
            <a:ext cx="163512" cy="165100"/>
          </a:xfrm>
          <a:custGeom>
            <a:avLst/>
            <a:gdLst>
              <a:gd name="T0" fmla="*/ 0 w 103"/>
              <a:gd name="T1" fmla="*/ 0 h 104"/>
              <a:gd name="T2" fmla="*/ 0 w 103"/>
              <a:gd name="T3" fmla="*/ 2147483647 h 104"/>
              <a:gd name="T4" fmla="*/ 2147483647 w 103"/>
              <a:gd name="T5" fmla="*/ 2147483647 h 104"/>
              <a:gd name="T6" fmla="*/ 2147483647 w 103"/>
              <a:gd name="T7" fmla="*/ 2147483647 h 104"/>
              <a:gd name="T8" fmla="*/ 2147483647 w 103"/>
              <a:gd name="T9" fmla="*/ 2147483647 h 104"/>
              <a:gd name="T10" fmla="*/ 2147483647 w 103"/>
              <a:gd name="T11" fmla="*/ 2147483647 h 104"/>
              <a:gd name="T12" fmla="*/ 2147483647 w 103"/>
              <a:gd name="T13" fmla="*/ 2147483647 h 104"/>
              <a:gd name="T14" fmla="*/ 2147483647 w 103"/>
              <a:gd name="T15" fmla="*/ 2147483647 h 104"/>
              <a:gd name="T16" fmla="*/ 2147483647 w 103"/>
              <a:gd name="T17" fmla="*/ 2147483647 h 104"/>
              <a:gd name="T18" fmla="*/ 2147483647 w 103"/>
              <a:gd name="T19" fmla="*/ 2147483647 h 104"/>
              <a:gd name="T20" fmla="*/ 2147483647 w 103"/>
              <a:gd name="T21" fmla="*/ 2147483647 h 104"/>
              <a:gd name="T22" fmla="*/ 2147483647 w 103"/>
              <a:gd name="T23" fmla="*/ 2147483647 h 104"/>
              <a:gd name="T24" fmla="*/ 2147483647 w 103"/>
              <a:gd name="T25" fmla="*/ 2147483647 h 104"/>
              <a:gd name="T26" fmla="*/ 2147483647 w 103"/>
              <a:gd name="T27" fmla="*/ 2147483647 h 104"/>
              <a:gd name="T28" fmla="*/ 2147483647 w 103"/>
              <a:gd name="T29" fmla="*/ 2147483647 h 104"/>
              <a:gd name="T30" fmla="*/ 2147483647 w 103"/>
              <a:gd name="T31" fmla="*/ 2147483647 h 104"/>
              <a:gd name="T32" fmla="*/ 2147483647 w 103"/>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4"/>
              <a:gd name="T53" fmla="*/ 103 w 103"/>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4">
                <a:moveTo>
                  <a:pt x="0" y="0"/>
                </a:moveTo>
                <a:lnTo>
                  <a:pt x="0" y="11"/>
                </a:lnTo>
                <a:lnTo>
                  <a:pt x="2" y="21"/>
                </a:lnTo>
                <a:lnTo>
                  <a:pt x="4" y="31"/>
                </a:lnTo>
                <a:lnTo>
                  <a:pt x="8" y="40"/>
                </a:lnTo>
                <a:lnTo>
                  <a:pt x="12" y="49"/>
                </a:lnTo>
                <a:lnTo>
                  <a:pt x="17" y="57"/>
                </a:lnTo>
                <a:lnTo>
                  <a:pt x="23" y="65"/>
                </a:lnTo>
                <a:lnTo>
                  <a:pt x="30" y="73"/>
                </a:lnTo>
                <a:lnTo>
                  <a:pt x="37" y="79"/>
                </a:lnTo>
                <a:lnTo>
                  <a:pt x="45" y="85"/>
                </a:lnTo>
                <a:lnTo>
                  <a:pt x="53" y="90"/>
                </a:lnTo>
                <a:lnTo>
                  <a:pt x="62" y="95"/>
                </a:lnTo>
                <a:lnTo>
                  <a:pt x="71" y="98"/>
                </a:lnTo>
                <a:lnTo>
                  <a:pt x="81" y="100"/>
                </a:lnTo>
                <a:lnTo>
                  <a:pt x="91" y="102"/>
                </a:lnTo>
                <a:lnTo>
                  <a:pt x="102" y="103"/>
                </a:lnTo>
              </a:path>
            </a:pathLst>
          </a:custGeom>
          <a:noFill/>
          <a:ln w="25400" cap="rnd" cmpd="sng">
            <a:solidFill>
              <a:srgbClr val="FFFFFF"/>
            </a:solidFill>
            <a:prstDash val="solid"/>
            <a:round/>
            <a:headEnd type="none" w="sm" len="sm"/>
            <a:tailEnd type="none" w="sm" len="sm"/>
          </a:ln>
        </p:spPr>
        <p:txBody>
          <a:bodyPr/>
          <a:lstStyle/>
          <a:p>
            <a:endParaRPr lang="en-US" b="1"/>
          </a:p>
        </p:txBody>
      </p:sp>
      <p:sp>
        <p:nvSpPr>
          <p:cNvPr id="3095" name="Freeform 19"/>
          <p:cNvSpPr>
            <a:spLocks/>
          </p:cNvSpPr>
          <p:nvPr/>
        </p:nvSpPr>
        <p:spPr bwMode="auto">
          <a:xfrm>
            <a:off x="601663" y="2835275"/>
            <a:ext cx="39687" cy="1588"/>
          </a:xfrm>
          <a:custGeom>
            <a:avLst/>
            <a:gdLst>
              <a:gd name="T0" fmla="*/ 0 w 25"/>
              <a:gd name="T1" fmla="*/ 0 h 1"/>
              <a:gd name="T2" fmla="*/ 2147483647 w 25"/>
              <a:gd name="T3" fmla="*/ 0 h 1"/>
              <a:gd name="T4" fmla="*/ 0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0" y="0"/>
                </a:moveTo>
                <a:lnTo>
                  <a:pt x="24" y="0"/>
                </a:lnTo>
                <a:lnTo>
                  <a:pt x="0" y="0"/>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096" name="Freeform 20"/>
          <p:cNvSpPr>
            <a:spLocks/>
          </p:cNvSpPr>
          <p:nvPr/>
        </p:nvSpPr>
        <p:spPr bwMode="auto">
          <a:xfrm>
            <a:off x="782638" y="2979738"/>
            <a:ext cx="1587" cy="39687"/>
          </a:xfrm>
          <a:custGeom>
            <a:avLst/>
            <a:gdLst>
              <a:gd name="T0" fmla="*/ 0 w 1"/>
              <a:gd name="T1" fmla="*/ 0 h 25"/>
              <a:gd name="T2" fmla="*/ 0 w 1"/>
              <a:gd name="T3" fmla="*/ 2147483647 h 25"/>
              <a:gd name="T4" fmla="*/ 0 w 1"/>
              <a:gd name="T5" fmla="*/ 0 h 25"/>
              <a:gd name="T6" fmla="*/ 0 60000 65536"/>
              <a:gd name="T7" fmla="*/ 0 60000 65536"/>
              <a:gd name="T8" fmla="*/ 0 60000 65536"/>
              <a:gd name="T9" fmla="*/ 0 w 1"/>
              <a:gd name="T10" fmla="*/ 0 h 25"/>
              <a:gd name="T11" fmla="*/ 1 w 1"/>
              <a:gd name="T12" fmla="*/ 25 h 25"/>
            </a:gdLst>
            <a:ahLst/>
            <a:cxnLst>
              <a:cxn ang="T6">
                <a:pos x="T0" y="T1"/>
              </a:cxn>
              <a:cxn ang="T7">
                <a:pos x="T2" y="T3"/>
              </a:cxn>
              <a:cxn ang="T8">
                <a:pos x="T4" y="T5"/>
              </a:cxn>
            </a:cxnLst>
            <a:rect l="T9" t="T10" r="T11" b="T12"/>
            <a:pathLst>
              <a:path w="1" h="25">
                <a:moveTo>
                  <a:pt x="0" y="0"/>
                </a:moveTo>
                <a:lnTo>
                  <a:pt x="0" y="24"/>
                </a:lnTo>
                <a:lnTo>
                  <a:pt x="0" y="0"/>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097" name="Freeform 21"/>
          <p:cNvSpPr>
            <a:spLocks/>
          </p:cNvSpPr>
          <p:nvPr/>
        </p:nvSpPr>
        <p:spPr bwMode="auto">
          <a:xfrm>
            <a:off x="782638" y="2835275"/>
            <a:ext cx="163512" cy="165100"/>
          </a:xfrm>
          <a:custGeom>
            <a:avLst/>
            <a:gdLst>
              <a:gd name="T0" fmla="*/ 0 w 103"/>
              <a:gd name="T1" fmla="*/ 2147483647 h 104"/>
              <a:gd name="T2" fmla="*/ 2147483647 w 103"/>
              <a:gd name="T3" fmla="*/ 2147483647 h 104"/>
              <a:gd name="T4" fmla="*/ 2147483647 w 103"/>
              <a:gd name="T5" fmla="*/ 2147483647 h 104"/>
              <a:gd name="T6" fmla="*/ 2147483647 w 103"/>
              <a:gd name="T7" fmla="*/ 2147483647 h 104"/>
              <a:gd name="T8" fmla="*/ 2147483647 w 103"/>
              <a:gd name="T9" fmla="*/ 2147483647 h 104"/>
              <a:gd name="T10" fmla="*/ 2147483647 w 103"/>
              <a:gd name="T11" fmla="*/ 2147483647 h 104"/>
              <a:gd name="T12" fmla="*/ 2147483647 w 103"/>
              <a:gd name="T13" fmla="*/ 2147483647 h 104"/>
              <a:gd name="T14" fmla="*/ 2147483647 w 103"/>
              <a:gd name="T15" fmla="*/ 2147483647 h 104"/>
              <a:gd name="T16" fmla="*/ 2147483647 w 103"/>
              <a:gd name="T17" fmla="*/ 2147483647 h 104"/>
              <a:gd name="T18" fmla="*/ 2147483647 w 103"/>
              <a:gd name="T19" fmla="*/ 2147483647 h 104"/>
              <a:gd name="T20" fmla="*/ 2147483647 w 103"/>
              <a:gd name="T21" fmla="*/ 2147483647 h 104"/>
              <a:gd name="T22" fmla="*/ 2147483647 w 103"/>
              <a:gd name="T23" fmla="*/ 2147483647 h 104"/>
              <a:gd name="T24" fmla="*/ 2147483647 w 103"/>
              <a:gd name="T25" fmla="*/ 2147483647 h 104"/>
              <a:gd name="T26" fmla="*/ 2147483647 w 103"/>
              <a:gd name="T27" fmla="*/ 2147483647 h 104"/>
              <a:gd name="T28" fmla="*/ 2147483647 w 103"/>
              <a:gd name="T29" fmla="*/ 2147483647 h 104"/>
              <a:gd name="T30" fmla="*/ 2147483647 w 103"/>
              <a:gd name="T31" fmla="*/ 2147483647 h 104"/>
              <a:gd name="T32" fmla="*/ 2147483647 w 103"/>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4"/>
              <a:gd name="T53" fmla="*/ 103 w 103"/>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4">
                <a:moveTo>
                  <a:pt x="0" y="103"/>
                </a:moveTo>
                <a:lnTo>
                  <a:pt x="10" y="102"/>
                </a:lnTo>
                <a:lnTo>
                  <a:pt x="21" y="100"/>
                </a:lnTo>
                <a:lnTo>
                  <a:pt x="30" y="98"/>
                </a:lnTo>
                <a:lnTo>
                  <a:pt x="40" y="95"/>
                </a:lnTo>
                <a:lnTo>
                  <a:pt x="49" y="90"/>
                </a:lnTo>
                <a:lnTo>
                  <a:pt x="57" y="85"/>
                </a:lnTo>
                <a:lnTo>
                  <a:pt x="65" y="79"/>
                </a:lnTo>
                <a:lnTo>
                  <a:pt x="72" y="73"/>
                </a:lnTo>
                <a:lnTo>
                  <a:pt x="79" y="65"/>
                </a:lnTo>
                <a:lnTo>
                  <a:pt x="85" y="57"/>
                </a:lnTo>
                <a:lnTo>
                  <a:pt x="90" y="49"/>
                </a:lnTo>
                <a:lnTo>
                  <a:pt x="94" y="40"/>
                </a:lnTo>
                <a:lnTo>
                  <a:pt x="98" y="31"/>
                </a:lnTo>
                <a:lnTo>
                  <a:pt x="100" y="21"/>
                </a:lnTo>
                <a:lnTo>
                  <a:pt x="102" y="11"/>
                </a:lnTo>
                <a:lnTo>
                  <a:pt x="102" y="0"/>
                </a:lnTo>
              </a:path>
            </a:pathLst>
          </a:custGeom>
          <a:noFill/>
          <a:ln w="12700" cap="rnd" cmpd="sng">
            <a:solidFill>
              <a:srgbClr val="000000"/>
            </a:solidFill>
            <a:prstDash val="solid"/>
            <a:round/>
            <a:headEnd type="none" w="sm" len="sm"/>
            <a:tailEnd type="none" w="sm" len="sm"/>
          </a:ln>
        </p:spPr>
        <p:txBody>
          <a:bodyPr/>
          <a:lstStyle/>
          <a:p>
            <a:endParaRPr lang="en-US" b="1"/>
          </a:p>
        </p:txBody>
      </p:sp>
      <p:sp>
        <p:nvSpPr>
          <p:cNvPr id="3098" name="Freeform 22"/>
          <p:cNvSpPr>
            <a:spLocks/>
          </p:cNvSpPr>
          <p:nvPr/>
        </p:nvSpPr>
        <p:spPr bwMode="auto">
          <a:xfrm>
            <a:off x="777875" y="2673350"/>
            <a:ext cx="163513" cy="163513"/>
          </a:xfrm>
          <a:custGeom>
            <a:avLst/>
            <a:gdLst>
              <a:gd name="T0" fmla="*/ 2147483647 w 103"/>
              <a:gd name="T1" fmla="*/ 2147483647 h 103"/>
              <a:gd name="T2" fmla="*/ 2147483647 w 103"/>
              <a:gd name="T3" fmla="*/ 2147483647 h 103"/>
              <a:gd name="T4" fmla="*/ 2147483647 w 103"/>
              <a:gd name="T5" fmla="*/ 2147483647 h 103"/>
              <a:gd name="T6" fmla="*/ 2147483647 w 103"/>
              <a:gd name="T7" fmla="*/ 2147483647 h 103"/>
              <a:gd name="T8" fmla="*/ 2147483647 w 103"/>
              <a:gd name="T9" fmla="*/ 2147483647 h 103"/>
              <a:gd name="T10" fmla="*/ 2147483647 w 103"/>
              <a:gd name="T11" fmla="*/ 2147483647 h 103"/>
              <a:gd name="T12" fmla="*/ 2147483647 w 103"/>
              <a:gd name="T13" fmla="*/ 2147483647 h 103"/>
              <a:gd name="T14" fmla="*/ 2147483647 w 103"/>
              <a:gd name="T15" fmla="*/ 2147483647 h 103"/>
              <a:gd name="T16" fmla="*/ 2147483647 w 103"/>
              <a:gd name="T17" fmla="*/ 2147483647 h 103"/>
              <a:gd name="T18" fmla="*/ 2147483647 w 103"/>
              <a:gd name="T19" fmla="*/ 2147483647 h 103"/>
              <a:gd name="T20" fmla="*/ 2147483647 w 103"/>
              <a:gd name="T21" fmla="*/ 2147483647 h 103"/>
              <a:gd name="T22" fmla="*/ 2147483647 w 103"/>
              <a:gd name="T23" fmla="*/ 2147483647 h 103"/>
              <a:gd name="T24" fmla="*/ 2147483647 w 103"/>
              <a:gd name="T25" fmla="*/ 2147483647 h 103"/>
              <a:gd name="T26" fmla="*/ 2147483647 w 103"/>
              <a:gd name="T27" fmla="*/ 2147483647 h 103"/>
              <a:gd name="T28" fmla="*/ 2147483647 w 103"/>
              <a:gd name="T29" fmla="*/ 2147483647 h 103"/>
              <a:gd name="T30" fmla="*/ 2147483647 w 103"/>
              <a:gd name="T31" fmla="*/ 0 h 103"/>
              <a:gd name="T32" fmla="*/ 0 w 103"/>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3"/>
              <a:gd name="T53" fmla="*/ 103 w 103"/>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3">
                <a:moveTo>
                  <a:pt x="102" y="102"/>
                </a:moveTo>
                <a:lnTo>
                  <a:pt x="102" y="91"/>
                </a:lnTo>
                <a:lnTo>
                  <a:pt x="100" y="81"/>
                </a:lnTo>
                <a:lnTo>
                  <a:pt x="98" y="72"/>
                </a:lnTo>
                <a:lnTo>
                  <a:pt x="94" y="62"/>
                </a:lnTo>
                <a:lnTo>
                  <a:pt x="90" y="53"/>
                </a:lnTo>
                <a:lnTo>
                  <a:pt x="85" y="45"/>
                </a:lnTo>
                <a:lnTo>
                  <a:pt x="79" y="37"/>
                </a:lnTo>
                <a:lnTo>
                  <a:pt x="72" y="30"/>
                </a:lnTo>
                <a:lnTo>
                  <a:pt x="65" y="23"/>
                </a:lnTo>
                <a:lnTo>
                  <a:pt x="57" y="17"/>
                </a:lnTo>
                <a:lnTo>
                  <a:pt x="49" y="12"/>
                </a:lnTo>
                <a:lnTo>
                  <a:pt x="40" y="8"/>
                </a:lnTo>
                <a:lnTo>
                  <a:pt x="30" y="4"/>
                </a:lnTo>
                <a:lnTo>
                  <a:pt x="21" y="2"/>
                </a:lnTo>
                <a:lnTo>
                  <a:pt x="10" y="0"/>
                </a:lnTo>
                <a:lnTo>
                  <a:pt x="0" y="0"/>
                </a:lnTo>
              </a:path>
            </a:pathLst>
          </a:custGeom>
          <a:noFill/>
          <a:ln w="12700" cap="rnd" cmpd="sng">
            <a:solidFill>
              <a:srgbClr val="000000"/>
            </a:solidFill>
            <a:prstDash val="solid"/>
            <a:round/>
            <a:headEnd type="none" w="sm" len="sm"/>
            <a:tailEnd type="none" w="sm" len="sm"/>
          </a:ln>
        </p:spPr>
        <p:txBody>
          <a:bodyPr/>
          <a:lstStyle/>
          <a:p>
            <a:endParaRPr lang="en-US" b="1"/>
          </a:p>
        </p:txBody>
      </p:sp>
      <p:sp>
        <p:nvSpPr>
          <p:cNvPr id="3099" name="Freeform 23"/>
          <p:cNvSpPr>
            <a:spLocks/>
          </p:cNvSpPr>
          <p:nvPr/>
        </p:nvSpPr>
        <p:spPr bwMode="auto">
          <a:xfrm>
            <a:off x="620713" y="2673350"/>
            <a:ext cx="163512" cy="163513"/>
          </a:xfrm>
          <a:custGeom>
            <a:avLst/>
            <a:gdLst>
              <a:gd name="T0" fmla="*/ 2147483647 w 103"/>
              <a:gd name="T1" fmla="*/ 0 h 103"/>
              <a:gd name="T2" fmla="*/ 2147483647 w 103"/>
              <a:gd name="T3" fmla="*/ 0 h 103"/>
              <a:gd name="T4" fmla="*/ 2147483647 w 103"/>
              <a:gd name="T5" fmla="*/ 2147483647 h 103"/>
              <a:gd name="T6" fmla="*/ 2147483647 w 103"/>
              <a:gd name="T7" fmla="*/ 2147483647 h 103"/>
              <a:gd name="T8" fmla="*/ 2147483647 w 103"/>
              <a:gd name="T9" fmla="*/ 2147483647 h 103"/>
              <a:gd name="T10" fmla="*/ 2147483647 w 103"/>
              <a:gd name="T11" fmla="*/ 2147483647 h 103"/>
              <a:gd name="T12" fmla="*/ 2147483647 w 103"/>
              <a:gd name="T13" fmla="*/ 2147483647 h 103"/>
              <a:gd name="T14" fmla="*/ 2147483647 w 103"/>
              <a:gd name="T15" fmla="*/ 2147483647 h 103"/>
              <a:gd name="T16" fmla="*/ 2147483647 w 103"/>
              <a:gd name="T17" fmla="*/ 2147483647 h 103"/>
              <a:gd name="T18" fmla="*/ 2147483647 w 103"/>
              <a:gd name="T19" fmla="*/ 2147483647 h 103"/>
              <a:gd name="T20" fmla="*/ 2147483647 w 103"/>
              <a:gd name="T21" fmla="*/ 2147483647 h 103"/>
              <a:gd name="T22" fmla="*/ 2147483647 w 103"/>
              <a:gd name="T23" fmla="*/ 2147483647 h 103"/>
              <a:gd name="T24" fmla="*/ 2147483647 w 103"/>
              <a:gd name="T25" fmla="*/ 2147483647 h 103"/>
              <a:gd name="T26" fmla="*/ 2147483647 w 103"/>
              <a:gd name="T27" fmla="*/ 2147483647 h 103"/>
              <a:gd name="T28" fmla="*/ 2147483647 w 103"/>
              <a:gd name="T29" fmla="*/ 2147483647 h 103"/>
              <a:gd name="T30" fmla="*/ 0 w 103"/>
              <a:gd name="T31" fmla="*/ 2147483647 h 103"/>
              <a:gd name="T32" fmla="*/ 0 w 103"/>
              <a:gd name="T33" fmla="*/ 2147483647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3"/>
              <a:gd name="T53" fmla="*/ 103 w 103"/>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3">
                <a:moveTo>
                  <a:pt x="102" y="0"/>
                </a:moveTo>
                <a:lnTo>
                  <a:pt x="91" y="0"/>
                </a:lnTo>
                <a:lnTo>
                  <a:pt x="81" y="2"/>
                </a:lnTo>
                <a:lnTo>
                  <a:pt x="71" y="4"/>
                </a:lnTo>
                <a:lnTo>
                  <a:pt x="62" y="8"/>
                </a:lnTo>
                <a:lnTo>
                  <a:pt x="53" y="12"/>
                </a:lnTo>
                <a:lnTo>
                  <a:pt x="45" y="17"/>
                </a:lnTo>
                <a:lnTo>
                  <a:pt x="37" y="23"/>
                </a:lnTo>
                <a:lnTo>
                  <a:pt x="30" y="30"/>
                </a:lnTo>
                <a:lnTo>
                  <a:pt x="23" y="37"/>
                </a:lnTo>
                <a:lnTo>
                  <a:pt x="17" y="45"/>
                </a:lnTo>
                <a:lnTo>
                  <a:pt x="12" y="53"/>
                </a:lnTo>
                <a:lnTo>
                  <a:pt x="8" y="62"/>
                </a:lnTo>
                <a:lnTo>
                  <a:pt x="4" y="72"/>
                </a:lnTo>
                <a:lnTo>
                  <a:pt x="2" y="81"/>
                </a:lnTo>
                <a:lnTo>
                  <a:pt x="0" y="91"/>
                </a:lnTo>
                <a:lnTo>
                  <a:pt x="0" y="102"/>
                </a:lnTo>
              </a:path>
            </a:pathLst>
          </a:custGeom>
          <a:noFill/>
          <a:ln w="12700" cap="rnd" cmpd="sng">
            <a:solidFill>
              <a:srgbClr val="000000"/>
            </a:solidFill>
            <a:prstDash val="solid"/>
            <a:round/>
            <a:headEnd type="none" w="sm" len="sm"/>
            <a:tailEnd type="none" w="sm" len="sm"/>
          </a:ln>
        </p:spPr>
        <p:txBody>
          <a:bodyPr/>
          <a:lstStyle/>
          <a:p>
            <a:endParaRPr lang="en-US" b="1"/>
          </a:p>
        </p:txBody>
      </p:sp>
      <p:sp>
        <p:nvSpPr>
          <p:cNvPr id="3100" name="Freeform 24"/>
          <p:cNvSpPr>
            <a:spLocks/>
          </p:cNvSpPr>
          <p:nvPr/>
        </p:nvSpPr>
        <p:spPr bwMode="auto">
          <a:xfrm>
            <a:off x="620713" y="2835275"/>
            <a:ext cx="163512" cy="165100"/>
          </a:xfrm>
          <a:custGeom>
            <a:avLst/>
            <a:gdLst>
              <a:gd name="T0" fmla="*/ 0 w 103"/>
              <a:gd name="T1" fmla="*/ 0 h 104"/>
              <a:gd name="T2" fmla="*/ 0 w 103"/>
              <a:gd name="T3" fmla="*/ 2147483647 h 104"/>
              <a:gd name="T4" fmla="*/ 2147483647 w 103"/>
              <a:gd name="T5" fmla="*/ 2147483647 h 104"/>
              <a:gd name="T6" fmla="*/ 2147483647 w 103"/>
              <a:gd name="T7" fmla="*/ 2147483647 h 104"/>
              <a:gd name="T8" fmla="*/ 2147483647 w 103"/>
              <a:gd name="T9" fmla="*/ 2147483647 h 104"/>
              <a:gd name="T10" fmla="*/ 2147483647 w 103"/>
              <a:gd name="T11" fmla="*/ 2147483647 h 104"/>
              <a:gd name="T12" fmla="*/ 2147483647 w 103"/>
              <a:gd name="T13" fmla="*/ 2147483647 h 104"/>
              <a:gd name="T14" fmla="*/ 2147483647 w 103"/>
              <a:gd name="T15" fmla="*/ 2147483647 h 104"/>
              <a:gd name="T16" fmla="*/ 2147483647 w 103"/>
              <a:gd name="T17" fmla="*/ 2147483647 h 104"/>
              <a:gd name="T18" fmla="*/ 2147483647 w 103"/>
              <a:gd name="T19" fmla="*/ 2147483647 h 104"/>
              <a:gd name="T20" fmla="*/ 2147483647 w 103"/>
              <a:gd name="T21" fmla="*/ 2147483647 h 104"/>
              <a:gd name="T22" fmla="*/ 2147483647 w 103"/>
              <a:gd name="T23" fmla="*/ 2147483647 h 104"/>
              <a:gd name="T24" fmla="*/ 2147483647 w 103"/>
              <a:gd name="T25" fmla="*/ 2147483647 h 104"/>
              <a:gd name="T26" fmla="*/ 2147483647 w 103"/>
              <a:gd name="T27" fmla="*/ 2147483647 h 104"/>
              <a:gd name="T28" fmla="*/ 2147483647 w 103"/>
              <a:gd name="T29" fmla="*/ 2147483647 h 104"/>
              <a:gd name="T30" fmla="*/ 2147483647 w 103"/>
              <a:gd name="T31" fmla="*/ 2147483647 h 104"/>
              <a:gd name="T32" fmla="*/ 2147483647 w 103"/>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4"/>
              <a:gd name="T53" fmla="*/ 103 w 103"/>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4">
                <a:moveTo>
                  <a:pt x="0" y="0"/>
                </a:moveTo>
                <a:lnTo>
                  <a:pt x="0" y="11"/>
                </a:lnTo>
                <a:lnTo>
                  <a:pt x="2" y="21"/>
                </a:lnTo>
                <a:lnTo>
                  <a:pt x="4" y="31"/>
                </a:lnTo>
                <a:lnTo>
                  <a:pt x="8" y="40"/>
                </a:lnTo>
                <a:lnTo>
                  <a:pt x="12" y="49"/>
                </a:lnTo>
                <a:lnTo>
                  <a:pt x="17" y="57"/>
                </a:lnTo>
                <a:lnTo>
                  <a:pt x="23" y="65"/>
                </a:lnTo>
                <a:lnTo>
                  <a:pt x="30" y="73"/>
                </a:lnTo>
                <a:lnTo>
                  <a:pt x="37" y="79"/>
                </a:lnTo>
                <a:lnTo>
                  <a:pt x="45" y="85"/>
                </a:lnTo>
                <a:lnTo>
                  <a:pt x="53" y="90"/>
                </a:lnTo>
                <a:lnTo>
                  <a:pt x="62" y="95"/>
                </a:lnTo>
                <a:lnTo>
                  <a:pt x="71" y="98"/>
                </a:lnTo>
                <a:lnTo>
                  <a:pt x="81" y="100"/>
                </a:lnTo>
                <a:lnTo>
                  <a:pt x="91" y="102"/>
                </a:lnTo>
                <a:lnTo>
                  <a:pt x="102" y="103"/>
                </a:lnTo>
              </a:path>
            </a:pathLst>
          </a:custGeom>
          <a:noFill/>
          <a:ln w="12700" cap="rnd" cmpd="sng">
            <a:solidFill>
              <a:srgbClr val="000000"/>
            </a:solidFill>
            <a:prstDash val="solid"/>
            <a:round/>
            <a:headEnd type="none" w="sm" len="sm"/>
            <a:tailEnd type="none" w="sm" len="sm"/>
          </a:ln>
        </p:spPr>
        <p:txBody>
          <a:bodyPr/>
          <a:lstStyle/>
          <a:p>
            <a:endParaRPr lang="en-US" b="1"/>
          </a:p>
        </p:txBody>
      </p:sp>
      <p:sp>
        <p:nvSpPr>
          <p:cNvPr id="3101" name="Rectangle 25"/>
          <p:cNvSpPr>
            <a:spLocks noChangeArrowheads="1"/>
          </p:cNvSpPr>
          <p:nvPr/>
        </p:nvSpPr>
        <p:spPr bwMode="auto">
          <a:xfrm>
            <a:off x="533400" y="1492250"/>
            <a:ext cx="1206500" cy="274638"/>
          </a:xfrm>
          <a:prstGeom prst="rect">
            <a:avLst/>
          </a:prstGeom>
          <a:noFill/>
          <a:ln w="9525">
            <a:noFill/>
            <a:miter lim="800000"/>
            <a:headEnd/>
            <a:tailEnd/>
          </a:ln>
        </p:spPr>
        <p:txBody>
          <a:bodyPr wrap="none" lIns="0" tIns="0" rIns="0" bIns="0">
            <a:spAutoFit/>
          </a:bodyPr>
          <a:lstStyle/>
          <a:p>
            <a:r>
              <a:rPr lang="en-US" b="1">
                <a:solidFill>
                  <a:srgbClr val="000000"/>
                </a:solidFill>
              </a:rPr>
              <a:t>Capacitive </a:t>
            </a:r>
          </a:p>
        </p:txBody>
      </p:sp>
      <p:sp>
        <p:nvSpPr>
          <p:cNvPr id="3102" name="Rectangle 26"/>
          <p:cNvSpPr>
            <a:spLocks noChangeArrowheads="1"/>
          </p:cNvSpPr>
          <p:nvPr/>
        </p:nvSpPr>
        <p:spPr bwMode="auto">
          <a:xfrm>
            <a:off x="615950" y="1735138"/>
            <a:ext cx="952500" cy="274637"/>
          </a:xfrm>
          <a:prstGeom prst="rect">
            <a:avLst/>
          </a:prstGeom>
          <a:noFill/>
          <a:ln w="9525">
            <a:noFill/>
            <a:miter lim="800000"/>
            <a:headEnd/>
            <a:tailEnd/>
          </a:ln>
        </p:spPr>
        <p:txBody>
          <a:bodyPr wrap="none" lIns="0" tIns="0" rIns="0" bIns="0">
            <a:spAutoFit/>
          </a:bodyPr>
          <a:lstStyle/>
          <a:p>
            <a:r>
              <a:rPr lang="en-US" b="1" dirty="0">
                <a:solidFill>
                  <a:srgbClr val="000000"/>
                </a:solidFill>
              </a:rPr>
              <a:t>coupling</a:t>
            </a:r>
          </a:p>
        </p:txBody>
      </p:sp>
      <p:sp>
        <p:nvSpPr>
          <p:cNvPr id="3103" name="Rectangle 27"/>
          <p:cNvSpPr>
            <a:spLocks noChangeArrowheads="1"/>
          </p:cNvSpPr>
          <p:nvPr/>
        </p:nvSpPr>
        <p:spPr bwMode="auto">
          <a:xfrm>
            <a:off x="2200275" y="1206500"/>
            <a:ext cx="1117600" cy="274638"/>
          </a:xfrm>
          <a:prstGeom prst="rect">
            <a:avLst/>
          </a:prstGeom>
          <a:noFill/>
          <a:ln w="9525">
            <a:noFill/>
            <a:miter lim="800000"/>
            <a:headEnd/>
            <a:tailEnd/>
          </a:ln>
        </p:spPr>
        <p:txBody>
          <a:bodyPr wrap="none" lIns="0" tIns="0" rIns="0" bIns="0">
            <a:spAutoFit/>
          </a:bodyPr>
          <a:lstStyle/>
          <a:p>
            <a:r>
              <a:rPr lang="en-US" b="1">
                <a:solidFill>
                  <a:srgbClr val="000000"/>
                </a:solidFill>
              </a:rPr>
              <a:t>Patterned </a:t>
            </a:r>
          </a:p>
        </p:txBody>
      </p:sp>
      <p:sp>
        <p:nvSpPr>
          <p:cNvPr id="3104" name="Rectangle 28"/>
          <p:cNvSpPr>
            <a:spLocks noChangeArrowheads="1"/>
          </p:cNvSpPr>
          <p:nvPr/>
        </p:nvSpPr>
        <p:spPr bwMode="auto">
          <a:xfrm>
            <a:off x="2170113" y="1422400"/>
            <a:ext cx="1143000" cy="274638"/>
          </a:xfrm>
          <a:prstGeom prst="rect">
            <a:avLst/>
          </a:prstGeom>
          <a:noFill/>
          <a:ln w="9525">
            <a:noFill/>
            <a:miter lim="800000"/>
            <a:headEnd/>
            <a:tailEnd/>
          </a:ln>
        </p:spPr>
        <p:txBody>
          <a:bodyPr wrap="none" lIns="0" tIns="0" rIns="0" bIns="0">
            <a:spAutoFit/>
          </a:bodyPr>
          <a:lstStyle/>
          <a:p>
            <a:r>
              <a:rPr lang="en-US" b="1" dirty="0">
                <a:solidFill>
                  <a:srgbClr val="000000"/>
                </a:solidFill>
              </a:rPr>
              <a:t>center line</a:t>
            </a:r>
          </a:p>
        </p:txBody>
      </p:sp>
      <p:sp>
        <p:nvSpPr>
          <p:cNvPr id="3105" name="Freeform 29"/>
          <p:cNvSpPr>
            <a:spLocks/>
          </p:cNvSpPr>
          <p:nvPr/>
        </p:nvSpPr>
        <p:spPr bwMode="auto">
          <a:xfrm>
            <a:off x="2492375" y="1692275"/>
            <a:ext cx="136525" cy="681038"/>
          </a:xfrm>
          <a:custGeom>
            <a:avLst/>
            <a:gdLst>
              <a:gd name="T0" fmla="*/ 0 w 86"/>
              <a:gd name="T1" fmla="*/ 2147483647 h 429"/>
              <a:gd name="T2" fmla="*/ 2147483647 w 86"/>
              <a:gd name="T3" fmla="*/ 2147483647 h 429"/>
              <a:gd name="T4" fmla="*/ 2147483647 w 86"/>
              <a:gd name="T5" fmla="*/ 2147483647 h 429"/>
              <a:gd name="T6" fmla="*/ 2147483647 w 86"/>
              <a:gd name="T7" fmla="*/ 2147483647 h 429"/>
              <a:gd name="T8" fmla="*/ 2147483647 w 86"/>
              <a:gd name="T9" fmla="*/ 2147483647 h 429"/>
              <a:gd name="T10" fmla="*/ 2147483647 w 86"/>
              <a:gd name="T11" fmla="*/ 2147483647 h 429"/>
              <a:gd name="T12" fmla="*/ 2147483647 w 86"/>
              <a:gd name="T13" fmla="*/ 2147483647 h 429"/>
              <a:gd name="T14" fmla="*/ 2147483647 w 86"/>
              <a:gd name="T15" fmla="*/ 2147483647 h 429"/>
              <a:gd name="T16" fmla="*/ 2147483647 w 86"/>
              <a:gd name="T17" fmla="*/ 2147483647 h 429"/>
              <a:gd name="T18" fmla="*/ 2147483647 w 86"/>
              <a:gd name="T19" fmla="*/ 2147483647 h 429"/>
              <a:gd name="T20" fmla="*/ 2147483647 w 86"/>
              <a:gd name="T21" fmla="*/ 2147483647 h 429"/>
              <a:gd name="T22" fmla="*/ 2147483647 w 86"/>
              <a:gd name="T23" fmla="*/ 2147483647 h 429"/>
              <a:gd name="T24" fmla="*/ 2147483647 w 86"/>
              <a:gd name="T25" fmla="*/ 2147483647 h 429"/>
              <a:gd name="T26" fmla="*/ 2147483647 w 86"/>
              <a:gd name="T27" fmla="*/ 2147483647 h 429"/>
              <a:gd name="T28" fmla="*/ 2147483647 w 86"/>
              <a:gd name="T29" fmla="*/ 2147483647 h 429"/>
              <a:gd name="T30" fmla="*/ 2147483647 w 86"/>
              <a:gd name="T31" fmla="*/ 2147483647 h 429"/>
              <a:gd name="T32" fmla="*/ 2147483647 w 86"/>
              <a:gd name="T33" fmla="*/ 0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429"/>
              <a:gd name="T53" fmla="*/ 86 w 86"/>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429">
                <a:moveTo>
                  <a:pt x="0" y="428"/>
                </a:moveTo>
                <a:lnTo>
                  <a:pt x="20" y="382"/>
                </a:lnTo>
                <a:lnTo>
                  <a:pt x="37" y="340"/>
                </a:lnTo>
                <a:lnTo>
                  <a:pt x="52" y="301"/>
                </a:lnTo>
                <a:lnTo>
                  <a:pt x="64" y="264"/>
                </a:lnTo>
                <a:lnTo>
                  <a:pt x="73" y="230"/>
                </a:lnTo>
                <a:lnTo>
                  <a:pt x="79" y="199"/>
                </a:lnTo>
                <a:lnTo>
                  <a:pt x="83" y="170"/>
                </a:lnTo>
                <a:lnTo>
                  <a:pt x="85" y="143"/>
                </a:lnTo>
                <a:lnTo>
                  <a:pt x="85" y="118"/>
                </a:lnTo>
                <a:lnTo>
                  <a:pt x="82" y="96"/>
                </a:lnTo>
                <a:lnTo>
                  <a:pt x="78" y="75"/>
                </a:lnTo>
                <a:lnTo>
                  <a:pt x="72" y="57"/>
                </a:lnTo>
                <a:lnTo>
                  <a:pt x="65" y="40"/>
                </a:lnTo>
                <a:lnTo>
                  <a:pt x="55" y="25"/>
                </a:lnTo>
                <a:lnTo>
                  <a:pt x="45" y="12"/>
                </a:lnTo>
                <a:lnTo>
                  <a:pt x="33" y="0"/>
                </a:lnTo>
              </a:path>
            </a:pathLst>
          </a:custGeom>
          <a:noFill/>
          <a:ln w="25400" cap="rnd" cmpd="sng">
            <a:solidFill>
              <a:srgbClr val="FFFFFF"/>
            </a:solidFill>
            <a:prstDash val="solid"/>
            <a:round/>
            <a:headEnd type="none" w="sm" len="sm"/>
            <a:tailEnd type="none" w="sm" len="sm"/>
          </a:ln>
        </p:spPr>
        <p:txBody>
          <a:bodyPr/>
          <a:lstStyle/>
          <a:p>
            <a:endParaRPr lang="en-US" b="1"/>
          </a:p>
        </p:txBody>
      </p:sp>
      <p:sp>
        <p:nvSpPr>
          <p:cNvPr id="3106" name="Freeform 30"/>
          <p:cNvSpPr>
            <a:spLocks/>
          </p:cNvSpPr>
          <p:nvPr/>
        </p:nvSpPr>
        <p:spPr bwMode="auto">
          <a:xfrm>
            <a:off x="2476500" y="2363788"/>
            <a:ext cx="34925" cy="17462"/>
          </a:xfrm>
          <a:custGeom>
            <a:avLst/>
            <a:gdLst>
              <a:gd name="T0" fmla="*/ 2147483647 w 22"/>
              <a:gd name="T1" fmla="*/ 2147483647 h 11"/>
              <a:gd name="T2" fmla="*/ 0 w 22"/>
              <a:gd name="T3" fmla="*/ 0 h 11"/>
              <a:gd name="T4" fmla="*/ 2147483647 w 22"/>
              <a:gd name="T5" fmla="*/ 2147483647 h 11"/>
              <a:gd name="T6" fmla="*/ 0 60000 65536"/>
              <a:gd name="T7" fmla="*/ 0 60000 65536"/>
              <a:gd name="T8" fmla="*/ 0 60000 65536"/>
              <a:gd name="T9" fmla="*/ 0 w 22"/>
              <a:gd name="T10" fmla="*/ 0 h 11"/>
              <a:gd name="T11" fmla="*/ 22 w 22"/>
              <a:gd name="T12" fmla="*/ 11 h 11"/>
            </a:gdLst>
            <a:ahLst/>
            <a:cxnLst>
              <a:cxn ang="T6">
                <a:pos x="T0" y="T1"/>
              </a:cxn>
              <a:cxn ang="T7">
                <a:pos x="T2" y="T3"/>
              </a:cxn>
              <a:cxn ang="T8">
                <a:pos x="T4" y="T5"/>
              </a:cxn>
            </a:cxnLst>
            <a:rect l="T9" t="T10" r="T11" b="T12"/>
            <a:pathLst>
              <a:path w="22" h="11">
                <a:moveTo>
                  <a:pt x="21" y="10"/>
                </a:moveTo>
                <a:lnTo>
                  <a:pt x="0" y="0"/>
                </a:lnTo>
                <a:lnTo>
                  <a:pt x="21" y="10"/>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107" name="Freeform 31"/>
          <p:cNvSpPr>
            <a:spLocks/>
          </p:cNvSpPr>
          <p:nvPr/>
        </p:nvSpPr>
        <p:spPr bwMode="auto">
          <a:xfrm>
            <a:off x="2532063" y="1677988"/>
            <a:ext cx="26987" cy="30162"/>
          </a:xfrm>
          <a:custGeom>
            <a:avLst/>
            <a:gdLst>
              <a:gd name="T0" fmla="*/ 0 w 17"/>
              <a:gd name="T1" fmla="*/ 2147483647 h 19"/>
              <a:gd name="T2" fmla="*/ 2147483647 w 17"/>
              <a:gd name="T3" fmla="*/ 0 h 19"/>
              <a:gd name="T4" fmla="*/ 0 w 17"/>
              <a:gd name="T5" fmla="*/ 2147483647 h 19"/>
              <a:gd name="T6" fmla="*/ 0 60000 65536"/>
              <a:gd name="T7" fmla="*/ 0 60000 65536"/>
              <a:gd name="T8" fmla="*/ 0 60000 65536"/>
              <a:gd name="T9" fmla="*/ 0 w 17"/>
              <a:gd name="T10" fmla="*/ 0 h 19"/>
              <a:gd name="T11" fmla="*/ 17 w 17"/>
              <a:gd name="T12" fmla="*/ 19 h 19"/>
            </a:gdLst>
            <a:ahLst/>
            <a:cxnLst>
              <a:cxn ang="T6">
                <a:pos x="T0" y="T1"/>
              </a:cxn>
              <a:cxn ang="T7">
                <a:pos x="T2" y="T3"/>
              </a:cxn>
              <a:cxn ang="T8">
                <a:pos x="T4" y="T5"/>
              </a:cxn>
            </a:cxnLst>
            <a:rect l="T9" t="T10" r="T11" b="T12"/>
            <a:pathLst>
              <a:path w="17" h="19">
                <a:moveTo>
                  <a:pt x="0" y="18"/>
                </a:moveTo>
                <a:lnTo>
                  <a:pt x="16" y="0"/>
                </a:lnTo>
                <a:lnTo>
                  <a:pt x="0" y="18"/>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108" name="Freeform 32"/>
          <p:cNvSpPr>
            <a:spLocks/>
          </p:cNvSpPr>
          <p:nvPr/>
        </p:nvSpPr>
        <p:spPr bwMode="auto">
          <a:xfrm>
            <a:off x="2492375" y="1692275"/>
            <a:ext cx="136525" cy="681038"/>
          </a:xfrm>
          <a:custGeom>
            <a:avLst/>
            <a:gdLst>
              <a:gd name="T0" fmla="*/ 0 w 86"/>
              <a:gd name="T1" fmla="*/ 2147483647 h 429"/>
              <a:gd name="T2" fmla="*/ 2147483647 w 86"/>
              <a:gd name="T3" fmla="*/ 2147483647 h 429"/>
              <a:gd name="T4" fmla="*/ 2147483647 w 86"/>
              <a:gd name="T5" fmla="*/ 2147483647 h 429"/>
              <a:gd name="T6" fmla="*/ 2147483647 w 86"/>
              <a:gd name="T7" fmla="*/ 2147483647 h 429"/>
              <a:gd name="T8" fmla="*/ 2147483647 w 86"/>
              <a:gd name="T9" fmla="*/ 2147483647 h 429"/>
              <a:gd name="T10" fmla="*/ 2147483647 w 86"/>
              <a:gd name="T11" fmla="*/ 2147483647 h 429"/>
              <a:gd name="T12" fmla="*/ 2147483647 w 86"/>
              <a:gd name="T13" fmla="*/ 2147483647 h 429"/>
              <a:gd name="T14" fmla="*/ 2147483647 w 86"/>
              <a:gd name="T15" fmla="*/ 2147483647 h 429"/>
              <a:gd name="T16" fmla="*/ 2147483647 w 86"/>
              <a:gd name="T17" fmla="*/ 2147483647 h 429"/>
              <a:gd name="T18" fmla="*/ 2147483647 w 86"/>
              <a:gd name="T19" fmla="*/ 2147483647 h 429"/>
              <a:gd name="T20" fmla="*/ 2147483647 w 86"/>
              <a:gd name="T21" fmla="*/ 2147483647 h 429"/>
              <a:gd name="T22" fmla="*/ 2147483647 w 86"/>
              <a:gd name="T23" fmla="*/ 2147483647 h 429"/>
              <a:gd name="T24" fmla="*/ 2147483647 w 86"/>
              <a:gd name="T25" fmla="*/ 2147483647 h 429"/>
              <a:gd name="T26" fmla="*/ 2147483647 w 86"/>
              <a:gd name="T27" fmla="*/ 2147483647 h 429"/>
              <a:gd name="T28" fmla="*/ 2147483647 w 86"/>
              <a:gd name="T29" fmla="*/ 2147483647 h 429"/>
              <a:gd name="T30" fmla="*/ 2147483647 w 86"/>
              <a:gd name="T31" fmla="*/ 2147483647 h 429"/>
              <a:gd name="T32" fmla="*/ 2147483647 w 86"/>
              <a:gd name="T33" fmla="*/ 0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429"/>
              <a:gd name="T53" fmla="*/ 86 w 86"/>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429">
                <a:moveTo>
                  <a:pt x="0" y="428"/>
                </a:moveTo>
                <a:lnTo>
                  <a:pt x="20" y="382"/>
                </a:lnTo>
                <a:lnTo>
                  <a:pt x="37" y="340"/>
                </a:lnTo>
                <a:lnTo>
                  <a:pt x="52" y="301"/>
                </a:lnTo>
                <a:lnTo>
                  <a:pt x="64" y="264"/>
                </a:lnTo>
                <a:lnTo>
                  <a:pt x="73" y="230"/>
                </a:lnTo>
                <a:lnTo>
                  <a:pt x="79" y="199"/>
                </a:lnTo>
                <a:lnTo>
                  <a:pt x="83" y="170"/>
                </a:lnTo>
                <a:lnTo>
                  <a:pt x="85" y="143"/>
                </a:lnTo>
                <a:lnTo>
                  <a:pt x="85" y="118"/>
                </a:lnTo>
                <a:lnTo>
                  <a:pt x="82" y="96"/>
                </a:lnTo>
                <a:lnTo>
                  <a:pt x="78" y="75"/>
                </a:lnTo>
                <a:lnTo>
                  <a:pt x="72" y="57"/>
                </a:lnTo>
                <a:lnTo>
                  <a:pt x="65" y="40"/>
                </a:lnTo>
                <a:lnTo>
                  <a:pt x="55" y="25"/>
                </a:lnTo>
                <a:lnTo>
                  <a:pt x="45" y="12"/>
                </a:lnTo>
                <a:lnTo>
                  <a:pt x="33" y="0"/>
                </a:lnTo>
              </a:path>
            </a:pathLst>
          </a:custGeom>
          <a:noFill/>
          <a:ln w="12700" cap="rnd" cmpd="sng">
            <a:solidFill>
              <a:srgbClr val="000000"/>
            </a:solidFill>
            <a:prstDash val="solid"/>
            <a:round/>
            <a:headEnd type="none" w="sm" len="sm"/>
            <a:tailEnd type="none" w="sm" len="sm"/>
          </a:ln>
        </p:spPr>
        <p:txBody>
          <a:bodyPr/>
          <a:lstStyle/>
          <a:p>
            <a:endParaRPr lang="en-US" b="1"/>
          </a:p>
        </p:txBody>
      </p:sp>
      <p:sp>
        <p:nvSpPr>
          <p:cNvPr id="3109" name="Freeform 33"/>
          <p:cNvSpPr>
            <a:spLocks/>
          </p:cNvSpPr>
          <p:nvPr/>
        </p:nvSpPr>
        <p:spPr bwMode="auto">
          <a:xfrm>
            <a:off x="2487613" y="2368550"/>
            <a:ext cx="12700" cy="6350"/>
          </a:xfrm>
          <a:custGeom>
            <a:avLst/>
            <a:gdLst>
              <a:gd name="T0" fmla="*/ 2147483647 w 8"/>
              <a:gd name="T1" fmla="*/ 2147483647 h 4"/>
              <a:gd name="T2" fmla="*/ 0 w 8"/>
              <a:gd name="T3" fmla="*/ 0 h 4"/>
              <a:gd name="T4" fmla="*/ 2147483647 w 8"/>
              <a:gd name="T5" fmla="*/ 2147483647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7" y="3"/>
                </a:moveTo>
                <a:lnTo>
                  <a:pt x="0" y="0"/>
                </a:lnTo>
                <a:lnTo>
                  <a:pt x="7" y="3"/>
                </a:lnTo>
              </a:path>
            </a:pathLst>
          </a:custGeom>
          <a:solidFill>
            <a:srgbClr val="000000"/>
          </a:solidFill>
          <a:ln w="12700" cap="rnd" cmpd="sng">
            <a:solidFill>
              <a:srgbClr val="000000"/>
            </a:solidFill>
            <a:prstDash val="solid"/>
            <a:round/>
            <a:headEnd/>
            <a:tailEnd/>
          </a:ln>
        </p:spPr>
        <p:txBody>
          <a:bodyPr/>
          <a:lstStyle/>
          <a:p>
            <a:endParaRPr lang="en-US" b="1"/>
          </a:p>
        </p:txBody>
      </p:sp>
      <p:sp>
        <p:nvSpPr>
          <p:cNvPr id="3110" name="Freeform 34"/>
          <p:cNvSpPr>
            <a:spLocks/>
          </p:cNvSpPr>
          <p:nvPr/>
        </p:nvSpPr>
        <p:spPr bwMode="auto">
          <a:xfrm>
            <a:off x="2540000" y="1687513"/>
            <a:ext cx="9525" cy="11112"/>
          </a:xfrm>
          <a:custGeom>
            <a:avLst/>
            <a:gdLst>
              <a:gd name="T0" fmla="*/ 0 w 6"/>
              <a:gd name="T1" fmla="*/ 2147483647 h 7"/>
              <a:gd name="T2" fmla="*/ 2147483647 w 6"/>
              <a:gd name="T3" fmla="*/ 0 h 7"/>
              <a:gd name="T4" fmla="*/ 0 w 6"/>
              <a:gd name="T5" fmla="*/ 2147483647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6"/>
                </a:moveTo>
                <a:lnTo>
                  <a:pt x="5" y="0"/>
                </a:lnTo>
                <a:lnTo>
                  <a:pt x="0" y="6"/>
                </a:lnTo>
              </a:path>
            </a:pathLst>
          </a:custGeom>
          <a:solidFill>
            <a:srgbClr val="000000"/>
          </a:solidFill>
          <a:ln w="12700" cap="rnd" cmpd="sng">
            <a:solidFill>
              <a:srgbClr val="000000"/>
            </a:solidFill>
            <a:prstDash val="solid"/>
            <a:round/>
            <a:headEnd/>
            <a:tailEnd/>
          </a:ln>
        </p:spPr>
        <p:txBody>
          <a:bodyPr/>
          <a:lstStyle/>
          <a:p>
            <a:endParaRPr lang="en-US" b="1"/>
          </a:p>
        </p:txBody>
      </p:sp>
      <p:sp>
        <p:nvSpPr>
          <p:cNvPr id="3111" name="Freeform 35"/>
          <p:cNvSpPr>
            <a:spLocks/>
          </p:cNvSpPr>
          <p:nvPr/>
        </p:nvSpPr>
        <p:spPr bwMode="auto">
          <a:xfrm>
            <a:off x="798513" y="1941513"/>
            <a:ext cx="165100" cy="676275"/>
          </a:xfrm>
          <a:custGeom>
            <a:avLst/>
            <a:gdLst>
              <a:gd name="T0" fmla="*/ 0 w 104"/>
              <a:gd name="T1" fmla="*/ 2147483647 h 426"/>
              <a:gd name="T2" fmla="*/ 2147483647 w 104"/>
              <a:gd name="T3" fmla="*/ 2147483647 h 426"/>
              <a:gd name="T4" fmla="*/ 2147483647 w 104"/>
              <a:gd name="T5" fmla="*/ 2147483647 h 426"/>
              <a:gd name="T6" fmla="*/ 2147483647 w 104"/>
              <a:gd name="T7" fmla="*/ 2147483647 h 426"/>
              <a:gd name="T8" fmla="*/ 2147483647 w 104"/>
              <a:gd name="T9" fmla="*/ 2147483647 h 426"/>
              <a:gd name="T10" fmla="*/ 2147483647 w 104"/>
              <a:gd name="T11" fmla="*/ 2147483647 h 426"/>
              <a:gd name="T12" fmla="*/ 2147483647 w 104"/>
              <a:gd name="T13" fmla="*/ 2147483647 h 426"/>
              <a:gd name="T14" fmla="*/ 2147483647 w 104"/>
              <a:gd name="T15" fmla="*/ 2147483647 h 426"/>
              <a:gd name="T16" fmla="*/ 2147483647 w 104"/>
              <a:gd name="T17" fmla="*/ 2147483647 h 426"/>
              <a:gd name="T18" fmla="*/ 2147483647 w 104"/>
              <a:gd name="T19" fmla="*/ 2147483647 h 426"/>
              <a:gd name="T20" fmla="*/ 2147483647 w 104"/>
              <a:gd name="T21" fmla="*/ 2147483647 h 426"/>
              <a:gd name="T22" fmla="*/ 2147483647 w 104"/>
              <a:gd name="T23" fmla="*/ 2147483647 h 426"/>
              <a:gd name="T24" fmla="*/ 2147483647 w 104"/>
              <a:gd name="T25" fmla="*/ 2147483647 h 426"/>
              <a:gd name="T26" fmla="*/ 2147483647 w 104"/>
              <a:gd name="T27" fmla="*/ 2147483647 h 426"/>
              <a:gd name="T28" fmla="*/ 2147483647 w 104"/>
              <a:gd name="T29" fmla="*/ 2147483647 h 426"/>
              <a:gd name="T30" fmla="*/ 2147483647 w 104"/>
              <a:gd name="T31" fmla="*/ 2147483647 h 426"/>
              <a:gd name="T32" fmla="*/ 2147483647 w 104"/>
              <a:gd name="T33" fmla="*/ 0 h 4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26"/>
              <a:gd name="T53" fmla="*/ 104 w 104"/>
              <a:gd name="T54" fmla="*/ 426 h 4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26">
                <a:moveTo>
                  <a:pt x="0" y="425"/>
                </a:moveTo>
                <a:lnTo>
                  <a:pt x="23" y="381"/>
                </a:lnTo>
                <a:lnTo>
                  <a:pt x="43" y="340"/>
                </a:lnTo>
                <a:lnTo>
                  <a:pt x="60" y="301"/>
                </a:lnTo>
                <a:lnTo>
                  <a:pt x="73" y="265"/>
                </a:lnTo>
                <a:lnTo>
                  <a:pt x="84" y="232"/>
                </a:lnTo>
                <a:lnTo>
                  <a:pt x="93" y="201"/>
                </a:lnTo>
                <a:lnTo>
                  <a:pt x="98" y="172"/>
                </a:lnTo>
                <a:lnTo>
                  <a:pt x="102" y="145"/>
                </a:lnTo>
                <a:lnTo>
                  <a:pt x="103" y="121"/>
                </a:lnTo>
                <a:lnTo>
                  <a:pt x="102" y="98"/>
                </a:lnTo>
                <a:lnTo>
                  <a:pt x="99" y="78"/>
                </a:lnTo>
                <a:lnTo>
                  <a:pt x="94" y="59"/>
                </a:lnTo>
                <a:lnTo>
                  <a:pt x="87" y="42"/>
                </a:lnTo>
                <a:lnTo>
                  <a:pt x="79" y="26"/>
                </a:lnTo>
                <a:lnTo>
                  <a:pt x="69" y="12"/>
                </a:lnTo>
                <a:lnTo>
                  <a:pt x="58" y="0"/>
                </a:lnTo>
              </a:path>
            </a:pathLst>
          </a:custGeom>
          <a:noFill/>
          <a:ln w="25400" cap="rnd" cmpd="sng">
            <a:solidFill>
              <a:srgbClr val="FFFFFF"/>
            </a:solidFill>
            <a:prstDash val="solid"/>
            <a:round/>
            <a:headEnd type="none" w="sm" len="sm"/>
            <a:tailEnd type="none" w="sm" len="sm"/>
          </a:ln>
        </p:spPr>
        <p:txBody>
          <a:bodyPr/>
          <a:lstStyle/>
          <a:p>
            <a:endParaRPr lang="en-US" b="1"/>
          </a:p>
        </p:txBody>
      </p:sp>
      <p:sp>
        <p:nvSpPr>
          <p:cNvPr id="3112" name="Freeform 36"/>
          <p:cNvSpPr>
            <a:spLocks/>
          </p:cNvSpPr>
          <p:nvPr/>
        </p:nvSpPr>
        <p:spPr bwMode="auto">
          <a:xfrm>
            <a:off x="782638" y="2606675"/>
            <a:ext cx="33337" cy="19050"/>
          </a:xfrm>
          <a:custGeom>
            <a:avLst/>
            <a:gdLst>
              <a:gd name="T0" fmla="*/ 2147483647 w 21"/>
              <a:gd name="T1" fmla="*/ 2147483647 h 12"/>
              <a:gd name="T2" fmla="*/ 0 w 21"/>
              <a:gd name="T3" fmla="*/ 0 h 12"/>
              <a:gd name="T4" fmla="*/ 2147483647 w 21"/>
              <a:gd name="T5" fmla="*/ 2147483647 h 12"/>
              <a:gd name="T6" fmla="*/ 0 60000 65536"/>
              <a:gd name="T7" fmla="*/ 0 60000 65536"/>
              <a:gd name="T8" fmla="*/ 0 60000 65536"/>
              <a:gd name="T9" fmla="*/ 0 w 21"/>
              <a:gd name="T10" fmla="*/ 0 h 12"/>
              <a:gd name="T11" fmla="*/ 21 w 21"/>
              <a:gd name="T12" fmla="*/ 12 h 12"/>
            </a:gdLst>
            <a:ahLst/>
            <a:cxnLst>
              <a:cxn ang="T6">
                <a:pos x="T0" y="T1"/>
              </a:cxn>
              <a:cxn ang="T7">
                <a:pos x="T2" y="T3"/>
              </a:cxn>
              <a:cxn ang="T8">
                <a:pos x="T4" y="T5"/>
              </a:cxn>
            </a:cxnLst>
            <a:rect l="T9" t="T10" r="T11" b="T12"/>
            <a:pathLst>
              <a:path w="21" h="12">
                <a:moveTo>
                  <a:pt x="20" y="11"/>
                </a:moveTo>
                <a:lnTo>
                  <a:pt x="0" y="0"/>
                </a:lnTo>
                <a:lnTo>
                  <a:pt x="20" y="11"/>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113" name="Freeform 37"/>
          <p:cNvSpPr>
            <a:spLocks/>
          </p:cNvSpPr>
          <p:nvPr/>
        </p:nvSpPr>
        <p:spPr bwMode="auto">
          <a:xfrm>
            <a:off x="876300" y="1928813"/>
            <a:ext cx="28575" cy="28575"/>
          </a:xfrm>
          <a:custGeom>
            <a:avLst/>
            <a:gdLst>
              <a:gd name="T0" fmla="*/ 0 w 18"/>
              <a:gd name="T1" fmla="*/ 2147483647 h 18"/>
              <a:gd name="T2" fmla="*/ 2147483647 w 18"/>
              <a:gd name="T3" fmla="*/ 0 h 18"/>
              <a:gd name="T4" fmla="*/ 0 w 18"/>
              <a:gd name="T5" fmla="*/ 2147483647 h 18"/>
              <a:gd name="T6" fmla="*/ 0 60000 65536"/>
              <a:gd name="T7" fmla="*/ 0 60000 65536"/>
              <a:gd name="T8" fmla="*/ 0 60000 65536"/>
              <a:gd name="T9" fmla="*/ 0 w 18"/>
              <a:gd name="T10" fmla="*/ 0 h 18"/>
              <a:gd name="T11" fmla="*/ 18 w 18"/>
              <a:gd name="T12" fmla="*/ 18 h 18"/>
            </a:gdLst>
            <a:ahLst/>
            <a:cxnLst>
              <a:cxn ang="T6">
                <a:pos x="T0" y="T1"/>
              </a:cxn>
              <a:cxn ang="T7">
                <a:pos x="T2" y="T3"/>
              </a:cxn>
              <a:cxn ang="T8">
                <a:pos x="T4" y="T5"/>
              </a:cxn>
            </a:cxnLst>
            <a:rect l="T9" t="T10" r="T11" b="T12"/>
            <a:pathLst>
              <a:path w="18" h="18">
                <a:moveTo>
                  <a:pt x="0" y="17"/>
                </a:moveTo>
                <a:lnTo>
                  <a:pt x="17" y="0"/>
                </a:lnTo>
                <a:lnTo>
                  <a:pt x="0" y="17"/>
                </a:lnTo>
              </a:path>
            </a:pathLst>
          </a:custGeom>
          <a:solidFill>
            <a:srgbClr val="FFFFFF"/>
          </a:solidFill>
          <a:ln w="12700" cap="rnd" cmpd="sng">
            <a:solidFill>
              <a:srgbClr val="FFFFFF"/>
            </a:solidFill>
            <a:prstDash val="solid"/>
            <a:round/>
            <a:headEnd/>
            <a:tailEnd/>
          </a:ln>
        </p:spPr>
        <p:txBody>
          <a:bodyPr/>
          <a:lstStyle/>
          <a:p>
            <a:endParaRPr lang="en-US" b="1"/>
          </a:p>
        </p:txBody>
      </p:sp>
      <p:sp>
        <p:nvSpPr>
          <p:cNvPr id="3114" name="Freeform 38"/>
          <p:cNvSpPr>
            <a:spLocks/>
          </p:cNvSpPr>
          <p:nvPr/>
        </p:nvSpPr>
        <p:spPr bwMode="auto">
          <a:xfrm>
            <a:off x="798513" y="1941513"/>
            <a:ext cx="165100" cy="676275"/>
          </a:xfrm>
          <a:custGeom>
            <a:avLst/>
            <a:gdLst>
              <a:gd name="T0" fmla="*/ 0 w 104"/>
              <a:gd name="T1" fmla="*/ 2147483647 h 426"/>
              <a:gd name="T2" fmla="*/ 2147483647 w 104"/>
              <a:gd name="T3" fmla="*/ 2147483647 h 426"/>
              <a:gd name="T4" fmla="*/ 2147483647 w 104"/>
              <a:gd name="T5" fmla="*/ 2147483647 h 426"/>
              <a:gd name="T6" fmla="*/ 2147483647 w 104"/>
              <a:gd name="T7" fmla="*/ 2147483647 h 426"/>
              <a:gd name="T8" fmla="*/ 2147483647 w 104"/>
              <a:gd name="T9" fmla="*/ 2147483647 h 426"/>
              <a:gd name="T10" fmla="*/ 2147483647 w 104"/>
              <a:gd name="T11" fmla="*/ 2147483647 h 426"/>
              <a:gd name="T12" fmla="*/ 2147483647 w 104"/>
              <a:gd name="T13" fmla="*/ 2147483647 h 426"/>
              <a:gd name="T14" fmla="*/ 2147483647 w 104"/>
              <a:gd name="T15" fmla="*/ 2147483647 h 426"/>
              <a:gd name="T16" fmla="*/ 2147483647 w 104"/>
              <a:gd name="T17" fmla="*/ 2147483647 h 426"/>
              <a:gd name="T18" fmla="*/ 2147483647 w 104"/>
              <a:gd name="T19" fmla="*/ 2147483647 h 426"/>
              <a:gd name="T20" fmla="*/ 2147483647 w 104"/>
              <a:gd name="T21" fmla="*/ 2147483647 h 426"/>
              <a:gd name="T22" fmla="*/ 2147483647 w 104"/>
              <a:gd name="T23" fmla="*/ 2147483647 h 426"/>
              <a:gd name="T24" fmla="*/ 2147483647 w 104"/>
              <a:gd name="T25" fmla="*/ 2147483647 h 426"/>
              <a:gd name="T26" fmla="*/ 2147483647 w 104"/>
              <a:gd name="T27" fmla="*/ 2147483647 h 426"/>
              <a:gd name="T28" fmla="*/ 2147483647 w 104"/>
              <a:gd name="T29" fmla="*/ 2147483647 h 426"/>
              <a:gd name="T30" fmla="*/ 2147483647 w 104"/>
              <a:gd name="T31" fmla="*/ 2147483647 h 426"/>
              <a:gd name="T32" fmla="*/ 2147483647 w 104"/>
              <a:gd name="T33" fmla="*/ 0 h 4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26"/>
              <a:gd name="T53" fmla="*/ 104 w 104"/>
              <a:gd name="T54" fmla="*/ 426 h 4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26">
                <a:moveTo>
                  <a:pt x="0" y="425"/>
                </a:moveTo>
                <a:lnTo>
                  <a:pt x="23" y="381"/>
                </a:lnTo>
                <a:lnTo>
                  <a:pt x="43" y="340"/>
                </a:lnTo>
                <a:lnTo>
                  <a:pt x="60" y="301"/>
                </a:lnTo>
                <a:lnTo>
                  <a:pt x="73" y="265"/>
                </a:lnTo>
                <a:lnTo>
                  <a:pt x="84" y="232"/>
                </a:lnTo>
                <a:lnTo>
                  <a:pt x="93" y="201"/>
                </a:lnTo>
                <a:lnTo>
                  <a:pt x="98" y="172"/>
                </a:lnTo>
                <a:lnTo>
                  <a:pt x="102" y="145"/>
                </a:lnTo>
                <a:lnTo>
                  <a:pt x="103" y="121"/>
                </a:lnTo>
                <a:lnTo>
                  <a:pt x="102" y="98"/>
                </a:lnTo>
                <a:lnTo>
                  <a:pt x="99" y="78"/>
                </a:lnTo>
                <a:lnTo>
                  <a:pt x="94" y="59"/>
                </a:lnTo>
                <a:lnTo>
                  <a:pt x="87" y="42"/>
                </a:lnTo>
                <a:lnTo>
                  <a:pt x="79" y="26"/>
                </a:lnTo>
                <a:lnTo>
                  <a:pt x="69" y="12"/>
                </a:lnTo>
                <a:lnTo>
                  <a:pt x="58" y="0"/>
                </a:lnTo>
              </a:path>
            </a:pathLst>
          </a:custGeom>
          <a:noFill/>
          <a:ln w="12700" cap="rnd" cmpd="sng">
            <a:solidFill>
              <a:srgbClr val="000000"/>
            </a:solidFill>
            <a:prstDash val="solid"/>
            <a:round/>
            <a:headEnd type="none" w="sm" len="sm"/>
            <a:tailEnd type="none" w="sm" len="sm"/>
          </a:ln>
        </p:spPr>
        <p:txBody>
          <a:bodyPr/>
          <a:lstStyle/>
          <a:p>
            <a:endParaRPr lang="en-US" b="1"/>
          </a:p>
        </p:txBody>
      </p:sp>
      <p:sp>
        <p:nvSpPr>
          <p:cNvPr id="3115" name="Freeform 39"/>
          <p:cNvSpPr>
            <a:spLocks/>
          </p:cNvSpPr>
          <p:nvPr/>
        </p:nvSpPr>
        <p:spPr bwMode="auto">
          <a:xfrm>
            <a:off x="792163" y="2613025"/>
            <a:ext cx="12700" cy="7938"/>
          </a:xfrm>
          <a:custGeom>
            <a:avLst/>
            <a:gdLst>
              <a:gd name="T0" fmla="*/ 2147483647 w 8"/>
              <a:gd name="T1" fmla="*/ 2147483647 h 5"/>
              <a:gd name="T2" fmla="*/ 0 w 8"/>
              <a:gd name="T3" fmla="*/ 0 h 5"/>
              <a:gd name="T4" fmla="*/ 2147483647 w 8"/>
              <a:gd name="T5" fmla="*/ 2147483647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7" y="4"/>
                </a:moveTo>
                <a:lnTo>
                  <a:pt x="0" y="0"/>
                </a:lnTo>
                <a:lnTo>
                  <a:pt x="7" y="4"/>
                </a:lnTo>
              </a:path>
            </a:pathLst>
          </a:custGeom>
          <a:solidFill>
            <a:srgbClr val="000000"/>
          </a:solidFill>
          <a:ln w="12700" cap="rnd" cmpd="sng">
            <a:solidFill>
              <a:srgbClr val="000000"/>
            </a:solidFill>
            <a:prstDash val="solid"/>
            <a:round/>
            <a:headEnd/>
            <a:tailEnd/>
          </a:ln>
        </p:spPr>
        <p:txBody>
          <a:bodyPr/>
          <a:lstStyle/>
          <a:p>
            <a:endParaRPr lang="en-US" b="1"/>
          </a:p>
        </p:txBody>
      </p:sp>
      <p:sp>
        <p:nvSpPr>
          <p:cNvPr id="3116" name="Freeform 40"/>
          <p:cNvSpPr>
            <a:spLocks/>
          </p:cNvSpPr>
          <p:nvPr/>
        </p:nvSpPr>
        <p:spPr bwMode="auto">
          <a:xfrm>
            <a:off x="885825" y="1938338"/>
            <a:ext cx="9525" cy="9525"/>
          </a:xfrm>
          <a:custGeom>
            <a:avLst/>
            <a:gdLst>
              <a:gd name="T0" fmla="*/ 0 w 6"/>
              <a:gd name="T1" fmla="*/ 2147483647 h 6"/>
              <a:gd name="T2" fmla="*/ 2147483647 w 6"/>
              <a:gd name="T3" fmla="*/ 0 h 6"/>
              <a:gd name="T4" fmla="*/ 0 w 6"/>
              <a:gd name="T5" fmla="*/ 2147483647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5"/>
                </a:moveTo>
                <a:lnTo>
                  <a:pt x="5" y="0"/>
                </a:lnTo>
                <a:lnTo>
                  <a:pt x="0" y="5"/>
                </a:lnTo>
              </a:path>
            </a:pathLst>
          </a:custGeom>
          <a:solidFill>
            <a:srgbClr val="000000"/>
          </a:solidFill>
          <a:ln w="12700" cap="rnd" cmpd="sng">
            <a:solidFill>
              <a:srgbClr val="000000"/>
            </a:solidFill>
            <a:prstDash val="solid"/>
            <a:round/>
            <a:headEnd/>
            <a:tailEnd/>
          </a:ln>
        </p:spPr>
        <p:txBody>
          <a:bodyPr/>
          <a:lstStyle/>
          <a:p>
            <a:endParaRPr lang="en-US" b="1"/>
          </a:p>
        </p:txBody>
      </p:sp>
      <p:sp>
        <p:nvSpPr>
          <p:cNvPr id="3117" name="Freeform 41"/>
          <p:cNvSpPr>
            <a:spLocks/>
          </p:cNvSpPr>
          <p:nvPr/>
        </p:nvSpPr>
        <p:spPr bwMode="auto">
          <a:xfrm>
            <a:off x="776288" y="2573338"/>
            <a:ext cx="65087" cy="87312"/>
          </a:xfrm>
          <a:custGeom>
            <a:avLst/>
            <a:gdLst>
              <a:gd name="T0" fmla="*/ 0 w 41"/>
              <a:gd name="T1" fmla="*/ 2147483647 h 55"/>
              <a:gd name="T2" fmla="*/ 2147483647 w 41"/>
              <a:gd name="T3" fmla="*/ 0 h 55"/>
              <a:gd name="T4" fmla="*/ 2147483647 w 41"/>
              <a:gd name="T5" fmla="*/ 2147483647 h 55"/>
              <a:gd name="T6" fmla="*/ 2147483647 w 41"/>
              <a:gd name="T7" fmla="*/ 2147483647 h 55"/>
              <a:gd name="T8" fmla="*/ 2147483647 w 41"/>
              <a:gd name="T9" fmla="*/ 2147483647 h 55"/>
              <a:gd name="T10" fmla="*/ 2147483647 w 41"/>
              <a:gd name="T11" fmla="*/ 2147483647 h 55"/>
              <a:gd name="T12" fmla="*/ 2147483647 w 41"/>
              <a:gd name="T13" fmla="*/ 2147483647 h 55"/>
              <a:gd name="T14" fmla="*/ 2147483647 w 41"/>
              <a:gd name="T15" fmla="*/ 2147483647 h 55"/>
              <a:gd name="T16" fmla="*/ 2147483647 w 41"/>
              <a:gd name="T17" fmla="*/ 2147483647 h 55"/>
              <a:gd name="T18" fmla="*/ 2147483647 w 41"/>
              <a:gd name="T19" fmla="*/ 2147483647 h 55"/>
              <a:gd name="T20" fmla="*/ 2147483647 w 41"/>
              <a:gd name="T21" fmla="*/ 2147483647 h 55"/>
              <a:gd name="T22" fmla="*/ 2147483647 w 41"/>
              <a:gd name="T23" fmla="*/ 2147483647 h 55"/>
              <a:gd name="T24" fmla="*/ 2147483647 w 41"/>
              <a:gd name="T25" fmla="*/ 2147483647 h 55"/>
              <a:gd name="T26" fmla="*/ 2147483647 w 41"/>
              <a:gd name="T27" fmla="*/ 2147483647 h 55"/>
              <a:gd name="T28" fmla="*/ 2147483647 w 41"/>
              <a:gd name="T29" fmla="*/ 2147483647 h 55"/>
              <a:gd name="T30" fmla="*/ 2147483647 w 41"/>
              <a:gd name="T31" fmla="*/ 2147483647 h 55"/>
              <a:gd name="T32" fmla="*/ 2147483647 w 41"/>
              <a:gd name="T33" fmla="*/ 2147483647 h 55"/>
              <a:gd name="T34" fmla="*/ 2147483647 w 41"/>
              <a:gd name="T35" fmla="*/ 2147483647 h 55"/>
              <a:gd name="T36" fmla="*/ 2147483647 w 41"/>
              <a:gd name="T37" fmla="*/ 2147483647 h 55"/>
              <a:gd name="T38" fmla="*/ 2147483647 w 41"/>
              <a:gd name="T39" fmla="*/ 2147483647 h 55"/>
              <a:gd name="T40" fmla="*/ 2147483647 w 41"/>
              <a:gd name="T41" fmla="*/ 2147483647 h 55"/>
              <a:gd name="T42" fmla="*/ 2147483647 w 41"/>
              <a:gd name="T43" fmla="*/ 2147483647 h 55"/>
              <a:gd name="T44" fmla="*/ 2147483647 w 41"/>
              <a:gd name="T45" fmla="*/ 2147483647 h 55"/>
              <a:gd name="T46" fmla="*/ 2147483647 w 41"/>
              <a:gd name="T47" fmla="*/ 2147483647 h 55"/>
              <a:gd name="T48" fmla="*/ 2147483647 w 41"/>
              <a:gd name="T49" fmla="*/ 2147483647 h 55"/>
              <a:gd name="T50" fmla="*/ 2147483647 w 41"/>
              <a:gd name="T51" fmla="*/ 2147483647 h 55"/>
              <a:gd name="T52" fmla="*/ 2147483647 w 41"/>
              <a:gd name="T53" fmla="*/ 2147483647 h 55"/>
              <a:gd name="T54" fmla="*/ 2147483647 w 41"/>
              <a:gd name="T55" fmla="*/ 2147483647 h 55"/>
              <a:gd name="T56" fmla="*/ 2147483647 w 41"/>
              <a:gd name="T57" fmla="*/ 2147483647 h 55"/>
              <a:gd name="T58" fmla="*/ 2147483647 w 41"/>
              <a:gd name="T59" fmla="*/ 2147483647 h 55"/>
              <a:gd name="T60" fmla="*/ 2147483647 w 41"/>
              <a:gd name="T61" fmla="*/ 2147483647 h 55"/>
              <a:gd name="T62" fmla="*/ 2147483647 w 41"/>
              <a:gd name="T63" fmla="*/ 2147483647 h 55"/>
              <a:gd name="T64" fmla="*/ 2147483647 w 41"/>
              <a:gd name="T65" fmla="*/ 2147483647 h 55"/>
              <a:gd name="T66" fmla="*/ 2147483647 w 41"/>
              <a:gd name="T67" fmla="*/ 2147483647 h 55"/>
              <a:gd name="T68" fmla="*/ 2147483647 w 41"/>
              <a:gd name="T69" fmla="*/ 2147483647 h 55"/>
              <a:gd name="T70" fmla="*/ 2147483647 w 41"/>
              <a:gd name="T71" fmla="*/ 2147483647 h 55"/>
              <a:gd name="T72" fmla="*/ 0 w 41"/>
              <a:gd name="T73" fmla="*/ 2147483647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55"/>
              <a:gd name="T113" fmla="*/ 41 w 41"/>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55">
                <a:moveTo>
                  <a:pt x="0" y="54"/>
                </a:moveTo>
                <a:lnTo>
                  <a:pt x="10" y="0"/>
                </a:lnTo>
                <a:lnTo>
                  <a:pt x="11" y="1"/>
                </a:lnTo>
                <a:lnTo>
                  <a:pt x="12" y="3"/>
                </a:lnTo>
                <a:lnTo>
                  <a:pt x="12" y="4"/>
                </a:lnTo>
                <a:lnTo>
                  <a:pt x="13" y="5"/>
                </a:lnTo>
                <a:lnTo>
                  <a:pt x="14" y="6"/>
                </a:lnTo>
                <a:lnTo>
                  <a:pt x="15" y="7"/>
                </a:lnTo>
                <a:lnTo>
                  <a:pt x="16" y="8"/>
                </a:lnTo>
                <a:lnTo>
                  <a:pt x="17" y="8"/>
                </a:lnTo>
                <a:lnTo>
                  <a:pt x="17" y="9"/>
                </a:lnTo>
                <a:lnTo>
                  <a:pt x="18" y="10"/>
                </a:lnTo>
                <a:lnTo>
                  <a:pt x="19" y="10"/>
                </a:lnTo>
                <a:lnTo>
                  <a:pt x="20" y="11"/>
                </a:lnTo>
                <a:lnTo>
                  <a:pt x="21" y="11"/>
                </a:lnTo>
                <a:lnTo>
                  <a:pt x="21" y="12"/>
                </a:lnTo>
                <a:lnTo>
                  <a:pt x="22" y="12"/>
                </a:lnTo>
                <a:lnTo>
                  <a:pt x="23" y="12"/>
                </a:lnTo>
                <a:lnTo>
                  <a:pt x="15" y="26"/>
                </a:lnTo>
                <a:lnTo>
                  <a:pt x="23" y="12"/>
                </a:lnTo>
                <a:lnTo>
                  <a:pt x="23" y="13"/>
                </a:lnTo>
                <a:lnTo>
                  <a:pt x="24" y="13"/>
                </a:lnTo>
                <a:lnTo>
                  <a:pt x="25" y="13"/>
                </a:lnTo>
                <a:lnTo>
                  <a:pt x="26" y="14"/>
                </a:lnTo>
                <a:lnTo>
                  <a:pt x="27" y="14"/>
                </a:lnTo>
                <a:lnTo>
                  <a:pt x="27" y="15"/>
                </a:lnTo>
                <a:lnTo>
                  <a:pt x="28" y="15"/>
                </a:lnTo>
                <a:lnTo>
                  <a:pt x="29" y="15"/>
                </a:lnTo>
                <a:lnTo>
                  <a:pt x="31" y="16"/>
                </a:lnTo>
                <a:lnTo>
                  <a:pt x="33" y="16"/>
                </a:lnTo>
                <a:lnTo>
                  <a:pt x="34" y="16"/>
                </a:lnTo>
                <a:lnTo>
                  <a:pt x="35" y="17"/>
                </a:lnTo>
                <a:lnTo>
                  <a:pt x="37" y="17"/>
                </a:lnTo>
                <a:lnTo>
                  <a:pt x="38" y="17"/>
                </a:lnTo>
                <a:lnTo>
                  <a:pt x="40" y="17"/>
                </a:lnTo>
                <a:lnTo>
                  <a:pt x="0" y="54"/>
                </a:lnTo>
              </a:path>
            </a:pathLst>
          </a:custGeom>
          <a:solidFill>
            <a:srgbClr val="000000"/>
          </a:solidFill>
          <a:ln w="9525" cap="rnd">
            <a:noFill/>
            <a:round/>
            <a:headEnd/>
            <a:tailEnd/>
          </a:ln>
        </p:spPr>
        <p:txBody>
          <a:bodyPr/>
          <a:lstStyle/>
          <a:p>
            <a:endParaRPr lang="en-US" b="1"/>
          </a:p>
        </p:txBody>
      </p:sp>
      <p:sp>
        <p:nvSpPr>
          <p:cNvPr id="3118" name="Freeform 42"/>
          <p:cNvSpPr>
            <a:spLocks/>
          </p:cNvSpPr>
          <p:nvPr/>
        </p:nvSpPr>
        <p:spPr bwMode="auto">
          <a:xfrm>
            <a:off x="2471738" y="2330450"/>
            <a:ext cx="60325" cy="87313"/>
          </a:xfrm>
          <a:custGeom>
            <a:avLst/>
            <a:gdLst>
              <a:gd name="T0" fmla="*/ 0 w 38"/>
              <a:gd name="T1" fmla="*/ 2147483647 h 55"/>
              <a:gd name="T2" fmla="*/ 2147483647 w 38"/>
              <a:gd name="T3" fmla="*/ 0 h 55"/>
              <a:gd name="T4" fmla="*/ 2147483647 w 38"/>
              <a:gd name="T5" fmla="*/ 2147483647 h 55"/>
              <a:gd name="T6" fmla="*/ 2147483647 w 38"/>
              <a:gd name="T7" fmla="*/ 2147483647 h 55"/>
              <a:gd name="T8" fmla="*/ 2147483647 w 38"/>
              <a:gd name="T9" fmla="*/ 2147483647 h 55"/>
              <a:gd name="T10" fmla="*/ 2147483647 w 38"/>
              <a:gd name="T11" fmla="*/ 2147483647 h 55"/>
              <a:gd name="T12" fmla="*/ 2147483647 w 38"/>
              <a:gd name="T13" fmla="*/ 2147483647 h 55"/>
              <a:gd name="T14" fmla="*/ 2147483647 w 38"/>
              <a:gd name="T15" fmla="*/ 2147483647 h 55"/>
              <a:gd name="T16" fmla="*/ 2147483647 w 38"/>
              <a:gd name="T17" fmla="*/ 2147483647 h 55"/>
              <a:gd name="T18" fmla="*/ 2147483647 w 38"/>
              <a:gd name="T19" fmla="*/ 2147483647 h 55"/>
              <a:gd name="T20" fmla="*/ 2147483647 w 38"/>
              <a:gd name="T21" fmla="*/ 2147483647 h 55"/>
              <a:gd name="T22" fmla="*/ 2147483647 w 38"/>
              <a:gd name="T23" fmla="*/ 2147483647 h 55"/>
              <a:gd name="T24" fmla="*/ 2147483647 w 38"/>
              <a:gd name="T25" fmla="*/ 2147483647 h 55"/>
              <a:gd name="T26" fmla="*/ 2147483647 w 38"/>
              <a:gd name="T27" fmla="*/ 2147483647 h 55"/>
              <a:gd name="T28" fmla="*/ 2147483647 w 38"/>
              <a:gd name="T29" fmla="*/ 2147483647 h 55"/>
              <a:gd name="T30" fmla="*/ 2147483647 w 38"/>
              <a:gd name="T31" fmla="*/ 2147483647 h 55"/>
              <a:gd name="T32" fmla="*/ 2147483647 w 38"/>
              <a:gd name="T33" fmla="*/ 2147483647 h 55"/>
              <a:gd name="T34" fmla="*/ 2147483647 w 38"/>
              <a:gd name="T35" fmla="*/ 2147483647 h 55"/>
              <a:gd name="T36" fmla="*/ 2147483647 w 38"/>
              <a:gd name="T37" fmla="*/ 2147483647 h 55"/>
              <a:gd name="T38" fmla="*/ 2147483647 w 38"/>
              <a:gd name="T39" fmla="*/ 2147483647 h 55"/>
              <a:gd name="T40" fmla="*/ 2147483647 w 38"/>
              <a:gd name="T41" fmla="*/ 2147483647 h 55"/>
              <a:gd name="T42" fmla="*/ 2147483647 w 38"/>
              <a:gd name="T43" fmla="*/ 2147483647 h 55"/>
              <a:gd name="T44" fmla="*/ 2147483647 w 38"/>
              <a:gd name="T45" fmla="*/ 2147483647 h 55"/>
              <a:gd name="T46" fmla="*/ 2147483647 w 38"/>
              <a:gd name="T47" fmla="*/ 2147483647 h 55"/>
              <a:gd name="T48" fmla="*/ 2147483647 w 38"/>
              <a:gd name="T49" fmla="*/ 2147483647 h 55"/>
              <a:gd name="T50" fmla="*/ 2147483647 w 38"/>
              <a:gd name="T51" fmla="*/ 2147483647 h 55"/>
              <a:gd name="T52" fmla="*/ 2147483647 w 38"/>
              <a:gd name="T53" fmla="*/ 2147483647 h 55"/>
              <a:gd name="T54" fmla="*/ 2147483647 w 38"/>
              <a:gd name="T55" fmla="*/ 2147483647 h 55"/>
              <a:gd name="T56" fmla="*/ 2147483647 w 38"/>
              <a:gd name="T57" fmla="*/ 2147483647 h 55"/>
              <a:gd name="T58" fmla="*/ 2147483647 w 38"/>
              <a:gd name="T59" fmla="*/ 2147483647 h 55"/>
              <a:gd name="T60" fmla="*/ 2147483647 w 38"/>
              <a:gd name="T61" fmla="*/ 2147483647 h 55"/>
              <a:gd name="T62" fmla="*/ 2147483647 w 38"/>
              <a:gd name="T63" fmla="*/ 2147483647 h 55"/>
              <a:gd name="T64" fmla="*/ 2147483647 w 38"/>
              <a:gd name="T65" fmla="*/ 2147483647 h 55"/>
              <a:gd name="T66" fmla="*/ 2147483647 w 38"/>
              <a:gd name="T67" fmla="*/ 2147483647 h 55"/>
              <a:gd name="T68" fmla="*/ 2147483647 w 38"/>
              <a:gd name="T69" fmla="*/ 2147483647 h 55"/>
              <a:gd name="T70" fmla="*/ 2147483647 w 38"/>
              <a:gd name="T71" fmla="*/ 2147483647 h 55"/>
              <a:gd name="T72" fmla="*/ 0 w 38"/>
              <a:gd name="T73" fmla="*/ 2147483647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55"/>
              <a:gd name="T113" fmla="*/ 38 w 38"/>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55">
                <a:moveTo>
                  <a:pt x="0" y="54"/>
                </a:moveTo>
                <a:lnTo>
                  <a:pt x="6" y="0"/>
                </a:lnTo>
                <a:lnTo>
                  <a:pt x="7" y="1"/>
                </a:lnTo>
                <a:lnTo>
                  <a:pt x="8" y="2"/>
                </a:lnTo>
                <a:lnTo>
                  <a:pt x="8" y="3"/>
                </a:lnTo>
                <a:lnTo>
                  <a:pt x="9" y="4"/>
                </a:lnTo>
                <a:lnTo>
                  <a:pt x="10" y="5"/>
                </a:lnTo>
                <a:lnTo>
                  <a:pt x="11" y="6"/>
                </a:lnTo>
                <a:lnTo>
                  <a:pt x="12" y="7"/>
                </a:lnTo>
                <a:lnTo>
                  <a:pt x="13" y="8"/>
                </a:lnTo>
                <a:lnTo>
                  <a:pt x="14" y="8"/>
                </a:lnTo>
                <a:lnTo>
                  <a:pt x="15" y="9"/>
                </a:lnTo>
                <a:lnTo>
                  <a:pt x="16" y="9"/>
                </a:lnTo>
                <a:lnTo>
                  <a:pt x="16" y="10"/>
                </a:lnTo>
                <a:lnTo>
                  <a:pt x="17" y="10"/>
                </a:lnTo>
                <a:lnTo>
                  <a:pt x="18" y="10"/>
                </a:lnTo>
                <a:lnTo>
                  <a:pt x="19" y="11"/>
                </a:lnTo>
                <a:lnTo>
                  <a:pt x="20" y="11"/>
                </a:lnTo>
                <a:lnTo>
                  <a:pt x="13" y="25"/>
                </a:lnTo>
                <a:lnTo>
                  <a:pt x="20" y="11"/>
                </a:lnTo>
                <a:lnTo>
                  <a:pt x="21" y="12"/>
                </a:lnTo>
                <a:lnTo>
                  <a:pt x="22" y="12"/>
                </a:lnTo>
                <a:lnTo>
                  <a:pt x="23" y="13"/>
                </a:lnTo>
                <a:lnTo>
                  <a:pt x="24" y="13"/>
                </a:lnTo>
                <a:lnTo>
                  <a:pt x="25" y="13"/>
                </a:lnTo>
                <a:lnTo>
                  <a:pt x="26" y="14"/>
                </a:lnTo>
                <a:lnTo>
                  <a:pt x="27" y="14"/>
                </a:lnTo>
                <a:lnTo>
                  <a:pt x="29" y="14"/>
                </a:lnTo>
                <a:lnTo>
                  <a:pt x="30" y="14"/>
                </a:lnTo>
                <a:lnTo>
                  <a:pt x="31" y="14"/>
                </a:lnTo>
                <a:lnTo>
                  <a:pt x="32" y="14"/>
                </a:lnTo>
                <a:lnTo>
                  <a:pt x="34" y="14"/>
                </a:lnTo>
                <a:lnTo>
                  <a:pt x="35" y="14"/>
                </a:lnTo>
                <a:lnTo>
                  <a:pt x="37" y="14"/>
                </a:lnTo>
                <a:lnTo>
                  <a:pt x="0" y="54"/>
                </a:lnTo>
              </a:path>
            </a:pathLst>
          </a:custGeom>
          <a:solidFill>
            <a:srgbClr val="000000"/>
          </a:solidFill>
          <a:ln w="9525" cap="rnd">
            <a:noFill/>
            <a:round/>
            <a:headEnd/>
            <a:tailEnd/>
          </a:ln>
        </p:spPr>
        <p:txBody>
          <a:bodyPr/>
          <a:lstStyle/>
          <a:p>
            <a:endParaRPr lang="en-US" b="1"/>
          </a:p>
        </p:txBody>
      </p:sp>
      <p:sp>
        <p:nvSpPr>
          <p:cNvPr id="3119" name="Freeform 43"/>
          <p:cNvSpPr>
            <a:spLocks/>
          </p:cNvSpPr>
          <p:nvPr/>
        </p:nvSpPr>
        <p:spPr bwMode="auto">
          <a:xfrm>
            <a:off x="1493838" y="4191000"/>
            <a:ext cx="1355725" cy="887413"/>
          </a:xfrm>
          <a:custGeom>
            <a:avLst/>
            <a:gdLst>
              <a:gd name="T0" fmla="*/ 0 w 854"/>
              <a:gd name="T1" fmla="*/ 2147483647 h 559"/>
              <a:gd name="T2" fmla="*/ 0 w 854"/>
              <a:gd name="T3" fmla="*/ 2147483647 h 559"/>
              <a:gd name="T4" fmla="*/ 2147483647 w 854"/>
              <a:gd name="T5" fmla="*/ 2147483647 h 559"/>
              <a:gd name="T6" fmla="*/ 2147483647 w 854"/>
              <a:gd name="T7" fmla="*/ 0 h 559"/>
              <a:gd name="T8" fmla="*/ 0 w 854"/>
              <a:gd name="T9" fmla="*/ 2147483647 h 559"/>
              <a:gd name="T10" fmla="*/ 0 60000 65536"/>
              <a:gd name="T11" fmla="*/ 0 60000 65536"/>
              <a:gd name="T12" fmla="*/ 0 60000 65536"/>
              <a:gd name="T13" fmla="*/ 0 60000 65536"/>
              <a:gd name="T14" fmla="*/ 0 60000 65536"/>
              <a:gd name="T15" fmla="*/ 0 w 854"/>
              <a:gd name="T16" fmla="*/ 0 h 559"/>
              <a:gd name="T17" fmla="*/ 854 w 854"/>
              <a:gd name="T18" fmla="*/ 559 h 559"/>
            </a:gdLst>
            <a:ahLst/>
            <a:cxnLst>
              <a:cxn ang="T10">
                <a:pos x="T0" y="T1"/>
              </a:cxn>
              <a:cxn ang="T11">
                <a:pos x="T2" y="T3"/>
              </a:cxn>
              <a:cxn ang="T12">
                <a:pos x="T4" y="T5"/>
              </a:cxn>
              <a:cxn ang="T13">
                <a:pos x="T6" y="T7"/>
              </a:cxn>
              <a:cxn ang="T14">
                <a:pos x="T8" y="T9"/>
              </a:cxn>
            </a:cxnLst>
            <a:rect l="T15" t="T16" r="T17" b="T18"/>
            <a:pathLst>
              <a:path w="854" h="559">
                <a:moveTo>
                  <a:pt x="0" y="493"/>
                </a:moveTo>
                <a:lnTo>
                  <a:pt x="0" y="558"/>
                </a:lnTo>
                <a:lnTo>
                  <a:pt x="853" y="65"/>
                </a:lnTo>
                <a:lnTo>
                  <a:pt x="853" y="0"/>
                </a:lnTo>
                <a:lnTo>
                  <a:pt x="0" y="493"/>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20" name="Freeform 44"/>
          <p:cNvSpPr>
            <a:spLocks/>
          </p:cNvSpPr>
          <p:nvPr/>
        </p:nvSpPr>
        <p:spPr bwMode="auto">
          <a:xfrm>
            <a:off x="438150" y="4689475"/>
            <a:ext cx="1057275" cy="388938"/>
          </a:xfrm>
          <a:custGeom>
            <a:avLst/>
            <a:gdLst>
              <a:gd name="T0" fmla="*/ 0 w 666"/>
              <a:gd name="T1" fmla="*/ 0 h 245"/>
              <a:gd name="T2" fmla="*/ 0 w 666"/>
              <a:gd name="T3" fmla="*/ 2147483647 h 245"/>
              <a:gd name="T4" fmla="*/ 2147483647 w 666"/>
              <a:gd name="T5" fmla="*/ 2147483647 h 245"/>
              <a:gd name="T6" fmla="*/ 2147483647 w 666"/>
              <a:gd name="T7" fmla="*/ 2147483647 h 245"/>
              <a:gd name="T8" fmla="*/ 0 w 666"/>
              <a:gd name="T9" fmla="*/ 0 h 245"/>
              <a:gd name="T10" fmla="*/ 0 60000 65536"/>
              <a:gd name="T11" fmla="*/ 0 60000 65536"/>
              <a:gd name="T12" fmla="*/ 0 60000 65536"/>
              <a:gd name="T13" fmla="*/ 0 60000 65536"/>
              <a:gd name="T14" fmla="*/ 0 60000 65536"/>
              <a:gd name="T15" fmla="*/ 0 w 666"/>
              <a:gd name="T16" fmla="*/ 0 h 245"/>
              <a:gd name="T17" fmla="*/ 666 w 666"/>
              <a:gd name="T18" fmla="*/ 245 h 245"/>
            </a:gdLst>
            <a:ahLst/>
            <a:cxnLst>
              <a:cxn ang="T10">
                <a:pos x="T0" y="T1"/>
              </a:cxn>
              <a:cxn ang="T11">
                <a:pos x="T2" y="T3"/>
              </a:cxn>
              <a:cxn ang="T12">
                <a:pos x="T4" y="T5"/>
              </a:cxn>
              <a:cxn ang="T13">
                <a:pos x="T6" y="T7"/>
              </a:cxn>
              <a:cxn ang="T14">
                <a:pos x="T8" y="T9"/>
              </a:cxn>
            </a:cxnLst>
            <a:rect l="T15" t="T16" r="T17" b="T18"/>
            <a:pathLst>
              <a:path w="666" h="245">
                <a:moveTo>
                  <a:pt x="0" y="0"/>
                </a:moveTo>
                <a:lnTo>
                  <a:pt x="0" y="65"/>
                </a:lnTo>
                <a:lnTo>
                  <a:pt x="665" y="244"/>
                </a:lnTo>
                <a:lnTo>
                  <a:pt x="665" y="179"/>
                </a:lnTo>
                <a:lnTo>
                  <a:pt x="0" y="0"/>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21" name="Freeform 45"/>
          <p:cNvSpPr>
            <a:spLocks/>
          </p:cNvSpPr>
          <p:nvPr/>
        </p:nvSpPr>
        <p:spPr bwMode="auto">
          <a:xfrm>
            <a:off x="438150" y="3908425"/>
            <a:ext cx="2411413" cy="1066800"/>
          </a:xfrm>
          <a:custGeom>
            <a:avLst/>
            <a:gdLst>
              <a:gd name="T0" fmla="*/ 2147483647 w 1519"/>
              <a:gd name="T1" fmla="*/ 0 h 672"/>
              <a:gd name="T2" fmla="*/ 0 w 1519"/>
              <a:gd name="T3" fmla="*/ 2147483647 h 672"/>
              <a:gd name="T4" fmla="*/ 2147483647 w 1519"/>
              <a:gd name="T5" fmla="*/ 2147483647 h 672"/>
              <a:gd name="T6" fmla="*/ 2147483647 w 1519"/>
              <a:gd name="T7" fmla="*/ 2147483647 h 672"/>
              <a:gd name="T8" fmla="*/ 2147483647 w 1519"/>
              <a:gd name="T9" fmla="*/ 0 h 672"/>
              <a:gd name="T10" fmla="*/ 0 60000 65536"/>
              <a:gd name="T11" fmla="*/ 0 60000 65536"/>
              <a:gd name="T12" fmla="*/ 0 60000 65536"/>
              <a:gd name="T13" fmla="*/ 0 60000 65536"/>
              <a:gd name="T14" fmla="*/ 0 60000 65536"/>
              <a:gd name="T15" fmla="*/ 0 w 1519"/>
              <a:gd name="T16" fmla="*/ 0 h 672"/>
              <a:gd name="T17" fmla="*/ 1519 w 1519"/>
              <a:gd name="T18" fmla="*/ 672 h 672"/>
            </a:gdLst>
            <a:ahLst/>
            <a:cxnLst>
              <a:cxn ang="T10">
                <a:pos x="T0" y="T1"/>
              </a:cxn>
              <a:cxn ang="T11">
                <a:pos x="T2" y="T3"/>
              </a:cxn>
              <a:cxn ang="T12">
                <a:pos x="T4" y="T5"/>
              </a:cxn>
              <a:cxn ang="T13">
                <a:pos x="T6" y="T7"/>
              </a:cxn>
              <a:cxn ang="T14">
                <a:pos x="T8" y="T9"/>
              </a:cxn>
            </a:cxnLst>
            <a:rect l="T15" t="T16" r="T17" b="T18"/>
            <a:pathLst>
              <a:path w="1519" h="672">
                <a:moveTo>
                  <a:pt x="852" y="0"/>
                </a:moveTo>
                <a:lnTo>
                  <a:pt x="0" y="492"/>
                </a:lnTo>
                <a:lnTo>
                  <a:pt x="666" y="671"/>
                </a:lnTo>
                <a:lnTo>
                  <a:pt x="1518" y="179"/>
                </a:lnTo>
                <a:lnTo>
                  <a:pt x="852" y="0"/>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22" name="Freeform 46"/>
          <p:cNvSpPr>
            <a:spLocks/>
          </p:cNvSpPr>
          <p:nvPr/>
        </p:nvSpPr>
        <p:spPr bwMode="auto">
          <a:xfrm>
            <a:off x="1493838" y="4144963"/>
            <a:ext cx="1355725" cy="830262"/>
          </a:xfrm>
          <a:custGeom>
            <a:avLst/>
            <a:gdLst>
              <a:gd name="T0" fmla="*/ 0 w 854"/>
              <a:gd name="T1" fmla="*/ 2147483647 h 523"/>
              <a:gd name="T2" fmla="*/ 0 w 854"/>
              <a:gd name="T3" fmla="*/ 2147483647 h 523"/>
              <a:gd name="T4" fmla="*/ 2147483647 w 854"/>
              <a:gd name="T5" fmla="*/ 2147483647 h 523"/>
              <a:gd name="T6" fmla="*/ 2147483647 w 854"/>
              <a:gd name="T7" fmla="*/ 0 h 523"/>
              <a:gd name="T8" fmla="*/ 0 w 854"/>
              <a:gd name="T9" fmla="*/ 2147483647 h 523"/>
              <a:gd name="T10" fmla="*/ 0 60000 65536"/>
              <a:gd name="T11" fmla="*/ 0 60000 65536"/>
              <a:gd name="T12" fmla="*/ 0 60000 65536"/>
              <a:gd name="T13" fmla="*/ 0 60000 65536"/>
              <a:gd name="T14" fmla="*/ 0 60000 65536"/>
              <a:gd name="T15" fmla="*/ 0 w 854"/>
              <a:gd name="T16" fmla="*/ 0 h 523"/>
              <a:gd name="T17" fmla="*/ 854 w 854"/>
              <a:gd name="T18" fmla="*/ 523 h 523"/>
            </a:gdLst>
            <a:ahLst/>
            <a:cxnLst>
              <a:cxn ang="T10">
                <a:pos x="T0" y="T1"/>
              </a:cxn>
              <a:cxn ang="T11">
                <a:pos x="T2" y="T3"/>
              </a:cxn>
              <a:cxn ang="T12">
                <a:pos x="T4" y="T5"/>
              </a:cxn>
              <a:cxn ang="T13">
                <a:pos x="T6" y="T7"/>
              </a:cxn>
              <a:cxn ang="T14">
                <a:pos x="T8" y="T9"/>
              </a:cxn>
            </a:cxnLst>
            <a:rect l="T15" t="T16" r="T17" b="T18"/>
            <a:pathLst>
              <a:path w="854" h="523">
                <a:moveTo>
                  <a:pt x="0" y="493"/>
                </a:moveTo>
                <a:lnTo>
                  <a:pt x="0" y="522"/>
                </a:lnTo>
                <a:lnTo>
                  <a:pt x="853" y="30"/>
                </a:lnTo>
                <a:lnTo>
                  <a:pt x="853" y="0"/>
                </a:lnTo>
                <a:lnTo>
                  <a:pt x="0" y="493"/>
                </a:lnTo>
              </a:path>
            </a:pathLst>
          </a:custGeom>
          <a:solidFill>
            <a:schemeClr val="accent1"/>
          </a:solidFill>
          <a:ln w="12700" cap="rnd" cmpd="sng">
            <a:solidFill>
              <a:srgbClr val="000000"/>
            </a:solidFill>
            <a:prstDash val="solid"/>
            <a:round/>
            <a:headEnd/>
            <a:tailEnd/>
          </a:ln>
        </p:spPr>
        <p:txBody>
          <a:bodyPr/>
          <a:lstStyle/>
          <a:p>
            <a:endParaRPr lang="en-US" b="1"/>
          </a:p>
        </p:txBody>
      </p:sp>
      <p:sp>
        <p:nvSpPr>
          <p:cNvPr id="3123" name="Freeform 47"/>
          <p:cNvSpPr>
            <a:spLocks/>
          </p:cNvSpPr>
          <p:nvPr/>
        </p:nvSpPr>
        <p:spPr bwMode="auto">
          <a:xfrm>
            <a:off x="438150" y="4643438"/>
            <a:ext cx="1057275" cy="331787"/>
          </a:xfrm>
          <a:custGeom>
            <a:avLst/>
            <a:gdLst>
              <a:gd name="T0" fmla="*/ 0 w 666"/>
              <a:gd name="T1" fmla="*/ 0 h 209"/>
              <a:gd name="T2" fmla="*/ 0 w 666"/>
              <a:gd name="T3" fmla="*/ 2147483647 h 209"/>
              <a:gd name="T4" fmla="*/ 2147483647 w 666"/>
              <a:gd name="T5" fmla="*/ 2147483647 h 209"/>
              <a:gd name="T6" fmla="*/ 2147483647 w 666"/>
              <a:gd name="T7" fmla="*/ 2147483647 h 209"/>
              <a:gd name="T8" fmla="*/ 0 w 666"/>
              <a:gd name="T9" fmla="*/ 0 h 209"/>
              <a:gd name="T10" fmla="*/ 0 60000 65536"/>
              <a:gd name="T11" fmla="*/ 0 60000 65536"/>
              <a:gd name="T12" fmla="*/ 0 60000 65536"/>
              <a:gd name="T13" fmla="*/ 0 60000 65536"/>
              <a:gd name="T14" fmla="*/ 0 60000 65536"/>
              <a:gd name="T15" fmla="*/ 0 w 666"/>
              <a:gd name="T16" fmla="*/ 0 h 209"/>
              <a:gd name="T17" fmla="*/ 666 w 666"/>
              <a:gd name="T18" fmla="*/ 209 h 209"/>
            </a:gdLst>
            <a:ahLst/>
            <a:cxnLst>
              <a:cxn ang="T10">
                <a:pos x="T0" y="T1"/>
              </a:cxn>
              <a:cxn ang="T11">
                <a:pos x="T2" y="T3"/>
              </a:cxn>
              <a:cxn ang="T12">
                <a:pos x="T4" y="T5"/>
              </a:cxn>
              <a:cxn ang="T13">
                <a:pos x="T6" y="T7"/>
              </a:cxn>
              <a:cxn ang="T14">
                <a:pos x="T8" y="T9"/>
              </a:cxn>
            </a:cxnLst>
            <a:rect l="T15" t="T16" r="T17" b="T18"/>
            <a:pathLst>
              <a:path w="666" h="209">
                <a:moveTo>
                  <a:pt x="0" y="0"/>
                </a:moveTo>
                <a:lnTo>
                  <a:pt x="0" y="29"/>
                </a:lnTo>
                <a:lnTo>
                  <a:pt x="665" y="208"/>
                </a:lnTo>
                <a:lnTo>
                  <a:pt x="665" y="179"/>
                </a:lnTo>
                <a:lnTo>
                  <a:pt x="0" y="0"/>
                </a:lnTo>
              </a:path>
            </a:pathLst>
          </a:custGeom>
          <a:solidFill>
            <a:schemeClr val="accent1"/>
          </a:solidFill>
          <a:ln w="12700" cap="rnd" cmpd="sng">
            <a:solidFill>
              <a:srgbClr val="000000"/>
            </a:solidFill>
            <a:prstDash val="solid"/>
            <a:round/>
            <a:headEnd/>
            <a:tailEnd/>
          </a:ln>
        </p:spPr>
        <p:txBody>
          <a:bodyPr/>
          <a:lstStyle/>
          <a:p>
            <a:endParaRPr lang="en-US" b="1"/>
          </a:p>
        </p:txBody>
      </p:sp>
      <p:sp>
        <p:nvSpPr>
          <p:cNvPr id="3124" name="Freeform 48"/>
          <p:cNvSpPr>
            <a:spLocks/>
          </p:cNvSpPr>
          <p:nvPr/>
        </p:nvSpPr>
        <p:spPr bwMode="auto">
          <a:xfrm>
            <a:off x="438150" y="3860800"/>
            <a:ext cx="2411413" cy="1068388"/>
          </a:xfrm>
          <a:custGeom>
            <a:avLst/>
            <a:gdLst>
              <a:gd name="T0" fmla="*/ 2147483647 w 1519"/>
              <a:gd name="T1" fmla="*/ 0 h 673"/>
              <a:gd name="T2" fmla="*/ 0 w 1519"/>
              <a:gd name="T3" fmla="*/ 2147483647 h 673"/>
              <a:gd name="T4" fmla="*/ 2147483647 w 1519"/>
              <a:gd name="T5" fmla="*/ 2147483647 h 673"/>
              <a:gd name="T6" fmla="*/ 2147483647 w 1519"/>
              <a:gd name="T7" fmla="*/ 2147483647 h 673"/>
              <a:gd name="T8" fmla="*/ 2147483647 w 1519"/>
              <a:gd name="T9" fmla="*/ 0 h 673"/>
              <a:gd name="T10" fmla="*/ 0 60000 65536"/>
              <a:gd name="T11" fmla="*/ 0 60000 65536"/>
              <a:gd name="T12" fmla="*/ 0 60000 65536"/>
              <a:gd name="T13" fmla="*/ 0 60000 65536"/>
              <a:gd name="T14" fmla="*/ 0 60000 65536"/>
              <a:gd name="T15" fmla="*/ 0 w 1519"/>
              <a:gd name="T16" fmla="*/ 0 h 673"/>
              <a:gd name="T17" fmla="*/ 1519 w 1519"/>
              <a:gd name="T18" fmla="*/ 673 h 673"/>
            </a:gdLst>
            <a:ahLst/>
            <a:cxnLst>
              <a:cxn ang="T10">
                <a:pos x="T0" y="T1"/>
              </a:cxn>
              <a:cxn ang="T11">
                <a:pos x="T2" y="T3"/>
              </a:cxn>
              <a:cxn ang="T12">
                <a:pos x="T4" y="T5"/>
              </a:cxn>
              <a:cxn ang="T13">
                <a:pos x="T6" y="T7"/>
              </a:cxn>
              <a:cxn ang="T14">
                <a:pos x="T8" y="T9"/>
              </a:cxn>
            </a:cxnLst>
            <a:rect l="T15" t="T16" r="T17" b="T18"/>
            <a:pathLst>
              <a:path w="1519" h="673">
                <a:moveTo>
                  <a:pt x="852" y="0"/>
                </a:moveTo>
                <a:lnTo>
                  <a:pt x="0" y="493"/>
                </a:lnTo>
                <a:lnTo>
                  <a:pt x="666" y="672"/>
                </a:lnTo>
                <a:lnTo>
                  <a:pt x="1518" y="179"/>
                </a:lnTo>
                <a:lnTo>
                  <a:pt x="852" y="0"/>
                </a:lnTo>
              </a:path>
            </a:pathLst>
          </a:custGeom>
          <a:solidFill>
            <a:schemeClr val="accent1"/>
          </a:solidFill>
          <a:ln w="12700" cap="rnd" cmpd="sng">
            <a:solidFill>
              <a:srgbClr val="000000"/>
            </a:solidFill>
            <a:prstDash val="solid"/>
            <a:round/>
            <a:headEnd/>
            <a:tailEnd/>
          </a:ln>
        </p:spPr>
        <p:txBody>
          <a:bodyPr/>
          <a:lstStyle/>
          <a:p>
            <a:endParaRPr lang="en-US" b="1"/>
          </a:p>
        </p:txBody>
      </p:sp>
      <p:sp>
        <p:nvSpPr>
          <p:cNvPr id="3125" name="Freeform 49"/>
          <p:cNvSpPr>
            <a:spLocks/>
          </p:cNvSpPr>
          <p:nvPr/>
        </p:nvSpPr>
        <p:spPr bwMode="auto">
          <a:xfrm>
            <a:off x="1493838" y="3878263"/>
            <a:ext cx="1355725" cy="887412"/>
          </a:xfrm>
          <a:custGeom>
            <a:avLst/>
            <a:gdLst>
              <a:gd name="T0" fmla="*/ 0 w 854"/>
              <a:gd name="T1" fmla="*/ 2147483647 h 559"/>
              <a:gd name="T2" fmla="*/ 0 w 854"/>
              <a:gd name="T3" fmla="*/ 2147483647 h 559"/>
              <a:gd name="T4" fmla="*/ 2147483647 w 854"/>
              <a:gd name="T5" fmla="*/ 2147483647 h 559"/>
              <a:gd name="T6" fmla="*/ 2147483647 w 854"/>
              <a:gd name="T7" fmla="*/ 0 h 559"/>
              <a:gd name="T8" fmla="*/ 0 w 854"/>
              <a:gd name="T9" fmla="*/ 2147483647 h 559"/>
              <a:gd name="T10" fmla="*/ 0 60000 65536"/>
              <a:gd name="T11" fmla="*/ 0 60000 65536"/>
              <a:gd name="T12" fmla="*/ 0 60000 65536"/>
              <a:gd name="T13" fmla="*/ 0 60000 65536"/>
              <a:gd name="T14" fmla="*/ 0 60000 65536"/>
              <a:gd name="T15" fmla="*/ 0 w 854"/>
              <a:gd name="T16" fmla="*/ 0 h 559"/>
              <a:gd name="T17" fmla="*/ 854 w 854"/>
              <a:gd name="T18" fmla="*/ 559 h 559"/>
            </a:gdLst>
            <a:ahLst/>
            <a:cxnLst>
              <a:cxn ang="T10">
                <a:pos x="T0" y="T1"/>
              </a:cxn>
              <a:cxn ang="T11">
                <a:pos x="T2" y="T3"/>
              </a:cxn>
              <a:cxn ang="T12">
                <a:pos x="T4" y="T5"/>
              </a:cxn>
              <a:cxn ang="T13">
                <a:pos x="T6" y="T7"/>
              </a:cxn>
              <a:cxn ang="T14">
                <a:pos x="T8" y="T9"/>
              </a:cxn>
            </a:cxnLst>
            <a:rect l="T15" t="T16" r="T17" b="T18"/>
            <a:pathLst>
              <a:path w="854" h="559">
                <a:moveTo>
                  <a:pt x="0" y="493"/>
                </a:moveTo>
                <a:lnTo>
                  <a:pt x="0" y="558"/>
                </a:lnTo>
                <a:lnTo>
                  <a:pt x="853" y="65"/>
                </a:lnTo>
                <a:lnTo>
                  <a:pt x="853" y="0"/>
                </a:lnTo>
                <a:lnTo>
                  <a:pt x="0" y="493"/>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26" name="Freeform 50"/>
          <p:cNvSpPr>
            <a:spLocks/>
          </p:cNvSpPr>
          <p:nvPr/>
        </p:nvSpPr>
        <p:spPr bwMode="auto">
          <a:xfrm>
            <a:off x="438150" y="4376738"/>
            <a:ext cx="1057275" cy="388937"/>
          </a:xfrm>
          <a:custGeom>
            <a:avLst/>
            <a:gdLst>
              <a:gd name="T0" fmla="*/ 0 w 666"/>
              <a:gd name="T1" fmla="*/ 0 h 245"/>
              <a:gd name="T2" fmla="*/ 0 w 666"/>
              <a:gd name="T3" fmla="*/ 2147483647 h 245"/>
              <a:gd name="T4" fmla="*/ 2147483647 w 666"/>
              <a:gd name="T5" fmla="*/ 2147483647 h 245"/>
              <a:gd name="T6" fmla="*/ 2147483647 w 666"/>
              <a:gd name="T7" fmla="*/ 2147483647 h 245"/>
              <a:gd name="T8" fmla="*/ 0 w 666"/>
              <a:gd name="T9" fmla="*/ 0 h 245"/>
              <a:gd name="T10" fmla="*/ 0 60000 65536"/>
              <a:gd name="T11" fmla="*/ 0 60000 65536"/>
              <a:gd name="T12" fmla="*/ 0 60000 65536"/>
              <a:gd name="T13" fmla="*/ 0 60000 65536"/>
              <a:gd name="T14" fmla="*/ 0 60000 65536"/>
              <a:gd name="T15" fmla="*/ 0 w 666"/>
              <a:gd name="T16" fmla="*/ 0 h 245"/>
              <a:gd name="T17" fmla="*/ 666 w 666"/>
              <a:gd name="T18" fmla="*/ 245 h 245"/>
            </a:gdLst>
            <a:ahLst/>
            <a:cxnLst>
              <a:cxn ang="T10">
                <a:pos x="T0" y="T1"/>
              </a:cxn>
              <a:cxn ang="T11">
                <a:pos x="T2" y="T3"/>
              </a:cxn>
              <a:cxn ang="T12">
                <a:pos x="T4" y="T5"/>
              </a:cxn>
              <a:cxn ang="T13">
                <a:pos x="T6" y="T7"/>
              </a:cxn>
              <a:cxn ang="T14">
                <a:pos x="T8" y="T9"/>
              </a:cxn>
            </a:cxnLst>
            <a:rect l="T15" t="T16" r="T17" b="T18"/>
            <a:pathLst>
              <a:path w="666" h="245">
                <a:moveTo>
                  <a:pt x="0" y="0"/>
                </a:moveTo>
                <a:lnTo>
                  <a:pt x="0" y="65"/>
                </a:lnTo>
                <a:lnTo>
                  <a:pt x="665" y="244"/>
                </a:lnTo>
                <a:lnTo>
                  <a:pt x="665" y="179"/>
                </a:lnTo>
                <a:lnTo>
                  <a:pt x="0" y="0"/>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27" name="Freeform 51"/>
          <p:cNvSpPr>
            <a:spLocks/>
          </p:cNvSpPr>
          <p:nvPr/>
        </p:nvSpPr>
        <p:spPr bwMode="auto">
          <a:xfrm>
            <a:off x="438150" y="3595688"/>
            <a:ext cx="2411413" cy="1066800"/>
          </a:xfrm>
          <a:custGeom>
            <a:avLst/>
            <a:gdLst>
              <a:gd name="T0" fmla="*/ 2147483647 w 1519"/>
              <a:gd name="T1" fmla="*/ 0 h 672"/>
              <a:gd name="T2" fmla="*/ 0 w 1519"/>
              <a:gd name="T3" fmla="*/ 2147483647 h 672"/>
              <a:gd name="T4" fmla="*/ 2147483647 w 1519"/>
              <a:gd name="T5" fmla="*/ 2147483647 h 672"/>
              <a:gd name="T6" fmla="*/ 2147483647 w 1519"/>
              <a:gd name="T7" fmla="*/ 2147483647 h 672"/>
              <a:gd name="T8" fmla="*/ 2147483647 w 1519"/>
              <a:gd name="T9" fmla="*/ 0 h 672"/>
              <a:gd name="T10" fmla="*/ 0 60000 65536"/>
              <a:gd name="T11" fmla="*/ 0 60000 65536"/>
              <a:gd name="T12" fmla="*/ 0 60000 65536"/>
              <a:gd name="T13" fmla="*/ 0 60000 65536"/>
              <a:gd name="T14" fmla="*/ 0 60000 65536"/>
              <a:gd name="T15" fmla="*/ 0 w 1519"/>
              <a:gd name="T16" fmla="*/ 0 h 672"/>
              <a:gd name="T17" fmla="*/ 1519 w 1519"/>
              <a:gd name="T18" fmla="*/ 672 h 672"/>
            </a:gdLst>
            <a:ahLst/>
            <a:cxnLst>
              <a:cxn ang="T10">
                <a:pos x="T0" y="T1"/>
              </a:cxn>
              <a:cxn ang="T11">
                <a:pos x="T2" y="T3"/>
              </a:cxn>
              <a:cxn ang="T12">
                <a:pos x="T4" y="T5"/>
              </a:cxn>
              <a:cxn ang="T13">
                <a:pos x="T6" y="T7"/>
              </a:cxn>
              <a:cxn ang="T14">
                <a:pos x="T8" y="T9"/>
              </a:cxn>
            </a:cxnLst>
            <a:rect l="T15" t="T16" r="T17" b="T18"/>
            <a:pathLst>
              <a:path w="1519" h="672">
                <a:moveTo>
                  <a:pt x="852" y="0"/>
                </a:moveTo>
                <a:lnTo>
                  <a:pt x="0" y="492"/>
                </a:lnTo>
                <a:lnTo>
                  <a:pt x="666" y="671"/>
                </a:lnTo>
                <a:lnTo>
                  <a:pt x="1518" y="179"/>
                </a:lnTo>
                <a:lnTo>
                  <a:pt x="852" y="0"/>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28" name="Freeform 52"/>
          <p:cNvSpPr>
            <a:spLocks/>
          </p:cNvSpPr>
          <p:nvPr/>
        </p:nvSpPr>
        <p:spPr bwMode="auto">
          <a:xfrm>
            <a:off x="725488" y="3719513"/>
            <a:ext cx="1830387" cy="812800"/>
          </a:xfrm>
          <a:custGeom>
            <a:avLst/>
            <a:gdLst>
              <a:gd name="T0" fmla="*/ 2147483647 w 1153"/>
              <a:gd name="T1" fmla="*/ 2147483647 h 512"/>
              <a:gd name="T2" fmla="*/ 2147483647 w 1153"/>
              <a:gd name="T3" fmla="*/ 2147483647 h 512"/>
              <a:gd name="T4" fmla="*/ 2147483647 w 1153"/>
              <a:gd name="T5" fmla="*/ 2147483647 h 512"/>
              <a:gd name="T6" fmla="*/ 2147483647 w 1153"/>
              <a:gd name="T7" fmla="*/ 2147483647 h 512"/>
              <a:gd name="T8" fmla="*/ 2147483647 w 1153"/>
              <a:gd name="T9" fmla="*/ 2147483647 h 512"/>
              <a:gd name="T10" fmla="*/ 2147483647 w 1153"/>
              <a:gd name="T11" fmla="*/ 2147483647 h 512"/>
              <a:gd name="T12" fmla="*/ 2147483647 w 1153"/>
              <a:gd name="T13" fmla="*/ 2147483647 h 512"/>
              <a:gd name="T14" fmla="*/ 2147483647 w 1153"/>
              <a:gd name="T15" fmla="*/ 2147483647 h 512"/>
              <a:gd name="T16" fmla="*/ 2147483647 w 1153"/>
              <a:gd name="T17" fmla="*/ 2147483647 h 512"/>
              <a:gd name="T18" fmla="*/ 2147483647 w 1153"/>
              <a:gd name="T19" fmla="*/ 2147483647 h 512"/>
              <a:gd name="T20" fmla="*/ 2147483647 w 1153"/>
              <a:gd name="T21" fmla="*/ 2147483647 h 512"/>
              <a:gd name="T22" fmla="*/ 2147483647 w 1153"/>
              <a:gd name="T23" fmla="*/ 2147483647 h 512"/>
              <a:gd name="T24" fmla="*/ 2147483647 w 1153"/>
              <a:gd name="T25" fmla="*/ 2147483647 h 512"/>
              <a:gd name="T26" fmla="*/ 2147483647 w 1153"/>
              <a:gd name="T27" fmla="*/ 2147483647 h 512"/>
              <a:gd name="T28" fmla="*/ 2147483647 w 1153"/>
              <a:gd name="T29" fmla="*/ 2147483647 h 512"/>
              <a:gd name="T30" fmla="*/ 2147483647 w 1153"/>
              <a:gd name="T31" fmla="*/ 2147483647 h 512"/>
              <a:gd name="T32" fmla="*/ 2147483647 w 1153"/>
              <a:gd name="T33" fmla="*/ 2147483647 h 512"/>
              <a:gd name="T34" fmla="*/ 2147483647 w 1153"/>
              <a:gd name="T35" fmla="*/ 2147483647 h 512"/>
              <a:gd name="T36" fmla="*/ 2147483647 w 1153"/>
              <a:gd name="T37" fmla="*/ 0 h 512"/>
              <a:gd name="T38" fmla="*/ 2147483647 w 1153"/>
              <a:gd name="T39" fmla="*/ 2147483647 h 512"/>
              <a:gd name="T40" fmla="*/ 2147483647 w 1153"/>
              <a:gd name="T41" fmla="*/ 2147483647 h 512"/>
              <a:gd name="T42" fmla="*/ 2147483647 w 1153"/>
              <a:gd name="T43" fmla="*/ 2147483647 h 512"/>
              <a:gd name="T44" fmla="*/ 2147483647 w 1153"/>
              <a:gd name="T45" fmla="*/ 2147483647 h 512"/>
              <a:gd name="T46" fmla="*/ 2147483647 w 1153"/>
              <a:gd name="T47" fmla="*/ 2147483647 h 512"/>
              <a:gd name="T48" fmla="*/ 2147483647 w 1153"/>
              <a:gd name="T49" fmla="*/ 2147483647 h 512"/>
              <a:gd name="T50" fmla="*/ 2147483647 w 1153"/>
              <a:gd name="T51" fmla="*/ 2147483647 h 512"/>
              <a:gd name="T52" fmla="*/ 2147483647 w 1153"/>
              <a:gd name="T53" fmla="*/ 2147483647 h 512"/>
              <a:gd name="T54" fmla="*/ 2147483647 w 1153"/>
              <a:gd name="T55" fmla="*/ 2147483647 h 512"/>
              <a:gd name="T56" fmla="*/ 2147483647 w 1153"/>
              <a:gd name="T57" fmla="*/ 2147483647 h 512"/>
              <a:gd name="T58" fmla="*/ 2147483647 w 1153"/>
              <a:gd name="T59" fmla="*/ 2147483647 h 512"/>
              <a:gd name="T60" fmla="*/ 2147483647 w 1153"/>
              <a:gd name="T61" fmla="*/ 2147483647 h 512"/>
              <a:gd name="T62" fmla="*/ 2147483647 w 1153"/>
              <a:gd name="T63" fmla="*/ 2147483647 h 512"/>
              <a:gd name="T64" fmla="*/ 2147483647 w 1153"/>
              <a:gd name="T65" fmla="*/ 2147483647 h 512"/>
              <a:gd name="T66" fmla="*/ 2147483647 w 1153"/>
              <a:gd name="T67" fmla="*/ 2147483647 h 512"/>
              <a:gd name="T68" fmla="*/ 2147483647 w 1153"/>
              <a:gd name="T69" fmla="*/ 2147483647 h 512"/>
              <a:gd name="T70" fmla="*/ 2147483647 w 1153"/>
              <a:gd name="T71" fmla="*/ 2147483647 h 512"/>
              <a:gd name="T72" fmla="*/ 2147483647 w 1153"/>
              <a:gd name="T73" fmla="*/ 2147483647 h 512"/>
              <a:gd name="T74" fmla="*/ 2147483647 w 1153"/>
              <a:gd name="T75" fmla="*/ 2147483647 h 512"/>
              <a:gd name="T76" fmla="*/ 2147483647 w 1153"/>
              <a:gd name="T77" fmla="*/ 2147483647 h 512"/>
              <a:gd name="T78" fmla="*/ 2147483647 w 1153"/>
              <a:gd name="T79" fmla="*/ 2147483647 h 512"/>
              <a:gd name="T80" fmla="*/ 2147483647 w 1153"/>
              <a:gd name="T81" fmla="*/ 2147483647 h 512"/>
              <a:gd name="T82" fmla="*/ 2147483647 w 1153"/>
              <a:gd name="T83" fmla="*/ 2147483647 h 512"/>
              <a:gd name="T84" fmla="*/ 2147483647 w 1153"/>
              <a:gd name="T85" fmla="*/ 2147483647 h 512"/>
              <a:gd name="T86" fmla="*/ 2147483647 w 1153"/>
              <a:gd name="T87" fmla="*/ 2147483647 h 512"/>
              <a:gd name="T88" fmla="*/ 2147483647 w 1153"/>
              <a:gd name="T89" fmla="*/ 2147483647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3"/>
              <a:gd name="T136" fmla="*/ 0 h 512"/>
              <a:gd name="T137" fmla="*/ 1153 w 1153"/>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3" h="512">
                <a:moveTo>
                  <a:pt x="552" y="470"/>
                </a:moveTo>
                <a:lnTo>
                  <a:pt x="1152" y="123"/>
                </a:lnTo>
                <a:lnTo>
                  <a:pt x="1109" y="112"/>
                </a:lnTo>
                <a:lnTo>
                  <a:pt x="510" y="459"/>
                </a:lnTo>
                <a:lnTo>
                  <a:pt x="501" y="463"/>
                </a:lnTo>
                <a:lnTo>
                  <a:pt x="492" y="467"/>
                </a:lnTo>
                <a:lnTo>
                  <a:pt x="483" y="471"/>
                </a:lnTo>
                <a:lnTo>
                  <a:pt x="472" y="474"/>
                </a:lnTo>
                <a:lnTo>
                  <a:pt x="462" y="477"/>
                </a:lnTo>
                <a:lnTo>
                  <a:pt x="451" y="480"/>
                </a:lnTo>
                <a:lnTo>
                  <a:pt x="440" y="482"/>
                </a:lnTo>
                <a:lnTo>
                  <a:pt x="429" y="484"/>
                </a:lnTo>
                <a:lnTo>
                  <a:pt x="418" y="485"/>
                </a:lnTo>
                <a:lnTo>
                  <a:pt x="407" y="486"/>
                </a:lnTo>
                <a:lnTo>
                  <a:pt x="396" y="486"/>
                </a:lnTo>
                <a:lnTo>
                  <a:pt x="385" y="486"/>
                </a:lnTo>
                <a:lnTo>
                  <a:pt x="374" y="485"/>
                </a:lnTo>
                <a:lnTo>
                  <a:pt x="364" y="484"/>
                </a:lnTo>
                <a:lnTo>
                  <a:pt x="354" y="482"/>
                </a:lnTo>
                <a:lnTo>
                  <a:pt x="345" y="480"/>
                </a:lnTo>
                <a:lnTo>
                  <a:pt x="336" y="478"/>
                </a:lnTo>
                <a:lnTo>
                  <a:pt x="329" y="475"/>
                </a:lnTo>
                <a:lnTo>
                  <a:pt x="323" y="472"/>
                </a:lnTo>
                <a:lnTo>
                  <a:pt x="317" y="468"/>
                </a:lnTo>
                <a:lnTo>
                  <a:pt x="313" y="464"/>
                </a:lnTo>
                <a:lnTo>
                  <a:pt x="310" y="460"/>
                </a:lnTo>
                <a:lnTo>
                  <a:pt x="308" y="455"/>
                </a:lnTo>
                <a:lnTo>
                  <a:pt x="306" y="451"/>
                </a:lnTo>
                <a:lnTo>
                  <a:pt x="306" y="447"/>
                </a:lnTo>
                <a:lnTo>
                  <a:pt x="308" y="442"/>
                </a:lnTo>
                <a:lnTo>
                  <a:pt x="310" y="437"/>
                </a:lnTo>
                <a:lnTo>
                  <a:pt x="313" y="432"/>
                </a:lnTo>
                <a:lnTo>
                  <a:pt x="317" y="427"/>
                </a:lnTo>
                <a:lnTo>
                  <a:pt x="323" y="422"/>
                </a:lnTo>
                <a:lnTo>
                  <a:pt x="329" y="418"/>
                </a:lnTo>
                <a:lnTo>
                  <a:pt x="337" y="413"/>
                </a:lnTo>
                <a:lnTo>
                  <a:pt x="860" y="110"/>
                </a:lnTo>
                <a:lnTo>
                  <a:pt x="871" y="103"/>
                </a:lnTo>
                <a:lnTo>
                  <a:pt x="881" y="96"/>
                </a:lnTo>
                <a:lnTo>
                  <a:pt x="889" y="89"/>
                </a:lnTo>
                <a:lnTo>
                  <a:pt x="895" y="81"/>
                </a:lnTo>
                <a:lnTo>
                  <a:pt x="900" y="74"/>
                </a:lnTo>
                <a:lnTo>
                  <a:pt x="903" y="67"/>
                </a:lnTo>
                <a:lnTo>
                  <a:pt x="905" y="60"/>
                </a:lnTo>
                <a:lnTo>
                  <a:pt x="905" y="53"/>
                </a:lnTo>
                <a:lnTo>
                  <a:pt x="903" y="46"/>
                </a:lnTo>
                <a:lnTo>
                  <a:pt x="900" y="39"/>
                </a:lnTo>
                <a:lnTo>
                  <a:pt x="895" y="33"/>
                </a:lnTo>
                <a:lnTo>
                  <a:pt x="889" y="27"/>
                </a:lnTo>
                <a:lnTo>
                  <a:pt x="881" y="22"/>
                </a:lnTo>
                <a:lnTo>
                  <a:pt x="871" y="17"/>
                </a:lnTo>
                <a:lnTo>
                  <a:pt x="860" y="12"/>
                </a:lnTo>
                <a:lnTo>
                  <a:pt x="848" y="9"/>
                </a:lnTo>
                <a:lnTo>
                  <a:pt x="834" y="5"/>
                </a:lnTo>
                <a:lnTo>
                  <a:pt x="820" y="3"/>
                </a:lnTo>
                <a:lnTo>
                  <a:pt x="804" y="1"/>
                </a:lnTo>
                <a:lnTo>
                  <a:pt x="789" y="0"/>
                </a:lnTo>
                <a:lnTo>
                  <a:pt x="772" y="0"/>
                </a:lnTo>
                <a:lnTo>
                  <a:pt x="756" y="1"/>
                </a:lnTo>
                <a:lnTo>
                  <a:pt x="739" y="2"/>
                </a:lnTo>
                <a:lnTo>
                  <a:pt x="722" y="4"/>
                </a:lnTo>
                <a:lnTo>
                  <a:pt x="706" y="6"/>
                </a:lnTo>
                <a:lnTo>
                  <a:pt x="690" y="10"/>
                </a:lnTo>
                <a:lnTo>
                  <a:pt x="674" y="13"/>
                </a:lnTo>
                <a:lnTo>
                  <a:pt x="658" y="18"/>
                </a:lnTo>
                <a:lnTo>
                  <a:pt x="643" y="23"/>
                </a:lnTo>
                <a:lnTo>
                  <a:pt x="629" y="28"/>
                </a:lnTo>
                <a:lnTo>
                  <a:pt x="615" y="34"/>
                </a:lnTo>
                <a:lnTo>
                  <a:pt x="603" y="41"/>
                </a:lnTo>
                <a:lnTo>
                  <a:pt x="0" y="390"/>
                </a:lnTo>
                <a:lnTo>
                  <a:pt x="43" y="401"/>
                </a:lnTo>
                <a:lnTo>
                  <a:pt x="645" y="52"/>
                </a:lnTo>
                <a:lnTo>
                  <a:pt x="654" y="48"/>
                </a:lnTo>
                <a:lnTo>
                  <a:pt x="663" y="44"/>
                </a:lnTo>
                <a:lnTo>
                  <a:pt x="672" y="40"/>
                </a:lnTo>
                <a:lnTo>
                  <a:pt x="682" y="37"/>
                </a:lnTo>
                <a:lnTo>
                  <a:pt x="693" y="34"/>
                </a:lnTo>
                <a:lnTo>
                  <a:pt x="703" y="31"/>
                </a:lnTo>
                <a:lnTo>
                  <a:pt x="714" y="29"/>
                </a:lnTo>
                <a:lnTo>
                  <a:pt x="725" y="27"/>
                </a:lnTo>
                <a:lnTo>
                  <a:pt x="737" y="26"/>
                </a:lnTo>
                <a:lnTo>
                  <a:pt x="748" y="25"/>
                </a:lnTo>
                <a:lnTo>
                  <a:pt x="759" y="25"/>
                </a:lnTo>
                <a:lnTo>
                  <a:pt x="770" y="25"/>
                </a:lnTo>
                <a:lnTo>
                  <a:pt x="781" y="26"/>
                </a:lnTo>
                <a:lnTo>
                  <a:pt x="791" y="27"/>
                </a:lnTo>
                <a:lnTo>
                  <a:pt x="801" y="29"/>
                </a:lnTo>
                <a:lnTo>
                  <a:pt x="810" y="31"/>
                </a:lnTo>
                <a:lnTo>
                  <a:pt x="818" y="33"/>
                </a:lnTo>
                <a:lnTo>
                  <a:pt x="826" y="36"/>
                </a:lnTo>
                <a:lnTo>
                  <a:pt x="832" y="40"/>
                </a:lnTo>
                <a:lnTo>
                  <a:pt x="837" y="43"/>
                </a:lnTo>
                <a:lnTo>
                  <a:pt x="842" y="47"/>
                </a:lnTo>
                <a:lnTo>
                  <a:pt x="845" y="51"/>
                </a:lnTo>
                <a:lnTo>
                  <a:pt x="847" y="56"/>
                </a:lnTo>
                <a:lnTo>
                  <a:pt x="848" y="60"/>
                </a:lnTo>
                <a:lnTo>
                  <a:pt x="848" y="65"/>
                </a:lnTo>
                <a:lnTo>
                  <a:pt x="847" y="70"/>
                </a:lnTo>
                <a:lnTo>
                  <a:pt x="844" y="74"/>
                </a:lnTo>
                <a:lnTo>
                  <a:pt x="841" y="79"/>
                </a:lnTo>
                <a:lnTo>
                  <a:pt x="837" y="84"/>
                </a:lnTo>
                <a:lnTo>
                  <a:pt x="832" y="89"/>
                </a:lnTo>
                <a:lnTo>
                  <a:pt x="826" y="94"/>
                </a:lnTo>
                <a:lnTo>
                  <a:pt x="818" y="99"/>
                </a:lnTo>
                <a:lnTo>
                  <a:pt x="294" y="402"/>
                </a:lnTo>
                <a:lnTo>
                  <a:pt x="283" y="408"/>
                </a:lnTo>
                <a:lnTo>
                  <a:pt x="273" y="416"/>
                </a:lnTo>
                <a:lnTo>
                  <a:pt x="265" y="423"/>
                </a:lnTo>
                <a:lnTo>
                  <a:pt x="259" y="430"/>
                </a:lnTo>
                <a:lnTo>
                  <a:pt x="255" y="437"/>
                </a:lnTo>
                <a:lnTo>
                  <a:pt x="251" y="444"/>
                </a:lnTo>
                <a:lnTo>
                  <a:pt x="250" y="451"/>
                </a:lnTo>
                <a:lnTo>
                  <a:pt x="250" y="458"/>
                </a:lnTo>
                <a:lnTo>
                  <a:pt x="251" y="465"/>
                </a:lnTo>
                <a:lnTo>
                  <a:pt x="255" y="472"/>
                </a:lnTo>
                <a:lnTo>
                  <a:pt x="259" y="478"/>
                </a:lnTo>
                <a:lnTo>
                  <a:pt x="266" y="484"/>
                </a:lnTo>
                <a:lnTo>
                  <a:pt x="273" y="489"/>
                </a:lnTo>
                <a:lnTo>
                  <a:pt x="283" y="494"/>
                </a:lnTo>
                <a:lnTo>
                  <a:pt x="294" y="499"/>
                </a:lnTo>
                <a:lnTo>
                  <a:pt x="307" y="503"/>
                </a:lnTo>
                <a:lnTo>
                  <a:pt x="320" y="506"/>
                </a:lnTo>
                <a:lnTo>
                  <a:pt x="335" y="508"/>
                </a:lnTo>
                <a:lnTo>
                  <a:pt x="350" y="510"/>
                </a:lnTo>
                <a:lnTo>
                  <a:pt x="366" y="511"/>
                </a:lnTo>
                <a:lnTo>
                  <a:pt x="382" y="511"/>
                </a:lnTo>
                <a:lnTo>
                  <a:pt x="399" y="510"/>
                </a:lnTo>
                <a:lnTo>
                  <a:pt x="416" y="509"/>
                </a:lnTo>
                <a:lnTo>
                  <a:pt x="432" y="507"/>
                </a:lnTo>
                <a:lnTo>
                  <a:pt x="449" y="505"/>
                </a:lnTo>
                <a:lnTo>
                  <a:pt x="465" y="502"/>
                </a:lnTo>
                <a:lnTo>
                  <a:pt x="481" y="498"/>
                </a:lnTo>
                <a:lnTo>
                  <a:pt x="497" y="493"/>
                </a:lnTo>
                <a:lnTo>
                  <a:pt x="512" y="489"/>
                </a:lnTo>
                <a:lnTo>
                  <a:pt x="526" y="483"/>
                </a:lnTo>
                <a:lnTo>
                  <a:pt x="540" y="477"/>
                </a:lnTo>
                <a:lnTo>
                  <a:pt x="552" y="470"/>
                </a:lnTo>
              </a:path>
            </a:pathLst>
          </a:custGeom>
          <a:solidFill>
            <a:schemeClr val="accent1"/>
          </a:solidFill>
          <a:ln w="9525" cap="rnd">
            <a:noFill/>
            <a:round/>
            <a:headEnd/>
            <a:tailEnd/>
          </a:ln>
        </p:spPr>
        <p:txBody>
          <a:bodyPr/>
          <a:lstStyle/>
          <a:p>
            <a:endParaRPr lang="en-US" b="1"/>
          </a:p>
        </p:txBody>
      </p:sp>
      <p:sp>
        <p:nvSpPr>
          <p:cNvPr id="3129" name="Freeform 53"/>
          <p:cNvSpPr>
            <a:spLocks/>
          </p:cNvSpPr>
          <p:nvPr/>
        </p:nvSpPr>
        <p:spPr bwMode="auto">
          <a:xfrm>
            <a:off x="2541588" y="3819525"/>
            <a:ext cx="150812" cy="65088"/>
          </a:xfrm>
          <a:custGeom>
            <a:avLst/>
            <a:gdLst>
              <a:gd name="T0" fmla="*/ 2147483647 w 95"/>
              <a:gd name="T1" fmla="*/ 2147483647 h 41"/>
              <a:gd name="T2" fmla="*/ 2147483647 w 95"/>
              <a:gd name="T3" fmla="*/ 2147483647 h 41"/>
              <a:gd name="T4" fmla="*/ 2147483647 w 95"/>
              <a:gd name="T5" fmla="*/ 0 h 41"/>
              <a:gd name="T6" fmla="*/ 0 w 95"/>
              <a:gd name="T7" fmla="*/ 2147483647 h 41"/>
              <a:gd name="T8" fmla="*/ 2147483647 w 95"/>
              <a:gd name="T9" fmla="*/ 2147483647 h 41"/>
              <a:gd name="T10" fmla="*/ 0 60000 65536"/>
              <a:gd name="T11" fmla="*/ 0 60000 65536"/>
              <a:gd name="T12" fmla="*/ 0 60000 65536"/>
              <a:gd name="T13" fmla="*/ 0 60000 65536"/>
              <a:gd name="T14" fmla="*/ 0 60000 65536"/>
              <a:gd name="T15" fmla="*/ 0 w 95"/>
              <a:gd name="T16" fmla="*/ 0 h 41"/>
              <a:gd name="T17" fmla="*/ 95 w 95"/>
              <a:gd name="T18" fmla="*/ 41 h 41"/>
            </a:gdLst>
            <a:ahLst/>
            <a:cxnLst>
              <a:cxn ang="T10">
                <a:pos x="T0" y="T1"/>
              </a:cxn>
              <a:cxn ang="T11">
                <a:pos x="T2" y="T3"/>
              </a:cxn>
              <a:cxn ang="T12">
                <a:pos x="T4" y="T5"/>
              </a:cxn>
              <a:cxn ang="T13">
                <a:pos x="T6" y="T7"/>
              </a:cxn>
              <a:cxn ang="T14">
                <a:pos x="T8" y="T9"/>
              </a:cxn>
            </a:cxnLst>
            <a:rect l="T15" t="T16" r="T17" b="T18"/>
            <a:pathLst>
              <a:path w="95" h="41">
                <a:moveTo>
                  <a:pt x="43" y="40"/>
                </a:moveTo>
                <a:lnTo>
                  <a:pt x="94" y="11"/>
                </a:lnTo>
                <a:lnTo>
                  <a:pt x="51" y="0"/>
                </a:lnTo>
                <a:lnTo>
                  <a:pt x="0" y="29"/>
                </a:lnTo>
                <a:lnTo>
                  <a:pt x="43" y="40"/>
                </a:lnTo>
              </a:path>
            </a:pathLst>
          </a:custGeom>
          <a:solidFill>
            <a:schemeClr val="accent1"/>
          </a:solidFill>
          <a:ln w="9525" cap="rnd">
            <a:noFill/>
            <a:round/>
            <a:headEnd/>
            <a:tailEnd/>
          </a:ln>
        </p:spPr>
        <p:txBody>
          <a:bodyPr/>
          <a:lstStyle/>
          <a:p>
            <a:endParaRPr lang="en-US" b="1"/>
          </a:p>
        </p:txBody>
      </p:sp>
      <p:sp>
        <p:nvSpPr>
          <p:cNvPr id="3130" name="Freeform 54"/>
          <p:cNvSpPr>
            <a:spLocks/>
          </p:cNvSpPr>
          <p:nvPr/>
        </p:nvSpPr>
        <p:spPr bwMode="auto">
          <a:xfrm>
            <a:off x="584200" y="4371975"/>
            <a:ext cx="144463" cy="63500"/>
          </a:xfrm>
          <a:custGeom>
            <a:avLst/>
            <a:gdLst>
              <a:gd name="T0" fmla="*/ 2147483647 w 91"/>
              <a:gd name="T1" fmla="*/ 2147483647 h 40"/>
              <a:gd name="T2" fmla="*/ 2147483647 w 91"/>
              <a:gd name="T3" fmla="*/ 2147483647 h 40"/>
              <a:gd name="T4" fmla="*/ 2147483647 w 91"/>
              <a:gd name="T5" fmla="*/ 0 h 40"/>
              <a:gd name="T6" fmla="*/ 0 w 91"/>
              <a:gd name="T7" fmla="*/ 2147483647 h 40"/>
              <a:gd name="T8" fmla="*/ 2147483647 w 91"/>
              <a:gd name="T9" fmla="*/ 2147483647 h 40"/>
              <a:gd name="T10" fmla="*/ 0 60000 65536"/>
              <a:gd name="T11" fmla="*/ 0 60000 65536"/>
              <a:gd name="T12" fmla="*/ 0 60000 65536"/>
              <a:gd name="T13" fmla="*/ 0 60000 65536"/>
              <a:gd name="T14" fmla="*/ 0 60000 65536"/>
              <a:gd name="T15" fmla="*/ 0 w 91"/>
              <a:gd name="T16" fmla="*/ 0 h 40"/>
              <a:gd name="T17" fmla="*/ 91 w 91"/>
              <a:gd name="T18" fmla="*/ 40 h 40"/>
            </a:gdLst>
            <a:ahLst/>
            <a:cxnLst>
              <a:cxn ang="T10">
                <a:pos x="T0" y="T1"/>
              </a:cxn>
              <a:cxn ang="T11">
                <a:pos x="T2" y="T3"/>
              </a:cxn>
              <a:cxn ang="T12">
                <a:pos x="T4" y="T5"/>
              </a:cxn>
              <a:cxn ang="T13">
                <a:pos x="T6" y="T7"/>
              </a:cxn>
              <a:cxn ang="T14">
                <a:pos x="T8" y="T9"/>
              </a:cxn>
            </a:cxnLst>
            <a:rect l="T15" t="T16" r="T17" b="T18"/>
            <a:pathLst>
              <a:path w="91" h="40">
                <a:moveTo>
                  <a:pt x="43" y="39"/>
                </a:moveTo>
                <a:lnTo>
                  <a:pt x="90" y="11"/>
                </a:lnTo>
                <a:lnTo>
                  <a:pt x="47" y="0"/>
                </a:lnTo>
                <a:lnTo>
                  <a:pt x="0" y="28"/>
                </a:lnTo>
                <a:lnTo>
                  <a:pt x="43" y="39"/>
                </a:lnTo>
              </a:path>
            </a:pathLst>
          </a:custGeom>
          <a:solidFill>
            <a:schemeClr val="accent1"/>
          </a:solidFill>
          <a:ln w="9525" cap="rnd">
            <a:noFill/>
            <a:round/>
            <a:headEnd/>
            <a:tailEnd/>
          </a:ln>
        </p:spPr>
        <p:txBody>
          <a:bodyPr/>
          <a:lstStyle/>
          <a:p>
            <a:endParaRPr lang="en-US" b="1"/>
          </a:p>
        </p:txBody>
      </p:sp>
      <p:sp>
        <p:nvSpPr>
          <p:cNvPr id="3131" name="Freeform 55"/>
          <p:cNvSpPr>
            <a:spLocks/>
          </p:cNvSpPr>
          <p:nvPr/>
        </p:nvSpPr>
        <p:spPr bwMode="auto">
          <a:xfrm>
            <a:off x="1493838" y="3602038"/>
            <a:ext cx="1355725" cy="887412"/>
          </a:xfrm>
          <a:custGeom>
            <a:avLst/>
            <a:gdLst>
              <a:gd name="T0" fmla="*/ 0 w 854"/>
              <a:gd name="T1" fmla="*/ 2147483647 h 559"/>
              <a:gd name="T2" fmla="*/ 0 w 854"/>
              <a:gd name="T3" fmla="*/ 2147483647 h 559"/>
              <a:gd name="T4" fmla="*/ 2147483647 w 854"/>
              <a:gd name="T5" fmla="*/ 2147483647 h 559"/>
              <a:gd name="T6" fmla="*/ 2147483647 w 854"/>
              <a:gd name="T7" fmla="*/ 0 h 559"/>
              <a:gd name="T8" fmla="*/ 0 w 854"/>
              <a:gd name="T9" fmla="*/ 2147483647 h 559"/>
              <a:gd name="T10" fmla="*/ 0 60000 65536"/>
              <a:gd name="T11" fmla="*/ 0 60000 65536"/>
              <a:gd name="T12" fmla="*/ 0 60000 65536"/>
              <a:gd name="T13" fmla="*/ 0 60000 65536"/>
              <a:gd name="T14" fmla="*/ 0 60000 65536"/>
              <a:gd name="T15" fmla="*/ 0 w 854"/>
              <a:gd name="T16" fmla="*/ 0 h 559"/>
              <a:gd name="T17" fmla="*/ 854 w 854"/>
              <a:gd name="T18" fmla="*/ 559 h 559"/>
            </a:gdLst>
            <a:ahLst/>
            <a:cxnLst>
              <a:cxn ang="T10">
                <a:pos x="T0" y="T1"/>
              </a:cxn>
              <a:cxn ang="T11">
                <a:pos x="T2" y="T3"/>
              </a:cxn>
              <a:cxn ang="T12">
                <a:pos x="T4" y="T5"/>
              </a:cxn>
              <a:cxn ang="T13">
                <a:pos x="T6" y="T7"/>
              </a:cxn>
              <a:cxn ang="T14">
                <a:pos x="T8" y="T9"/>
              </a:cxn>
            </a:cxnLst>
            <a:rect l="T15" t="T16" r="T17" b="T18"/>
            <a:pathLst>
              <a:path w="854" h="559">
                <a:moveTo>
                  <a:pt x="0" y="492"/>
                </a:moveTo>
                <a:lnTo>
                  <a:pt x="0" y="558"/>
                </a:lnTo>
                <a:lnTo>
                  <a:pt x="853" y="65"/>
                </a:lnTo>
                <a:lnTo>
                  <a:pt x="853" y="0"/>
                </a:lnTo>
                <a:lnTo>
                  <a:pt x="0" y="492"/>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32" name="Freeform 56"/>
          <p:cNvSpPr>
            <a:spLocks/>
          </p:cNvSpPr>
          <p:nvPr/>
        </p:nvSpPr>
        <p:spPr bwMode="auto">
          <a:xfrm>
            <a:off x="438150" y="4097338"/>
            <a:ext cx="1057275" cy="392112"/>
          </a:xfrm>
          <a:custGeom>
            <a:avLst/>
            <a:gdLst>
              <a:gd name="T0" fmla="*/ 0 w 666"/>
              <a:gd name="T1" fmla="*/ 0 h 247"/>
              <a:gd name="T2" fmla="*/ 0 w 666"/>
              <a:gd name="T3" fmla="*/ 2147483647 h 247"/>
              <a:gd name="T4" fmla="*/ 2147483647 w 666"/>
              <a:gd name="T5" fmla="*/ 2147483647 h 247"/>
              <a:gd name="T6" fmla="*/ 2147483647 w 666"/>
              <a:gd name="T7" fmla="*/ 2147483647 h 247"/>
              <a:gd name="T8" fmla="*/ 0 w 666"/>
              <a:gd name="T9" fmla="*/ 0 h 247"/>
              <a:gd name="T10" fmla="*/ 0 60000 65536"/>
              <a:gd name="T11" fmla="*/ 0 60000 65536"/>
              <a:gd name="T12" fmla="*/ 0 60000 65536"/>
              <a:gd name="T13" fmla="*/ 0 60000 65536"/>
              <a:gd name="T14" fmla="*/ 0 60000 65536"/>
              <a:gd name="T15" fmla="*/ 0 w 666"/>
              <a:gd name="T16" fmla="*/ 0 h 247"/>
              <a:gd name="T17" fmla="*/ 666 w 666"/>
              <a:gd name="T18" fmla="*/ 247 h 247"/>
            </a:gdLst>
            <a:ahLst/>
            <a:cxnLst>
              <a:cxn ang="T10">
                <a:pos x="T0" y="T1"/>
              </a:cxn>
              <a:cxn ang="T11">
                <a:pos x="T2" y="T3"/>
              </a:cxn>
              <a:cxn ang="T12">
                <a:pos x="T4" y="T5"/>
              </a:cxn>
              <a:cxn ang="T13">
                <a:pos x="T6" y="T7"/>
              </a:cxn>
              <a:cxn ang="T14">
                <a:pos x="T8" y="T9"/>
              </a:cxn>
            </a:cxnLst>
            <a:rect l="T15" t="T16" r="T17" b="T18"/>
            <a:pathLst>
              <a:path w="666" h="247">
                <a:moveTo>
                  <a:pt x="0" y="0"/>
                </a:moveTo>
                <a:lnTo>
                  <a:pt x="0" y="67"/>
                </a:lnTo>
                <a:lnTo>
                  <a:pt x="665" y="246"/>
                </a:lnTo>
                <a:lnTo>
                  <a:pt x="665" y="180"/>
                </a:lnTo>
                <a:lnTo>
                  <a:pt x="0" y="0"/>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33" name="Freeform 57"/>
          <p:cNvSpPr>
            <a:spLocks/>
          </p:cNvSpPr>
          <p:nvPr/>
        </p:nvSpPr>
        <p:spPr bwMode="auto">
          <a:xfrm>
            <a:off x="438150" y="3317875"/>
            <a:ext cx="2411413" cy="1066800"/>
          </a:xfrm>
          <a:custGeom>
            <a:avLst/>
            <a:gdLst>
              <a:gd name="T0" fmla="*/ 2147483647 w 1519"/>
              <a:gd name="T1" fmla="*/ 0 h 672"/>
              <a:gd name="T2" fmla="*/ 0 w 1519"/>
              <a:gd name="T3" fmla="*/ 2147483647 h 672"/>
              <a:gd name="T4" fmla="*/ 2147483647 w 1519"/>
              <a:gd name="T5" fmla="*/ 2147483647 h 672"/>
              <a:gd name="T6" fmla="*/ 2147483647 w 1519"/>
              <a:gd name="T7" fmla="*/ 2147483647 h 672"/>
              <a:gd name="T8" fmla="*/ 2147483647 w 1519"/>
              <a:gd name="T9" fmla="*/ 0 h 672"/>
              <a:gd name="T10" fmla="*/ 0 60000 65536"/>
              <a:gd name="T11" fmla="*/ 0 60000 65536"/>
              <a:gd name="T12" fmla="*/ 0 60000 65536"/>
              <a:gd name="T13" fmla="*/ 0 60000 65536"/>
              <a:gd name="T14" fmla="*/ 0 60000 65536"/>
              <a:gd name="T15" fmla="*/ 0 w 1519"/>
              <a:gd name="T16" fmla="*/ 0 h 672"/>
              <a:gd name="T17" fmla="*/ 1519 w 1519"/>
              <a:gd name="T18" fmla="*/ 672 h 672"/>
            </a:gdLst>
            <a:ahLst/>
            <a:cxnLst>
              <a:cxn ang="T10">
                <a:pos x="T0" y="T1"/>
              </a:cxn>
              <a:cxn ang="T11">
                <a:pos x="T2" y="T3"/>
              </a:cxn>
              <a:cxn ang="T12">
                <a:pos x="T4" y="T5"/>
              </a:cxn>
              <a:cxn ang="T13">
                <a:pos x="T6" y="T7"/>
              </a:cxn>
              <a:cxn ang="T14">
                <a:pos x="T8" y="T9"/>
              </a:cxn>
            </a:cxnLst>
            <a:rect l="T15" t="T16" r="T17" b="T18"/>
            <a:pathLst>
              <a:path w="1519" h="672">
                <a:moveTo>
                  <a:pt x="852" y="0"/>
                </a:moveTo>
                <a:lnTo>
                  <a:pt x="0" y="491"/>
                </a:lnTo>
                <a:lnTo>
                  <a:pt x="666" y="671"/>
                </a:lnTo>
                <a:lnTo>
                  <a:pt x="1518" y="179"/>
                </a:lnTo>
                <a:lnTo>
                  <a:pt x="852" y="0"/>
                </a:lnTo>
              </a:path>
            </a:pathLst>
          </a:custGeom>
          <a:solidFill>
            <a:srgbClr val="FFFFFF"/>
          </a:solidFill>
          <a:ln w="12700" cap="rnd" cmpd="sng">
            <a:solidFill>
              <a:srgbClr val="000000"/>
            </a:solidFill>
            <a:prstDash val="solid"/>
            <a:round/>
            <a:headEnd/>
            <a:tailEnd/>
          </a:ln>
        </p:spPr>
        <p:txBody>
          <a:bodyPr/>
          <a:lstStyle/>
          <a:p>
            <a:endParaRPr lang="en-US" b="1"/>
          </a:p>
        </p:txBody>
      </p:sp>
      <p:sp>
        <p:nvSpPr>
          <p:cNvPr id="3134" name="Freeform 58"/>
          <p:cNvSpPr>
            <a:spLocks/>
          </p:cNvSpPr>
          <p:nvPr/>
        </p:nvSpPr>
        <p:spPr bwMode="auto">
          <a:xfrm>
            <a:off x="1493838" y="3556000"/>
            <a:ext cx="1355725" cy="828675"/>
          </a:xfrm>
          <a:custGeom>
            <a:avLst/>
            <a:gdLst>
              <a:gd name="T0" fmla="*/ 0 w 854"/>
              <a:gd name="T1" fmla="*/ 2147483647 h 522"/>
              <a:gd name="T2" fmla="*/ 0 w 854"/>
              <a:gd name="T3" fmla="*/ 2147483647 h 522"/>
              <a:gd name="T4" fmla="*/ 2147483647 w 854"/>
              <a:gd name="T5" fmla="*/ 2147483647 h 522"/>
              <a:gd name="T6" fmla="*/ 2147483647 w 854"/>
              <a:gd name="T7" fmla="*/ 0 h 522"/>
              <a:gd name="T8" fmla="*/ 0 w 854"/>
              <a:gd name="T9" fmla="*/ 2147483647 h 522"/>
              <a:gd name="T10" fmla="*/ 0 60000 65536"/>
              <a:gd name="T11" fmla="*/ 0 60000 65536"/>
              <a:gd name="T12" fmla="*/ 0 60000 65536"/>
              <a:gd name="T13" fmla="*/ 0 60000 65536"/>
              <a:gd name="T14" fmla="*/ 0 60000 65536"/>
              <a:gd name="T15" fmla="*/ 0 w 854"/>
              <a:gd name="T16" fmla="*/ 0 h 522"/>
              <a:gd name="T17" fmla="*/ 854 w 854"/>
              <a:gd name="T18" fmla="*/ 522 h 522"/>
            </a:gdLst>
            <a:ahLst/>
            <a:cxnLst>
              <a:cxn ang="T10">
                <a:pos x="T0" y="T1"/>
              </a:cxn>
              <a:cxn ang="T11">
                <a:pos x="T2" y="T3"/>
              </a:cxn>
              <a:cxn ang="T12">
                <a:pos x="T4" y="T5"/>
              </a:cxn>
              <a:cxn ang="T13">
                <a:pos x="T6" y="T7"/>
              </a:cxn>
              <a:cxn ang="T14">
                <a:pos x="T8" y="T9"/>
              </a:cxn>
            </a:cxnLst>
            <a:rect l="T15" t="T16" r="T17" b="T18"/>
            <a:pathLst>
              <a:path w="854" h="522">
                <a:moveTo>
                  <a:pt x="0" y="492"/>
                </a:moveTo>
                <a:lnTo>
                  <a:pt x="0" y="521"/>
                </a:lnTo>
                <a:lnTo>
                  <a:pt x="853" y="29"/>
                </a:lnTo>
                <a:lnTo>
                  <a:pt x="853" y="0"/>
                </a:lnTo>
                <a:lnTo>
                  <a:pt x="0" y="492"/>
                </a:lnTo>
              </a:path>
            </a:pathLst>
          </a:custGeom>
          <a:solidFill>
            <a:schemeClr val="accent1"/>
          </a:solidFill>
          <a:ln w="12700" cap="rnd" cmpd="sng">
            <a:solidFill>
              <a:srgbClr val="000000"/>
            </a:solidFill>
            <a:prstDash val="solid"/>
            <a:round/>
            <a:headEnd/>
            <a:tailEnd/>
          </a:ln>
        </p:spPr>
        <p:txBody>
          <a:bodyPr/>
          <a:lstStyle/>
          <a:p>
            <a:endParaRPr lang="en-US" b="1"/>
          </a:p>
        </p:txBody>
      </p:sp>
      <p:sp>
        <p:nvSpPr>
          <p:cNvPr id="3135" name="Freeform 59"/>
          <p:cNvSpPr>
            <a:spLocks/>
          </p:cNvSpPr>
          <p:nvPr/>
        </p:nvSpPr>
        <p:spPr bwMode="auto">
          <a:xfrm>
            <a:off x="438150" y="4051300"/>
            <a:ext cx="1057275" cy="333375"/>
          </a:xfrm>
          <a:custGeom>
            <a:avLst/>
            <a:gdLst>
              <a:gd name="T0" fmla="*/ 0 w 666"/>
              <a:gd name="T1" fmla="*/ 0 h 210"/>
              <a:gd name="T2" fmla="*/ 0 w 666"/>
              <a:gd name="T3" fmla="*/ 2147483647 h 210"/>
              <a:gd name="T4" fmla="*/ 2147483647 w 666"/>
              <a:gd name="T5" fmla="*/ 2147483647 h 210"/>
              <a:gd name="T6" fmla="*/ 2147483647 w 666"/>
              <a:gd name="T7" fmla="*/ 2147483647 h 210"/>
              <a:gd name="T8" fmla="*/ 0 w 666"/>
              <a:gd name="T9" fmla="*/ 0 h 210"/>
              <a:gd name="T10" fmla="*/ 0 60000 65536"/>
              <a:gd name="T11" fmla="*/ 0 60000 65536"/>
              <a:gd name="T12" fmla="*/ 0 60000 65536"/>
              <a:gd name="T13" fmla="*/ 0 60000 65536"/>
              <a:gd name="T14" fmla="*/ 0 60000 65536"/>
              <a:gd name="T15" fmla="*/ 0 w 666"/>
              <a:gd name="T16" fmla="*/ 0 h 210"/>
              <a:gd name="T17" fmla="*/ 666 w 666"/>
              <a:gd name="T18" fmla="*/ 210 h 210"/>
            </a:gdLst>
            <a:ahLst/>
            <a:cxnLst>
              <a:cxn ang="T10">
                <a:pos x="T0" y="T1"/>
              </a:cxn>
              <a:cxn ang="T11">
                <a:pos x="T2" y="T3"/>
              </a:cxn>
              <a:cxn ang="T12">
                <a:pos x="T4" y="T5"/>
              </a:cxn>
              <a:cxn ang="T13">
                <a:pos x="T6" y="T7"/>
              </a:cxn>
              <a:cxn ang="T14">
                <a:pos x="T8" y="T9"/>
              </a:cxn>
            </a:cxnLst>
            <a:rect l="T15" t="T16" r="T17" b="T18"/>
            <a:pathLst>
              <a:path w="666" h="210">
                <a:moveTo>
                  <a:pt x="0" y="0"/>
                </a:moveTo>
                <a:lnTo>
                  <a:pt x="0" y="29"/>
                </a:lnTo>
                <a:lnTo>
                  <a:pt x="665" y="209"/>
                </a:lnTo>
                <a:lnTo>
                  <a:pt x="665" y="180"/>
                </a:lnTo>
                <a:lnTo>
                  <a:pt x="0" y="0"/>
                </a:lnTo>
              </a:path>
            </a:pathLst>
          </a:custGeom>
          <a:solidFill>
            <a:schemeClr val="accent1"/>
          </a:solidFill>
          <a:ln w="12700" cap="rnd" cmpd="sng">
            <a:solidFill>
              <a:srgbClr val="000000"/>
            </a:solidFill>
            <a:prstDash val="solid"/>
            <a:round/>
            <a:headEnd/>
            <a:tailEnd/>
          </a:ln>
        </p:spPr>
        <p:txBody>
          <a:bodyPr/>
          <a:lstStyle/>
          <a:p>
            <a:endParaRPr lang="en-US" b="1"/>
          </a:p>
        </p:txBody>
      </p:sp>
      <p:sp>
        <p:nvSpPr>
          <p:cNvPr id="3136" name="Freeform 60"/>
          <p:cNvSpPr>
            <a:spLocks/>
          </p:cNvSpPr>
          <p:nvPr/>
        </p:nvSpPr>
        <p:spPr bwMode="auto">
          <a:xfrm>
            <a:off x="438150" y="3270250"/>
            <a:ext cx="2411413" cy="1068388"/>
          </a:xfrm>
          <a:custGeom>
            <a:avLst/>
            <a:gdLst>
              <a:gd name="T0" fmla="*/ 2147483647 w 1519"/>
              <a:gd name="T1" fmla="*/ 0 h 673"/>
              <a:gd name="T2" fmla="*/ 0 w 1519"/>
              <a:gd name="T3" fmla="*/ 2147483647 h 673"/>
              <a:gd name="T4" fmla="*/ 2147483647 w 1519"/>
              <a:gd name="T5" fmla="*/ 2147483647 h 673"/>
              <a:gd name="T6" fmla="*/ 2147483647 w 1519"/>
              <a:gd name="T7" fmla="*/ 2147483647 h 673"/>
              <a:gd name="T8" fmla="*/ 2147483647 w 1519"/>
              <a:gd name="T9" fmla="*/ 0 h 673"/>
              <a:gd name="T10" fmla="*/ 0 60000 65536"/>
              <a:gd name="T11" fmla="*/ 0 60000 65536"/>
              <a:gd name="T12" fmla="*/ 0 60000 65536"/>
              <a:gd name="T13" fmla="*/ 0 60000 65536"/>
              <a:gd name="T14" fmla="*/ 0 60000 65536"/>
              <a:gd name="T15" fmla="*/ 0 w 1519"/>
              <a:gd name="T16" fmla="*/ 0 h 673"/>
              <a:gd name="T17" fmla="*/ 1519 w 1519"/>
              <a:gd name="T18" fmla="*/ 673 h 673"/>
            </a:gdLst>
            <a:ahLst/>
            <a:cxnLst>
              <a:cxn ang="T10">
                <a:pos x="T0" y="T1"/>
              </a:cxn>
              <a:cxn ang="T11">
                <a:pos x="T2" y="T3"/>
              </a:cxn>
              <a:cxn ang="T12">
                <a:pos x="T4" y="T5"/>
              </a:cxn>
              <a:cxn ang="T13">
                <a:pos x="T6" y="T7"/>
              </a:cxn>
              <a:cxn ang="T14">
                <a:pos x="T8" y="T9"/>
              </a:cxn>
            </a:cxnLst>
            <a:rect l="T15" t="T16" r="T17" b="T18"/>
            <a:pathLst>
              <a:path w="1519" h="673">
                <a:moveTo>
                  <a:pt x="854" y="0"/>
                </a:moveTo>
                <a:lnTo>
                  <a:pt x="0" y="492"/>
                </a:lnTo>
                <a:lnTo>
                  <a:pt x="666" y="672"/>
                </a:lnTo>
                <a:lnTo>
                  <a:pt x="1518" y="179"/>
                </a:lnTo>
                <a:lnTo>
                  <a:pt x="854" y="0"/>
                </a:lnTo>
              </a:path>
            </a:pathLst>
          </a:custGeom>
          <a:solidFill>
            <a:schemeClr val="accent1"/>
          </a:solidFill>
          <a:ln w="12700" cap="rnd" cmpd="sng">
            <a:solidFill>
              <a:srgbClr val="000000"/>
            </a:solidFill>
            <a:prstDash val="solid"/>
            <a:round/>
            <a:headEnd/>
            <a:tailEnd/>
          </a:ln>
        </p:spPr>
        <p:txBody>
          <a:bodyPr/>
          <a:lstStyle/>
          <a:p>
            <a:endParaRPr lang="en-US" b="1"/>
          </a:p>
        </p:txBody>
      </p:sp>
      <p:sp>
        <p:nvSpPr>
          <p:cNvPr id="3137" name="Rectangle 61"/>
          <p:cNvSpPr>
            <a:spLocks noChangeArrowheads="1"/>
          </p:cNvSpPr>
          <p:nvPr/>
        </p:nvSpPr>
        <p:spPr bwMode="auto">
          <a:xfrm>
            <a:off x="2633663" y="4867275"/>
            <a:ext cx="889000" cy="274638"/>
          </a:xfrm>
          <a:prstGeom prst="rect">
            <a:avLst/>
          </a:prstGeom>
          <a:noFill/>
          <a:ln w="9525">
            <a:noFill/>
            <a:miter lim="800000"/>
            <a:headEnd/>
            <a:tailEnd/>
          </a:ln>
        </p:spPr>
        <p:txBody>
          <a:bodyPr wrap="none" lIns="0" tIns="0" rIns="0" bIns="0">
            <a:spAutoFit/>
          </a:bodyPr>
          <a:lstStyle/>
          <a:p>
            <a:r>
              <a:rPr lang="en-US" b="1">
                <a:solidFill>
                  <a:srgbClr val="000000"/>
                </a:solidFill>
              </a:rPr>
              <a:t>Ground </a:t>
            </a:r>
          </a:p>
        </p:txBody>
      </p:sp>
      <p:sp>
        <p:nvSpPr>
          <p:cNvPr id="3138" name="Rectangle 62"/>
          <p:cNvSpPr>
            <a:spLocks noChangeArrowheads="1"/>
          </p:cNvSpPr>
          <p:nvPr/>
        </p:nvSpPr>
        <p:spPr bwMode="auto">
          <a:xfrm>
            <a:off x="2647950" y="5051425"/>
            <a:ext cx="723900" cy="274638"/>
          </a:xfrm>
          <a:prstGeom prst="rect">
            <a:avLst/>
          </a:prstGeom>
          <a:noFill/>
          <a:ln w="9525">
            <a:noFill/>
            <a:miter lim="800000"/>
            <a:headEnd/>
            <a:tailEnd/>
          </a:ln>
        </p:spPr>
        <p:txBody>
          <a:bodyPr wrap="none" lIns="0" tIns="0" rIns="0" bIns="0">
            <a:spAutoFit/>
          </a:bodyPr>
          <a:lstStyle/>
          <a:p>
            <a:r>
              <a:rPr lang="en-US" b="1">
                <a:solidFill>
                  <a:srgbClr val="000000"/>
                </a:solidFill>
              </a:rPr>
              <a:t>planes</a:t>
            </a:r>
          </a:p>
        </p:txBody>
      </p:sp>
      <p:sp>
        <p:nvSpPr>
          <p:cNvPr id="3139" name="Freeform 63"/>
          <p:cNvSpPr>
            <a:spLocks/>
          </p:cNvSpPr>
          <p:nvPr/>
        </p:nvSpPr>
        <p:spPr bwMode="auto">
          <a:xfrm>
            <a:off x="2924175" y="4195763"/>
            <a:ext cx="157163" cy="638175"/>
          </a:xfrm>
          <a:custGeom>
            <a:avLst/>
            <a:gdLst>
              <a:gd name="T0" fmla="*/ 0 w 99"/>
              <a:gd name="T1" fmla="*/ 0 h 402"/>
              <a:gd name="T2" fmla="*/ 2147483647 w 99"/>
              <a:gd name="T3" fmla="*/ 2147483647 h 402"/>
              <a:gd name="T4" fmla="*/ 2147483647 w 99"/>
              <a:gd name="T5" fmla="*/ 2147483647 h 402"/>
              <a:gd name="T6" fmla="*/ 2147483647 w 99"/>
              <a:gd name="T7" fmla="*/ 2147483647 h 402"/>
              <a:gd name="T8" fmla="*/ 2147483647 w 99"/>
              <a:gd name="T9" fmla="*/ 2147483647 h 402"/>
              <a:gd name="T10" fmla="*/ 2147483647 w 99"/>
              <a:gd name="T11" fmla="*/ 2147483647 h 402"/>
              <a:gd name="T12" fmla="*/ 2147483647 w 99"/>
              <a:gd name="T13" fmla="*/ 2147483647 h 402"/>
              <a:gd name="T14" fmla="*/ 2147483647 w 99"/>
              <a:gd name="T15" fmla="*/ 2147483647 h 402"/>
              <a:gd name="T16" fmla="*/ 2147483647 w 99"/>
              <a:gd name="T17" fmla="*/ 2147483647 h 402"/>
              <a:gd name="T18" fmla="*/ 2147483647 w 99"/>
              <a:gd name="T19" fmla="*/ 2147483647 h 402"/>
              <a:gd name="T20" fmla="*/ 2147483647 w 99"/>
              <a:gd name="T21" fmla="*/ 2147483647 h 402"/>
              <a:gd name="T22" fmla="*/ 2147483647 w 99"/>
              <a:gd name="T23" fmla="*/ 2147483647 h 402"/>
              <a:gd name="T24" fmla="*/ 2147483647 w 99"/>
              <a:gd name="T25" fmla="*/ 2147483647 h 402"/>
              <a:gd name="T26" fmla="*/ 2147483647 w 99"/>
              <a:gd name="T27" fmla="*/ 2147483647 h 402"/>
              <a:gd name="T28" fmla="*/ 2147483647 w 99"/>
              <a:gd name="T29" fmla="*/ 2147483647 h 402"/>
              <a:gd name="T30" fmla="*/ 2147483647 w 99"/>
              <a:gd name="T31" fmla="*/ 2147483647 h 402"/>
              <a:gd name="T32" fmla="*/ 2147483647 w 99"/>
              <a:gd name="T33" fmla="*/ 2147483647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402"/>
              <a:gd name="T53" fmla="*/ 99 w 9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402">
                <a:moveTo>
                  <a:pt x="0" y="0"/>
                </a:moveTo>
                <a:lnTo>
                  <a:pt x="22" y="8"/>
                </a:lnTo>
                <a:lnTo>
                  <a:pt x="41" y="18"/>
                </a:lnTo>
                <a:lnTo>
                  <a:pt x="57" y="29"/>
                </a:lnTo>
                <a:lnTo>
                  <a:pt x="71" y="41"/>
                </a:lnTo>
                <a:lnTo>
                  <a:pt x="82" y="54"/>
                </a:lnTo>
                <a:lnTo>
                  <a:pt x="90" y="70"/>
                </a:lnTo>
                <a:lnTo>
                  <a:pt x="95" y="88"/>
                </a:lnTo>
                <a:lnTo>
                  <a:pt x="98" y="109"/>
                </a:lnTo>
                <a:lnTo>
                  <a:pt x="97" y="132"/>
                </a:lnTo>
                <a:lnTo>
                  <a:pt x="94" y="159"/>
                </a:lnTo>
                <a:lnTo>
                  <a:pt x="88" y="189"/>
                </a:lnTo>
                <a:lnTo>
                  <a:pt x="79" y="222"/>
                </a:lnTo>
                <a:lnTo>
                  <a:pt x="67" y="260"/>
                </a:lnTo>
                <a:lnTo>
                  <a:pt x="52" y="302"/>
                </a:lnTo>
                <a:lnTo>
                  <a:pt x="33" y="349"/>
                </a:lnTo>
                <a:lnTo>
                  <a:pt x="12" y="401"/>
                </a:lnTo>
              </a:path>
            </a:pathLst>
          </a:custGeom>
          <a:noFill/>
          <a:ln w="12700" cap="rnd" cmpd="sng">
            <a:solidFill>
              <a:srgbClr val="000000"/>
            </a:solidFill>
            <a:prstDash val="solid"/>
            <a:round/>
            <a:headEnd type="none" w="sm" len="sm"/>
            <a:tailEnd type="none" w="sm" len="sm"/>
          </a:ln>
        </p:spPr>
        <p:txBody>
          <a:bodyPr/>
          <a:lstStyle/>
          <a:p>
            <a:endParaRPr lang="en-US" b="1"/>
          </a:p>
        </p:txBody>
      </p:sp>
      <p:sp>
        <p:nvSpPr>
          <p:cNvPr id="3140" name="Freeform 64"/>
          <p:cNvSpPr>
            <a:spLocks/>
          </p:cNvSpPr>
          <p:nvPr/>
        </p:nvSpPr>
        <p:spPr bwMode="auto">
          <a:xfrm>
            <a:off x="2922588" y="4189413"/>
            <a:ext cx="4762" cy="12700"/>
          </a:xfrm>
          <a:custGeom>
            <a:avLst/>
            <a:gdLst>
              <a:gd name="T0" fmla="*/ 0 w 3"/>
              <a:gd name="T1" fmla="*/ 2147483647 h 8"/>
              <a:gd name="T2" fmla="*/ 2147483647 w 3"/>
              <a:gd name="T3" fmla="*/ 0 h 8"/>
              <a:gd name="T4" fmla="*/ 0 w 3"/>
              <a:gd name="T5" fmla="*/ 2147483647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7"/>
                </a:moveTo>
                <a:lnTo>
                  <a:pt x="2" y="0"/>
                </a:lnTo>
                <a:lnTo>
                  <a:pt x="0" y="7"/>
                </a:lnTo>
              </a:path>
            </a:pathLst>
          </a:custGeom>
          <a:solidFill>
            <a:srgbClr val="000000"/>
          </a:solidFill>
          <a:ln w="12700" cap="rnd" cmpd="sng">
            <a:solidFill>
              <a:srgbClr val="000000"/>
            </a:solidFill>
            <a:prstDash val="solid"/>
            <a:round/>
            <a:headEnd/>
            <a:tailEnd/>
          </a:ln>
        </p:spPr>
        <p:txBody>
          <a:bodyPr/>
          <a:lstStyle/>
          <a:p>
            <a:endParaRPr lang="en-US" b="1"/>
          </a:p>
        </p:txBody>
      </p:sp>
      <p:sp>
        <p:nvSpPr>
          <p:cNvPr id="3141" name="Freeform 65"/>
          <p:cNvSpPr>
            <a:spLocks/>
          </p:cNvSpPr>
          <p:nvPr/>
        </p:nvSpPr>
        <p:spPr bwMode="auto">
          <a:xfrm>
            <a:off x="2938463" y="4829175"/>
            <a:ext cx="12700" cy="6350"/>
          </a:xfrm>
          <a:custGeom>
            <a:avLst/>
            <a:gdLst>
              <a:gd name="T0" fmla="*/ 2147483647 w 8"/>
              <a:gd name="T1" fmla="*/ 2147483647 h 4"/>
              <a:gd name="T2" fmla="*/ 0 w 8"/>
              <a:gd name="T3" fmla="*/ 0 h 4"/>
              <a:gd name="T4" fmla="*/ 2147483647 w 8"/>
              <a:gd name="T5" fmla="*/ 2147483647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7" y="3"/>
                </a:moveTo>
                <a:lnTo>
                  <a:pt x="0" y="0"/>
                </a:lnTo>
                <a:lnTo>
                  <a:pt x="7" y="3"/>
                </a:lnTo>
              </a:path>
            </a:pathLst>
          </a:custGeom>
          <a:solidFill>
            <a:srgbClr val="000000"/>
          </a:solidFill>
          <a:ln w="12700" cap="rnd" cmpd="sng">
            <a:solidFill>
              <a:srgbClr val="000000"/>
            </a:solidFill>
            <a:prstDash val="solid"/>
            <a:round/>
            <a:headEnd/>
            <a:tailEnd/>
          </a:ln>
        </p:spPr>
        <p:txBody>
          <a:bodyPr/>
          <a:lstStyle/>
          <a:p>
            <a:endParaRPr lang="en-US" b="1"/>
          </a:p>
        </p:txBody>
      </p:sp>
      <p:sp>
        <p:nvSpPr>
          <p:cNvPr id="3142" name="Freeform 66"/>
          <p:cNvSpPr>
            <a:spLocks/>
          </p:cNvSpPr>
          <p:nvPr/>
        </p:nvSpPr>
        <p:spPr bwMode="auto">
          <a:xfrm>
            <a:off x="2906713" y="3600450"/>
            <a:ext cx="309562" cy="1228725"/>
          </a:xfrm>
          <a:custGeom>
            <a:avLst/>
            <a:gdLst>
              <a:gd name="T0" fmla="*/ 0 w 195"/>
              <a:gd name="T1" fmla="*/ 0 h 774"/>
              <a:gd name="T2" fmla="*/ 2147483647 w 195"/>
              <a:gd name="T3" fmla="*/ 2147483647 h 774"/>
              <a:gd name="T4" fmla="*/ 2147483647 w 195"/>
              <a:gd name="T5" fmla="*/ 2147483647 h 774"/>
              <a:gd name="T6" fmla="*/ 2147483647 w 195"/>
              <a:gd name="T7" fmla="*/ 2147483647 h 774"/>
              <a:gd name="T8" fmla="*/ 2147483647 w 195"/>
              <a:gd name="T9" fmla="*/ 2147483647 h 774"/>
              <a:gd name="T10" fmla="*/ 2147483647 w 195"/>
              <a:gd name="T11" fmla="*/ 2147483647 h 774"/>
              <a:gd name="T12" fmla="*/ 2147483647 w 195"/>
              <a:gd name="T13" fmla="*/ 2147483647 h 774"/>
              <a:gd name="T14" fmla="*/ 2147483647 w 195"/>
              <a:gd name="T15" fmla="*/ 2147483647 h 774"/>
              <a:gd name="T16" fmla="*/ 2147483647 w 195"/>
              <a:gd name="T17" fmla="*/ 2147483647 h 774"/>
              <a:gd name="T18" fmla="*/ 2147483647 w 195"/>
              <a:gd name="T19" fmla="*/ 2147483647 h 774"/>
              <a:gd name="T20" fmla="*/ 2147483647 w 195"/>
              <a:gd name="T21" fmla="*/ 2147483647 h 774"/>
              <a:gd name="T22" fmla="*/ 2147483647 w 195"/>
              <a:gd name="T23" fmla="*/ 2147483647 h 774"/>
              <a:gd name="T24" fmla="*/ 2147483647 w 195"/>
              <a:gd name="T25" fmla="*/ 2147483647 h 774"/>
              <a:gd name="T26" fmla="*/ 2147483647 w 195"/>
              <a:gd name="T27" fmla="*/ 2147483647 h 774"/>
              <a:gd name="T28" fmla="*/ 2147483647 w 195"/>
              <a:gd name="T29" fmla="*/ 2147483647 h 774"/>
              <a:gd name="T30" fmla="*/ 2147483647 w 195"/>
              <a:gd name="T31" fmla="*/ 2147483647 h 774"/>
              <a:gd name="T32" fmla="*/ 2147483647 w 195"/>
              <a:gd name="T33" fmla="*/ 2147483647 h 7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774"/>
              <a:gd name="T53" fmla="*/ 195 w 195"/>
              <a:gd name="T54" fmla="*/ 774 h 7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774">
                <a:moveTo>
                  <a:pt x="0" y="0"/>
                </a:moveTo>
                <a:lnTo>
                  <a:pt x="42" y="10"/>
                </a:lnTo>
                <a:lnTo>
                  <a:pt x="79" y="23"/>
                </a:lnTo>
                <a:lnTo>
                  <a:pt x="111" y="39"/>
                </a:lnTo>
                <a:lnTo>
                  <a:pt x="138" y="59"/>
                </a:lnTo>
                <a:lnTo>
                  <a:pt x="160" y="83"/>
                </a:lnTo>
                <a:lnTo>
                  <a:pt x="177" y="112"/>
                </a:lnTo>
                <a:lnTo>
                  <a:pt x="188" y="147"/>
                </a:lnTo>
                <a:lnTo>
                  <a:pt x="194" y="187"/>
                </a:lnTo>
                <a:lnTo>
                  <a:pt x="194" y="233"/>
                </a:lnTo>
                <a:lnTo>
                  <a:pt x="188" y="286"/>
                </a:lnTo>
                <a:lnTo>
                  <a:pt x="176" y="346"/>
                </a:lnTo>
                <a:lnTo>
                  <a:pt x="159" y="414"/>
                </a:lnTo>
                <a:lnTo>
                  <a:pt x="135" y="490"/>
                </a:lnTo>
                <a:lnTo>
                  <a:pt x="104" y="575"/>
                </a:lnTo>
                <a:lnTo>
                  <a:pt x="67" y="669"/>
                </a:lnTo>
                <a:lnTo>
                  <a:pt x="24" y="773"/>
                </a:lnTo>
              </a:path>
            </a:pathLst>
          </a:custGeom>
          <a:noFill/>
          <a:ln w="12700" cap="rnd" cmpd="sng">
            <a:solidFill>
              <a:srgbClr val="000000"/>
            </a:solidFill>
            <a:prstDash val="solid"/>
            <a:round/>
            <a:headEnd type="none" w="sm" len="sm"/>
            <a:tailEnd type="none" w="sm" len="sm"/>
          </a:ln>
        </p:spPr>
        <p:txBody>
          <a:bodyPr/>
          <a:lstStyle/>
          <a:p>
            <a:endParaRPr lang="en-US" b="1"/>
          </a:p>
        </p:txBody>
      </p:sp>
      <p:sp>
        <p:nvSpPr>
          <p:cNvPr id="3143" name="Freeform 67"/>
          <p:cNvSpPr>
            <a:spLocks/>
          </p:cNvSpPr>
          <p:nvPr/>
        </p:nvSpPr>
        <p:spPr bwMode="auto">
          <a:xfrm>
            <a:off x="2906713" y="3594100"/>
            <a:ext cx="3175" cy="12700"/>
          </a:xfrm>
          <a:custGeom>
            <a:avLst/>
            <a:gdLst>
              <a:gd name="T0" fmla="*/ 0 w 2"/>
              <a:gd name="T1" fmla="*/ 2147483647 h 8"/>
              <a:gd name="T2" fmla="*/ 2147483647 w 2"/>
              <a:gd name="T3" fmla="*/ 0 h 8"/>
              <a:gd name="T4" fmla="*/ 0 w 2"/>
              <a:gd name="T5" fmla="*/ 2147483647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7"/>
                </a:moveTo>
                <a:lnTo>
                  <a:pt x="1" y="0"/>
                </a:lnTo>
                <a:lnTo>
                  <a:pt x="0" y="7"/>
                </a:lnTo>
              </a:path>
            </a:pathLst>
          </a:custGeom>
          <a:solidFill>
            <a:srgbClr val="000000"/>
          </a:solidFill>
          <a:ln w="12700" cap="rnd" cmpd="sng">
            <a:solidFill>
              <a:srgbClr val="000000"/>
            </a:solidFill>
            <a:prstDash val="solid"/>
            <a:round/>
            <a:headEnd/>
            <a:tailEnd/>
          </a:ln>
        </p:spPr>
        <p:txBody>
          <a:bodyPr/>
          <a:lstStyle/>
          <a:p>
            <a:endParaRPr lang="en-US" b="1"/>
          </a:p>
        </p:txBody>
      </p:sp>
      <p:sp>
        <p:nvSpPr>
          <p:cNvPr id="3144" name="Freeform 68"/>
          <p:cNvSpPr>
            <a:spLocks/>
          </p:cNvSpPr>
          <p:nvPr/>
        </p:nvSpPr>
        <p:spPr bwMode="auto">
          <a:xfrm>
            <a:off x="2940050" y="4826000"/>
            <a:ext cx="12700" cy="4763"/>
          </a:xfrm>
          <a:custGeom>
            <a:avLst/>
            <a:gdLst>
              <a:gd name="T0" fmla="*/ 2147483647 w 8"/>
              <a:gd name="T1" fmla="*/ 2147483647 h 3"/>
              <a:gd name="T2" fmla="*/ 0 w 8"/>
              <a:gd name="T3" fmla="*/ 0 h 3"/>
              <a:gd name="T4" fmla="*/ 2147483647 w 8"/>
              <a:gd name="T5" fmla="*/ 2147483647 h 3"/>
              <a:gd name="T6" fmla="*/ 0 60000 65536"/>
              <a:gd name="T7" fmla="*/ 0 60000 65536"/>
              <a:gd name="T8" fmla="*/ 0 60000 65536"/>
              <a:gd name="T9" fmla="*/ 0 w 8"/>
              <a:gd name="T10" fmla="*/ 0 h 3"/>
              <a:gd name="T11" fmla="*/ 8 w 8"/>
              <a:gd name="T12" fmla="*/ 3 h 3"/>
            </a:gdLst>
            <a:ahLst/>
            <a:cxnLst>
              <a:cxn ang="T6">
                <a:pos x="T0" y="T1"/>
              </a:cxn>
              <a:cxn ang="T7">
                <a:pos x="T2" y="T3"/>
              </a:cxn>
              <a:cxn ang="T8">
                <a:pos x="T4" y="T5"/>
              </a:cxn>
            </a:cxnLst>
            <a:rect l="T9" t="T10" r="T11" b="T12"/>
            <a:pathLst>
              <a:path w="8" h="3">
                <a:moveTo>
                  <a:pt x="7" y="2"/>
                </a:moveTo>
                <a:lnTo>
                  <a:pt x="0" y="0"/>
                </a:lnTo>
                <a:lnTo>
                  <a:pt x="7" y="2"/>
                </a:lnTo>
              </a:path>
            </a:pathLst>
          </a:custGeom>
          <a:solidFill>
            <a:srgbClr val="000000"/>
          </a:solidFill>
          <a:ln w="12700" cap="rnd" cmpd="sng">
            <a:solidFill>
              <a:srgbClr val="000000"/>
            </a:solidFill>
            <a:prstDash val="solid"/>
            <a:round/>
            <a:headEnd/>
            <a:tailEnd/>
          </a:ln>
        </p:spPr>
        <p:txBody>
          <a:bodyPr/>
          <a:lstStyle/>
          <a:p>
            <a:endParaRPr lang="en-US" b="1"/>
          </a:p>
        </p:txBody>
      </p:sp>
      <p:sp>
        <p:nvSpPr>
          <p:cNvPr id="3145" name="Freeform 69"/>
          <p:cNvSpPr>
            <a:spLocks/>
          </p:cNvSpPr>
          <p:nvPr/>
        </p:nvSpPr>
        <p:spPr bwMode="auto">
          <a:xfrm>
            <a:off x="2854325" y="4171950"/>
            <a:ext cx="87313" cy="52388"/>
          </a:xfrm>
          <a:custGeom>
            <a:avLst/>
            <a:gdLst>
              <a:gd name="T0" fmla="*/ 0 w 55"/>
              <a:gd name="T1" fmla="*/ 2147483647 h 33"/>
              <a:gd name="T2" fmla="*/ 2147483647 w 55"/>
              <a:gd name="T3" fmla="*/ 0 h 33"/>
              <a:gd name="T4" fmla="*/ 2147483647 w 55"/>
              <a:gd name="T5" fmla="*/ 2147483647 h 33"/>
              <a:gd name="T6" fmla="*/ 2147483647 w 55"/>
              <a:gd name="T7" fmla="*/ 2147483647 h 33"/>
              <a:gd name="T8" fmla="*/ 2147483647 w 55"/>
              <a:gd name="T9" fmla="*/ 2147483647 h 33"/>
              <a:gd name="T10" fmla="*/ 2147483647 w 55"/>
              <a:gd name="T11" fmla="*/ 2147483647 h 33"/>
              <a:gd name="T12" fmla="*/ 2147483647 w 55"/>
              <a:gd name="T13" fmla="*/ 2147483647 h 33"/>
              <a:gd name="T14" fmla="*/ 2147483647 w 55"/>
              <a:gd name="T15" fmla="*/ 2147483647 h 33"/>
              <a:gd name="T16" fmla="*/ 2147483647 w 55"/>
              <a:gd name="T17" fmla="*/ 2147483647 h 33"/>
              <a:gd name="T18" fmla="*/ 2147483647 w 55"/>
              <a:gd name="T19" fmla="*/ 2147483647 h 33"/>
              <a:gd name="T20" fmla="*/ 2147483647 w 55"/>
              <a:gd name="T21" fmla="*/ 2147483647 h 33"/>
              <a:gd name="T22" fmla="*/ 2147483647 w 55"/>
              <a:gd name="T23" fmla="*/ 2147483647 h 33"/>
              <a:gd name="T24" fmla="*/ 2147483647 w 55"/>
              <a:gd name="T25" fmla="*/ 2147483647 h 33"/>
              <a:gd name="T26" fmla="*/ 2147483647 w 55"/>
              <a:gd name="T27" fmla="*/ 2147483647 h 33"/>
              <a:gd name="T28" fmla="*/ 2147483647 w 55"/>
              <a:gd name="T29" fmla="*/ 2147483647 h 33"/>
              <a:gd name="T30" fmla="*/ 2147483647 w 55"/>
              <a:gd name="T31" fmla="*/ 2147483647 h 33"/>
              <a:gd name="T32" fmla="*/ 2147483647 w 55"/>
              <a:gd name="T33" fmla="*/ 2147483647 h 33"/>
              <a:gd name="T34" fmla="*/ 2147483647 w 55"/>
              <a:gd name="T35" fmla="*/ 2147483647 h 33"/>
              <a:gd name="T36" fmla="*/ 2147483647 w 55"/>
              <a:gd name="T37" fmla="*/ 2147483647 h 33"/>
              <a:gd name="T38" fmla="*/ 2147483647 w 55"/>
              <a:gd name="T39" fmla="*/ 2147483647 h 33"/>
              <a:gd name="T40" fmla="*/ 2147483647 w 55"/>
              <a:gd name="T41" fmla="*/ 2147483647 h 33"/>
              <a:gd name="T42" fmla="*/ 2147483647 w 55"/>
              <a:gd name="T43" fmla="*/ 2147483647 h 33"/>
              <a:gd name="T44" fmla="*/ 2147483647 w 55"/>
              <a:gd name="T45" fmla="*/ 2147483647 h 33"/>
              <a:gd name="T46" fmla="*/ 2147483647 w 55"/>
              <a:gd name="T47" fmla="*/ 2147483647 h 33"/>
              <a:gd name="T48" fmla="*/ 2147483647 w 55"/>
              <a:gd name="T49" fmla="*/ 2147483647 h 33"/>
              <a:gd name="T50" fmla="*/ 2147483647 w 55"/>
              <a:gd name="T51" fmla="*/ 2147483647 h 33"/>
              <a:gd name="T52" fmla="*/ 2147483647 w 55"/>
              <a:gd name="T53" fmla="*/ 2147483647 h 33"/>
              <a:gd name="T54" fmla="*/ 2147483647 w 55"/>
              <a:gd name="T55" fmla="*/ 2147483647 h 33"/>
              <a:gd name="T56" fmla="*/ 2147483647 w 55"/>
              <a:gd name="T57" fmla="*/ 2147483647 h 33"/>
              <a:gd name="T58" fmla="*/ 2147483647 w 55"/>
              <a:gd name="T59" fmla="*/ 2147483647 h 33"/>
              <a:gd name="T60" fmla="*/ 2147483647 w 55"/>
              <a:gd name="T61" fmla="*/ 2147483647 h 33"/>
              <a:gd name="T62" fmla="*/ 2147483647 w 55"/>
              <a:gd name="T63" fmla="*/ 2147483647 h 33"/>
              <a:gd name="T64" fmla="*/ 2147483647 w 55"/>
              <a:gd name="T65" fmla="*/ 2147483647 h 33"/>
              <a:gd name="T66" fmla="*/ 2147483647 w 55"/>
              <a:gd name="T67" fmla="*/ 2147483647 h 33"/>
              <a:gd name="T68" fmla="*/ 2147483647 w 55"/>
              <a:gd name="T69" fmla="*/ 2147483647 h 33"/>
              <a:gd name="T70" fmla="*/ 2147483647 w 55"/>
              <a:gd name="T71" fmla="*/ 2147483647 h 33"/>
              <a:gd name="T72" fmla="*/ 0 w 55"/>
              <a:gd name="T73" fmla="*/ 2147483647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33"/>
              <a:gd name="T113" fmla="*/ 55 w 55"/>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33">
                <a:moveTo>
                  <a:pt x="0" y="1"/>
                </a:moveTo>
                <a:lnTo>
                  <a:pt x="54" y="0"/>
                </a:lnTo>
                <a:lnTo>
                  <a:pt x="52" y="1"/>
                </a:lnTo>
                <a:lnTo>
                  <a:pt x="51" y="2"/>
                </a:lnTo>
                <a:lnTo>
                  <a:pt x="50" y="3"/>
                </a:lnTo>
                <a:lnTo>
                  <a:pt x="50" y="4"/>
                </a:lnTo>
                <a:lnTo>
                  <a:pt x="49" y="5"/>
                </a:lnTo>
                <a:lnTo>
                  <a:pt x="48" y="6"/>
                </a:lnTo>
                <a:lnTo>
                  <a:pt x="47" y="7"/>
                </a:lnTo>
                <a:lnTo>
                  <a:pt x="47" y="8"/>
                </a:lnTo>
                <a:lnTo>
                  <a:pt x="46" y="9"/>
                </a:lnTo>
                <a:lnTo>
                  <a:pt x="46" y="10"/>
                </a:lnTo>
                <a:lnTo>
                  <a:pt x="46" y="11"/>
                </a:lnTo>
                <a:lnTo>
                  <a:pt x="45" y="11"/>
                </a:lnTo>
                <a:lnTo>
                  <a:pt x="45" y="12"/>
                </a:lnTo>
                <a:lnTo>
                  <a:pt x="45" y="13"/>
                </a:lnTo>
                <a:lnTo>
                  <a:pt x="44" y="14"/>
                </a:lnTo>
                <a:lnTo>
                  <a:pt x="44" y="15"/>
                </a:lnTo>
                <a:lnTo>
                  <a:pt x="30" y="10"/>
                </a:lnTo>
                <a:lnTo>
                  <a:pt x="44" y="15"/>
                </a:lnTo>
                <a:lnTo>
                  <a:pt x="44" y="16"/>
                </a:lnTo>
                <a:lnTo>
                  <a:pt x="44" y="17"/>
                </a:lnTo>
                <a:lnTo>
                  <a:pt x="43" y="17"/>
                </a:lnTo>
                <a:lnTo>
                  <a:pt x="43" y="18"/>
                </a:lnTo>
                <a:lnTo>
                  <a:pt x="43" y="19"/>
                </a:lnTo>
                <a:lnTo>
                  <a:pt x="43" y="20"/>
                </a:lnTo>
                <a:lnTo>
                  <a:pt x="42" y="21"/>
                </a:lnTo>
                <a:lnTo>
                  <a:pt x="42" y="23"/>
                </a:lnTo>
                <a:lnTo>
                  <a:pt x="42" y="24"/>
                </a:lnTo>
                <a:lnTo>
                  <a:pt x="42" y="25"/>
                </a:lnTo>
                <a:lnTo>
                  <a:pt x="42" y="26"/>
                </a:lnTo>
                <a:lnTo>
                  <a:pt x="42" y="28"/>
                </a:lnTo>
                <a:lnTo>
                  <a:pt x="43" y="29"/>
                </a:lnTo>
                <a:lnTo>
                  <a:pt x="43" y="30"/>
                </a:lnTo>
                <a:lnTo>
                  <a:pt x="44" y="32"/>
                </a:lnTo>
                <a:lnTo>
                  <a:pt x="0" y="1"/>
                </a:lnTo>
              </a:path>
            </a:pathLst>
          </a:custGeom>
          <a:solidFill>
            <a:srgbClr val="000000"/>
          </a:solidFill>
          <a:ln w="9525" cap="rnd">
            <a:noFill/>
            <a:round/>
            <a:headEnd/>
            <a:tailEnd/>
          </a:ln>
        </p:spPr>
        <p:txBody>
          <a:bodyPr/>
          <a:lstStyle/>
          <a:p>
            <a:endParaRPr lang="en-US" b="1"/>
          </a:p>
        </p:txBody>
      </p:sp>
      <p:sp>
        <p:nvSpPr>
          <p:cNvPr id="3146" name="Freeform 70"/>
          <p:cNvSpPr>
            <a:spLocks/>
          </p:cNvSpPr>
          <p:nvPr/>
        </p:nvSpPr>
        <p:spPr bwMode="auto">
          <a:xfrm>
            <a:off x="2860675" y="3579813"/>
            <a:ext cx="87313" cy="53975"/>
          </a:xfrm>
          <a:custGeom>
            <a:avLst/>
            <a:gdLst>
              <a:gd name="T0" fmla="*/ 0 w 55"/>
              <a:gd name="T1" fmla="*/ 2147483647 h 34"/>
              <a:gd name="T2" fmla="*/ 2147483647 w 55"/>
              <a:gd name="T3" fmla="*/ 0 h 34"/>
              <a:gd name="T4" fmla="*/ 2147483647 w 55"/>
              <a:gd name="T5" fmla="*/ 2147483647 h 34"/>
              <a:gd name="T6" fmla="*/ 2147483647 w 55"/>
              <a:gd name="T7" fmla="*/ 2147483647 h 34"/>
              <a:gd name="T8" fmla="*/ 2147483647 w 55"/>
              <a:gd name="T9" fmla="*/ 2147483647 h 34"/>
              <a:gd name="T10" fmla="*/ 2147483647 w 55"/>
              <a:gd name="T11" fmla="*/ 2147483647 h 34"/>
              <a:gd name="T12" fmla="*/ 2147483647 w 55"/>
              <a:gd name="T13" fmla="*/ 2147483647 h 34"/>
              <a:gd name="T14" fmla="*/ 2147483647 w 55"/>
              <a:gd name="T15" fmla="*/ 2147483647 h 34"/>
              <a:gd name="T16" fmla="*/ 2147483647 w 55"/>
              <a:gd name="T17" fmla="*/ 2147483647 h 34"/>
              <a:gd name="T18" fmla="*/ 2147483647 w 55"/>
              <a:gd name="T19" fmla="*/ 2147483647 h 34"/>
              <a:gd name="T20" fmla="*/ 2147483647 w 55"/>
              <a:gd name="T21" fmla="*/ 2147483647 h 34"/>
              <a:gd name="T22" fmla="*/ 2147483647 w 55"/>
              <a:gd name="T23" fmla="*/ 2147483647 h 34"/>
              <a:gd name="T24" fmla="*/ 2147483647 w 55"/>
              <a:gd name="T25" fmla="*/ 2147483647 h 34"/>
              <a:gd name="T26" fmla="*/ 2147483647 w 55"/>
              <a:gd name="T27" fmla="*/ 2147483647 h 34"/>
              <a:gd name="T28" fmla="*/ 2147483647 w 55"/>
              <a:gd name="T29" fmla="*/ 2147483647 h 34"/>
              <a:gd name="T30" fmla="*/ 2147483647 w 55"/>
              <a:gd name="T31" fmla="*/ 2147483647 h 34"/>
              <a:gd name="T32" fmla="*/ 2147483647 w 55"/>
              <a:gd name="T33" fmla="*/ 2147483647 h 34"/>
              <a:gd name="T34" fmla="*/ 2147483647 w 55"/>
              <a:gd name="T35" fmla="*/ 2147483647 h 34"/>
              <a:gd name="T36" fmla="*/ 2147483647 w 55"/>
              <a:gd name="T37" fmla="*/ 2147483647 h 34"/>
              <a:gd name="T38" fmla="*/ 2147483647 w 55"/>
              <a:gd name="T39" fmla="*/ 2147483647 h 34"/>
              <a:gd name="T40" fmla="*/ 2147483647 w 55"/>
              <a:gd name="T41" fmla="*/ 2147483647 h 34"/>
              <a:gd name="T42" fmla="*/ 2147483647 w 55"/>
              <a:gd name="T43" fmla="*/ 2147483647 h 34"/>
              <a:gd name="T44" fmla="*/ 2147483647 w 55"/>
              <a:gd name="T45" fmla="*/ 2147483647 h 34"/>
              <a:gd name="T46" fmla="*/ 2147483647 w 55"/>
              <a:gd name="T47" fmla="*/ 2147483647 h 34"/>
              <a:gd name="T48" fmla="*/ 2147483647 w 55"/>
              <a:gd name="T49" fmla="*/ 2147483647 h 34"/>
              <a:gd name="T50" fmla="*/ 2147483647 w 55"/>
              <a:gd name="T51" fmla="*/ 2147483647 h 34"/>
              <a:gd name="T52" fmla="*/ 2147483647 w 55"/>
              <a:gd name="T53" fmla="*/ 2147483647 h 34"/>
              <a:gd name="T54" fmla="*/ 2147483647 w 55"/>
              <a:gd name="T55" fmla="*/ 2147483647 h 34"/>
              <a:gd name="T56" fmla="*/ 2147483647 w 55"/>
              <a:gd name="T57" fmla="*/ 2147483647 h 34"/>
              <a:gd name="T58" fmla="*/ 2147483647 w 55"/>
              <a:gd name="T59" fmla="*/ 2147483647 h 34"/>
              <a:gd name="T60" fmla="*/ 2147483647 w 55"/>
              <a:gd name="T61" fmla="*/ 2147483647 h 34"/>
              <a:gd name="T62" fmla="*/ 2147483647 w 55"/>
              <a:gd name="T63" fmla="*/ 2147483647 h 34"/>
              <a:gd name="T64" fmla="*/ 2147483647 w 55"/>
              <a:gd name="T65" fmla="*/ 2147483647 h 34"/>
              <a:gd name="T66" fmla="*/ 2147483647 w 55"/>
              <a:gd name="T67" fmla="*/ 2147483647 h 34"/>
              <a:gd name="T68" fmla="*/ 2147483647 w 55"/>
              <a:gd name="T69" fmla="*/ 2147483647 h 34"/>
              <a:gd name="T70" fmla="*/ 2147483647 w 55"/>
              <a:gd name="T71" fmla="*/ 2147483647 h 34"/>
              <a:gd name="T72" fmla="*/ 0 w 55"/>
              <a:gd name="T73" fmla="*/ 2147483647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34"/>
              <a:gd name="T113" fmla="*/ 55 w 55"/>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34">
                <a:moveTo>
                  <a:pt x="0" y="1"/>
                </a:moveTo>
                <a:lnTo>
                  <a:pt x="54" y="0"/>
                </a:lnTo>
                <a:lnTo>
                  <a:pt x="52" y="1"/>
                </a:lnTo>
                <a:lnTo>
                  <a:pt x="51" y="2"/>
                </a:lnTo>
                <a:lnTo>
                  <a:pt x="50" y="3"/>
                </a:lnTo>
                <a:lnTo>
                  <a:pt x="50" y="4"/>
                </a:lnTo>
                <a:lnTo>
                  <a:pt x="49" y="5"/>
                </a:lnTo>
                <a:lnTo>
                  <a:pt x="48" y="6"/>
                </a:lnTo>
                <a:lnTo>
                  <a:pt x="47" y="7"/>
                </a:lnTo>
                <a:lnTo>
                  <a:pt x="47" y="8"/>
                </a:lnTo>
                <a:lnTo>
                  <a:pt x="46" y="9"/>
                </a:lnTo>
                <a:lnTo>
                  <a:pt x="46" y="10"/>
                </a:lnTo>
                <a:lnTo>
                  <a:pt x="46" y="11"/>
                </a:lnTo>
                <a:lnTo>
                  <a:pt x="45" y="12"/>
                </a:lnTo>
                <a:lnTo>
                  <a:pt x="45" y="13"/>
                </a:lnTo>
                <a:lnTo>
                  <a:pt x="44" y="14"/>
                </a:lnTo>
                <a:lnTo>
                  <a:pt x="44" y="15"/>
                </a:lnTo>
                <a:lnTo>
                  <a:pt x="30" y="11"/>
                </a:lnTo>
                <a:lnTo>
                  <a:pt x="44" y="15"/>
                </a:lnTo>
                <a:lnTo>
                  <a:pt x="44" y="16"/>
                </a:lnTo>
                <a:lnTo>
                  <a:pt x="44" y="17"/>
                </a:lnTo>
                <a:lnTo>
                  <a:pt x="43" y="18"/>
                </a:lnTo>
                <a:lnTo>
                  <a:pt x="43" y="19"/>
                </a:lnTo>
                <a:lnTo>
                  <a:pt x="43" y="20"/>
                </a:lnTo>
                <a:lnTo>
                  <a:pt x="43" y="21"/>
                </a:lnTo>
                <a:lnTo>
                  <a:pt x="42" y="22"/>
                </a:lnTo>
                <a:lnTo>
                  <a:pt x="42" y="23"/>
                </a:lnTo>
                <a:lnTo>
                  <a:pt x="42" y="25"/>
                </a:lnTo>
                <a:lnTo>
                  <a:pt x="42" y="26"/>
                </a:lnTo>
                <a:lnTo>
                  <a:pt x="42" y="27"/>
                </a:lnTo>
                <a:lnTo>
                  <a:pt x="42" y="28"/>
                </a:lnTo>
                <a:lnTo>
                  <a:pt x="43" y="30"/>
                </a:lnTo>
                <a:lnTo>
                  <a:pt x="43" y="31"/>
                </a:lnTo>
                <a:lnTo>
                  <a:pt x="44" y="33"/>
                </a:lnTo>
                <a:lnTo>
                  <a:pt x="0" y="1"/>
                </a:lnTo>
              </a:path>
            </a:pathLst>
          </a:custGeom>
          <a:solidFill>
            <a:srgbClr val="000000"/>
          </a:solidFill>
          <a:ln w="9525" cap="rnd">
            <a:noFill/>
            <a:round/>
            <a:headEnd/>
            <a:tailEnd/>
          </a:ln>
        </p:spPr>
        <p:txBody>
          <a:bodyPr/>
          <a:lstStyle/>
          <a:p>
            <a:endParaRPr lang="en-US" b="1"/>
          </a:p>
        </p:txBody>
      </p:sp>
      <p:sp>
        <p:nvSpPr>
          <p:cNvPr id="3147" name="Text Box 71"/>
          <p:cNvSpPr txBox="1">
            <a:spLocks noChangeArrowheads="1"/>
          </p:cNvSpPr>
          <p:nvPr/>
        </p:nvSpPr>
        <p:spPr bwMode="auto">
          <a:xfrm>
            <a:off x="144463" y="5256213"/>
            <a:ext cx="4162425" cy="1006475"/>
          </a:xfrm>
          <a:prstGeom prst="rect">
            <a:avLst/>
          </a:prstGeom>
          <a:noFill/>
          <a:ln w="12700">
            <a:noFill/>
            <a:miter lim="800000"/>
            <a:headEnd type="none" w="sm" len="sm"/>
            <a:tailEnd type="none" w="sm" len="sm"/>
          </a:ln>
        </p:spPr>
        <p:txBody>
          <a:bodyPr>
            <a:spAutoFit/>
          </a:bodyPr>
          <a:lstStyle/>
          <a:p>
            <a:r>
              <a:rPr lang="en-US" b="1"/>
              <a:t>Used for measurement of</a:t>
            </a:r>
            <a:r>
              <a:rPr lang="en-US" sz="2400" b="1">
                <a:latin typeface="Times New Roman" pitchFamily="18" charset="0"/>
              </a:rPr>
              <a:t> </a:t>
            </a:r>
            <a:r>
              <a:rPr lang="en-US" b="1" i="1">
                <a:latin typeface="Times New Roman" pitchFamily="18" charset="0"/>
              </a:rPr>
              <a:t>Z</a:t>
            </a:r>
            <a:r>
              <a:rPr lang="en-US" b="1" baseline="-25000">
                <a:latin typeface="Times New Roman" pitchFamily="18" charset="0"/>
              </a:rPr>
              <a:t>S</a:t>
            </a:r>
            <a:r>
              <a:rPr lang="en-US" b="1" i="1">
                <a:latin typeface="Times New Roman" pitchFamily="18" charset="0"/>
              </a:rPr>
              <a:t>(I</a:t>
            </a:r>
            <a:r>
              <a:rPr lang="en-US" b="1" baseline="-25000">
                <a:latin typeface="Times New Roman" pitchFamily="18" charset="0"/>
              </a:rPr>
              <a:t>rf </a:t>
            </a:r>
            <a:r>
              <a:rPr lang="en-US" b="1" i="1">
                <a:latin typeface="Times New Roman" pitchFamily="18" charset="0"/>
              </a:rPr>
              <a:t>,T, f), </a:t>
            </a:r>
            <a:r>
              <a:rPr lang="en-US" b="1"/>
              <a:t>intermodulation distortion, and 3</a:t>
            </a:r>
            <a:r>
              <a:rPr lang="en-US" b="1" baseline="30000"/>
              <a:t>rd</a:t>
            </a:r>
            <a:r>
              <a:rPr lang="en-US" b="1"/>
              <a:t> harmonic generation.</a:t>
            </a:r>
            <a:endParaRPr lang="en-US" b="1" i="1">
              <a:latin typeface="Times New Roman" pitchFamily="18" charset="0"/>
            </a:endParaRPr>
          </a:p>
        </p:txBody>
      </p:sp>
      <p:sp>
        <p:nvSpPr>
          <p:cNvPr id="3148" name="Text Box 72"/>
          <p:cNvSpPr txBox="1">
            <a:spLocks noChangeArrowheads="1"/>
          </p:cNvSpPr>
          <p:nvPr/>
        </p:nvSpPr>
        <p:spPr bwMode="auto">
          <a:xfrm>
            <a:off x="927100" y="896611"/>
            <a:ext cx="2439988" cy="396875"/>
          </a:xfrm>
          <a:prstGeom prst="rect">
            <a:avLst/>
          </a:prstGeom>
          <a:noFill/>
          <a:ln w="12700">
            <a:noFill/>
            <a:miter lim="800000"/>
            <a:headEnd type="none" w="sm" len="sm"/>
            <a:tailEnd type="none" w="sm" len="sm"/>
          </a:ln>
        </p:spPr>
        <p:txBody>
          <a:bodyPr wrap="none">
            <a:spAutoFit/>
          </a:bodyPr>
          <a:lstStyle/>
          <a:p>
            <a:r>
              <a:rPr lang="en-US" sz="2000" b="1" dirty="0" err="1"/>
              <a:t>Stripline</a:t>
            </a:r>
            <a:r>
              <a:rPr lang="en-US" sz="2000" b="1" dirty="0"/>
              <a:t> resonator</a:t>
            </a:r>
          </a:p>
        </p:txBody>
      </p:sp>
      <p:sp>
        <p:nvSpPr>
          <p:cNvPr id="3149" name="Rectangle 73"/>
          <p:cNvSpPr>
            <a:spLocks noChangeArrowheads="1"/>
          </p:cNvSpPr>
          <p:nvPr/>
        </p:nvSpPr>
        <p:spPr bwMode="auto">
          <a:xfrm>
            <a:off x="4333875" y="919163"/>
            <a:ext cx="4810125" cy="5434340"/>
          </a:xfrm>
          <a:prstGeom prst="rect">
            <a:avLst/>
          </a:prstGeom>
          <a:solidFill>
            <a:srgbClr val="CCFFFF"/>
          </a:solidFill>
          <a:ln w="12700">
            <a:noFill/>
            <a:miter lim="800000"/>
            <a:headEnd type="none" w="sm" len="sm"/>
            <a:tailEnd type="none" w="sm" len="sm"/>
          </a:ln>
        </p:spPr>
        <p:txBody>
          <a:bodyPr wrap="none" anchor="ctr"/>
          <a:lstStyle/>
          <a:p>
            <a:endParaRPr lang="en-US" b="1"/>
          </a:p>
        </p:txBody>
      </p:sp>
      <p:grpSp>
        <p:nvGrpSpPr>
          <p:cNvPr id="2" name="Group 74"/>
          <p:cNvGrpSpPr>
            <a:grpSpLocks/>
          </p:cNvGrpSpPr>
          <p:nvPr/>
        </p:nvGrpSpPr>
        <p:grpSpPr bwMode="auto">
          <a:xfrm>
            <a:off x="4475163" y="2543175"/>
            <a:ext cx="2312987" cy="1836738"/>
            <a:chOff x="2819" y="1602"/>
            <a:chExt cx="1457" cy="1157"/>
          </a:xfrm>
        </p:grpSpPr>
        <p:sp>
          <p:nvSpPr>
            <p:cNvPr id="3184" name="Line 75"/>
            <p:cNvSpPr>
              <a:spLocks noChangeShapeType="1"/>
            </p:cNvSpPr>
            <p:nvPr/>
          </p:nvSpPr>
          <p:spPr bwMode="auto">
            <a:xfrm>
              <a:off x="3067" y="1782"/>
              <a:ext cx="0" cy="792"/>
            </a:xfrm>
            <a:prstGeom prst="line">
              <a:avLst/>
            </a:prstGeom>
            <a:noFill/>
            <a:ln w="12700">
              <a:solidFill>
                <a:schemeClr val="tx1"/>
              </a:solidFill>
              <a:round/>
              <a:headEnd type="triangle" w="med" len="med"/>
              <a:tailEnd/>
            </a:ln>
          </p:spPr>
          <p:txBody>
            <a:bodyPr wrap="none" anchor="ctr"/>
            <a:lstStyle/>
            <a:p>
              <a:endParaRPr lang="en-US" b="1"/>
            </a:p>
          </p:txBody>
        </p:sp>
        <p:sp>
          <p:nvSpPr>
            <p:cNvPr id="3185" name="Line 76"/>
            <p:cNvSpPr>
              <a:spLocks noChangeShapeType="1"/>
            </p:cNvSpPr>
            <p:nvPr/>
          </p:nvSpPr>
          <p:spPr bwMode="auto">
            <a:xfrm>
              <a:off x="3071" y="2578"/>
              <a:ext cx="1109" cy="0"/>
            </a:xfrm>
            <a:prstGeom prst="line">
              <a:avLst/>
            </a:prstGeom>
            <a:noFill/>
            <a:ln w="12700">
              <a:solidFill>
                <a:schemeClr val="tx1"/>
              </a:solidFill>
              <a:round/>
              <a:headEnd/>
              <a:tailEnd type="triangle" w="med" len="med"/>
            </a:ln>
          </p:spPr>
          <p:txBody>
            <a:bodyPr wrap="none" anchor="ctr"/>
            <a:lstStyle/>
            <a:p>
              <a:endParaRPr lang="en-US" b="1"/>
            </a:p>
          </p:txBody>
        </p:sp>
        <p:sp>
          <p:nvSpPr>
            <p:cNvPr id="3186" name="Line 77"/>
            <p:cNvSpPr>
              <a:spLocks noChangeShapeType="1"/>
            </p:cNvSpPr>
            <p:nvPr/>
          </p:nvSpPr>
          <p:spPr bwMode="auto">
            <a:xfrm>
              <a:off x="3466" y="1826"/>
              <a:ext cx="0" cy="748"/>
            </a:xfrm>
            <a:prstGeom prst="line">
              <a:avLst/>
            </a:prstGeom>
            <a:noFill/>
            <a:ln w="12700">
              <a:solidFill>
                <a:schemeClr val="tx1"/>
              </a:solidFill>
              <a:round/>
              <a:headEnd/>
              <a:tailEnd/>
            </a:ln>
          </p:spPr>
          <p:txBody>
            <a:bodyPr wrap="none" anchor="ctr"/>
            <a:lstStyle/>
            <a:p>
              <a:endParaRPr lang="en-US" b="1"/>
            </a:p>
          </p:txBody>
        </p:sp>
        <p:sp>
          <p:nvSpPr>
            <p:cNvPr id="3187" name="Line 78"/>
            <p:cNvSpPr>
              <a:spLocks noChangeShapeType="1"/>
            </p:cNvSpPr>
            <p:nvPr/>
          </p:nvSpPr>
          <p:spPr bwMode="auto">
            <a:xfrm>
              <a:off x="3595" y="1821"/>
              <a:ext cx="0" cy="747"/>
            </a:xfrm>
            <a:prstGeom prst="line">
              <a:avLst/>
            </a:prstGeom>
            <a:noFill/>
            <a:ln w="12700">
              <a:solidFill>
                <a:schemeClr val="tx1"/>
              </a:solidFill>
              <a:round/>
              <a:headEnd/>
              <a:tailEnd/>
            </a:ln>
          </p:spPr>
          <p:txBody>
            <a:bodyPr wrap="none" anchor="ctr"/>
            <a:lstStyle/>
            <a:p>
              <a:endParaRPr lang="en-US" b="1"/>
            </a:p>
          </p:txBody>
        </p:sp>
        <p:sp>
          <p:nvSpPr>
            <p:cNvPr id="3188" name="Rectangle 79"/>
            <p:cNvSpPr>
              <a:spLocks noChangeArrowheads="1"/>
            </p:cNvSpPr>
            <p:nvPr/>
          </p:nvSpPr>
          <p:spPr bwMode="auto">
            <a:xfrm>
              <a:off x="3213" y="1602"/>
              <a:ext cx="1063" cy="212"/>
            </a:xfrm>
            <a:prstGeom prst="rect">
              <a:avLst/>
            </a:prstGeom>
            <a:noFill/>
            <a:ln w="12700">
              <a:noFill/>
              <a:miter lim="800000"/>
              <a:headEnd/>
              <a:tailEnd/>
            </a:ln>
          </p:spPr>
          <p:txBody>
            <a:bodyPr wrap="none" lIns="90488" tIns="44450" rIns="90488" bIns="44450">
              <a:spAutoFit/>
            </a:bodyPr>
            <a:lstStyle/>
            <a:p>
              <a:pPr eaLnBrk="1" hangingPunct="1"/>
              <a:r>
                <a:rPr lang="en-US" sz="1600" b="1"/>
                <a:t>Input Spectrum</a:t>
              </a:r>
            </a:p>
          </p:txBody>
        </p:sp>
        <p:sp>
          <p:nvSpPr>
            <p:cNvPr id="3189" name="Rectangle 80"/>
            <p:cNvSpPr>
              <a:spLocks noChangeArrowheads="1"/>
            </p:cNvSpPr>
            <p:nvPr/>
          </p:nvSpPr>
          <p:spPr bwMode="auto">
            <a:xfrm>
              <a:off x="3277" y="2340"/>
              <a:ext cx="202" cy="212"/>
            </a:xfrm>
            <a:prstGeom prst="rect">
              <a:avLst/>
            </a:prstGeom>
            <a:noFill/>
            <a:ln w="12700">
              <a:noFill/>
              <a:miter lim="800000"/>
              <a:headEnd/>
              <a:tailEnd/>
            </a:ln>
          </p:spPr>
          <p:txBody>
            <a:bodyPr wrap="none" lIns="90488" tIns="44450" rIns="90488" bIns="44450">
              <a:spAutoFit/>
            </a:bodyPr>
            <a:lstStyle/>
            <a:p>
              <a:pPr eaLnBrk="1" hangingPunct="1"/>
              <a:r>
                <a:rPr lang="en-US" sz="1600" b="1" i="1">
                  <a:latin typeface="Times New Roman" pitchFamily="18" charset="0"/>
                </a:rPr>
                <a:t>f</a:t>
              </a:r>
              <a:r>
                <a:rPr lang="en-US" sz="1600" b="1" i="1" baseline="-25000">
                  <a:latin typeface="Times New Roman" pitchFamily="18" charset="0"/>
                </a:rPr>
                <a:t>1</a:t>
              </a:r>
            </a:p>
          </p:txBody>
        </p:sp>
        <p:sp>
          <p:nvSpPr>
            <p:cNvPr id="3190" name="Rectangle 81"/>
            <p:cNvSpPr>
              <a:spLocks noChangeArrowheads="1"/>
            </p:cNvSpPr>
            <p:nvPr/>
          </p:nvSpPr>
          <p:spPr bwMode="auto">
            <a:xfrm>
              <a:off x="3616" y="2340"/>
              <a:ext cx="202" cy="212"/>
            </a:xfrm>
            <a:prstGeom prst="rect">
              <a:avLst/>
            </a:prstGeom>
            <a:noFill/>
            <a:ln w="12700">
              <a:noFill/>
              <a:miter lim="800000"/>
              <a:headEnd/>
              <a:tailEnd/>
            </a:ln>
          </p:spPr>
          <p:txBody>
            <a:bodyPr wrap="none" lIns="90488" tIns="44450" rIns="90488" bIns="44450">
              <a:spAutoFit/>
            </a:bodyPr>
            <a:lstStyle/>
            <a:p>
              <a:pPr eaLnBrk="1" hangingPunct="1"/>
              <a:r>
                <a:rPr lang="en-US" sz="1600" b="1" i="1">
                  <a:latin typeface="Times New Roman" pitchFamily="18" charset="0"/>
                </a:rPr>
                <a:t>f</a:t>
              </a:r>
              <a:r>
                <a:rPr lang="en-US" sz="1600" b="1" i="1" baseline="-25000">
                  <a:latin typeface="Times New Roman" pitchFamily="18" charset="0"/>
                </a:rPr>
                <a:t>2</a:t>
              </a:r>
            </a:p>
          </p:txBody>
        </p:sp>
        <p:sp>
          <p:nvSpPr>
            <p:cNvPr id="3191" name="Rectangle 82"/>
            <p:cNvSpPr>
              <a:spLocks noChangeArrowheads="1"/>
            </p:cNvSpPr>
            <p:nvPr/>
          </p:nvSpPr>
          <p:spPr bwMode="auto">
            <a:xfrm>
              <a:off x="3188" y="2549"/>
              <a:ext cx="761" cy="210"/>
            </a:xfrm>
            <a:prstGeom prst="rect">
              <a:avLst/>
            </a:prstGeom>
            <a:noFill/>
            <a:ln w="12700">
              <a:noFill/>
              <a:miter lim="800000"/>
              <a:headEnd/>
              <a:tailEnd/>
            </a:ln>
          </p:spPr>
          <p:txBody>
            <a:bodyPr wrap="none" lIns="90488" tIns="44450" rIns="90488" bIns="44450">
              <a:spAutoFit/>
            </a:bodyPr>
            <a:lstStyle/>
            <a:p>
              <a:pPr eaLnBrk="1" hangingPunct="1"/>
              <a:r>
                <a:rPr lang="en-US" sz="1600" b="1"/>
                <a:t>Frequency</a:t>
              </a:r>
            </a:p>
          </p:txBody>
        </p:sp>
        <p:sp>
          <p:nvSpPr>
            <p:cNvPr id="3192" name="Rectangle 83"/>
            <p:cNvSpPr>
              <a:spLocks noChangeArrowheads="1"/>
            </p:cNvSpPr>
            <p:nvPr/>
          </p:nvSpPr>
          <p:spPr bwMode="auto">
            <a:xfrm rot="16200000">
              <a:off x="2673" y="2014"/>
              <a:ext cx="503" cy="212"/>
            </a:xfrm>
            <a:prstGeom prst="rect">
              <a:avLst/>
            </a:prstGeom>
            <a:noFill/>
            <a:ln w="12700">
              <a:noFill/>
              <a:miter lim="800000"/>
              <a:headEnd/>
              <a:tailEnd/>
            </a:ln>
          </p:spPr>
          <p:txBody>
            <a:bodyPr wrap="none" lIns="90488" tIns="44450" rIns="90488" bIns="44450">
              <a:spAutoFit/>
            </a:bodyPr>
            <a:lstStyle/>
            <a:p>
              <a:pPr eaLnBrk="1" hangingPunct="1"/>
              <a:r>
                <a:rPr lang="en-US" sz="1600" b="1"/>
                <a:t>Power</a:t>
              </a:r>
            </a:p>
          </p:txBody>
        </p:sp>
      </p:grpSp>
      <p:grpSp>
        <p:nvGrpSpPr>
          <p:cNvPr id="3" name="Group 84"/>
          <p:cNvGrpSpPr>
            <a:grpSpLocks/>
          </p:cNvGrpSpPr>
          <p:nvPr/>
        </p:nvGrpSpPr>
        <p:grpSpPr bwMode="auto">
          <a:xfrm>
            <a:off x="7029452" y="2552702"/>
            <a:ext cx="1922463" cy="1819276"/>
            <a:chOff x="4428" y="1608"/>
            <a:chExt cx="1211" cy="1146"/>
          </a:xfrm>
        </p:grpSpPr>
        <p:sp>
          <p:nvSpPr>
            <p:cNvPr id="3169" name="Line 85"/>
            <p:cNvSpPr>
              <a:spLocks noChangeShapeType="1"/>
            </p:cNvSpPr>
            <p:nvPr/>
          </p:nvSpPr>
          <p:spPr bwMode="auto">
            <a:xfrm>
              <a:off x="4917" y="1894"/>
              <a:ext cx="0" cy="691"/>
            </a:xfrm>
            <a:prstGeom prst="line">
              <a:avLst/>
            </a:prstGeom>
            <a:noFill/>
            <a:ln w="12700">
              <a:solidFill>
                <a:srgbClr val="0000FF"/>
              </a:solidFill>
              <a:round/>
              <a:headEnd/>
              <a:tailEnd/>
            </a:ln>
          </p:spPr>
          <p:txBody>
            <a:bodyPr wrap="none" anchor="ctr"/>
            <a:lstStyle/>
            <a:p>
              <a:endParaRPr lang="en-US" b="1"/>
            </a:p>
          </p:txBody>
        </p:sp>
        <p:sp>
          <p:nvSpPr>
            <p:cNvPr id="3170" name="Line 86"/>
            <p:cNvSpPr>
              <a:spLocks noChangeShapeType="1"/>
            </p:cNvSpPr>
            <p:nvPr/>
          </p:nvSpPr>
          <p:spPr bwMode="auto">
            <a:xfrm>
              <a:off x="5037" y="1894"/>
              <a:ext cx="0" cy="691"/>
            </a:xfrm>
            <a:prstGeom prst="line">
              <a:avLst/>
            </a:prstGeom>
            <a:noFill/>
            <a:ln w="12700">
              <a:solidFill>
                <a:srgbClr val="0000FF"/>
              </a:solidFill>
              <a:round/>
              <a:headEnd/>
              <a:tailEnd/>
            </a:ln>
          </p:spPr>
          <p:txBody>
            <a:bodyPr wrap="none" anchor="ctr"/>
            <a:lstStyle/>
            <a:p>
              <a:endParaRPr lang="en-US" b="1"/>
            </a:p>
          </p:txBody>
        </p:sp>
        <p:grpSp>
          <p:nvGrpSpPr>
            <p:cNvPr id="4" name="Group 87"/>
            <p:cNvGrpSpPr>
              <a:grpSpLocks/>
            </p:cNvGrpSpPr>
            <p:nvPr/>
          </p:nvGrpSpPr>
          <p:grpSpPr bwMode="auto">
            <a:xfrm>
              <a:off x="4468" y="1608"/>
              <a:ext cx="1171" cy="978"/>
              <a:chOff x="4474" y="1734"/>
              <a:chExt cx="1171" cy="978"/>
            </a:xfrm>
          </p:grpSpPr>
          <p:sp>
            <p:nvSpPr>
              <p:cNvPr id="3180" name="Line 88"/>
              <p:cNvSpPr>
                <a:spLocks noChangeShapeType="1"/>
              </p:cNvSpPr>
              <p:nvPr/>
            </p:nvSpPr>
            <p:spPr bwMode="auto">
              <a:xfrm>
                <a:off x="4482" y="2711"/>
                <a:ext cx="1085" cy="1"/>
              </a:xfrm>
              <a:prstGeom prst="line">
                <a:avLst/>
              </a:prstGeom>
              <a:noFill/>
              <a:ln w="12700">
                <a:solidFill>
                  <a:schemeClr val="tx1"/>
                </a:solidFill>
                <a:round/>
                <a:headEnd/>
                <a:tailEnd type="triangle" w="med" len="med"/>
              </a:ln>
            </p:spPr>
            <p:txBody>
              <a:bodyPr wrap="none" anchor="ctr"/>
              <a:lstStyle/>
              <a:p>
                <a:endParaRPr lang="en-US" b="1"/>
              </a:p>
            </p:txBody>
          </p:sp>
          <p:grpSp>
            <p:nvGrpSpPr>
              <p:cNvPr id="5" name="Group 89"/>
              <p:cNvGrpSpPr>
                <a:grpSpLocks/>
              </p:cNvGrpSpPr>
              <p:nvPr/>
            </p:nvGrpSpPr>
            <p:grpSpPr bwMode="auto">
              <a:xfrm>
                <a:off x="4474" y="1734"/>
                <a:ext cx="1171" cy="977"/>
                <a:chOff x="4474" y="1734"/>
                <a:chExt cx="1171" cy="977"/>
              </a:xfrm>
            </p:grpSpPr>
            <p:sp>
              <p:nvSpPr>
                <p:cNvPr id="3182" name="Line 90"/>
                <p:cNvSpPr>
                  <a:spLocks noChangeShapeType="1"/>
                </p:cNvSpPr>
                <p:nvPr/>
              </p:nvSpPr>
              <p:spPr bwMode="auto">
                <a:xfrm>
                  <a:off x="4482" y="1980"/>
                  <a:ext cx="0" cy="731"/>
                </a:xfrm>
                <a:prstGeom prst="line">
                  <a:avLst/>
                </a:prstGeom>
                <a:noFill/>
                <a:ln w="12700">
                  <a:solidFill>
                    <a:schemeClr val="tx1"/>
                  </a:solidFill>
                  <a:round/>
                  <a:headEnd type="triangle" w="med" len="med"/>
                  <a:tailEnd/>
                </a:ln>
              </p:spPr>
              <p:txBody>
                <a:bodyPr wrap="none" anchor="ctr"/>
                <a:lstStyle/>
                <a:p>
                  <a:endParaRPr lang="en-US" b="1"/>
                </a:p>
              </p:txBody>
            </p:sp>
            <p:sp>
              <p:nvSpPr>
                <p:cNvPr id="3183" name="Rectangle 91"/>
                <p:cNvSpPr>
                  <a:spLocks noChangeArrowheads="1"/>
                </p:cNvSpPr>
                <p:nvPr/>
              </p:nvSpPr>
              <p:spPr bwMode="auto">
                <a:xfrm>
                  <a:off x="4474" y="1734"/>
                  <a:ext cx="1171" cy="212"/>
                </a:xfrm>
                <a:prstGeom prst="rect">
                  <a:avLst/>
                </a:prstGeom>
                <a:noFill/>
                <a:ln w="12700">
                  <a:noFill/>
                  <a:miter lim="800000"/>
                  <a:headEnd/>
                  <a:tailEnd/>
                </a:ln>
              </p:spPr>
              <p:txBody>
                <a:bodyPr wrap="none" lIns="90488" tIns="44450" rIns="90488" bIns="44450">
                  <a:spAutoFit/>
                </a:bodyPr>
                <a:lstStyle/>
                <a:p>
                  <a:pPr eaLnBrk="1" hangingPunct="1"/>
                  <a:r>
                    <a:rPr lang="en-US" sz="1600" b="1"/>
                    <a:t>Output Spectrum</a:t>
                  </a:r>
                </a:p>
              </p:txBody>
            </p:sp>
          </p:grpSp>
        </p:grpSp>
        <p:sp>
          <p:nvSpPr>
            <p:cNvPr id="3172" name="Line 92"/>
            <p:cNvSpPr>
              <a:spLocks noChangeShapeType="1"/>
            </p:cNvSpPr>
            <p:nvPr/>
          </p:nvSpPr>
          <p:spPr bwMode="auto">
            <a:xfrm>
              <a:off x="4797" y="2139"/>
              <a:ext cx="0" cy="446"/>
            </a:xfrm>
            <a:prstGeom prst="line">
              <a:avLst/>
            </a:prstGeom>
            <a:noFill/>
            <a:ln w="12700">
              <a:solidFill>
                <a:schemeClr val="hlink"/>
              </a:solidFill>
              <a:round/>
              <a:headEnd/>
              <a:tailEnd/>
            </a:ln>
          </p:spPr>
          <p:txBody>
            <a:bodyPr wrap="none" anchor="ctr"/>
            <a:lstStyle/>
            <a:p>
              <a:endParaRPr lang="en-US" b="1"/>
            </a:p>
          </p:txBody>
        </p:sp>
        <p:sp>
          <p:nvSpPr>
            <p:cNvPr id="3173" name="Line 93"/>
            <p:cNvSpPr>
              <a:spLocks noChangeShapeType="1"/>
            </p:cNvSpPr>
            <p:nvPr/>
          </p:nvSpPr>
          <p:spPr bwMode="auto">
            <a:xfrm>
              <a:off x="5158" y="2139"/>
              <a:ext cx="0" cy="446"/>
            </a:xfrm>
            <a:prstGeom prst="line">
              <a:avLst/>
            </a:prstGeom>
            <a:noFill/>
            <a:ln w="12700">
              <a:solidFill>
                <a:schemeClr val="hlink"/>
              </a:solidFill>
              <a:round/>
              <a:headEnd/>
              <a:tailEnd/>
            </a:ln>
          </p:spPr>
          <p:txBody>
            <a:bodyPr wrap="none" anchor="ctr"/>
            <a:lstStyle/>
            <a:p>
              <a:endParaRPr lang="en-US" b="1"/>
            </a:p>
          </p:txBody>
        </p:sp>
        <p:grpSp>
          <p:nvGrpSpPr>
            <p:cNvPr id="6" name="Group 94"/>
            <p:cNvGrpSpPr>
              <a:grpSpLocks/>
            </p:cNvGrpSpPr>
            <p:nvPr/>
          </p:nvGrpSpPr>
          <p:grpSpPr bwMode="auto">
            <a:xfrm>
              <a:off x="4428" y="2541"/>
              <a:ext cx="1151" cy="213"/>
              <a:chOff x="4428" y="2625"/>
              <a:chExt cx="1151" cy="213"/>
            </a:xfrm>
          </p:grpSpPr>
          <p:sp>
            <p:nvSpPr>
              <p:cNvPr id="3175" name="Rectangle 95"/>
              <p:cNvSpPr>
                <a:spLocks noChangeArrowheads="1"/>
              </p:cNvSpPr>
              <p:nvPr/>
            </p:nvSpPr>
            <p:spPr bwMode="auto">
              <a:xfrm>
                <a:off x="4829" y="2625"/>
                <a:ext cx="202" cy="212"/>
              </a:xfrm>
              <a:prstGeom prst="rect">
                <a:avLst/>
              </a:prstGeom>
              <a:noFill/>
              <a:ln w="12700">
                <a:noFill/>
                <a:miter lim="800000"/>
                <a:headEnd/>
                <a:tailEnd/>
              </a:ln>
            </p:spPr>
            <p:txBody>
              <a:bodyPr wrap="none" lIns="90488" tIns="44450" rIns="90488" bIns="44450">
                <a:spAutoFit/>
              </a:bodyPr>
              <a:lstStyle/>
              <a:p>
                <a:pPr eaLnBrk="1" hangingPunct="1"/>
                <a:r>
                  <a:rPr lang="en-US" sz="1600" b="1" i="1">
                    <a:solidFill>
                      <a:srgbClr val="0000FF"/>
                    </a:solidFill>
                    <a:latin typeface="Times New Roman" pitchFamily="18" charset="0"/>
                  </a:rPr>
                  <a:t>f</a:t>
                </a:r>
                <a:r>
                  <a:rPr lang="en-US" sz="1600" b="1" i="1" baseline="-25000">
                    <a:solidFill>
                      <a:srgbClr val="0000FF"/>
                    </a:solidFill>
                    <a:latin typeface="Times New Roman" pitchFamily="18" charset="0"/>
                  </a:rPr>
                  <a:t>1</a:t>
                </a:r>
              </a:p>
            </p:txBody>
          </p:sp>
          <p:grpSp>
            <p:nvGrpSpPr>
              <p:cNvPr id="7" name="Group 96"/>
              <p:cNvGrpSpPr>
                <a:grpSpLocks/>
              </p:cNvGrpSpPr>
              <p:nvPr/>
            </p:nvGrpSpPr>
            <p:grpSpPr bwMode="auto">
              <a:xfrm>
                <a:off x="4428" y="2625"/>
                <a:ext cx="1151" cy="213"/>
                <a:chOff x="4428" y="2625"/>
                <a:chExt cx="1151" cy="213"/>
              </a:xfrm>
            </p:grpSpPr>
            <p:sp>
              <p:nvSpPr>
                <p:cNvPr id="3177" name="Rectangle 97"/>
                <p:cNvSpPr>
                  <a:spLocks noChangeArrowheads="1"/>
                </p:cNvSpPr>
                <p:nvPr/>
              </p:nvSpPr>
              <p:spPr bwMode="auto">
                <a:xfrm>
                  <a:off x="4950" y="2625"/>
                  <a:ext cx="202" cy="212"/>
                </a:xfrm>
                <a:prstGeom prst="rect">
                  <a:avLst/>
                </a:prstGeom>
                <a:noFill/>
                <a:ln w="12700">
                  <a:noFill/>
                  <a:miter lim="800000"/>
                  <a:headEnd/>
                  <a:tailEnd/>
                </a:ln>
              </p:spPr>
              <p:txBody>
                <a:bodyPr wrap="none" lIns="90488" tIns="44450" rIns="90488" bIns="44450">
                  <a:spAutoFit/>
                </a:bodyPr>
                <a:lstStyle/>
                <a:p>
                  <a:pPr eaLnBrk="1" hangingPunct="1"/>
                  <a:r>
                    <a:rPr lang="en-US" sz="1600" b="1" i="1">
                      <a:solidFill>
                        <a:srgbClr val="0000FF"/>
                      </a:solidFill>
                      <a:latin typeface="Times New Roman" pitchFamily="18" charset="0"/>
                    </a:rPr>
                    <a:t>f</a:t>
                  </a:r>
                  <a:r>
                    <a:rPr lang="en-US" sz="1600" b="1" i="1" baseline="-25000">
                      <a:solidFill>
                        <a:srgbClr val="0000FF"/>
                      </a:solidFill>
                      <a:latin typeface="Times New Roman" pitchFamily="18" charset="0"/>
                    </a:rPr>
                    <a:t>2</a:t>
                  </a:r>
                </a:p>
              </p:txBody>
            </p:sp>
            <p:sp>
              <p:nvSpPr>
                <p:cNvPr id="3178" name="Rectangle 98"/>
                <p:cNvSpPr>
                  <a:spLocks noChangeArrowheads="1"/>
                </p:cNvSpPr>
                <p:nvPr/>
              </p:nvSpPr>
              <p:spPr bwMode="auto">
                <a:xfrm>
                  <a:off x="4428" y="2625"/>
                  <a:ext cx="450" cy="212"/>
                </a:xfrm>
                <a:prstGeom prst="rect">
                  <a:avLst/>
                </a:prstGeom>
                <a:noFill/>
                <a:ln w="12700">
                  <a:noFill/>
                  <a:miter lim="800000"/>
                  <a:headEnd/>
                  <a:tailEnd/>
                </a:ln>
              </p:spPr>
              <p:txBody>
                <a:bodyPr wrap="none" lIns="90488" tIns="44450" rIns="90488" bIns="44450">
                  <a:spAutoFit/>
                </a:bodyPr>
                <a:lstStyle/>
                <a:p>
                  <a:pPr eaLnBrk="1" hangingPunct="1"/>
                  <a:r>
                    <a:rPr lang="en-US" sz="1600" b="1" i="1">
                      <a:solidFill>
                        <a:schemeClr val="hlink"/>
                      </a:solidFill>
                      <a:latin typeface="Times New Roman" pitchFamily="18" charset="0"/>
                    </a:rPr>
                    <a:t>2f</a:t>
                  </a:r>
                  <a:r>
                    <a:rPr lang="en-US" sz="1600" b="1" i="1" baseline="-25000">
                      <a:solidFill>
                        <a:schemeClr val="hlink"/>
                      </a:solidFill>
                      <a:latin typeface="Times New Roman" pitchFamily="18" charset="0"/>
                    </a:rPr>
                    <a:t>1 </a:t>
                  </a:r>
                  <a:r>
                    <a:rPr lang="en-US" sz="1600" b="1">
                      <a:solidFill>
                        <a:schemeClr val="hlink"/>
                      </a:solidFill>
                      <a:latin typeface="Times New Roman" pitchFamily="18" charset="0"/>
                    </a:rPr>
                    <a:t>- </a:t>
                  </a:r>
                  <a:r>
                    <a:rPr lang="en-US" sz="1600" b="1" i="1">
                      <a:solidFill>
                        <a:schemeClr val="hlink"/>
                      </a:solidFill>
                      <a:latin typeface="Times New Roman" pitchFamily="18" charset="0"/>
                    </a:rPr>
                    <a:t>f</a:t>
                  </a:r>
                  <a:r>
                    <a:rPr lang="en-US" sz="1600" b="1" i="1" baseline="-25000">
                      <a:solidFill>
                        <a:schemeClr val="hlink"/>
                      </a:solidFill>
                      <a:latin typeface="Times New Roman" pitchFamily="18" charset="0"/>
                    </a:rPr>
                    <a:t>2</a:t>
                  </a:r>
                </a:p>
              </p:txBody>
            </p:sp>
            <p:sp>
              <p:nvSpPr>
                <p:cNvPr id="3179" name="Rectangle 99"/>
                <p:cNvSpPr>
                  <a:spLocks noChangeArrowheads="1"/>
                </p:cNvSpPr>
                <p:nvPr/>
              </p:nvSpPr>
              <p:spPr bwMode="auto">
                <a:xfrm>
                  <a:off x="5150" y="2626"/>
                  <a:ext cx="429" cy="212"/>
                </a:xfrm>
                <a:prstGeom prst="rect">
                  <a:avLst/>
                </a:prstGeom>
                <a:noFill/>
                <a:ln w="12700">
                  <a:noFill/>
                  <a:miter lim="800000"/>
                  <a:headEnd/>
                  <a:tailEnd/>
                </a:ln>
              </p:spPr>
              <p:txBody>
                <a:bodyPr wrap="none" lIns="90488" tIns="44450" rIns="90488" bIns="44450">
                  <a:spAutoFit/>
                </a:bodyPr>
                <a:lstStyle/>
                <a:p>
                  <a:pPr eaLnBrk="1" hangingPunct="1"/>
                  <a:r>
                    <a:rPr lang="en-US" sz="1600" b="1" i="1">
                      <a:solidFill>
                        <a:schemeClr val="hlink"/>
                      </a:solidFill>
                      <a:latin typeface="Times New Roman" pitchFamily="18" charset="0"/>
                    </a:rPr>
                    <a:t>2f</a:t>
                  </a:r>
                  <a:r>
                    <a:rPr lang="en-US" sz="1600" b="1" i="1" baseline="-25000">
                      <a:solidFill>
                        <a:schemeClr val="hlink"/>
                      </a:solidFill>
                      <a:latin typeface="Times New Roman" pitchFamily="18" charset="0"/>
                    </a:rPr>
                    <a:t>2</a:t>
                  </a:r>
                  <a:r>
                    <a:rPr lang="en-US" sz="1600" b="1">
                      <a:solidFill>
                        <a:schemeClr val="hlink"/>
                      </a:solidFill>
                      <a:latin typeface="Times New Roman" pitchFamily="18" charset="0"/>
                    </a:rPr>
                    <a:t>- </a:t>
                  </a:r>
                  <a:r>
                    <a:rPr lang="en-US" sz="1600" b="1" i="1">
                      <a:solidFill>
                        <a:schemeClr val="hlink"/>
                      </a:solidFill>
                      <a:latin typeface="Times New Roman" pitchFamily="18" charset="0"/>
                    </a:rPr>
                    <a:t>f</a:t>
                  </a:r>
                  <a:r>
                    <a:rPr lang="en-US" sz="1600" b="1" i="1" baseline="-25000">
                      <a:solidFill>
                        <a:schemeClr val="hlink"/>
                      </a:solidFill>
                      <a:latin typeface="Times New Roman" pitchFamily="18" charset="0"/>
                    </a:rPr>
                    <a:t>1</a:t>
                  </a:r>
                </a:p>
              </p:txBody>
            </p:sp>
          </p:grpSp>
        </p:grpSp>
        <p:graphicFrame>
          <p:nvGraphicFramePr>
            <p:cNvPr id="3076" name="Object 4"/>
            <p:cNvGraphicFramePr>
              <a:graphicFrameLocks noChangeAspect="1"/>
            </p:cNvGraphicFramePr>
            <p:nvPr/>
          </p:nvGraphicFramePr>
          <p:xfrm>
            <a:off x="4735" y="1801"/>
            <a:ext cx="174" cy="156"/>
          </p:xfrm>
          <a:graphic>
            <a:graphicData uri="http://schemas.openxmlformats.org/presentationml/2006/ole">
              <p:oleObj spid="_x0000_s3076" name="Equation" r:id="rId4" imgW="330120" imgH="291960" progId="Equation.DSMT4">
                <p:embed/>
              </p:oleObj>
            </a:graphicData>
          </a:graphic>
        </p:graphicFrame>
        <p:graphicFrame>
          <p:nvGraphicFramePr>
            <p:cNvPr id="3077" name="Object 5"/>
            <p:cNvGraphicFramePr>
              <a:graphicFrameLocks noChangeAspect="1"/>
            </p:cNvGraphicFramePr>
            <p:nvPr/>
          </p:nvGraphicFramePr>
          <p:xfrm>
            <a:off x="5170" y="2009"/>
            <a:ext cx="221" cy="157"/>
          </p:xfrm>
          <a:graphic>
            <a:graphicData uri="http://schemas.openxmlformats.org/presentationml/2006/ole">
              <p:oleObj spid="_x0000_s3077" name="Equation" r:id="rId5" imgW="419040" imgH="291960" progId="Equation.DSMT4">
                <p:embed/>
              </p:oleObj>
            </a:graphicData>
          </a:graphic>
        </p:graphicFrame>
      </p:grpSp>
      <p:grpSp>
        <p:nvGrpSpPr>
          <p:cNvPr id="8" name="Group 102"/>
          <p:cNvGrpSpPr>
            <a:grpSpLocks/>
          </p:cNvGrpSpPr>
          <p:nvPr/>
        </p:nvGrpSpPr>
        <p:grpSpPr bwMode="auto">
          <a:xfrm>
            <a:off x="4562475" y="952500"/>
            <a:ext cx="4391025" cy="1838325"/>
            <a:chOff x="2874" y="690"/>
            <a:chExt cx="2766" cy="1158"/>
          </a:xfrm>
        </p:grpSpPr>
        <p:sp>
          <p:nvSpPr>
            <p:cNvPr id="3159" name="Rectangle 103"/>
            <p:cNvSpPr>
              <a:spLocks noChangeArrowheads="1"/>
            </p:cNvSpPr>
            <p:nvPr/>
          </p:nvSpPr>
          <p:spPr bwMode="auto">
            <a:xfrm>
              <a:off x="3846" y="966"/>
              <a:ext cx="684" cy="588"/>
            </a:xfrm>
            <a:prstGeom prst="rect">
              <a:avLst/>
            </a:prstGeom>
            <a:solidFill>
              <a:schemeClr val="accent2"/>
            </a:solidFill>
            <a:ln w="12700">
              <a:solidFill>
                <a:schemeClr val="tx1"/>
              </a:solidFill>
              <a:miter lim="800000"/>
              <a:headEnd type="none" w="sm" len="sm"/>
              <a:tailEnd type="none" w="sm" len="sm"/>
            </a:ln>
          </p:spPr>
          <p:txBody>
            <a:bodyPr wrap="none" anchor="ctr"/>
            <a:lstStyle/>
            <a:p>
              <a:pPr algn="ctr"/>
              <a:r>
                <a:rPr lang="en-US" sz="1600" b="1">
                  <a:solidFill>
                    <a:schemeClr val="bg1"/>
                  </a:solidFill>
                </a:rPr>
                <a:t>Resonator</a:t>
              </a:r>
            </a:p>
          </p:txBody>
        </p:sp>
        <p:cxnSp>
          <p:nvCxnSpPr>
            <p:cNvPr id="3160" name="AutoShape 104"/>
            <p:cNvCxnSpPr>
              <a:cxnSpLocks noChangeShapeType="1"/>
              <a:stCxn id="3159" idx="3"/>
              <a:endCxn id="3166" idx="1"/>
            </p:cNvCxnSpPr>
            <p:nvPr/>
          </p:nvCxnSpPr>
          <p:spPr bwMode="auto">
            <a:xfrm flipV="1">
              <a:off x="4530" y="1251"/>
              <a:ext cx="270" cy="9"/>
            </a:xfrm>
            <a:prstGeom prst="straightConnector1">
              <a:avLst/>
            </a:prstGeom>
            <a:noFill/>
            <a:ln w="38100">
              <a:solidFill>
                <a:schemeClr val="tx1"/>
              </a:solidFill>
              <a:round/>
              <a:headEnd type="none" w="sm" len="sm"/>
              <a:tailEnd type="triangle" w="med" len="med"/>
            </a:ln>
          </p:spPr>
        </p:cxnSp>
        <p:sp>
          <p:nvSpPr>
            <p:cNvPr id="3161" name="Oval 105"/>
            <p:cNvSpPr>
              <a:spLocks noChangeArrowheads="1"/>
            </p:cNvSpPr>
            <p:nvPr/>
          </p:nvSpPr>
          <p:spPr bwMode="auto">
            <a:xfrm>
              <a:off x="2874" y="690"/>
              <a:ext cx="408" cy="390"/>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1" hangingPunct="1"/>
              <a:r>
                <a:rPr lang="en-US" sz="2000" b="1" i="1">
                  <a:solidFill>
                    <a:srgbClr val="FFFFFF"/>
                  </a:solidFill>
                  <a:latin typeface="Times New Roman" pitchFamily="18" charset="0"/>
                </a:rPr>
                <a:t>f</a:t>
              </a:r>
              <a:r>
                <a:rPr lang="en-US" sz="2000" b="1" i="1" baseline="-25000">
                  <a:solidFill>
                    <a:srgbClr val="FFFFFF"/>
                  </a:solidFill>
                  <a:latin typeface="Times New Roman" pitchFamily="18" charset="0"/>
                </a:rPr>
                <a:t>1</a:t>
              </a:r>
              <a:endParaRPr lang="en-US" sz="2000" b="1" i="1">
                <a:latin typeface="Times New Roman" pitchFamily="18" charset="0"/>
              </a:endParaRPr>
            </a:p>
          </p:txBody>
        </p:sp>
        <p:sp>
          <p:nvSpPr>
            <p:cNvPr id="3162" name="Oval 106"/>
            <p:cNvSpPr>
              <a:spLocks noChangeArrowheads="1"/>
            </p:cNvSpPr>
            <p:nvPr/>
          </p:nvSpPr>
          <p:spPr bwMode="auto">
            <a:xfrm>
              <a:off x="2874" y="1440"/>
              <a:ext cx="408" cy="408"/>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1" hangingPunct="1"/>
              <a:r>
                <a:rPr lang="en-US" sz="2000" b="1" i="1">
                  <a:solidFill>
                    <a:srgbClr val="FFFFFF"/>
                  </a:solidFill>
                  <a:latin typeface="Times New Roman" pitchFamily="18" charset="0"/>
                </a:rPr>
                <a:t>f</a:t>
              </a:r>
              <a:r>
                <a:rPr lang="en-US" sz="2000" b="1" i="1" baseline="-25000">
                  <a:solidFill>
                    <a:srgbClr val="FFFFFF"/>
                  </a:solidFill>
                  <a:latin typeface="Times New Roman" pitchFamily="18" charset="0"/>
                </a:rPr>
                <a:t>2</a:t>
              </a:r>
              <a:endParaRPr lang="en-US" sz="2000" b="1" i="1">
                <a:latin typeface="Times New Roman" pitchFamily="18" charset="0"/>
              </a:endParaRPr>
            </a:p>
          </p:txBody>
        </p:sp>
        <p:sp>
          <p:nvSpPr>
            <p:cNvPr id="3163" name="Rectangle 107"/>
            <p:cNvSpPr>
              <a:spLocks noChangeArrowheads="1"/>
            </p:cNvSpPr>
            <p:nvPr/>
          </p:nvSpPr>
          <p:spPr bwMode="auto">
            <a:xfrm>
              <a:off x="3252" y="1074"/>
              <a:ext cx="324" cy="372"/>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b="1">
                  <a:solidFill>
                    <a:schemeClr val="bg1"/>
                  </a:solidFill>
                </a:rPr>
                <a:t>+</a:t>
              </a:r>
            </a:p>
          </p:txBody>
        </p:sp>
        <p:cxnSp>
          <p:nvCxnSpPr>
            <p:cNvPr id="3164" name="AutoShape 108"/>
            <p:cNvCxnSpPr>
              <a:cxnSpLocks noChangeShapeType="1"/>
              <a:stCxn id="3161" idx="6"/>
              <a:endCxn id="3163" idx="0"/>
            </p:cNvCxnSpPr>
            <p:nvPr/>
          </p:nvCxnSpPr>
          <p:spPr bwMode="auto">
            <a:xfrm>
              <a:off x="3282" y="885"/>
              <a:ext cx="132" cy="189"/>
            </a:xfrm>
            <a:prstGeom prst="bentConnector2">
              <a:avLst/>
            </a:prstGeom>
            <a:noFill/>
            <a:ln w="38100">
              <a:solidFill>
                <a:schemeClr val="tx1"/>
              </a:solidFill>
              <a:miter lim="800000"/>
              <a:headEnd type="none" w="sm" len="sm"/>
              <a:tailEnd type="triangle" w="med" len="med"/>
            </a:ln>
          </p:spPr>
        </p:cxnSp>
        <p:cxnSp>
          <p:nvCxnSpPr>
            <p:cNvPr id="3165" name="AutoShape 109"/>
            <p:cNvCxnSpPr>
              <a:cxnSpLocks noChangeShapeType="1"/>
              <a:stCxn id="3162" idx="6"/>
              <a:endCxn id="3163" idx="2"/>
            </p:cNvCxnSpPr>
            <p:nvPr/>
          </p:nvCxnSpPr>
          <p:spPr bwMode="auto">
            <a:xfrm flipV="1">
              <a:off x="3282" y="1446"/>
              <a:ext cx="132" cy="198"/>
            </a:xfrm>
            <a:prstGeom prst="bentConnector2">
              <a:avLst/>
            </a:prstGeom>
            <a:noFill/>
            <a:ln w="38100">
              <a:solidFill>
                <a:schemeClr val="tx1"/>
              </a:solidFill>
              <a:miter lim="800000"/>
              <a:headEnd type="none" w="sm" len="sm"/>
              <a:tailEnd type="triangle" w="med" len="med"/>
            </a:ln>
          </p:spPr>
        </p:cxnSp>
        <p:sp>
          <p:nvSpPr>
            <p:cNvPr id="3166" name="Rectangle 110"/>
            <p:cNvSpPr>
              <a:spLocks noChangeArrowheads="1"/>
            </p:cNvSpPr>
            <p:nvPr/>
          </p:nvSpPr>
          <p:spPr bwMode="auto">
            <a:xfrm>
              <a:off x="4800" y="984"/>
              <a:ext cx="840" cy="534"/>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1600" b="1">
                  <a:solidFill>
                    <a:schemeClr val="bg1"/>
                  </a:solidFill>
                </a:rPr>
                <a:t>Spectrum</a:t>
              </a:r>
              <a:br>
                <a:rPr lang="en-US" sz="1600" b="1">
                  <a:solidFill>
                    <a:schemeClr val="bg1"/>
                  </a:solidFill>
                </a:rPr>
              </a:br>
              <a:r>
                <a:rPr lang="en-US" sz="1600" b="1">
                  <a:solidFill>
                    <a:schemeClr val="bg1"/>
                  </a:solidFill>
                </a:rPr>
                <a:t>Analyzer</a:t>
              </a:r>
            </a:p>
          </p:txBody>
        </p:sp>
        <p:cxnSp>
          <p:nvCxnSpPr>
            <p:cNvPr id="3167" name="AutoShape 111"/>
            <p:cNvCxnSpPr>
              <a:cxnSpLocks noChangeShapeType="1"/>
              <a:stCxn id="3163" idx="3"/>
              <a:endCxn id="3159" idx="1"/>
            </p:cNvCxnSpPr>
            <p:nvPr/>
          </p:nvCxnSpPr>
          <p:spPr bwMode="auto">
            <a:xfrm>
              <a:off x="3576" y="1260"/>
              <a:ext cx="270" cy="0"/>
            </a:xfrm>
            <a:prstGeom prst="straightConnector1">
              <a:avLst/>
            </a:prstGeom>
            <a:noFill/>
            <a:ln w="38100">
              <a:solidFill>
                <a:schemeClr val="tx1"/>
              </a:solidFill>
              <a:round/>
              <a:headEnd type="none" w="sm" len="sm"/>
              <a:tailEnd type="triangle" w="med" len="med"/>
            </a:ln>
          </p:spPr>
        </p:cxnSp>
        <p:sp>
          <p:nvSpPr>
            <p:cNvPr id="3168" name="Text Box 112"/>
            <p:cNvSpPr txBox="1">
              <a:spLocks noChangeArrowheads="1"/>
            </p:cNvSpPr>
            <p:nvPr/>
          </p:nvSpPr>
          <p:spPr bwMode="auto">
            <a:xfrm>
              <a:off x="3324" y="1307"/>
              <a:ext cx="116" cy="231"/>
            </a:xfrm>
            <a:prstGeom prst="rect">
              <a:avLst/>
            </a:prstGeom>
            <a:noFill/>
            <a:ln w="12700">
              <a:noFill/>
              <a:miter lim="800000"/>
              <a:headEnd type="none" w="sm" len="sm"/>
              <a:tailEnd type="none" w="sm" len="sm"/>
            </a:ln>
          </p:spPr>
          <p:txBody>
            <a:bodyPr>
              <a:spAutoFit/>
            </a:bodyPr>
            <a:lstStyle/>
            <a:p>
              <a:pPr>
                <a:spcBef>
                  <a:spcPct val="50000"/>
                </a:spcBef>
              </a:pPr>
              <a:endParaRPr lang="en-US" b="1"/>
            </a:p>
          </p:txBody>
        </p:sp>
      </p:grpSp>
      <p:sp>
        <p:nvSpPr>
          <p:cNvPr id="3153" name="Text Box 113"/>
          <p:cNvSpPr txBox="1">
            <a:spLocks noChangeArrowheads="1"/>
          </p:cNvSpPr>
          <p:nvPr/>
        </p:nvSpPr>
        <p:spPr bwMode="auto">
          <a:xfrm>
            <a:off x="5632450" y="839788"/>
            <a:ext cx="2370138" cy="396875"/>
          </a:xfrm>
          <a:prstGeom prst="rect">
            <a:avLst/>
          </a:prstGeom>
          <a:noFill/>
          <a:ln w="12700">
            <a:noFill/>
            <a:miter lim="800000"/>
            <a:headEnd type="none" w="sm" len="sm"/>
            <a:tailEnd type="none" w="sm" len="sm"/>
          </a:ln>
        </p:spPr>
        <p:txBody>
          <a:bodyPr wrap="none">
            <a:spAutoFit/>
          </a:bodyPr>
          <a:lstStyle/>
          <a:p>
            <a:r>
              <a:rPr lang="en-US" sz="2000" b="1"/>
              <a:t>IMD measurement</a:t>
            </a:r>
          </a:p>
        </p:txBody>
      </p:sp>
      <p:sp>
        <p:nvSpPr>
          <p:cNvPr id="3154" name="Text Box 114"/>
          <p:cNvSpPr txBox="1">
            <a:spLocks noChangeArrowheads="1"/>
          </p:cNvSpPr>
          <p:nvPr/>
        </p:nvSpPr>
        <p:spPr bwMode="auto">
          <a:xfrm rot="-5400000">
            <a:off x="3636169" y="5120482"/>
            <a:ext cx="1793875" cy="274637"/>
          </a:xfrm>
          <a:prstGeom prst="rect">
            <a:avLst/>
          </a:prstGeom>
          <a:noFill/>
          <a:ln w="12700">
            <a:noFill/>
            <a:miter lim="800000"/>
            <a:headEnd type="none" w="sm" len="sm"/>
            <a:tailEnd type="none" w="sm" len="sm"/>
          </a:ln>
        </p:spPr>
        <p:txBody>
          <a:bodyPr>
            <a:spAutoFit/>
          </a:bodyPr>
          <a:lstStyle/>
          <a:p>
            <a:pPr algn="ctr">
              <a:spcBef>
                <a:spcPct val="50000"/>
              </a:spcBef>
            </a:pPr>
            <a:r>
              <a:rPr lang="en-US" sz="1200" b="1"/>
              <a:t>Output  power (dBm)</a:t>
            </a:r>
          </a:p>
        </p:txBody>
      </p:sp>
      <p:pic>
        <p:nvPicPr>
          <p:cNvPr id="3155" name="Picture 115"/>
          <p:cNvPicPr>
            <a:picLocks noChangeAspect="1" noChangeArrowheads="1"/>
          </p:cNvPicPr>
          <p:nvPr/>
        </p:nvPicPr>
        <p:blipFill>
          <a:blip r:embed="rId6" cstate="print"/>
          <a:srcRect/>
          <a:stretch>
            <a:fillRect/>
          </a:stretch>
        </p:blipFill>
        <p:spPr bwMode="auto">
          <a:xfrm>
            <a:off x="4551363" y="4387850"/>
            <a:ext cx="2706687" cy="2159000"/>
          </a:xfrm>
          <a:prstGeom prst="rect">
            <a:avLst/>
          </a:prstGeom>
          <a:noFill/>
          <a:ln w="12700">
            <a:noFill/>
            <a:miter lim="800000"/>
            <a:headEnd type="none" w="sm" len="sm"/>
            <a:tailEnd type="none" w="sm" len="sm"/>
          </a:ln>
        </p:spPr>
      </p:pic>
      <p:sp>
        <p:nvSpPr>
          <p:cNvPr id="3156" name="Text Box 116"/>
          <p:cNvSpPr txBox="1">
            <a:spLocks noChangeArrowheads="1"/>
          </p:cNvSpPr>
          <p:nvPr/>
        </p:nvSpPr>
        <p:spPr bwMode="auto">
          <a:xfrm>
            <a:off x="5337175" y="6110288"/>
            <a:ext cx="1533525" cy="274637"/>
          </a:xfrm>
          <a:prstGeom prst="rect">
            <a:avLst/>
          </a:prstGeom>
          <a:noFill/>
          <a:ln w="12700">
            <a:noFill/>
            <a:miter lim="800000"/>
            <a:headEnd type="none" w="sm" len="sm"/>
            <a:tailEnd type="none" w="sm" len="sm"/>
          </a:ln>
        </p:spPr>
        <p:txBody>
          <a:bodyPr wrap="none">
            <a:spAutoFit/>
          </a:bodyPr>
          <a:lstStyle/>
          <a:p>
            <a:pPr algn="ctr"/>
            <a:r>
              <a:rPr lang="en-US" sz="1200" b="1"/>
              <a:t>Input power (dBm)</a:t>
            </a:r>
          </a:p>
        </p:txBody>
      </p:sp>
      <p:graphicFrame>
        <p:nvGraphicFramePr>
          <p:cNvPr id="3074" name="Object 2"/>
          <p:cNvGraphicFramePr>
            <a:graphicFrameLocks noChangeAspect="1"/>
          </p:cNvGraphicFramePr>
          <p:nvPr/>
        </p:nvGraphicFramePr>
        <p:xfrm>
          <a:off x="7423150" y="5359400"/>
          <a:ext cx="1219200" cy="330200"/>
        </p:xfrm>
        <a:graphic>
          <a:graphicData uri="http://schemas.openxmlformats.org/presentationml/2006/ole">
            <p:oleObj spid="_x0000_s3074" name="Equation" r:id="rId7" imgW="1218960" imgH="330120" progId="Equation.DSMT4">
              <p:embed/>
            </p:oleObj>
          </a:graphicData>
        </a:graphic>
      </p:graphicFrame>
      <p:graphicFrame>
        <p:nvGraphicFramePr>
          <p:cNvPr id="3075" name="Object 3"/>
          <p:cNvGraphicFramePr>
            <a:graphicFrameLocks noChangeAspect="1"/>
          </p:cNvGraphicFramePr>
          <p:nvPr/>
        </p:nvGraphicFramePr>
        <p:xfrm>
          <a:off x="7473950" y="4702175"/>
          <a:ext cx="1130300" cy="292100"/>
        </p:xfrm>
        <a:graphic>
          <a:graphicData uri="http://schemas.openxmlformats.org/presentationml/2006/ole">
            <p:oleObj spid="_x0000_s3075" name="Equation" r:id="rId8" imgW="1130040" imgH="291960" progId="Equation.DSMT4">
              <p:embed/>
            </p:oleObj>
          </a:graphicData>
        </a:graphic>
      </p:graphicFrame>
      <p:sp>
        <p:nvSpPr>
          <p:cNvPr id="3157" name="Text Box 119"/>
          <p:cNvSpPr txBox="1">
            <a:spLocks noChangeArrowheads="1"/>
          </p:cNvSpPr>
          <p:nvPr/>
        </p:nvSpPr>
        <p:spPr bwMode="auto">
          <a:xfrm>
            <a:off x="4994275" y="4548188"/>
            <a:ext cx="1133475" cy="274637"/>
          </a:xfrm>
          <a:prstGeom prst="rect">
            <a:avLst/>
          </a:prstGeom>
          <a:noFill/>
          <a:ln w="12700">
            <a:noFill/>
            <a:miter lim="800000"/>
            <a:headEnd type="none" w="sm" len="sm"/>
            <a:tailEnd type="none" w="sm" len="sm"/>
          </a:ln>
        </p:spPr>
        <p:txBody>
          <a:bodyPr wrap="none">
            <a:spAutoFit/>
          </a:bodyPr>
          <a:lstStyle/>
          <a:p>
            <a:r>
              <a:rPr lang="en-US" sz="1200" b="1">
                <a:solidFill>
                  <a:srgbClr val="008000"/>
                </a:solidFill>
              </a:rPr>
              <a:t>Fundamental</a:t>
            </a:r>
          </a:p>
        </p:txBody>
      </p:sp>
      <p:sp>
        <p:nvSpPr>
          <p:cNvPr id="3158" name="Text Box 120"/>
          <p:cNvSpPr txBox="1">
            <a:spLocks noChangeArrowheads="1"/>
          </p:cNvSpPr>
          <p:nvPr/>
        </p:nvSpPr>
        <p:spPr bwMode="auto">
          <a:xfrm>
            <a:off x="6127750" y="5033963"/>
            <a:ext cx="836613" cy="274637"/>
          </a:xfrm>
          <a:prstGeom prst="rect">
            <a:avLst/>
          </a:prstGeom>
          <a:noFill/>
          <a:ln w="12700">
            <a:noFill/>
            <a:miter lim="800000"/>
            <a:headEnd type="none" w="sm" len="sm"/>
            <a:tailEnd type="none" w="sm" len="sm"/>
          </a:ln>
        </p:spPr>
        <p:txBody>
          <a:bodyPr wrap="none">
            <a:spAutoFit/>
          </a:bodyPr>
          <a:lstStyle/>
          <a:p>
            <a:r>
              <a:rPr lang="en-US" sz="1200" b="1">
                <a:solidFill>
                  <a:schemeClr val="hlink"/>
                </a:solidFill>
              </a:rPr>
              <a:t>Intermod</a:t>
            </a:r>
          </a:p>
        </p:txBody>
      </p:sp>
      <p:sp>
        <p:nvSpPr>
          <p:cNvPr id="121" name="TextBox 120"/>
          <p:cNvSpPr txBox="1"/>
          <p:nvPr/>
        </p:nvSpPr>
        <p:spPr>
          <a:xfrm>
            <a:off x="2586179" y="1623846"/>
            <a:ext cx="971741" cy="369332"/>
          </a:xfrm>
          <a:prstGeom prst="rect">
            <a:avLst/>
          </a:prstGeom>
          <a:noFill/>
        </p:spPr>
        <p:txBody>
          <a:bodyPr wrap="none" rtlCol="0">
            <a:spAutoFit/>
          </a:bodyPr>
          <a:lstStyle/>
          <a:p>
            <a:pPr algn="ctr"/>
            <a:r>
              <a:rPr lang="en-US" b="1" dirty="0" smtClean="0"/>
              <a:t>150 </a:t>
            </a:r>
            <a:r>
              <a:rPr lang="en-US" b="1" dirty="0" smtClean="0">
                <a:sym typeface="Symbol"/>
              </a:rPr>
              <a:t>m</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Dielectric Resonator for Films on Metallic Substrates</a:t>
            </a:r>
          </a:p>
        </p:txBody>
      </p:sp>
      <p:sp>
        <p:nvSpPr>
          <p:cNvPr id="25603" name="Text Box 4"/>
          <p:cNvSpPr txBox="1">
            <a:spLocks noChangeArrowheads="1"/>
          </p:cNvSpPr>
          <p:nvPr/>
        </p:nvSpPr>
        <p:spPr bwMode="auto">
          <a:xfrm>
            <a:off x="1397000" y="5057775"/>
            <a:ext cx="6350000" cy="1200150"/>
          </a:xfrm>
          <a:prstGeom prst="rect">
            <a:avLst/>
          </a:prstGeom>
          <a:noFill/>
          <a:ln w="12700">
            <a:noFill/>
            <a:miter lim="800000"/>
            <a:headEnd type="none" w="sm" len="sm"/>
            <a:tailEnd type="none" w="sm" len="sm"/>
          </a:ln>
        </p:spPr>
        <p:txBody>
          <a:bodyPr>
            <a:spAutoFit/>
          </a:bodyPr>
          <a:lstStyle/>
          <a:p>
            <a:pPr marL="171450" indent="-171450">
              <a:buFontTx/>
              <a:buChar char="•"/>
            </a:pPr>
            <a:r>
              <a:rPr lang="en-US" b="1" dirty="0"/>
              <a:t>Can be used with metallic or dielectric substrates</a:t>
            </a:r>
          </a:p>
          <a:p>
            <a:pPr marL="171450" indent="-171450">
              <a:buFontTx/>
              <a:buChar char="•"/>
            </a:pPr>
            <a:r>
              <a:rPr lang="en-US" b="1" dirty="0"/>
              <a:t>Designed for high-power measurements</a:t>
            </a:r>
          </a:p>
          <a:p>
            <a:pPr marL="171450" indent="-171450">
              <a:buFontTx/>
              <a:buChar char="•"/>
            </a:pPr>
            <a:r>
              <a:rPr lang="en-US" b="1" dirty="0"/>
              <a:t>Fundamental frequency = 10.7 GHz</a:t>
            </a:r>
          </a:p>
          <a:p>
            <a:pPr marL="171450" indent="-171450">
              <a:buFontTx/>
              <a:buChar char="•"/>
            </a:pPr>
            <a:r>
              <a:rPr lang="en-US" b="1" dirty="0"/>
              <a:t>TE</a:t>
            </a:r>
            <a:r>
              <a:rPr lang="en-US" b="1" baseline="-25000" dirty="0"/>
              <a:t>011</a:t>
            </a:r>
            <a:r>
              <a:rPr lang="en-US" b="1" dirty="0"/>
              <a:t> mode</a:t>
            </a:r>
          </a:p>
        </p:txBody>
      </p:sp>
      <p:sp>
        <p:nvSpPr>
          <p:cNvPr id="25604" name="Rectangle 5"/>
          <p:cNvSpPr>
            <a:spLocks noChangeArrowheads="1"/>
          </p:cNvSpPr>
          <p:nvPr/>
        </p:nvSpPr>
        <p:spPr bwMode="auto">
          <a:xfrm>
            <a:off x="1485900" y="4054475"/>
            <a:ext cx="2092325" cy="3429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5605" name="Rectangle 6"/>
          <p:cNvSpPr>
            <a:spLocks noChangeArrowheads="1"/>
          </p:cNvSpPr>
          <p:nvPr/>
        </p:nvSpPr>
        <p:spPr bwMode="auto">
          <a:xfrm>
            <a:off x="2822575" y="3775075"/>
            <a:ext cx="650875" cy="339725"/>
          </a:xfrm>
          <a:prstGeom prst="rect">
            <a:avLst/>
          </a:prstGeom>
          <a:solidFill>
            <a:schemeClr val="bg1"/>
          </a:solidFill>
          <a:ln w="12700">
            <a:noFill/>
            <a:miter lim="800000"/>
            <a:headEnd type="none" w="sm" len="sm"/>
            <a:tailEnd type="none" w="sm" len="sm"/>
          </a:ln>
        </p:spPr>
        <p:txBody>
          <a:bodyPr wrap="none" anchor="ctr"/>
          <a:lstStyle/>
          <a:p>
            <a:endParaRPr lang="en-US"/>
          </a:p>
        </p:txBody>
      </p:sp>
      <p:pic>
        <p:nvPicPr>
          <p:cNvPr id="25606" name="Picture 7"/>
          <p:cNvPicPr>
            <a:picLocks noChangeAspect="1" noChangeArrowheads="1"/>
          </p:cNvPicPr>
          <p:nvPr/>
        </p:nvPicPr>
        <p:blipFill>
          <a:blip r:embed="rId3" cstate="print"/>
          <a:srcRect/>
          <a:stretch>
            <a:fillRect/>
          </a:stretch>
        </p:blipFill>
        <p:spPr bwMode="auto">
          <a:xfrm>
            <a:off x="190500" y="990600"/>
            <a:ext cx="8763000" cy="407193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1600" y="76200"/>
            <a:ext cx="6743700" cy="715963"/>
          </a:xfrm>
        </p:spPr>
        <p:txBody>
          <a:bodyPr/>
          <a:lstStyle/>
          <a:p>
            <a:r>
              <a:rPr lang="en-US" dirty="0" smtClean="0">
                <a:solidFill>
                  <a:schemeClr val="tx1"/>
                </a:solidFill>
              </a:rPr>
              <a:t>Resonators</a:t>
            </a:r>
            <a:r>
              <a:rPr lang="en-US" sz="2400" dirty="0" smtClean="0">
                <a:solidFill>
                  <a:srgbClr val="C00000"/>
                </a:solidFill>
              </a:rPr>
              <a:t/>
            </a:r>
            <a:br>
              <a:rPr lang="en-US" sz="2400" dirty="0" smtClean="0">
                <a:solidFill>
                  <a:srgbClr val="C00000"/>
                </a:solidFill>
              </a:rPr>
            </a:br>
            <a:r>
              <a:rPr lang="en-US" sz="2400" dirty="0" err="1" smtClean="0"/>
              <a:t>Stripline</a:t>
            </a:r>
            <a:r>
              <a:rPr lang="en-US" sz="2400" dirty="0" smtClean="0"/>
              <a:t> vs. Dielectric</a:t>
            </a:r>
          </a:p>
        </p:txBody>
      </p:sp>
      <p:sp>
        <p:nvSpPr>
          <p:cNvPr id="39939" name="Text Box 3"/>
          <p:cNvSpPr txBox="1">
            <a:spLocks noChangeArrowheads="1"/>
          </p:cNvSpPr>
          <p:nvPr/>
        </p:nvSpPr>
        <p:spPr bwMode="auto">
          <a:xfrm>
            <a:off x="209550" y="908050"/>
            <a:ext cx="4419600" cy="396875"/>
          </a:xfrm>
          <a:prstGeom prst="rect">
            <a:avLst/>
          </a:prstGeom>
          <a:noFill/>
          <a:ln w="9525">
            <a:noFill/>
            <a:miter lim="800000"/>
            <a:headEnd/>
            <a:tailEnd/>
          </a:ln>
        </p:spPr>
        <p:txBody>
          <a:bodyPr>
            <a:spAutoFit/>
          </a:bodyPr>
          <a:lstStyle/>
          <a:p>
            <a:pPr algn="ctr">
              <a:spcBef>
                <a:spcPct val="50000"/>
              </a:spcBef>
            </a:pPr>
            <a:r>
              <a:rPr lang="en-US" sz="2000" b="1" dirty="0"/>
              <a:t>Stripline Resonator: </a:t>
            </a:r>
            <a:r>
              <a:rPr lang="en-US" sz="1600" b="1" dirty="0">
                <a:solidFill>
                  <a:srgbClr val="3333FF"/>
                </a:solidFill>
              </a:rPr>
              <a:t>Side View</a:t>
            </a:r>
          </a:p>
        </p:txBody>
      </p:sp>
      <p:sp>
        <p:nvSpPr>
          <p:cNvPr id="39940" name="Rectangle 4"/>
          <p:cNvSpPr>
            <a:spLocks noChangeArrowheads="1"/>
          </p:cNvSpPr>
          <p:nvPr/>
        </p:nvSpPr>
        <p:spPr bwMode="auto">
          <a:xfrm>
            <a:off x="838200" y="2374900"/>
            <a:ext cx="3124200" cy="407988"/>
          </a:xfrm>
          <a:prstGeom prst="rect">
            <a:avLst/>
          </a:prstGeom>
          <a:solidFill>
            <a:srgbClr val="00B0F0"/>
          </a:solidFill>
          <a:ln w="9525">
            <a:solidFill>
              <a:schemeClr val="tx1"/>
            </a:solidFill>
            <a:miter lim="800000"/>
            <a:headEnd/>
            <a:tailEnd/>
          </a:ln>
        </p:spPr>
        <p:txBody>
          <a:bodyPr wrap="none" anchor="ctr"/>
          <a:lstStyle/>
          <a:p>
            <a:pPr algn="ctr"/>
            <a:r>
              <a:rPr lang="en-US" sz="2000" b="1" dirty="0">
                <a:solidFill>
                  <a:schemeClr val="bg1"/>
                </a:solidFill>
              </a:rPr>
              <a:t>Conductor Cross Section</a:t>
            </a:r>
            <a:endParaRPr lang="en-US" sz="2000" b="1" dirty="0"/>
          </a:p>
        </p:txBody>
      </p:sp>
      <p:grpSp>
        <p:nvGrpSpPr>
          <p:cNvPr id="2" name="Group 5"/>
          <p:cNvGrpSpPr>
            <a:grpSpLocks/>
          </p:cNvGrpSpPr>
          <p:nvPr/>
        </p:nvGrpSpPr>
        <p:grpSpPr bwMode="auto">
          <a:xfrm>
            <a:off x="0" y="3117850"/>
            <a:ext cx="4038600" cy="2835275"/>
            <a:chOff x="288" y="1968"/>
            <a:chExt cx="2544" cy="1786"/>
          </a:xfrm>
        </p:grpSpPr>
        <p:sp>
          <p:nvSpPr>
            <p:cNvPr id="39970" name="Text Box 6"/>
            <p:cNvSpPr txBox="1">
              <a:spLocks noChangeArrowheads="1"/>
            </p:cNvSpPr>
            <p:nvPr/>
          </p:nvSpPr>
          <p:spPr bwMode="auto">
            <a:xfrm rot="-5400000">
              <a:off x="-44" y="2636"/>
              <a:ext cx="913" cy="250"/>
            </a:xfrm>
            <a:prstGeom prst="rect">
              <a:avLst/>
            </a:prstGeom>
            <a:noFill/>
            <a:ln w="9525">
              <a:noFill/>
              <a:miter lim="800000"/>
              <a:headEnd/>
              <a:tailEnd/>
            </a:ln>
          </p:spPr>
          <p:txBody>
            <a:bodyPr>
              <a:spAutoFit/>
            </a:bodyPr>
            <a:lstStyle/>
            <a:p>
              <a:pPr>
                <a:spcBef>
                  <a:spcPct val="50000"/>
                </a:spcBef>
              </a:pPr>
              <a:r>
                <a:rPr lang="en-US" sz="2000" dirty="0"/>
                <a:t>|</a:t>
              </a:r>
              <a:r>
                <a:rPr lang="en-US" sz="2000" b="1" dirty="0"/>
                <a:t>J(x)/</a:t>
              </a:r>
              <a:r>
                <a:rPr lang="en-US" sz="2000" b="1" dirty="0" err="1"/>
                <a:t>J</a:t>
              </a:r>
              <a:r>
                <a:rPr lang="en-US" sz="2000" b="1" baseline="-25000" dirty="0" err="1"/>
                <a:t>max</a:t>
              </a:r>
              <a:r>
                <a:rPr lang="en-US" sz="2000" b="1" dirty="0"/>
                <a:t>|</a:t>
              </a:r>
            </a:p>
          </p:txBody>
        </p:sp>
        <p:sp>
          <p:nvSpPr>
            <p:cNvPr id="39971" name="Text Box 7"/>
            <p:cNvSpPr txBox="1">
              <a:spLocks noChangeArrowheads="1"/>
            </p:cNvSpPr>
            <p:nvPr/>
          </p:nvSpPr>
          <p:spPr bwMode="auto">
            <a:xfrm>
              <a:off x="720" y="3504"/>
              <a:ext cx="2112" cy="250"/>
            </a:xfrm>
            <a:prstGeom prst="rect">
              <a:avLst/>
            </a:prstGeom>
            <a:noFill/>
            <a:ln w="9525">
              <a:noFill/>
              <a:miter lim="800000"/>
              <a:headEnd/>
              <a:tailEnd/>
            </a:ln>
          </p:spPr>
          <p:txBody>
            <a:bodyPr>
              <a:spAutoFit/>
            </a:bodyPr>
            <a:lstStyle/>
            <a:p>
              <a:pPr>
                <a:spcBef>
                  <a:spcPct val="50000"/>
                </a:spcBef>
              </a:pPr>
              <a:r>
                <a:rPr lang="en-US" sz="2000" b="1" dirty="0"/>
                <a:t>Position from Center (</a:t>
              </a:r>
              <a:r>
                <a:rPr lang="en-US" sz="2000" b="1" dirty="0">
                  <a:sym typeface="Symbol" pitchFamily="18" charset="2"/>
                </a:rPr>
                <a:t>m)</a:t>
              </a:r>
              <a:endParaRPr lang="en-US" sz="2000" b="1" dirty="0"/>
            </a:p>
          </p:txBody>
        </p:sp>
        <p:pic>
          <p:nvPicPr>
            <p:cNvPr id="39972" name="Picture 8"/>
            <p:cNvPicPr>
              <a:picLocks noChangeAspect="1" noChangeArrowheads="1"/>
            </p:cNvPicPr>
            <p:nvPr/>
          </p:nvPicPr>
          <p:blipFill>
            <a:blip r:embed="rId3" cstate="print"/>
            <a:srcRect/>
            <a:stretch>
              <a:fillRect/>
            </a:stretch>
          </p:blipFill>
          <p:spPr bwMode="auto">
            <a:xfrm>
              <a:off x="576" y="1968"/>
              <a:ext cx="2256" cy="1575"/>
            </a:xfrm>
            <a:prstGeom prst="rect">
              <a:avLst/>
            </a:prstGeom>
            <a:noFill/>
            <a:ln w="12700">
              <a:noFill/>
              <a:miter lim="800000"/>
              <a:headEnd type="none" w="sm" len="sm"/>
              <a:tailEnd type="none" w="sm" len="sm"/>
            </a:ln>
          </p:spPr>
        </p:pic>
      </p:grpSp>
      <p:sp>
        <p:nvSpPr>
          <p:cNvPr id="39942" name="Text Box 9"/>
          <p:cNvSpPr txBox="1">
            <a:spLocks noChangeArrowheads="1"/>
          </p:cNvSpPr>
          <p:nvPr/>
        </p:nvSpPr>
        <p:spPr bwMode="auto">
          <a:xfrm>
            <a:off x="990600" y="5927725"/>
            <a:ext cx="2667000" cy="396875"/>
          </a:xfrm>
          <a:prstGeom prst="rect">
            <a:avLst/>
          </a:prstGeom>
          <a:noFill/>
          <a:ln w="9525">
            <a:noFill/>
            <a:miter lim="800000"/>
            <a:headEnd/>
            <a:tailEnd/>
          </a:ln>
        </p:spPr>
        <p:txBody>
          <a:bodyPr>
            <a:spAutoFit/>
          </a:bodyPr>
          <a:lstStyle/>
          <a:p>
            <a:pPr>
              <a:spcBef>
                <a:spcPct val="50000"/>
              </a:spcBef>
            </a:pPr>
            <a:r>
              <a:rPr lang="en-US" sz="1600" b="1" dirty="0" err="1">
                <a:solidFill>
                  <a:srgbClr val="FF0000"/>
                </a:solidFill>
              </a:rPr>
              <a:t>J</a:t>
            </a:r>
            <a:r>
              <a:rPr lang="en-US" sz="1600" b="1" baseline="-25000" dirty="0" err="1">
                <a:solidFill>
                  <a:srgbClr val="FF0000"/>
                </a:solidFill>
              </a:rPr>
              <a:t>max</a:t>
            </a:r>
            <a:r>
              <a:rPr lang="en-US" sz="1600" b="1" baseline="-25000" dirty="0">
                <a:solidFill>
                  <a:srgbClr val="FF0000"/>
                </a:solidFill>
              </a:rPr>
              <a:t> </a:t>
            </a:r>
            <a:r>
              <a:rPr lang="en-US" sz="1600" b="1" dirty="0">
                <a:solidFill>
                  <a:srgbClr val="FF0000"/>
                </a:solidFill>
              </a:rPr>
              <a:t>~ 1.6 x 10</a:t>
            </a:r>
            <a:r>
              <a:rPr lang="en-US" sz="1600" b="1" baseline="30000" dirty="0">
                <a:solidFill>
                  <a:srgbClr val="FF0000"/>
                </a:solidFill>
              </a:rPr>
              <a:t>8</a:t>
            </a:r>
            <a:r>
              <a:rPr lang="en-US" sz="1600" b="1" dirty="0">
                <a:solidFill>
                  <a:srgbClr val="FF0000"/>
                </a:solidFill>
              </a:rPr>
              <a:t> A/cm</a:t>
            </a:r>
            <a:r>
              <a:rPr lang="en-US" sz="1600" b="1" baseline="30000" dirty="0">
                <a:solidFill>
                  <a:srgbClr val="FF0000"/>
                </a:solidFill>
              </a:rPr>
              <a:t>2</a:t>
            </a:r>
            <a:r>
              <a:rPr lang="en-US" sz="2000" b="1" dirty="0">
                <a:solidFill>
                  <a:srgbClr val="FF0000"/>
                </a:solidFill>
              </a:rPr>
              <a:t> </a:t>
            </a:r>
          </a:p>
        </p:txBody>
      </p:sp>
      <p:sp>
        <p:nvSpPr>
          <p:cNvPr id="39943" name="Line 10"/>
          <p:cNvSpPr>
            <a:spLocks noChangeShapeType="1"/>
          </p:cNvSpPr>
          <p:nvPr/>
        </p:nvSpPr>
        <p:spPr bwMode="auto">
          <a:xfrm>
            <a:off x="3959225" y="1812925"/>
            <a:ext cx="0" cy="3619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44" name="Line 11"/>
          <p:cNvSpPr>
            <a:spLocks noChangeShapeType="1"/>
          </p:cNvSpPr>
          <p:nvPr/>
        </p:nvSpPr>
        <p:spPr bwMode="auto">
          <a:xfrm>
            <a:off x="835025" y="1803400"/>
            <a:ext cx="0" cy="3619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45" name="Line 12"/>
          <p:cNvSpPr>
            <a:spLocks noChangeShapeType="1"/>
          </p:cNvSpPr>
          <p:nvPr/>
        </p:nvSpPr>
        <p:spPr bwMode="auto">
          <a:xfrm flipH="1">
            <a:off x="835025" y="1974850"/>
            <a:ext cx="1012825" cy="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9946" name="Line 13"/>
          <p:cNvSpPr>
            <a:spLocks noChangeShapeType="1"/>
          </p:cNvSpPr>
          <p:nvPr/>
        </p:nvSpPr>
        <p:spPr bwMode="auto">
          <a:xfrm>
            <a:off x="2946400" y="1974850"/>
            <a:ext cx="1012825" cy="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9947" name="Text Box 14"/>
          <p:cNvSpPr txBox="1">
            <a:spLocks noChangeArrowheads="1"/>
          </p:cNvSpPr>
          <p:nvPr/>
        </p:nvSpPr>
        <p:spPr bwMode="auto">
          <a:xfrm>
            <a:off x="1889125" y="1779588"/>
            <a:ext cx="963613" cy="366712"/>
          </a:xfrm>
          <a:prstGeom prst="rect">
            <a:avLst/>
          </a:prstGeom>
          <a:noFill/>
          <a:ln w="12700">
            <a:noFill/>
            <a:miter lim="800000"/>
            <a:headEnd type="none" w="sm" len="sm"/>
            <a:tailEnd type="none" w="sm" len="sm"/>
          </a:ln>
        </p:spPr>
        <p:txBody>
          <a:bodyPr wrap="none">
            <a:spAutoFit/>
          </a:bodyPr>
          <a:lstStyle/>
          <a:p>
            <a:pPr algn="ctr"/>
            <a:r>
              <a:rPr lang="en-US"/>
              <a:t>150 </a:t>
            </a:r>
            <a:r>
              <a:rPr lang="en-US">
                <a:latin typeface="Symbol" pitchFamily="18" charset="2"/>
              </a:rPr>
              <a:t>m</a:t>
            </a:r>
            <a:r>
              <a:rPr lang="en-US"/>
              <a:t>m</a:t>
            </a:r>
            <a:endParaRPr lang="en-US" sz="2400">
              <a:latin typeface="Times New Roman" pitchFamily="18" charset="0"/>
            </a:endParaRPr>
          </a:p>
        </p:txBody>
      </p:sp>
      <p:sp>
        <p:nvSpPr>
          <p:cNvPr id="39948" name="Line 15"/>
          <p:cNvSpPr>
            <a:spLocks noChangeShapeType="1"/>
          </p:cNvSpPr>
          <p:nvPr/>
        </p:nvSpPr>
        <p:spPr bwMode="auto">
          <a:xfrm flipH="1" flipV="1">
            <a:off x="4086225" y="2451100"/>
            <a:ext cx="0" cy="276225"/>
          </a:xfrm>
          <a:prstGeom prst="line">
            <a:avLst/>
          </a:prstGeom>
          <a:noFill/>
          <a:ln w="38100">
            <a:solidFill>
              <a:srgbClr val="C00000"/>
            </a:solidFill>
            <a:round/>
            <a:headEnd type="triangle" w="lg" len="med"/>
            <a:tailEnd type="none" w="sm" len="sm"/>
          </a:ln>
        </p:spPr>
        <p:txBody>
          <a:bodyPr/>
          <a:lstStyle/>
          <a:p>
            <a:endParaRPr lang="en-US"/>
          </a:p>
        </p:txBody>
      </p:sp>
      <p:sp>
        <p:nvSpPr>
          <p:cNvPr id="39949" name="Line 16"/>
          <p:cNvSpPr>
            <a:spLocks noChangeShapeType="1"/>
          </p:cNvSpPr>
          <p:nvPr/>
        </p:nvSpPr>
        <p:spPr bwMode="auto">
          <a:xfrm flipH="1">
            <a:off x="1628775" y="2247900"/>
            <a:ext cx="1697038" cy="0"/>
          </a:xfrm>
          <a:prstGeom prst="line">
            <a:avLst/>
          </a:prstGeom>
          <a:noFill/>
          <a:ln w="38100">
            <a:solidFill>
              <a:srgbClr val="C00000"/>
            </a:solidFill>
            <a:round/>
            <a:headEnd type="triangle" w="lg" len="med"/>
            <a:tailEnd type="none" w="sm" len="sm"/>
          </a:ln>
        </p:spPr>
        <p:txBody>
          <a:bodyPr/>
          <a:lstStyle/>
          <a:p>
            <a:endParaRPr lang="en-US"/>
          </a:p>
        </p:txBody>
      </p:sp>
      <p:sp>
        <p:nvSpPr>
          <p:cNvPr id="39950" name="Line 17"/>
          <p:cNvSpPr>
            <a:spLocks noChangeShapeType="1"/>
          </p:cNvSpPr>
          <p:nvPr/>
        </p:nvSpPr>
        <p:spPr bwMode="auto">
          <a:xfrm flipH="1">
            <a:off x="742950" y="2454275"/>
            <a:ext cx="0" cy="276225"/>
          </a:xfrm>
          <a:prstGeom prst="line">
            <a:avLst/>
          </a:prstGeom>
          <a:noFill/>
          <a:ln w="38100">
            <a:solidFill>
              <a:srgbClr val="C00000"/>
            </a:solidFill>
            <a:round/>
            <a:headEnd type="triangle" w="lg" len="med"/>
            <a:tailEnd type="none" w="sm" len="sm"/>
          </a:ln>
        </p:spPr>
        <p:txBody>
          <a:bodyPr/>
          <a:lstStyle/>
          <a:p>
            <a:endParaRPr lang="en-US"/>
          </a:p>
        </p:txBody>
      </p:sp>
      <p:sp>
        <p:nvSpPr>
          <p:cNvPr id="39951" name="Line 18"/>
          <p:cNvSpPr>
            <a:spLocks noChangeShapeType="1"/>
          </p:cNvSpPr>
          <p:nvPr/>
        </p:nvSpPr>
        <p:spPr bwMode="auto">
          <a:xfrm>
            <a:off x="1628775" y="2962275"/>
            <a:ext cx="1697038" cy="0"/>
          </a:xfrm>
          <a:prstGeom prst="line">
            <a:avLst/>
          </a:prstGeom>
          <a:noFill/>
          <a:ln w="38100">
            <a:solidFill>
              <a:srgbClr val="C00000"/>
            </a:solidFill>
            <a:round/>
            <a:headEnd type="triangle" w="lg" len="med"/>
            <a:tailEnd type="none" w="sm" len="sm"/>
          </a:ln>
        </p:spPr>
        <p:txBody>
          <a:bodyPr/>
          <a:lstStyle/>
          <a:p>
            <a:endParaRPr lang="en-US"/>
          </a:p>
        </p:txBody>
      </p:sp>
      <p:sp>
        <p:nvSpPr>
          <p:cNvPr id="39952" name="Text Box 19"/>
          <p:cNvSpPr txBox="1">
            <a:spLocks noChangeArrowheads="1"/>
          </p:cNvSpPr>
          <p:nvPr/>
        </p:nvSpPr>
        <p:spPr bwMode="auto">
          <a:xfrm>
            <a:off x="3843338" y="1295400"/>
            <a:ext cx="1457325" cy="523875"/>
          </a:xfrm>
          <a:prstGeom prst="rect">
            <a:avLst/>
          </a:prstGeom>
          <a:noFill/>
          <a:ln w="12700">
            <a:noFill/>
            <a:miter lim="800000"/>
            <a:headEnd type="none" w="sm" len="sm"/>
            <a:tailEnd type="none" w="sm" len="sm"/>
          </a:ln>
        </p:spPr>
        <p:txBody>
          <a:bodyPr wrap="none">
            <a:spAutoFit/>
          </a:bodyPr>
          <a:lstStyle/>
          <a:p>
            <a:r>
              <a:rPr lang="en-US" sz="1400" b="1" dirty="0" err="1">
                <a:solidFill>
                  <a:srgbClr val="C00000"/>
                </a:solidFill>
              </a:rPr>
              <a:t>rf</a:t>
            </a:r>
            <a:r>
              <a:rPr lang="en-US" sz="1400" b="1" dirty="0">
                <a:solidFill>
                  <a:srgbClr val="C00000"/>
                </a:solidFill>
              </a:rPr>
              <a:t> magnetic</a:t>
            </a:r>
          </a:p>
          <a:p>
            <a:r>
              <a:rPr lang="en-US" sz="1400" b="1" dirty="0">
                <a:solidFill>
                  <a:srgbClr val="C00000"/>
                </a:solidFill>
              </a:rPr>
              <a:t>field directions</a:t>
            </a:r>
          </a:p>
        </p:txBody>
      </p:sp>
      <p:sp>
        <p:nvSpPr>
          <p:cNvPr id="39953" name="Text Box 20"/>
          <p:cNvSpPr txBox="1">
            <a:spLocks noChangeArrowheads="1"/>
          </p:cNvSpPr>
          <p:nvPr/>
        </p:nvSpPr>
        <p:spPr bwMode="auto">
          <a:xfrm>
            <a:off x="5029200" y="868363"/>
            <a:ext cx="4114800" cy="396875"/>
          </a:xfrm>
          <a:prstGeom prst="rect">
            <a:avLst/>
          </a:prstGeom>
          <a:noFill/>
          <a:ln w="9525">
            <a:noFill/>
            <a:miter lim="800000"/>
            <a:headEnd/>
            <a:tailEnd/>
          </a:ln>
        </p:spPr>
        <p:txBody>
          <a:bodyPr>
            <a:spAutoFit/>
          </a:bodyPr>
          <a:lstStyle/>
          <a:p>
            <a:pPr algn="ctr">
              <a:spcBef>
                <a:spcPct val="50000"/>
              </a:spcBef>
            </a:pPr>
            <a:r>
              <a:rPr lang="en-US" sz="2000" b="1" dirty="0"/>
              <a:t>Dielectric Resonator: </a:t>
            </a:r>
            <a:r>
              <a:rPr lang="en-US" sz="1600" b="1" dirty="0">
                <a:solidFill>
                  <a:srgbClr val="3333FF"/>
                </a:solidFill>
              </a:rPr>
              <a:t>Top View</a:t>
            </a:r>
          </a:p>
        </p:txBody>
      </p:sp>
      <p:sp>
        <p:nvSpPr>
          <p:cNvPr id="39954" name="Arc 21"/>
          <p:cNvSpPr>
            <a:spLocks/>
          </p:cNvSpPr>
          <p:nvPr/>
        </p:nvSpPr>
        <p:spPr bwMode="auto">
          <a:xfrm rot="-5400000">
            <a:off x="6317457" y="469106"/>
            <a:ext cx="1460500" cy="3078163"/>
          </a:xfrm>
          <a:custGeom>
            <a:avLst/>
            <a:gdLst>
              <a:gd name="T0" fmla="*/ 2147483647 w 22129"/>
              <a:gd name="T1" fmla="*/ 2147483647 h 43200"/>
              <a:gd name="T2" fmla="*/ 0 w 22129"/>
              <a:gd name="T3" fmla="*/ 2147483647 h 43200"/>
              <a:gd name="T4" fmla="*/ 2147483647 w 22129"/>
              <a:gd name="T5" fmla="*/ 2147483647 h 43200"/>
              <a:gd name="T6" fmla="*/ 0 60000 65536"/>
              <a:gd name="T7" fmla="*/ 0 60000 65536"/>
              <a:gd name="T8" fmla="*/ 0 60000 65536"/>
              <a:gd name="T9" fmla="*/ 0 w 22129"/>
              <a:gd name="T10" fmla="*/ 0 h 43200"/>
              <a:gd name="T11" fmla="*/ 22129 w 22129"/>
              <a:gd name="T12" fmla="*/ 43200 h 43200"/>
            </a:gdLst>
            <a:ahLst/>
            <a:cxnLst>
              <a:cxn ang="T6">
                <a:pos x="T0" y="T1"/>
              </a:cxn>
              <a:cxn ang="T7">
                <a:pos x="T2" y="T3"/>
              </a:cxn>
              <a:cxn ang="T8">
                <a:pos x="T4" y="T5"/>
              </a:cxn>
            </a:cxnLst>
            <a:rect l="T9" t="T10" r="T11" b="T12"/>
            <a:pathLst>
              <a:path w="22129" h="43200" fill="none" extrusionOk="0">
                <a:moveTo>
                  <a:pt x="276" y="1"/>
                </a:moveTo>
                <a:cubicBezTo>
                  <a:pt x="360" y="0"/>
                  <a:pt x="444" y="-1"/>
                  <a:pt x="529" y="0"/>
                </a:cubicBezTo>
                <a:cubicBezTo>
                  <a:pt x="12458" y="0"/>
                  <a:pt x="22129" y="9670"/>
                  <a:pt x="22129" y="21600"/>
                </a:cubicBezTo>
                <a:cubicBezTo>
                  <a:pt x="22129" y="33529"/>
                  <a:pt x="12458" y="43200"/>
                  <a:pt x="529" y="43200"/>
                </a:cubicBezTo>
                <a:cubicBezTo>
                  <a:pt x="352" y="43200"/>
                  <a:pt x="176" y="43197"/>
                  <a:pt x="0" y="43193"/>
                </a:cubicBezTo>
              </a:path>
              <a:path w="22129" h="43200" stroke="0" extrusionOk="0">
                <a:moveTo>
                  <a:pt x="276" y="1"/>
                </a:moveTo>
                <a:cubicBezTo>
                  <a:pt x="360" y="0"/>
                  <a:pt x="444" y="-1"/>
                  <a:pt x="529" y="0"/>
                </a:cubicBezTo>
                <a:cubicBezTo>
                  <a:pt x="12458" y="0"/>
                  <a:pt x="22129" y="9670"/>
                  <a:pt x="22129" y="21600"/>
                </a:cubicBezTo>
                <a:cubicBezTo>
                  <a:pt x="22129" y="33529"/>
                  <a:pt x="12458" y="43200"/>
                  <a:pt x="529" y="43200"/>
                </a:cubicBezTo>
                <a:cubicBezTo>
                  <a:pt x="352" y="43200"/>
                  <a:pt x="176" y="43197"/>
                  <a:pt x="0" y="43193"/>
                </a:cubicBezTo>
                <a:lnTo>
                  <a:pt x="529" y="21600"/>
                </a:lnTo>
                <a:close/>
              </a:path>
            </a:pathLst>
          </a:custGeom>
          <a:solidFill>
            <a:srgbClr val="00B0F0"/>
          </a:solidFill>
          <a:ln w="9525">
            <a:solidFill>
              <a:schemeClr val="tx1"/>
            </a:solidFill>
            <a:round/>
            <a:headEnd/>
            <a:tailEnd/>
          </a:ln>
        </p:spPr>
        <p:txBody>
          <a:bodyPr wrap="none" anchor="ctr"/>
          <a:lstStyle/>
          <a:p>
            <a:endParaRPr lang="en-US"/>
          </a:p>
        </p:txBody>
      </p:sp>
      <p:sp>
        <p:nvSpPr>
          <p:cNvPr id="39955" name="Arc 22"/>
          <p:cNvSpPr>
            <a:spLocks/>
          </p:cNvSpPr>
          <p:nvPr/>
        </p:nvSpPr>
        <p:spPr bwMode="auto">
          <a:xfrm rot="-5400000">
            <a:off x="6844507" y="2104231"/>
            <a:ext cx="411162" cy="822325"/>
          </a:xfrm>
          <a:custGeom>
            <a:avLst/>
            <a:gdLst>
              <a:gd name="T0" fmla="*/ 2147483647 w 22129"/>
              <a:gd name="T1" fmla="*/ 0 h 43200"/>
              <a:gd name="T2" fmla="*/ 0 w 22129"/>
              <a:gd name="T3" fmla="*/ 2147483647 h 43200"/>
              <a:gd name="T4" fmla="*/ 2147483647 w 22129"/>
              <a:gd name="T5" fmla="*/ 2147483647 h 43200"/>
              <a:gd name="T6" fmla="*/ 0 60000 65536"/>
              <a:gd name="T7" fmla="*/ 0 60000 65536"/>
              <a:gd name="T8" fmla="*/ 0 60000 65536"/>
              <a:gd name="T9" fmla="*/ 0 w 22129"/>
              <a:gd name="T10" fmla="*/ 0 h 43200"/>
              <a:gd name="T11" fmla="*/ 22129 w 22129"/>
              <a:gd name="T12" fmla="*/ 43200 h 43200"/>
            </a:gdLst>
            <a:ahLst/>
            <a:cxnLst>
              <a:cxn ang="T6">
                <a:pos x="T0" y="T1"/>
              </a:cxn>
              <a:cxn ang="T7">
                <a:pos x="T2" y="T3"/>
              </a:cxn>
              <a:cxn ang="T8">
                <a:pos x="T4" y="T5"/>
              </a:cxn>
            </a:cxnLst>
            <a:rect l="T9" t="T10" r="T11" b="T12"/>
            <a:pathLst>
              <a:path w="22129" h="43200" fill="none" extrusionOk="0">
                <a:moveTo>
                  <a:pt x="528" y="0"/>
                </a:moveTo>
                <a:cubicBezTo>
                  <a:pt x="12458" y="0"/>
                  <a:pt x="22129" y="9670"/>
                  <a:pt x="22129" y="21600"/>
                </a:cubicBezTo>
                <a:cubicBezTo>
                  <a:pt x="22129" y="33529"/>
                  <a:pt x="12458" y="43200"/>
                  <a:pt x="529" y="43200"/>
                </a:cubicBezTo>
                <a:cubicBezTo>
                  <a:pt x="352" y="43200"/>
                  <a:pt x="176" y="43197"/>
                  <a:pt x="0" y="43193"/>
                </a:cubicBezTo>
              </a:path>
              <a:path w="22129" h="43200" stroke="0" extrusionOk="0">
                <a:moveTo>
                  <a:pt x="528" y="0"/>
                </a:moveTo>
                <a:cubicBezTo>
                  <a:pt x="12458" y="0"/>
                  <a:pt x="22129" y="9670"/>
                  <a:pt x="22129" y="21600"/>
                </a:cubicBezTo>
                <a:cubicBezTo>
                  <a:pt x="22129" y="33529"/>
                  <a:pt x="12458" y="43200"/>
                  <a:pt x="529" y="43200"/>
                </a:cubicBezTo>
                <a:cubicBezTo>
                  <a:pt x="352" y="43200"/>
                  <a:pt x="176" y="43197"/>
                  <a:pt x="0" y="43193"/>
                </a:cubicBezTo>
                <a:lnTo>
                  <a:pt x="529" y="21600"/>
                </a:lnTo>
                <a:close/>
              </a:path>
            </a:pathLst>
          </a:custGeom>
          <a:solidFill>
            <a:srgbClr val="00B050"/>
          </a:solidFill>
          <a:ln w="9525">
            <a:solidFill>
              <a:schemeClr val="tx1"/>
            </a:solidFill>
            <a:round/>
            <a:headEnd/>
            <a:tailEnd/>
          </a:ln>
        </p:spPr>
        <p:txBody>
          <a:bodyPr wrap="none" anchor="ctr"/>
          <a:lstStyle/>
          <a:p>
            <a:endParaRPr lang="en-US"/>
          </a:p>
        </p:txBody>
      </p:sp>
      <p:sp>
        <p:nvSpPr>
          <p:cNvPr id="39956" name="Text Box 23"/>
          <p:cNvSpPr txBox="1">
            <a:spLocks noChangeArrowheads="1"/>
          </p:cNvSpPr>
          <p:nvPr/>
        </p:nvSpPr>
        <p:spPr bwMode="auto">
          <a:xfrm>
            <a:off x="5341938" y="5545138"/>
            <a:ext cx="3495675" cy="396875"/>
          </a:xfrm>
          <a:prstGeom prst="rect">
            <a:avLst/>
          </a:prstGeom>
          <a:noFill/>
          <a:ln w="9525">
            <a:noFill/>
            <a:miter lim="800000"/>
            <a:headEnd/>
            <a:tailEnd/>
          </a:ln>
        </p:spPr>
        <p:txBody>
          <a:bodyPr>
            <a:spAutoFit/>
          </a:bodyPr>
          <a:lstStyle/>
          <a:p>
            <a:pPr>
              <a:spcBef>
                <a:spcPct val="50000"/>
              </a:spcBef>
            </a:pPr>
            <a:r>
              <a:rPr lang="en-US" sz="2000" b="1" dirty="0"/>
              <a:t>Position from Center (</a:t>
            </a:r>
            <a:r>
              <a:rPr lang="en-US" sz="2000" b="1" dirty="0">
                <a:sym typeface="Symbol" pitchFamily="18" charset="2"/>
              </a:rPr>
              <a:t>mm)</a:t>
            </a:r>
            <a:endParaRPr lang="en-US" sz="2000" b="1" dirty="0"/>
          </a:p>
        </p:txBody>
      </p:sp>
      <p:sp>
        <p:nvSpPr>
          <p:cNvPr id="39957" name="Text Box 24"/>
          <p:cNvSpPr txBox="1">
            <a:spLocks noChangeArrowheads="1"/>
          </p:cNvSpPr>
          <p:nvPr/>
        </p:nvSpPr>
        <p:spPr bwMode="auto">
          <a:xfrm rot="-5400000">
            <a:off x="4083051" y="4232275"/>
            <a:ext cx="1390650" cy="396875"/>
          </a:xfrm>
          <a:prstGeom prst="rect">
            <a:avLst/>
          </a:prstGeom>
          <a:noFill/>
          <a:ln w="9525">
            <a:noFill/>
            <a:miter lim="800000"/>
            <a:headEnd/>
            <a:tailEnd/>
          </a:ln>
        </p:spPr>
        <p:txBody>
          <a:bodyPr>
            <a:spAutoFit/>
          </a:bodyPr>
          <a:lstStyle/>
          <a:p>
            <a:pPr>
              <a:spcBef>
                <a:spcPct val="50000"/>
              </a:spcBef>
            </a:pPr>
            <a:r>
              <a:rPr lang="en-US" sz="2000" b="1" dirty="0"/>
              <a:t>|J(x)/</a:t>
            </a:r>
            <a:r>
              <a:rPr lang="en-US" sz="2000" b="1" dirty="0" err="1"/>
              <a:t>J</a:t>
            </a:r>
            <a:r>
              <a:rPr lang="en-US" sz="2000" b="1" baseline="-25000" dirty="0" err="1"/>
              <a:t>max</a:t>
            </a:r>
            <a:r>
              <a:rPr lang="en-US" sz="2000" b="1" dirty="0"/>
              <a:t>|</a:t>
            </a:r>
          </a:p>
        </p:txBody>
      </p:sp>
      <p:pic>
        <p:nvPicPr>
          <p:cNvPr id="39958" name="Picture 25"/>
          <p:cNvPicPr>
            <a:picLocks noChangeAspect="1" noChangeArrowheads="1"/>
          </p:cNvPicPr>
          <p:nvPr/>
        </p:nvPicPr>
        <p:blipFill>
          <a:blip r:embed="rId4" cstate="print"/>
          <a:srcRect/>
          <a:stretch>
            <a:fillRect/>
          </a:stretch>
        </p:blipFill>
        <p:spPr bwMode="auto">
          <a:xfrm>
            <a:off x="5105400" y="3505200"/>
            <a:ext cx="3648075" cy="2097088"/>
          </a:xfrm>
          <a:prstGeom prst="rect">
            <a:avLst/>
          </a:prstGeom>
          <a:noFill/>
          <a:ln w="9525">
            <a:noFill/>
            <a:miter lim="800000"/>
            <a:headEnd/>
            <a:tailEnd/>
          </a:ln>
        </p:spPr>
      </p:pic>
      <p:sp>
        <p:nvSpPr>
          <p:cNvPr id="39959" name="Text Box 26"/>
          <p:cNvSpPr txBox="1">
            <a:spLocks noChangeArrowheads="1"/>
          </p:cNvSpPr>
          <p:nvPr/>
        </p:nvSpPr>
        <p:spPr bwMode="auto">
          <a:xfrm>
            <a:off x="5867400" y="5943600"/>
            <a:ext cx="2743200" cy="396875"/>
          </a:xfrm>
          <a:prstGeom prst="rect">
            <a:avLst/>
          </a:prstGeom>
          <a:noFill/>
          <a:ln w="9525">
            <a:noFill/>
            <a:miter lim="800000"/>
            <a:headEnd/>
            <a:tailEnd/>
          </a:ln>
        </p:spPr>
        <p:txBody>
          <a:bodyPr>
            <a:spAutoFit/>
          </a:bodyPr>
          <a:lstStyle/>
          <a:p>
            <a:pPr>
              <a:spcBef>
                <a:spcPct val="50000"/>
              </a:spcBef>
            </a:pPr>
            <a:r>
              <a:rPr lang="en-US" sz="1600" b="1" dirty="0" err="1">
                <a:solidFill>
                  <a:srgbClr val="FF0000"/>
                </a:solidFill>
              </a:rPr>
              <a:t>J</a:t>
            </a:r>
            <a:r>
              <a:rPr lang="en-US" sz="1600" b="1" baseline="-25000" dirty="0" err="1">
                <a:solidFill>
                  <a:srgbClr val="FF0000"/>
                </a:solidFill>
              </a:rPr>
              <a:t>max</a:t>
            </a:r>
            <a:r>
              <a:rPr lang="en-US" sz="1600" b="1" dirty="0">
                <a:solidFill>
                  <a:srgbClr val="FF0000"/>
                </a:solidFill>
              </a:rPr>
              <a:t> ~ 4.0 x 10</a:t>
            </a:r>
            <a:r>
              <a:rPr lang="en-US" sz="1600" b="1" baseline="30000" dirty="0">
                <a:solidFill>
                  <a:srgbClr val="FF0000"/>
                </a:solidFill>
              </a:rPr>
              <a:t>6</a:t>
            </a:r>
            <a:r>
              <a:rPr lang="en-US" sz="1600" b="1" dirty="0">
                <a:solidFill>
                  <a:srgbClr val="FF0000"/>
                </a:solidFill>
              </a:rPr>
              <a:t> A/cm</a:t>
            </a:r>
            <a:r>
              <a:rPr lang="en-US" sz="1600" b="1" baseline="30000" dirty="0">
                <a:solidFill>
                  <a:srgbClr val="FF0000"/>
                </a:solidFill>
              </a:rPr>
              <a:t>2</a:t>
            </a:r>
            <a:r>
              <a:rPr lang="en-US" sz="2000" b="1" dirty="0">
                <a:solidFill>
                  <a:srgbClr val="FF0000"/>
                </a:solidFill>
              </a:rPr>
              <a:t>   </a:t>
            </a:r>
          </a:p>
        </p:txBody>
      </p:sp>
      <p:sp>
        <p:nvSpPr>
          <p:cNvPr id="39960" name="Line 27"/>
          <p:cNvSpPr>
            <a:spLocks noChangeShapeType="1"/>
          </p:cNvSpPr>
          <p:nvPr/>
        </p:nvSpPr>
        <p:spPr bwMode="auto">
          <a:xfrm flipH="1">
            <a:off x="7037388" y="1590675"/>
            <a:ext cx="0" cy="449263"/>
          </a:xfrm>
          <a:prstGeom prst="line">
            <a:avLst/>
          </a:prstGeom>
          <a:noFill/>
          <a:ln w="38100">
            <a:solidFill>
              <a:srgbClr val="C00000"/>
            </a:solidFill>
            <a:round/>
            <a:headEnd type="triangle" w="lg" len="med"/>
            <a:tailEnd type="none" w="sm" len="sm"/>
          </a:ln>
        </p:spPr>
        <p:txBody>
          <a:bodyPr/>
          <a:lstStyle/>
          <a:p>
            <a:endParaRPr lang="en-US"/>
          </a:p>
        </p:txBody>
      </p:sp>
      <p:sp>
        <p:nvSpPr>
          <p:cNvPr id="39961" name="Line 28"/>
          <p:cNvSpPr>
            <a:spLocks noChangeShapeType="1"/>
          </p:cNvSpPr>
          <p:nvPr/>
        </p:nvSpPr>
        <p:spPr bwMode="auto">
          <a:xfrm flipH="1">
            <a:off x="4219575" y="1828800"/>
            <a:ext cx="276225" cy="704850"/>
          </a:xfrm>
          <a:prstGeom prst="line">
            <a:avLst/>
          </a:prstGeom>
          <a:noFill/>
          <a:ln w="12700">
            <a:solidFill>
              <a:schemeClr val="tx1"/>
            </a:solidFill>
            <a:round/>
            <a:headEnd type="none" w="sm" len="sm"/>
            <a:tailEnd type="triangle" w="lg" len="med"/>
          </a:ln>
        </p:spPr>
        <p:txBody>
          <a:bodyPr/>
          <a:lstStyle/>
          <a:p>
            <a:endParaRPr lang="en-US"/>
          </a:p>
        </p:txBody>
      </p:sp>
      <p:sp>
        <p:nvSpPr>
          <p:cNvPr id="39962" name="Line 29"/>
          <p:cNvSpPr>
            <a:spLocks noChangeShapeType="1"/>
          </p:cNvSpPr>
          <p:nvPr/>
        </p:nvSpPr>
        <p:spPr bwMode="auto">
          <a:xfrm>
            <a:off x="5181600" y="1600200"/>
            <a:ext cx="1617663" cy="149225"/>
          </a:xfrm>
          <a:prstGeom prst="line">
            <a:avLst/>
          </a:prstGeom>
          <a:noFill/>
          <a:ln w="12700">
            <a:solidFill>
              <a:schemeClr val="tx1"/>
            </a:solidFill>
            <a:round/>
            <a:headEnd type="none" w="sm" len="sm"/>
            <a:tailEnd type="triangle" w="lg" len="med"/>
          </a:ln>
        </p:spPr>
        <p:txBody>
          <a:bodyPr/>
          <a:lstStyle/>
          <a:p>
            <a:endParaRPr lang="en-US"/>
          </a:p>
        </p:txBody>
      </p:sp>
      <p:sp>
        <p:nvSpPr>
          <p:cNvPr id="39963" name="Rectangle 30"/>
          <p:cNvSpPr>
            <a:spLocks noChangeArrowheads="1"/>
          </p:cNvSpPr>
          <p:nvPr/>
        </p:nvSpPr>
        <p:spPr bwMode="auto">
          <a:xfrm>
            <a:off x="5495925" y="3249613"/>
            <a:ext cx="3108325" cy="88900"/>
          </a:xfrm>
          <a:prstGeom prst="rect">
            <a:avLst/>
          </a:prstGeom>
          <a:solidFill>
            <a:srgbClr val="00B0F0"/>
          </a:solidFill>
          <a:ln w="12700">
            <a:solidFill>
              <a:schemeClr val="tx1"/>
            </a:solidFill>
            <a:miter lim="800000"/>
            <a:headEnd type="none" w="sm" len="sm"/>
            <a:tailEnd type="none" w="sm" len="sm"/>
          </a:ln>
        </p:spPr>
        <p:txBody>
          <a:bodyPr wrap="none" anchor="ctr"/>
          <a:lstStyle/>
          <a:p>
            <a:endParaRPr lang="en-US"/>
          </a:p>
        </p:txBody>
      </p:sp>
      <p:sp>
        <p:nvSpPr>
          <p:cNvPr id="39964" name="Line 31"/>
          <p:cNvSpPr>
            <a:spLocks noChangeShapeType="1"/>
          </p:cNvSpPr>
          <p:nvPr/>
        </p:nvSpPr>
        <p:spPr bwMode="auto">
          <a:xfrm rot="5400000" flipH="1">
            <a:off x="7982744" y="2496344"/>
            <a:ext cx="0" cy="449262"/>
          </a:xfrm>
          <a:prstGeom prst="line">
            <a:avLst/>
          </a:prstGeom>
          <a:noFill/>
          <a:ln w="38100">
            <a:solidFill>
              <a:srgbClr val="C00000"/>
            </a:solidFill>
            <a:round/>
            <a:headEnd type="triangle" w="lg" len="med"/>
            <a:tailEnd type="none" w="sm" len="sm"/>
          </a:ln>
        </p:spPr>
        <p:txBody>
          <a:bodyPr/>
          <a:lstStyle/>
          <a:p>
            <a:endParaRPr lang="en-US"/>
          </a:p>
        </p:txBody>
      </p:sp>
      <p:sp>
        <p:nvSpPr>
          <p:cNvPr id="39965" name="Line 32"/>
          <p:cNvSpPr>
            <a:spLocks noChangeShapeType="1"/>
          </p:cNvSpPr>
          <p:nvPr/>
        </p:nvSpPr>
        <p:spPr bwMode="auto">
          <a:xfrm rot="16200000" flipH="1">
            <a:off x="6112669" y="2496344"/>
            <a:ext cx="0" cy="449262"/>
          </a:xfrm>
          <a:prstGeom prst="line">
            <a:avLst/>
          </a:prstGeom>
          <a:noFill/>
          <a:ln w="38100">
            <a:solidFill>
              <a:srgbClr val="C00000"/>
            </a:solidFill>
            <a:round/>
            <a:headEnd type="triangle" w="lg" len="med"/>
            <a:tailEnd type="none" w="sm" len="sm"/>
          </a:ln>
        </p:spPr>
        <p:txBody>
          <a:bodyPr/>
          <a:lstStyle/>
          <a:p>
            <a:endParaRPr lang="en-US"/>
          </a:p>
        </p:txBody>
      </p:sp>
      <p:sp>
        <p:nvSpPr>
          <p:cNvPr id="39966" name="Line 33"/>
          <p:cNvSpPr>
            <a:spLocks noChangeShapeType="1"/>
          </p:cNvSpPr>
          <p:nvPr/>
        </p:nvSpPr>
        <p:spPr bwMode="auto">
          <a:xfrm rot="16200000" flipH="1">
            <a:off x="6184107" y="2993231"/>
            <a:ext cx="0" cy="449263"/>
          </a:xfrm>
          <a:prstGeom prst="line">
            <a:avLst/>
          </a:prstGeom>
          <a:noFill/>
          <a:ln w="38100">
            <a:solidFill>
              <a:srgbClr val="C00000"/>
            </a:solidFill>
            <a:round/>
            <a:headEnd type="triangle" w="lg" len="med"/>
            <a:tailEnd type="none" w="sm" len="sm"/>
          </a:ln>
        </p:spPr>
        <p:txBody>
          <a:bodyPr/>
          <a:lstStyle/>
          <a:p>
            <a:endParaRPr lang="en-US"/>
          </a:p>
        </p:txBody>
      </p:sp>
      <p:sp>
        <p:nvSpPr>
          <p:cNvPr id="39967" name="Line 34"/>
          <p:cNvSpPr>
            <a:spLocks noChangeShapeType="1"/>
          </p:cNvSpPr>
          <p:nvPr/>
        </p:nvSpPr>
        <p:spPr bwMode="auto">
          <a:xfrm rot="5400000" flipH="1">
            <a:off x="8012907" y="2993231"/>
            <a:ext cx="0" cy="449263"/>
          </a:xfrm>
          <a:prstGeom prst="line">
            <a:avLst/>
          </a:prstGeom>
          <a:noFill/>
          <a:ln w="38100">
            <a:solidFill>
              <a:srgbClr val="C00000"/>
            </a:solidFill>
            <a:round/>
            <a:headEnd type="triangle" w="lg" len="med"/>
            <a:tailEnd type="none" w="sm" len="sm"/>
          </a:ln>
        </p:spPr>
        <p:txBody>
          <a:bodyPr/>
          <a:lstStyle/>
          <a:p>
            <a:endParaRPr lang="en-US"/>
          </a:p>
        </p:txBody>
      </p:sp>
      <p:sp>
        <p:nvSpPr>
          <p:cNvPr id="39968" name="Text Box 35"/>
          <p:cNvSpPr txBox="1">
            <a:spLocks noChangeArrowheads="1"/>
          </p:cNvSpPr>
          <p:nvPr/>
        </p:nvSpPr>
        <p:spPr bwMode="auto">
          <a:xfrm>
            <a:off x="4572000" y="2773363"/>
            <a:ext cx="895350" cy="581025"/>
          </a:xfrm>
          <a:prstGeom prst="rect">
            <a:avLst/>
          </a:prstGeom>
          <a:noFill/>
          <a:ln w="12700">
            <a:noFill/>
            <a:miter lim="800000"/>
            <a:headEnd type="none" w="sm" len="sm"/>
            <a:tailEnd type="none" w="sm" len="sm"/>
          </a:ln>
        </p:spPr>
        <p:txBody>
          <a:bodyPr wrap="none">
            <a:spAutoFit/>
          </a:bodyPr>
          <a:lstStyle/>
          <a:p>
            <a:r>
              <a:rPr lang="en-US" sz="1600"/>
              <a:t>Cross</a:t>
            </a:r>
          </a:p>
          <a:p>
            <a:r>
              <a:rPr lang="en-US" sz="1600"/>
              <a:t>section</a:t>
            </a:r>
          </a:p>
        </p:txBody>
      </p:sp>
      <p:sp>
        <p:nvSpPr>
          <p:cNvPr id="39969" name="Line 36"/>
          <p:cNvSpPr>
            <a:spLocks noChangeShapeType="1"/>
          </p:cNvSpPr>
          <p:nvPr/>
        </p:nvSpPr>
        <p:spPr bwMode="auto">
          <a:xfrm>
            <a:off x="5029200" y="1752600"/>
            <a:ext cx="955675" cy="1304925"/>
          </a:xfrm>
          <a:prstGeom prst="line">
            <a:avLst/>
          </a:prstGeom>
          <a:noFill/>
          <a:ln w="12700">
            <a:solidFill>
              <a:schemeClr val="tx1"/>
            </a:solidFill>
            <a:round/>
            <a:headEnd type="none" w="sm" len="sm"/>
            <a:tailEnd type="triangle" w="lg"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 </a:t>
            </a:r>
            <a:r>
              <a:rPr lang="en-US" dirty="0" smtClean="0"/>
              <a:t>Measurement</a:t>
            </a:r>
            <a:endParaRPr lang="en-US" dirty="0"/>
          </a:p>
        </p:txBody>
      </p:sp>
      <p:pic>
        <p:nvPicPr>
          <p:cNvPr id="98305" name="Picture 1"/>
          <p:cNvPicPr>
            <a:picLocks noChangeAspect="1" noChangeArrowheads="1"/>
          </p:cNvPicPr>
          <p:nvPr/>
        </p:nvPicPr>
        <p:blipFill>
          <a:blip r:embed="rId2" cstate="print"/>
          <a:srcRect/>
          <a:stretch>
            <a:fillRect/>
          </a:stretch>
        </p:blipFill>
        <p:spPr bwMode="auto">
          <a:xfrm>
            <a:off x="557213" y="1628775"/>
            <a:ext cx="8029575" cy="3600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 Measurement</a:t>
            </a:r>
            <a:endParaRPr lang="en-US" dirty="0"/>
          </a:p>
        </p:txBody>
      </p:sp>
      <p:pic>
        <p:nvPicPr>
          <p:cNvPr id="184322" name="Picture 2"/>
          <p:cNvPicPr>
            <a:picLocks noChangeAspect="1" noChangeArrowheads="1"/>
          </p:cNvPicPr>
          <p:nvPr/>
        </p:nvPicPr>
        <p:blipFill>
          <a:blip r:embed="rId3" cstate="print"/>
          <a:srcRect/>
          <a:stretch>
            <a:fillRect/>
          </a:stretch>
        </p:blipFill>
        <p:spPr bwMode="auto">
          <a:xfrm>
            <a:off x="914400" y="1066800"/>
            <a:ext cx="6938963" cy="5028776"/>
          </a:xfrm>
          <a:prstGeom prst="rect">
            <a:avLst/>
          </a:prstGeom>
          <a:noFill/>
          <a:ln w="9525">
            <a:noFill/>
            <a:miter lim="800000"/>
            <a:headEnd/>
            <a:tailEnd/>
          </a:ln>
          <a:effectLst/>
        </p:spPr>
      </p:pic>
      <p:graphicFrame>
        <p:nvGraphicFramePr>
          <p:cNvPr id="4" name="Object 3"/>
          <p:cNvGraphicFramePr>
            <a:graphicFrameLocks noChangeAspect="1"/>
          </p:cNvGraphicFramePr>
          <p:nvPr/>
        </p:nvGraphicFramePr>
        <p:xfrm>
          <a:off x="1676400" y="1524000"/>
          <a:ext cx="2235200" cy="1130300"/>
        </p:xfrm>
        <a:graphic>
          <a:graphicData uri="http://schemas.openxmlformats.org/presentationml/2006/ole">
            <p:oleObj spid="_x0000_s97282" name="Equation" r:id="rId4" imgW="2234880" imgH="1130040" progId="Equation.DSMT4">
              <p:embed/>
            </p:oleObj>
          </a:graphicData>
        </a:graphic>
      </p:graphicFrame>
      <p:sp>
        <p:nvSpPr>
          <p:cNvPr id="5" name="TextBox 4"/>
          <p:cNvSpPr txBox="1"/>
          <p:nvPr/>
        </p:nvSpPr>
        <p:spPr>
          <a:xfrm>
            <a:off x="3352800" y="6019800"/>
            <a:ext cx="1851789" cy="369332"/>
          </a:xfrm>
          <a:prstGeom prst="rect">
            <a:avLst/>
          </a:prstGeom>
          <a:noFill/>
        </p:spPr>
        <p:txBody>
          <a:bodyPr wrap="none" rtlCol="0">
            <a:spAutoFit/>
          </a:bodyPr>
          <a:lstStyle/>
          <a:p>
            <a:r>
              <a:rPr lang="en-US" dirty="0" smtClean="0"/>
              <a:t>Frequency (Hz)</a:t>
            </a:r>
            <a:endParaRPr lang="en-US" dirty="0"/>
          </a:p>
        </p:txBody>
      </p:sp>
      <p:sp>
        <p:nvSpPr>
          <p:cNvPr id="6" name="TextBox 5"/>
          <p:cNvSpPr txBox="1"/>
          <p:nvPr/>
        </p:nvSpPr>
        <p:spPr>
          <a:xfrm rot="16200000">
            <a:off x="-234965" y="3054365"/>
            <a:ext cx="2210862" cy="369332"/>
          </a:xfrm>
          <a:prstGeom prst="rect">
            <a:avLst/>
          </a:prstGeom>
          <a:noFill/>
        </p:spPr>
        <p:txBody>
          <a:bodyPr wrap="none" rtlCol="0">
            <a:spAutoFit/>
          </a:bodyPr>
          <a:lstStyle/>
          <a:p>
            <a:r>
              <a:rPr lang="en-US" dirty="0" smtClean="0"/>
              <a:t>Insertion loss (dB)</a:t>
            </a:r>
            <a:endParaRPr lang="en-US" dirty="0"/>
          </a:p>
        </p:txBody>
      </p:sp>
      <p:sp>
        <p:nvSpPr>
          <p:cNvPr id="7" name="TextBox 6"/>
          <p:cNvSpPr txBox="1"/>
          <p:nvPr/>
        </p:nvSpPr>
        <p:spPr>
          <a:xfrm>
            <a:off x="4038600" y="4191000"/>
            <a:ext cx="684803" cy="646331"/>
          </a:xfrm>
          <a:prstGeom prst="rect">
            <a:avLst/>
          </a:prstGeom>
          <a:noFill/>
        </p:spPr>
        <p:txBody>
          <a:bodyPr wrap="none" rtlCol="0">
            <a:spAutoFit/>
          </a:bodyPr>
          <a:lstStyle/>
          <a:p>
            <a:r>
              <a:rPr lang="en-US" dirty="0" smtClean="0">
                <a:solidFill>
                  <a:srgbClr val="FF0000"/>
                </a:solidFill>
              </a:rPr>
              <a:t>Data</a:t>
            </a:r>
          </a:p>
          <a:p>
            <a:r>
              <a:rPr lang="en-US" dirty="0" smtClean="0">
                <a:solidFill>
                  <a:srgbClr val="0000FF"/>
                </a:solidFill>
              </a:rPr>
              <a:t>Fit</a:t>
            </a:r>
            <a:endParaRPr lang="en-US" dirty="0">
              <a:solidFill>
                <a:srgbClr val="0000FF"/>
              </a:solidFill>
            </a:endParaRPr>
          </a:p>
        </p:txBody>
      </p:sp>
      <p:cxnSp>
        <p:nvCxnSpPr>
          <p:cNvPr id="9" name="Straight Connector 8"/>
          <p:cNvCxnSpPr/>
          <p:nvPr/>
        </p:nvCxnSpPr>
        <p:spPr bwMode="auto">
          <a:xfrm>
            <a:off x="3581400" y="4419600"/>
            <a:ext cx="4572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0" name="Straight Connector 9"/>
          <p:cNvCxnSpPr/>
          <p:nvPr/>
        </p:nvCxnSpPr>
        <p:spPr bwMode="auto">
          <a:xfrm>
            <a:off x="3581400" y="4648200"/>
            <a:ext cx="457200" cy="0"/>
          </a:xfrm>
          <a:prstGeom prst="line">
            <a:avLst/>
          </a:prstGeom>
          <a:solidFill>
            <a:schemeClr val="accent1"/>
          </a:solidFill>
          <a:ln w="12700" cap="flat" cmpd="sng" algn="ctr">
            <a:solidFill>
              <a:srgbClr val="0000FF"/>
            </a:solidFill>
            <a:prstDash val="solid"/>
            <a:round/>
            <a:headEnd type="none" w="sm" len="sm"/>
            <a:tailEnd type="none" w="sm" len="sm"/>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Time-Domain </a:t>
            </a:r>
            <a:r>
              <a:rPr lang="en-US" dirty="0" smtClean="0"/>
              <a:t>Pulsed Tests</a:t>
            </a:r>
            <a:endParaRPr lang="en-US" dirty="0"/>
          </a:p>
        </p:txBody>
      </p:sp>
      <p:pic>
        <p:nvPicPr>
          <p:cNvPr id="104449" name="Picture 1"/>
          <p:cNvPicPr>
            <a:picLocks noChangeAspect="1" noChangeArrowheads="1"/>
          </p:cNvPicPr>
          <p:nvPr/>
        </p:nvPicPr>
        <p:blipFill>
          <a:blip r:embed="rId2" cstate="print"/>
          <a:srcRect/>
          <a:stretch>
            <a:fillRect/>
          </a:stretch>
        </p:blipFill>
        <p:spPr bwMode="auto">
          <a:xfrm>
            <a:off x="581890" y="1072694"/>
            <a:ext cx="7707087" cy="52171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Pulsed Measurement</a:t>
            </a:r>
            <a:endParaRPr lang="en-US" dirty="0"/>
          </a:p>
        </p:txBody>
      </p:sp>
      <p:pic>
        <p:nvPicPr>
          <p:cNvPr id="153602" name="Picture 2"/>
          <p:cNvPicPr>
            <a:picLocks noChangeAspect="1" noChangeArrowheads="1"/>
          </p:cNvPicPr>
          <p:nvPr/>
        </p:nvPicPr>
        <p:blipFill>
          <a:blip r:embed="rId3" cstate="print"/>
          <a:srcRect/>
          <a:stretch>
            <a:fillRect/>
          </a:stretch>
        </p:blipFill>
        <p:spPr bwMode="auto">
          <a:xfrm>
            <a:off x="1263650" y="1079500"/>
            <a:ext cx="6615113" cy="4699000"/>
          </a:xfrm>
          <a:prstGeom prst="rect">
            <a:avLst/>
          </a:prstGeom>
          <a:noFill/>
          <a:ln w="12700" cap="flat" cmpd="sng">
            <a:noFill/>
            <a:prstDash val="solid"/>
            <a:miter lim="800000"/>
            <a:headEnd type="none" w="sm" len="sm"/>
            <a:tailEnd type="none" w="sm" len="sm"/>
          </a:ln>
          <a:effectLst/>
        </p:spPr>
      </p:pic>
      <p:graphicFrame>
        <p:nvGraphicFramePr>
          <p:cNvPr id="100353" name="Content Placeholder 3"/>
          <p:cNvGraphicFramePr>
            <a:graphicFrameLocks noChangeAspect="1"/>
          </p:cNvGraphicFramePr>
          <p:nvPr/>
        </p:nvGraphicFramePr>
        <p:xfrm>
          <a:off x="5257800" y="2389332"/>
          <a:ext cx="1470170" cy="632947"/>
        </p:xfrm>
        <a:graphic>
          <a:graphicData uri="http://schemas.openxmlformats.org/presentationml/2006/ole">
            <p:oleObj spid="_x0000_s100353" name="Equation" r:id="rId4" imgW="1091880" imgH="469800" progId="Equation.DSMT4">
              <p:embed/>
            </p:oleObj>
          </a:graphicData>
        </a:graphic>
      </p:graphicFrame>
      <p:graphicFrame>
        <p:nvGraphicFramePr>
          <p:cNvPr id="100354" name="Object 2"/>
          <p:cNvGraphicFramePr>
            <a:graphicFrameLocks noChangeAspect="1"/>
          </p:cNvGraphicFramePr>
          <p:nvPr/>
        </p:nvGraphicFramePr>
        <p:xfrm>
          <a:off x="2101544" y="2483425"/>
          <a:ext cx="1410584" cy="831275"/>
        </p:xfrm>
        <a:graphic>
          <a:graphicData uri="http://schemas.openxmlformats.org/presentationml/2006/ole">
            <p:oleObj spid="_x0000_s100354" name="Equation" r:id="rId5" imgW="1549080" imgH="698400" progId="Equation.DSMT4">
              <p:embed/>
            </p:oleObj>
          </a:graphicData>
        </a:graphic>
      </p:graphicFrame>
      <p:cxnSp>
        <p:nvCxnSpPr>
          <p:cNvPr id="7" name="Straight Arrow Connector 6"/>
          <p:cNvCxnSpPr/>
          <p:nvPr/>
        </p:nvCxnSpPr>
        <p:spPr>
          <a:xfrm rot="10800000" flipV="1">
            <a:off x="4873337" y="3023754"/>
            <a:ext cx="602673" cy="33250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3278332" y="1813215"/>
            <a:ext cx="706581" cy="65462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5980298" y="3071998"/>
          <a:ext cx="698500" cy="571500"/>
        </p:xfrm>
        <a:graphic>
          <a:graphicData uri="http://schemas.openxmlformats.org/presentationml/2006/ole">
            <p:oleObj spid="_x0000_s100355" name="Equation" r:id="rId6" imgW="698400" imgH="571320" progId="Equation.DSMT4">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Power Fit</a:t>
            </a:r>
            <a:endParaRPr lang="en-US" dirty="0"/>
          </a:p>
        </p:txBody>
      </p:sp>
      <p:pic>
        <p:nvPicPr>
          <p:cNvPr id="149506" name="Picture 2"/>
          <p:cNvPicPr>
            <a:picLocks noChangeAspect="1" noChangeArrowheads="1"/>
          </p:cNvPicPr>
          <p:nvPr/>
        </p:nvPicPr>
        <p:blipFill>
          <a:blip r:embed="rId2" cstate="print"/>
          <a:srcRect/>
          <a:stretch>
            <a:fillRect/>
          </a:stretch>
        </p:blipFill>
        <p:spPr bwMode="auto">
          <a:xfrm>
            <a:off x="1360488" y="944563"/>
            <a:ext cx="6421437" cy="4967287"/>
          </a:xfrm>
          <a:prstGeom prst="rect">
            <a:avLst/>
          </a:prstGeom>
          <a:noFill/>
          <a:ln w="12700" cap="flat" cmpd="sng">
            <a:noFill/>
            <a:prstDash val="solid"/>
            <a:miter lim="800000"/>
            <a:headEnd type="none" w="sm" len="sm"/>
            <a:tailEnd type="none" w="sm" len="sm"/>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Low-Power R</a:t>
            </a:r>
            <a:r>
              <a:rPr lang="en-US" baseline="-25000" smtClean="0"/>
              <a:t>S</a:t>
            </a:r>
            <a:r>
              <a:rPr lang="en-US" smtClean="0"/>
              <a:t>(T): MgB</a:t>
            </a:r>
            <a:r>
              <a:rPr lang="en-US" baseline="-25000" smtClean="0"/>
              <a:t>2</a:t>
            </a:r>
            <a:r>
              <a:rPr lang="en-US" smtClean="0"/>
              <a:t> and Nb</a:t>
            </a:r>
          </a:p>
        </p:txBody>
      </p:sp>
      <p:sp>
        <p:nvSpPr>
          <p:cNvPr id="26627" name="Text Box 4"/>
          <p:cNvSpPr txBox="1">
            <a:spLocks noChangeArrowheads="1"/>
          </p:cNvSpPr>
          <p:nvPr/>
        </p:nvSpPr>
        <p:spPr bwMode="auto">
          <a:xfrm>
            <a:off x="2328863" y="5986463"/>
            <a:ext cx="3692525" cy="369887"/>
          </a:xfrm>
          <a:prstGeom prst="rect">
            <a:avLst/>
          </a:prstGeom>
          <a:noFill/>
          <a:ln w="12700">
            <a:noFill/>
            <a:miter lim="800000"/>
            <a:headEnd type="none" w="sm" len="sm"/>
            <a:tailEnd type="none" w="sm" len="sm"/>
          </a:ln>
        </p:spPr>
        <p:txBody>
          <a:bodyPr wrap="none">
            <a:spAutoFit/>
          </a:bodyPr>
          <a:lstStyle/>
          <a:p>
            <a:r>
              <a:rPr lang="en-US" b="1" dirty="0"/>
              <a:t>R</a:t>
            </a:r>
            <a:r>
              <a:rPr lang="en-US" b="1" baseline="-25000" dirty="0"/>
              <a:t>S</a:t>
            </a:r>
            <a:r>
              <a:rPr lang="en-US" b="1" dirty="0"/>
              <a:t> extrapolated to 2.2 GHz by </a:t>
            </a:r>
            <a:r>
              <a:rPr lang="en-US" b="1" i="1" dirty="0">
                <a:latin typeface="Times New Roman" pitchFamily="18" charset="0"/>
              </a:rPr>
              <a:t>f </a:t>
            </a:r>
            <a:r>
              <a:rPr lang="en-US" b="1" i="1" baseline="30000" dirty="0">
                <a:latin typeface="Times New Roman" pitchFamily="18" charset="0"/>
              </a:rPr>
              <a:t>2</a:t>
            </a:r>
            <a:endParaRPr lang="en-US" b="1" i="1" dirty="0">
              <a:latin typeface="Times New Roman" pitchFamily="18" charset="0"/>
            </a:endParaRPr>
          </a:p>
        </p:txBody>
      </p:sp>
      <p:pic>
        <p:nvPicPr>
          <p:cNvPr id="26628" name="Picture 8"/>
          <p:cNvPicPr>
            <a:picLocks noChangeAspect="1" noChangeArrowheads="1"/>
          </p:cNvPicPr>
          <p:nvPr/>
        </p:nvPicPr>
        <p:blipFill>
          <a:blip r:embed="rId3" cstate="print"/>
          <a:srcRect/>
          <a:stretch>
            <a:fillRect/>
          </a:stretch>
        </p:blipFill>
        <p:spPr bwMode="auto">
          <a:xfrm>
            <a:off x="990600" y="1079500"/>
            <a:ext cx="6454775" cy="4699000"/>
          </a:xfrm>
          <a:prstGeom prst="rect">
            <a:avLst/>
          </a:prstGeom>
          <a:noFill/>
          <a:ln w="12700">
            <a:noFill/>
            <a:miter lim="800000"/>
            <a:headEnd type="none" w="sm" len="sm"/>
            <a:tailEnd type="none" w="sm" len="sm"/>
          </a:ln>
        </p:spPr>
      </p:pic>
      <p:sp>
        <p:nvSpPr>
          <p:cNvPr id="26629" name="TextBox 8"/>
          <p:cNvSpPr txBox="1">
            <a:spLocks noChangeArrowheads="1"/>
          </p:cNvSpPr>
          <p:nvPr/>
        </p:nvSpPr>
        <p:spPr bwMode="auto">
          <a:xfrm>
            <a:off x="2057400" y="1524000"/>
            <a:ext cx="1676400" cy="923925"/>
          </a:xfrm>
          <a:prstGeom prst="rect">
            <a:avLst/>
          </a:prstGeom>
          <a:noFill/>
          <a:ln w="9525">
            <a:noFill/>
            <a:miter lim="800000"/>
            <a:headEnd/>
            <a:tailEnd/>
          </a:ln>
        </p:spPr>
        <p:txBody>
          <a:bodyPr>
            <a:spAutoFit/>
          </a:bodyPr>
          <a:lstStyle/>
          <a:p>
            <a:r>
              <a:rPr lang="en-US" b="1" dirty="0">
                <a:solidFill>
                  <a:srgbClr val="0000FF"/>
                </a:solidFill>
              </a:rPr>
              <a:t>Niobium film on sapphire</a:t>
            </a:r>
          </a:p>
          <a:p>
            <a:r>
              <a:rPr lang="en-US" b="1" dirty="0">
                <a:solidFill>
                  <a:srgbClr val="0000FF"/>
                </a:solidFill>
              </a:rPr>
              <a:t>stripline</a:t>
            </a:r>
          </a:p>
        </p:txBody>
      </p:sp>
      <p:sp>
        <p:nvSpPr>
          <p:cNvPr id="26630" name="TextBox 9"/>
          <p:cNvSpPr txBox="1">
            <a:spLocks noChangeArrowheads="1"/>
          </p:cNvSpPr>
          <p:nvPr/>
        </p:nvSpPr>
        <p:spPr bwMode="auto">
          <a:xfrm>
            <a:off x="4853609" y="1325217"/>
            <a:ext cx="1318591" cy="1200329"/>
          </a:xfrm>
          <a:prstGeom prst="rect">
            <a:avLst/>
          </a:prstGeom>
          <a:noFill/>
          <a:ln w="9525">
            <a:noFill/>
            <a:miter lim="800000"/>
            <a:headEnd/>
            <a:tailEnd/>
          </a:ln>
        </p:spPr>
        <p:txBody>
          <a:bodyPr wrap="square">
            <a:spAutoFit/>
          </a:bodyPr>
          <a:lstStyle/>
          <a:p>
            <a:r>
              <a:rPr lang="en-US" b="1" dirty="0">
                <a:solidFill>
                  <a:srgbClr val="FF0000"/>
                </a:solidFill>
              </a:rPr>
              <a:t>MgB</a:t>
            </a:r>
            <a:r>
              <a:rPr lang="en-US" b="1" baseline="-25000" dirty="0">
                <a:solidFill>
                  <a:srgbClr val="FF0000"/>
                </a:solidFill>
              </a:rPr>
              <a:t>2</a:t>
            </a:r>
            <a:r>
              <a:rPr lang="en-US" b="1" dirty="0">
                <a:solidFill>
                  <a:srgbClr val="FF0000"/>
                </a:solidFill>
              </a:rPr>
              <a:t> on</a:t>
            </a:r>
          </a:p>
          <a:p>
            <a:r>
              <a:rPr lang="en-US" b="1" dirty="0">
                <a:solidFill>
                  <a:srgbClr val="FF0000"/>
                </a:solidFill>
              </a:rPr>
              <a:t>bulk </a:t>
            </a:r>
            <a:r>
              <a:rPr lang="en-US" b="1" dirty="0" err="1">
                <a:solidFill>
                  <a:srgbClr val="FF0000"/>
                </a:solidFill>
              </a:rPr>
              <a:t>Nb</a:t>
            </a:r>
            <a:endParaRPr lang="en-US" b="1" dirty="0">
              <a:solidFill>
                <a:srgbClr val="FF0000"/>
              </a:solidFill>
            </a:endParaRPr>
          </a:p>
          <a:p>
            <a:r>
              <a:rPr lang="en-US" b="1" dirty="0" smtClean="0">
                <a:solidFill>
                  <a:srgbClr val="FF0000"/>
                </a:solidFill>
              </a:rPr>
              <a:t>Dielectric resonator</a:t>
            </a:r>
            <a:endParaRPr lang="en-US" b="1" dirty="0">
              <a:solidFill>
                <a:srgbClr val="FF0000"/>
              </a:solidFill>
            </a:endParaRPr>
          </a:p>
        </p:txBody>
      </p:sp>
      <p:sp>
        <p:nvSpPr>
          <p:cNvPr id="26631" name="TextBox 10"/>
          <p:cNvSpPr txBox="1">
            <a:spLocks noChangeArrowheads="1"/>
          </p:cNvSpPr>
          <p:nvPr/>
        </p:nvSpPr>
        <p:spPr bwMode="auto">
          <a:xfrm>
            <a:off x="5029200" y="4267200"/>
            <a:ext cx="2236510" cy="923330"/>
          </a:xfrm>
          <a:prstGeom prst="rect">
            <a:avLst/>
          </a:prstGeom>
          <a:noFill/>
          <a:ln w="9525">
            <a:noFill/>
            <a:miter lim="800000"/>
            <a:headEnd/>
            <a:tailEnd/>
          </a:ln>
        </p:spPr>
        <p:txBody>
          <a:bodyPr wrap="none">
            <a:spAutoFit/>
          </a:bodyPr>
          <a:lstStyle/>
          <a:p>
            <a:r>
              <a:rPr lang="en-US" b="1" dirty="0">
                <a:solidFill>
                  <a:srgbClr val="0000FF"/>
                </a:solidFill>
              </a:rPr>
              <a:t>MgB</a:t>
            </a:r>
            <a:r>
              <a:rPr lang="en-US" b="1" baseline="-25000" dirty="0">
                <a:solidFill>
                  <a:srgbClr val="0000FF"/>
                </a:solidFill>
              </a:rPr>
              <a:t>2</a:t>
            </a:r>
            <a:r>
              <a:rPr lang="en-US" b="1" dirty="0">
                <a:solidFill>
                  <a:srgbClr val="0000FF"/>
                </a:solidFill>
              </a:rPr>
              <a:t> on</a:t>
            </a:r>
          </a:p>
          <a:p>
            <a:r>
              <a:rPr lang="en-US" b="1" dirty="0">
                <a:solidFill>
                  <a:srgbClr val="0000FF"/>
                </a:solidFill>
              </a:rPr>
              <a:t>sapphire</a:t>
            </a:r>
          </a:p>
          <a:p>
            <a:r>
              <a:rPr lang="en-US" b="1" dirty="0" smtClean="0">
                <a:solidFill>
                  <a:srgbClr val="0000FF"/>
                </a:solidFill>
              </a:rPr>
              <a:t>Stripline resonator</a:t>
            </a:r>
            <a:endParaRPr lang="en-US" b="1" dirty="0">
              <a:solidFill>
                <a:srgbClr val="0000FF"/>
              </a:solidFill>
            </a:endParaRPr>
          </a:p>
        </p:txBody>
      </p:sp>
      <p:cxnSp>
        <p:nvCxnSpPr>
          <p:cNvPr id="26632" name="Straight Arrow Connector 12"/>
          <p:cNvCxnSpPr>
            <a:cxnSpLocks noChangeShapeType="1"/>
          </p:cNvCxnSpPr>
          <p:nvPr/>
        </p:nvCxnSpPr>
        <p:spPr bwMode="auto">
          <a:xfrm rot="10800000">
            <a:off x="4648200" y="3810000"/>
            <a:ext cx="685800" cy="533400"/>
          </a:xfrm>
          <a:prstGeom prst="straightConnector1">
            <a:avLst/>
          </a:prstGeom>
          <a:noFill/>
          <a:ln w="38100" algn="ctr">
            <a:solidFill>
              <a:srgbClr val="0000FF"/>
            </a:solidFill>
            <a:round/>
            <a:headEnd type="none" w="sm" len="sm"/>
            <a:tailEnd type="arrow" w="med" len="med"/>
          </a:ln>
        </p:spPr>
      </p:cxnSp>
      <p:cxnSp>
        <p:nvCxnSpPr>
          <p:cNvPr id="26633" name="Straight Arrow Connector 15"/>
          <p:cNvCxnSpPr>
            <a:cxnSpLocks noChangeShapeType="1"/>
          </p:cNvCxnSpPr>
          <p:nvPr/>
        </p:nvCxnSpPr>
        <p:spPr bwMode="auto">
          <a:xfrm rot="16200000" flipH="1">
            <a:off x="2400300" y="2705100"/>
            <a:ext cx="609600" cy="228600"/>
          </a:xfrm>
          <a:prstGeom prst="straightConnector1">
            <a:avLst/>
          </a:prstGeom>
          <a:noFill/>
          <a:ln w="38100" algn="ctr">
            <a:solidFill>
              <a:srgbClr val="0000FF"/>
            </a:solidFill>
            <a:round/>
            <a:headEnd type="none" w="sm" len="sm"/>
            <a:tailEnd type="arrow" w="med" len="med"/>
          </a:ln>
        </p:spPr>
      </p:cxnSp>
      <p:cxnSp>
        <p:nvCxnSpPr>
          <p:cNvPr id="26634" name="Straight Arrow Connector 20"/>
          <p:cNvCxnSpPr>
            <a:cxnSpLocks noChangeShapeType="1"/>
          </p:cNvCxnSpPr>
          <p:nvPr/>
        </p:nvCxnSpPr>
        <p:spPr bwMode="auto">
          <a:xfrm rot="16200000" flipH="1">
            <a:off x="5829300" y="2476500"/>
            <a:ext cx="457200" cy="381000"/>
          </a:xfrm>
          <a:prstGeom prst="straightConnector1">
            <a:avLst/>
          </a:prstGeom>
          <a:noFill/>
          <a:ln w="38100" algn="ctr">
            <a:solidFill>
              <a:srgbClr val="FF0000"/>
            </a:solidFill>
            <a:round/>
            <a:headEnd type="none" w="sm" len="sm"/>
            <a:tailEnd type="arrow"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Discovered to be superconducting in 2001 with a </a:t>
            </a:r>
            <a:r>
              <a:rPr lang="en-US" dirty="0" err="1" smtClean="0"/>
              <a:t>T</a:t>
            </a:r>
            <a:r>
              <a:rPr lang="en-US" baseline="-25000" dirty="0" err="1" smtClean="0"/>
              <a:t>c</a:t>
            </a:r>
            <a:r>
              <a:rPr lang="en-US" dirty="0" smtClean="0"/>
              <a:t> = 39 K</a:t>
            </a:r>
          </a:p>
          <a:p>
            <a:pPr lvl="1"/>
            <a:r>
              <a:rPr lang="pl-PL" dirty="0" smtClean="0"/>
              <a:t>J. Nagamatsu, N. Nakagawa, T. Muranaka, Y. Zenitani and J. Akimitsu,</a:t>
            </a:r>
            <a:r>
              <a:rPr lang="en-US" dirty="0" smtClean="0"/>
              <a:t>“Superconductivity at 39K in Magnesium Diboride,” Nature 410, 63 (2001)</a:t>
            </a:r>
          </a:p>
          <a:p>
            <a:r>
              <a:rPr lang="en-US" dirty="0" smtClean="0"/>
              <a:t>Believed to be BCS superconductor</a:t>
            </a:r>
          </a:p>
          <a:p>
            <a:r>
              <a:rPr lang="en-US" dirty="0" smtClean="0"/>
              <a:t>Bulk and thin films</a:t>
            </a:r>
          </a:p>
          <a:p>
            <a:r>
              <a:rPr lang="en-US" dirty="0" smtClean="0"/>
              <a:t>No </a:t>
            </a:r>
            <a:r>
              <a:rPr lang="en-US" dirty="0" err="1" smtClean="0"/>
              <a:t>isostructural</a:t>
            </a:r>
            <a:r>
              <a:rPr lang="en-US" dirty="0" smtClean="0"/>
              <a:t> compounds show high </a:t>
            </a:r>
            <a:r>
              <a:rPr lang="en-US" dirty="0" err="1" smtClean="0"/>
              <a:t>T</a:t>
            </a:r>
            <a:r>
              <a:rPr lang="en-US" baseline="-25000" dirty="0" err="1" smtClean="0"/>
              <a:t>c</a:t>
            </a:r>
            <a:endParaRPr lang="en-US" dirty="0"/>
          </a:p>
        </p:txBody>
      </p:sp>
      <p:sp>
        <p:nvSpPr>
          <p:cNvPr id="3" name="Title 2"/>
          <p:cNvSpPr>
            <a:spLocks noGrp="1"/>
          </p:cNvSpPr>
          <p:nvPr>
            <p:ph type="title"/>
          </p:nvPr>
        </p:nvSpPr>
        <p:spPr/>
        <p:txBody>
          <a:bodyPr/>
          <a:lstStyle/>
          <a:p>
            <a:r>
              <a:rPr lang="en-US" dirty="0" smtClean="0"/>
              <a:t>MgB</a:t>
            </a:r>
            <a:r>
              <a:rPr lang="en-US" baseline="-25000" dirty="0" smtClean="0"/>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mtClean="0"/>
              <a:t>R</a:t>
            </a:r>
            <a:r>
              <a:rPr lang="en-US" baseline="-25000" smtClean="0"/>
              <a:t>S</a:t>
            </a:r>
            <a:r>
              <a:rPr lang="en-US" smtClean="0"/>
              <a:t> vs H</a:t>
            </a:r>
            <a:r>
              <a:rPr lang="en-US" baseline="-25000" smtClean="0"/>
              <a:t>RF</a:t>
            </a:r>
            <a:r>
              <a:rPr lang="en-US" smtClean="0"/>
              <a:t> </a:t>
            </a:r>
            <a:r>
              <a:rPr lang="en-US" sz="3200" smtClean="0"/>
              <a:t/>
            </a:r>
            <a:br>
              <a:rPr lang="en-US" sz="3200" smtClean="0"/>
            </a:br>
            <a:r>
              <a:rPr lang="en-US" sz="2400" smtClean="0"/>
              <a:t>Dielectric and Metallic Substrates</a:t>
            </a:r>
          </a:p>
        </p:txBody>
      </p:sp>
      <p:pic>
        <p:nvPicPr>
          <p:cNvPr id="47105" name="Picture 1"/>
          <p:cNvPicPr>
            <a:picLocks noChangeAspect="1" noChangeArrowheads="1"/>
          </p:cNvPicPr>
          <p:nvPr/>
        </p:nvPicPr>
        <p:blipFill>
          <a:blip r:embed="rId3" cstate="print"/>
          <a:srcRect/>
          <a:stretch>
            <a:fillRect/>
          </a:stretch>
        </p:blipFill>
        <p:spPr bwMode="auto">
          <a:xfrm>
            <a:off x="1166641" y="1144072"/>
            <a:ext cx="6942911" cy="5004479"/>
          </a:xfrm>
          <a:prstGeom prst="rect">
            <a:avLst/>
          </a:prstGeom>
          <a:noFill/>
          <a:ln w="9525">
            <a:noFill/>
            <a:miter lim="800000"/>
            <a:headEnd/>
            <a:tailEnd/>
          </a:ln>
          <a:effectLst/>
        </p:spPr>
      </p:pic>
      <p:sp>
        <p:nvSpPr>
          <p:cNvPr id="4" name="TextBox 3"/>
          <p:cNvSpPr txBox="1"/>
          <p:nvPr/>
        </p:nvSpPr>
        <p:spPr>
          <a:xfrm>
            <a:off x="5575831" y="1686298"/>
            <a:ext cx="1359668" cy="307777"/>
          </a:xfrm>
          <a:prstGeom prst="rect">
            <a:avLst/>
          </a:prstGeom>
          <a:noFill/>
        </p:spPr>
        <p:txBody>
          <a:bodyPr wrap="none" rtlCol="0">
            <a:spAutoFit/>
          </a:bodyPr>
          <a:lstStyle/>
          <a:p>
            <a:pPr algn="ctr"/>
            <a:r>
              <a:rPr lang="en-US" sz="1400" b="1" dirty="0" smtClean="0"/>
              <a:t>Dielectric res.</a:t>
            </a:r>
            <a:endParaRPr lang="en-US" sz="1400" b="1" dirty="0"/>
          </a:p>
        </p:txBody>
      </p:sp>
      <p:sp>
        <p:nvSpPr>
          <p:cNvPr id="5" name="TextBox 4"/>
          <p:cNvSpPr txBox="1"/>
          <p:nvPr/>
        </p:nvSpPr>
        <p:spPr>
          <a:xfrm>
            <a:off x="5798846" y="1959429"/>
            <a:ext cx="1269899" cy="307777"/>
          </a:xfrm>
          <a:prstGeom prst="rect">
            <a:avLst/>
          </a:prstGeom>
          <a:noFill/>
        </p:spPr>
        <p:txBody>
          <a:bodyPr wrap="none" rtlCol="0">
            <a:spAutoFit/>
          </a:bodyPr>
          <a:lstStyle/>
          <a:p>
            <a:pPr algn="ctr"/>
            <a:r>
              <a:rPr lang="en-US" sz="1400" b="1" dirty="0" err="1" smtClean="0"/>
              <a:t>Stripline</a:t>
            </a:r>
            <a:r>
              <a:rPr lang="en-US" sz="1400" b="1" dirty="0" smtClean="0"/>
              <a:t> res.</a:t>
            </a:r>
            <a:endParaRPr lang="en-US" sz="1400" b="1" dirty="0"/>
          </a:p>
        </p:txBody>
      </p:sp>
      <p:sp>
        <p:nvSpPr>
          <p:cNvPr id="6" name="TextBox 5"/>
          <p:cNvSpPr txBox="1"/>
          <p:nvPr/>
        </p:nvSpPr>
        <p:spPr>
          <a:xfrm>
            <a:off x="4777568" y="2244437"/>
            <a:ext cx="1269899" cy="307777"/>
          </a:xfrm>
          <a:prstGeom prst="rect">
            <a:avLst/>
          </a:prstGeom>
          <a:noFill/>
        </p:spPr>
        <p:txBody>
          <a:bodyPr wrap="none" rtlCol="0">
            <a:spAutoFit/>
          </a:bodyPr>
          <a:lstStyle/>
          <a:p>
            <a:pPr algn="ctr"/>
            <a:r>
              <a:rPr lang="en-US" sz="1400" b="1" dirty="0" err="1" smtClean="0"/>
              <a:t>Stripline</a:t>
            </a:r>
            <a:r>
              <a:rPr lang="en-US" sz="1400" b="1" dirty="0" smtClean="0"/>
              <a:t> res.</a:t>
            </a:r>
            <a:endParaRPr lang="en-US"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Fields</a:t>
            </a:r>
            <a:endParaRPr lang="en-US" dirty="0"/>
          </a:p>
        </p:txBody>
      </p:sp>
      <p:graphicFrame>
        <p:nvGraphicFramePr>
          <p:cNvPr id="3" name="Table 2"/>
          <p:cNvGraphicFramePr>
            <a:graphicFrameLocks noGrp="1"/>
          </p:cNvGraphicFramePr>
          <p:nvPr/>
        </p:nvGraphicFramePr>
        <p:xfrm>
          <a:off x="1167740" y="2002643"/>
          <a:ext cx="6192416" cy="3151248"/>
        </p:xfrm>
        <a:graphic>
          <a:graphicData uri="http://schemas.openxmlformats.org/drawingml/2006/table">
            <a:tbl>
              <a:tblPr firstRow="1" bandRow="1">
                <a:tableStyleId>{5940675A-B579-460E-94D1-54222C63F5DA}</a:tableStyleId>
              </a:tblPr>
              <a:tblGrid>
                <a:gridCol w="1548104"/>
                <a:gridCol w="1548104"/>
                <a:gridCol w="1548104"/>
                <a:gridCol w="1548104"/>
              </a:tblGrid>
              <a:tr h="716383">
                <a:tc>
                  <a:txBody>
                    <a:bodyPr/>
                    <a:lstStyle/>
                    <a:p>
                      <a:r>
                        <a:rPr lang="en-US" b="1" dirty="0" smtClean="0"/>
                        <a:t>T</a:t>
                      </a:r>
                      <a:endParaRPr lang="en-US" b="1" dirty="0"/>
                    </a:p>
                  </a:txBody>
                  <a:tcPr/>
                </a:tc>
                <a:tc>
                  <a:txBody>
                    <a:bodyPr/>
                    <a:lstStyle/>
                    <a:p>
                      <a:r>
                        <a:rPr lang="en-US" b="1" dirty="0" smtClean="0"/>
                        <a:t>Max </a:t>
                      </a:r>
                      <a:r>
                        <a:rPr lang="en-US" b="1" dirty="0" err="1" smtClean="0"/>
                        <a:t>Pwr</a:t>
                      </a:r>
                      <a:endParaRPr lang="en-US" b="1" dirty="0" smtClean="0"/>
                    </a:p>
                    <a:p>
                      <a:r>
                        <a:rPr lang="en-US" b="1" dirty="0" err="1" smtClean="0"/>
                        <a:t>dBm</a:t>
                      </a:r>
                      <a:endParaRPr lang="en-US" b="1" dirty="0"/>
                    </a:p>
                  </a:txBody>
                  <a:tcPr/>
                </a:tc>
                <a:tc>
                  <a:txBody>
                    <a:bodyPr/>
                    <a:lstStyle/>
                    <a:p>
                      <a:r>
                        <a:rPr lang="en-US" b="1" dirty="0" smtClean="0"/>
                        <a:t>Q</a:t>
                      </a:r>
                      <a:r>
                        <a:rPr lang="en-US" b="1" baseline="-25000" dirty="0" smtClean="0"/>
                        <a:t>L</a:t>
                      </a:r>
                      <a:r>
                        <a:rPr lang="en-US" b="1" baseline="0" dirty="0" smtClean="0"/>
                        <a:t> (low </a:t>
                      </a:r>
                      <a:r>
                        <a:rPr lang="en-US" b="1" baseline="0" dirty="0" err="1" smtClean="0"/>
                        <a:t>pwr</a:t>
                      </a:r>
                      <a:r>
                        <a:rPr lang="en-US" b="1" baseline="0" dirty="0" smtClean="0"/>
                        <a:t>)</a:t>
                      </a:r>
                      <a:endParaRPr lang="en-US" b="1" dirty="0"/>
                    </a:p>
                  </a:txBody>
                  <a:tcPr/>
                </a:tc>
                <a:tc>
                  <a:txBody>
                    <a:bodyPr/>
                    <a:lstStyle/>
                    <a:p>
                      <a:r>
                        <a:rPr lang="en-US" b="1" dirty="0" err="1" smtClean="0"/>
                        <a:t>H</a:t>
                      </a:r>
                      <a:r>
                        <a:rPr lang="en-US" b="1" baseline="-25000" dirty="0" err="1" smtClean="0"/>
                        <a:t>rf</a:t>
                      </a:r>
                      <a:r>
                        <a:rPr lang="en-US" b="1" baseline="-25000" dirty="0" smtClean="0"/>
                        <a:t> max</a:t>
                      </a:r>
                      <a:endParaRPr lang="en-US" b="1" dirty="0"/>
                    </a:p>
                  </a:txBody>
                  <a:tcPr/>
                </a:tc>
              </a:tr>
              <a:tr h="716383">
                <a:tc>
                  <a:txBody>
                    <a:bodyPr/>
                    <a:lstStyle/>
                    <a:p>
                      <a:r>
                        <a:rPr lang="en-US" b="1" dirty="0" smtClean="0"/>
                        <a:t>4.2</a:t>
                      </a:r>
                      <a:endParaRPr lang="en-US" b="1" dirty="0"/>
                    </a:p>
                  </a:txBody>
                  <a:tcPr/>
                </a:tc>
                <a:tc>
                  <a:txBody>
                    <a:bodyPr/>
                    <a:lstStyle/>
                    <a:p>
                      <a:r>
                        <a:rPr lang="en-US" b="1" dirty="0" smtClean="0"/>
                        <a:t>28.7</a:t>
                      </a:r>
                      <a:endParaRPr lang="en-US" b="1" dirty="0"/>
                    </a:p>
                  </a:txBody>
                  <a:tcPr/>
                </a:tc>
                <a:tc>
                  <a:txBody>
                    <a:bodyPr/>
                    <a:lstStyle/>
                    <a:p>
                      <a:r>
                        <a:rPr lang="en-US" b="1" dirty="0" smtClean="0"/>
                        <a:t>7.8x10</a:t>
                      </a:r>
                      <a:r>
                        <a:rPr lang="en-US" b="1" baseline="30000" dirty="0" smtClean="0"/>
                        <a:t>6</a:t>
                      </a:r>
                      <a:endParaRPr lang="en-US" b="1" dirty="0"/>
                    </a:p>
                  </a:txBody>
                  <a:tcPr/>
                </a:tc>
                <a:tc>
                  <a:txBody>
                    <a:bodyPr/>
                    <a:lstStyle/>
                    <a:p>
                      <a:r>
                        <a:rPr lang="en-US" b="1" dirty="0" smtClean="0"/>
                        <a:t>278</a:t>
                      </a:r>
                      <a:endParaRPr lang="en-US" b="1" dirty="0"/>
                    </a:p>
                  </a:txBody>
                  <a:tcPr/>
                </a:tc>
              </a:tr>
              <a:tr h="716383">
                <a:tc>
                  <a:txBody>
                    <a:bodyPr/>
                    <a:lstStyle/>
                    <a:p>
                      <a:r>
                        <a:rPr lang="en-US" b="1" dirty="0" smtClean="0"/>
                        <a:t>7.5</a:t>
                      </a:r>
                      <a:endParaRPr lang="en-US" b="1" dirty="0"/>
                    </a:p>
                  </a:txBody>
                  <a:tcPr/>
                </a:tc>
                <a:tc>
                  <a:txBody>
                    <a:bodyPr/>
                    <a:lstStyle/>
                    <a:p>
                      <a:r>
                        <a:rPr lang="en-US" b="1" dirty="0" smtClean="0"/>
                        <a:t>38.2</a:t>
                      </a:r>
                      <a:endParaRPr lang="en-US" b="1" dirty="0"/>
                    </a:p>
                  </a:txBody>
                  <a:tcPr/>
                </a:tc>
                <a:tc>
                  <a:txBody>
                    <a:bodyPr/>
                    <a:lstStyle/>
                    <a:p>
                      <a:r>
                        <a:rPr lang="en-US" b="1" dirty="0" smtClean="0"/>
                        <a:t>5.5x10</a:t>
                      </a:r>
                      <a:r>
                        <a:rPr lang="en-US" b="1" baseline="30000" dirty="0" smtClean="0"/>
                        <a:t>6</a:t>
                      </a:r>
                      <a:endParaRPr lang="en-US" b="1" dirty="0"/>
                    </a:p>
                  </a:txBody>
                  <a:tcPr/>
                </a:tc>
                <a:tc>
                  <a:txBody>
                    <a:bodyPr/>
                    <a:lstStyle/>
                    <a:p>
                      <a:r>
                        <a:rPr lang="en-US" b="1" dirty="0" smtClean="0"/>
                        <a:t>697</a:t>
                      </a:r>
                      <a:endParaRPr lang="en-US" b="1" dirty="0"/>
                    </a:p>
                  </a:txBody>
                  <a:tcPr/>
                </a:tc>
              </a:tr>
              <a:tr h="1002099">
                <a:tc>
                  <a:txBody>
                    <a:bodyPr/>
                    <a:lstStyle/>
                    <a:p>
                      <a:r>
                        <a:rPr lang="en-US" b="1" dirty="0" smtClean="0"/>
                        <a:t>11</a:t>
                      </a:r>
                      <a:endParaRPr lang="en-US" b="1" dirty="0"/>
                    </a:p>
                  </a:txBody>
                  <a:tcPr/>
                </a:tc>
                <a:tc>
                  <a:txBody>
                    <a:bodyPr/>
                    <a:lstStyle/>
                    <a:p>
                      <a:r>
                        <a:rPr lang="en-US" b="1" dirty="0" smtClean="0"/>
                        <a:t>38.2</a:t>
                      </a:r>
                    </a:p>
                    <a:p>
                      <a:r>
                        <a:rPr lang="en-US" b="1" dirty="0" smtClean="0"/>
                        <a:t>No breakdown</a:t>
                      </a:r>
                      <a:endParaRPr lang="en-US" b="1" dirty="0"/>
                    </a:p>
                  </a:txBody>
                  <a:tcPr/>
                </a:tc>
                <a:tc>
                  <a:txBody>
                    <a:bodyPr/>
                    <a:lstStyle/>
                    <a:p>
                      <a:r>
                        <a:rPr lang="en-US" b="1" dirty="0" smtClean="0"/>
                        <a:t>2.5x10</a:t>
                      </a:r>
                      <a:r>
                        <a:rPr lang="en-US" b="1" baseline="30000" dirty="0" smtClean="0"/>
                        <a:t>6</a:t>
                      </a:r>
                      <a:endParaRPr lang="en-US" b="1" dirty="0"/>
                    </a:p>
                  </a:txBody>
                  <a:tcPr/>
                </a:tc>
                <a:tc>
                  <a:txBody>
                    <a:bodyPr/>
                    <a:lstStyle/>
                    <a:p>
                      <a:r>
                        <a:rPr lang="en-US" b="1" dirty="0" smtClean="0"/>
                        <a:t>470</a:t>
                      </a:r>
                    </a:p>
                    <a:p>
                      <a:r>
                        <a:rPr lang="en-US" b="1" dirty="0" smtClean="0"/>
                        <a:t>Max power available</a:t>
                      </a:r>
                      <a:endParaRPr lang="en-US" b="1" dirty="0"/>
                    </a:p>
                  </a:txBody>
                  <a:tcPr/>
                </a:tc>
              </a:tr>
            </a:tbl>
          </a:graphicData>
        </a:graphic>
      </p:graphicFrame>
      <p:sp>
        <p:nvSpPr>
          <p:cNvPr id="4" name="TextBox 3"/>
          <p:cNvSpPr txBox="1"/>
          <p:nvPr/>
        </p:nvSpPr>
        <p:spPr>
          <a:xfrm>
            <a:off x="1662545" y="1472540"/>
            <a:ext cx="184731" cy="307777"/>
          </a:xfrm>
          <a:prstGeom prst="rect">
            <a:avLst/>
          </a:prstGeom>
          <a:noFill/>
        </p:spPr>
        <p:txBody>
          <a:bodyPr wrap="none" rtlCol="0">
            <a:spAutoFit/>
          </a:bodyPr>
          <a:lstStyle/>
          <a:p>
            <a:pPr algn="ctr"/>
            <a:endParaRPr lang="en-US" sz="1400" b="1" dirty="0"/>
          </a:p>
        </p:txBody>
      </p:sp>
      <p:sp>
        <p:nvSpPr>
          <p:cNvPr id="6" name="TextBox 5"/>
          <p:cNvSpPr txBox="1"/>
          <p:nvPr/>
        </p:nvSpPr>
        <p:spPr>
          <a:xfrm>
            <a:off x="2404026" y="1128156"/>
            <a:ext cx="3736920" cy="646331"/>
          </a:xfrm>
          <a:prstGeom prst="rect">
            <a:avLst/>
          </a:prstGeom>
          <a:noFill/>
        </p:spPr>
        <p:txBody>
          <a:bodyPr wrap="none" rtlCol="0">
            <a:spAutoFit/>
          </a:bodyPr>
          <a:lstStyle/>
          <a:p>
            <a:pPr algn="ctr"/>
            <a:r>
              <a:rPr lang="en-US" b="1" dirty="0" smtClean="0"/>
              <a:t>MgB</a:t>
            </a:r>
            <a:r>
              <a:rPr lang="en-US" b="1" baseline="-25000" dirty="0" smtClean="0"/>
              <a:t>2</a:t>
            </a:r>
            <a:r>
              <a:rPr lang="en-US" b="1" dirty="0" smtClean="0"/>
              <a:t> on niobium substrate</a:t>
            </a:r>
          </a:p>
          <a:p>
            <a:pPr algn="ctr"/>
            <a:r>
              <a:rPr lang="en-US" b="1" dirty="0" smtClean="0"/>
              <a:t>Measured in dielectric resonator</a:t>
            </a:r>
            <a:endParaRPr lang="en-US" b="1" dirty="0"/>
          </a:p>
        </p:txBody>
      </p:sp>
      <p:sp>
        <p:nvSpPr>
          <p:cNvPr id="7" name="TextBox 6"/>
          <p:cNvSpPr txBox="1"/>
          <p:nvPr/>
        </p:nvSpPr>
        <p:spPr>
          <a:xfrm>
            <a:off x="1398524" y="5902036"/>
            <a:ext cx="5557932" cy="338554"/>
          </a:xfrm>
          <a:prstGeom prst="rect">
            <a:avLst/>
          </a:prstGeom>
          <a:noFill/>
        </p:spPr>
        <p:txBody>
          <a:bodyPr wrap="none" rtlCol="0">
            <a:spAutoFit/>
          </a:bodyPr>
          <a:lstStyle/>
          <a:p>
            <a:pPr algn="ctr"/>
            <a:r>
              <a:rPr lang="en-US" sz="1600" b="1" dirty="0" smtClean="0"/>
              <a:t>Amplifier with +45 </a:t>
            </a:r>
            <a:r>
              <a:rPr lang="en-US" sz="1600" b="1" dirty="0" err="1" smtClean="0"/>
              <a:t>dBm</a:t>
            </a:r>
            <a:r>
              <a:rPr lang="en-US" sz="1600" b="1" dirty="0" smtClean="0"/>
              <a:t> output power recently installed</a:t>
            </a:r>
            <a:endParaRPr lang="en-US" sz="1600" b="1" dirty="0"/>
          </a:p>
        </p:txBody>
      </p:sp>
      <p:sp>
        <p:nvSpPr>
          <p:cNvPr id="8" name="TextBox 7"/>
          <p:cNvSpPr txBox="1"/>
          <p:nvPr/>
        </p:nvSpPr>
        <p:spPr>
          <a:xfrm>
            <a:off x="1923722" y="5391398"/>
            <a:ext cx="4602543" cy="338554"/>
          </a:xfrm>
          <a:prstGeom prst="rect">
            <a:avLst/>
          </a:prstGeom>
          <a:noFill/>
        </p:spPr>
        <p:txBody>
          <a:bodyPr wrap="none" rtlCol="0">
            <a:spAutoFit/>
          </a:bodyPr>
          <a:lstStyle/>
          <a:p>
            <a:pPr algn="ctr"/>
            <a:r>
              <a:rPr lang="en-US" sz="1600" b="1" dirty="0" smtClean="0"/>
              <a:t>Breakdown most likely due to thermal effects</a:t>
            </a:r>
            <a:endParaRPr lang="en-US" sz="1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3" cstate="print"/>
          <a:srcRect/>
          <a:stretch>
            <a:fillRect/>
          </a:stretch>
        </p:blipFill>
        <p:spPr bwMode="auto">
          <a:xfrm>
            <a:off x="4191000" y="2881750"/>
            <a:ext cx="4800600" cy="3479800"/>
          </a:xfrm>
          <a:prstGeom prst="rect">
            <a:avLst/>
          </a:prstGeom>
          <a:noFill/>
          <a:ln w="9525">
            <a:noFill/>
            <a:miter lim="800000"/>
            <a:headEnd/>
            <a:tailEnd/>
          </a:ln>
        </p:spPr>
      </p:pic>
      <p:sp>
        <p:nvSpPr>
          <p:cNvPr id="37891" name="Title 1"/>
          <p:cNvSpPr>
            <a:spLocks noGrp="1"/>
          </p:cNvSpPr>
          <p:nvPr>
            <p:ph type="title"/>
          </p:nvPr>
        </p:nvSpPr>
        <p:spPr>
          <a:xfrm>
            <a:off x="1371600" y="76200"/>
            <a:ext cx="6324600" cy="715963"/>
          </a:xfrm>
        </p:spPr>
        <p:txBody>
          <a:bodyPr/>
          <a:lstStyle/>
          <a:p>
            <a:r>
              <a:rPr lang="en-US" smtClean="0"/>
              <a:t>Passivation</a:t>
            </a:r>
            <a:br>
              <a:rPr lang="en-US" smtClean="0"/>
            </a:br>
            <a:r>
              <a:rPr lang="en-US" smtClean="0">
                <a:solidFill>
                  <a:srgbClr val="3333FF"/>
                </a:solidFill>
              </a:rPr>
              <a:t>Success at Film-Stabilization</a:t>
            </a:r>
          </a:p>
        </p:txBody>
      </p:sp>
      <p:sp>
        <p:nvSpPr>
          <p:cNvPr id="37892" name="Content Placeholder 2"/>
          <p:cNvSpPr>
            <a:spLocks noGrp="1"/>
          </p:cNvSpPr>
          <p:nvPr>
            <p:ph idx="4294967295"/>
          </p:nvPr>
        </p:nvSpPr>
        <p:spPr>
          <a:xfrm>
            <a:off x="0" y="1295400"/>
            <a:ext cx="9144000" cy="1462088"/>
          </a:xfrm>
          <a:prstGeom prst="rect">
            <a:avLst/>
          </a:prstGeom>
        </p:spPr>
        <p:txBody>
          <a:bodyPr/>
          <a:lstStyle/>
          <a:p>
            <a:pPr>
              <a:lnSpc>
                <a:spcPts val="2600"/>
              </a:lnSpc>
            </a:pPr>
            <a:r>
              <a:rPr lang="en-US" sz="1800" dirty="0" smtClean="0"/>
              <a:t>MgB</a:t>
            </a:r>
            <a:r>
              <a:rPr lang="en-US" sz="1800" baseline="-25000" dirty="0" smtClean="0"/>
              <a:t>2</a:t>
            </a:r>
            <a:r>
              <a:rPr lang="en-US" sz="1800" dirty="0" smtClean="0"/>
              <a:t> Degrades in Air</a:t>
            </a:r>
          </a:p>
          <a:p>
            <a:pPr>
              <a:lnSpc>
                <a:spcPts val="2600"/>
              </a:lnSpc>
            </a:pPr>
            <a:r>
              <a:rPr lang="en-US" sz="1800" dirty="0" err="1" smtClean="0">
                <a:solidFill>
                  <a:srgbClr val="3333FF"/>
                </a:solidFill>
              </a:rPr>
              <a:t>Passivation</a:t>
            </a:r>
            <a:r>
              <a:rPr lang="en-US" sz="1800" dirty="0" smtClean="0">
                <a:solidFill>
                  <a:srgbClr val="3333FF"/>
                </a:solidFill>
              </a:rPr>
              <a:t> with 5 X (2.5 nm Al</a:t>
            </a:r>
            <a:r>
              <a:rPr lang="en-US" sz="1800" baseline="-25000" dirty="0" smtClean="0">
                <a:solidFill>
                  <a:srgbClr val="3333FF"/>
                </a:solidFill>
              </a:rPr>
              <a:t>2</a:t>
            </a:r>
            <a:r>
              <a:rPr lang="en-US" sz="1800" dirty="0" smtClean="0">
                <a:solidFill>
                  <a:srgbClr val="3333FF"/>
                </a:solidFill>
              </a:rPr>
              <a:t>O</a:t>
            </a:r>
            <a:r>
              <a:rPr lang="en-US" sz="1800" baseline="-25000" dirty="0" smtClean="0">
                <a:solidFill>
                  <a:srgbClr val="3333FF"/>
                </a:solidFill>
              </a:rPr>
              <a:t>3</a:t>
            </a:r>
            <a:r>
              <a:rPr lang="en-US" sz="1800" dirty="0" smtClean="0">
                <a:solidFill>
                  <a:srgbClr val="3333FF"/>
                </a:solidFill>
              </a:rPr>
              <a:t> and 2.5 nm ZrO</a:t>
            </a:r>
            <a:r>
              <a:rPr lang="en-US" sz="1800" baseline="-25000" dirty="0" smtClean="0">
                <a:solidFill>
                  <a:srgbClr val="3333FF"/>
                </a:solidFill>
              </a:rPr>
              <a:t>2</a:t>
            </a:r>
            <a:r>
              <a:rPr lang="en-US" sz="1800" dirty="0" smtClean="0">
                <a:solidFill>
                  <a:srgbClr val="3333FF"/>
                </a:solidFill>
              </a:rPr>
              <a:t>) by ALD</a:t>
            </a:r>
          </a:p>
          <a:p>
            <a:pPr>
              <a:lnSpc>
                <a:spcPts val="2600"/>
              </a:lnSpc>
            </a:pPr>
            <a:r>
              <a:rPr lang="en-US" sz="1800" dirty="0" smtClean="0">
                <a:solidFill>
                  <a:srgbClr val="C00000"/>
                </a:solidFill>
              </a:rPr>
              <a:t>Over 6 Months &amp; 5 Temperature Cycles </a:t>
            </a:r>
            <a:r>
              <a:rPr lang="en-US" sz="1800" dirty="0" smtClean="0"/>
              <a:t>R</a:t>
            </a:r>
            <a:r>
              <a:rPr lang="en-US" sz="1800" baseline="-25000" dirty="0" smtClean="0"/>
              <a:t>s</a:t>
            </a:r>
            <a:r>
              <a:rPr lang="en-US" sz="1800" dirty="0" smtClean="0"/>
              <a:t> Unchanged. </a:t>
            </a:r>
            <a:r>
              <a:rPr lang="en-US" sz="1800" dirty="0" smtClean="0">
                <a:solidFill>
                  <a:srgbClr val="C00000"/>
                </a:solidFill>
              </a:rPr>
              <a:t>Q (f = 1. GHz) </a:t>
            </a:r>
            <a:r>
              <a:rPr lang="en-US" sz="1800" dirty="0" smtClean="0">
                <a:solidFill>
                  <a:srgbClr val="C00000"/>
                </a:solidFill>
                <a:sym typeface="Symbol" pitchFamily="18" charset="2"/>
              </a:rPr>
              <a:t> 1. 10</a:t>
            </a:r>
            <a:r>
              <a:rPr lang="en-US" sz="1800" baseline="30000" dirty="0" smtClean="0">
                <a:solidFill>
                  <a:srgbClr val="C00000"/>
                </a:solidFill>
                <a:sym typeface="Symbol" pitchFamily="18" charset="2"/>
              </a:rPr>
              <a:t>8</a:t>
            </a:r>
            <a:r>
              <a:rPr lang="en-US" sz="1800" dirty="0" smtClean="0">
                <a:solidFill>
                  <a:srgbClr val="C00000"/>
                </a:solidFill>
              </a:rPr>
              <a:t> </a:t>
            </a:r>
            <a:r>
              <a:rPr lang="en-US" dirty="0" smtClean="0"/>
              <a:t>(Measured in a 2” Dielectric Resonator.)</a:t>
            </a:r>
            <a:endParaRPr lang="en-US" dirty="0" smtClean="0">
              <a:solidFill>
                <a:srgbClr val="3333FF"/>
              </a:solidFill>
            </a:endParaRPr>
          </a:p>
        </p:txBody>
      </p:sp>
      <p:sp>
        <p:nvSpPr>
          <p:cNvPr id="37893" name="TextBox 5"/>
          <p:cNvSpPr txBox="1">
            <a:spLocks noChangeArrowheads="1"/>
          </p:cNvSpPr>
          <p:nvPr/>
        </p:nvSpPr>
        <p:spPr bwMode="auto">
          <a:xfrm>
            <a:off x="5486400" y="5486400"/>
            <a:ext cx="2368550" cy="338138"/>
          </a:xfrm>
          <a:prstGeom prst="rect">
            <a:avLst/>
          </a:prstGeom>
          <a:noFill/>
          <a:ln w="9525">
            <a:noFill/>
            <a:miter lim="800000"/>
            <a:headEnd/>
            <a:tailEnd/>
          </a:ln>
        </p:spPr>
        <p:txBody>
          <a:bodyPr wrap="none">
            <a:spAutoFit/>
          </a:bodyPr>
          <a:lstStyle/>
          <a:p>
            <a:r>
              <a:rPr lang="en-US" sz="1600" b="1" dirty="0"/>
              <a:t>R</a:t>
            </a:r>
            <a:r>
              <a:rPr lang="en-US" sz="1600" b="1" baseline="-25000" dirty="0"/>
              <a:t>S</a:t>
            </a:r>
            <a:r>
              <a:rPr lang="en-US" sz="1600" b="1" dirty="0"/>
              <a:t>(1 GHz ) = 2 x 10</a:t>
            </a:r>
            <a:r>
              <a:rPr lang="en-US" sz="1600" b="1" baseline="30000" dirty="0"/>
              <a:t>-7</a:t>
            </a:r>
            <a:r>
              <a:rPr lang="en-US" sz="1600" b="1" dirty="0"/>
              <a:t> </a:t>
            </a:r>
            <a:r>
              <a:rPr lang="el-GR" sz="1600" b="1" dirty="0"/>
              <a:t>Ω</a:t>
            </a:r>
            <a:endParaRPr lang="en-US" sz="1600" b="1" dirty="0"/>
          </a:p>
        </p:txBody>
      </p:sp>
      <p:pic>
        <p:nvPicPr>
          <p:cNvPr id="37894" name="Picture 10"/>
          <p:cNvPicPr>
            <a:picLocks noChangeAspect="1" noChangeArrowheads="1"/>
          </p:cNvPicPr>
          <p:nvPr/>
        </p:nvPicPr>
        <p:blipFill>
          <a:blip r:embed="rId4" cstate="print"/>
          <a:srcRect/>
          <a:stretch>
            <a:fillRect/>
          </a:stretch>
        </p:blipFill>
        <p:spPr bwMode="auto">
          <a:xfrm>
            <a:off x="457200" y="3200400"/>
            <a:ext cx="3733800" cy="304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Outline</a:t>
            </a:r>
          </a:p>
        </p:txBody>
      </p:sp>
      <p:sp>
        <p:nvSpPr>
          <p:cNvPr id="28675" name="Rectangle 3"/>
          <p:cNvSpPr>
            <a:spLocks noGrp="1" noChangeArrowheads="1"/>
          </p:cNvSpPr>
          <p:nvPr>
            <p:ph type="body" idx="4294967295"/>
          </p:nvPr>
        </p:nvSpPr>
        <p:spPr>
          <a:xfrm>
            <a:off x="685800" y="1371600"/>
            <a:ext cx="7772400" cy="4114800"/>
          </a:xfrm>
          <a:prstGeom prst="rect">
            <a:avLst/>
          </a:prstGeom>
        </p:spPr>
        <p:txBody>
          <a:bodyPr/>
          <a:lstStyle/>
          <a:p>
            <a:r>
              <a:rPr lang="en-US" dirty="0" smtClean="0"/>
              <a:t>Introduction to MgB</a:t>
            </a:r>
            <a:r>
              <a:rPr lang="en-US" baseline="-25000" dirty="0" smtClean="0"/>
              <a:t>2</a:t>
            </a:r>
            <a:r>
              <a:rPr lang="en-US" dirty="0" smtClean="0"/>
              <a:t> and Motivation</a:t>
            </a:r>
          </a:p>
          <a:p>
            <a:r>
              <a:rPr lang="en-US" dirty="0" smtClean="0"/>
              <a:t>Film deposition</a:t>
            </a:r>
          </a:p>
          <a:p>
            <a:r>
              <a:rPr lang="en-US" dirty="0" smtClean="0"/>
              <a:t>Measurements of surface impedance</a:t>
            </a:r>
          </a:p>
          <a:p>
            <a:r>
              <a:rPr lang="en-US" dirty="0" smtClean="0">
                <a:solidFill>
                  <a:srgbClr val="FF0000"/>
                </a:solidFill>
              </a:rPr>
              <a:t>Physics of MgB</a:t>
            </a:r>
            <a:r>
              <a:rPr lang="en-US" baseline="-25000" dirty="0" smtClean="0">
                <a:solidFill>
                  <a:srgbClr val="FF0000"/>
                </a:solidFill>
              </a:rPr>
              <a:t>2</a:t>
            </a:r>
            <a:r>
              <a:rPr lang="en-US" dirty="0" smtClean="0">
                <a:solidFill>
                  <a:srgbClr val="FF0000"/>
                </a:solidFill>
              </a:rPr>
              <a:t> from microwave measurements</a:t>
            </a:r>
          </a:p>
          <a:p>
            <a:r>
              <a:rPr lang="en-US" dirty="0" smtClean="0"/>
              <a:t>Summary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r>
              <a:rPr lang="en-US" smtClean="0"/>
              <a:t>IMD and R</a:t>
            </a:r>
            <a:r>
              <a:rPr lang="en-US" baseline="-25000" smtClean="0"/>
              <a:t>s</a:t>
            </a:r>
            <a:r>
              <a:rPr lang="en-US" smtClean="0"/>
              <a:t> vs Circulating Power</a:t>
            </a:r>
            <a:br>
              <a:rPr lang="en-US" smtClean="0"/>
            </a:br>
            <a:r>
              <a:rPr lang="en-US" smtClean="0"/>
              <a:t>MgB</a:t>
            </a:r>
            <a:r>
              <a:rPr lang="en-US" baseline="-25000" smtClean="0"/>
              <a:t>2</a:t>
            </a:r>
            <a:r>
              <a:rPr lang="en-US" smtClean="0"/>
              <a:t> Resonator</a:t>
            </a:r>
          </a:p>
        </p:txBody>
      </p:sp>
      <p:sp>
        <p:nvSpPr>
          <p:cNvPr id="104455" name="Text Box 7"/>
          <p:cNvSpPr txBox="1">
            <a:spLocks noChangeArrowheads="1"/>
          </p:cNvSpPr>
          <p:nvPr/>
        </p:nvSpPr>
        <p:spPr bwMode="auto">
          <a:xfrm>
            <a:off x="3514725" y="5943600"/>
            <a:ext cx="2114550" cy="366713"/>
          </a:xfrm>
          <a:prstGeom prst="rect">
            <a:avLst/>
          </a:prstGeom>
          <a:noFill/>
          <a:ln w="12700">
            <a:noFill/>
            <a:miter lim="800000"/>
            <a:headEnd type="none" w="sm" len="sm"/>
            <a:tailEnd type="none" w="sm" len="sm"/>
          </a:ln>
          <a:effectLst/>
        </p:spPr>
        <p:txBody>
          <a:bodyPr wrap="none">
            <a:spAutoFit/>
          </a:bodyPr>
          <a:lstStyle/>
          <a:p>
            <a:pPr marL="231775" indent="-231775">
              <a:buSzPct val="125000"/>
              <a:defRPr/>
            </a:pPr>
            <a:r>
              <a:rPr lang="en-US" b="1" dirty="0">
                <a:solidFill>
                  <a:schemeClr val="accent1">
                    <a:lumMod val="75000"/>
                  </a:schemeClr>
                </a:solidFill>
                <a:latin typeface="Arial" charset="0"/>
              </a:rPr>
              <a:t>Similar plot for X</a:t>
            </a:r>
            <a:r>
              <a:rPr lang="en-US" b="1" baseline="-25000" dirty="0">
                <a:solidFill>
                  <a:schemeClr val="accent1">
                    <a:lumMod val="75000"/>
                  </a:schemeClr>
                </a:solidFill>
                <a:latin typeface="Arial" charset="0"/>
              </a:rPr>
              <a:t>S</a:t>
            </a:r>
          </a:p>
        </p:txBody>
      </p:sp>
      <p:pic>
        <p:nvPicPr>
          <p:cNvPr id="29700" name="Picture 7"/>
          <p:cNvPicPr>
            <a:picLocks noChangeAspect="1" noChangeArrowheads="1"/>
          </p:cNvPicPr>
          <p:nvPr/>
        </p:nvPicPr>
        <p:blipFill>
          <a:blip r:embed="rId3" cstate="print"/>
          <a:srcRect/>
          <a:stretch>
            <a:fillRect/>
          </a:stretch>
        </p:blipFill>
        <p:spPr bwMode="auto">
          <a:xfrm>
            <a:off x="1216025" y="914400"/>
            <a:ext cx="6710363" cy="4525963"/>
          </a:xfrm>
          <a:prstGeom prst="rect">
            <a:avLst/>
          </a:prstGeom>
          <a:noFill/>
          <a:ln w="12700">
            <a:noFill/>
            <a:miter lim="800000"/>
            <a:headEnd type="none" w="sm" len="sm"/>
            <a:tailEnd type="none" w="sm" len="sm"/>
          </a:ln>
        </p:spPr>
      </p:pic>
      <p:sp>
        <p:nvSpPr>
          <p:cNvPr id="29701" name="TextBox 17"/>
          <p:cNvSpPr txBox="1">
            <a:spLocks noChangeArrowheads="1"/>
          </p:cNvSpPr>
          <p:nvPr/>
        </p:nvSpPr>
        <p:spPr bwMode="auto">
          <a:xfrm>
            <a:off x="3140075" y="5334000"/>
            <a:ext cx="2863850" cy="369888"/>
          </a:xfrm>
          <a:prstGeom prst="rect">
            <a:avLst/>
          </a:prstGeom>
          <a:noFill/>
          <a:ln w="9525">
            <a:noFill/>
            <a:miter lim="800000"/>
            <a:headEnd/>
            <a:tailEnd/>
          </a:ln>
        </p:spPr>
        <p:txBody>
          <a:bodyPr wrap="none">
            <a:spAutoFit/>
          </a:bodyPr>
          <a:lstStyle/>
          <a:p>
            <a:r>
              <a:rPr lang="en-US" b="1"/>
              <a:t>Circulating power (dBm)</a:t>
            </a:r>
          </a:p>
        </p:txBody>
      </p:sp>
      <p:sp>
        <p:nvSpPr>
          <p:cNvPr id="29702" name="TextBox 18"/>
          <p:cNvSpPr txBox="1">
            <a:spLocks noChangeArrowheads="1"/>
          </p:cNvSpPr>
          <p:nvPr/>
        </p:nvSpPr>
        <p:spPr bwMode="auto">
          <a:xfrm rot="5400000">
            <a:off x="6717506" y="2883694"/>
            <a:ext cx="2632075" cy="369888"/>
          </a:xfrm>
          <a:prstGeom prst="rect">
            <a:avLst/>
          </a:prstGeom>
          <a:noFill/>
          <a:ln w="9525">
            <a:noFill/>
            <a:miter lim="800000"/>
            <a:headEnd/>
            <a:tailEnd/>
          </a:ln>
        </p:spPr>
        <p:txBody>
          <a:bodyPr wrap="none">
            <a:spAutoFit/>
          </a:bodyPr>
          <a:lstStyle/>
          <a:p>
            <a:r>
              <a:rPr lang="en-US" b="1"/>
              <a:t>Surface resistance (</a:t>
            </a:r>
            <a:r>
              <a:rPr lang="el-GR" b="1"/>
              <a:t>Ω</a:t>
            </a:r>
            <a:r>
              <a:rPr lang="en-US" b="1"/>
              <a:t>)</a:t>
            </a:r>
          </a:p>
        </p:txBody>
      </p:sp>
      <p:sp>
        <p:nvSpPr>
          <p:cNvPr id="29703" name="TextBox 19"/>
          <p:cNvSpPr txBox="1">
            <a:spLocks noChangeArrowheads="1"/>
          </p:cNvSpPr>
          <p:nvPr/>
        </p:nvSpPr>
        <p:spPr bwMode="auto">
          <a:xfrm rot="-5400000">
            <a:off x="-300038" y="2814638"/>
            <a:ext cx="2646363" cy="369888"/>
          </a:xfrm>
          <a:prstGeom prst="rect">
            <a:avLst/>
          </a:prstGeom>
          <a:noFill/>
          <a:ln w="9525">
            <a:noFill/>
            <a:miter lim="800000"/>
            <a:headEnd/>
            <a:tailEnd/>
          </a:ln>
        </p:spPr>
        <p:txBody>
          <a:bodyPr wrap="none">
            <a:spAutoFit/>
          </a:bodyPr>
          <a:lstStyle/>
          <a:p>
            <a:r>
              <a:rPr lang="en-US" b="1"/>
              <a:t>Normalized IMD (dBm)</a:t>
            </a:r>
          </a:p>
        </p:txBody>
      </p:sp>
      <p:cxnSp>
        <p:nvCxnSpPr>
          <p:cNvPr id="29704" name="Straight Arrow Connector 21"/>
          <p:cNvCxnSpPr>
            <a:cxnSpLocks noChangeShapeType="1"/>
          </p:cNvCxnSpPr>
          <p:nvPr/>
        </p:nvCxnSpPr>
        <p:spPr bwMode="auto">
          <a:xfrm rot="10800000">
            <a:off x="2133600" y="2667000"/>
            <a:ext cx="1447800" cy="1588"/>
          </a:xfrm>
          <a:prstGeom prst="straightConnector1">
            <a:avLst/>
          </a:prstGeom>
          <a:noFill/>
          <a:ln w="12700" algn="ctr">
            <a:solidFill>
              <a:schemeClr val="tx1"/>
            </a:solidFill>
            <a:round/>
            <a:headEnd type="none" w="sm" len="sm"/>
            <a:tailEnd type="arrow" w="med" len="med"/>
          </a:ln>
        </p:spPr>
      </p:cxnSp>
      <p:cxnSp>
        <p:nvCxnSpPr>
          <p:cNvPr id="29705" name="Straight Arrow Connector 22"/>
          <p:cNvCxnSpPr>
            <a:cxnSpLocks noChangeShapeType="1"/>
          </p:cNvCxnSpPr>
          <p:nvPr/>
        </p:nvCxnSpPr>
        <p:spPr bwMode="auto">
          <a:xfrm>
            <a:off x="6400800" y="3352800"/>
            <a:ext cx="609600" cy="1588"/>
          </a:xfrm>
          <a:prstGeom prst="straightConnector1">
            <a:avLst/>
          </a:prstGeom>
          <a:noFill/>
          <a:ln w="12700" algn="ctr">
            <a:solidFill>
              <a:schemeClr val="tx1"/>
            </a:solidFill>
            <a:round/>
            <a:headEnd type="none" w="sm" len="sm"/>
            <a:tailEnd type="arrow" w="med" len="med"/>
          </a:ln>
        </p:spPr>
      </p:cxnSp>
      <p:grpSp>
        <p:nvGrpSpPr>
          <p:cNvPr id="2" name="Group 102"/>
          <p:cNvGrpSpPr>
            <a:grpSpLocks/>
          </p:cNvGrpSpPr>
          <p:nvPr/>
        </p:nvGrpSpPr>
        <p:grpSpPr bwMode="auto">
          <a:xfrm>
            <a:off x="2057400" y="1981200"/>
            <a:ext cx="4391025" cy="1838325"/>
            <a:chOff x="2874" y="690"/>
            <a:chExt cx="2766" cy="1158"/>
          </a:xfrm>
        </p:grpSpPr>
        <p:sp>
          <p:nvSpPr>
            <p:cNvPr id="29709" name="Rectangle 103"/>
            <p:cNvSpPr>
              <a:spLocks noChangeArrowheads="1"/>
            </p:cNvSpPr>
            <p:nvPr/>
          </p:nvSpPr>
          <p:spPr bwMode="auto">
            <a:xfrm>
              <a:off x="3846" y="966"/>
              <a:ext cx="684" cy="588"/>
            </a:xfrm>
            <a:prstGeom prst="rect">
              <a:avLst/>
            </a:prstGeom>
            <a:solidFill>
              <a:schemeClr val="accent2"/>
            </a:solidFill>
            <a:ln w="12700">
              <a:solidFill>
                <a:schemeClr val="tx1"/>
              </a:solidFill>
              <a:miter lim="800000"/>
              <a:headEnd type="none" w="sm" len="sm"/>
              <a:tailEnd type="none" w="sm" len="sm"/>
            </a:ln>
          </p:spPr>
          <p:txBody>
            <a:bodyPr wrap="none" anchor="ctr"/>
            <a:lstStyle/>
            <a:p>
              <a:pPr algn="ctr"/>
              <a:r>
                <a:rPr lang="en-US" sz="1600" b="1">
                  <a:solidFill>
                    <a:schemeClr val="bg1"/>
                  </a:solidFill>
                </a:rPr>
                <a:t>Resonator</a:t>
              </a:r>
            </a:p>
          </p:txBody>
        </p:sp>
        <p:cxnSp>
          <p:nvCxnSpPr>
            <p:cNvPr id="29710" name="AutoShape 104"/>
            <p:cNvCxnSpPr>
              <a:cxnSpLocks noChangeShapeType="1"/>
              <a:stCxn id="29709" idx="3"/>
              <a:endCxn id="29716" idx="1"/>
            </p:cNvCxnSpPr>
            <p:nvPr/>
          </p:nvCxnSpPr>
          <p:spPr bwMode="auto">
            <a:xfrm flipV="1">
              <a:off x="4530" y="1251"/>
              <a:ext cx="270" cy="9"/>
            </a:xfrm>
            <a:prstGeom prst="straightConnector1">
              <a:avLst/>
            </a:prstGeom>
            <a:noFill/>
            <a:ln w="38100">
              <a:solidFill>
                <a:schemeClr val="tx1"/>
              </a:solidFill>
              <a:round/>
              <a:headEnd type="none" w="sm" len="sm"/>
              <a:tailEnd type="triangle" w="med" len="med"/>
            </a:ln>
          </p:spPr>
        </p:cxnSp>
        <p:sp>
          <p:nvSpPr>
            <p:cNvPr id="29711" name="Oval 105"/>
            <p:cNvSpPr>
              <a:spLocks noChangeArrowheads="1"/>
            </p:cNvSpPr>
            <p:nvPr/>
          </p:nvSpPr>
          <p:spPr bwMode="auto">
            <a:xfrm>
              <a:off x="2874" y="690"/>
              <a:ext cx="408" cy="390"/>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1" hangingPunct="1"/>
              <a:r>
                <a:rPr lang="en-US" sz="2000" b="1" i="1">
                  <a:solidFill>
                    <a:srgbClr val="FFFFFF"/>
                  </a:solidFill>
                  <a:latin typeface="Times New Roman" pitchFamily="18" charset="0"/>
                </a:rPr>
                <a:t>f</a:t>
              </a:r>
              <a:r>
                <a:rPr lang="en-US" sz="2000" b="1" i="1" baseline="-25000">
                  <a:solidFill>
                    <a:srgbClr val="FFFFFF"/>
                  </a:solidFill>
                  <a:latin typeface="Times New Roman" pitchFamily="18" charset="0"/>
                </a:rPr>
                <a:t>1</a:t>
              </a:r>
              <a:endParaRPr lang="en-US" sz="2000" b="1" i="1">
                <a:latin typeface="Times New Roman" pitchFamily="18" charset="0"/>
              </a:endParaRPr>
            </a:p>
          </p:txBody>
        </p:sp>
        <p:sp>
          <p:nvSpPr>
            <p:cNvPr id="29712" name="Oval 106"/>
            <p:cNvSpPr>
              <a:spLocks noChangeArrowheads="1"/>
            </p:cNvSpPr>
            <p:nvPr/>
          </p:nvSpPr>
          <p:spPr bwMode="auto">
            <a:xfrm>
              <a:off x="2874" y="1440"/>
              <a:ext cx="408" cy="408"/>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1" hangingPunct="1"/>
              <a:r>
                <a:rPr lang="en-US" sz="2000" b="1" i="1">
                  <a:solidFill>
                    <a:srgbClr val="FFFFFF"/>
                  </a:solidFill>
                  <a:latin typeface="Times New Roman" pitchFamily="18" charset="0"/>
                </a:rPr>
                <a:t>f</a:t>
              </a:r>
              <a:r>
                <a:rPr lang="en-US" sz="2000" b="1" i="1" baseline="-25000">
                  <a:solidFill>
                    <a:srgbClr val="FFFFFF"/>
                  </a:solidFill>
                  <a:latin typeface="Times New Roman" pitchFamily="18" charset="0"/>
                </a:rPr>
                <a:t>2</a:t>
              </a:r>
              <a:endParaRPr lang="en-US" sz="2000" b="1" i="1">
                <a:latin typeface="Times New Roman" pitchFamily="18" charset="0"/>
              </a:endParaRPr>
            </a:p>
          </p:txBody>
        </p:sp>
        <p:sp>
          <p:nvSpPr>
            <p:cNvPr id="29713" name="Rectangle 107"/>
            <p:cNvSpPr>
              <a:spLocks noChangeArrowheads="1"/>
            </p:cNvSpPr>
            <p:nvPr/>
          </p:nvSpPr>
          <p:spPr bwMode="auto">
            <a:xfrm>
              <a:off x="3252" y="1074"/>
              <a:ext cx="324" cy="372"/>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b="1">
                  <a:solidFill>
                    <a:schemeClr val="bg1"/>
                  </a:solidFill>
                </a:rPr>
                <a:t>+</a:t>
              </a:r>
            </a:p>
          </p:txBody>
        </p:sp>
        <p:cxnSp>
          <p:nvCxnSpPr>
            <p:cNvPr id="29714" name="AutoShape 108"/>
            <p:cNvCxnSpPr>
              <a:cxnSpLocks noChangeShapeType="1"/>
              <a:stCxn id="29711" idx="6"/>
              <a:endCxn id="29713" idx="0"/>
            </p:cNvCxnSpPr>
            <p:nvPr/>
          </p:nvCxnSpPr>
          <p:spPr bwMode="auto">
            <a:xfrm>
              <a:off x="3282" y="885"/>
              <a:ext cx="132" cy="189"/>
            </a:xfrm>
            <a:prstGeom prst="bentConnector2">
              <a:avLst/>
            </a:prstGeom>
            <a:noFill/>
            <a:ln w="38100">
              <a:solidFill>
                <a:schemeClr val="tx1"/>
              </a:solidFill>
              <a:miter lim="800000"/>
              <a:headEnd type="none" w="sm" len="sm"/>
              <a:tailEnd type="triangle" w="med" len="med"/>
            </a:ln>
          </p:spPr>
        </p:cxnSp>
        <p:cxnSp>
          <p:nvCxnSpPr>
            <p:cNvPr id="29715" name="AutoShape 109"/>
            <p:cNvCxnSpPr>
              <a:cxnSpLocks noChangeShapeType="1"/>
              <a:stCxn id="29712" idx="6"/>
              <a:endCxn id="29713" idx="2"/>
            </p:cNvCxnSpPr>
            <p:nvPr/>
          </p:nvCxnSpPr>
          <p:spPr bwMode="auto">
            <a:xfrm flipV="1">
              <a:off x="3282" y="1446"/>
              <a:ext cx="132" cy="198"/>
            </a:xfrm>
            <a:prstGeom prst="bentConnector2">
              <a:avLst/>
            </a:prstGeom>
            <a:noFill/>
            <a:ln w="38100">
              <a:solidFill>
                <a:schemeClr val="tx1"/>
              </a:solidFill>
              <a:miter lim="800000"/>
              <a:headEnd type="none" w="sm" len="sm"/>
              <a:tailEnd type="triangle" w="med" len="med"/>
            </a:ln>
          </p:spPr>
        </p:cxnSp>
        <p:sp>
          <p:nvSpPr>
            <p:cNvPr id="29716" name="Rectangle 110"/>
            <p:cNvSpPr>
              <a:spLocks noChangeArrowheads="1"/>
            </p:cNvSpPr>
            <p:nvPr/>
          </p:nvSpPr>
          <p:spPr bwMode="auto">
            <a:xfrm>
              <a:off x="4800" y="984"/>
              <a:ext cx="840" cy="534"/>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1600" b="1">
                  <a:solidFill>
                    <a:schemeClr val="bg1"/>
                  </a:solidFill>
                </a:rPr>
                <a:t>Spectrum</a:t>
              </a:r>
              <a:br>
                <a:rPr lang="en-US" sz="1600" b="1">
                  <a:solidFill>
                    <a:schemeClr val="bg1"/>
                  </a:solidFill>
                </a:rPr>
              </a:br>
              <a:r>
                <a:rPr lang="en-US" sz="1600" b="1">
                  <a:solidFill>
                    <a:schemeClr val="bg1"/>
                  </a:solidFill>
                </a:rPr>
                <a:t>Analyzer</a:t>
              </a:r>
            </a:p>
          </p:txBody>
        </p:sp>
        <p:cxnSp>
          <p:nvCxnSpPr>
            <p:cNvPr id="29717" name="AutoShape 111"/>
            <p:cNvCxnSpPr>
              <a:cxnSpLocks noChangeShapeType="1"/>
              <a:stCxn id="29713" idx="3"/>
              <a:endCxn id="29709" idx="1"/>
            </p:cNvCxnSpPr>
            <p:nvPr/>
          </p:nvCxnSpPr>
          <p:spPr bwMode="auto">
            <a:xfrm>
              <a:off x="3576" y="1260"/>
              <a:ext cx="270" cy="0"/>
            </a:xfrm>
            <a:prstGeom prst="straightConnector1">
              <a:avLst/>
            </a:prstGeom>
            <a:noFill/>
            <a:ln w="38100">
              <a:solidFill>
                <a:schemeClr val="tx1"/>
              </a:solidFill>
              <a:round/>
              <a:headEnd type="none" w="sm" len="sm"/>
              <a:tailEnd type="triangle" w="med" len="med"/>
            </a:ln>
          </p:spPr>
        </p:cxnSp>
        <p:sp>
          <p:nvSpPr>
            <p:cNvPr id="29718" name="Text Box 112"/>
            <p:cNvSpPr txBox="1">
              <a:spLocks noChangeArrowheads="1"/>
            </p:cNvSpPr>
            <p:nvPr/>
          </p:nvSpPr>
          <p:spPr bwMode="auto">
            <a:xfrm>
              <a:off x="3324" y="1307"/>
              <a:ext cx="116" cy="231"/>
            </a:xfrm>
            <a:prstGeom prst="rect">
              <a:avLst/>
            </a:prstGeom>
            <a:noFill/>
            <a:ln w="12700">
              <a:noFill/>
              <a:miter lim="800000"/>
              <a:headEnd type="none" w="sm" len="sm"/>
              <a:tailEnd type="none" w="sm" len="sm"/>
            </a:ln>
          </p:spPr>
          <p:txBody>
            <a:bodyPr>
              <a:spAutoFit/>
            </a:bodyPr>
            <a:lstStyle/>
            <a:p>
              <a:pPr>
                <a:spcBef>
                  <a:spcPct val="50000"/>
                </a:spcBef>
              </a:pPr>
              <a:endParaRPr lang="en-US" b="1"/>
            </a:p>
          </p:txBody>
        </p:sp>
      </p:grpSp>
      <p:sp>
        <p:nvSpPr>
          <p:cNvPr id="29707" name="TextBox 35"/>
          <p:cNvSpPr txBox="1">
            <a:spLocks noChangeArrowheads="1"/>
          </p:cNvSpPr>
          <p:nvPr/>
        </p:nvSpPr>
        <p:spPr bwMode="auto">
          <a:xfrm>
            <a:off x="3657600" y="4114800"/>
            <a:ext cx="977900" cy="338138"/>
          </a:xfrm>
          <a:prstGeom prst="rect">
            <a:avLst/>
          </a:prstGeom>
          <a:noFill/>
          <a:ln w="9525">
            <a:noFill/>
            <a:miter lim="800000"/>
            <a:headEnd/>
            <a:tailEnd/>
          </a:ln>
        </p:spPr>
        <p:txBody>
          <a:bodyPr wrap="none">
            <a:spAutoFit/>
          </a:bodyPr>
          <a:lstStyle/>
          <a:p>
            <a:r>
              <a:rPr lang="en-US" sz="1600" b="1">
                <a:solidFill>
                  <a:srgbClr val="FF0000"/>
                </a:solidFill>
              </a:rPr>
              <a:t>T = 20 K</a:t>
            </a:r>
          </a:p>
        </p:txBody>
      </p:sp>
      <p:sp>
        <p:nvSpPr>
          <p:cNvPr id="37" name="TextBox 36"/>
          <p:cNvSpPr txBox="1"/>
          <p:nvPr/>
        </p:nvSpPr>
        <p:spPr>
          <a:xfrm>
            <a:off x="6172200" y="4495800"/>
            <a:ext cx="1036638" cy="338138"/>
          </a:xfrm>
          <a:prstGeom prst="rect">
            <a:avLst/>
          </a:prstGeom>
          <a:noFill/>
        </p:spPr>
        <p:txBody>
          <a:bodyPr wrap="none">
            <a:spAutoFit/>
          </a:bodyPr>
          <a:lstStyle/>
          <a:p>
            <a:pPr>
              <a:defRPr/>
            </a:pPr>
            <a:r>
              <a:rPr lang="en-US" sz="1600" b="1" dirty="0">
                <a:solidFill>
                  <a:schemeClr val="accent1">
                    <a:lumMod val="75000"/>
                  </a:schemeClr>
                </a:solidFill>
                <a:latin typeface="Arial" charset="0"/>
              </a:rPr>
              <a:t>T = 2.5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p:cNvPicPr>
            <a:picLocks noChangeAspect="1" noChangeArrowheads="1"/>
          </p:cNvPicPr>
          <p:nvPr/>
        </p:nvPicPr>
        <p:blipFill>
          <a:blip r:embed="rId4" cstate="print"/>
          <a:srcRect/>
          <a:stretch>
            <a:fillRect/>
          </a:stretch>
        </p:blipFill>
        <p:spPr bwMode="auto">
          <a:xfrm>
            <a:off x="1111250" y="955675"/>
            <a:ext cx="6445250" cy="4792663"/>
          </a:xfrm>
          <a:prstGeom prst="rect">
            <a:avLst/>
          </a:prstGeom>
          <a:noFill/>
          <a:ln w="12700">
            <a:noFill/>
            <a:miter lim="800000"/>
            <a:headEnd type="none" w="sm" len="sm"/>
            <a:tailEnd type="none" w="sm" len="sm"/>
          </a:ln>
        </p:spPr>
      </p:pic>
      <p:sp>
        <p:nvSpPr>
          <p:cNvPr id="6149" name="Rectangle 3"/>
          <p:cNvSpPr>
            <a:spLocks noGrp="1" noChangeArrowheads="1"/>
          </p:cNvSpPr>
          <p:nvPr>
            <p:ph type="title"/>
          </p:nvPr>
        </p:nvSpPr>
        <p:spPr/>
        <p:txBody>
          <a:bodyPr/>
          <a:lstStyle/>
          <a:p>
            <a:r>
              <a:rPr lang="en-US" smtClean="0"/>
              <a:t>IMD vs T: MgB</a:t>
            </a:r>
            <a:r>
              <a:rPr lang="en-US" baseline="-25000" smtClean="0"/>
              <a:t>2</a:t>
            </a:r>
            <a:r>
              <a:rPr lang="en-US" smtClean="0"/>
              <a:t> and YBCO</a:t>
            </a:r>
          </a:p>
        </p:txBody>
      </p:sp>
      <p:sp>
        <p:nvSpPr>
          <p:cNvPr id="6150" name="Text Box 4"/>
          <p:cNvSpPr txBox="1">
            <a:spLocks noChangeArrowheads="1"/>
          </p:cNvSpPr>
          <p:nvPr/>
        </p:nvSpPr>
        <p:spPr bwMode="auto">
          <a:xfrm>
            <a:off x="2038350" y="3751263"/>
            <a:ext cx="1308100" cy="641350"/>
          </a:xfrm>
          <a:prstGeom prst="rect">
            <a:avLst/>
          </a:prstGeom>
          <a:noFill/>
          <a:ln w="12700">
            <a:noFill/>
            <a:miter lim="800000"/>
            <a:headEnd type="none" w="sm" len="sm"/>
            <a:tailEnd type="none" w="sm" len="sm"/>
          </a:ln>
        </p:spPr>
        <p:txBody>
          <a:bodyPr wrap="none">
            <a:spAutoFit/>
          </a:bodyPr>
          <a:lstStyle/>
          <a:p>
            <a:r>
              <a:rPr lang="en-US" b="1"/>
              <a:t>YBCO</a:t>
            </a:r>
          </a:p>
          <a:p>
            <a:r>
              <a:rPr lang="en-US" b="1"/>
              <a:t>t = 600 nm</a:t>
            </a:r>
          </a:p>
        </p:txBody>
      </p:sp>
      <p:sp>
        <p:nvSpPr>
          <p:cNvPr id="6151" name="Line 5"/>
          <p:cNvSpPr>
            <a:spLocks noChangeShapeType="1"/>
          </p:cNvSpPr>
          <p:nvPr/>
        </p:nvSpPr>
        <p:spPr bwMode="auto">
          <a:xfrm flipV="1">
            <a:off x="2786063" y="3311525"/>
            <a:ext cx="511175" cy="441325"/>
          </a:xfrm>
          <a:prstGeom prst="line">
            <a:avLst/>
          </a:prstGeom>
          <a:noFill/>
          <a:ln w="25400">
            <a:solidFill>
              <a:schemeClr val="tx1"/>
            </a:solidFill>
            <a:round/>
            <a:headEnd type="none" w="sm" len="sm"/>
            <a:tailEnd type="triangle" w="lg" len="med"/>
          </a:ln>
        </p:spPr>
        <p:txBody>
          <a:bodyPr/>
          <a:lstStyle/>
          <a:p>
            <a:endParaRPr lang="en-US" b="1"/>
          </a:p>
        </p:txBody>
      </p:sp>
      <p:sp>
        <p:nvSpPr>
          <p:cNvPr id="6152" name="Text Box 6"/>
          <p:cNvSpPr txBox="1">
            <a:spLocks noChangeArrowheads="1"/>
          </p:cNvSpPr>
          <p:nvPr/>
        </p:nvSpPr>
        <p:spPr bwMode="auto">
          <a:xfrm>
            <a:off x="4810125" y="1158875"/>
            <a:ext cx="1720850" cy="641350"/>
          </a:xfrm>
          <a:prstGeom prst="rect">
            <a:avLst/>
          </a:prstGeom>
          <a:noFill/>
          <a:ln w="12700">
            <a:noFill/>
            <a:miter lim="800000"/>
            <a:headEnd type="none" w="sm" len="sm"/>
            <a:tailEnd type="none" w="sm" len="sm"/>
          </a:ln>
        </p:spPr>
        <p:txBody>
          <a:bodyPr wrap="none">
            <a:spAutoFit/>
          </a:bodyPr>
          <a:lstStyle/>
          <a:p>
            <a:r>
              <a:rPr lang="en-US" b="1"/>
              <a:t>MgB</a:t>
            </a:r>
            <a:r>
              <a:rPr lang="en-US" b="1" baseline="-25000"/>
              <a:t>2 </a:t>
            </a:r>
            <a:r>
              <a:rPr lang="en-US" b="1"/>
              <a:t>samples</a:t>
            </a:r>
          </a:p>
          <a:p>
            <a:r>
              <a:rPr lang="en-US" b="1"/>
              <a:t>t = 150 nm</a:t>
            </a:r>
          </a:p>
        </p:txBody>
      </p:sp>
      <p:sp>
        <p:nvSpPr>
          <p:cNvPr id="6153" name="Line 7"/>
          <p:cNvSpPr>
            <a:spLocks noChangeShapeType="1"/>
          </p:cNvSpPr>
          <p:nvPr/>
        </p:nvSpPr>
        <p:spPr bwMode="auto">
          <a:xfrm flipH="1">
            <a:off x="4572000" y="1714500"/>
            <a:ext cx="180975" cy="200025"/>
          </a:xfrm>
          <a:prstGeom prst="line">
            <a:avLst/>
          </a:prstGeom>
          <a:noFill/>
          <a:ln w="25400">
            <a:solidFill>
              <a:srgbClr val="3333FF"/>
            </a:solidFill>
            <a:round/>
            <a:headEnd type="none" w="sm" len="sm"/>
            <a:tailEnd type="triangle" w="lg" len="med"/>
          </a:ln>
        </p:spPr>
        <p:txBody>
          <a:bodyPr/>
          <a:lstStyle/>
          <a:p>
            <a:endParaRPr lang="en-US" b="1"/>
          </a:p>
        </p:txBody>
      </p:sp>
      <p:sp>
        <p:nvSpPr>
          <p:cNvPr id="6154" name="Line 8"/>
          <p:cNvSpPr>
            <a:spLocks noChangeShapeType="1"/>
          </p:cNvSpPr>
          <p:nvPr/>
        </p:nvSpPr>
        <p:spPr bwMode="auto">
          <a:xfrm>
            <a:off x="5145088" y="1739900"/>
            <a:ext cx="247650" cy="723900"/>
          </a:xfrm>
          <a:prstGeom prst="line">
            <a:avLst/>
          </a:prstGeom>
          <a:noFill/>
          <a:ln w="25400">
            <a:solidFill>
              <a:schemeClr val="hlink"/>
            </a:solidFill>
            <a:round/>
            <a:headEnd type="none" w="sm" len="sm"/>
            <a:tailEnd type="triangle" w="lg" len="med"/>
          </a:ln>
        </p:spPr>
        <p:txBody>
          <a:bodyPr/>
          <a:lstStyle/>
          <a:p>
            <a:endParaRPr lang="en-US" b="1"/>
          </a:p>
        </p:txBody>
      </p:sp>
      <p:graphicFrame>
        <p:nvGraphicFramePr>
          <p:cNvPr id="6146" name="Object 9"/>
          <p:cNvGraphicFramePr>
            <a:graphicFrameLocks noChangeAspect="1"/>
          </p:cNvGraphicFramePr>
          <p:nvPr/>
        </p:nvGraphicFramePr>
        <p:xfrm>
          <a:off x="2755900" y="2255838"/>
          <a:ext cx="508000" cy="292100"/>
        </p:xfrm>
        <a:graphic>
          <a:graphicData uri="http://schemas.openxmlformats.org/presentationml/2006/ole">
            <p:oleObj spid="_x0000_s6146" name="Equation" r:id="rId5" imgW="507960" imgH="291960" progId="Equation.DSMT4">
              <p:embed/>
            </p:oleObj>
          </a:graphicData>
        </a:graphic>
      </p:graphicFrame>
      <p:sp>
        <p:nvSpPr>
          <p:cNvPr id="6155" name="Line 10"/>
          <p:cNvSpPr>
            <a:spLocks noChangeShapeType="1"/>
          </p:cNvSpPr>
          <p:nvPr/>
        </p:nvSpPr>
        <p:spPr bwMode="auto">
          <a:xfrm flipV="1">
            <a:off x="3095625" y="1857375"/>
            <a:ext cx="114300" cy="323850"/>
          </a:xfrm>
          <a:prstGeom prst="line">
            <a:avLst/>
          </a:prstGeom>
          <a:noFill/>
          <a:ln w="25400">
            <a:solidFill>
              <a:schemeClr val="tx1"/>
            </a:solidFill>
            <a:round/>
            <a:headEnd type="none" w="sm" len="sm"/>
            <a:tailEnd type="triangle" w="lg" len="med"/>
          </a:ln>
        </p:spPr>
        <p:txBody>
          <a:bodyPr/>
          <a:lstStyle/>
          <a:p>
            <a:endParaRPr lang="en-US" b="1"/>
          </a:p>
        </p:txBody>
      </p:sp>
      <p:sp>
        <p:nvSpPr>
          <p:cNvPr id="6156" name="Line 11"/>
          <p:cNvSpPr>
            <a:spLocks noChangeShapeType="1"/>
          </p:cNvSpPr>
          <p:nvPr/>
        </p:nvSpPr>
        <p:spPr bwMode="auto">
          <a:xfrm flipH="1">
            <a:off x="2593975" y="2565400"/>
            <a:ext cx="217488" cy="525463"/>
          </a:xfrm>
          <a:prstGeom prst="line">
            <a:avLst/>
          </a:prstGeom>
          <a:noFill/>
          <a:ln w="25400">
            <a:solidFill>
              <a:schemeClr val="tx1"/>
            </a:solidFill>
            <a:round/>
            <a:headEnd type="none" w="sm" len="sm"/>
            <a:tailEnd type="triangle" w="lg" len="med"/>
          </a:ln>
        </p:spPr>
        <p:txBody>
          <a:bodyPr/>
          <a:lstStyle/>
          <a:p>
            <a:endParaRPr lang="en-US" b="1"/>
          </a:p>
        </p:txBody>
      </p:sp>
      <p:sp>
        <p:nvSpPr>
          <p:cNvPr id="6157" name="Text Box 12"/>
          <p:cNvSpPr txBox="1">
            <a:spLocks noChangeArrowheads="1"/>
          </p:cNvSpPr>
          <p:nvPr/>
        </p:nvSpPr>
        <p:spPr bwMode="auto">
          <a:xfrm>
            <a:off x="781050" y="5665788"/>
            <a:ext cx="7302500" cy="641350"/>
          </a:xfrm>
          <a:prstGeom prst="rect">
            <a:avLst/>
          </a:prstGeom>
          <a:noFill/>
          <a:ln w="12700">
            <a:noFill/>
            <a:miter lim="800000"/>
            <a:headEnd type="none" w="sm" len="sm"/>
            <a:tailEnd type="none" w="sm" len="sm"/>
          </a:ln>
        </p:spPr>
        <p:txBody>
          <a:bodyPr>
            <a:spAutoFit/>
          </a:bodyPr>
          <a:lstStyle/>
          <a:p>
            <a:r>
              <a:rPr lang="en-US" b="1"/>
              <a:t>YBCO </a:t>
            </a:r>
            <a:r>
              <a:rPr lang="en-US" b="1">
                <a:cs typeface="Arial" pitchFamily="34" charset="0"/>
              </a:rPr>
              <a:t>→ d-wave order parameter → </a:t>
            </a:r>
            <a:r>
              <a:rPr lang="en-US" b="1" i="1">
                <a:latin typeface="Times New Roman" pitchFamily="18" charset="0"/>
                <a:cs typeface="Arial" pitchFamily="34" charset="0"/>
              </a:rPr>
              <a:t>1/T</a:t>
            </a:r>
            <a:r>
              <a:rPr lang="en-US" b="1" i="1" baseline="30000">
                <a:latin typeface="Times New Roman" pitchFamily="18" charset="0"/>
                <a:cs typeface="Arial" pitchFamily="34" charset="0"/>
              </a:rPr>
              <a:t> 2</a:t>
            </a:r>
            <a:r>
              <a:rPr lang="en-US" b="1">
                <a:cs typeface="Arial" pitchFamily="34" charset="0"/>
              </a:rPr>
              <a:t> at low </a:t>
            </a:r>
            <a:r>
              <a:rPr lang="en-US" b="1" i="1">
                <a:latin typeface="Times New Roman" pitchFamily="18" charset="0"/>
                <a:cs typeface="Arial" pitchFamily="34" charset="0"/>
              </a:rPr>
              <a:t>T</a:t>
            </a:r>
            <a:endParaRPr lang="en-US" b="1" i="1">
              <a:cs typeface="Arial" pitchFamily="34" charset="0"/>
            </a:endParaRPr>
          </a:p>
          <a:p>
            <a:r>
              <a:rPr lang="en-US" b="1">
                <a:cs typeface="Arial" pitchFamily="34" charset="0"/>
              </a:rPr>
              <a:t>MgB</a:t>
            </a:r>
            <a:r>
              <a:rPr lang="en-US" b="1" baseline="-25000">
                <a:cs typeface="Arial" pitchFamily="34" charset="0"/>
              </a:rPr>
              <a:t>2</a:t>
            </a:r>
            <a:r>
              <a:rPr lang="en-US" b="1">
                <a:cs typeface="Arial" pitchFamily="34" charset="0"/>
              </a:rPr>
              <a:t> </a:t>
            </a:r>
            <a:r>
              <a:rPr lang="en-US" b="1"/>
              <a:t>→ 6-fold symmetry → </a:t>
            </a:r>
            <a:r>
              <a:rPr lang="en-US" b="1" i="1">
                <a:latin typeface="Times New Roman" pitchFamily="18" charset="0"/>
              </a:rPr>
              <a:t>1/T</a:t>
            </a:r>
            <a:r>
              <a:rPr lang="en-US" b="1" i="1" baseline="30000">
                <a:latin typeface="Times New Roman" pitchFamily="18" charset="0"/>
              </a:rPr>
              <a:t> 2</a:t>
            </a:r>
            <a:r>
              <a:rPr lang="en-US" b="1"/>
              <a:t> at low </a:t>
            </a:r>
            <a:r>
              <a:rPr lang="en-US" b="1" i="1"/>
              <a:t>T </a:t>
            </a:r>
          </a:p>
        </p:txBody>
      </p:sp>
      <p:sp>
        <p:nvSpPr>
          <p:cNvPr id="6158" name="Rectangle 13"/>
          <p:cNvSpPr>
            <a:spLocks noChangeArrowheads="1"/>
          </p:cNvSpPr>
          <p:nvPr/>
        </p:nvSpPr>
        <p:spPr bwMode="auto">
          <a:xfrm>
            <a:off x="0" y="-184666"/>
            <a:ext cx="184731" cy="369332"/>
          </a:xfrm>
          <a:prstGeom prst="rect">
            <a:avLst/>
          </a:prstGeom>
          <a:noFill/>
          <a:ln w="12700">
            <a:noFill/>
            <a:miter lim="800000"/>
            <a:headEnd type="none" w="sm" len="sm"/>
            <a:tailEnd type="none" w="sm" len="sm"/>
          </a:ln>
        </p:spPr>
        <p:txBody>
          <a:bodyPr wrap="none" anchor="ctr">
            <a:spAutoFit/>
          </a:bodyPr>
          <a:lstStyle/>
          <a:p>
            <a:endParaRPr lang="en-US" b="1"/>
          </a:p>
        </p:txBody>
      </p:sp>
      <p:graphicFrame>
        <p:nvGraphicFramePr>
          <p:cNvPr id="6147" name="Object 14"/>
          <p:cNvGraphicFramePr>
            <a:graphicFrameLocks noChangeAspect="1"/>
          </p:cNvGraphicFramePr>
          <p:nvPr/>
        </p:nvGraphicFramePr>
        <p:xfrm>
          <a:off x="5788025" y="5913438"/>
          <a:ext cx="2646363" cy="376237"/>
        </p:xfrm>
        <a:graphic>
          <a:graphicData uri="http://schemas.openxmlformats.org/presentationml/2006/ole">
            <p:oleObj spid="_x0000_s6147" name="Equation" r:id="rId6" imgW="2654280" imgH="380880" progId="Equation.DSMT4">
              <p:embed/>
            </p:oleObj>
          </a:graphicData>
        </a:graphic>
      </p:graphicFrame>
      <p:sp>
        <p:nvSpPr>
          <p:cNvPr id="6159" name="Text Box 15"/>
          <p:cNvSpPr txBox="1">
            <a:spLocks noChangeArrowheads="1"/>
          </p:cNvSpPr>
          <p:nvPr/>
        </p:nvSpPr>
        <p:spPr bwMode="auto">
          <a:xfrm>
            <a:off x="4572000" y="2787650"/>
            <a:ext cx="1308100" cy="641350"/>
          </a:xfrm>
          <a:prstGeom prst="rect">
            <a:avLst/>
          </a:prstGeom>
          <a:noFill/>
          <a:ln w="12700">
            <a:noFill/>
            <a:miter lim="800000"/>
            <a:headEnd type="none" w="sm" len="sm"/>
            <a:tailEnd type="none" w="sm" len="sm"/>
          </a:ln>
        </p:spPr>
        <p:txBody>
          <a:bodyPr wrap="none">
            <a:spAutoFit/>
          </a:bodyPr>
          <a:lstStyle/>
          <a:p>
            <a:r>
              <a:rPr lang="en-US" b="1"/>
              <a:t>MgB</a:t>
            </a:r>
            <a:r>
              <a:rPr lang="en-US" b="1" baseline="-25000"/>
              <a:t>2</a:t>
            </a:r>
            <a:endParaRPr lang="en-US" b="1"/>
          </a:p>
          <a:p>
            <a:r>
              <a:rPr lang="en-US" b="1"/>
              <a:t>t = 500 nm</a:t>
            </a:r>
          </a:p>
        </p:txBody>
      </p:sp>
      <p:sp>
        <p:nvSpPr>
          <p:cNvPr id="6160" name="Line 16"/>
          <p:cNvSpPr>
            <a:spLocks noChangeShapeType="1"/>
          </p:cNvSpPr>
          <p:nvPr/>
        </p:nvSpPr>
        <p:spPr bwMode="auto">
          <a:xfrm flipH="1">
            <a:off x="4195763" y="3105150"/>
            <a:ext cx="376237" cy="457200"/>
          </a:xfrm>
          <a:prstGeom prst="line">
            <a:avLst/>
          </a:prstGeom>
          <a:noFill/>
          <a:ln w="25400">
            <a:solidFill>
              <a:srgbClr val="008000"/>
            </a:solidFill>
            <a:round/>
            <a:headEnd type="none" w="sm" len="sm"/>
            <a:tailEnd type="triangle" w="lg" len="med"/>
          </a:ln>
        </p:spPr>
        <p:txBody>
          <a:bodyPr/>
          <a:lstStyle/>
          <a:p>
            <a:endParaRPr lang="en-US"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mj-lt"/>
              </a:rPr>
              <a:t>Order Parameter</a:t>
            </a:r>
            <a:endParaRPr lang="en-US" dirty="0">
              <a:latin typeface="+mj-lt"/>
            </a:endParaRPr>
          </a:p>
        </p:txBody>
      </p:sp>
      <p:grpSp>
        <p:nvGrpSpPr>
          <p:cNvPr id="3" name="Group 546"/>
          <p:cNvGrpSpPr>
            <a:grpSpLocks/>
          </p:cNvGrpSpPr>
          <p:nvPr/>
        </p:nvGrpSpPr>
        <p:grpSpPr bwMode="auto">
          <a:xfrm>
            <a:off x="504031" y="1202889"/>
            <a:ext cx="8135938" cy="4906963"/>
            <a:chOff x="20160" y="11092"/>
            <a:chExt cx="5125" cy="3091"/>
          </a:xfrm>
        </p:grpSpPr>
        <p:pic>
          <p:nvPicPr>
            <p:cNvPr id="7" name="Picture 531"/>
            <p:cNvPicPr>
              <a:picLocks noChangeAspect="1" noChangeArrowheads="1"/>
            </p:cNvPicPr>
            <p:nvPr/>
          </p:nvPicPr>
          <p:blipFill>
            <a:blip r:embed="rId4" cstate="print"/>
            <a:srcRect l="14644"/>
            <a:stretch>
              <a:fillRect/>
            </a:stretch>
          </p:blipFill>
          <p:spPr bwMode="auto">
            <a:xfrm>
              <a:off x="20160" y="11328"/>
              <a:ext cx="2658" cy="2616"/>
            </a:xfrm>
            <a:prstGeom prst="rect">
              <a:avLst/>
            </a:prstGeom>
            <a:noFill/>
            <a:ln w="12700">
              <a:noFill/>
              <a:miter lim="800000"/>
              <a:headEnd type="none" w="sm" len="sm"/>
              <a:tailEnd type="none" w="sm" len="sm"/>
            </a:ln>
            <a:effectLst/>
          </p:spPr>
        </p:pic>
        <p:sp>
          <p:nvSpPr>
            <p:cNvPr id="8" name="Text Box 532"/>
            <p:cNvSpPr txBox="1">
              <a:spLocks noChangeArrowheads="1"/>
            </p:cNvSpPr>
            <p:nvPr/>
          </p:nvSpPr>
          <p:spPr bwMode="auto">
            <a:xfrm>
              <a:off x="22297" y="12239"/>
              <a:ext cx="209" cy="250"/>
            </a:xfrm>
            <a:prstGeom prst="rect">
              <a:avLst/>
            </a:prstGeom>
            <a:noFill/>
            <a:ln w="12700">
              <a:noFill/>
              <a:miter lim="800000"/>
              <a:headEnd type="none" w="sm" len="sm"/>
              <a:tailEnd type="none" w="sm" len="sm"/>
            </a:ln>
            <a:effectLst/>
          </p:spPr>
          <p:txBody>
            <a:bodyPr wrap="none">
              <a:spAutoFit/>
            </a:bodyPr>
            <a:lstStyle/>
            <a:p>
              <a:r>
                <a:rPr lang="en-US" sz="2000">
                  <a:solidFill>
                    <a:srgbClr val="3333FF"/>
                  </a:solidFill>
                </a:rPr>
                <a:t>+</a:t>
              </a:r>
            </a:p>
          </p:txBody>
        </p:sp>
        <p:sp>
          <p:nvSpPr>
            <p:cNvPr id="9" name="Text Box 533"/>
            <p:cNvSpPr txBox="1">
              <a:spLocks noChangeArrowheads="1"/>
            </p:cNvSpPr>
            <p:nvPr/>
          </p:nvSpPr>
          <p:spPr bwMode="auto">
            <a:xfrm>
              <a:off x="22042" y="11740"/>
              <a:ext cx="169" cy="250"/>
            </a:xfrm>
            <a:prstGeom prst="rect">
              <a:avLst/>
            </a:prstGeom>
            <a:noFill/>
            <a:ln w="12700">
              <a:noFill/>
              <a:miter lim="800000"/>
              <a:headEnd type="none" w="sm" len="sm"/>
              <a:tailEnd type="none" w="sm" len="sm"/>
            </a:ln>
            <a:effectLst/>
          </p:spPr>
          <p:txBody>
            <a:bodyPr wrap="none">
              <a:spAutoFit/>
            </a:bodyPr>
            <a:lstStyle/>
            <a:p>
              <a:r>
                <a:rPr lang="en-US" sz="2000">
                  <a:solidFill>
                    <a:srgbClr val="3333FF"/>
                  </a:solidFill>
                </a:rPr>
                <a:t>-</a:t>
              </a:r>
            </a:p>
          </p:txBody>
        </p:sp>
        <p:sp>
          <p:nvSpPr>
            <p:cNvPr id="10" name="Text Box 534"/>
            <p:cNvSpPr txBox="1">
              <a:spLocks noChangeArrowheads="1"/>
            </p:cNvSpPr>
            <p:nvPr/>
          </p:nvSpPr>
          <p:spPr bwMode="auto">
            <a:xfrm>
              <a:off x="22300" y="12770"/>
              <a:ext cx="169" cy="250"/>
            </a:xfrm>
            <a:prstGeom prst="rect">
              <a:avLst/>
            </a:prstGeom>
            <a:noFill/>
            <a:ln w="12700">
              <a:noFill/>
              <a:miter lim="800000"/>
              <a:headEnd type="none" w="sm" len="sm"/>
              <a:tailEnd type="none" w="sm" len="sm"/>
            </a:ln>
            <a:effectLst/>
          </p:spPr>
          <p:txBody>
            <a:bodyPr wrap="none">
              <a:spAutoFit/>
            </a:bodyPr>
            <a:lstStyle/>
            <a:p>
              <a:r>
                <a:rPr lang="en-US" sz="2000">
                  <a:solidFill>
                    <a:srgbClr val="3333FF"/>
                  </a:solidFill>
                </a:rPr>
                <a:t>-</a:t>
              </a:r>
            </a:p>
          </p:txBody>
        </p:sp>
        <p:sp>
          <p:nvSpPr>
            <p:cNvPr id="11" name="Text Box 535"/>
            <p:cNvSpPr txBox="1">
              <a:spLocks noChangeArrowheads="1"/>
            </p:cNvSpPr>
            <p:nvPr/>
          </p:nvSpPr>
          <p:spPr bwMode="auto">
            <a:xfrm>
              <a:off x="23069" y="11138"/>
              <a:ext cx="1094" cy="231"/>
            </a:xfrm>
            <a:prstGeom prst="rect">
              <a:avLst/>
            </a:prstGeom>
            <a:noFill/>
            <a:ln w="12700">
              <a:noFill/>
              <a:miter lim="800000"/>
              <a:headEnd type="none" w="sm" len="sm"/>
              <a:tailEnd type="none" w="sm" len="sm"/>
            </a:ln>
            <a:effectLst/>
          </p:spPr>
          <p:txBody>
            <a:bodyPr wrap="none">
              <a:spAutoFit/>
            </a:bodyPr>
            <a:lstStyle/>
            <a:p>
              <a:r>
                <a:rPr lang="en-US" sz="1800" b="1" dirty="0">
                  <a:cs typeface="Arial" charset="0"/>
                </a:rPr>
                <a:t>ℓ = 2 Cuprates</a:t>
              </a:r>
            </a:p>
          </p:txBody>
        </p:sp>
        <p:sp>
          <p:nvSpPr>
            <p:cNvPr id="12" name="Text Box 536"/>
            <p:cNvSpPr txBox="1">
              <a:spLocks noChangeArrowheads="1"/>
            </p:cNvSpPr>
            <p:nvPr/>
          </p:nvSpPr>
          <p:spPr bwMode="auto">
            <a:xfrm>
              <a:off x="20663" y="11092"/>
              <a:ext cx="835" cy="231"/>
            </a:xfrm>
            <a:prstGeom prst="rect">
              <a:avLst/>
            </a:prstGeom>
            <a:noFill/>
            <a:ln w="12700">
              <a:noFill/>
              <a:miter lim="800000"/>
              <a:headEnd type="none" w="sm" len="sm"/>
              <a:tailEnd type="none" w="sm" len="sm"/>
            </a:ln>
            <a:effectLst/>
          </p:spPr>
          <p:txBody>
            <a:bodyPr wrap="none">
              <a:spAutoFit/>
            </a:bodyPr>
            <a:lstStyle/>
            <a:p>
              <a:r>
                <a:rPr lang="en-US" sz="1800" b="1" dirty="0">
                  <a:cs typeface="Arial" charset="0"/>
                </a:rPr>
                <a:t>ℓ = 6 MgB</a:t>
              </a:r>
              <a:r>
                <a:rPr lang="en-US" sz="1800" b="1" baseline="-25000" dirty="0">
                  <a:cs typeface="Arial" charset="0"/>
                </a:rPr>
                <a:t>2</a:t>
              </a:r>
              <a:endParaRPr lang="en-US" sz="1800" b="1" dirty="0">
                <a:cs typeface="Arial" charset="0"/>
              </a:endParaRPr>
            </a:p>
          </p:txBody>
        </p:sp>
        <p:pic>
          <p:nvPicPr>
            <p:cNvPr id="13" name="Picture 537"/>
            <p:cNvPicPr>
              <a:picLocks noChangeAspect="1" noChangeArrowheads="1"/>
            </p:cNvPicPr>
            <p:nvPr/>
          </p:nvPicPr>
          <p:blipFill>
            <a:blip r:embed="rId5" cstate="print"/>
            <a:srcRect/>
            <a:stretch>
              <a:fillRect/>
            </a:stretch>
          </p:blipFill>
          <p:spPr bwMode="auto">
            <a:xfrm>
              <a:off x="22818" y="11433"/>
              <a:ext cx="2467" cy="2443"/>
            </a:xfrm>
            <a:prstGeom prst="rect">
              <a:avLst/>
            </a:prstGeom>
            <a:noFill/>
            <a:ln w="12700">
              <a:noFill/>
              <a:miter lim="800000"/>
              <a:headEnd type="none" w="sm" len="sm"/>
              <a:tailEnd type="none" w="sm" len="sm"/>
            </a:ln>
            <a:effectLst/>
          </p:spPr>
        </p:pic>
        <p:sp>
          <p:nvSpPr>
            <p:cNvPr id="14" name="Text Box 538"/>
            <p:cNvSpPr txBox="1">
              <a:spLocks noChangeArrowheads="1"/>
            </p:cNvSpPr>
            <p:nvPr/>
          </p:nvSpPr>
          <p:spPr bwMode="auto">
            <a:xfrm>
              <a:off x="24663" y="11788"/>
              <a:ext cx="200" cy="231"/>
            </a:xfrm>
            <a:prstGeom prst="rect">
              <a:avLst/>
            </a:prstGeom>
            <a:noFill/>
            <a:ln w="12700">
              <a:noFill/>
              <a:miter lim="800000"/>
              <a:headEnd type="none" w="sm" len="sm"/>
              <a:tailEnd type="none" w="sm" len="sm"/>
            </a:ln>
            <a:effectLst/>
          </p:spPr>
          <p:txBody>
            <a:bodyPr wrap="none">
              <a:spAutoFit/>
            </a:bodyPr>
            <a:lstStyle/>
            <a:p>
              <a:r>
                <a:rPr lang="en-US" sz="1800">
                  <a:solidFill>
                    <a:schemeClr val="hlink"/>
                  </a:solidFill>
                </a:rPr>
                <a:t>+</a:t>
              </a:r>
            </a:p>
          </p:txBody>
        </p:sp>
        <p:sp>
          <p:nvSpPr>
            <p:cNvPr id="15" name="Text Box 539"/>
            <p:cNvSpPr txBox="1">
              <a:spLocks noChangeArrowheads="1"/>
            </p:cNvSpPr>
            <p:nvPr/>
          </p:nvSpPr>
          <p:spPr bwMode="auto">
            <a:xfrm>
              <a:off x="24732" y="13248"/>
              <a:ext cx="164" cy="231"/>
            </a:xfrm>
            <a:prstGeom prst="rect">
              <a:avLst/>
            </a:prstGeom>
            <a:noFill/>
            <a:ln w="12700">
              <a:noFill/>
              <a:miter lim="800000"/>
              <a:headEnd type="none" w="sm" len="sm"/>
              <a:tailEnd type="none" w="sm" len="sm"/>
            </a:ln>
            <a:effectLst/>
          </p:spPr>
          <p:txBody>
            <a:bodyPr wrap="none">
              <a:spAutoFit/>
            </a:bodyPr>
            <a:lstStyle/>
            <a:p>
              <a:r>
                <a:rPr lang="en-US" sz="1800">
                  <a:solidFill>
                    <a:schemeClr val="hlink"/>
                  </a:solidFill>
                </a:rPr>
                <a:t>-</a:t>
              </a:r>
            </a:p>
          </p:txBody>
        </p:sp>
        <p:graphicFrame>
          <p:nvGraphicFramePr>
            <p:cNvPr id="16" name="Object 0"/>
            <p:cNvGraphicFramePr>
              <a:graphicFrameLocks noChangeAspect="1"/>
            </p:cNvGraphicFramePr>
            <p:nvPr/>
          </p:nvGraphicFramePr>
          <p:xfrm>
            <a:off x="20661" y="13937"/>
            <a:ext cx="904" cy="224"/>
          </p:xfrm>
          <a:graphic>
            <a:graphicData uri="http://schemas.openxmlformats.org/presentationml/2006/ole">
              <p:oleObj spid="_x0000_s11266" name="Equation" r:id="rId6" imgW="1434960" imgH="355320" progId="Equation.DSMT4">
                <p:embed/>
              </p:oleObj>
            </a:graphicData>
          </a:graphic>
        </p:graphicFrame>
        <p:graphicFrame>
          <p:nvGraphicFramePr>
            <p:cNvPr id="17" name="Object 1"/>
            <p:cNvGraphicFramePr>
              <a:graphicFrameLocks noChangeAspect="1"/>
            </p:cNvGraphicFramePr>
            <p:nvPr/>
          </p:nvGraphicFramePr>
          <p:xfrm>
            <a:off x="23453" y="13959"/>
            <a:ext cx="904" cy="224"/>
          </p:xfrm>
          <a:graphic>
            <a:graphicData uri="http://schemas.openxmlformats.org/presentationml/2006/ole">
              <p:oleObj spid="_x0000_s11267" name="Equation" r:id="rId7" imgW="1434960" imgH="355320" progId="Equation.DSMT4">
                <p:embed/>
              </p:oleObj>
            </a:graphicData>
          </a:graphic>
        </p:graphicFrame>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Summary</a:t>
            </a:r>
          </a:p>
        </p:txBody>
      </p:sp>
      <p:sp>
        <p:nvSpPr>
          <p:cNvPr id="9220" name="Rectangle 3"/>
          <p:cNvSpPr>
            <a:spLocks noGrp="1" noChangeArrowheads="1"/>
          </p:cNvSpPr>
          <p:nvPr>
            <p:ph type="body" idx="4294967295"/>
          </p:nvPr>
        </p:nvSpPr>
        <p:spPr>
          <a:xfrm>
            <a:off x="685800" y="1219200"/>
            <a:ext cx="7772400" cy="4114800"/>
          </a:xfrm>
          <a:prstGeom prst="rect">
            <a:avLst/>
          </a:prstGeom>
        </p:spPr>
        <p:txBody>
          <a:bodyPr/>
          <a:lstStyle/>
          <a:p>
            <a:pPr algn="ctr">
              <a:lnSpc>
                <a:spcPct val="100000"/>
              </a:lnSpc>
              <a:spcBef>
                <a:spcPts val="600"/>
              </a:spcBef>
              <a:buFontTx/>
              <a:buNone/>
              <a:defRPr/>
            </a:pPr>
            <a:r>
              <a:rPr lang="en-US" sz="2400" dirty="0" smtClean="0">
                <a:solidFill>
                  <a:schemeClr val="accent1">
                    <a:lumMod val="75000"/>
                  </a:schemeClr>
                </a:solidFill>
              </a:rPr>
              <a:t>MgB</a:t>
            </a:r>
            <a:r>
              <a:rPr lang="en-US" sz="2400" baseline="-25000" dirty="0" smtClean="0">
                <a:solidFill>
                  <a:schemeClr val="accent1">
                    <a:lumMod val="75000"/>
                  </a:schemeClr>
                </a:solidFill>
              </a:rPr>
              <a:t>2</a:t>
            </a:r>
            <a:r>
              <a:rPr lang="en-US" sz="2400" dirty="0" smtClean="0">
                <a:solidFill>
                  <a:schemeClr val="accent1">
                    <a:lumMod val="75000"/>
                  </a:schemeClr>
                </a:solidFill>
              </a:rPr>
              <a:t> is promising for applications</a:t>
            </a:r>
          </a:p>
          <a:p>
            <a:pPr>
              <a:lnSpc>
                <a:spcPct val="100000"/>
              </a:lnSpc>
              <a:defRPr/>
            </a:pPr>
            <a:r>
              <a:rPr lang="en-US" dirty="0" smtClean="0"/>
              <a:t>Polycrystalline films with good RF properties</a:t>
            </a:r>
          </a:p>
          <a:p>
            <a:pPr lvl="1">
              <a:lnSpc>
                <a:spcPct val="100000"/>
              </a:lnSpc>
              <a:defRPr/>
            </a:pPr>
            <a:r>
              <a:rPr lang="en-US" dirty="0" smtClean="0"/>
              <a:t>Epitaxy not needed </a:t>
            </a:r>
          </a:p>
          <a:p>
            <a:pPr>
              <a:lnSpc>
                <a:spcPct val="100000"/>
              </a:lnSpc>
              <a:defRPr/>
            </a:pPr>
            <a:r>
              <a:rPr lang="en-US" dirty="0" smtClean="0"/>
              <a:t>Low surface resistance and good power handling on dielectric and metallic substrates</a:t>
            </a:r>
          </a:p>
          <a:p>
            <a:pPr>
              <a:lnSpc>
                <a:spcPct val="100000"/>
              </a:lnSpc>
              <a:defRPr/>
            </a:pPr>
            <a:r>
              <a:rPr lang="en-US" dirty="0" smtClean="0"/>
              <a:t>Microwave accelerator cavities – upgrade for niobium </a:t>
            </a:r>
          </a:p>
          <a:p>
            <a:pPr lvl="1">
              <a:lnSpc>
                <a:spcPct val="100000"/>
              </a:lnSpc>
              <a:defRPr/>
            </a:pPr>
            <a:r>
              <a:rPr lang="en-US" dirty="0" smtClean="0"/>
              <a:t>Remaining challenges</a:t>
            </a:r>
          </a:p>
          <a:p>
            <a:pPr lvl="2">
              <a:lnSpc>
                <a:spcPct val="100000"/>
              </a:lnSpc>
              <a:defRPr/>
            </a:pPr>
            <a:r>
              <a:rPr lang="en-US" dirty="0" smtClean="0"/>
              <a:t>Deposition on copper</a:t>
            </a:r>
          </a:p>
          <a:p>
            <a:pPr lvl="2">
              <a:lnSpc>
                <a:spcPct val="100000"/>
              </a:lnSpc>
              <a:defRPr/>
            </a:pPr>
            <a:r>
              <a:rPr lang="en-US" dirty="0" smtClean="0"/>
              <a:t>Conformal coating method</a:t>
            </a:r>
          </a:p>
          <a:p>
            <a:pPr lvl="3">
              <a:lnSpc>
                <a:spcPct val="100000"/>
              </a:lnSpc>
              <a:defRPr/>
            </a:pPr>
            <a:r>
              <a:rPr lang="en-US" dirty="0" smtClean="0"/>
              <a:t>Atomic layer deposition (ALD)</a:t>
            </a:r>
          </a:p>
          <a:p>
            <a:pPr lvl="2">
              <a:lnSpc>
                <a:spcPct val="100000"/>
              </a:lnSpc>
              <a:defRPr/>
            </a:pPr>
            <a:r>
              <a:rPr lang="en-US" dirty="0" smtClean="0"/>
              <a:t>Demonstrate </a:t>
            </a:r>
            <a:r>
              <a:rPr lang="en-US" dirty="0" err="1" smtClean="0"/>
              <a:t>H</a:t>
            </a:r>
            <a:r>
              <a:rPr lang="en-US" baseline="-25000" dirty="0" err="1" smtClean="0"/>
              <a:t>rf</a:t>
            </a:r>
            <a:r>
              <a:rPr lang="en-US" dirty="0" smtClean="0"/>
              <a:t> &gt; 2000 </a:t>
            </a:r>
            <a:r>
              <a:rPr lang="en-US" dirty="0" err="1" smtClean="0"/>
              <a:t>Oe</a:t>
            </a:r>
            <a:endParaRPr lang="en-US" dirty="0" smtClean="0"/>
          </a:p>
          <a:p>
            <a:pPr>
              <a:lnSpc>
                <a:spcPct val="100000"/>
              </a:lnSpc>
              <a:defRPr/>
            </a:pPr>
            <a:r>
              <a:rPr lang="en-US" dirty="0" smtClean="0"/>
              <a:t>Electronics applications on inexpensive substrates</a:t>
            </a:r>
          </a:p>
          <a:p>
            <a:pPr>
              <a:lnSpc>
                <a:spcPct val="100000"/>
              </a:lnSpc>
              <a:defRPr/>
            </a:pPr>
            <a:endParaRPr lang="en-US" dirty="0" smtClean="0"/>
          </a:p>
          <a:p>
            <a:pPr lvl="1">
              <a:lnSpc>
                <a:spcPct val="100000"/>
              </a:lnSpc>
              <a:buFontTx/>
              <a:buNone/>
              <a:defRPr/>
            </a:pPr>
            <a:r>
              <a:rPr lang="en-US"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smtClean="0"/>
              <a:t>Summary (Physics)</a:t>
            </a:r>
          </a:p>
        </p:txBody>
      </p:sp>
      <p:sp>
        <p:nvSpPr>
          <p:cNvPr id="7172" name="Content Placeholder 2"/>
          <p:cNvSpPr>
            <a:spLocks noGrp="1"/>
          </p:cNvSpPr>
          <p:nvPr>
            <p:ph idx="4294967295"/>
          </p:nvPr>
        </p:nvSpPr>
        <p:spPr>
          <a:xfrm>
            <a:off x="685800" y="998376"/>
            <a:ext cx="7772400" cy="4114800"/>
          </a:xfrm>
          <a:prstGeom prst="rect">
            <a:avLst/>
          </a:prstGeom>
        </p:spPr>
        <p:txBody>
          <a:bodyPr/>
          <a:lstStyle/>
          <a:p>
            <a:pPr>
              <a:lnSpc>
                <a:spcPct val="100000"/>
              </a:lnSpc>
            </a:pPr>
            <a:r>
              <a:rPr lang="en-US" dirty="0" smtClean="0"/>
              <a:t>Experimental evidence incompatible with s-wave symmetry</a:t>
            </a:r>
          </a:p>
          <a:p>
            <a:pPr lvl="1">
              <a:lnSpc>
                <a:spcPct val="100000"/>
              </a:lnSpc>
            </a:pPr>
            <a:r>
              <a:rPr lang="en-US" dirty="0" smtClean="0"/>
              <a:t>Temperature dependence of intermodulation distortion (IMD)</a:t>
            </a:r>
          </a:p>
          <a:p>
            <a:pPr lvl="1">
              <a:lnSpc>
                <a:spcPct val="100000"/>
              </a:lnSpc>
            </a:pPr>
            <a:r>
              <a:rPr lang="en-US" dirty="0" smtClean="0"/>
              <a:t>Increase of penetration depth at low temperatures</a:t>
            </a:r>
          </a:p>
          <a:p>
            <a:pPr>
              <a:lnSpc>
                <a:spcPct val="100000"/>
              </a:lnSpc>
            </a:pPr>
            <a:r>
              <a:rPr lang="en-US" dirty="0" smtClean="0"/>
              <a:t>Theory based on extension of constitutive relation (London theory) and ℓ = 6 symmetry of order parameter</a:t>
            </a:r>
          </a:p>
          <a:p>
            <a:pPr lvl="1">
              <a:lnSpc>
                <a:spcPct val="100000"/>
              </a:lnSpc>
            </a:pPr>
            <a:r>
              <a:rPr lang="en-US" dirty="0" smtClean="0"/>
              <a:t>Nonlinear Meissner effect for IMD</a:t>
            </a:r>
          </a:p>
          <a:p>
            <a:pPr lvl="1">
              <a:lnSpc>
                <a:spcPct val="100000"/>
              </a:lnSpc>
            </a:pPr>
            <a:r>
              <a:rPr lang="en-US" dirty="0" smtClean="0"/>
              <a:t>Andreev bound states for </a:t>
            </a:r>
            <a:r>
              <a:rPr lang="en-US" dirty="0" smtClean="0">
                <a:latin typeface="Symbol" pitchFamily="18" charset="2"/>
              </a:rPr>
              <a:t>Dl(</a:t>
            </a:r>
            <a:r>
              <a:rPr lang="en-US" i="1" dirty="0" smtClean="0">
                <a:latin typeface="Times New Roman" pitchFamily="18" charset="0"/>
              </a:rPr>
              <a:t>T</a:t>
            </a:r>
            <a:r>
              <a:rPr lang="en-US" dirty="0" smtClean="0">
                <a:latin typeface="Symbol" pitchFamily="18" charset="2"/>
              </a:rPr>
              <a:t>)/l</a:t>
            </a:r>
            <a:r>
              <a:rPr lang="en-US" dirty="0" smtClean="0"/>
              <a:t> </a:t>
            </a:r>
          </a:p>
          <a:p>
            <a:pPr>
              <a:lnSpc>
                <a:spcPct val="100000"/>
              </a:lnSpc>
            </a:pPr>
            <a:r>
              <a:rPr lang="en-US" dirty="0" smtClean="0"/>
              <a:t>Conclusion: </a:t>
            </a:r>
            <a:r>
              <a:rPr lang="en-US" dirty="0" smtClean="0">
                <a:latin typeface="Symbol" pitchFamily="18" charset="2"/>
              </a:rPr>
              <a:t>p</a:t>
            </a:r>
            <a:r>
              <a:rPr lang="en-US" dirty="0" smtClean="0"/>
              <a:t> gap has nodal order-parameter symmetry </a:t>
            </a:r>
            <a:br>
              <a:rPr lang="en-US" dirty="0" smtClean="0"/>
            </a:br>
            <a:r>
              <a:rPr lang="en-US" dirty="0" smtClean="0"/>
              <a:t>ℓ= 6 </a:t>
            </a:r>
          </a:p>
          <a:p>
            <a:pPr>
              <a:lnSpc>
                <a:spcPct val="100000"/>
              </a:lnSpc>
            </a:pPr>
            <a:r>
              <a:rPr lang="en-US" dirty="0" smtClean="0"/>
              <a:t>Implications for applications</a:t>
            </a:r>
          </a:p>
          <a:p>
            <a:pPr lvl="1">
              <a:lnSpc>
                <a:spcPct val="100000"/>
              </a:lnSpc>
            </a:pPr>
            <a:r>
              <a:rPr lang="en-US" dirty="0" smtClean="0"/>
              <a:t>Linear low-T surface resistance</a:t>
            </a:r>
          </a:p>
          <a:p>
            <a:pPr lvl="1">
              <a:lnSpc>
                <a:spcPct val="100000"/>
              </a:lnSpc>
            </a:pPr>
            <a:r>
              <a:rPr lang="en-US" dirty="0" smtClean="0"/>
              <a:t>Intermodulation distortion greater than s-wave</a:t>
            </a:r>
          </a:p>
          <a:p>
            <a:endParaRPr lang="en-US" dirty="0" smtClean="0"/>
          </a:p>
        </p:txBody>
      </p:sp>
      <p:graphicFrame>
        <p:nvGraphicFramePr>
          <p:cNvPr id="7170" name="Object 4"/>
          <p:cNvGraphicFramePr>
            <a:graphicFrameLocks noChangeAspect="1"/>
          </p:cNvGraphicFramePr>
          <p:nvPr/>
        </p:nvGraphicFramePr>
        <p:xfrm>
          <a:off x="1657091" y="4498327"/>
          <a:ext cx="2082800" cy="330200"/>
        </p:xfrm>
        <a:graphic>
          <a:graphicData uri="http://schemas.openxmlformats.org/presentationml/2006/ole">
            <p:oleObj spid="_x0000_s7170" name="Equation" r:id="rId4" imgW="2082600" imgH="33012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4626" name="Picture 2"/>
          <p:cNvPicPr>
            <a:picLocks noChangeAspect="1" noChangeArrowheads="1"/>
          </p:cNvPicPr>
          <p:nvPr/>
        </p:nvPicPr>
        <p:blipFill>
          <a:blip r:embed="rId2" cstate="print"/>
          <a:srcRect/>
          <a:stretch>
            <a:fillRect/>
          </a:stretch>
        </p:blipFill>
        <p:spPr bwMode="auto">
          <a:xfrm>
            <a:off x="1314450" y="1079500"/>
            <a:ext cx="6513513" cy="4699000"/>
          </a:xfrm>
          <a:prstGeom prst="rect">
            <a:avLst/>
          </a:prstGeom>
          <a:noFill/>
          <a:ln w="12700" cap="flat" cmpd="sng">
            <a:noFill/>
            <a:prstDash val="solid"/>
            <a:miter lim="800000"/>
            <a:headEnd type="none" w="sm" len="sm"/>
            <a:tailEnd type="none" w="sm" len="sm"/>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Outline</a:t>
            </a:r>
          </a:p>
        </p:txBody>
      </p:sp>
      <p:sp>
        <p:nvSpPr>
          <p:cNvPr id="14339" name="Rectangle 3"/>
          <p:cNvSpPr>
            <a:spLocks noGrp="1" noChangeArrowheads="1"/>
          </p:cNvSpPr>
          <p:nvPr>
            <p:ph type="body" idx="4294967295"/>
          </p:nvPr>
        </p:nvSpPr>
        <p:spPr>
          <a:xfrm>
            <a:off x="685800" y="1371600"/>
            <a:ext cx="7772400" cy="4114800"/>
          </a:xfrm>
          <a:prstGeom prst="rect">
            <a:avLst/>
          </a:prstGeom>
        </p:spPr>
        <p:txBody>
          <a:bodyPr/>
          <a:lstStyle/>
          <a:p>
            <a:r>
              <a:rPr lang="en-US" dirty="0" smtClean="0"/>
              <a:t>Introduction to MgB</a:t>
            </a:r>
            <a:r>
              <a:rPr lang="en-US" baseline="-25000" dirty="0" smtClean="0"/>
              <a:t>2</a:t>
            </a:r>
            <a:r>
              <a:rPr lang="en-US" dirty="0" smtClean="0"/>
              <a:t> and Motivation</a:t>
            </a:r>
          </a:p>
          <a:p>
            <a:r>
              <a:rPr lang="en-US" dirty="0" smtClean="0"/>
              <a:t>Film deposition</a:t>
            </a:r>
          </a:p>
          <a:p>
            <a:r>
              <a:rPr lang="en-US" dirty="0" smtClean="0"/>
              <a:t>Measurements of surface impedance</a:t>
            </a:r>
          </a:p>
          <a:p>
            <a:r>
              <a:rPr lang="en-US" dirty="0" smtClean="0"/>
              <a:t>Physics of MgB</a:t>
            </a:r>
            <a:r>
              <a:rPr lang="en-US" baseline="-25000" dirty="0" smtClean="0"/>
              <a:t>2</a:t>
            </a:r>
            <a:r>
              <a:rPr lang="en-US" dirty="0" smtClean="0"/>
              <a:t> from microwave measurements</a:t>
            </a:r>
          </a:p>
          <a:p>
            <a:r>
              <a:rPr lang="en-US" dirty="0" smtClean="0"/>
              <a:t>Summary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914400" y="5257800"/>
            <a:ext cx="7315200" cy="641350"/>
          </a:xfrm>
          <a:prstGeom prst="rect">
            <a:avLst/>
          </a:prstGeom>
          <a:solidFill>
            <a:srgbClr val="FFFFC1"/>
          </a:solidFill>
          <a:ln w="9525">
            <a:noFill/>
            <a:miter lim="800000"/>
            <a:headEnd/>
            <a:tailEnd/>
          </a:ln>
        </p:spPr>
        <p:txBody>
          <a:bodyPr>
            <a:spAutoFit/>
          </a:bodyPr>
          <a:lstStyle/>
          <a:p>
            <a:pPr marL="342900" indent="-342900" eaLnBrk="1" hangingPunct="1"/>
            <a:r>
              <a:rPr lang="en-US" b="1">
                <a:solidFill>
                  <a:srgbClr val="0000FF"/>
                </a:solidFill>
              </a:rPr>
              <a:t>●  Good fits with  plausible parameters  for all sapphire cuts and for LAO</a:t>
            </a:r>
          </a:p>
        </p:txBody>
      </p:sp>
      <p:sp>
        <p:nvSpPr>
          <p:cNvPr id="30723" name="Text Box 11"/>
          <p:cNvSpPr>
            <a:spLocks noGrp="1" noChangeArrowheads="1"/>
          </p:cNvSpPr>
          <p:nvPr>
            <p:ph type="title"/>
          </p:nvPr>
        </p:nvSpPr>
        <p:spPr>
          <a:noFill/>
        </p:spPr>
        <p:txBody>
          <a:bodyPr/>
          <a:lstStyle/>
          <a:p>
            <a:pPr eaLnBrk="1" hangingPunct="1">
              <a:lnSpc>
                <a:spcPct val="75000"/>
              </a:lnSpc>
              <a:spcBef>
                <a:spcPct val="50000"/>
              </a:spcBef>
            </a:pPr>
            <a:r>
              <a:rPr lang="en-US" smtClean="0"/>
              <a:t>Low-T  Penetration  Depth</a:t>
            </a:r>
            <a:br>
              <a:rPr lang="en-US" smtClean="0"/>
            </a:br>
            <a:r>
              <a:rPr lang="en-US" smtClean="0"/>
              <a:t> and  ℓ = 6   </a:t>
            </a:r>
            <a:r>
              <a:rPr lang="en-US" smtClean="0">
                <a:latin typeface="Symbol" pitchFamily="18" charset="2"/>
                <a:sym typeface="Symbol" pitchFamily="18" charset="2"/>
              </a:rPr>
              <a:t></a:t>
            </a:r>
            <a:r>
              <a:rPr lang="en-US" smtClean="0">
                <a:sym typeface="Symbol" pitchFamily="18" charset="2"/>
              </a:rPr>
              <a:t>-</a:t>
            </a:r>
            <a:r>
              <a:rPr lang="en-US" smtClean="0"/>
              <a:t>Gap  Symmetry</a:t>
            </a:r>
          </a:p>
        </p:txBody>
      </p:sp>
      <p:pic>
        <p:nvPicPr>
          <p:cNvPr id="30724" name="Picture 27"/>
          <p:cNvPicPr>
            <a:picLocks noChangeAspect="1" noChangeArrowheads="1"/>
          </p:cNvPicPr>
          <p:nvPr/>
        </p:nvPicPr>
        <p:blipFill>
          <a:blip r:embed="rId3" cstate="print"/>
          <a:srcRect/>
          <a:stretch>
            <a:fillRect/>
          </a:stretch>
        </p:blipFill>
        <p:spPr bwMode="auto">
          <a:xfrm>
            <a:off x="1524000" y="914400"/>
            <a:ext cx="5659438" cy="43656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Rectangle 6"/>
          <p:cNvSpPr>
            <a:spLocks noGrp="1" noChangeArrowheads="1"/>
          </p:cNvSpPr>
          <p:nvPr>
            <p:ph type="title"/>
          </p:nvPr>
        </p:nvSpPr>
        <p:spPr/>
        <p:txBody>
          <a:bodyPr/>
          <a:lstStyle/>
          <a:p>
            <a:r>
              <a:rPr lang="en-US" smtClean="0"/>
              <a:t>Nonlinear Meissner Effect</a:t>
            </a:r>
          </a:p>
        </p:txBody>
      </p:sp>
      <p:graphicFrame>
        <p:nvGraphicFramePr>
          <p:cNvPr id="5122" name="Object 4"/>
          <p:cNvGraphicFramePr>
            <a:graphicFrameLocks noChangeAspect="1"/>
          </p:cNvGraphicFramePr>
          <p:nvPr>
            <p:ph sz="half" idx="4294967295"/>
          </p:nvPr>
        </p:nvGraphicFramePr>
        <p:xfrm>
          <a:off x="3155950" y="1371600"/>
          <a:ext cx="2832100" cy="457200"/>
        </p:xfrm>
        <a:graphic>
          <a:graphicData uri="http://schemas.openxmlformats.org/presentationml/2006/ole">
            <p:oleObj spid="_x0000_s167938" name="Equation" r:id="rId4" imgW="2831760" imgH="457200" progId="Equation.DSMT4">
              <p:embed/>
            </p:oleObj>
          </a:graphicData>
        </a:graphic>
      </p:graphicFrame>
      <p:sp>
        <p:nvSpPr>
          <p:cNvPr id="5130" name="Text Box 8"/>
          <p:cNvSpPr txBox="1">
            <a:spLocks noChangeArrowheads="1"/>
          </p:cNvSpPr>
          <p:nvPr/>
        </p:nvSpPr>
        <p:spPr bwMode="auto">
          <a:xfrm>
            <a:off x="1946275" y="990600"/>
            <a:ext cx="5251450" cy="369888"/>
          </a:xfrm>
          <a:prstGeom prst="rect">
            <a:avLst/>
          </a:prstGeom>
          <a:noFill/>
          <a:ln w="12700">
            <a:noFill/>
            <a:miter lim="800000"/>
            <a:headEnd type="none" w="sm" len="sm"/>
            <a:tailEnd type="none" w="sm" len="sm"/>
          </a:ln>
        </p:spPr>
        <p:txBody>
          <a:bodyPr wrap="none">
            <a:spAutoFit/>
          </a:bodyPr>
          <a:lstStyle/>
          <a:p>
            <a:r>
              <a:rPr lang="en-US" b="1" dirty="0"/>
              <a:t>Result of theory – nonlinear penetration depth</a:t>
            </a:r>
          </a:p>
        </p:txBody>
      </p:sp>
      <p:sp>
        <p:nvSpPr>
          <p:cNvPr id="5131" name="Text Box 10"/>
          <p:cNvSpPr txBox="1">
            <a:spLocks noChangeArrowheads="1"/>
          </p:cNvSpPr>
          <p:nvPr/>
        </p:nvSpPr>
        <p:spPr bwMode="auto">
          <a:xfrm>
            <a:off x="3870325" y="2315817"/>
            <a:ext cx="1403350" cy="366713"/>
          </a:xfrm>
          <a:prstGeom prst="rect">
            <a:avLst/>
          </a:prstGeom>
          <a:noFill/>
          <a:ln w="12700">
            <a:noFill/>
            <a:miter lim="800000"/>
            <a:headEnd type="none" w="sm" len="sm"/>
            <a:tailEnd type="none" w="sm" len="sm"/>
          </a:ln>
        </p:spPr>
        <p:txBody>
          <a:bodyPr wrap="none">
            <a:spAutoFit/>
          </a:bodyPr>
          <a:lstStyle/>
          <a:p>
            <a:r>
              <a:rPr lang="en-US" b="1" dirty="0"/>
              <a:t>IMD power </a:t>
            </a:r>
          </a:p>
        </p:txBody>
      </p:sp>
      <p:graphicFrame>
        <p:nvGraphicFramePr>
          <p:cNvPr id="5123" name="Object 11"/>
          <p:cNvGraphicFramePr>
            <a:graphicFrameLocks noChangeAspect="1"/>
          </p:cNvGraphicFramePr>
          <p:nvPr/>
        </p:nvGraphicFramePr>
        <p:xfrm>
          <a:off x="4032250" y="2676939"/>
          <a:ext cx="1079500" cy="355600"/>
        </p:xfrm>
        <a:graphic>
          <a:graphicData uri="http://schemas.openxmlformats.org/presentationml/2006/ole">
            <p:oleObj spid="_x0000_s167939" name="Equation" r:id="rId5" imgW="1079280" imgH="355320" progId="Equation.DSMT4">
              <p:embed/>
            </p:oleObj>
          </a:graphicData>
        </a:graphic>
      </p:graphicFrame>
      <p:sp>
        <p:nvSpPr>
          <p:cNvPr id="5132" name="Text Box 12"/>
          <p:cNvSpPr txBox="1">
            <a:spLocks noChangeArrowheads="1"/>
          </p:cNvSpPr>
          <p:nvPr/>
        </p:nvSpPr>
        <p:spPr bwMode="auto">
          <a:xfrm>
            <a:off x="2041525" y="3062287"/>
            <a:ext cx="5060950" cy="366713"/>
          </a:xfrm>
          <a:prstGeom prst="rect">
            <a:avLst/>
          </a:prstGeom>
          <a:noFill/>
          <a:ln w="12700">
            <a:noFill/>
            <a:miter lim="800000"/>
            <a:headEnd type="none" w="sm" len="sm"/>
            <a:tailEnd type="none" w="sm" len="sm"/>
          </a:ln>
        </p:spPr>
        <p:txBody>
          <a:bodyPr wrap="none">
            <a:spAutoFit/>
          </a:bodyPr>
          <a:lstStyle/>
          <a:p>
            <a:r>
              <a:rPr lang="en-US" b="1" dirty="0"/>
              <a:t>Temperature dependence at low temperature</a:t>
            </a:r>
          </a:p>
        </p:txBody>
      </p:sp>
      <p:sp>
        <p:nvSpPr>
          <p:cNvPr id="5133" name="Text Box 15"/>
          <p:cNvSpPr txBox="1">
            <a:spLocks noChangeArrowheads="1"/>
          </p:cNvSpPr>
          <p:nvPr/>
        </p:nvSpPr>
        <p:spPr bwMode="auto">
          <a:xfrm>
            <a:off x="990600" y="3495264"/>
            <a:ext cx="2660650" cy="366713"/>
          </a:xfrm>
          <a:prstGeom prst="rect">
            <a:avLst/>
          </a:prstGeom>
          <a:noFill/>
          <a:ln w="12700">
            <a:noFill/>
            <a:miter lim="800000"/>
            <a:headEnd type="none" w="sm" len="sm"/>
            <a:tailEnd type="none" w="sm" len="sm"/>
          </a:ln>
        </p:spPr>
        <p:txBody>
          <a:bodyPr wrap="none">
            <a:spAutoFit/>
          </a:bodyPr>
          <a:lstStyle/>
          <a:p>
            <a:r>
              <a:rPr lang="en-US" b="1"/>
              <a:t>For s-wave energy gap</a:t>
            </a:r>
          </a:p>
        </p:txBody>
      </p:sp>
      <p:sp>
        <p:nvSpPr>
          <p:cNvPr id="5134" name="Text Box 16"/>
          <p:cNvSpPr txBox="1">
            <a:spLocks noChangeArrowheads="1"/>
          </p:cNvSpPr>
          <p:nvPr/>
        </p:nvSpPr>
        <p:spPr bwMode="auto">
          <a:xfrm>
            <a:off x="4876800" y="3495264"/>
            <a:ext cx="3092450" cy="366713"/>
          </a:xfrm>
          <a:prstGeom prst="rect">
            <a:avLst/>
          </a:prstGeom>
          <a:noFill/>
          <a:ln w="12700">
            <a:noFill/>
            <a:miter lim="800000"/>
            <a:headEnd type="none" w="sm" len="sm"/>
            <a:tailEnd type="none" w="sm" len="sm"/>
          </a:ln>
        </p:spPr>
        <p:txBody>
          <a:bodyPr wrap="none">
            <a:spAutoFit/>
          </a:bodyPr>
          <a:lstStyle/>
          <a:p>
            <a:r>
              <a:rPr lang="en-US" b="1"/>
              <a:t>For energy gap with nodes</a:t>
            </a:r>
          </a:p>
        </p:txBody>
      </p:sp>
      <p:graphicFrame>
        <p:nvGraphicFramePr>
          <p:cNvPr id="5124" name="Object 17"/>
          <p:cNvGraphicFramePr>
            <a:graphicFrameLocks noChangeAspect="1"/>
          </p:cNvGraphicFramePr>
          <p:nvPr/>
        </p:nvGraphicFramePr>
        <p:xfrm>
          <a:off x="5257800" y="3888964"/>
          <a:ext cx="863600" cy="609600"/>
        </p:xfrm>
        <a:graphic>
          <a:graphicData uri="http://schemas.openxmlformats.org/presentationml/2006/ole">
            <p:oleObj spid="_x0000_s167940" name="Equation" r:id="rId6" imgW="863280" imgH="609480" progId="Equation.DSMT4">
              <p:embed/>
            </p:oleObj>
          </a:graphicData>
        </a:graphic>
      </p:graphicFrame>
      <p:graphicFrame>
        <p:nvGraphicFramePr>
          <p:cNvPr id="5125" name="Object 18"/>
          <p:cNvGraphicFramePr>
            <a:graphicFrameLocks noChangeAspect="1"/>
          </p:cNvGraphicFramePr>
          <p:nvPr/>
        </p:nvGraphicFramePr>
        <p:xfrm>
          <a:off x="6629400" y="3876264"/>
          <a:ext cx="1041400" cy="609600"/>
        </p:xfrm>
        <a:graphic>
          <a:graphicData uri="http://schemas.openxmlformats.org/presentationml/2006/ole">
            <p:oleObj spid="_x0000_s167941" name="Equation" r:id="rId7" imgW="1041120" imgH="609480" progId="Equation.DSMT4">
              <p:embed/>
            </p:oleObj>
          </a:graphicData>
        </a:graphic>
      </p:graphicFrame>
      <p:graphicFrame>
        <p:nvGraphicFramePr>
          <p:cNvPr id="5126" name="Object 20"/>
          <p:cNvGraphicFramePr>
            <a:graphicFrameLocks noChangeAspect="1"/>
          </p:cNvGraphicFramePr>
          <p:nvPr/>
        </p:nvGraphicFramePr>
        <p:xfrm>
          <a:off x="1295400" y="3876264"/>
          <a:ext cx="1054100" cy="533400"/>
        </p:xfrm>
        <a:graphic>
          <a:graphicData uri="http://schemas.openxmlformats.org/presentationml/2006/ole">
            <p:oleObj spid="_x0000_s167942" name="Equation" r:id="rId8" imgW="1054080" imgH="533160" progId="Equation.DSMT4">
              <p:embed/>
            </p:oleObj>
          </a:graphicData>
        </a:graphic>
      </p:graphicFrame>
      <p:graphicFrame>
        <p:nvGraphicFramePr>
          <p:cNvPr id="5127" name="Object 21"/>
          <p:cNvGraphicFramePr>
            <a:graphicFrameLocks noChangeAspect="1"/>
          </p:cNvGraphicFramePr>
          <p:nvPr/>
        </p:nvGraphicFramePr>
        <p:xfrm>
          <a:off x="2667000" y="3876264"/>
          <a:ext cx="1143000" cy="533400"/>
        </p:xfrm>
        <a:graphic>
          <a:graphicData uri="http://schemas.openxmlformats.org/presentationml/2006/ole">
            <p:oleObj spid="_x0000_s167943" name="Equation" r:id="rId9" imgW="1143000" imgH="533160" progId="Equation.DSMT4">
              <p:embed/>
            </p:oleObj>
          </a:graphicData>
        </a:graphic>
      </p:graphicFrame>
      <p:sp>
        <p:nvSpPr>
          <p:cNvPr id="5135" name="Text Box 22"/>
          <p:cNvSpPr txBox="1">
            <a:spLocks noChangeArrowheads="1"/>
          </p:cNvSpPr>
          <p:nvPr/>
        </p:nvSpPr>
        <p:spPr bwMode="auto">
          <a:xfrm>
            <a:off x="1504122" y="4598506"/>
            <a:ext cx="7086600" cy="646113"/>
          </a:xfrm>
          <a:prstGeom prst="rect">
            <a:avLst/>
          </a:prstGeom>
          <a:noFill/>
          <a:ln w="12700">
            <a:noFill/>
            <a:miter lim="800000"/>
            <a:headEnd type="none" w="sm" len="sm"/>
            <a:tailEnd type="none" w="sm" len="sm"/>
          </a:ln>
        </p:spPr>
        <p:txBody>
          <a:bodyPr>
            <a:spAutoFit/>
          </a:bodyPr>
          <a:lstStyle/>
          <a:p>
            <a:r>
              <a:rPr lang="en-US" b="1" dirty="0">
                <a:solidFill>
                  <a:srgbClr val="0000FF"/>
                </a:solidFill>
              </a:rPr>
              <a:t>For MgB</a:t>
            </a:r>
            <a:r>
              <a:rPr lang="en-US" b="1" baseline="-25000" dirty="0">
                <a:solidFill>
                  <a:srgbClr val="0000FF"/>
                </a:solidFill>
              </a:rPr>
              <a:t>2,</a:t>
            </a:r>
            <a:r>
              <a:rPr lang="en-US" b="1" dirty="0">
                <a:solidFill>
                  <a:srgbClr val="0000FF"/>
                </a:solidFill>
              </a:rPr>
              <a:t> hexagonal symmetry rules out d-wave</a:t>
            </a:r>
          </a:p>
          <a:p>
            <a:r>
              <a:rPr lang="en-US" b="1" dirty="0">
                <a:solidFill>
                  <a:srgbClr val="0000FF"/>
                </a:solidFill>
              </a:rPr>
              <a:t>Best fit is with 6-fold symmetry</a:t>
            </a:r>
            <a:endParaRPr lang="en-US" b="1" dirty="0"/>
          </a:p>
        </p:txBody>
      </p:sp>
      <p:graphicFrame>
        <p:nvGraphicFramePr>
          <p:cNvPr id="5128" name="Object 23"/>
          <p:cNvGraphicFramePr>
            <a:graphicFrameLocks noChangeAspect="1"/>
          </p:cNvGraphicFramePr>
          <p:nvPr>
            <p:ph sz="half" idx="4294967295"/>
          </p:nvPr>
        </p:nvGraphicFramePr>
        <p:xfrm>
          <a:off x="3409122" y="5244547"/>
          <a:ext cx="2654300" cy="381000"/>
        </p:xfrm>
        <a:graphic>
          <a:graphicData uri="http://schemas.openxmlformats.org/presentationml/2006/ole">
            <p:oleObj spid="_x0000_s167944" name="Equation" r:id="rId10" imgW="2654280" imgH="380880" progId="Equation.DSMT4">
              <p:embed/>
            </p:oleObj>
          </a:graphicData>
        </a:graphic>
      </p:graphicFrame>
      <p:sp>
        <p:nvSpPr>
          <p:cNvPr id="5136" name="Text Box 20"/>
          <p:cNvSpPr txBox="1">
            <a:spLocks noChangeArrowheads="1"/>
          </p:cNvSpPr>
          <p:nvPr/>
        </p:nvSpPr>
        <p:spPr bwMode="auto">
          <a:xfrm>
            <a:off x="419100" y="5715000"/>
            <a:ext cx="8297593" cy="523220"/>
          </a:xfrm>
          <a:prstGeom prst="rect">
            <a:avLst/>
          </a:prstGeom>
          <a:noFill/>
          <a:ln w="12700">
            <a:noFill/>
            <a:miter lim="800000"/>
            <a:headEnd type="none" w="sm" len="sm"/>
            <a:tailEnd type="none" w="sm" len="sm"/>
          </a:ln>
        </p:spPr>
        <p:txBody>
          <a:bodyPr wrap="none">
            <a:spAutoFit/>
          </a:bodyPr>
          <a:lstStyle/>
          <a:p>
            <a:r>
              <a:rPr lang="en-US" sz="1400" b="1" dirty="0">
                <a:cs typeface="Times New Roman" pitchFamily="18" charset="0"/>
              </a:rPr>
              <a:t>D. Agassi and D. E. Oates, PRB </a:t>
            </a:r>
            <a:r>
              <a:rPr lang="en-US" sz="1400" b="1" u="sng" dirty="0">
                <a:cs typeface="Times New Roman" pitchFamily="18" charset="0"/>
              </a:rPr>
              <a:t>72</a:t>
            </a:r>
            <a:r>
              <a:rPr lang="en-US" sz="1400" b="1" dirty="0">
                <a:cs typeface="Times New Roman" pitchFamily="18" charset="0"/>
              </a:rPr>
              <a:t>, 014538 (2005), PRB </a:t>
            </a:r>
            <a:r>
              <a:rPr lang="en-US" sz="1400" b="1" u="sng" dirty="0">
                <a:cs typeface="Times New Roman" pitchFamily="18" charset="0"/>
              </a:rPr>
              <a:t>74</a:t>
            </a:r>
            <a:r>
              <a:rPr lang="en-US" sz="1400" b="1" dirty="0">
                <a:cs typeface="Times New Roman" pitchFamily="18" charset="0"/>
              </a:rPr>
              <a:t>, 024517 (2006) </a:t>
            </a:r>
          </a:p>
          <a:p>
            <a:r>
              <a:rPr lang="en-US" sz="1400" b="1" dirty="0"/>
              <a:t>D. E. Oates, Y. D. Agassi and B. H. </a:t>
            </a:r>
            <a:r>
              <a:rPr lang="en-US" sz="1400" b="1" dirty="0" err="1"/>
              <a:t>Moeckly</a:t>
            </a:r>
            <a:r>
              <a:rPr lang="en-US" sz="1400" b="1" dirty="0"/>
              <a:t>, PRB </a:t>
            </a:r>
            <a:r>
              <a:rPr lang="en-US" sz="1400" b="1" u="sng" dirty="0"/>
              <a:t>77</a:t>
            </a:r>
            <a:r>
              <a:rPr lang="en-US" sz="1400" b="1" dirty="0"/>
              <a:t>, 214521 (2008) </a:t>
            </a:r>
            <a:r>
              <a:rPr lang="en-US" sz="1400" b="1" dirty="0" smtClean="0"/>
              <a:t> and </a:t>
            </a:r>
            <a:r>
              <a:rPr lang="en-US" sz="1400" b="1" dirty="0" err="1" smtClean="0"/>
              <a:t>Physica</a:t>
            </a:r>
            <a:r>
              <a:rPr lang="en-US" sz="1400" b="1" dirty="0" smtClean="0"/>
              <a:t> C 2012 in press</a:t>
            </a:r>
            <a:endParaRPr lang="en-US" sz="1400" b="1" dirty="0"/>
          </a:p>
        </p:txBody>
      </p:sp>
      <p:sp>
        <p:nvSpPr>
          <p:cNvPr id="5137" name="Text Box 21"/>
          <p:cNvSpPr txBox="1">
            <a:spLocks noChangeArrowheads="1"/>
          </p:cNvSpPr>
          <p:nvPr/>
        </p:nvSpPr>
        <p:spPr bwMode="auto">
          <a:xfrm>
            <a:off x="647700" y="1851991"/>
            <a:ext cx="7848600" cy="338138"/>
          </a:xfrm>
          <a:prstGeom prst="rect">
            <a:avLst/>
          </a:prstGeom>
          <a:noFill/>
          <a:ln w="12700">
            <a:noFill/>
            <a:miter lim="800000"/>
            <a:headEnd type="none" w="sm" len="sm"/>
            <a:tailEnd type="none" w="sm" len="sm"/>
          </a:ln>
        </p:spPr>
        <p:txBody>
          <a:bodyPr>
            <a:spAutoFit/>
          </a:bodyPr>
          <a:lstStyle/>
          <a:p>
            <a:pPr algn="ctr" eaLnBrk="1" hangingPunct="1"/>
            <a:r>
              <a:rPr lang="en-US" sz="1600" b="1" dirty="0">
                <a:solidFill>
                  <a:schemeClr val="hlink"/>
                </a:solidFill>
                <a:cs typeface="Arial" pitchFamily="34" charset="0"/>
              </a:rPr>
              <a:t>Intrinsic Nonlinearity: From Pair Breaking by the RF Current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smtClean="0"/>
              <a:t>Resistive Transition</a:t>
            </a:r>
          </a:p>
        </p:txBody>
      </p:sp>
      <p:pic>
        <p:nvPicPr>
          <p:cNvPr id="40963" name="Picture 5"/>
          <p:cNvPicPr>
            <a:picLocks noChangeAspect="1" noChangeArrowheads="1"/>
          </p:cNvPicPr>
          <p:nvPr/>
        </p:nvPicPr>
        <p:blipFill>
          <a:blip r:embed="rId3" cstate="print"/>
          <a:srcRect/>
          <a:stretch>
            <a:fillRect/>
          </a:stretch>
        </p:blipFill>
        <p:spPr bwMode="auto">
          <a:xfrm>
            <a:off x="1500188" y="1081088"/>
            <a:ext cx="6143625" cy="4699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Long E-M Delay Lines</a:t>
            </a:r>
          </a:p>
        </p:txBody>
      </p:sp>
      <p:pic>
        <p:nvPicPr>
          <p:cNvPr id="18435" name="Picture 3" descr="\\Pcrc3\PCRC3VOL2\Shared\DIV8\G86\OATES\Delay line scan.JPG"/>
          <p:cNvPicPr>
            <a:picLocks noChangeAspect="1" noChangeArrowheads="1"/>
          </p:cNvPicPr>
          <p:nvPr/>
        </p:nvPicPr>
        <p:blipFill>
          <a:blip r:embed="rId3" cstate="print"/>
          <a:srcRect/>
          <a:stretch>
            <a:fillRect/>
          </a:stretch>
        </p:blipFill>
        <p:spPr bwMode="auto">
          <a:xfrm>
            <a:off x="2619375" y="1258888"/>
            <a:ext cx="3905250" cy="4340225"/>
          </a:xfrm>
          <a:prstGeom prst="rect">
            <a:avLst/>
          </a:prstGeom>
          <a:noFill/>
          <a:ln w="9525">
            <a:noFill/>
            <a:miter lim="800000"/>
            <a:headEnd/>
            <a:tailEnd/>
          </a:ln>
        </p:spPr>
      </p:pic>
      <p:sp>
        <p:nvSpPr>
          <p:cNvPr id="18436" name="Text Box 4"/>
          <p:cNvSpPr txBox="1">
            <a:spLocks noChangeArrowheads="1"/>
          </p:cNvSpPr>
          <p:nvPr/>
        </p:nvSpPr>
        <p:spPr bwMode="auto">
          <a:xfrm>
            <a:off x="2552064" y="914400"/>
            <a:ext cx="4038285" cy="707886"/>
          </a:xfrm>
          <a:prstGeom prst="rect">
            <a:avLst/>
          </a:prstGeom>
          <a:noFill/>
          <a:ln w="12700">
            <a:noFill/>
            <a:miter lim="800000"/>
            <a:headEnd type="none" w="sm" len="sm"/>
            <a:tailEnd type="none" w="sm" len="sm"/>
          </a:ln>
        </p:spPr>
        <p:txBody>
          <a:bodyPr wrap="none">
            <a:spAutoFit/>
          </a:bodyPr>
          <a:lstStyle/>
          <a:p>
            <a:pPr algn="ctr"/>
            <a:r>
              <a:rPr lang="en-US" sz="2000" b="1"/>
              <a:t>YBCO on 5-cm diameter LaAlO</a:t>
            </a:r>
            <a:r>
              <a:rPr lang="en-US" sz="2000" b="1" baseline="-25000"/>
              <a:t>3</a:t>
            </a:r>
          </a:p>
          <a:p>
            <a:pPr algn="ctr"/>
            <a:r>
              <a:rPr lang="en-US" sz="2000" b="1" baseline="-25000"/>
              <a:t> </a:t>
            </a:r>
            <a:r>
              <a:rPr lang="en-US" sz="2000" b="1"/>
              <a:t>44-ns delay</a:t>
            </a:r>
          </a:p>
        </p:txBody>
      </p:sp>
      <p:sp>
        <p:nvSpPr>
          <p:cNvPr id="18437" name="Text Box 5"/>
          <p:cNvSpPr txBox="1">
            <a:spLocks noChangeArrowheads="1"/>
          </p:cNvSpPr>
          <p:nvPr/>
        </p:nvSpPr>
        <p:spPr bwMode="auto">
          <a:xfrm>
            <a:off x="6099175" y="4570413"/>
            <a:ext cx="742950" cy="366712"/>
          </a:xfrm>
          <a:prstGeom prst="rect">
            <a:avLst/>
          </a:prstGeom>
          <a:noFill/>
          <a:ln w="12700">
            <a:noFill/>
            <a:miter lim="800000"/>
            <a:headEnd type="none" w="sm" len="sm"/>
            <a:tailEnd type="none" w="sm" len="sm"/>
          </a:ln>
        </p:spPr>
        <p:txBody>
          <a:bodyPr wrap="none">
            <a:spAutoFit/>
          </a:bodyPr>
          <a:lstStyle/>
          <a:p>
            <a:r>
              <a:rPr lang="en-US" b="1"/>
              <a:t>Input</a:t>
            </a:r>
            <a:endParaRPr lang="en-US" sz="2400" b="1">
              <a:latin typeface="Times New Roman" pitchFamily="18" charset="0"/>
            </a:endParaRPr>
          </a:p>
        </p:txBody>
      </p:sp>
      <p:sp>
        <p:nvSpPr>
          <p:cNvPr id="18438" name="Text Box 6"/>
          <p:cNvSpPr txBox="1">
            <a:spLocks noChangeArrowheads="1"/>
          </p:cNvSpPr>
          <p:nvPr/>
        </p:nvSpPr>
        <p:spPr bwMode="auto">
          <a:xfrm>
            <a:off x="6470650" y="2579688"/>
            <a:ext cx="933450" cy="366712"/>
          </a:xfrm>
          <a:prstGeom prst="rect">
            <a:avLst/>
          </a:prstGeom>
          <a:noFill/>
          <a:ln w="12700">
            <a:noFill/>
            <a:miter lim="800000"/>
            <a:headEnd type="none" w="sm" len="sm"/>
            <a:tailEnd type="none" w="sm" len="sm"/>
          </a:ln>
        </p:spPr>
        <p:txBody>
          <a:bodyPr wrap="none">
            <a:spAutoFit/>
          </a:bodyPr>
          <a:lstStyle/>
          <a:p>
            <a:r>
              <a:rPr lang="en-US" b="1"/>
              <a:t>Output</a:t>
            </a:r>
          </a:p>
        </p:txBody>
      </p:sp>
      <p:sp>
        <p:nvSpPr>
          <p:cNvPr id="18439" name="Line 8"/>
          <p:cNvSpPr>
            <a:spLocks noChangeShapeType="1"/>
          </p:cNvSpPr>
          <p:nvPr/>
        </p:nvSpPr>
        <p:spPr bwMode="auto">
          <a:xfrm>
            <a:off x="5753100" y="4619625"/>
            <a:ext cx="400050" cy="123825"/>
          </a:xfrm>
          <a:prstGeom prst="line">
            <a:avLst/>
          </a:prstGeom>
          <a:noFill/>
          <a:ln w="12700">
            <a:solidFill>
              <a:schemeClr val="tx1"/>
            </a:solidFill>
            <a:round/>
            <a:headEnd type="triangle" w="med" len="med"/>
            <a:tailEnd type="none" w="sm" len="sm"/>
          </a:ln>
        </p:spPr>
        <p:txBody>
          <a:bodyPr wrap="none" anchor="ctr"/>
          <a:lstStyle/>
          <a:p>
            <a:endParaRPr lang="en-US" b="1"/>
          </a:p>
        </p:txBody>
      </p:sp>
      <p:sp>
        <p:nvSpPr>
          <p:cNvPr id="18440" name="Line 9"/>
          <p:cNvSpPr>
            <a:spLocks noChangeShapeType="1"/>
          </p:cNvSpPr>
          <p:nvPr/>
        </p:nvSpPr>
        <p:spPr bwMode="auto">
          <a:xfrm>
            <a:off x="5743575" y="2676525"/>
            <a:ext cx="628650" cy="9525"/>
          </a:xfrm>
          <a:prstGeom prst="line">
            <a:avLst/>
          </a:prstGeom>
          <a:noFill/>
          <a:ln w="12700">
            <a:solidFill>
              <a:schemeClr val="tx1"/>
            </a:solidFill>
            <a:round/>
            <a:headEnd type="triangle" w="med" len="med"/>
            <a:tailEnd type="none" w="sm" len="sm"/>
          </a:ln>
        </p:spPr>
        <p:txBody>
          <a:bodyPr wrap="none" anchor="ctr"/>
          <a:lstStyle/>
          <a:p>
            <a:endParaRPr lang="en-US" b="1"/>
          </a:p>
        </p:txBody>
      </p:sp>
      <p:sp>
        <p:nvSpPr>
          <p:cNvPr id="18441" name="Text Box 11"/>
          <p:cNvSpPr txBox="1">
            <a:spLocks noChangeArrowheads="1"/>
          </p:cNvSpPr>
          <p:nvPr/>
        </p:nvSpPr>
        <p:spPr bwMode="auto">
          <a:xfrm>
            <a:off x="274638" y="6019800"/>
            <a:ext cx="4297362" cy="307975"/>
          </a:xfrm>
          <a:prstGeom prst="rect">
            <a:avLst/>
          </a:prstGeom>
          <a:noFill/>
          <a:ln w="12700">
            <a:noFill/>
            <a:miter lim="800000"/>
            <a:headEnd type="none" w="sm" len="sm"/>
            <a:tailEnd type="none" w="sm" len="sm"/>
          </a:ln>
        </p:spPr>
        <p:txBody>
          <a:bodyPr wrap="none">
            <a:spAutoFit/>
          </a:bodyPr>
          <a:lstStyle/>
          <a:p>
            <a:r>
              <a:rPr lang="en-US" sz="1400" b="1"/>
              <a:t>G. C. Liang </a:t>
            </a:r>
            <a:r>
              <a:rPr lang="en-US" sz="1400" b="1" i="1"/>
              <a:t>et  al</a:t>
            </a:r>
            <a:r>
              <a:rPr lang="en-US" sz="1400" b="1"/>
              <a:t>. Trans MTT vol. 44, 1289, (1996)</a:t>
            </a:r>
          </a:p>
        </p:txBody>
      </p:sp>
      <p:sp>
        <p:nvSpPr>
          <p:cNvPr id="10" name="TextBox 9"/>
          <p:cNvSpPr txBox="1"/>
          <p:nvPr/>
        </p:nvSpPr>
        <p:spPr>
          <a:xfrm>
            <a:off x="228600" y="4114800"/>
            <a:ext cx="2819400" cy="1785104"/>
          </a:xfrm>
          <a:prstGeom prst="rect">
            <a:avLst/>
          </a:prstGeom>
          <a:noFill/>
        </p:spPr>
        <p:txBody>
          <a:bodyPr>
            <a:spAutoFit/>
          </a:bodyPr>
          <a:lstStyle/>
          <a:p>
            <a:pPr>
              <a:defRPr/>
            </a:pPr>
            <a:r>
              <a:rPr lang="en-US" sz="2000" b="1" dirty="0">
                <a:latin typeface="Arial" charset="0"/>
              </a:rPr>
              <a:t>Replace YBCO</a:t>
            </a:r>
          </a:p>
          <a:p>
            <a:pPr marL="227013" indent="-227013">
              <a:buFont typeface="Arial" pitchFamily="34" charset="0"/>
              <a:buChar char="•"/>
              <a:defRPr/>
            </a:pPr>
            <a:r>
              <a:rPr lang="en-US" b="1" dirty="0">
                <a:latin typeface="Arial" charset="0"/>
              </a:rPr>
              <a:t>Inexpensive substrate</a:t>
            </a:r>
          </a:p>
          <a:p>
            <a:pPr marL="227013" indent="-227013">
              <a:buFont typeface="Arial" pitchFamily="34" charset="0"/>
              <a:buChar char="•"/>
              <a:defRPr/>
            </a:pPr>
            <a:r>
              <a:rPr lang="en-US" b="1" dirty="0">
                <a:latin typeface="Arial" charset="0"/>
              </a:rPr>
              <a:t>No epitaxy</a:t>
            </a:r>
          </a:p>
          <a:p>
            <a:pPr marL="227013" indent="-227013">
              <a:buFont typeface="Arial" pitchFamily="34" charset="0"/>
              <a:buChar char="•"/>
              <a:defRPr/>
            </a:pPr>
            <a:r>
              <a:rPr lang="en-US" b="1" dirty="0">
                <a:latin typeface="Arial" charset="0"/>
              </a:rPr>
              <a:t>Larger substrates for much longer </a:t>
            </a:r>
            <a:r>
              <a:rPr lang="en-US" b="1" dirty="0" smtClean="0">
                <a:latin typeface="Arial" charset="0"/>
              </a:rPr>
              <a:t>delays</a:t>
            </a:r>
          </a:p>
          <a:p>
            <a:pPr marL="227013" indent="-227013">
              <a:buFont typeface="Arial" pitchFamily="34" charset="0"/>
              <a:buChar char="•"/>
              <a:defRPr/>
            </a:pPr>
            <a:r>
              <a:rPr lang="en-US" b="1" dirty="0" smtClean="0">
                <a:latin typeface="Arial" charset="0"/>
              </a:rPr>
              <a:t>500 ns possible</a:t>
            </a:r>
            <a:endParaRPr lang="en-US" b="1" dirty="0">
              <a:latin typeface="Arial" charset="0"/>
            </a:endParaRPr>
          </a:p>
        </p:txBody>
      </p:sp>
      <p:sp>
        <p:nvSpPr>
          <p:cNvPr id="11" name="TextBox 10"/>
          <p:cNvSpPr txBox="1"/>
          <p:nvPr/>
        </p:nvSpPr>
        <p:spPr>
          <a:xfrm>
            <a:off x="4665727" y="5546035"/>
            <a:ext cx="2820004" cy="338554"/>
          </a:xfrm>
          <a:prstGeom prst="rect">
            <a:avLst/>
          </a:prstGeom>
          <a:noFill/>
        </p:spPr>
        <p:txBody>
          <a:bodyPr wrap="none" rtlCol="0">
            <a:spAutoFit/>
          </a:bodyPr>
          <a:lstStyle/>
          <a:p>
            <a:pPr algn="ctr"/>
            <a:r>
              <a:rPr lang="en-US" sz="1600" b="1" dirty="0" smtClean="0"/>
              <a:t>Also dispersive-delay lines</a:t>
            </a:r>
            <a:endParaRPr lang="en-U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Motivation</a:t>
            </a:r>
            <a:br>
              <a:rPr lang="en-US" dirty="0" smtClean="0"/>
            </a:br>
            <a:r>
              <a:rPr lang="en-US" dirty="0" smtClean="0"/>
              <a:t> </a:t>
            </a:r>
            <a:r>
              <a:rPr lang="en-US" sz="2000" dirty="0" smtClean="0"/>
              <a:t>RF applications of MgB</a:t>
            </a:r>
            <a:r>
              <a:rPr lang="en-US" sz="2000" baseline="-25000" dirty="0" smtClean="0"/>
              <a:t>2</a:t>
            </a:r>
            <a:r>
              <a:rPr lang="en-US" sz="2000" dirty="0" smtClean="0"/>
              <a:t> thin films</a:t>
            </a:r>
          </a:p>
        </p:txBody>
      </p:sp>
      <p:sp>
        <p:nvSpPr>
          <p:cNvPr id="15363" name="Rectangle 3"/>
          <p:cNvSpPr>
            <a:spLocks noGrp="1" noChangeArrowheads="1"/>
          </p:cNvSpPr>
          <p:nvPr>
            <p:ph type="body" idx="4294967295"/>
          </p:nvPr>
        </p:nvSpPr>
        <p:spPr>
          <a:xfrm>
            <a:off x="685800" y="1113183"/>
            <a:ext cx="7772400" cy="4114800"/>
          </a:xfrm>
          <a:prstGeom prst="rect">
            <a:avLst/>
          </a:prstGeom>
        </p:spPr>
        <p:txBody>
          <a:bodyPr/>
          <a:lstStyle/>
          <a:p>
            <a:r>
              <a:rPr lang="en-US" dirty="0" smtClean="0"/>
              <a:t>T</a:t>
            </a:r>
            <a:r>
              <a:rPr lang="en-US" baseline="-25000" dirty="0" smtClean="0"/>
              <a:t>C</a:t>
            </a:r>
            <a:r>
              <a:rPr lang="en-US" dirty="0" smtClean="0"/>
              <a:t> = 40 K</a:t>
            </a:r>
          </a:p>
          <a:p>
            <a:pPr lvl="1"/>
            <a:r>
              <a:rPr lang="en-US" dirty="0" smtClean="0"/>
              <a:t>Operating T ≈ 20 K</a:t>
            </a:r>
          </a:p>
          <a:p>
            <a:r>
              <a:rPr lang="en-US" dirty="0" smtClean="0"/>
              <a:t>Low surface resistance</a:t>
            </a:r>
          </a:p>
          <a:p>
            <a:pPr lvl="1"/>
            <a:r>
              <a:rPr lang="en-US" dirty="0" smtClean="0"/>
              <a:t>Comparable to niobium at 4 K</a:t>
            </a:r>
          </a:p>
          <a:p>
            <a:r>
              <a:rPr lang="en-US" dirty="0" smtClean="0"/>
              <a:t>Long coherence length</a:t>
            </a:r>
          </a:p>
          <a:p>
            <a:pPr lvl="1"/>
            <a:r>
              <a:rPr lang="en-US" dirty="0" smtClean="0">
                <a:sym typeface="Symbol" pitchFamily="18" charset="2"/>
              </a:rPr>
              <a:t> = 4 – 8 nm</a:t>
            </a:r>
            <a:endParaRPr lang="en-US" dirty="0" smtClean="0"/>
          </a:p>
          <a:p>
            <a:pPr lvl="1"/>
            <a:r>
              <a:rPr lang="en-US" dirty="0" smtClean="0"/>
              <a:t>Polycrystalline films with good RF properties</a:t>
            </a:r>
          </a:p>
          <a:p>
            <a:pPr lvl="1"/>
            <a:r>
              <a:rPr lang="en-US" dirty="0" smtClean="0"/>
              <a:t>Grain boundaries are not weak links</a:t>
            </a:r>
          </a:p>
          <a:p>
            <a:r>
              <a:rPr lang="en-US" dirty="0" smtClean="0"/>
              <a:t>High Critical Field</a:t>
            </a:r>
          </a:p>
          <a:p>
            <a:pPr lvl="1"/>
            <a:r>
              <a:rPr lang="en-US" dirty="0" err="1" smtClean="0"/>
              <a:t>H</a:t>
            </a:r>
            <a:r>
              <a:rPr lang="en-US" baseline="-25000" dirty="0" err="1" smtClean="0"/>
              <a:t>c</a:t>
            </a:r>
            <a:r>
              <a:rPr lang="en-US" dirty="0" smtClean="0"/>
              <a:t> ≥ 1.5 T</a:t>
            </a:r>
          </a:p>
          <a:p>
            <a:pPr lvl="1"/>
            <a:r>
              <a:rPr lang="en-US" dirty="0" smtClean="0"/>
              <a:t>Good power handling</a:t>
            </a:r>
          </a:p>
          <a:p>
            <a:r>
              <a:rPr lang="en-US" dirty="0" smtClean="0"/>
              <a:t>Crystal structure</a:t>
            </a:r>
          </a:p>
          <a:p>
            <a:pPr lvl="1"/>
            <a:r>
              <a:rPr lang="en-US" dirty="0" smtClean="0"/>
              <a:t>AlB</a:t>
            </a:r>
            <a:r>
              <a:rPr lang="en-US" baseline="-25000" dirty="0" smtClean="0"/>
              <a:t>2</a:t>
            </a:r>
            <a:r>
              <a:rPr lang="en-US" dirty="0" smtClean="0"/>
              <a:t> (Hexagonal)</a:t>
            </a:r>
          </a:p>
          <a:p>
            <a:pPr lvl="1"/>
            <a:r>
              <a:rPr lang="en-US" dirty="0" smtClean="0"/>
              <a:t>Stable, stoichiometric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Applications</a:t>
            </a:r>
          </a:p>
        </p:txBody>
      </p:sp>
      <p:sp>
        <p:nvSpPr>
          <p:cNvPr id="16387" name="Content Placeholder 2"/>
          <p:cNvSpPr>
            <a:spLocks noGrp="1"/>
          </p:cNvSpPr>
          <p:nvPr>
            <p:ph idx="4294967295"/>
          </p:nvPr>
        </p:nvSpPr>
        <p:spPr>
          <a:xfrm>
            <a:off x="685800" y="1371600"/>
            <a:ext cx="7772400" cy="4114800"/>
          </a:xfrm>
          <a:prstGeom prst="rect">
            <a:avLst/>
          </a:prstGeom>
        </p:spPr>
        <p:txBody>
          <a:bodyPr/>
          <a:lstStyle/>
          <a:p>
            <a:r>
              <a:rPr lang="en-US" dirty="0" smtClean="0"/>
              <a:t>RF cavities coated with MgB</a:t>
            </a:r>
            <a:r>
              <a:rPr lang="en-US" baseline="-25000" dirty="0" smtClean="0"/>
              <a:t>2</a:t>
            </a:r>
            <a:r>
              <a:rPr lang="en-US" dirty="0" smtClean="0"/>
              <a:t> for accelerator applications</a:t>
            </a:r>
          </a:p>
          <a:p>
            <a:pPr lvl="1"/>
            <a:r>
              <a:rPr lang="en-US" dirty="0" smtClean="0"/>
              <a:t>Improvement on niobium technology</a:t>
            </a:r>
          </a:p>
          <a:p>
            <a:pPr lvl="1"/>
            <a:r>
              <a:rPr lang="en-US" dirty="0" smtClean="0"/>
              <a:t>Films on metallic substrates</a:t>
            </a:r>
          </a:p>
          <a:p>
            <a:pPr lvl="1"/>
            <a:r>
              <a:rPr lang="en-US" dirty="0" smtClean="0"/>
              <a:t>High Q at high power</a:t>
            </a:r>
          </a:p>
          <a:p>
            <a:pPr lvl="1"/>
            <a:r>
              <a:rPr lang="en-US" dirty="0" smtClean="0"/>
              <a:t>H</a:t>
            </a:r>
            <a:r>
              <a:rPr lang="en-US" baseline="-25000" dirty="0" smtClean="0"/>
              <a:t>C</a:t>
            </a:r>
            <a:r>
              <a:rPr lang="en-US" dirty="0" smtClean="0"/>
              <a:t> </a:t>
            </a:r>
            <a:r>
              <a:rPr lang="en-US" dirty="0" smtClean="0">
                <a:cs typeface="Arial" pitchFamily="34" charset="0"/>
              </a:rPr>
              <a:t>→ </a:t>
            </a:r>
            <a:r>
              <a:rPr lang="en-US" dirty="0" smtClean="0"/>
              <a:t>RF breakdown</a:t>
            </a:r>
          </a:p>
          <a:p>
            <a:r>
              <a:rPr lang="en-US" dirty="0" smtClean="0"/>
              <a:t>Passive microwave electronics</a:t>
            </a:r>
          </a:p>
          <a:p>
            <a:pPr lvl="1"/>
            <a:r>
              <a:rPr lang="en-US" dirty="0" smtClean="0"/>
              <a:t>Films on dielectric substrates</a:t>
            </a:r>
          </a:p>
          <a:p>
            <a:pPr lvl="1"/>
            <a:r>
              <a:rPr lang="en-US" dirty="0" smtClean="0"/>
              <a:t>Inexpensive polycrystalline substrates</a:t>
            </a:r>
          </a:p>
          <a:p>
            <a:pPr lvl="1"/>
            <a:r>
              <a:rPr lang="en-US" dirty="0" smtClean="0"/>
              <a:t>High Q at low to medium power</a:t>
            </a:r>
          </a:p>
          <a:p>
            <a:pPr lvl="1"/>
            <a:r>
              <a:rPr lang="en-US" dirty="0" smtClean="0"/>
              <a:t>Low-loss delay lines – dispersive delay lines</a:t>
            </a:r>
          </a:p>
          <a:p>
            <a:pPr lvl="1"/>
            <a:r>
              <a:rPr lang="en-US" dirty="0" smtClean="0"/>
              <a:t>Miniature filters</a:t>
            </a:r>
          </a:p>
          <a:p>
            <a:pPr lvl="1"/>
            <a:r>
              <a:rPr lang="en-US" dirty="0" err="1" smtClean="0"/>
              <a:t>Intermodulation</a:t>
            </a:r>
            <a:r>
              <a:rPr lang="en-US" dirty="0" smtClean="0"/>
              <a:t> distortion possible issue</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Outline</a:t>
            </a:r>
          </a:p>
        </p:txBody>
      </p:sp>
      <p:sp>
        <p:nvSpPr>
          <p:cNvPr id="19459" name="Rectangle 3"/>
          <p:cNvSpPr>
            <a:spLocks noGrp="1" noChangeArrowheads="1"/>
          </p:cNvSpPr>
          <p:nvPr>
            <p:ph type="body" idx="4294967295"/>
          </p:nvPr>
        </p:nvSpPr>
        <p:spPr>
          <a:xfrm>
            <a:off x="685800" y="1371600"/>
            <a:ext cx="7772400" cy="4114800"/>
          </a:xfrm>
          <a:prstGeom prst="rect">
            <a:avLst/>
          </a:prstGeom>
        </p:spPr>
        <p:txBody>
          <a:bodyPr/>
          <a:lstStyle/>
          <a:p>
            <a:r>
              <a:rPr lang="en-US" dirty="0" smtClean="0"/>
              <a:t>Introduction to MgB</a:t>
            </a:r>
            <a:r>
              <a:rPr lang="en-US" baseline="-25000" dirty="0" smtClean="0"/>
              <a:t>2</a:t>
            </a:r>
            <a:r>
              <a:rPr lang="en-US" dirty="0" smtClean="0"/>
              <a:t> and Motivation</a:t>
            </a:r>
          </a:p>
          <a:p>
            <a:r>
              <a:rPr lang="en-US" dirty="0" smtClean="0">
                <a:solidFill>
                  <a:srgbClr val="FF0000"/>
                </a:solidFill>
              </a:rPr>
              <a:t>Film deposition</a:t>
            </a:r>
          </a:p>
          <a:p>
            <a:r>
              <a:rPr lang="en-US" dirty="0" smtClean="0"/>
              <a:t>Measurements of surface impedance</a:t>
            </a:r>
          </a:p>
          <a:p>
            <a:r>
              <a:rPr lang="en-US" dirty="0" smtClean="0"/>
              <a:t>Physics of MgB</a:t>
            </a:r>
            <a:r>
              <a:rPr lang="en-US" baseline="-25000" dirty="0" smtClean="0"/>
              <a:t>2</a:t>
            </a:r>
            <a:r>
              <a:rPr lang="en-US" dirty="0" smtClean="0"/>
              <a:t> from microwave measurements</a:t>
            </a:r>
          </a:p>
          <a:p>
            <a:r>
              <a:rPr lang="en-US" dirty="0" smtClean="0"/>
              <a:t>Summary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eater-2"/>
          <p:cNvPicPr>
            <a:picLocks noChangeAspect="1" noChangeArrowheads="1"/>
          </p:cNvPicPr>
          <p:nvPr/>
        </p:nvPicPr>
        <p:blipFill>
          <a:blip r:embed="rId3" cstate="print"/>
          <a:srcRect/>
          <a:stretch>
            <a:fillRect/>
          </a:stretch>
        </p:blipFill>
        <p:spPr bwMode="auto">
          <a:xfrm>
            <a:off x="5562600" y="1425575"/>
            <a:ext cx="3179763" cy="2219325"/>
          </a:xfrm>
          <a:prstGeom prst="rect">
            <a:avLst/>
          </a:prstGeom>
          <a:noFill/>
          <a:ln w="9525">
            <a:noFill/>
            <a:miter lim="800000"/>
            <a:headEnd/>
            <a:tailEnd/>
          </a:ln>
        </p:spPr>
      </p:pic>
      <p:pic>
        <p:nvPicPr>
          <p:cNvPr id="20483" name="Picture 3" descr="Heater-1"/>
          <p:cNvPicPr>
            <a:picLocks noChangeAspect="1" noChangeArrowheads="1"/>
          </p:cNvPicPr>
          <p:nvPr/>
        </p:nvPicPr>
        <p:blipFill>
          <a:blip r:embed="rId4" cstate="print"/>
          <a:srcRect/>
          <a:stretch>
            <a:fillRect/>
          </a:stretch>
        </p:blipFill>
        <p:spPr bwMode="auto">
          <a:xfrm>
            <a:off x="0" y="1600200"/>
            <a:ext cx="3751263" cy="4314825"/>
          </a:xfrm>
          <a:prstGeom prst="rect">
            <a:avLst/>
          </a:prstGeom>
          <a:noFill/>
          <a:ln w="9525">
            <a:noFill/>
            <a:miter lim="800000"/>
            <a:headEnd/>
            <a:tailEnd/>
          </a:ln>
        </p:spPr>
      </p:pic>
      <p:sp>
        <p:nvSpPr>
          <p:cNvPr id="17412" name="Text Box 4" descr="Light vertical"/>
          <p:cNvSpPr txBox="1">
            <a:spLocks noChangeArrowheads="1"/>
          </p:cNvSpPr>
          <p:nvPr/>
        </p:nvSpPr>
        <p:spPr bwMode="auto">
          <a:xfrm>
            <a:off x="3546475" y="3559175"/>
            <a:ext cx="5597525" cy="2308225"/>
          </a:xfrm>
          <a:prstGeom prst="rect">
            <a:avLst/>
          </a:prstGeom>
          <a:noFill/>
          <a:ln w="9525">
            <a:noFill/>
            <a:miter lim="800000"/>
            <a:headEnd/>
            <a:tailEnd/>
          </a:ln>
        </p:spPr>
        <p:txBody>
          <a:bodyPr>
            <a:spAutoFit/>
          </a:bodyPr>
          <a:lstStyle/>
          <a:p>
            <a:pPr>
              <a:defRPr/>
            </a:pPr>
            <a:r>
              <a:rPr lang="en-US" b="1" u="sng" dirty="0">
                <a:solidFill>
                  <a:srgbClr val="3333FF"/>
                </a:solidFill>
                <a:latin typeface="Arial" charset="0"/>
                <a:cs typeface="Arial" charset="0"/>
              </a:rPr>
              <a:t>Advantages:</a:t>
            </a:r>
            <a:r>
              <a:rPr lang="en-US" b="1" dirty="0">
                <a:solidFill>
                  <a:srgbClr val="3333FF"/>
                </a:solidFill>
                <a:latin typeface="Arial" charset="0"/>
                <a:cs typeface="Arial" charset="0"/>
              </a:rPr>
              <a:t> </a:t>
            </a:r>
          </a:p>
          <a:p>
            <a:pPr marL="117475" indent="-117475">
              <a:buFontTx/>
              <a:buChar char="•"/>
              <a:defRPr/>
            </a:pPr>
            <a:r>
              <a:rPr lang="en-US" b="1" dirty="0">
                <a:latin typeface="Arial" charset="0"/>
                <a:cs typeface="Arial" charset="0"/>
              </a:rPr>
              <a:t> Localized Source of High-Pressure Mg Vapor</a:t>
            </a:r>
          </a:p>
          <a:p>
            <a:pPr marL="117475" indent="-117475">
              <a:buFont typeface="Arial" charset="0"/>
              <a:buChar char="•"/>
              <a:defRPr/>
            </a:pPr>
            <a:r>
              <a:rPr lang="en-US" b="1" dirty="0">
                <a:latin typeface="Arial" charset="0"/>
                <a:cs typeface="Arial" charset="0"/>
              </a:rPr>
              <a:t> Different Mg and Substrate Temperatures</a:t>
            </a:r>
          </a:p>
          <a:p>
            <a:pPr>
              <a:buFont typeface="Arial" charset="0"/>
              <a:buChar char="•"/>
              <a:defRPr/>
            </a:pPr>
            <a:endParaRPr lang="en-US" b="1" dirty="0">
              <a:latin typeface="Arial" charset="0"/>
              <a:cs typeface="Arial" charset="0"/>
            </a:endParaRPr>
          </a:p>
          <a:p>
            <a:pPr>
              <a:defRPr/>
            </a:pPr>
            <a:r>
              <a:rPr lang="en-US" b="1" u="sng" dirty="0">
                <a:solidFill>
                  <a:srgbClr val="3333FF"/>
                </a:solidFill>
                <a:latin typeface="Arial" charset="0"/>
                <a:cs typeface="Arial" charset="0"/>
              </a:rPr>
              <a:t>Films:</a:t>
            </a:r>
            <a:r>
              <a:rPr lang="en-US" b="1" dirty="0">
                <a:solidFill>
                  <a:srgbClr val="3333FF"/>
                </a:solidFill>
                <a:latin typeface="Arial" charset="0"/>
                <a:cs typeface="Arial" charset="0"/>
              </a:rPr>
              <a:t> </a:t>
            </a:r>
          </a:p>
          <a:p>
            <a:pPr marL="117475" indent="-117475">
              <a:buFont typeface="Arial" charset="0"/>
              <a:buChar char="•"/>
              <a:defRPr/>
            </a:pPr>
            <a:r>
              <a:rPr lang="en-US" b="1" dirty="0">
                <a:latin typeface="Arial" charset="0"/>
                <a:cs typeface="Arial" charset="0"/>
              </a:rPr>
              <a:t> T</a:t>
            </a:r>
            <a:r>
              <a:rPr lang="en-US" b="1" baseline="-25000" dirty="0">
                <a:latin typeface="Arial" charset="0"/>
                <a:cs typeface="Arial" charset="0"/>
              </a:rPr>
              <a:t>C</a:t>
            </a:r>
            <a:r>
              <a:rPr lang="en-US" b="1" dirty="0">
                <a:latin typeface="Arial" charset="0"/>
                <a:cs typeface="Arial" charset="0"/>
              </a:rPr>
              <a:t> </a:t>
            </a:r>
            <a:r>
              <a:rPr lang="en-US" b="1" dirty="0">
                <a:latin typeface="Arial" charset="0"/>
                <a:cs typeface="Arial" charset="0"/>
                <a:sym typeface="Symbol" pitchFamily="18" charset="2"/>
              </a:rPr>
              <a:t> 39K, T</a:t>
            </a:r>
            <a:r>
              <a:rPr lang="en-US" b="1" baseline="-25000" dirty="0">
                <a:latin typeface="Arial" charset="0"/>
                <a:cs typeface="Arial" charset="0"/>
                <a:sym typeface="Symbol" pitchFamily="18" charset="2"/>
              </a:rPr>
              <a:t>C</a:t>
            </a:r>
            <a:r>
              <a:rPr lang="en-US" b="1" dirty="0">
                <a:latin typeface="Arial" charset="0"/>
                <a:cs typeface="Arial" charset="0"/>
                <a:sym typeface="Symbol" pitchFamily="18" charset="2"/>
              </a:rPr>
              <a:t>  1K, Resistivity(</a:t>
            </a:r>
            <a:r>
              <a:rPr lang="en-US" b="1" dirty="0" err="1">
                <a:latin typeface="Arial" charset="0"/>
                <a:cs typeface="Arial" charset="0"/>
                <a:sym typeface="Symbol" pitchFamily="18" charset="2"/>
              </a:rPr>
              <a:t>T</a:t>
            </a:r>
            <a:r>
              <a:rPr lang="en-US" b="1" baseline="-25000" dirty="0" err="1">
                <a:latin typeface="Arial" charset="0"/>
                <a:cs typeface="Arial" charset="0"/>
                <a:sym typeface="Symbol" pitchFamily="18" charset="2"/>
              </a:rPr>
              <a:t>c</a:t>
            </a:r>
            <a:r>
              <a:rPr lang="en-US" b="1" dirty="0">
                <a:latin typeface="Arial" charset="0"/>
                <a:cs typeface="Arial" charset="0"/>
                <a:sym typeface="Symbol" pitchFamily="18" charset="2"/>
              </a:rPr>
              <a:t>)  2</a:t>
            </a:r>
            <a:r>
              <a:rPr lang="el-GR" b="1" dirty="0">
                <a:latin typeface="Arial" charset="0"/>
                <a:cs typeface="Arial" charset="0"/>
                <a:sym typeface="Symbol" pitchFamily="18" charset="2"/>
              </a:rPr>
              <a:t>Ω</a:t>
            </a:r>
            <a:r>
              <a:rPr lang="en-US" b="1" dirty="0">
                <a:latin typeface="Arial" charset="0"/>
                <a:cs typeface="Arial" charset="0"/>
                <a:sym typeface="Symbol" pitchFamily="18" charset="2"/>
              </a:rPr>
              <a:t>-cm</a:t>
            </a:r>
          </a:p>
          <a:p>
            <a:pPr marL="117475" indent="-117475">
              <a:buFont typeface="Arial" charset="0"/>
              <a:buChar char="•"/>
              <a:defRPr/>
            </a:pPr>
            <a:r>
              <a:rPr lang="en-US" b="1" dirty="0">
                <a:latin typeface="Arial" charset="0"/>
                <a:cs typeface="Arial" charset="0"/>
                <a:sym typeface="Symbol" pitchFamily="18" charset="2"/>
              </a:rPr>
              <a:t> 4” Wafers, scale </a:t>
            </a:r>
            <a:r>
              <a:rPr lang="en-US" b="1">
                <a:latin typeface="Arial" charset="0"/>
                <a:cs typeface="Arial" charset="0"/>
                <a:sym typeface="Symbol" pitchFamily="18" charset="2"/>
              </a:rPr>
              <a:t>up possible</a:t>
            </a:r>
            <a:endParaRPr lang="en-US" b="1" dirty="0">
              <a:latin typeface="Arial" charset="0"/>
              <a:cs typeface="Arial" charset="0"/>
              <a:sym typeface="Symbol" pitchFamily="18" charset="2"/>
            </a:endParaRPr>
          </a:p>
          <a:p>
            <a:pPr marL="117475" indent="-117475">
              <a:buFont typeface="Arial" charset="0"/>
              <a:buChar char="•"/>
              <a:defRPr/>
            </a:pPr>
            <a:r>
              <a:rPr lang="en-US" b="1" dirty="0">
                <a:latin typeface="Arial" charset="0"/>
                <a:cs typeface="Arial" charset="0"/>
                <a:sym typeface="Symbol" pitchFamily="18" charset="2"/>
              </a:rPr>
              <a:t> </a:t>
            </a:r>
            <a:r>
              <a:rPr lang="en-US" b="1" dirty="0">
                <a:latin typeface="Arial" charset="0"/>
                <a:cs typeface="Arial" charset="0"/>
              </a:rPr>
              <a:t>RMS roughness = 4.4 nm</a:t>
            </a:r>
            <a:endParaRPr lang="en-US" b="1" dirty="0">
              <a:latin typeface="Arial Narrow" pitchFamily="34" charset="0"/>
              <a:cs typeface="Arial" charset="0"/>
            </a:endParaRPr>
          </a:p>
        </p:txBody>
      </p:sp>
      <p:sp>
        <p:nvSpPr>
          <p:cNvPr id="20485" name="Text Box 5" descr="Light vertical"/>
          <p:cNvSpPr txBox="1">
            <a:spLocks noChangeArrowheads="1"/>
          </p:cNvSpPr>
          <p:nvPr/>
        </p:nvSpPr>
        <p:spPr bwMode="auto">
          <a:xfrm>
            <a:off x="3962400" y="1806575"/>
            <a:ext cx="1301750" cy="825500"/>
          </a:xfrm>
          <a:prstGeom prst="rect">
            <a:avLst/>
          </a:prstGeom>
          <a:noFill/>
          <a:ln w="25400">
            <a:noFill/>
            <a:miter lim="800000"/>
            <a:headEnd/>
            <a:tailEnd/>
          </a:ln>
        </p:spPr>
        <p:txBody>
          <a:bodyPr>
            <a:spAutoFit/>
          </a:bodyPr>
          <a:lstStyle/>
          <a:p>
            <a:pPr algn="ctr"/>
            <a:r>
              <a:rPr lang="en-US" sz="1600" b="1">
                <a:solidFill>
                  <a:srgbClr val="3333FF"/>
                </a:solidFill>
                <a:latin typeface="Tahoma" pitchFamily="34" charset="0"/>
                <a:cs typeface="Arial" pitchFamily="34" charset="0"/>
              </a:rPr>
              <a:t>Rotating blackbody heater</a:t>
            </a:r>
          </a:p>
        </p:txBody>
      </p:sp>
      <p:sp>
        <p:nvSpPr>
          <p:cNvPr id="20486" name="Text Box 7"/>
          <p:cNvSpPr txBox="1">
            <a:spLocks noChangeArrowheads="1"/>
          </p:cNvSpPr>
          <p:nvPr/>
        </p:nvSpPr>
        <p:spPr bwMode="auto">
          <a:xfrm>
            <a:off x="3505200" y="6002338"/>
            <a:ext cx="4205288" cy="246062"/>
          </a:xfrm>
          <a:prstGeom prst="rect">
            <a:avLst/>
          </a:prstGeom>
          <a:noFill/>
          <a:ln w="9525">
            <a:noFill/>
            <a:miter lim="800000"/>
            <a:headEnd/>
            <a:tailEnd/>
          </a:ln>
        </p:spPr>
        <p:txBody>
          <a:bodyPr>
            <a:spAutoFit/>
          </a:bodyPr>
          <a:lstStyle/>
          <a:p>
            <a:pPr>
              <a:spcBef>
                <a:spcPct val="50000"/>
              </a:spcBef>
            </a:pPr>
            <a:r>
              <a:rPr lang="en-US" sz="1000" b="1"/>
              <a:t>B. H. Moeckly et al., Supercond. Sci. Technol. </a:t>
            </a:r>
            <a:r>
              <a:rPr lang="en-US" sz="1000" b="1" u="sng"/>
              <a:t>19</a:t>
            </a:r>
            <a:r>
              <a:rPr lang="en-US" sz="1000" b="1"/>
              <a:t>, L21 (2006)</a:t>
            </a:r>
          </a:p>
        </p:txBody>
      </p:sp>
      <p:sp>
        <p:nvSpPr>
          <p:cNvPr id="20487" name="Text Box 8"/>
          <p:cNvSpPr txBox="1">
            <a:spLocks noChangeArrowheads="1"/>
          </p:cNvSpPr>
          <p:nvPr/>
        </p:nvSpPr>
        <p:spPr bwMode="auto">
          <a:xfrm>
            <a:off x="381000" y="990600"/>
            <a:ext cx="8534400" cy="406400"/>
          </a:xfrm>
          <a:prstGeom prst="rect">
            <a:avLst/>
          </a:prstGeom>
          <a:solidFill>
            <a:srgbClr val="FFFFCC"/>
          </a:solidFill>
          <a:ln w="9525">
            <a:solidFill>
              <a:schemeClr val="accent2"/>
            </a:solidFill>
            <a:miter lim="800000"/>
            <a:headEnd/>
            <a:tailEnd/>
          </a:ln>
        </p:spPr>
        <p:txBody>
          <a:bodyPr>
            <a:spAutoFit/>
          </a:bodyPr>
          <a:lstStyle/>
          <a:p>
            <a:pPr algn="ctr"/>
            <a:r>
              <a:rPr lang="en-US" sz="2000" b="1"/>
              <a:t>Solves  MgB</a:t>
            </a:r>
            <a:r>
              <a:rPr lang="en-US" sz="2000" b="1" baseline="-25000"/>
              <a:t>2</a:t>
            </a:r>
            <a:r>
              <a:rPr lang="en-US" sz="2000" b="1"/>
              <a:t> Film-growth  Difficulties:  </a:t>
            </a:r>
            <a:r>
              <a:rPr lang="en-US" sz="2000" b="1">
                <a:solidFill>
                  <a:srgbClr val="3333FF"/>
                </a:solidFill>
              </a:rPr>
              <a:t>Mg Volatility, Oxidation</a:t>
            </a:r>
            <a:r>
              <a:rPr lang="en-US" sz="2000" b="1">
                <a:solidFill>
                  <a:srgbClr val="3333FF"/>
                </a:solidFill>
                <a:latin typeface="Arial Narrow" pitchFamily="34" charset="0"/>
              </a:rPr>
              <a:t> </a:t>
            </a:r>
          </a:p>
        </p:txBody>
      </p:sp>
      <p:sp>
        <p:nvSpPr>
          <p:cNvPr id="20488" name="Title 8"/>
          <p:cNvSpPr>
            <a:spLocks noGrp="1"/>
          </p:cNvSpPr>
          <p:nvPr>
            <p:ph type="title"/>
          </p:nvPr>
        </p:nvSpPr>
        <p:spPr/>
        <p:txBody>
          <a:bodyPr/>
          <a:lstStyle/>
          <a:p>
            <a:r>
              <a:rPr lang="en-US" smtClean="0">
                <a:solidFill>
                  <a:schemeClr val="tx1"/>
                </a:solidFill>
              </a:rPr>
              <a:t>Reactive  Evaporation Film Deposition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MgB</a:t>
            </a:r>
            <a:r>
              <a:rPr lang="en-US" baseline="-25000" smtClean="0"/>
              <a:t>2</a:t>
            </a:r>
            <a:r>
              <a:rPr lang="en-US" smtClean="0"/>
              <a:t> Thin-Film Properties</a:t>
            </a:r>
          </a:p>
        </p:txBody>
      </p:sp>
      <p:sp>
        <p:nvSpPr>
          <p:cNvPr id="21507" name="Text Box 4"/>
          <p:cNvSpPr txBox="1">
            <a:spLocks noChangeArrowheads="1"/>
          </p:cNvSpPr>
          <p:nvPr/>
        </p:nvSpPr>
        <p:spPr bwMode="auto">
          <a:xfrm>
            <a:off x="5241925" y="1393825"/>
            <a:ext cx="3219450" cy="581025"/>
          </a:xfrm>
          <a:prstGeom prst="rect">
            <a:avLst/>
          </a:prstGeom>
          <a:noFill/>
          <a:ln w="9525">
            <a:noFill/>
            <a:miter lim="800000"/>
            <a:headEnd/>
            <a:tailEnd/>
          </a:ln>
        </p:spPr>
        <p:txBody>
          <a:bodyPr wrap="none">
            <a:spAutoFit/>
          </a:bodyPr>
          <a:lstStyle/>
          <a:p>
            <a:r>
              <a:rPr lang="en-US" sz="1600"/>
              <a:t>500-nm MgB</a:t>
            </a:r>
            <a:r>
              <a:rPr lang="en-US" sz="1600" baseline="-25000"/>
              <a:t>2</a:t>
            </a:r>
            <a:r>
              <a:rPr lang="en-US" sz="1600"/>
              <a:t> film on Nb</a:t>
            </a:r>
          </a:p>
          <a:p>
            <a:r>
              <a:rPr lang="en-US" sz="1600"/>
              <a:t>RMS surface roughness = 3.0 nm</a:t>
            </a:r>
          </a:p>
        </p:txBody>
      </p:sp>
      <p:pic>
        <p:nvPicPr>
          <p:cNvPr id="21508" name="Picture 6" descr="m08027b crop"/>
          <p:cNvPicPr>
            <a:picLocks noChangeAspect="1" noChangeArrowheads="1"/>
          </p:cNvPicPr>
          <p:nvPr/>
        </p:nvPicPr>
        <p:blipFill>
          <a:blip r:embed="rId3" cstate="print"/>
          <a:srcRect/>
          <a:stretch>
            <a:fillRect/>
          </a:stretch>
        </p:blipFill>
        <p:spPr bwMode="auto">
          <a:xfrm>
            <a:off x="4752975" y="2057400"/>
            <a:ext cx="4222750" cy="4287838"/>
          </a:xfrm>
          <a:prstGeom prst="rect">
            <a:avLst/>
          </a:prstGeom>
          <a:noFill/>
          <a:ln w="9525">
            <a:noFill/>
            <a:miter lim="800000"/>
            <a:headEnd/>
            <a:tailEnd/>
          </a:ln>
        </p:spPr>
      </p:pic>
      <p:sp>
        <p:nvSpPr>
          <p:cNvPr id="21509" name="Text Box 7"/>
          <p:cNvSpPr txBox="1">
            <a:spLocks noChangeArrowheads="1"/>
          </p:cNvSpPr>
          <p:nvPr/>
        </p:nvSpPr>
        <p:spPr bwMode="auto">
          <a:xfrm>
            <a:off x="5257800" y="914400"/>
            <a:ext cx="2159000" cy="369888"/>
          </a:xfrm>
          <a:prstGeom prst="rect">
            <a:avLst/>
          </a:prstGeom>
          <a:noFill/>
          <a:ln w="9525">
            <a:noFill/>
            <a:miter lim="800000"/>
            <a:headEnd/>
            <a:tailEnd/>
          </a:ln>
        </p:spPr>
        <p:txBody>
          <a:bodyPr wrap="none">
            <a:spAutoFit/>
          </a:bodyPr>
          <a:lstStyle/>
          <a:p>
            <a:r>
              <a:rPr lang="en-US"/>
              <a:t>AFM surface scan</a:t>
            </a:r>
          </a:p>
        </p:txBody>
      </p:sp>
      <p:sp>
        <p:nvSpPr>
          <p:cNvPr id="21510" name="TextBox 9"/>
          <p:cNvSpPr txBox="1">
            <a:spLocks noChangeArrowheads="1"/>
          </p:cNvSpPr>
          <p:nvPr/>
        </p:nvSpPr>
        <p:spPr bwMode="auto">
          <a:xfrm>
            <a:off x="1447800" y="990600"/>
            <a:ext cx="2484438" cy="1108075"/>
          </a:xfrm>
          <a:prstGeom prst="rect">
            <a:avLst/>
          </a:prstGeom>
          <a:noFill/>
          <a:ln w="9525">
            <a:noFill/>
            <a:miter lim="800000"/>
            <a:headEnd/>
            <a:tailEnd/>
          </a:ln>
        </p:spPr>
        <p:txBody>
          <a:bodyPr wrap="none">
            <a:spAutoFit/>
          </a:bodyPr>
          <a:lstStyle/>
          <a:p>
            <a:r>
              <a:rPr lang="en-US" sz="1600"/>
              <a:t>0.5-</a:t>
            </a:r>
            <a:r>
              <a:rPr lang="en-US" sz="1600">
                <a:sym typeface="Symbol" pitchFamily="18" charset="2"/>
              </a:rPr>
              <a:t>m film on sapphire</a:t>
            </a:r>
            <a:endParaRPr lang="en-US" sz="1600"/>
          </a:p>
          <a:p>
            <a:r>
              <a:rPr lang="en-US" sz="1600"/>
              <a:t>40 &gt;T</a:t>
            </a:r>
            <a:r>
              <a:rPr lang="en-US" sz="1600" baseline="-25000"/>
              <a:t>c</a:t>
            </a:r>
            <a:r>
              <a:rPr lang="en-US" sz="1600"/>
              <a:t> &gt; 39.5</a:t>
            </a:r>
          </a:p>
          <a:p>
            <a:r>
              <a:rPr lang="en-US" sz="1600"/>
              <a:t>Low resistivity</a:t>
            </a:r>
          </a:p>
          <a:p>
            <a:r>
              <a:rPr lang="en-US" sz="1600"/>
              <a:t>Sharp transition</a:t>
            </a:r>
            <a:r>
              <a:rPr lang="en-US"/>
              <a:t> </a:t>
            </a:r>
          </a:p>
        </p:txBody>
      </p:sp>
      <p:pic>
        <p:nvPicPr>
          <p:cNvPr id="21511" name="Picture 11"/>
          <p:cNvPicPr>
            <a:picLocks noChangeAspect="1" noChangeArrowheads="1"/>
          </p:cNvPicPr>
          <p:nvPr/>
        </p:nvPicPr>
        <p:blipFill>
          <a:blip r:embed="rId4" cstate="print"/>
          <a:srcRect/>
          <a:stretch>
            <a:fillRect/>
          </a:stretch>
        </p:blipFill>
        <p:spPr bwMode="auto">
          <a:xfrm>
            <a:off x="76200" y="2286000"/>
            <a:ext cx="4572000" cy="3443288"/>
          </a:xfrm>
          <a:prstGeom prst="rect">
            <a:avLst/>
          </a:prstGeom>
          <a:noFill/>
          <a:ln w="12700">
            <a:noFill/>
            <a:miter lim="800000"/>
            <a:headEnd type="none" w="sm" len="sm"/>
            <a:tailEnd type="none" w="sm" len="sm"/>
          </a:ln>
        </p:spPr>
      </p:pic>
      <p:cxnSp>
        <p:nvCxnSpPr>
          <p:cNvPr id="21512" name="Straight Arrow Connector 14"/>
          <p:cNvCxnSpPr>
            <a:cxnSpLocks noChangeShapeType="1"/>
          </p:cNvCxnSpPr>
          <p:nvPr/>
        </p:nvCxnSpPr>
        <p:spPr bwMode="auto">
          <a:xfrm rot="10800000" flipV="1">
            <a:off x="1143000" y="3581400"/>
            <a:ext cx="609600" cy="533400"/>
          </a:xfrm>
          <a:prstGeom prst="straightConnector1">
            <a:avLst/>
          </a:prstGeom>
          <a:noFill/>
          <a:ln w="12700"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Joint Program with SVT </a:t>
            </a:r>
            <a:r>
              <a:rPr lang="en-US" dirty="0" smtClean="0"/>
              <a:t>Associates</a:t>
            </a:r>
            <a:endParaRPr lang="en-US" dirty="0" smtClean="0"/>
          </a:p>
          <a:p>
            <a:r>
              <a:rPr lang="en-US" dirty="0" smtClean="0"/>
              <a:t>Developing ALD process and system for MgB</a:t>
            </a:r>
            <a:r>
              <a:rPr lang="en-US" baseline="-25000" dirty="0" smtClean="0"/>
              <a:t>2</a:t>
            </a:r>
            <a:r>
              <a:rPr lang="en-US" dirty="0" smtClean="0"/>
              <a:t> deposition</a:t>
            </a:r>
          </a:p>
          <a:p>
            <a:pPr lvl="1"/>
            <a:r>
              <a:rPr lang="en-US" dirty="0" smtClean="0"/>
              <a:t>B</a:t>
            </a:r>
            <a:r>
              <a:rPr lang="en-US" baseline="-25000" dirty="0" smtClean="0"/>
              <a:t>2</a:t>
            </a:r>
            <a:r>
              <a:rPr lang="en-US" dirty="0" smtClean="0"/>
              <a:t>H</a:t>
            </a:r>
            <a:r>
              <a:rPr lang="en-US" baseline="-25000" dirty="0" smtClean="0"/>
              <a:t>6</a:t>
            </a:r>
            <a:r>
              <a:rPr lang="en-US" dirty="0" smtClean="0"/>
              <a:t> and Mg(</a:t>
            </a:r>
            <a:r>
              <a:rPr lang="en-US" dirty="0" err="1" smtClean="0"/>
              <a:t>CpEt</a:t>
            </a:r>
            <a:r>
              <a:rPr lang="en-US" dirty="0" smtClean="0"/>
              <a:t>)</a:t>
            </a:r>
            <a:r>
              <a:rPr lang="en-US" baseline="-25000" dirty="0" smtClean="0"/>
              <a:t>2</a:t>
            </a:r>
            <a:r>
              <a:rPr lang="en-US" dirty="0" smtClean="0"/>
              <a:t>, or Mg(</a:t>
            </a:r>
            <a:r>
              <a:rPr lang="en-US" dirty="0" err="1" smtClean="0"/>
              <a:t>thd</a:t>
            </a:r>
            <a:r>
              <a:rPr lang="en-US" dirty="0" smtClean="0"/>
              <a:t>)</a:t>
            </a:r>
            <a:r>
              <a:rPr lang="en-US" baseline="-25000" dirty="0" smtClean="0"/>
              <a:t>2</a:t>
            </a:r>
            <a:endParaRPr lang="en-US" dirty="0" smtClean="0"/>
          </a:p>
          <a:p>
            <a:pPr lvl="1"/>
            <a:r>
              <a:rPr lang="en-US" dirty="0" smtClean="0"/>
              <a:t>Plasma enhanced</a:t>
            </a:r>
          </a:p>
          <a:p>
            <a:r>
              <a:rPr lang="en-US" dirty="0" smtClean="0"/>
              <a:t>Conformal coating method</a:t>
            </a:r>
          </a:p>
          <a:p>
            <a:r>
              <a:rPr lang="en-US" dirty="0" smtClean="0"/>
              <a:t>Needed for cavity coating</a:t>
            </a:r>
          </a:p>
          <a:p>
            <a:r>
              <a:rPr lang="en-US" dirty="0" smtClean="0"/>
              <a:t>Progress to date: thin films of </a:t>
            </a:r>
            <a:r>
              <a:rPr lang="en-US" dirty="0" err="1" smtClean="0"/>
              <a:t>MgB</a:t>
            </a:r>
            <a:r>
              <a:rPr lang="en-US" baseline="-25000" dirty="0" err="1" smtClean="0"/>
              <a:t>x</a:t>
            </a:r>
            <a:endParaRPr lang="en-US" dirty="0" smtClean="0"/>
          </a:p>
          <a:p>
            <a:pPr lvl="1"/>
            <a:r>
              <a:rPr lang="en-US" dirty="0" smtClean="0"/>
              <a:t>Still developing the process parameters</a:t>
            </a:r>
            <a:endParaRPr lang="en-US" dirty="0"/>
          </a:p>
        </p:txBody>
      </p:sp>
      <p:sp>
        <p:nvSpPr>
          <p:cNvPr id="3" name="Title 2"/>
          <p:cNvSpPr>
            <a:spLocks noGrp="1"/>
          </p:cNvSpPr>
          <p:nvPr>
            <p:ph type="title"/>
          </p:nvPr>
        </p:nvSpPr>
        <p:spPr/>
        <p:txBody>
          <a:bodyPr/>
          <a:lstStyle/>
          <a:p>
            <a:r>
              <a:rPr lang="en-US" dirty="0" smtClean="0"/>
              <a:t>Atomic Layer Deposition of MgB</a:t>
            </a:r>
            <a:r>
              <a:rPr lang="en-US" baseline="-25000" dirty="0" smtClean="0"/>
              <a:t>2</a:t>
            </a:r>
            <a:endParaRPr lang="en-US" dirty="0"/>
          </a:p>
        </p:txBody>
      </p:sp>
    </p:spTree>
  </p:cSld>
  <p:clrMapOvr>
    <a:masterClrMapping/>
  </p:clrMapOvr>
</p:sld>
</file>

<file path=ppt/theme/theme1.xml><?xml version="1.0" encoding="utf-8"?>
<a:theme xmlns:a="http://schemas.openxmlformats.org/drawingml/2006/main" name="Lincoln_2012_v1">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CF2"/>
        </a:solidFill>
        <a:ln w="12700">
          <a:solidFill>
            <a:schemeClr val="tx1"/>
          </a:solidFill>
        </a:ln>
      </a:spPr>
      <a:bodyPr rtlCol="0" anchor="ct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4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Lincoln_2012_v1</Template>
  <TotalTime>11566</TotalTime>
  <Words>2129</Words>
  <Application>Microsoft Office PowerPoint</Application>
  <PresentationFormat>On-screen Show (4:3)</PresentationFormat>
  <Paragraphs>327</Paragraphs>
  <Slides>33</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Lincoln_2012_v1</vt:lpstr>
      <vt:lpstr>Equation</vt:lpstr>
      <vt:lpstr>MathType 5.0 Equation</vt:lpstr>
      <vt:lpstr>MgB2 Thin Films on Metallic and Dielectric Substrates for Microwave Electronic and SRF applications</vt:lpstr>
      <vt:lpstr>MgB2</vt:lpstr>
      <vt:lpstr>Outline</vt:lpstr>
      <vt:lpstr>Motivation  RF applications of MgB2 thin films</vt:lpstr>
      <vt:lpstr>Applications</vt:lpstr>
      <vt:lpstr>Outline</vt:lpstr>
      <vt:lpstr>Reactive  Evaporation Film Deposition</vt:lpstr>
      <vt:lpstr>MgB2 Thin-Film Properties</vt:lpstr>
      <vt:lpstr>Atomic Layer Deposition of MgB2</vt:lpstr>
      <vt:lpstr>Outline</vt:lpstr>
      <vt:lpstr>Stripline Resonator for Measurements on Dielectric Substrates</vt:lpstr>
      <vt:lpstr>Dielectric Resonator for Films on Metallic Substrates</vt:lpstr>
      <vt:lpstr>Resonators Stripline vs. Dielectric</vt:lpstr>
      <vt:lpstr>CW Measurement</vt:lpstr>
      <vt:lpstr>CW Measurement</vt:lpstr>
      <vt:lpstr>Time-Domain Pulsed Tests</vt:lpstr>
      <vt:lpstr>Pulsed Measurement</vt:lpstr>
      <vt:lpstr>Low Power Fit</vt:lpstr>
      <vt:lpstr>Low-Power RS(T): MgB2 and Nb</vt:lpstr>
      <vt:lpstr>RS vs HRF  Dielectric and Metallic Substrates</vt:lpstr>
      <vt:lpstr>Breakdown Fields</vt:lpstr>
      <vt:lpstr>Passivation Success at Film-Stabilization</vt:lpstr>
      <vt:lpstr>Outline</vt:lpstr>
      <vt:lpstr>IMD and Rs vs Circulating Power MgB2 Resonator</vt:lpstr>
      <vt:lpstr>IMD vs T: MgB2 and YBCO</vt:lpstr>
      <vt:lpstr>Order Parameter</vt:lpstr>
      <vt:lpstr>Summary</vt:lpstr>
      <vt:lpstr>Summary (Physics)</vt:lpstr>
      <vt:lpstr>Slide 29</vt:lpstr>
      <vt:lpstr>Low-T  Penetration  Depth  and  ℓ = 6   -Gap  Symmetry</vt:lpstr>
      <vt:lpstr>Nonlinear Meissner Effect</vt:lpstr>
      <vt:lpstr>Resistive Transition</vt:lpstr>
      <vt:lpstr>Long E-M Delay Lines</vt:lpstr>
    </vt:vector>
  </TitlesOfParts>
  <Company>MIT Lincoln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MgB2 Thin Films on Metallic and Dielectric Substrates for Microwave Electronic and SRF applications</dc:title>
  <dc:creator>Oates, Daniel - 0886 - MITLL</dc:creator>
  <cp:lastModifiedBy>DA8345</cp:lastModifiedBy>
  <cp:revision>180</cp:revision>
  <dcterms:created xsi:type="dcterms:W3CDTF">2012-04-20T21:19:19Z</dcterms:created>
  <dcterms:modified xsi:type="dcterms:W3CDTF">2012-07-18T19:16:03Z</dcterms:modified>
</cp:coreProperties>
</file>