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59" r:id="rId4"/>
    <p:sldId id="279" r:id="rId5"/>
    <p:sldId id="280" r:id="rId6"/>
    <p:sldId id="283" r:id="rId7"/>
    <p:sldId id="275" r:id="rId8"/>
    <p:sldId id="270" r:id="rId9"/>
    <p:sldId id="261" r:id="rId10"/>
    <p:sldId id="271" r:id="rId11"/>
    <p:sldId id="267" r:id="rId12"/>
    <p:sldId id="290" r:id="rId13"/>
    <p:sldId id="292" r:id="rId14"/>
    <p:sldId id="266" r:id="rId15"/>
    <p:sldId id="281" r:id="rId16"/>
    <p:sldId id="282" r:id="rId17"/>
    <p:sldId id="285" r:id="rId18"/>
    <p:sldId id="260" r:id="rId19"/>
    <p:sldId id="287" r:id="rId20"/>
    <p:sldId id="276" r:id="rId21"/>
    <p:sldId id="274" r:id="rId22"/>
    <p:sldId id="278" r:id="rId23"/>
    <p:sldId id="289" r:id="rId24"/>
    <p:sldId id="291" r:id="rId25"/>
    <p:sldId id="262" r:id="rId26"/>
    <p:sldId id="272" r:id="rId27"/>
    <p:sldId id="277" r:id="rId28"/>
    <p:sldId id="268" r:id="rId29"/>
    <p:sldId id="269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B1C4E5"/>
    <a:srgbClr val="9BB4E1"/>
    <a:srgbClr val="688FD6"/>
    <a:srgbClr val="17375E"/>
    <a:srgbClr val="0000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20" autoAdjust="0"/>
    <p:restoredTop sz="94660"/>
  </p:normalViewPr>
  <p:slideViewPr>
    <p:cSldViewPr snapToGrid="0">
      <p:cViewPr varScale="1">
        <p:scale>
          <a:sx n="70" d="100"/>
          <a:sy n="70" d="100"/>
        </p:scale>
        <p:origin x="-105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7704F-C5AA-4A84-AD0B-D8AC9D02301B}" type="datetimeFigureOut">
              <a:rPr lang="en-US" smtClean="0"/>
              <a:pPr/>
              <a:t>7/17/2012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162E7-832F-4D10-BC2B-5FA3FC3F50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7704F-C5AA-4A84-AD0B-D8AC9D02301B}" type="datetimeFigureOut">
              <a:rPr lang="en-US" smtClean="0"/>
              <a:pPr/>
              <a:t>7/17/2012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162E7-832F-4D10-BC2B-5FA3FC3F50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7704F-C5AA-4A84-AD0B-D8AC9D02301B}" type="datetimeFigureOut">
              <a:rPr lang="en-US" smtClean="0"/>
              <a:pPr/>
              <a:t>7/17/2012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162E7-832F-4D10-BC2B-5FA3FC3F50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7704F-C5AA-4A84-AD0B-D8AC9D02301B}" type="datetimeFigureOut">
              <a:rPr lang="en-US" smtClean="0"/>
              <a:pPr/>
              <a:t>7/17/2012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162E7-832F-4D10-BC2B-5FA3FC3F50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7704F-C5AA-4A84-AD0B-D8AC9D02301B}" type="datetimeFigureOut">
              <a:rPr lang="en-US" smtClean="0"/>
              <a:pPr/>
              <a:t>7/17/2012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162E7-832F-4D10-BC2B-5FA3FC3F50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7704F-C5AA-4A84-AD0B-D8AC9D02301B}" type="datetimeFigureOut">
              <a:rPr lang="en-US" smtClean="0"/>
              <a:pPr/>
              <a:t>7/17/2012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162E7-832F-4D10-BC2B-5FA3FC3F50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7704F-C5AA-4A84-AD0B-D8AC9D02301B}" type="datetimeFigureOut">
              <a:rPr lang="en-US" smtClean="0"/>
              <a:pPr/>
              <a:t>7/17/2012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162E7-832F-4D10-BC2B-5FA3FC3F50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7704F-C5AA-4A84-AD0B-D8AC9D02301B}" type="datetimeFigureOut">
              <a:rPr lang="en-US" smtClean="0"/>
              <a:pPr/>
              <a:t>7/17/2012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162E7-832F-4D10-BC2B-5FA3FC3F50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7704F-C5AA-4A84-AD0B-D8AC9D02301B}" type="datetimeFigureOut">
              <a:rPr lang="en-US" smtClean="0"/>
              <a:pPr/>
              <a:t>7/17/2012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162E7-832F-4D10-BC2B-5FA3FC3F50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7704F-C5AA-4A84-AD0B-D8AC9D02301B}" type="datetimeFigureOut">
              <a:rPr lang="en-US" smtClean="0"/>
              <a:pPr/>
              <a:t>7/17/2012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162E7-832F-4D10-BC2B-5FA3FC3F50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7704F-C5AA-4A84-AD0B-D8AC9D02301B}" type="datetimeFigureOut">
              <a:rPr lang="en-US" smtClean="0"/>
              <a:pPr/>
              <a:t>7/17/2012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162E7-832F-4D10-BC2B-5FA3FC3F50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88FD6"/>
            </a:gs>
            <a:gs pos="50000">
              <a:srgbClr val="9BB4E1"/>
            </a:gs>
            <a:gs pos="100000">
              <a:srgbClr val="B1C4E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7704F-C5AA-4A84-AD0B-D8AC9D02301B}" type="datetimeFigureOut">
              <a:rPr lang="en-US" smtClean="0"/>
              <a:pPr/>
              <a:t>7/17/2012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162E7-832F-4D10-BC2B-5FA3FC3F506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07846"/>
            <a:ext cx="7772400" cy="2420373"/>
          </a:xfrm>
          <a:effectLst>
            <a:outerShdw blurRad="50800" dist="50800" dir="5400000" algn="ctr" rotWithShape="0">
              <a:schemeClr val="bg1"/>
            </a:outerShdw>
          </a:effectLst>
        </p:spPr>
        <p:txBody>
          <a:bodyPr>
            <a:normAutofit/>
          </a:bodyPr>
          <a:lstStyle/>
          <a:p>
            <a:r>
              <a:rPr lang="en-US" sz="4200" b="1" dirty="0" err="1"/>
              <a:t>Nb</a:t>
            </a:r>
            <a:r>
              <a:rPr lang="en-US" sz="4200" b="1" dirty="0"/>
              <a:t> </a:t>
            </a:r>
            <a:r>
              <a:rPr lang="en-US" sz="4200" b="1" dirty="0" smtClean="0"/>
              <a:t>Coatings </a:t>
            </a:r>
            <a:r>
              <a:rPr lang="en-US" sz="4200" b="1" dirty="0"/>
              <a:t>for SRF </a:t>
            </a:r>
            <a:r>
              <a:rPr lang="en-US" sz="4200" b="1" dirty="0" smtClean="0"/>
              <a:t>Cavities Produced </a:t>
            </a:r>
            <a:r>
              <a:rPr lang="en-US" sz="4200" b="1" dirty="0"/>
              <a:t>by </a:t>
            </a:r>
            <a:r>
              <a:rPr lang="en-US" sz="4200" b="1" dirty="0" smtClean="0"/>
              <a:t>High Power Impulse Magnetron Sputtering</a:t>
            </a:r>
            <a:endParaRPr lang="en-US" sz="4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24" y="3456362"/>
            <a:ext cx="8891752" cy="1935440"/>
          </a:xfrm>
        </p:spPr>
        <p:txBody>
          <a:bodyPr>
            <a:normAutofit/>
          </a:bodyPr>
          <a:lstStyle/>
          <a:p>
            <a:r>
              <a:rPr lang="en-US" sz="3000" b="1" u="sng" dirty="0" smtClean="0">
                <a:solidFill>
                  <a:schemeClr val="tx1"/>
                </a:solidFill>
              </a:rPr>
              <a:t>Rueben J. Mendelsberg</a:t>
            </a:r>
            <a:r>
              <a:rPr lang="en-US" sz="3000" b="1" u="sng" baseline="30000" dirty="0" smtClean="0">
                <a:solidFill>
                  <a:schemeClr val="tx1"/>
                </a:solidFill>
              </a:rPr>
              <a:t>1,2</a:t>
            </a:r>
            <a:r>
              <a:rPr lang="en-US" sz="3000" b="1" dirty="0" smtClean="0">
                <a:solidFill>
                  <a:schemeClr val="tx1"/>
                </a:solidFill>
              </a:rPr>
              <a:t>,</a:t>
            </a:r>
          </a:p>
          <a:p>
            <a:r>
              <a:rPr lang="en-US" sz="3000" b="1" dirty="0" smtClean="0">
                <a:solidFill>
                  <a:schemeClr val="tx1"/>
                </a:solidFill>
              </a:rPr>
              <a:t> </a:t>
            </a:r>
            <a:r>
              <a:rPr lang="en-US" sz="3000" b="1" dirty="0" smtClean="0">
                <a:solidFill>
                  <a:schemeClr val="tx1"/>
                </a:solidFill>
              </a:rPr>
              <a:t>Alex Dzyuba</a:t>
            </a:r>
            <a:r>
              <a:rPr lang="en-US" sz="3000" b="1" baseline="30000" dirty="0" smtClean="0">
                <a:solidFill>
                  <a:schemeClr val="tx1"/>
                </a:solidFill>
              </a:rPr>
              <a:t>3</a:t>
            </a:r>
            <a:r>
              <a:rPr lang="en-US" sz="3000" b="1" dirty="0" smtClean="0">
                <a:solidFill>
                  <a:schemeClr val="tx1"/>
                </a:solidFill>
              </a:rPr>
              <a:t>, Joe </a:t>
            </a:r>
            <a:r>
              <a:rPr lang="en-US" sz="3000" b="1" dirty="0" smtClean="0">
                <a:solidFill>
                  <a:schemeClr val="tx1"/>
                </a:solidFill>
              </a:rPr>
              <a:t>Wallig</a:t>
            </a:r>
            <a:r>
              <a:rPr lang="en-US" sz="3000" b="1" baseline="30000" dirty="0" smtClean="0">
                <a:solidFill>
                  <a:schemeClr val="tx1"/>
                </a:solidFill>
              </a:rPr>
              <a:t>1</a:t>
            </a:r>
            <a:r>
              <a:rPr lang="en-US" sz="3000" b="1" dirty="0" smtClean="0">
                <a:solidFill>
                  <a:schemeClr val="tx1"/>
                </a:solidFill>
              </a:rPr>
              <a:t>, Lance Cooley</a:t>
            </a:r>
            <a:r>
              <a:rPr lang="en-US" sz="3000" b="1" baseline="30000" dirty="0" smtClean="0">
                <a:solidFill>
                  <a:schemeClr val="tx1"/>
                </a:solidFill>
              </a:rPr>
              <a:t>3</a:t>
            </a:r>
            <a:r>
              <a:rPr lang="en-US" sz="3000" b="1" dirty="0" smtClean="0">
                <a:solidFill>
                  <a:schemeClr val="tx1"/>
                </a:solidFill>
              </a:rPr>
              <a:t>, André </a:t>
            </a:r>
            <a:r>
              <a:rPr lang="en-US" sz="3000" b="1" dirty="0" smtClean="0">
                <a:solidFill>
                  <a:schemeClr val="tx1"/>
                </a:solidFill>
              </a:rPr>
              <a:t>Anders</a:t>
            </a:r>
            <a:r>
              <a:rPr lang="en-US" sz="3000" b="1" baseline="30000" dirty="0" smtClean="0">
                <a:solidFill>
                  <a:schemeClr val="tx1"/>
                </a:solidFill>
              </a:rPr>
              <a:t>1</a:t>
            </a:r>
            <a:r>
              <a:rPr lang="en-US" sz="3000" b="1" dirty="0" smtClean="0">
                <a:solidFill>
                  <a:schemeClr val="tx1"/>
                </a:solidFill>
              </a:rPr>
              <a:t>, </a:t>
            </a:r>
            <a:r>
              <a:rPr lang="en-US" sz="3000" b="1" dirty="0" smtClean="0">
                <a:solidFill>
                  <a:schemeClr val="tx1"/>
                </a:solidFill>
              </a:rPr>
              <a:t>Thomas </a:t>
            </a:r>
            <a:r>
              <a:rPr lang="en-US" sz="3000" b="1" dirty="0" smtClean="0">
                <a:solidFill>
                  <a:schemeClr val="tx1"/>
                </a:solidFill>
              </a:rPr>
              <a:t>Proslier</a:t>
            </a:r>
            <a:r>
              <a:rPr lang="en-US" sz="3000" b="1" baseline="30000" dirty="0" smtClean="0">
                <a:solidFill>
                  <a:schemeClr val="tx1"/>
                </a:solidFill>
              </a:rPr>
              <a:t>2</a:t>
            </a:r>
            <a:r>
              <a:rPr lang="en-US" sz="3000" b="1" dirty="0" smtClean="0">
                <a:solidFill>
                  <a:schemeClr val="tx1"/>
                </a:solidFill>
              </a:rPr>
              <a:t>, and many others</a:t>
            </a:r>
            <a:endParaRPr lang="en-US" sz="3000" b="1" baseline="30000" dirty="0" smtClean="0">
              <a:solidFill>
                <a:schemeClr val="tx1"/>
              </a:solidFill>
            </a:endParaRPr>
          </a:p>
        </p:txBody>
      </p:sp>
      <p:pic>
        <p:nvPicPr>
          <p:cNvPr id="29698" name="Picture 2" descr="http://www.interactions.org/imagebank/images/FN0041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550" y="5565228"/>
            <a:ext cx="5216945" cy="941576"/>
          </a:xfrm>
          <a:prstGeom prst="rect">
            <a:avLst/>
          </a:prstGeom>
          <a:noFill/>
        </p:spPr>
      </p:pic>
      <p:pic>
        <p:nvPicPr>
          <p:cNvPr id="29700" name="Picture 4" descr="http://www.mcs.anl.gov/~safro/images/anl_logo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6413" y="102479"/>
            <a:ext cx="3501463" cy="1319157"/>
          </a:xfrm>
          <a:prstGeom prst="rect">
            <a:avLst/>
          </a:prstGeom>
          <a:noFill/>
        </p:spPr>
      </p:pic>
      <p:pic>
        <p:nvPicPr>
          <p:cNvPr id="29701" name="Picture 5" descr="C:\Users\RMendelsberg\Documents\RJ Mendelsberg\LBNL logo\LBNL_Full_Logo_Fin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90310" y="5067643"/>
            <a:ext cx="1953669" cy="1664236"/>
          </a:xfrm>
          <a:prstGeom prst="rect">
            <a:avLst/>
          </a:prstGeom>
          <a:noFill/>
        </p:spPr>
      </p:pic>
      <p:pic>
        <p:nvPicPr>
          <p:cNvPr id="29703" name="Picture 7" descr="http://www.dusel.org/images/doe-logo-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2256" y="222563"/>
            <a:ext cx="4291940" cy="10789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Mendelsberg\Documents\RJ Mendelsberg\Projects\Niobium ANL\Pictures\IMG_8407.JPG"/>
          <p:cNvPicPr>
            <a:picLocks noChangeAspect="1" noChangeArrowheads="1"/>
          </p:cNvPicPr>
          <p:nvPr/>
        </p:nvPicPr>
        <p:blipFill>
          <a:blip r:embed="rId2" cstate="print"/>
          <a:srcRect t="-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RMendelsberg\Documents\RJ Mendelsberg\Projects\Niobium ANL\SRF materials workshop 2012\OES_of_N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35029"/>
            <a:ext cx="8888413" cy="3667125"/>
          </a:xfrm>
          <a:prstGeom prst="rect">
            <a:avLst/>
          </a:prstGeom>
          <a:noFill/>
        </p:spPr>
      </p:pic>
      <p:grpSp>
        <p:nvGrpSpPr>
          <p:cNvPr id="11" name="Group 10"/>
          <p:cNvGrpSpPr/>
          <p:nvPr/>
        </p:nvGrpSpPr>
        <p:grpSpPr>
          <a:xfrm>
            <a:off x="235507" y="179542"/>
            <a:ext cx="8672986" cy="3155488"/>
            <a:chOff x="235507" y="179542"/>
            <a:chExt cx="8672986" cy="3155488"/>
          </a:xfrm>
        </p:grpSpPr>
        <p:pic>
          <p:nvPicPr>
            <p:cNvPr id="5125" name="Picture 5" descr="C:\Users\RMendelsberg\Documents\RJ Mendelsberg\Projects\Niobium ANL\Pictures\IMG_833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69407" y="179542"/>
              <a:ext cx="4139086" cy="3155488"/>
            </a:xfrm>
            <a:prstGeom prst="rect">
              <a:avLst/>
            </a:prstGeom>
            <a:noFill/>
          </p:spPr>
        </p:pic>
        <p:pic>
          <p:nvPicPr>
            <p:cNvPr id="5126" name="Picture 6" descr="C:\Users\RMendelsberg\Documents\RJ Mendelsberg\Projects\Niobium ANL\Pictures\IMG_8328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5507" y="179542"/>
              <a:ext cx="4139086" cy="3155488"/>
            </a:xfrm>
            <a:prstGeom prst="rect">
              <a:avLst/>
            </a:prstGeom>
            <a:noFill/>
          </p:spPr>
        </p:pic>
      </p:grpSp>
      <p:sp>
        <p:nvSpPr>
          <p:cNvPr id="12" name="TextBox 11"/>
          <p:cNvSpPr txBox="1"/>
          <p:nvPr/>
        </p:nvSpPr>
        <p:spPr>
          <a:xfrm>
            <a:off x="4905352" y="2826266"/>
            <a:ext cx="1407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1050 K !!!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36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Power Balance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RMendelsberg\Documents\RJ Mendelsberg\Projects\Niobium ANL\2012-06-21 Chamber 3 Mangetron IV redo\Chamber3_IV_06212012_104944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8" y="1123838"/>
            <a:ext cx="8886825" cy="5495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36"/>
            <a:ext cx="8229600" cy="1143000"/>
          </a:xfrm>
        </p:spPr>
        <p:txBody>
          <a:bodyPr/>
          <a:lstStyle/>
          <a:p>
            <a:r>
              <a:rPr lang="en-US" b="1" dirty="0" smtClean="0"/>
              <a:t>Power Balance</a:t>
            </a:r>
            <a:endParaRPr lang="en-US" b="1" dirty="0"/>
          </a:p>
        </p:txBody>
      </p:sp>
      <p:pic>
        <p:nvPicPr>
          <p:cNvPr id="18435" name="Picture 3" descr="C:\Users\RMendelsberg\Documents\RJ Mendelsberg\Projects\Niobium ANL\SRF materials workshop 2012\Magnetron_IV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" y="1048724"/>
            <a:ext cx="8896350" cy="2752492"/>
          </a:xfrm>
          <a:prstGeom prst="rect">
            <a:avLst/>
          </a:prstGeom>
          <a:noFill/>
        </p:spPr>
      </p:pic>
      <p:pic>
        <p:nvPicPr>
          <p:cNvPr id="5" name="Picture 3" descr="C:\Users\RMendelsberg\Documents\RJ Mendelsberg\Projects\Niobium ANL\SRF materials workshop 2012\Magnetron_IV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825" y="3927823"/>
            <a:ext cx="8896350" cy="27783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RMendelsberg\Documents\RJ Mendelsberg\Projects\Niobium ANL\SRF materials workshop 2012\Ch3_Side_Framin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5868" y="3864389"/>
            <a:ext cx="2752726" cy="2743200"/>
          </a:xfrm>
          <a:prstGeom prst="rect">
            <a:avLst/>
          </a:prstGeom>
          <a:noFill/>
        </p:spPr>
      </p:pic>
      <p:pic>
        <p:nvPicPr>
          <p:cNvPr id="5" name="Picture 3" descr="C:\Users\RMendelsberg\Documents\RJ Mendelsberg\Projects\Niobium ANL\SRF materials workshop 2012\Ch3_EndOn_Frami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8048" y="3859627"/>
            <a:ext cx="2752726" cy="2752725"/>
          </a:xfrm>
          <a:prstGeom prst="rect">
            <a:avLst/>
          </a:prstGeom>
          <a:noFill/>
        </p:spPr>
      </p:pic>
      <p:pic>
        <p:nvPicPr>
          <p:cNvPr id="4098" name="Picture 2" descr="C:\Users\RMendelsberg\Documents\RJ Mendelsberg\Projects\Niobium ANL\SRF materials workshop 2012\Ch4_FaceOn_Framin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45869" y="934043"/>
            <a:ext cx="2752725" cy="2752725"/>
          </a:xfrm>
          <a:prstGeom prst="rect">
            <a:avLst/>
          </a:prstGeom>
          <a:noFill/>
        </p:spPr>
      </p:pic>
      <p:pic>
        <p:nvPicPr>
          <p:cNvPr id="4099" name="Picture 3" descr="C:\Users\RMendelsberg\Documents\RJ Mendelsberg\Projects\Niobium ANL\SRF materials workshop 2012\Ch4_Side_Framin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2811" y="934043"/>
            <a:ext cx="2743200" cy="2752725"/>
          </a:xfrm>
          <a:prstGeom prst="rect">
            <a:avLst/>
          </a:prstGeom>
          <a:noFill/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-108550"/>
            <a:ext cx="8229600" cy="1143000"/>
          </a:xfrm>
        </p:spPr>
        <p:txBody>
          <a:bodyPr/>
          <a:lstStyle/>
          <a:p>
            <a:r>
              <a:rPr lang="en-US" b="1" dirty="0" smtClean="0"/>
              <a:t>10 ns Framing Camera Images</a:t>
            </a:r>
            <a:endParaRPr lang="en-US" b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3780431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16200000">
            <a:off x="-643913" y="2004482"/>
            <a:ext cx="2414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3” Planar Magnetron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758592" y="5077504"/>
            <a:ext cx="2643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Cylindrical Magnetrons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23051" y="2006757"/>
            <a:ext cx="2069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Linear Color Scale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-272928" y="5025187"/>
            <a:ext cx="26618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Logarithmic Color Scale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Documents and Settings\ccooper\Desktop\Tumbling Paper\9CellTumbling 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918"/>
            <a:ext cx="8229600" cy="1143000"/>
          </a:xfrm>
          <a:effectLst>
            <a:outerShdw blurRad="50800" dist="50800" dir="5400000" algn="ctr" rotWithShape="0">
              <a:schemeClr val="bg1"/>
            </a:outerShdw>
          </a:effectLst>
        </p:spPr>
        <p:txBody>
          <a:bodyPr/>
          <a:lstStyle/>
          <a:p>
            <a:r>
              <a:rPr lang="en-US" b="1" dirty="0" smtClean="0"/>
              <a:t>Extended Mechanical Polishing</a:t>
            </a:r>
            <a:endParaRPr lang="en-US" b="1" dirty="0"/>
          </a:p>
        </p:txBody>
      </p:sp>
      <p:grpSp>
        <p:nvGrpSpPr>
          <p:cNvPr id="3" name="Group 22"/>
          <p:cNvGrpSpPr/>
          <p:nvPr/>
        </p:nvGrpSpPr>
        <p:grpSpPr>
          <a:xfrm>
            <a:off x="4176215" y="3596054"/>
            <a:ext cx="4724400" cy="3180058"/>
            <a:chOff x="4191000" y="3949138"/>
            <a:chExt cx="4114800" cy="2769727"/>
          </a:xfrm>
        </p:grpSpPr>
        <p:pic>
          <p:nvPicPr>
            <p:cNvPr id="7" name="Picture 6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95800" y="4142475"/>
              <a:ext cx="3810000" cy="22949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>
                <a:rot lat="0" lon="0" rev="0"/>
              </a:camera>
              <a:lightRig rig="threePt" dir="t"/>
            </a:scene3d>
          </p:spPr>
        </p:pic>
        <p:sp>
          <p:nvSpPr>
            <p:cNvPr id="8" name="Curved Right Arrow 7"/>
            <p:cNvSpPr/>
            <p:nvPr/>
          </p:nvSpPr>
          <p:spPr>
            <a:xfrm rot="3360039">
              <a:off x="7600642" y="4100120"/>
              <a:ext cx="759164" cy="457200"/>
            </a:xfrm>
            <a:prstGeom prst="curvedRightArrow">
              <a:avLst>
                <a:gd name="adj1" fmla="val 25000"/>
                <a:gd name="adj2" fmla="val 50000"/>
                <a:gd name="adj3" fmla="val 2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Curved Right Arrow 8"/>
            <p:cNvSpPr/>
            <p:nvPr/>
          </p:nvSpPr>
          <p:spPr>
            <a:xfrm rot="14118884">
              <a:off x="5194865" y="6261665"/>
              <a:ext cx="457200" cy="457200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rot="10800000" flipV="1">
              <a:off x="5029200" y="6248400"/>
              <a:ext cx="762000" cy="457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 flipV="1">
              <a:off x="7273649" y="4191001"/>
              <a:ext cx="762000" cy="457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7086600" y="5867400"/>
              <a:ext cx="114300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115 RPM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 rot="10800000" flipV="1">
              <a:off x="4191000" y="5542506"/>
              <a:ext cx="762000" cy="457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urved Right Arrow 21"/>
            <p:cNvSpPr/>
            <p:nvPr/>
          </p:nvSpPr>
          <p:spPr>
            <a:xfrm rot="14118884">
              <a:off x="4376760" y="5575865"/>
              <a:ext cx="457200" cy="457200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0" y="6488668"/>
            <a:ext cx="3629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i="1" dirty="0" smtClean="0"/>
              <a:t>R&amp;D led by Dr. Charlie Cooper, FNAL</a:t>
            </a:r>
          </a:p>
        </p:txBody>
      </p:sp>
    </p:spTree>
    <p:extLst>
      <p:ext uri="{BB962C8B-B14F-4D97-AF65-F5344CB8AC3E}">
        <p14:creationId xmlns="" xmlns:p14="http://schemas.microsoft.com/office/powerpoint/2010/main" val="56257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50" y="2338796"/>
            <a:ext cx="1371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50" y="2338796"/>
            <a:ext cx="1371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50" y="2338796"/>
            <a:ext cx="1371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50" y="2338796"/>
            <a:ext cx="1371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61477" y="3937847"/>
            <a:ext cx="1021051" cy="1659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4077" y="3937847"/>
            <a:ext cx="1021051" cy="1659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50" y="2338796"/>
            <a:ext cx="1371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20858" y="3937847"/>
            <a:ext cx="1021051" cy="1659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81050" y="1923684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smtClean="0"/>
              <a:t>Step 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33650" y="1923684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smtClean="0"/>
              <a:t>Step 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62450" y="1923684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smtClean="0"/>
              <a:t>Step 3</a:t>
            </a:r>
            <a:endParaRPr lang="en-US" sz="2000" b="1" u="sng" dirty="0"/>
          </a:p>
        </p:txBody>
      </p:sp>
      <p:sp>
        <p:nvSpPr>
          <p:cNvPr id="15" name="TextBox 14"/>
          <p:cNvSpPr txBox="1"/>
          <p:nvPr/>
        </p:nvSpPr>
        <p:spPr>
          <a:xfrm>
            <a:off x="7315220" y="1923684"/>
            <a:ext cx="1371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smtClean="0"/>
              <a:t>Step 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38850" y="1923684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smtClean="0"/>
              <a:t>Step 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5856" y="4343617"/>
            <a:ext cx="114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+ Soap &amp; Water</a:t>
            </a:r>
            <a:endParaRPr lang="en-US" sz="2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194636" y="4319991"/>
            <a:ext cx="114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+ Soap &amp; Water</a:t>
            </a:r>
            <a:endParaRPr lang="en-US" sz="2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408018" y="5625256"/>
            <a:ext cx="2019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20 </a:t>
            </a:r>
            <a:r>
              <a:rPr lang="el-GR" sz="2000" b="1" dirty="0" smtClean="0"/>
              <a:t>μ</a:t>
            </a:r>
            <a:r>
              <a:rPr lang="en-US" sz="2000" b="1" dirty="0" smtClean="0"/>
              <a:t>m Alumina and Water</a:t>
            </a:r>
            <a:endParaRPr lang="en-US" sz="18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544942" y="5417260"/>
            <a:ext cx="25678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Chemical Buffer Polish</a:t>
            </a:r>
            <a:endParaRPr lang="en-US" sz="2000" b="1" dirty="0"/>
          </a:p>
        </p:txBody>
      </p:sp>
      <p:sp>
        <p:nvSpPr>
          <p:cNvPr id="27" name="Right Brace 26"/>
          <p:cNvSpPr/>
          <p:nvPr/>
        </p:nvSpPr>
        <p:spPr bwMode="auto">
          <a:xfrm rot="5400000">
            <a:off x="1646001" y="4137115"/>
            <a:ext cx="365758" cy="2194535"/>
          </a:xfrm>
          <a:prstGeom prst="rightBrace">
            <a:avLst>
              <a:gd name="adj1" fmla="val 63020"/>
              <a:gd name="adj2" fmla="val 50000"/>
            </a:avLst>
          </a:prstGeom>
          <a:noFill/>
          <a:ln w="28575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220858" y="5625256"/>
            <a:ext cx="1706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(0.05 µm)</a:t>
            </a:r>
            <a:endParaRPr lang="en-US" b="1" dirty="0" smtClean="0"/>
          </a:p>
          <a:p>
            <a:r>
              <a:rPr lang="en-US" sz="2000" b="1" dirty="0" smtClean="0"/>
              <a:t>Colloidal Silica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219609" y="1345594"/>
            <a:ext cx="2344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Micro-machining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56569" y="1345594"/>
            <a:ext cx="1989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De-laminating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188807" y="1345594"/>
            <a:ext cx="1281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Grinding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457200" y="15969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Extended Mechanical Polishing</a:t>
            </a:r>
            <a:endParaRPr lang="en-US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5160618" y="5625256"/>
            <a:ext cx="2019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10 </a:t>
            </a:r>
            <a:r>
              <a:rPr lang="el-GR" sz="2000" b="1" dirty="0" smtClean="0"/>
              <a:t>μ</a:t>
            </a:r>
            <a:r>
              <a:rPr lang="en-US" sz="2000" b="1" dirty="0" smtClean="0"/>
              <a:t>m Alumina and Water</a:t>
            </a:r>
            <a:endParaRPr lang="en-US" sz="1800" b="1" dirty="0"/>
          </a:p>
        </p:txBody>
      </p:sp>
    </p:spTree>
    <p:extLst>
      <p:ext uri="{BB962C8B-B14F-4D97-AF65-F5344CB8AC3E}">
        <p14:creationId xmlns="" xmlns:p14="http://schemas.microsoft.com/office/powerpoint/2010/main" val="70378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IMAG05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5628"/>
            <a:ext cx="9144000" cy="624674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110011" y="6457890"/>
            <a:ext cx="40339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Courtesy C. Cooper, TTC Milan slides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grpSp>
        <p:nvGrpSpPr>
          <p:cNvPr id="4" name="Group 9"/>
          <p:cNvGrpSpPr/>
          <p:nvPr/>
        </p:nvGrpSpPr>
        <p:grpSpPr>
          <a:xfrm>
            <a:off x="63064" y="4007157"/>
            <a:ext cx="4267200" cy="2768955"/>
            <a:chOff x="4754679" y="3529935"/>
            <a:chExt cx="4267200" cy="2768955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54878" y="3529935"/>
              <a:ext cx="4100207" cy="27689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Rectangle 11"/>
            <p:cNvSpPr/>
            <p:nvPr/>
          </p:nvSpPr>
          <p:spPr>
            <a:xfrm>
              <a:off x="4754679" y="5578296"/>
              <a:ext cx="42672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2000" b="1" dirty="0" smtClean="0">
                  <a:solidFill>
                    <a:srgbClr val="000000"/>
                  </a:solidFill>
                </a:rPr>
                <a:t>Ra = 0.014 µm +/-  0.002 µm</a:t>
              </a:r>
            </a:p>
            <a:p>
              <a:r>
                <a:rPr lang="pl-PL" sz="2000" b="1" dirty="0" smtClean="0">
                  <a:solidFill>
                    <a:srgbClr val="000000"/>
                  </a:solidFill>
                </a:rPr>
                <a:t>Rz</a:t>
              </a:r>
              <a:r>
                <a:rPr lang="en-US" sz="2000" b="1" dirty="0" smtClean="0">
                  <a:solidFill>
                    <a:srgbClr val="000000"/>
                  </a:solidFill>
                </a:rPr>
                <a:t> </a:t>
              </a:r>
              <a:r>
                <a:rPr lang="pl-PL" sz="2000" b="1" dirty="0" smtClean="0">
                  <a:solidFill>
                    <a:srgbClr val="000000"/>
                  </a:solidFill>
                </a:rPr>
                <a:t>= </a:t>
              </a:r>
              <a:r>
                <a:rPr lang="pl-PL" sz="2000" b="1" dirty="0" smtClean="0">
                  <a:solidFill>
                    <a:srgbClr val="000000"/>
                  </a:solidFill>
                </a:rPr>
                <a:t>0.</a:t>
              </a:r>
              <a:r>
                <a:rPr lang="en-US" sz="2000" b="1" dirty="0" smtClean="0">
                  <a:solidFill>
                    <a:srgbClr val="000000"/>
                  </a:solidFill>
                </a:rPr>
                <a:t>0</a:t>
              </a:r>
              <a:r>
                <a:rPr lang="pl-PL" sz="2000" b="1" dirty="0" smtClean="0">
                  <a:solidFill>
                    <a:srgbClr val="000000"/>
                  </a:solidFill>
                </a:rPr>
                <a:t>1</a:t>
              </a:r>
              <a:r>
                <a:rPr lang="en-US" sz="2000" b="1" dirty="0" smtClean="0">
                  <a:solidFill>
                    <a:srgbClr val="000000"/>
                  </a:solidFill>
                </a:rPr>
                <a:t>4</a:t>
              </a:r>
              <a:r>
                <a:rPr lang="pl-PL" sz="2000" b="1" dirty="0" smtClean="0">
                  <a:solidFill>
                    <a:srgbClr val="000000"/>
                  </a:solidFill>
                </a:rPr>
                <a:t> µm</a:t>
              </a:r>
              <a:r>
                <a:rPr lang="en-US" sz="2000" b="1" dirty="0" smtClean="0">
                  <a:solidFill>
                    <a:srgbClr val="000000"/>
                  </a:solidFill>
                </a:rPr>
                <a:t> </a:t>
              </a:r>
              <a:r>
                <a:rPr lang="pl-PL" sz="2000" b="1" dirty="0" smtClean="0">
                  <a:solidFill>
                    <a:srgbClr val="000000"/>
                  </a:solidFill>
                </a:rPr>
                <a:t>+/-  </a:t>
              </a:r>
              <a:r>
                <a:rPr lang="pl-PL" sz="2000" b="1" dirty="0" smtClean="0">
                  <a:solidFill>
                    <a:srgbClr val="000000"/>
                  </a:solidFill>
                </a:rPr>
                <a:t>0.0</a:t>
              </a:r>
              <a:r>
                <a:rPr lang="en-US" sz="2000" b="1" dirty="0" smtClean="0">
                  <a:solidFill>
                    <a:srgbClr val="000000"/>
                  </a:solidFill>
                </a:rPr>
                <a:t>0</a:t>
              </a:r>
              <a:r>
                <a:rPr lang="pl-PL" sz="2000" b="1" dirty="0" smtClean="0">
                  <a:solidFill>
                    <a:srgbClr val="000000"/>
                  </a:solidFill>
                </a:rPr>
                <a:t>2 </a:t>
              </a:r>
              <a:r>
                <a:rPr lang="pl-PL" sz="2000" b="1" dirty="0">
                  <a:solidFill>
                    <a:srgbClr val="000000"/>
                  </a:solidFill>
                </a:rPr>
                <a:t>µm	</a:t>
              </a:r>
              <a:endParaRPr lang="en-US" sz="2000" b="1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846317" y="3611878"/>
              <a:ext cx="17556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 smtClean="0">
                  <a:solidFill>
                    <a:srgbClr val="000000"/>
                  </a:solidFill>
                </a:rPr>
                <a:t>1 mm x 1 mm: 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16636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6269"/>
            <a:ext cx="8229600" cy="1143000"/>
          </a:xfrm>
        </p:spPr>
        <p:txBody>
          <a:bodyPr/>
          <a:lstStyle/>
          <a:p>
            <a:r>
              <a:rPr lang="en-US" b="1" dirty="0" smtClean="0"/>
              <a:t>EMP Cu and Al Substrates</a:t>
            </a:r>
            <a:endParaRPr lang="en-US" b="1" dirty="0"/>
          </a:p>
        </p:txBody>
      </p:sp>
      <p:grpSp>
        <p:nvGrpSpPr>
          <p:cNvPr id="19" name="Group 18"/>
          <p:cNvGrpSpPr/>
          <p:nvPr/>
        </p:nvGrpSpPr>
        <p:grpSpPr>
          <a:xfrm>
            <a:off x="-2624" y="1557603"/>
            <a:ext cx="4601918" cy="4313318"/>
            <a:chOff x="583125" y="1978696"/>
            <a:chExt cx="3703379" cy="3471131"/>
          </a:xfrm>
        </p:grpSpPr>
        <p:pic>
          <p:nvPicPr>
            <p:cNvPr id="3" name="Picture 3" descr="C:\Users\RMendelsberg\Documents\RJ Mendelsberg\Projects\Niobium ANL\Pictures\IMG_8562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83125" y="1988504"/>
              <a:ext cx="3703379" cy="3461323"/>
            </a:xfrm>
            <a:prstGeom prst="rect">
              <a:avLst/>
            </a:prstGeom>
            <a:noFill/>
          </p:spPr>
        </p:pic>
        <p:cxnSp>
          <p:nvCxnSpPr>
            <p:cNvPr id="7" name="Straight Connector 6"/>
            <p:cNvCxnSpPr>
              <a:stCxn id="3" idx="1"/>
              <a:endCxn id="3" idx="3"/>
            </p:cNvCxnSpPr>
            <p:nvPr/>
          </p:nvCxnSpPr>
          <p:spPr>
            <a:xfrm>
              <a:off x="583125" y="3719166"/>
              <a:ext cx="370337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1543651" y="1978696"/>
              <a:ext cx="1809422" cy="37152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</a:rPr>
                <a:t>Before Polishing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549517" y="5053199"/>
              <a:ext cx="1653485" cy="37152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</a:rPr>
                <a:t>After Polishing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544707" y="1557603"/>
            <a:ext cx="4601918" cy="4313318"/>
            <a:chOff x="4912088" y="1978696"/>
            <a:chExt cx="3703379" cy="3471131"/>
          </a:xfrm>
        </p:grpSpPr>
        <p:pic>
          <p:nvPicPr>
            <p:cNvPr id="11266" name="Picture 2" descr="C:\Users\RMendelsberg\Documents\RJ Mendelsberg\Projects\Niobium ANL\Pictures\IMG_85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12088" y="1988504"/>
              <a:ext cx="3703379" cy="3461323"/>
            </a:xfrm>
            <a:prstGeom prst="rect">
              <a:avLst/>
            </a:prstGeom>
            <a:noFill/>
          </p:spPr>
        </p:pic>
        <p:cxnSp>
          <p:nvCxnSpPr>
            <p:cNvPr id="10" name="Straight Connector 9"/>
            <p:cNvCxnSpPr/>
            <p:nvPr/>
          </p:nvCxnSpPr>
          <p:spPr>
            <a:xfrm>
              <a:off x="4912088" y="3719166"/>
              <a:ext cx="370337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5848022" y="1978696"/>
              <a:ext cx="1809422" cy="37152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</a:rPr>
                <a:t>Before Polishing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853887" y="5053199"/>
              <a:ext cx="1653486" cy="37152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</a:rPr>
                <a:t>After Polishing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4572000" y="1569791"/>
            <a:ext cx="0" cy="43011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77653" y="6019842"/>
            <a:ext cx="2641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Focused on Surface</a:t>
            </a:r>
            <a:endParaRPr lang="en-US" sz="2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5353561" y="6019842"/>
            <a:ext cx="2984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Focused on Reflection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457200" y="15969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Extended Mechanical Polishing</a:t>
            </a:r>
            <a:endParaRPr lang="en-US" b="1" dirty="0"/>
          </a:p>
        </p:txBody>
      </p:sp>
      <p:pic>
        <p:nvPicPr>
          <p:cNvPr id="28" name="Picture 27" descr="M:\Dzyuba\Experiments\thin films\2nd visit\Clean surfaces\Cu_x50.bmp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5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 descr="M:\Dzyuba\Experiments\thin films\2nd visit\Clean surfaces\Al_x50.bmp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585648" y="0"/>
            <a:ext cx="4558352" cy="34255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" name="Straight Connector 38"/>
          <p:cNvCxnSpPr/>
          <p:nvPr/>
        </p:nvCxnSpPr>
        <p:spPr>
          <a:xfrm>
            <a:off x="4572000" y="-334370"/>
            <a:ext cx="0" cy="71923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-491319" y="3429000"/>
            <a:ext cx="105497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1" name="Picture 3" descr="C:\Users\RMendelsberg\Documents\RJ Mendelsberg\Projects\Niobium ANL\SRF materials workshop 2012\Cu_3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3648" y="3429000"/>
            <a:ext cx="4585648" cy="3436863"/>
          </a:xfrm>
          <a:prstGeom prst="rect">
            <a:avLst/>
          </a:prstGeom>
          <a:noFill/>
        </p:spPr>
      </p:pic>
      <p:sp>
        <p:nvSpPr>
          <p:cNvPr id="43" name="TextBox 42"/>
          <p:cNvSpPr txBox="1"/>
          <p:nvPr/>
        </p:nvSpPr>
        <p:spPr>
          <a:xfrm>
            <a:off x="97967" y="6203852"/>
            <a:ext cx="718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0 </a:t>
            </a:r>
            <a:r>
              <a:rPr lang="el-GR" sz="2000" dirty="0" smtClean="0">
                <a:solidFill>
                  <a:schemeClr val="bg1"/>
                </a:solidFill>
              </a:rPr>
              <a:t>μ</a:t>
            </a:r>
            <a:r>
              <a:rPr lang="en-US" sz="2000" dirty="0" smtClean="0">
                <a:solidFill>
                  <a:schemeClr val="bg1"/>
                </a:solidFill>
              </a:rPr>
              <a:t>m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7967" y="475488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4319" y="3399184"/>
            <a:ext cx="912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2.1 </a:t>
            </a:r>
            <a:r>
              <a:rPr lang="el-GR" sz="2000" dirty="0" smtClean="0">
                <a:solidFill>
                  <a:schemeClr val="bg1"/>
                </a:solidFill>
              </a:rPr>
              <a:t>μ</a:t>
            </a:r>
            <a:r>
              <a:rPr lang="en-US" sz="2000" dirty="0" smtClean="0">
                <a:solidFill>
                  <a:schemeClr val="bg1"/>
                </a:solidFill>
              </a:rPr>
              <a:t>m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487816" y="6347635"/>
            <a:ext cx="978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100 </a:t>
            </a:r>
            <a:r>
              <a:rPr lang="el-GR" sz="2000" dirty="0" smtClean="0">
                <a:solidFill>
                  <a:schemeClr val="bg1"/>
                </a:solidFill>
              </a:rPr>
              <a:t>μ</a:t>
            </a:r>
            <a:r>
              <a:rPr lang="en-US" sz="2000" dirty="0" smtClean="0">
                <a:solidFill>
                  <a:schemeClr val="bg1"/>
                </a:solidFill>
              </a:rPr>
              <a:t>m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789644" y="6403907"/>
            <a:ext cx="978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200 </a:t>
            </a:r>
            <a:r>
              <a:rPr lang="el-GR" sz="2000" dirty="0" smtClean="0">
                <a:solidFill>
                  <a:schemeClr val="bg1"/>
                </a:solidFill>
              </a:rPr>
              <a:t>μ</a:t>
            </a:r>
            <a:r>
              <a:rPr lang="en-US" sz="2000" dirty="0" smtClean="0">
                <a:solidFill>
                  <a:schemeClr val="bg1"/>
                </a:solidFill>
              </a:rPr>
              <a:t>m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-90668" y="5247247"/>
            <a:ext cx="978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100 </a:t>
            </a:r>
            <a:r>
              <a:rPr lang="el-GR" sz="2000" dirty="0" smtClean="0">
                <a:solidFill>
                  <a:schemeClr val="bg1"/>
                </a:solidFill>
              </a:rPr>
              <a:t>μ</a:t>
            </a:r>
            <a:r>
              <a:rPr lang="en-US" sz="2000" dirty="0" smtClean="0">
                <a:solidFill>
                  <a:schemeClr val="bg1"/>
                </a:solidFill>
              </a:rPr>
              <a:t>m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45468" y="4497714"/>
            <a:ext cx="978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200 </a:t>
            </a:r>
            <a:r>
              <a:rPr lang="el-GR" sz="2000" dirty="0" smtClean="0">
                <a:solidFill>
                  <a:schemeClr val="bg1"/>
                </a:solidFill>
              </a:rPr>
              <a:t>μ</a:t>
            </a:r>
            <a:r>
              <a:rPr lang="en-US" sz="2000" dirty="0" smtClean="0">
                <a:solidFill>
                  <a:schemeClr val="bg1"/>
                </a:solidFill>
              </a:rPr>
              <a:t>m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118956" y="4270363"/>
            <a:ext cx="912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2.1 </a:t>
            </a:r>
            <a:r>
              <a:rPr lang="el-GR" sz="2000" dirty="0" smtClean="0">
                <a:solidFill>
                  <a:schemeClr val="bg1"/>
                </a:solidFill>
              </a:rPr>
              <a:t>μ</a:t>
            </a:r>
            <a:r>
              <a:rPr lang="en-US" sz="2000" dirty="0" smtClean="0">
                <a:solidFill>
                  <a:schemeClr val="bg1"/>
                </a:solidFill>
              </a:rPr>
              <a:t>m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7412" name="Picture 4" descr="C:\Users\RMendelsberg\Documents\RJ Mendelsberg\Projects\Niobium ANL\SRF materials workshop 2012\Al_3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85648" y="3429000"/>
            <a:ext cx="4558352" cy="3430610"/>
          </a:xfrm>
          <a:prstGeom prst="rect">
            <a:avLst/>
          </a:prstGeom>
          <a:noFill/>
        </p:spPr>
      </p:pic>
      <p:sp>
        <p:nvSpPr>
          <p:cNvPr id="52" name="TextBox 51"/>
          <p:cNvSpPr txBox="1"/>
          <p:nvPr/>
        </p:nvSpPr>
        <p:spPr>
          <a:xfrm>
            <a:off x="4542674" y="5606413"/>
            <a:ext cx="718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0 </a:t>
            </a:r>
            <a:r>
              <a:rPr lang="el-GR" sz="2000" dirty="0" smtClean="0">
                <a:solidFill>
                  <a:schemeClr val="bg1"/>
                </a:solidFill>
              </a:rPr>
              <a:t>μ</a:t>
            </a:r>
            <a:r>
              <a:rPr lang="en-US" sz="2000" dirty="0" smtClean="0">
                <a:solidFill>
                  <a:schemeClr val="bg1"/>
                </a:solidFill>
              </a:rPr>
              <a:t>m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681184" y="3399184"/>
            <a:ext cx="912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2.4 </a:t>
            </a:r>
            <a:r>
              <a:rPr lang="el-GR" sz="2000" dirty="0" smtClean="0">
                <a:solidFill>
                  <a:schemeClr val="bg1"/>
                </a:solidFill>
              </a:rPr>
              <a:t>μ</a:t>
            </a:r>
            <a:r>
              <a:rPr lang="en-US" sz="2000" dirty="0" smtClean="0">
                <a:solidFill>
                  <a:schemeClr val="bg1"/>
                </a:solidFill>
              </a:rPr>
              <a:t>m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428666" y="6147580"/>
            <a:ext cx="978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100 </a:t>
            </a:r>
            <a:r>
              <a:rPr lang="el-GR" sz="2000" dirty="0" smtClean="0">
                <a:solidFill>
                  <a:schemeClr val="bg1"/>
                </a:solidFill>
              </a:rPr>
              <a:t>μ</a:t>
            </a:r>
            <a:r>
              <a:rPr lang="en-US" sz="2000" dirty="0" smtClean="0">
                <a:solidFill>
                  <a:schemeClr val="bg1"/>
                </a:solidFill>
              </a:rPr>
              <a:t>m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730494" y="6347635"/>
            <a:ext cx="978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200 </a:t>
            </a:r>
            <a:r>
              <a:rPr lang="el-GR" sz="2000" dirty="0" smtClean="0">
                <a:solidFill>
                  <a:schemeClr val="bg1"/>
                </a:solidFill>
              </a:rPr>
              <a:t>μ</a:t>
            </a:r>
            <a:r>
              <a:rPr lang="en-US" sz="2000" dirty="0" smtClean="0">
                <a:solidFill>
                  <a:schemeClr val="bg1"/>
                </a:solidFill>
              </a:rPr>
              <a:t>m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828335" y="4366491"/>
            <a:ext cx="978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200 </a:t>
            </a:r>
            <a:r>
              <a:rPr lang="el-GR" sz="2000" dirty="0" smtClean="0">
                <a:solidFill>
                  <a:schemeClr val="bg1"/>
                </a:solidFill>
              </a:rPr>
              <a:t>μ</a:t>
            </a:r>
            <a:r>
              <a:rPr lang="en-US" sz="2000" dirty="0" smtClean="0">
                <a:solidFill>
                  <a:schemeClr val="bg1"/>
                </a:solidFill>
              </a:rPr>
              <a:t>m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037959" y="4516619"/>
            <a:ext cx="912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2.4 </a:t>
            </a:r>
            <a:r>
              <a:rPr lang="el-GR" sz="2000" dirty="0" smtClean="0">
                <a:solidFill>
                  <a:schemeClr val="bg1"/>
                </a:solidFill>
              </a:rPr>
              <a:t>μ</a:t>
            </a:r>
            <a:r>
              <a:rPr lang="en-US" sz="2000" dirty="0" smtClean="0">
                <a:solidFill>
                  <a:schemeClr val="bg1"/>
                </a:solidFill>
              </a:rPr>
              <a:t>m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719151" y="4707226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732002" y="255234"/>
            <a:ext cx="110799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Copper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099618" y="255234"/>
            <a:ext cx="151676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Aluminum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0378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5455" y="138545"/>
            <a:ext cx="8913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Hi</a:t>
            </a:r>
            <a:r>
              <a:rPr lang="en-US" sz="3600" b="1" dirty="0" smtClean="0"/>
              <a:t>gh </a:t>
            </a:r>
            <a:r>
              <a:rPr lang="en-US" sz="3600" b="1" dirty="0" smtClean="0">
                <a:solidFill>
                  <a:srgbClr val="FF0000"/>
                </a:solidFill>
              </a:rPr>
              <a:t>P</a:t>
            </a:r>
            <a:r>
              <a:rPr lang="en-US" sz="3600" b="1" dirty="0" smtClean="0"/>
              <a:t>ower </a:t>
            </a:r>
            <a:r>
              <a:rPr lang="en-US" sz="3600" b="1" dirty="0" smtClean="0">
                <a:solidFill>
                  <a:srgbClr val="FF0000"/>
                </a:solidFill>
              </a:rPr>
              <a:t>I</a:t>
            </a:r>
            <a:r>
              <a:rPr lang="en-US" sz="3600" b="1" dirty="0" smtClean="0"/>
              <a:t>mpulse </a:t>
            </a:r>
            <a:r>
              <a:rPr lang="en-US" sz="3600" b="1" dirty="0" smtClean="0">
                <a:solidFill>
                  <a:srgbClr val="FF0000"/>
                </a:solidFill>
              </a:rPr>
              <a:t>M</a:t>
            </a:r>
            <a:r>
              <a:rPr lang="en-US" sz="3600" b="1" dirty="0" smtClean="0"/>
              <a:t>agnetron </a:t>
            </a:r>
            <a:r>
              <a:rPr lang="en-US" sz="3600" b="1" dirty="0" smtClean="0">
                <a:solidFill>
                  <a:srgbClr val="FF0000"/>
                </a:solidFill>
              </a:rPr>
              <a:t>S</a:t>
            </a:r>
            <a:r>
              <a:rPr lang="en-US" sz="3600" b="1" dirty="0" smtClean="0"/>
              <a:t>puttering</a:t>
            </a:r>
            <a:endParaRPr lang="en-US" sz="3600" b="1" dirty="0"/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316732" y="771239"/>
            <a:ext cx="4539833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Ionize the Sputtered Atoms!!!!!!!!</a:t>
            </a:r>
            <a:endParaRPr lang="en-US" sz="24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00307" y="4755226"/>
            <a:ext cx="5141344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>
                <a:latin typeface="Arial" charset="0"/>
              </a:rPr>
              <a:t>V. </a:t>
            </a:r>
            <a:r>
              <a:rPr lang="en-US" sz="1400" dirty="0" err="1">
                <a:latin typeface="Arial" charset="0"/>
              </a:rPr>
              <a:t>Kouznetsov</a:t>
            </a:r>
            <a:r>
              <a:rPr lang="en-US" sz="1400" dirty="0">
                <a:latin typeface="Arial" charset="0"/>
              </a:rPr>
              <a:t>, et al., </a:t>
            </a:r>
            <a:r>
              <a:rPr lang="en-US" sz="1400" i="1" dirty="0">
                <a:latin typeface="Arial" charset="0"/>
              </a:rPr>
              <a:t>Surf. Coat. Technol.</a:t>
            </a:r>
            <a:r>
              <a:rPr lang="en-US" sz="1400" dirty="0">
                <a:latin typeface="Arial" charset="0"/>
              </a:rPr>
              <a:t> </a:t>
            </a:r>
            <a:r>
              <a:rPr lang="en-US" sz="1400" b="1" dirty="0">
                <a:latin typeface="Arial" charset="0"/>
              </a:rPr>
              <a:t>122</a:t>
            </a:r>
            <a:r>
              <a:rPr lang="en-US" sz="1400" dirty="0">
                <a:latin typeface="Arial" charset="0"/>
              </a:rPr>
              <a:t>, 290-293 (1999)</a:t>
            </a:r>
          </a:p>
        </p:txBody>
      </p:sp>
      <p:grpSp>
        <p:nvGrpSpPr>
          <p:cNvPr id="2" name="Group 21"/>
          <p:cNvGrpSpPr/>
          <p:nvPr/>
        </p:nvGrpSpPr>
        <p:grpSpPr>
          <a:xfrm>
            <a:off x="458925" y="1552517"/>
            <a:ext cx="4535055" cy="3103418"/>
            <a:chOff x="258618" y="1413173"/>
            <a:chExt cx="4535055" cy="3103418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258618" y="1413173"/>
              <a:ext cx="4535055" cy="310341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064326" y="1874983"/>
              <a:ext cx="22629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500 kW Peak Power</a:t>
              </a:r>
              <a:endParaRPr lang="en-US" sz="14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08003" y="2952206"/>
              <a:ext cx="10718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Cu target in 65 </a:t>
              </a:r>
              <a:r>
                <a:rPr lang="en-US" sz="1400" dirty="0" err="1" smtClean="0"/>
                <a:t>mPa</a:t>
              </a:r>
              <a:r>
                <a:rPr lang="en-US" sz="1400" dirty="0" smtClean="0"/>
                <a:t> </a:t>
              </a:r>
              <a:r>
                <a:rPr lang="en-US" sz="1400" dirty="0" err="1" smtClean="0"/>
                <a:t>Ar</a:t>
              </a:r>
              <a:endParaRPr lang="en-US" sz="1400" dirty="0"/>
            </a:p>
          </p:txBody>
        </p:sp>
      </p:grpSp>
      <p:grpSp>
        <p:nvGrpSpPr>
          <p:cNvPr id="4" name="Group 20"/>
          <p:cNvGrpSpPr/>
          <p:nvPr/>
        </p:nvGrpSpPr>
        <p:grpSpPr>
          <a:xfrm>
            <a:off x="5633200" y="1536671"/>
            <a:ext cx="3298371" cy="4197927"/>
            <a:chOff x="5633200" y="1440872"/>
            <a:chExt cx="3298371" cy="4197927"/>
          </a:xfrm>
        </p:grpSpPr>
        <p:pic>
          <p:nvPicPr>
            <p:cNvPr id="15" name="Picture 4" descr="Vlcek2003fig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33200" y="1440872"/>
              <a:ext cx="3298371" cy="4197927"/>
            </a:xfrm>
            <a:prstGeom prst="rect">
              <a:avLst/>
            </a:prstGeom>
            <a:noFill/>
          </p:spPr>
        </p:pic>
        <p:sp>
          <p:nvSpPr>
            <p:cNvPr id="16" name="Text Box 5"/>
            <p:cNvSpPr txBox="1">
              <a:spLocks noChangeArrowheads="1"/>
            </p:cNvSpPr>
            <p:nvPr/>
          </p:nvSpPr>
          <p:spPr bwMode="auto">
            <a:xfrm>
              <a:off x="7356016" y="1849579"/>
              <a:ext cx="1322734" cy="307777"/>
            </a:xfrm>
            <a:prstGeom prst="rect">
              <a:avLst/>
            </a:prstGeom>
            <a:solidFill>
              <a:srgbClr val="CCFFFF"/>
            </a:solidFill>
            <a:ln w="19050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Times" pitchFamily="18" charset="0"/>
                </a:rPr>
                <a:t>300-550 W/cm</a:t>
              </a:r>
              <a:r>
                <a:rPr lang="en-US" sz="1400" baseline="30000" dirty="0" smtClean="0">
                  <a:solidFill>
                    <a:srgbClr val="000000"/>
                  </a:solidFill>
                  <a:latin typeface="Times" pitchFamily="18" charset="0"/>
                </a:rPr>
                <a:t>2</a:t>
              </a:r>
              <a:endParaRPr lang="en-US" sz="1400" dirty="0" smtClean="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17" name="Text Box 6"/>
            <p:cNvSpPr txBox="1">
              <a:spLocks noChangeArrowheads="1"/>
            </p:cNvSpPr>
            <p:nvPr/>
          </p:nvSpPr>
          <p:spPr bwMode="auto">
            <a:xfrm>
              <a:off x="7555608" y="4622798"/>
              <a:ext cx="1143198" cy="307777"/>
            </a:xfrm>
            <a:prstGeom prst="rect">
              <a:avLst/>
            </a:prstGeom>
            <a:solidFill>
              <a:srgbClr val="CCFFFF"/>
            </a:solidFill>
            <a:ln w="19050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Times" pitchFamily="18" charset="0"/>
                </a:rPr>
                <a:t>21-25 W/cm</a:t>
              </a:r>
              <a:r>
                <a:rPr lang="en-US" sz="1400" baseline="30000" dirty="0" smtClean="0">
                  <a:solidFill>
                    <a:srgbClr val="000000"/>
                  </a:solidFill>
                  <a:latin typeface="Times" pitchFamily="18" charset="0"/>
                </a:rPr>
                <a:t>2</a:t>
              </a:r>
              <a:endParaRPr lang="en-US" sz="1400" dirty="0" smtClean="0">
                <a:solidFill>
                  <a:srgbClr val="000000"/>
                </a:solidFill>
                <a:latin typeface="Times" pitchFamily="18" charset="0"/>
              </a:endParaRPr>
            </a:p>
          </p:txBody>
        </p:sp>
      </p:grp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5661894" y="5810799"/>
            <a:ext cx="3313545" cy="52322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 Unicode MS" pitchFamily="34" charset="-128"/>
              </a:rPr>
              <a:t>J. </a:t>
            </a:r>
            <a:r>
              <a:rPr lang="en-US" sz="1400" dirty="0" err="1" smtClean="0">
                <a:solidFill>
                  <a:srgbClr val="000000"/>
                </a:solidFill>
                <a:latin typeface="Arial Unicode MS" pitchFamily="34" charset="-128"/>
              </a:rPr>
              <a:t>Vlcek</a:t>
            </a:r>
            <a:r>
              <a:rPr lang="en-US" sz="1400" dirty="0" smtClean="0">
                <a:solidFill>
                  <a:srgbClr val="000000"/>
                </a:solidFill>
                <a:latin typeface="Arial Unicode MS" pitchFamily="34" charset="-128"/>
              </a:rPr>
              <a:t>, A. D. </a:t>
            </a:r>
            <a:r>
              <a:rPr lang="en-US" sz="1400" dirty="0" err="1" smtClean="0">
                <a:solidFill>
                  <a:srgbClr val="000000"/>
                </a:solidFill>
                <a:latin typeface="Arial Unicode MS" pitchFamily="34" charset="-128"/>
              </a:rPr>
              <a:t>Pajdarova</a:t>
            </a:r>
            <a:r>
              <a:rPr lang="en-US" sz="1400" dirty="0" smtClean="0">
                <a:solidFill>
                  <a:srgbClr val="000000"/>
                </a:solidFill>
                <a:latin typeface="Arial Unicode MS" pitchFamily="34" charset="-128"/>
              </a:rPr>
              <a:t>, and J. </a:t>
            </a:r>
            <a:r>
              <a:rPr lang="en-US" sz="1400" dirty="0" err="1" smtClean="0">
                <a:solidFill>
                  <a:srgbClr val="000000"/>
                </a:solidFill>
                <a:latin typeface="Arial Unicode MS" pitchFamily="34" charset="-128"/>
              </a:rPr>
              <a:t>Musil</a:t>
            </a:r>
            <a:r>
              <a:rPr lang="en-US" sz="1400" dirty="0" smtClean="0">
                <a:solidFill>
                  <a:srgbClr val="000000"/>
                </a:solidFill>
                <a:latin typeface="Arial Unicode MS" pitchFamily="34" charset="-128"/>
              </a:rPr>
              <a:t>, Contrib. Plasma Phys. </a:t>
            </a:r>
            <a:r>
              <a:rPr lang="en-US" sz="1400" b="1" dirty="0" smtClean="0">
                <a:solidFill>
                  <a:srgbClr val="000000"/>
                </a:solidFill>
                <a:latin typeface="Arial Unicode MS" pitchFamily="34" charset="-128"/>
              </a:rPr>
              <a:t>44,</a:t>
            </a:r>
            <a:r>
              <a:rPr lang="en-US" sz="1400" dirty="0" smtClean="0">
                <a:solidFill>
                  <a:srgbClr val="000000"/>
                </a:solidFill>
                <a:latin typeface="Arial Unicode MS" pitchFamily="34" charset="-128"/>
              </a:rPr>
              <a:t> 426 (2004)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6255" y="5397471"/>
            <a:ext cx="52462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 Unicode MS" pitchFamily="34" charset="-128"/>
              </a:rPr>
              <a:t>“HIPIMS is pulsed sputtering where the peak power exceeds the average power by typically two orders of magnitude.”</a:t>
            </a:r>
          </a:p>
          <a:p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RMendelsberg\Pictures\IMAG03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0" y="0"/>
            <a:ext cx="9141240" cy="4340878"/>
          </a:xfrm>
          <a:prstGeom prst="rect">
            <a:avLst/>
          </a:prstGeom>
          <a:noFill/>
        </p:spPr>
      </p:pic>
      <p:pic>
        <p:nvPicPr>
          <p:cNvPr id="9220" name="Picture 4" descr="C:\Users\RMendelsberg\Documents\RJ Mendelsberg\Pictures\IMG_18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60" y="4031796"/>
            <a:ext cx="4898987" cy="2826204"/>
          </a:xfrm>
          <a:prstGeom prst="rect">
            <a:avLst/>
          </a:prstGeom>
          <a:noFill/>
        </p:spPr>
      </p:pic>
      <p:pic>
        <p:nvPicPr>
          <p:cNvPr id="10242" name="Picture 2" descr="C:\Users\RMendelsberg\Documents\RJ Mendelsberg\Projects\Niobium ANL\Pictures\IMG_85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901747" y="4031796"/>
            <a:ext cx="4239493" cy="282620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88923" y="3358529"/>
            <a:ext cx="796615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Electrically Isolated Substrate Heater (9” x 3”) for up to 750 °C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RMendelsberg\Documents\RJ Mendelsberg\Projects\Niobium ANL\Nb on Cu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62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effectLst>
            <a:outerShdw blurRad="50800" dist="50800" dir="5400000" algn="ctr" rotWithShape="0">
              <a:srgbClr val="C00000"/>
            </a:outerShdw>
          </a:effectLst>
        </p:spPr>
        <p:txBody>
          <a:bodyPr/>
          <a:lstStyle/>
          <a:p>
            <a:r>
              <a:rPr lang="en-US" b="1" dirty="0" smtClean="0"/>
              <a:t>Optical Microscopy</a:t>
            </a:r>
            <a:endParaRPr lang="en-US" b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0" y="3929779"/>
            <a:ext cx="6881655" cy="3258707"/>
            <a:chOff x="1523999" y="2319874"/>
            <a:chExt cx="5410093" cy="2561873"/>
          </a:xfrm>
        </p:grpSpPr>
        <p:pic>
          <p:nvPicPr>
            <p:cNvPr id="14341" name="Picture 5" descr="C:\Users\RMendelsberg\Documents\RJ Mendelsberg\Projects\Niobium ANL\SRF materials workshop 2012\Nb on Cu_3D_mod.png"/>
            <p:cNvPicPr>
              <a:picLocks noChangeAspect="1" noChangeArrowheads="1"/>
            </p:cNvPicPr>
            <p:nvPr/>
          </p:nvPicPr>
          <p:blipFill>
            <a:blip r:embed="rId3" cstate="print"/>
            <a:srcRect l="14394" r="12688"/>
            <a:stretch>
              <a:fillRect/>
            </a:stretch>
          </p:blipFill>
          <p:spPr bwMode="auto">
            <a:xfrm>
              <a:off x="1523999" y="2362203"/>
              <a:ext cx="5404278" cy="2514602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>
              <a:off x="6095998" y="4038604"/>
              <a:ext cx="654306" cy="3629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0 </a:t>
              </a:r>
              <a:r>
                <a:rPr lang="el-GR" sz="2400" b="1" dirty="0" smtClean="0">
                  <a:solidFill>
                    <a:schemeClr val="bg1"/>
                  </a:solidFill>
                </a:rPr>
                <a:t>μ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m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23999" y="4269437"/>
              <a:ext cx="654306" cy="3629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0 </a:t>
              </a:r>
              <a:r>
                <a:rPr lang="el-GR" sz="2400" b="1" dirty="0" smtClean="0">
                  <a:solidFill>
                    <a:schemeClr val="bg1"/>
                  </a:solidFill>
                </a:rPr>
                <a:t>μ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m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606109" y="2422108"/>
              <a:ext cx="898789" cy="3629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500 </a:t>
              </a:r>
              <a:r>
                <a:rPr lang="el-GR" sz="2400" b="1" dirty="0" smtClean="0">
                  <a:solidFill>
                    <a:schemeClr val="bg1"/>
                  </a:solidFill>
                </a:rPr>
                <a:t>μ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m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380157" y="4518803"/>
              <a:ext cx="898789" cy="3629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700 </a:t>
              </a:r>
              <a:r>
                <a:rPr lang="el-GR" sz="2400" b="1" dirty="0" smtClean="0">
                  <a:solidFill>
                    <a:schemeClr val="bg1"/>
                  </a:solidFill>
                </a:rPr>
                <a:t>μ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m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093273" y="2362202"/>
              <a:ext cx="840819" cy="3629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3.4 </a:t>
              </a:r>
              <a:r>
                <a:rPr lang="el-GR" sz="2400" b="1" dirty="0" smtClean="0">
                  <a:solidFill>
                    <a:schemeClr val="bg1"/>
                  </a:solidFill>
                </a:rPr>
                <a:t>μ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m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794934" y="2319874"/>
              <a:ext cx="840819" cy="3629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3.4 </a:t>
              </a:r>
              <a:r>
                <a:rPr lang="el-GR" sz="2400" b="1" dirty="0" smtClean="0">
                  <a:solidFill>
                    <a:schemeClr val="bg1"/>
                  </a:solidFill>
                </a:rPr>
                <a:t>μ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m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702211" y="1125250"/>
            <a:ext cx="1739579" cy="58477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C00000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b="1" i="1" dirty="0" err="1" smtClean="0"/>
              <a:t>Nb</a:t>
            </a:r>
            <a:r>
              <a:rPr lang="en-US" sz="3200" b="1" i="1" dirty="0" smtClean="0"/>
              <a:t> on Cu</a:t>
            </a:r>
            <a:endParaRPr lang="en-US" sz="3200" b="1" i="1" dirty="0"/>
          </a:p>
        </p:txBody>
      </p:sp>
      <p:grpSp>
        <p:nvGrpSpPr>
          <p:cNvPr id="22" name="Group 21"/>
          <p:cNvGrpSpPr/>
          <p:nvPr/>
        </p:nvGrpSpPr>
        <p:grpSpPr>
          <a:xfrm>
            <a:off x="136480" y="0"/>
            <a:ext cx="1542198" cy="479862"/>
            <a:chOff x="409432" y="871267"/>
            <a:chExt cx="1542198" cy="479862"/>
          </a:xfrm>
        </p:grpSpPr>
        <p:sp>
          <p:nvSpPr>
            <p:cNvPr id="21" name="Rectangle 20"/>
            <p:cNvSpPr/>
            <p:nvPr/>
          </p:nvSpPr>
          <p:spPr>
            <a:xfrm>
              <a:off x="409432" y="968991"/>
              <a:ext cx="1542198" cy="382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464251" y="871267"/>
              <a:ext cx="1432560" cy="461665"/>
              <a:chOff x="93007" y="226234"/>
              <a:chExt cx="1432560" cy="461665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93007" y="639495"/>
                <a:ext cx="1432560" cy="0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237656" y="226234"/>
                <a:ext cx="11432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C00000"/>
                    </a:solidFill>
                  </a:rPr>
                  <a:t>100 </a:t>
                </a:r>
                <a:r>
                  <a:rPr lang="el-GR" sz="2400" b="1" dirty="0" smtClean="0">
                    <a:solidFill>
                      <a:srgbClr val="C00000"/>
                    </a:solidFill>
                  </a:rPr>
                  <a:t>μ</a:t>
                </a:r>
                <a:r>
                  <a:rPr lang="en-US" sz="2400" b="1" dirty="0" smtClean="0">
                    <a:solidFill>
                      <a:srgbClr val="C00000"/>
                    </a:solidFill>
                  </a:rPr>
                  <a:t>m</a:t>
                </a:r>
                <a:endParaRPr lang="en-US" sz="2400" b="1" dirty="0">
                  <a:solidFill>
                    <a:srgbClr val="C00000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RMendelsberg\Documents\RJ Mendelsberg\Projects\Niobium ANL\SEM\2012-07-16 Nb on Cu\Cu05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142999" y="1142999"/>
            <a:ext cx="6858000" cy="4572002"/>
          </a:xfrm>
          <a:prstGeom prst="rect">
            <a:avLst/>
          </a:prstGeom>
          <a:noFill/>
        </p:spPr>
      </p:pic>
      <p:pic>
        <p:nvPicPr>
          <p:cNvPr id="15364" name="Picture 4" descr="C:\Users\RMendelsberg\Documents\RJ Mendelsberg\Projects\Niobium ANL\SEM\2012-07-16 Nb on Cu\Al0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428998" y="1143000"/>
            <a:ext cx="6858002" cy="45720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Connector 6"/>
          <p:cNvCxnSpPr/>
          <p:nvPr/>
        </p:nvCxnSpPr>
        <p:spPr>
          <a:xfrm>
            <a:off x="4572000" y="1160060"/>
            <a:ext cx="0" cy="569794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>
            <a:off x="416256" y="46611"/>
            <a:ext cx="8229600" cy="11430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557990" y="6311796"/>
            <a:ext cx="2078182" cy="546204"/>
            <a:chOff x="1947554" y="4441371"/>
            <a:chExt cx="2078182" cy="546204"/>
          </a:xfrm>
        </p:grpSpPr>
        <p:sp>
          <p:nvSpPr>
            <p:cNvPr id="17" name="Rectangle 16"/>
            <p:cNvSpPr/>
            <p:nvPr/>
          </p:nvSpPr>
          <p:spPr>
            <a:xfrm>
              <a:off x="1947554" y="4524561"/>
              <a:ext cx="2078182" cy="463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2003664" y="4441371"/>
              <a:ext cx="1965960" cy="461665"/>
              <a:chOff x="2002659" y="4441371"/>
              <a:chExt cx="1965960" cy="461665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 rot="5400000">
                <a:off x="2985639" y="3890215"/>
                <a:ext cx="0" cy="1965960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2529444" y="4441371"/>
                <a:ext cx="83227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C00000"/>
                    </a:solidFill>
                  </a:rPr>
                  <a:t>5 </a:t>
                </a:r>
                <a:r>
                  <a:rPr lang="el-GR" sz="2400" b="1" dirty="0" smtClean="0">
                    <a:solidFill>
                      <a:srgbClr val="C00000"/>
                    </a:solidFill>
                  </a:rPr>
                  <a:t>μ</a:t>
                </a:r>
                <a:r>
                  <a:rPr lang="en-US" sz="2400" b="1" dirty="0" smtClean="0">
                    <a:solidFill>
                      <a:srgbClr val="C00000"/>
                    </a:solidFill>
                  </a:rPr>
                  <a:t>m</a:t>
                </a:r>
                <a:endParaRPr lang="en-US" sz="2400" b="1" dirty="0">
                  <a:solidFill>
                    <a:srgbClr val="C00000"/>
                  </a:solidFill>
                </a:endParaRPr>
              </a:p>
            </p:txBody>
          </p:sp>
        </p:grpSp>
      </p:grpSp>
      <p:sp>
        <p:nvSpPr>
          <p:cNvPr id="20" name="TextBox 19"/>
          <p:cNvSpPr txBox="1"/>
          <p:nvPr/>
        </p:nvSpPr>
        <p:spPr>
          <a:xfrm>
            <a:off x="1732002" y="1106612"/>
            <a:ext cx="110799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Copper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99618" y="1106612"/>
            <a:ext cx="151676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Aluminum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RMendelsberg\Documents\RJ Mendelsberg\Projects\Niobium ANL\SEM\2012-07-16 Nb on Cu\NbCu10.tif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 rot="5400000">
            <a:off x="-1136337" y="1136335"/>
            <a:ext cx="6858000" cy="4585330"/>
          </a:xfrm>
          <a:prstGeom prst="rect">
            <a:avLst/>
          </a:prstGeom>
          <a:noFill/>
        </p:spPr>
      </p:pic>
      <p:pic>
        <p:nvPicPr>
          <p:cNvPr id="16386" name="Picture 2" descr="C:\Users\RMendelsberg\Documents\RJ Mendelsberg\Projects\Niobium ANL\SEM\2012-07-16 Nb on Cu\NbAl11.tif"/>
          <p:cNvPicPr>
            <a:picLocks noChangeAspect="1" noChangeArrowheads="1"/>
          </p:cNvPicPr>
          <p:nvPr/>
        </p:nvPicPr>
        <p:blipFill>
          <a:blip r:embed="rId3" cstate="print">
            <a:lum bright="30000" contrast="30000"/>
          </a:blip>
          <a:srcRect/>
          <a:stretch>
            <a:fillRect/>
          </a:stretch>
        </p:blipFill>
        <p:spPr bwMode="auto">
          <a:xfrm rot="16200000">
            <a:off x="3428053" y="1142053"/>
            <a:ext cx="6858000" cy="457389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717025" y="1106612"/>
            <a:ext cx="115127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C00000"/>
                </a:solidFill>
              </a:rPr>
              <a:t>Nb</a:t>
            </a:r>
            <a:r>
              <a:rPr lang="en-US" sz="2400" b="1" dirty="0" smtClean="0">
                <a:solidFill>
                  <a:srgbClr val="C00000"/>
                </a:solidFill>
              </a:rPr>
              <a:t> / Cu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15078" y="1106612"/>
            <a:ext cx="108395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C00000"/>
                </a:solidFill>
              </a:rPr>
              <a:t>Nb</a:t>
            </a:r>
            <a:r>
              <a:rPr lang="en-US" sz="2400" b="1" dirty="0" smtClean="0">
                <a:solidFill>
                  <a:srgbClr val="C00000"/>
                </a:solidFill>
              </a:rPr>
              <a:t> / Al</a:t>
            </a:r>
            <a:endParaRPr lang="en-US" sz="2400" b="1" dirty="0">
              <a:solidFill>
                <a:srgbClr val="C0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572000" y="1160060"/>
            <a:ext cx="0" cy="569794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 txBox="1">
            <a:spLocks/>
          </p:cNvSpPr>
          <p:nvPr/>
        </p:nvSpPr>
        <p:spPr>
          <a:xfrm>
            <a:off x="416256" y="46611"/>
            <a:ext cx="8229600" cy="11430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557990" y="6311796"/>
            <a:ext cx="2078182" cy="546204"/>
            <a:chOff x="1947554" y="4441371"/>
            <a:chExt cx="2078182" cy="546204"/>
          </a:xfrm>
        </p:grpSpPr>
        <p:sp>
          <p:nvSpPr>
            <p:cNvPr id="6" name="Rectangle 5"/>
            <p:cNvSpPr/>
            <p:nvPr/>
          </p:nvSpPr>
          <p:spPr>
            <a:xfrm>
              <a:off x="1947554" y="4524561"/>
              <a:ext cx="2078182" cy="463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17"/>
            <p:cNvGrpSpPr/>
            <p:nvPr/>
          </p:nvGrpSpPr>
          <p:grpSpPr>
            <a:xfrm>
              <a:off x="2003664" y="4441371"/>
              <a:ext cx="1965960" cy="461665"/>
              <a:chOff x="2002659" y="4441371"/>
              <a:chExt cx="1965960" cy="461665"/>
            </a:xfrm>
          </p:grpSpPr>
          <p:cxnSp>
            <p:nvCxnSpPr>
              <p:cNvPr id="8" name="Straight Connector 7"/>
              <p:cNvCxnSpPr/>
              <p:nvPr/>
            </p:nvCxnSpPr>
            <p:spPr>
              <a:xfrm rot="5400000">
                <a:off x="2985639" y="3890215"/>
                <a:ext cx="0" cy="1965960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/>
              <p:cNvSpPr txBox="1"/>
              <p:nvPr/>
            </p:nvSpPr>
            <p:spPr>
              <a:xfrm>
                <a:off x="2529444" y="4441371"/>
                <a:ext cx="83227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C00000"/>
                    </a:solidFill>
                  </a:rPr>
                  <a:t>5 </a:t>
                </a:r>
                <a:r>
                  <a:rPr lang="el-GR" sz="2400" b="1" dirty="0" smtClean="0">
                    <a:solidFill>
                      <a:srgbClr val="C00000"/>
                    </a:solidFill>
                  </a:rPr>
                  <a:t>μ</a:t>
                </a:r>
                <a:r>
                  <a:rPr lang="en-US" sz="2400" b="1" dirty="0" smtClean="0">
                    <a:solidFill>
                      <a:srgbClr val="C00000"/>
                    </a:solidFill>
                  </a:rPr>
                  <a:t>m</a:t>
                </a:r>
                <a:endParaRPr lang="en-US" sz="2400" b="1" dirty="0">
                  <a:solidFill>
                    <a:srgbClr val="C00000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RMendelsberg\Documents\RJ Mendelsberg\Projects\Niobium ANL\SEM\2012-07-16 Nb on Cu\NbAl2O314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626325" y="1189611"/>
            <a:ext cx="195252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C00000"/>
                </a:solidFill>
              </a:rPr>
              <a:t>Nb</a:t>
            </a:r>
            <a:r>
              <a:rPr lang="en-US" sz="2400" b="1" dirty="0" smtClean="0">
                <a:solidFill>
                  <a:srgbClr val="C00000"/>
                </a:solidFill>
              </a:rPr>
              <a:t> / Sapphire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16256" y="46611"/>
            <a:ext cx="8229600" cy="11430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735"/>
            <a:ext cx="8229600" cy="1143000"/>
          </a:xfrm>
        </p:spPr>
        <p:txBody>
          <a:bodyPr/>
          <a:lstStyle/>
          <a:p>
            <a:r>
              <a:rPr lang="en-US" b="1" dirty="0" smtClean="0"/>
              <a:t>Superconductivity</a:t>
            </a:r>
            <a:endParaRPr lang="en-US" b="1" dirty="0"/>
          </a:p>
        </p:txBody>
      </p:sp>
      <p:pic>
        <p:nvPicPr>
          <p:cNvPr id="9" name="Picture 3" descr="C:\Users\RMendelsberg\Documents\RJ Mendelsberg\Projects\Niobium ANL\SRF materials workshop 2012\RRR_vs_Pass.e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5428" y="4945389"/>
            <a:ext cx="4429126" cy="1828800"/>
          </a:xfrm>
          <a:prstGeom prst="rect">
            <a:avLst/>
          </a:prstGeom>
          <a:noFill/>
        </p:spPr>
      </p:pic>
      <p:pic>
        <p:nvPicPr>
          <p:cNvPr id="6148" name="Picture 4" descr="C:\Users\RMendelsberg\Documents\RJ Mendelsberg\Projects\Niobium ANL\SRF materials workshop 2012\Tc_vs_RRR.e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0666" y="1200150"/>
            <a:ext cx="4438650" cy="1828800"/>
          </a:xfrm>
          <a:prstGeom prst="rect">
            <a:avLst/>
          </a:prstGeom>
          <a:noFill/>
        </p:spPr>
      </p:pic>
      <p:pic>
        <p:nvPicPr>
          <p:cNvPr id="6149" name="Picture 5" descr="C:\Users\RMendelsberg\Documents\RJ Mendelsberg\Projects\Niobium ANL\SRF materials workshop 2012\RRR_vs_thickness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5429" y="3072770"/>
            <a:ext cx="4429125" cy="1828800"/>
          </a:xfrm>
          <a:prstGeom prst="rect">
            <a:avLst/>
          </a:prstGeom>
          <a:noFill/>
        </p:spPr>
      </p:pic>
      <p:pic>
        <p:nvPicPr>
          <p:cNvPr id="6150" name="Picture 6" descr="C:\Users\RMendelsberg\Documents\RJ Mendelsberg\Projects\Niobium ANL\SRF materials workshop 2012\R_of_T.e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287" y="1048439"/>
            <a:ext cx="4438650" cy="5495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9184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XRD</a:t>
            </a:r>
            <a:endParaRPr lang="en-US" b="1" dirty="0"/>
          </a:p>
        </p:txBody>
      </p:sp>
      <p:grpSp>
        <p:nvGrpSpPr>
          <p:cNvPr id="33" name="Group 32"/>
          <p:cNvGrpSpPr/>
          <p:nvPr/>
        </p:nvGrpSpPr>
        <p:grpSpPr>
          <a:xfrm>
            <a:off x="141923" y="709758"/>
            <a:ext cx="8896350" cy="5800519"/>
            <a:chOff x="141923" y="941770"/>
            <a:chExt cx="8896350" cy="5800519"/>
          </a:xfrm>
        </p:grpSpPr>
        <p:pic>
          <p:nvPicPr>
            <p:cNvPr id="7170" name="Picture 2" descr="C:\Users\RMendelsberg\Documents\RJ Mendelsberg\Projects\Niobium ANL\SRF materials workshop 2012\XRD.em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1923" y="1243414"/>
              <a:ext cx="8896350" cy="5495925"/>
            </a:xfrm>
            <a:prstGeom prst="rect">
              <a:avLst/>
            </a:prstGeom>
            <a:noFill/>
          </p:spPr>
        </p:pic>
        <p:sp>
          <p:nvSpPr>
            <p:cNvPr id="5" name="TextBox 4"/>
            <p:cNvSpPr txBox="1"/>
            <p:nvPr/>
          </p:nvSpPr>
          <p:spPr>
            <a:xfrm>
              <a:off x="1341113" y="941770"/>
              <a:ext cx="9781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/>
                <a:t>Cu (111)</a:t>
              </a:r>
              <a:endParaRPr lang="en-US" b="1" dirty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1838899" y="1243414"/>
              <a:ext cx="0" cy="353248"/>
            </a:xfrm>
            <a:prstGeom prst="straightConnector1">
              <a:avLst/>
            </a:prstGeom>
            <a:ln w="28575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1886790" y="1106943"/>
              <a:ext cx="9781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Cu (200)</a:t>
              </a:r>
              <a:endParaRPr lang="en-US" b="1" dirty="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2375866" y="1424669"/>
              <a:ext cx="1" cy="206829"/>
            </a:xfrm>
            <a:prstGeom prst="straightConnector1">
              <a:avLst/>
            </a:prstGeom>
            <a:ln w="28575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2814435" y="2589440"/>
              <a:ext cx="9781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Cu (200)</a:t>
              </a:r>
              <a:endParaRPr lang="en-US" b="1" dirty="0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3731625" y="2774106"/>
              <a:ext cx="326571" cy="1"/>
            </a:xfrm>
            <a:prstGeom prst="straightConnector1">
              <a:avLst/>
            </a:prstGeom>
            <a:ln w="28575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821562" y="1827443"/>
              <a:ext cx="10913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>
                  <a:solidFill>
                    <a:srgbClr val="0000CC"/>
                  </a:solidFill>
                </a:rPr>
                <a:t>Nb</a:t>
              </a:r>
              <a:r>
                <a:rPr lang="en-US" b="1" dirty="0" smtClean="0">
                  <a:solidFill>
                    <a:srgbClr val="0000CC"/>
                  </a:solidFill>
                </a:rPr>
                <a:t> (110)</a:t>
              </a:r>
              <a:endParaRPr lang="en-US" b="1" dirty="0">
                <a:solidFill>
                  <a:srgbClr val="0000CC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1367239" y="2145169"/>
              <a:ext cx="1" cy="206829"/>
            </a:xfrm>
            <a:prstGeom prst="straightConnector1">
              <a:avLst/>
            </a:prstGeom>
            <a:ln w="28575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097475" y="5053965"/>
              <a:ext cx="10913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>
                  <a:solidFill>
                    <a:srgbClr val="0000CC"/>
                  </a:solidFill>
                </a:rPr>
                <a:t>Nb</a:t>
              </a:r>
              <a:r>
                <a:rPr lang="en-US" b="1" dirty="0" smtClean="0">
                  <a:solidFill>
                    <a:srgbClr val="0000CC"/>
                  </a:solidFill>
                </a:rPr>
                <a:t> (211)</a:t>
              </a:r>
              <a:endParaRPr lang="en-US" b="1" dirty="0">
                <a:solidFill>
                  <a:srgbClr val="0000CC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3643153" y="5371691"/>
              <a:ext cx="1" cy="206829"/>
            </a:xfrm>
            <a:prstGeom prst="straightConnector1">
              <a:avLst/>
            </a:prstGeom>
            <a:ln w="28575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5366058" y="6372957"/>
              <a:ext cx="10913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Al (111)</a:t>
              </a:r>
              <a:endParaRPr lang="en-US" b="1" dirty="0"/>
            </a:p>
          </p:txBody>
        </p:sp>
        <p:cxnSp>
          <p:nvCxnSpPr>
            <p:cNvPr id="22" name="Straight Arrow Connector 21"/>
            <p:cNvCxnSpPr>
              <a:stCxn id="21" idx="0"/>
            </p:cNvCxnSpPr>
            <p:nvPr/>
          </p:nvCxnSpPr>
          <p:spPr>
            <a:xfrm flipV="1">
              <a:off x="5911736" y="5926692"/>
              <a:ext cx="0" cy="446265"/>
            </a:xfrm>
            <a:prstGeom prst="straightConnector1">
              <a:avLst/>
            </a:prstGeom>
            <a:ln w="28575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815937" y="1997116"/>
              <a:ext cx="10913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Al (200)</a:t>
              </a:r>
              <a:endParaRPr lang="en-US" b="1" dirty="0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6361615" y="2314842"/>
              <a:ext cx="0" cy="274598"/>
            </a:xfrm>
            <a:prstGeom prst="straightConnector1">
              <a:avLst/>
            </a:prstGeom>
            <a:ln w="28575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7059853" y="2043086"/>
              <a:ext cx="10913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 smtClean="0"/>
                <a:t>Nb</a:t>
              </a:r>
              <a:r>
                <a:rPr lang="en-US" sz="1400" b="1" dirty="0" smtClean="0"/>
                <a:t> (110)</a:t>
              </a:r>
              <a:endParaRPr lang="en-US" sz="1400" b="1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803225" y="4491258"/>
              <a:ext cx="10913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Al (220)</a:t>
              </a:r>
              <a:endParaRPr lang="en-US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012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Ion Beam Analysis</a:t>
            </a:r>
            <a:endParaRPr lang="en-US" b="1" dirty="0"/>
          </a:p>
        </p:txBody>
      </p:sp>
      <p:pic>
        <p:nvPicPr>
          <p:cNvPr id="23" name="Picture 7" descr="C:\Users\RMendelsberg\Documents\RJ Mendelsberg\Projects\Niobium ANL\SRF materials workshop 2012\IonBeamAnalysi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480" y="1047467"/>
            <a:ext cx="8888413" cy="5495925"/>
          </a:xfrm>
          <a:prstGeom prst="rect">
            <a:avLst/>
          </a:prstGeom>
          <a:noFill/>
        </p:spPr>
      </p:pic>
      <p:sp>
        <p:nvSpPr>
          <p:cNvPr id="30" name="TextBox 29"/>
          <p:cNvSpPr txBox="1"/>
          <p:nvPr/>
        </p:nvSpPr>
        <p:spPr>
          <a:xfrm>
            <a:off x="5243486" y="2193220"/>
            <a:ext cx="3593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CC"/>
                </a:solidFill>
              </a:rPr>
              <a:t>Al</a:t>
            </a:r>
            <a:endParaRPr lang="en-US" sz="1600" b="1" dirty="0">
              <a:solidFill>
                <a:srgbClr val="0000CC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402327" y="1963561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Si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678966" y="1465214"/>
            <a:ext cx="429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000000"/>
                </a:solidFill>
              </a:rPr>
              <a:t>Nb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367823" y="4192441"/>
            <a:ext cx="383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FF0000"/>
                </a:solidFill>
              </a:rPr>
              <a:t>Ar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5771346" y="3892959"/>
            <a:ext cx="297495" cy="36849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042963" y="3215850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K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133883" y="2660831"/>
            <a:ext cx="394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Ca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331213" y="3402754"/>
            <a:ext cx="3690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Sc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163539" y="5066957"/>
            <a:ext cx="3353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CC"/>
                </a:solidFill>
              </a:rPr>
              <a:t>Ti</a:t>
            </a:r>
            <a:endParaRPr lang="en-US" sz="1600" b="1" dirty="0">
              <a:solidFill>
                <a:srgbClr val="0000CC"/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6409189" y="4897680"/>
            <a:ext cx="140614" cy="217784"/>
          </a:xfrm>
          <a:prstGeom prst="straightConnector1">
            <a:avLst/>
          </a:prstGeom>
          <a:ln w="190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6969193" y="4361718"/>
            <a:ext cx="367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CC"/>
                </a:solidFill>
              </a:rPr>
              <a:t>Cr</a:t>
            </a:r>
            <a:endParaRPr lang="en-US" sz="1600" b="1" dirty="0">
              <a:solidFill>
                <a:srgbClr val="0000CC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362479" y="4514118"/>
            <a:ext cx="3788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CC"/>
                </a:solidFill>
              </a:rPr>
              <a:t>Fe</a:t>
            </a:r>
            <a:endParaRPr lang="en-US" sz="1600" b="1" dirty="0">
              <a:solidFill>
                <a:srgbClr val="0000CC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189241" y="3008011"/>
            <a:ext cx="404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Cu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987102" y="2267611"/>
            <a:ext cx="404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Cu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565573" y="3311111"/>
            <a:ext cx="429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000000"/>
                </a:solidFill>
              </a:rPr>
              <a:t>Nb</a:t>
            </a:r>
            <a:endParaRPr lang="en-US" sz="16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542" y="13648"/>
            <a:ext cx="4797188" cy="1143000"/>
          </a:xfrm>
        </p:spPr>
        <p:txBody>
          <a:bodyPr/>
          <a:lstStyle/>
          <a:p>
            <a:r>
              <a:rPr lang="en-US" b="1" dirty="0" smtClean="0"/>
              <a:t>The Next Steps</a:t>
            </a:r>
            <a:endParaRPr lang="en-US" b="1" dirty="0"/>
          </a:p>
        </p:txBody>
      </p:sp>
      <p:grpSp>
        <p:nvGrpSpPr>
          <p:cNvPr id="133" name="Group 132"/>
          <p:cNvGrpSpPr/>
          <p:nvPr/>
        </p:nvGrpSpPr>
        <p:grpSpPr>
          <a:xfrm>
            <a:off x="390811" y="1004142"/>
            <a:ext cx="4438650" cy="1828800"/>
            <a:chOff x="295274" y="1468165"/>
            <a:chExt cx="4438650" cy="1828800"/>
          </a:xfrm>
        </p:grpSpPr>
        <p:pic>
          <p:nvPicPr>
            <p:cNvPr id="4" name="Picture 4" descr="C:\Users\RMendelsberg\Documents\RJ Mendelsberg\Projects\Niobium ANL\SRF materials workshop 2012\Tc_vs_RRR.em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5274" y="1468165"/>
              <a:ext cx="4438650" cy="1828800"/>
            </a:xfrm>
            <a:prstGeom prst="rect">
              <a:avLst/>
            </a:prstGeom>
            <a:noFill/>
          </p:spPr>
        </p:pic>
        <p:sp>
          <p:nvSpPr>
            <p:cNvPr id="5" name="TextBox 4"/>
            <p:cNvSpPr txBox="1"/>
            <p:nvPr/>
          </p:nvSpPr>
          <p:spPr>
            <a:xfrm>
              <a:off x="2443655" y="2049516"/>
              <a:ext cx="17938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x 10 or more</a:t>
              </a:r>
              <a:endParaRPr lang="en-US" sz="2400" b="1" dirty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3340567" y="2427890"/>
              <a:ext cx="0" cy="362607"/>
            </a:xfrm>
            <a:prstGeom prst="straightConnector1">
              <a:avLst/>
            </a:prstGeom>
            <a:ln w="28575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8" name="Group 127"/>
          <p:cNvGrpSpPr/>
          <p:nvPr/>
        </p:nvGrpSpPr>
        <p:grpSpPr>
          <a:xfrm>
            <a:off x="1269878" y="3388234"/>
            <a:ext cx="2680516" cy="1846954"/>
            <a:chOff x="3268644" y="4784314"/>
            <a:chExt cx="2680516" cy="1846954"/>
          </a:xfrm>
        </p:grpSpPr>
        <p:sp>
          <p:nvSpPr>
            <p:cNvPr id="33" name="Rectangle 32"/>
            <p:cNvSpPr/>
            <p:nvPr/>
          </p:nvSpPr>
          <p:spPr>
            <a:xfrm>
              <a:off x="3268644" y="4784314"/>
              <a:ext cx="2680516" cy="1846954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417505" y="4928616"/>
              <a:ext cx="2382794" cy="155835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716"/>
            <p:cNvGrpSpPr/>
            <p:nvPr/>
          </p:nvGrpSpPr>
          <p:grpSpPr>
            <a:xfrm>
              <a:off x="3455719" y="5034494"/>
              <a:ext cx="2266100" cy="1395994"/>
              <a:chOff x="3455719" y="5034494"/>
              <a:chExt cx="2266100" cy="1395994"/>
            </a:xfrm>
          </p:grpSpPr>
          <p:cxnSp>
            <p:nvCxnSpPr>
              <p:cNvPr id="36" name="Straight Connector 35"/>
              <p:cNvCxnSpPr/>
              <p:nvPr/>
            </p:nvCxnSpPr>
            <p:spPr>
              <a:xfrm>
                <a:off x="5161698" y="5729890"/>
                <a:ext cx="560121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3455719" y="5734465"/>
                <a:ext cx="271044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3982083" y="5731869"/>
                <a:ext cx="922323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9" name="Group 614"/>
              <p:cNvGrpSpPr/>
              <p:nvPr/>
            </p:nvGrpSpPr>
            <p:grpSpPr>
              <a:xfrm flipV="1">
                <a:off x="4898007" y="5719305"/>
                <a:ext cx="276803" cy="711183"/>
                <a:chOff x="3849129" y="5363045"/>
                <a:chExt cx="276803" cy="526419"/>
              </a:xfrm>
            </p:grpSpPr>
            <p:cxnSp>
              <p:nvCxnSpPr>
                <p:cNvPr id="44" name="Straight Connector 43"/>
                <p:cNvCxnSpPr/>
                <p:nvPr/>
              </p:nvCxnSpPr>
              <p:spPr>
                <a:xfrm rot="5400000">
                  <a:off x="3600415" y="5623657"/>
                  <a:ext cx="521224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 rot="5400000">
                  <a:off x="3865320" y="5628852"/>
                  <a:ext cx="521224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>
                  <a:off x="3849129" y="5374920"/>
                  <a:ext cx="275567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oup 618"/>
              <p:cNvGrpSpPr/>
              <p:nvPr/>
            </p:nvGrpSpPr>
            <p:grpSpPr>
              <a:xfrm>
                <a:off x="3714433" y="5034494"/>
                <a:ext cx="276803" cy="711183"/>
                <a:chOff x="3849129" y="5363045"/>
                <a:chExt cx="276803" cy="526419"/>
              </a:xfrm>
            </p:grpSpPr>
            <p:cxnSp>
              <p:nvCxnSpPr>
                <p:cNvPr id="41" name="Straight Connector 40"/>
                <p:cNvCxnSpPr/>
                <p:nvPr/>
              </p:nvCxnSpPr>
              <p:spPr>
                <a:xfrm rot="5400000">
                  <a:off x="3600415" y="5623657"/>
                  <a:ext cx="521224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 rot="5400000">
                  <a:off x="3865320" y="5628852"/>
                  <a:ext cx="521224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>
                  <a:off x="3849129" y="5374920"/>
                  <a:ext cx="275567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7" name="Group 717"/>
            <p:cNvGrpSpPr/>
            <p:nvPr/>
          </p:nvGrpSpPr>
          <p:grpSpPr>
            <a:xfrm>
              <a:off x="3486821" y="5404264"/>
              <a:ext cx="2197500" cy="639286"/>
              <a:chOff x="3486821" y="5404264"/>
              <a:chExt cx="2197500" cy="639286"/>
            </a:xfrm>
          </p:grpSpPr>
          <p:grpSp>
            <p:nvGrpSpPr>
              <p:cNvPr id="48" name="Group 659"/>
              <p:cNvGrpSpPr/>
              <p:nvPr/>
            </p:nvGrpSpPr>
            <p:grpSpPr>
              <a:xfrm flipV="1">
                <a:off x="4033086" y="5720938"/>
                <a:ext cx="816003" cy="322612"/>
                <a:chOff x="4050900" y="5412179"/>
                <a:chExt cx="816003" cy="322612"/>
              </a:xfrm>
            </p:grpSpPr>
            <p:grpSp>
              <p:nvGrpSpPr>
                <p:cNvPr id="88" name="Group 623"/>
                <p:cNvGrpSpPr/>
                <p:nvPr/>
              </p:nvGrpSpPr>
              <p:grpSpPr>
                <a:xfrm>
                  <a:off x="4050900" y="5412179"/>
                  <a:ext cx="63899" cy="322612"/>
                  <a:chOff x="3849129" y="5363045"/>
                  <a:chExt cx="276803" cy="526419"/>
                </a:xfrm>
              </p:grpSpPr>
              <p:cxnSp>
                <p:nvCxnSpPr>
                  <p:cNvPr id="113" name="Straight Connector 112"/>
                  <p:cNvCxnSpPr/>
                  <p:nvPr/>
                </p:nvCxnSpPr>
                <p:spPr>
                  <a:xfrm rot="5400000">
                    <a:off x="3600415" y="5623657"/>
                    <a:ext cx="521224" cy="0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" name="Straight Connector 113"/>
                  <p:cNvCxnSpPr/>
                  <p:nvPr/>
                </p:nvCxnSpPr>
                <p:spPr>
                  <a:xfrm rot="5400000">
                    <a:off x="3865320" y="5628852"/>
                    <a:ext cx="521224" cy="0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Straight Connector 114"/>
                  <p:cNvCxnSpPr/>
                  <p:nvPr/>
                </p:nvCxnSpPr>
                <p:spPr>
                  <a:xfrm>
                    <a:off x="3849129" y="5374920"/>
                    <a:ext cx="275567" cy="0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9" name="Group 627"/>
                <p:cNvGrpSpPr/>
                <p:nvPr/>
              </p:nvGrpSpPr>
              <p:grpSpPr>
                <a:xfrm>
                  <a:off x="4173611" y="5412179"/>
                  <a:ext cx="63899" cy="322612"/>
                  <a:chOff x="3849129" y="5363045"/>
                  <a:chExt cx="276803" cy="526419"/>
                </a:xfrm>
              </p:grpSpPr>
              <p:cxnSp>
                <p:nvCxnSpPr>
                  <p:cNvPr id="110" name="Straight Connector 109"/>
                  <p:cNvCxnSpPr/>
                  <p:nvPr/>
                </p:nvCxnSpPr>
                <p:spPr>
                  <a:xfrm rot="5400000">
                    <a:off x="3600415" y="5623657"/>
                    <a:ext cx="521224" cy="0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Straight Connector 110"/>
                  <p:cNvCxnSpPr/>
                  <p:nvPr/>
                </p:nvCxnSpPr>
                <p:spPr>
                  <a:xfrm rot="5400000">
                    <a:off x="3865320" y="5628852"/>
                    <a:ext cx="521224" cy="0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Straight Connector 111"/>
                  <p:cNvCxnSpPr/>
                  <p:nvPr/>
                </p:nvCxnSpPr>
                <p:spPr>
                  <a:xfrm>
                    <a:off x="3849129" y="5374920"/>
                    <a:ext cx="275567" cy="0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0" name="Group 631"/>
                <p:cNvGrpSpPr/>
                <p:nvPr/>
              </p:nvGrpSpPr>
              <p:grpSpPr>
                <a:xfrm>
                  <a:off x="4298303" y="5412179"/>
                  <a:ext cx="63899" cy="322612"/>
                  <a:chOff x="3849129" y="5363045"/>
                  <a:chExt cx="276803" cy="526419"/>
                </a:xfrm>
              </p:grpSpPr>
              <p:cxnSp>
                <p:nvCxnSpPr>
                  <p:cNvPr id="107" name="Straight Connector 106"/>
                  <p:cNvCxnSpPr/>
                  <p:nvPr/>
                </p:nvCxnSpPr>
                <p:spPr>
                  <a:xfrm rot="5400000">
                    <a:off x="3600415" y="5623657"/>
                    <a:ext cx="521224" cy="0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Straight Connector 107"/>
                  <p:cNvCxnSpPr/>
                  <p:nvPr/>
                </p:nvCxnSpPr>
                <p:spPr>
                  <a:xfrm rot="5400000">
                    <a:off x="3865320" y="5628852"/>
                    <a:ext cx="521224" cy="0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Straight Connector 108"/>
                  <p:cNvCxnSpPr/>
                  <p:nvPr/>
                </p:nvCxnSpPr>
                <p:spPr>
                  <a:xfrm>
                    <a:off x="3849129" y="5374920"/>
                    <a:ext cx="275567" cy="0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1" name="Group 635"/>
                <p:cNvGrpSpPr/>
                <p:nvPr/>
              </p:nvGrpSpPr>
              <p:grpSpPr>
                <a:xfrm>
                  <a:off x="4428931" y="5412179"/>
                  <a:ext cx="63899" cy="322612"/>
                  <a:chOff x="3849129" y="5363045"/>
                  <a:chExt cx="276803" cy="526419"/>
                </a:xfrm>
              </p:grpSpPr>
              <p:cxnSp>
                <p:nvCxnSpPr>
                  <p:cNvPr id="104" name="Straight Connector 103"/>
                  <p:cNvCxnSpPr/>
                  <p:nvPr/>
                </p:nvCxnSpPr>
                <p:spPr>
                  <a:xfrm rot="5400000">
                    <a:off x="3600415" y="5623657"/>
                    <a:ext cx="521224" cy="0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Straight Connector 104"/>
                  <p:cNvCxnSpPr/>
                  <p:nvPr/>
                </p:nvCxnSpPr>
                <p:spPr>
                  <a:xfrm rot="5400000">
                    <a:off x="3865320" y="5628852"/>
                    <a:ext cx="521224" cy="0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Straight Connector 105"/>
                  <p:cNvCxnSpPr/>
                  <p:nvPr/>
                </p:nvCxnSpPr>
                <p:spPr>
                  <a:xfrm>
                    <a:off x="3849129" y="5374920"/>
                    <a:ext cx="275567" cy="0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2" name="Group 639"/>
                <p:cNvGrpSpPr/>
                <p:nvPr/>
              </p:nvGrpSpPr>
              <p:grpSpPr>
                <a:xfrm>
                  <a:off x="4551642" y="5412179"/>
                  <a:ext cx="63899" cy="322612"/>
                  <a:chOff x="3849129" y="5363045"/>
                  <a:chExt cx="276803" cy="526419"/>
                </a:xfrm>
              </p:grpSpPr>
              <p:cxnSp>
                <p:nvCxnSpPr>
                  <p:cNvPr id="101" name="Straight Connector 100"/>
                  <p:cNvCxnSpPr/>
                  <p:nvPr/>
                </p:nvCxnSpPr>
                <p:spPr>
                  <a:xfrm rot="5400000">
                    <a:off x="3600415" y="5623657"/>
                    <a:ext cx="521224" cy="0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Straight Connector 101"/>
                  <p:cNvCxnSpPr/>
                  <p:nvPr/>
                </p:nvCxnSpPr>
                <p:spPr>
                  <a:xfrm rot="5400000">
                    <a:off x="3865320" y="5628852"/>
                    <a:ext cx="521224" cy="0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Straight Connector 102"/>
                  <p:cNvCxnSpPr/>
                  <p:nvPr/>
                </p:nvCxnSpPr>
                <p:spPr>
                  <a:xfrm>
                    <a:off x="3849129" y="5374920"/>
                    <a:ext cx="275567" cy="0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3" name="Group 643"/>
                <p:cNvGrpSpPr/>
                <p:nvPr/>
              </p:nvGrpSpPr>
              <p:grpSpPr>
                <a:xfrm>
                  <a:off x="4676334" y="5412179"/>
                  <a:ext cx="63899" cy="322612"/>
                  <a:chOff x="3849129" y="5363045"/>
                  <a:chExt cx="276803" cy="526419"/>
                </a:xfrm>
              </p:grpSpPr>
              <p:cxnSp>
                <p:nvCxnSpPr>
                  <p:cNvPr id="98" name="Straight Connector 97"/>
                  <p:cNvCxnSpPr/>
                  <p:nvPr/>
                </p:nvCxnSpPr>
                <p:spPr>
                  <a:xfrm rot="5400000">
                    <a:off x="3600415" y="5623657"/>
                    <a:ext cx="521224" cy="0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Straight Connector 98"/>
                  <p:cNvCxnSpPr/>
                  <p:nvPr/>
                </p:nvCxnSpPr>
                <p:spPr>
                  <a:xfrm rot="5400000">
                    <a:off x="3865320" y="5628852"/>
                    <a:ext cx="521224" cy="0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Straight Connector 99"/>
                  <p:cNvCxnSpPr/>
                  <p:nvPr/>
                </p:nvCxnSpPr>
                <p:spPr>
                  <a:xfrm>
                    <a:off x="3849129" y="5374920"/>
                    <a:ext cx="275567" cy="0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4" name="Group 647"/>
                <p:cNvGrpSpPr/>
                <p:nvPr/>
              </p:nvGrpSpPr>
              <p:grpSpPr>
                <a:xfrm>
                  <a:off x="4803004" y="5412179"/>
                  <a:ext cx="63899" cy="322612"/>
                  <a:chOff x="3849129" y="5363045"/>
                  <a:chExt cx="276803" cy="526419"/>
                </a:xfrm>
              </p:grpSpPr>
              <p:cxnSp>
                <p:nvCxnSpPr>
                  <p:cNvPr id="95" name="Straight Connector 94"/>
                  <p:cNvCxnSpPr/>
                  <p:nvPr/>
                </p:nvCxnSpPr>
                <p:spPr>
                  <a:xfrm rot="5400000">
                    <a:off x="3600415" y="5623657"/>
                    <a:ext cx="521224" cy="0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Straight Connector 95"/>
                  <p:cNvCxnSpPr/>
                  <p:nvPr/>
                </p:nvCxnSpPr>
                <p:spPr>
                  <a:xfrm rot="5400000">
                    <a:off x="3865320" y="5628852"/>
                    <a:ext cx="521224" cy="0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Straight Connector 96"/>
                  <p:cNvCxnSpPr/>
                  <p:nvPr/>
                </p:nvCxnSpPr>
                <p:spPr>
                  <a:xfrm>
                    <a:off x="3849129" y="5374920"/>
                    <a:ext cx="275567" cy="0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49" name="Group 643"/>
              <p:cNvGrpSpPr/>
              <p:nvPr/>
            </p:nvGrpSpPr>
            <p:grpSpPr>
              <a:xfrm>
                <a:off x="3486821" y="5416140"/>
                <a:ext cx="63899" cy="322612"/>
                <a:chOff x="3849129" y="5363045"/>
                <a:chExt cx="276803" cy="526419"/>
              </a:xfrm>
            </p:grpSpPr>
            <p:cxnSp>
              <p:nvCxnSpPr>
                <p:cNvPr id="85" name="Straight Connector 84"/>
                <p:cNvCxnSpPr/>
                <p:nvPr/>
              </p:nvCxnSpPr>
              <p:spPr>
                <a:xfrm rot="5400000">
                  <a:off x="3600415" y="5623657"/>
                  <a:ext cx="521224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/>
                <p:cNvCxnSpPr/>
                <p:nvPr/>
              </p:nvCxnSpPr>
              <p:spPr>
                <a:xfrm rot="5400000">
                  <a:off x="3865320" y="5628852"/>
                  <a:ext cx="521224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>
                  <a:off x="3849129" y="5374920"/>
                  <a:ext cx="275567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647"/>
              <p:cNvGrpSpPr/>
              <p:nvPr/>
            </p:nvGrpSpPr>
            <p:grpSpPr>
              <a:xfrm>
                <a:off x="3613491" y="5416140"/>
                <a:ext cx="63899" cy="322612"/>
                <a:chOff x="3849129" y="5363045"/>
                <a:chExt cx="276803" cy="526419"/>
              </a:xfrm>
            </p:grpSpPr>
            <p:cxnSp>
              <p:nvCxnSpPr>
                <p:cNvPr id="82" name="Straight Connector 81"/>
                <p:cNvCxnSpPr/>
                <p:nvPr/>
              </p:nvCxnSpPr>
              <p:spPr>
                <a:xfrm rot="5400000">
                  <a:off x="3600415" y="5623657"/>
                  <a:ext cx="521224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/>
                <p:nvPr/>
              </p:nvCxnSpPr>
              <p:spPr>
                <a:xfrm rot="5400000">
                  <a:off x="3865320" y="5628852"/>
                  <a:ext cx="521224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/>
                <p:nvPr/>
              </p:nvCxnSpPr>
              <p:spPr>
                <a:xfrm>
                  <a:off x="3849129" y="5374920"/>
                  <a:ext cx="275567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1" name="Straight Connector 50"/>
              <p:cNvCxnSpPr/>
              <p:nvPr/>
            </p:nvCxnSpPr>
            <p:spPr>
              <a:xfrm>
                <a:off x="3657600" y="5730195"/>
                <a:ext cx="368135" cy="0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2" name="Group 701"/>
              <p:cNvGrpSpPr/>
              <p:nvPr/>
            </p:nvGrpSpPr>
            <p:grpSpPr>
              <a:xfrm>
                <a:off x="4102359" y="5737409"/>
                <a:ext cx="1146535" cy="0"/>
                <a:chOff x="4185486" y="6188672"/>
                <a:chExt cx="1146535" cy="0"/>
              </a:xfrm>
            </p:grpSpPr>
            <p:cxnSp>
              <p:nvCxnSpPr>
                <p:cNvPr id="75" name="Straight Connector 74"/>
                <p:cNvCxnSpPr/>
                <p:nvPr/>
              </p:nvCxnSpPr>
              <p:spPr>
                <a:xfrm flipV="1">
                  <a:off x="4185486" y="6188672"/>
                  <a:ext cx="63614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 flipV="1">
                  <a:off x="4308197" y="6188672"/>
                  <a:ext cx="63614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 flipV="1">
                  <a:off x="4432889" y="6188672"/>
                  <a:ext cx="63614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 flipV="1">
                  <a:off x="4563517" y="6188672"/>
                  <a:ext cx="63614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 flipV="1">
                  <a:off x="4686228" y="6188672"/>
                  <a:ext cx="63614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/>
              </p:nvCxnSpPr>
              <p:spPr>
                <a:xfrm flipV="1">
                  <a:off x="4810920" y="6188672"/>
                  <a:ext cx="63614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/>
              </p:nvCxnSpPr>
              <p:spPr>
                <a:xfrm>
                  <a:off x="4937590" y="6188672"/>
                  <a:ext cx="394431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3" name="Straight Connector 52"/>
              <p:cNvCxnSpPr/>
              <p:nvPr/>
            </p:nvCxnSpPr>
            <p:spPr>
              <a:xfrm>
                <a:off x="3552136" y="5730198"/>
                <a:ext cx="63614" cy="0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4" name="Group 715"/>
              <p:cNvGrpSpPr/>
              <p:nvPr/>
            </p:nvGrpSpPr>
            <p:grpSpPr>
              <a:xfrm>
                <a:off x="5242391" y="5404264"/>
                <a:ext cx="441930" cy="322612"/>
                <a:chOff x="5230515" y="5392388"/>
                <a:chExt cx="441930" cy="322612"/>
              </a:xfrm>
            </p:grpSpPr>
            <p:grpSp>
              <p:nvGrpSpPr>
                <p:cNvPr id="55" name="Group 631"/>
                <p:cNvGrpSpPr/>
                <p:nvPr/>
              </p:nvGrpSpPr>
              <p:grpSpPr>
                <a:xfrm>
                  <a:off x="5477918" y="5392388"/>
                  <a:ext cx="63899" cy="322612"/>
                  <a:chOff x="3849129" y="5363045"/>
                  <a:chExt cx="276803" cy="526419"/>
                </a:xfrm>
              </p:grpSpPr>
              <p:cxnSp>
                <p:nvCxnSpPr>
                  <p:cNvPr id="72" name="Straight Connector 71"/>
                  <p:cNvCxnSpPr/>
                  <p:nvPr/>
                </p:nvCxnSpPr>
                <p:spPr>
                  <a:xfrm rot="5400000">
                    <a:off x="3600415" y="5623657"/>
                    <a:ext cx="521224" cy="0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Straight Connector 72"/>
                  <p:cNvCxnSpPr/>
                  <p:nvPr/>
                </p:nvCxnSpPr>
                <p:spPr>
                  <a:xfrm rot="5400000">
                    <a:off x="3865320" y="5628852"/>
                    <a:ext cx="521224" cy="0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/>
                  <p:cNvCxnSpPr/>
                  <p:nvPr/>
                </p:nvCxnSpPr>
                <p:spPr>
                  <a:xfrm>
                    <a:off x="3849129" y="5374920"/>
                    <a:ext cx="275567" cy="0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" name="Group 635"/>
                <p:cNvGrpSpPr/>
                <p:nvPr/>
              </p:nvGrpSpPr>
              <p:grpSpPr>
                <a:xfrm>
                  <a:off x="5608546" y="5392388"/>
                  <a:ext cx="63899" cy="322612"/>
                  <a:chOff x="3849129" y="5363045"/>
                  <a:chExt cx="276803" cy="526419"/>
                </a:xfrm>
              </p:grpSpPr>
              <p:cxnSp>
                <p:nvCxnSpPr>
                  <p:cNvPr id="69" name="Straight Connector 68"/>
                  <p:cNvCxnSpPr/>
                  <p:nvPr/>
                </p:nvCxnSpPr>
                <p:spPr>
                  <a:xfrm rot="5400000">
                    <a:off x="3600415" y="5623657"/>
                    <a:ext cx="521224" cy="0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Straight Connector 69"/>
                  <p:cNvCxnSpPr/>
                  <p:nvPr/>
                </p:nvCxnSpPr>
                <p:spPr>
                  <a:xfrm rot="5400000">
                    <a:off x="3865320" y="5628852"/>
                    <a:ext cx="521224" cy="0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Straight Connector 70"/>
                  <p:cNvCxnSpPr/>
                  <p:nvPr/>
                </p:nvCxnSpPr>
                <p:spPr>
                  <a:xfrm>
                    <a:off x="3849129" y="5374920"/>
                    <a:ext cx="275567" cy="0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7" name="Group 710"/>
                <p:cNvGrpSpPr/>
                <p:nvPr/>
              </p:nvGrpSpPr>
              <p:grpSpPr>
                <a:xfrm>
                  <a:off x="5295829" y="5713659"/>
                  <a:ext cx="311017" cy="0"/>
                  <a:chOff x="4185486" y="6188672"/>
                  <a:chExt cx="311017" cy="0"/>
                </a:xfrm>
              </p:grpSpPr>
              <p:cxnSp>
                <p:nvCxnSpPr>
                  <p:cNvPr id="66" name="Straight Connector 65"/>
                  <p:cNvCxnSpPr/>
                  <p:nvPr/>
                </p:nvCxnSpPr>
                <p:spPr>
                  <a:xfrm flipV="1">
                    <a:off x="4185486" y="6188672"/>
                    <a:ext cx="63614" cy="0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Straight Connector 66"/>
                  <p:cNvCxnSpPr/>
                  <p:nvPr/>
                </p:nvCxnSpPr>
                <p:spPr>
                  <a:xfrm flipV="1">
                    <a:off x="4308197" y="6188672"/>
                    <a:ext cx="63614" cy="0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Connector 67"/>
                  <p:cNvCxnSpPr/>
                  <p:nvPr/>
                </p:nvCxnSpPr>
                <p:spPr>
                  <a:xfrm flipV="1">
                    <a:off x="4432889" y="6188672"/>
                    <a:ext cx="63614" cy="0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8" name="Group 627"/>
                <p:cNvGrpSpPr/>
                <p:nvPr/>
              </p:nvGrpSpPr>
              <p:grpSpPr>
                <a:xfrm>
                  <a:off x="5353226" y="5392388"/>
                  <a:ext cx="63899" cy="322612"/>
                  <a:chOff x="3849129" y="5363045"/>
                  <a:chExt cx="276803" cy="526419"/>
                </a:xfrm>
              </p:grpSpPr>
              <p:cxnSp>
                <p:nvCxnSpPr>
                  <p:cNvPr id="63" name="Straight Connector 62"/>
                  <p:cNvCxnSpPr/>
                  <p:nvPr/>
                </p:nvCxnSpPr>
                <p:spPr>
                  <a:xfrm rot="5400000">
                    <a:off x="3600415" y="5623657"/>
                    <a:ext cx="521224" cy="0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Straight Connector 63"/>
                  <p:cNvCxnSpPr/>
                  <p:nvPr/>
                </p:nvCxnSpPr>
                <p:spPr>
                  <a:xfrm rot="5400000">
                    <a:off x="3865320" y="5628852"/>
                    <a:ext cx="521224" cy="0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Straight Connector 64"/>
                  <p:cNvCxnSpPr/>
                  <p:nvPr/>
                </p:nvCxnSpPr>
                <p:spPr>
                  <a:xfrm>
                    <a:off x="3849129" y="5374920"/>
                    <a:ext cx="275567" cy="0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9" name="Group 623"/>
                <p:cNvGrpSpPr/>
                <p:nvPr/>
              </p:nvGrpSpPr>
              <p:grpSpPr>
                <a:xfrm>
                  <a:off x="5230515" y="5392388"/>
                  <a:ext cx="63899" cy="322612"/>
                  <a:chOff x="3849129" y="5363045"/>
                  <a:chExt cx="276803" cy="526419"/>
                </a:xfrm>
              </p:grpSpPr>
              <p:cxnSp>
                <p:nvCxnSpPr>
                  <p:cNvPr id="60" name="Straight Connector 59"/>
                  <p:cNvCxnSpPr/>
                  <p:nvPr/>
                </p:nvCxnSpPr>
                <p:spPr>
                  <a:xfrm rot="5400000">
                    <a:off x="3600415" y="5623657"/>
                    <a:ext cx="521224" cy="0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/>
                  <p:cNvCxnSpPr/>
                  <p:nvPr/>
                </p:nvCxnSpPr>
                <p:spPr>
                  <a:xfrm rot="5400000">
                    <a:off x="3865320" y="5628852"/>
                    <a:ext cx="521224" cy="0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Straight Connector 61"/>
                  <p:cNvCxnSpPr/>
                  <p:nvPr/>
                </p:nvCxnSpPr>
                <p:spPr>
                  <a:xfrm>
                    <a:off x="3849129" y="5374920"/>
                    <a:ext cx="275567" cy="0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116" name="Group 730"/>
            <p:cNvGrpSpPr/>
            <p:nvPr/>
          </p:nvGrpSpPr>
          <p:grpSpPr>
            <a:xfrm>
              <a:off x="3453739" y="6092042"/>
              <a:ext cx="2266100" cy="267195"/>
              <a:chOff x="3608119" y="5863787"/>
              <a:chExt cx="2266100" cy="719101"/>
            </a:xfrm>
          </p:grpSpPr>
          <p:cxnSp>
            <p:nvCxnSpPr>
              <p:cNvPr id="117" name="Straight Connector 116"/>
              <p:cNvCxnSpPr/>
              <p:nvPr/>
            </p:nvCxnSpPr>
            <p:spPr>
              <a:xfrm>
                <a:off x="5314098" y="5882290"/>
                <a:ext cx="560121" cy="0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>
                <a:off x="3608119" y="5886865"/>
                <a:ext cx="271044" cy="0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>
                <a:off x="4134483" y="5884269"/>
                <a:ext cx="922323" cy="0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614"/>
              <p:cNvGrpSpPr/>
              <p:nvPr/>
            </p:nvGrpSpPr>
            <p:grpSpPr>
              <a:xfrm flipV="1">
                <a:off x="5050407" y="5871705"/>
                <a:ext cx="276803" cy="711183"/>
                <a:chOff x="3849129" y="5363045"/>
                <a:chExt cx="276803" cy="526419"/>
              </a:xfrm>
            </p:grpSpPr>
            <p:cxnSp>
              <p:nvCxnSpPr>
                <p:cNvPr id="125" name="Straight Connector 124"/>
                <p:cNvCxnSpPr/>
                <p:nvPr/>
              </p:nvCxnSpPr>
              <p:spPr>
                <a:xfrm rot="5400000">
                  <a:off x="3600415" y="5623657"/>
                  <a:ext cx="521224" cy="0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/>
                <p:cNvCxnSpPr/>
                <p:nvPr/>
              </p:nvCxnSpPr>
              <p:spPr>
                <a:xfrm rot="5400000">
                  <a:off x="3865320" y="5628852"/>
                  <a:ext cx="521224" cy="0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/>
                <p:cNvCxnSpPr/>
                <p:nvPr/>
              </p:nvCxnSpPr>
              <p:spPr>
                <a:xfrm>
                  <a:off x="3849129" y="5374920"/>
                  <a:ext cx="275567" cy="0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618"/>
              <p:cNvGrpSpPr/>
              <p:nvPr/>
            </p:nvGrpSpPr>
            <p:grpSpPr>
              <a:xfrm flipV="1">
                <a:off x="3866833" y="5863787"/>
                <a:ext cx="276803" cy="711183"/>
                <a:chOff x="3849129" y="5363045"/>
                <a:chExt cx="276803" cy="526419"/>
              </a:xfrm>
            </p:grpSpPr>
            <p:cxnSp>
              <p:nvCxnSpPr>
                <p:cNvPr id="122" name="Straight Connector 121"/>
                <p:cNvCxnSpPr/>
                <p:nvPr/>
              </p:nvCxnSpPr>
              <p:spPr>
                <a:xfrm rot="5400000">
                  <a:off x="3600415" y="5623657"/>
                  <a:ext cx="521224" cy="0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/>
                <p:cNvCxnSpPr/>
                <p:nvPr/>
              </p:nvCxnSpPr>
              <p:spPr>
                <a:xfrm rot="5400000">
                  <a:off x="3865320" y="5628852"/>
                  <a:ext cx="521224" cy="0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/>
                <p:cNvCxnSpPr/>
                <p:nvPr/>
              </p:nvCxnSpPr>
              <p:spPr>
                <a:xfrm>
                  <a:off x="3849129" y="5374920"/>
                  <a:ext cx="275567" cy="0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29" name="TextBox 128"/>
          <p:cNvSpPr txBox="1"/>
          <p:nvPr/>
        </p:nvSpPr>
        <p:spPr>
          <a:xfrm>
            <a:off x="562236" y="2878412"/>
            <a:ext cx="4095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More Advanced Pulse Patterns</a:t>
            </a:r>
            <a:endParaRPr lang="en-US" sz="2400" b="1" dirty="0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6500" y="4460047"/>
            <a:ext cx="3885062" cy="202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8" name="Group 137"/>
          <p:cNvGrpSpPr/>
          <p:nvPr/>
        </p:nvGrpSpPr>
        <p:grpSpPr>
          <a:xfrm>
            <a:off x="413487" y="5472752"/>
            <a:ext cx="4393298" cy="1194179"/>
            <a:chOff x="204715" y="5472752"/>
            <a:chExt cx="4393298" cy="1194179"/>
          </a:xfrm>
        </p:grpSpPr>
        <p:sp>
          <p:nvSpPr>
            <p:cNvPr id="134" name="Right Arrow 133"/>
            <p:cNvSpPr/>
            <p:nvPr/>
          </p:nvSpPr>
          <p:spPr>
            <a:xfrm>
              <a:off x="2320118" y="5800298"/>
              <a:ext cx="450376" cy="477672"/>
            </a:xfrm>
            <a:prstGeom prst="rightArrow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Parallelogram 135"/>
            <p:cNvSpPr/>
            <p:nvPr/>
          </p:nvSpPr>
          <p:spPr>
            <a:xfrm rot="284800">
              <a:off x="2678709" y="5721737"/>
              <a:ext cx="1919304" cy="714719"/>
            </a:xfrm>
            <a:prstGeom prst="parallelogram">
              <a:avLst>
                <a:gd name="adj" fmla="val 67397"/>
              </a:avLst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7" name="Picture 4" descr="C:\Users\RMendelsberg\Documents\RJ Mendelsberg\Projects\Niobium ANL\SRF materials workshop 2012\Al_3D.png"/>
            <p:cNvPicPr>
              <a:picLocks noChangeAspect="1" noChangeArrowheads="1"/>
            </p:cNvPicPr>
            <p:nvPr/>
          </p:nvPicPr>
          <p:blipFill>
            <a:blip r:embed="rId4" cstate="print"/>
            <a:srcRect l="7397" t="27597" r="9758" b="3604"/>
            <a:stretch>
              <a:fillRect/>
            </a:stretch>
          </p:blipFill>
          <p:spPr bwMode="auto">
            <a:xfrm>
              <a:off x="204715" y="5472752"/>
              <a:ext cx="1910685" cy="1194179"/>
            </a:xfrm>
            <a:prstGeom prst="rect">
              <a:avLst/>
            </a:prstGeom>
            <a:noFill/>
          </p:spPr>
        </p:pic>
      </p:grpSp>
      <p:pic>
        <p:nvPicPr>
          <p:cNvPr id="2050" name="Picture 2" descr="C:\Users\RMendelsberg\Documents\RJ Mendelsberg\Projects\Niobium ANL\SRF materials workshop 2012\Small_XR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9589" y="81888"/>
            <a:ext cx="3538372" cy="43070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 cstate="print">
            <a:lum bright="-40000" contrast="10000"/>
          </a:blip>
          <a:srcRect/>
          <a:stretch>
            <a:fillRect/>
          </a:stretch>
        </p:blipFill>
        <p:spPr bwMode="auto">
          <a:xfrm>
            <a:off x="0" y="0"/>
            <a:ext cx="916305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5664"/>
            <a:ext cx="8229600" cy="1143000"/>
          </a:xfrm>
          <a:effectLst>
            <a:outerShdw blurRad="50800" dist="50800" dir="5400000" algn="ctr" rotWithShape="0">
              <a:srgbClr val="000000"/>
            </a:outerShdw>
          </a:effectLst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Acknowledgements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4831310" y="2129056"/>
            <a:ext cx="3166280" cy="2361062"/>
            <a:chOff x="1733266" y="2565780"/>
            <a:chExt cx="3166280" cy="2361062"/>
          </a:xfrm>
        </p:grpSpPr>
        <p:sp>
          <p:nvSpPr>
            <p:cNvPr id="73" name="Rectangle 72"/>
            <p:cNvSpPr/>
            <p:nvPr/>
          </p:nvSpPr>
          <p:spPr>
            <a:xfrm>
              <a:off x="1733266" y="2565780"/>
              <a:ext cx="3166280" cy="2361062"/>
            </a:xfrm>
            <a:prstGeom prst="rect">
              <a:avLst/>
            </a:prstGeom>
            <a:solidFill>
              <a:srgbClr val="17375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829066" y="2642077"/>
              <a:ext cx="2974681" cy="2208468"/>
              <a:chOff x="7727731" y="5924996"/>
              <a:chExt cx="990600" cy="735443"/>
            </a:xfrm>
          </p:grpSpPr>
          <p:sp>
            <p:nvSpPr>
              <p:cNvPr id="7" name="Line 49"/>
              <p:cNvSpPr>
                <a:spLocks noChangeShapeType="1"/>
              </p:cNvSpPr>
              <p:nvPr/>
            </p:nvSpPr>
            <p:spPr bwMode="auto">
              <a:xfrm>
                <a:off x="8451631" y="5969876"/>
                <a:ext cx="266700" cy="95250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sp>
            <p:nvSpPr>
              <p:cNvPr id="8" name="Line 50"/>
              <p:cNvSpPr>
                <a:spLocks noChangeShapeType="1"/>
              </p:cNvSpPr>
              <p:nvPr/>
            </p:nvSpPr>
            <p:spPr bwMode="auto">
              <a:xfrm>
                <a:off x="8718331" y="6065126"/>
                <a:ext cx="0" cy="419100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sp>
            <p:nvSpPr>
              <p:cNvPr id="9" name="Line 51"/>
              <p:cNvSpPr>
                <a:spLocks noChangeShapeType="1"/>
              </p:cNvSpPr>
              <p:nvPr/>
            </p:nvSpPr>
            <p:spPr bwMode="auto">
              <a:xfrm flipH="1" flipV="1">
                <a:off x="8450044" y="6436601"/>
                <a:ext cx="268287" cy="47625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sp>
            <p:nvSpPr>
              <p:cNvPr id="10" name="Line 52"/>
              <p:cNvSpPr>
                <a:spLocks noChangeShapeType="1"/>
              </p:cNvSpPr>
              <p:nvPr/>
            </p:nvSpPr>
            <p:spPr bwMode="auto">
              <a:xfrm flipH="1">
                <a:off x="8450044" y="5969876"/>
                <a:ext cx="1587" cy="466725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sp>
            <p:nvSpPr>
              <p:cNvPr id="11" name="Line 53"/>
              <p:cNvSpPr>
                <a:spLocks noChangeShapeType="1"/>
              </p:cNvSpPr>
              <p:nvPr/>
            </p:nvSpPr>
            <p:spPr bwMode="auto">
              <a:xfrm flipH="1">
                <a:off x="8299231" y="6435014"/>
                <a:ext cx="150813" cy="68262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sp>
            <p:nvSpPr>
              <p:cNvPr id="12" name="Line 54"/>
              <p:cNvSpPr>
                <a:spLocks noChangeShapeType="1"/>
              </p:cNvSpPr>
              <p:nvPr/>
            </p:nvSpPr>
            <p:spPr bwMode="auto">
              <a:xfrm flipH="1">
                <a:off x="8538944" y="6484226"/>
                <a:ext cx="179387" cy="52388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sp>
            <p:nvSpPr>
              <p:cNvPr id="13" name="Line 55"/>
              <p:cNvSpPr>
                <a:spLocks noChangeShapeType="1"/>
              </p:cNvSpPr>
              <p:nvPr/>
            </p:nvSpPr>
            <p:spPr bwMode="auto">
              <a:xfrm>
                <a:off x="8299231" y="6503276"/>
                <a:ext cx="247650" cy="38100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sp>
            <p:nvSpPr>
              <p:cNvPr id="14" name="Line 56"/>
              <p:cNvSpPr>
                <a:spLocks noChangeShapeType="1"/>
              </p:cNvSpPr>
              <p:nvPr/>
            </p:nvSpPr>
            <p:spPr bwMode="auto">
              <a:xfrm flipH="1">
                <a:off x="8261131" y="5969876"/>
                <a:ext cx="190500" cy="171450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sp>
            <p:nvSpPr>
              <p:cNvPr id="15" name="Line 57"/>
              <p:cNvSpPr>
                <a:spLocks noChangeShapeType="1"/>
              </p:cNvSpPr>
              <p:nvPr/>
            </p:nvSpPr>
            <p:spPr bwMode="auto">
              <a:xfrm flipH="1">
                <a:off x="8013481" y="6198476"/>
                <a:ext cx="190500" cy="190500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sp>
            <p:nvSpPr>
              <p:cNvPr id="16" name="Line 58"/>
              <p:cNvSpPr>
                <a:spLocks noChangeShapeType="1"/>
              </p:cNvSpPr>
              <p:nvPr/>
            </p:nvSpPr>
            <p:spPr bwMode="auto">
              <a:xfrm>
                <a:off x="8261131" y="6103226"/>
                <a:ext cx="0" cy="355600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sp>
            <p:nvSpPr>
              <p:cNvPr id="17" name="Line 59"/>
              <p:cNvSpPr>
                <a:spLocks noChangeShapeType="1"/>
              </p:cNvSpPr>
              <p:nvPr/>
            </p:nvSpPr>
            <p:spPr bwMode="auto">
              <a:xfrm flipH="1">
                <a:off x="8203981" y="6101639"/>
                <a:ext cx="52388" cy="46037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sp>
            <p:nvSpPr>
              <p:cNvPr id="18" name="Line 60"/>
              <p:cNvSpPr>
                <a:spLocks noChangeShapeType="1"/>
              </p:cNvSpPr>
              <p:nvPr/>
            </p:nvSpPr>
            <p:spPr bwMode="auto">
              <a:xfrm>
                <a:off x="8203981" y="6141326"/>
                <a:ext cx="0" cy="300038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sp>
            <p:nvSpPr>
              <p:cNvPr id="19" name="Line 61"/>
              <p:cNvSpPr>
                <a:spLocks noChangeShapeType="1"/>
              </p:cNvSpPr>
              <p:nvPr/>
            </p:nvSpPr>
            <p:spPr bwMode="auto">
              <a:xfrm>
                <a:off x="8257956" y="6100051"/>
                <a:ext cx="33338" cy="11113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sp>
            <p:nvSpPr>
              <p:cNvPr id="20" name="Line 62"/>
              <p:cNvSpPr>
                <a:spLocks noChangeShapeType="1"/>
              </p:cNvSpPr>
              <p:nvPr/>
            </p:nvSpPr>
            <p:spPr bwMode="auto">
              <a:xfrm flipH="1">
                <a:off x="8623081" y="6511214"/>
                <a:ext cx="1588" cy="149225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sp>
            <p:nvSpPr>
              <p:cNvPr id="21" name="Line 63"/>
              <p:cNvSpPr>
                <a:spLocks noChangeShapeType="1"/>
              </p:cNvSpPr>
              <p:nvPr/>
            </p:nvSpPr>
            <p:spPr bwMode="auto">
              <a:xfrm flipH="1" flipV="1">
                <a:off x="7975381" y="6541376"/>
                <a:ext cx="649288" cy="119063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sp>
            <p:nvSpPr>
              <p:cNvPr id="22" name="Line 64"/>
              <p:cNvSpPr>
                <a:spLocks noChangeShapeType="1"/>
              </p:cNvSpPr>
              <p:nvPr/>
            </p:nvSpPr>
            <p:spPr bwMode="auto">
              <a:xfrm flipH="1" flipV="1">
                <a:off x="8013481" y="6408026"/>
                <a:ext cx="285750" cy="57150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sp>
            <p:nvSpPr>
              <p:cNvPr id="23" name="Line 65"/>
              <p:cNvSpPr>
                <a:spLocks noChangeShapeType="1"/>
              </p:cNvSpPr>
              <p:nvPr/>
            </p:nvSpPr>
            <p:spPr bwMode="auto">
              <a:xfrm>
                <a:off x="8481794" y="6074651"/>
                <a:ext cx="217487" cy="66675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sp>
            <p:nvSpPr>
              <p:cNvPr id="24" name="Line 66"/>
              <p:cNvSpPr>
                <a:spLocks noChangeShapeType="1"/>
              </p:cNvSpPr>
              <p:nvPr/>
            </p:nvSpPr>
            <p:spPr bwMode="auto">
              <a:xfrm flipH="1">
                <a:off x="8481794" y="6079414"/>
                <a:ext cx="3175" cy="336550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sp>
            <p:nvSpPr>
              <p:cNvPr id="25" name="Line 67"/>
              <p:cNvSpPr>
                <a:spLocks noChangeShapeType="1"/>
              </p:cNvSpPr>
              <p:nvPr/>
            </p:nvSpPr>
            <p:spPr bwMode="auto">
              <a:xfrm>
                <a:off x="8488144" y="6415964"/>
                <a:ext cx="209550" cy="38100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sp>
            <p:nvSpPr>
              <p:cNvPr id="26" name="Line 68"/>
              <p:cNvSpPr>
                <a:spLocks noChangeShapeType="1"/>
              </p:cNvSpPr>
              <p:nvPr/>
            </p:nvSpPr>
            <p:spPr bwMode="auto">
              <a:xfrm>
                <a:off x="8699281" y="6141326"/>
                <a:ext cx="0" cy="304800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sp>
            <p:nvSpPr>
              <p:cNvPr id="27" name="Line 69"/>
              <p:cNvSpPr>
                <a:spLocks noChangeShapeType="1"/>
              </p:cNvSpPr>
              <p:nvPr/>
            </p:nvSpPr>
            <p:spPr bwMode="auto">
              <a:xfrm flipH="1">
                <a:off x="8259544" y="6141326"/>
                <a:ext cx="115887" cy="93663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sp>
            <p:nvSpPr>
              <p:cNvPr id="28" name="Line 70"/>
              <p:cNvSpPr>
                <a:spLocks noChangeShapeType="1"/>
              </p:cNvSpPr>
              <p:nvPr/>
            </p:nvSpPr>
            <p:spPr bwMode="auto">
              <a:xfrm>
                <a:off x="8375431" y="6141326"/>
                <a:ext cx="0" cy="260350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sp>
            <p:nvSpPr>
              <p:cNvPr id="29" name="Line 71"/>
              <p:cNvSpPr>
                <a:spLocks noChangeShapeType="1"/>
              </p:cNvSpPr>
              <p:nvPr/>
            </p:nvSpPr>
            <p:spPr bwMode="auto">
              <a:xfrm flipH="1">
                <a:off x="8261131" y="6403264"/>
                <a:ext cx="114300" cy="57150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sp>
            <p:nvSpPr>
              <p:cNvPr id="30" name="Line 72"/>
              <p:cNvSpPr>
                <a:spLocks noChangeShapeType="1"/>
              </p:cNvSpPr>
              <p:nvPr/>
            </p:nvSpPr>
            <p:spPr bwMode="auto">
              <a:xfrm flipH="1">
                <a:off x="8069044" y="6284201"/>
                <a:ext cx="133350" cy="112713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sp>
            <p:nvSpPr>
              <p:cNvPr id="31" name="Line 73"/>
              <p:cNvSpPr>
                <a:spLocks noChangeShapeType="1"/>
              </p:cNvSpPr>
              <p:nvPr/>
            </p:nvSpPr>
            <p:spPr bwMode="auto">
              <a:xfrm flipH="1">
                <a:off x="8065869" y="6312776"/>
                <a:ext cx="138112" cy="107950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sp>
            <p:nvSpPr>
              <p:cNvPr id="32" name="Line 74"/>
              <p:cNvSpPr>
                <a:spLocks noChangeShapeType="1"/>
              </p:cNvSpPr>
              <p:nvPr/>
            </p:nvSpPr>
            <p:spPr bwMode="auto">
              <a:xfrm flipH="1">
                <a:off x="8129369" y="6388976"/>
                <a:ext cx="74612" cy="42863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sp>
            <p:nvSpPr>
              <p:cNvPr id="33" name="Line 75"/>
              <p:cNvSpPr>
                <a:spLocks noChangeShapeType="1"/>
              </p:cNvSpPr>
              <p:nvPr/>
            </p:nvSpPr>
            <p:spPr bwMode="auto">
              <a:xfrm flipH="1">
                <a:off x="8100794" y="6354051"/>
                <a:ext cx="103187" cy="73025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sp>
            <p:nvSpPr>
              <p:cNvPr id="34" name="Line 86"/>
              <p:cNvSpPr>
                <a:spLocks noChangeShapeType="1"/>
              </p:cNvSpPr>
              <p:nvPr/>
            </p:nvSpPr>
            <p:spPr bwMode="auto">
              <a:xfrm flipH="1">
                <a:off x="8067456" y="6393739"/>
                <a:ext cx="1588" cy="25400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sp>
            <p:nvSpPr>
              <p:cNvPr id="35" name="Freeform 87"/>
              <p:cNvSpPr>
                <a:spLocks/>
              </p:cNvSpPr>
              <p:nvPr/>
            </p:nvSpPr>
            <p:spPr bwMode="auto">
              <a:xfrm>
                <a:off x="7727731" y="6408026"/>
                <a:ext cx="285750" cy="38100"/>
              </a:xfrm>
              <a:custGeom>
                <a:avLst/>
                <a:gdLst/>
                <a:ahLst/>
                <a:cxnLst>
                  <a:cxn ang="0">
                    <a:pos x="720" y="0"/>
                  </a:cxn>
                  <a:cxn ang="0">
                    <a:pos x="534" y="18"/>
                  </a:cxn>
                  <a:cxn ang="0">
                    <a:pos x="0" y="96"/>
                  </a:cxn>
                </a:cxnLst>
                <a:rect l="0" t="0" r="r" b="b"/>
                <a:pathLst>
                  <a:path w="720" h="96">
                    <a:moveTo>
                      <a:pt x="720" y="0"/>
                    </a:moveTo>
                    <a:cubicBezTo>
                      <a:pt x="687" y="1"/>
                      <a:pt x="654" y="2"/>
                      <a:pt x="534" y="18"/>
                    </a:cubicBezTo>
                    <a:cubicBezTo>
                      <a:pt x="414" y="34"/>
                      <a:pt x="207" y="65"/>
                      <a:pt x="0" y="96"/>
                    </a:cubicBezTo>
                  </a:path>
                </a:pathLst>
              </a:custGeom>
              <a:noFill/>
              <a:ln w="9525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sp>
            <p:nvSpPr>
              <p:cNvPr id="36" name="Line 93"/>
              <p:cNvSpPr>
                <a:spLocks noChangeShapeType="1"/>
              </p:cNvSpPr>
              <p:nvPr/>
            </p:nvSpPr>
            <p:spPr bwMode="auto">
              <a:xfrm flipH="1">
                <a:off x="8299231" y="6444539"/>
                <a:ext cx="0" cy="58737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sp>
            <p:nvSpPr>
              <p:cNvPr id="37" name="Tree"/>
              <p:cNvSpPr>
                <a:spLocks noEditPoints="1" noChangeArrowheads="1"/>
              </p:cNvSpPr>
              <p:nvPr/>
            </p:nvSpPr>
            <p:spPr bwMode="auto">
              <a:xfrm>
                <a:off x="7861081" y="6160376"/>
                <a:ext cx="190500" cy="261938"/>
              </a:xfrm>
              <a:custGeom>
                <a:avLst/>
                <a:gdLst>
                  <a:gd name="G0" fmla="+- 0 0 0"/>
                  <a:gd name="G1" fmla="*/ 18900 1 3"/>
                  <a:gd name="G2" fmla="*/ 18900 2 3"/>
                  <a:gd name="G3" fmla="+- 18900 0 0"/>
                  <a:gd name="T0" fmla="*/ 10800 w 21600"/>
                  <a:gd name="T1" fmla="*/ 0 h 21600"/>
                  <a:gd name="T2" fmla="*/ 6171 w 21600"/>
                  <a:gd name="T3" fmla="*/ 6300 h 21600"/>
                  <a:gd name="T4" fmla="*/ 3086 w 21600"/>
                  <a:gd name="T5" fmla="*/ 12600 h 21600"/>
                  <a:gd name="T6" fmla="*/ 0 w 21600"/>
                  <a:gd name="T7" fmla="*/ 18900 h 21600"/>
                  <a:gd name="T8" fmla="*/ 15429 w 21600"/>
                  <a:gd name="T9" fmla="*/ 6300 h 21600"/>
                  <a:gd name="T10" fmla="*/ 18514 w 21600"/>
                  <a:gd name="T11" fmla="*/ 12600 h 21600"/>
                  <a:gd name="T12" fmla="*/ 21600 w 21600"/>
                  <a:gd name="T13" fmla="*/ 18900 h 21600"/>
                  <a:gd name="T14" fmla="*/ 17694720 60000 65536"/>
                  <a:gd name="T15" fmla="*/ 11796480 60000 65536"/>
                  <a:gd name="T16" fmla="*/ 11796480 60000 65536"/>
                  <a:gd name="T17" fmla="*/ 11796480 60000 65536"/>
                  <a:gd name="T18" fmla="*/ 0 60000 65536"/>
                  <a:gd name="T19" fmla="*/ 0 60000 65536"/>
                  <a:gd name="T20" fmla="*/ 0 60000 65536"/>
                  <a:gd name="T21" fmla="*/ 761 w 21600"/>
                  <a:gd name="T22" fmla="*/ 22454 h 21600"/>
                  <a:gd name="T23" fmla="*/ 21069 w 21600"/>
                  <a:gd name="T24" fmla="*/ 28282 h 2160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600" h="21600">
                    <a:moveTo>
                      <a:pt x="0" y="18900"/>
                    </a:moveTo>
                    <a:lnTo>
                      <a:pt x="9257" y="18900"/>
                    </a:lnTo>
                    <a:lnTo>
                      <a:pt x="9257" y="21600"/>
                    </a:lnTo>
                    <a:lnTo>
                      <a:pt x="12343" y="21600"/>
                    </a:lnTo>
                    <a:lnTo>
                      <a:pt x="12343" y="18900"/>
                    </a:lnTo>
                    <a:lnTo>
                      <a:pt x="21600" y="18900"/>
                    </a:lnTo>
                    <a:lnTo>
                      <a:pt x="12343" y="12600"/>
                    </a:lnTo>
                    <a:lnTo>
                      <a:pt x="18514" y="12600"/>
                    </a:lnTo>
                    <a:lnTo>
                      <a:pt x="12343" y="6300"/>
                    </a:lnTo>
                    <a:lnTo>
                      <a:pt x="15429" y="6300"/>
                    </a:lnTo>
                    <a:lnTo>
                      <a:pt x="10800" y="0"/>
                    </a:lnTo>
                    <a:lnTo>
                      <a:pt x="6171" y="6300"/>
                    </a:lnTo>
                    <a:lnTo>
                      <a:pt x="9257" y="6300"/>
                    </a:lnTo>
                    <a:lnTo>
                      <a:pt x="3086" y="12600"/>
                    </a:lnTo>
                    <a:lnTo>
                      <a:pt x="9257" y="1260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sp>
            <p:nvSpPr>
              <p:cNvPr id="38" name="Line 108"/>
              <p:cNvSpPr>
                <a:spLocks noChangeShapeType="1"/>
              </p:cNvSpPr>
              <p:nvPr/>
            </p:nvSpPr>
            <p:spPr bwMode="auto">
              <a:xfrm>
                <a:off x="8623081" y="6160376"/>
                <a:ext cx="57150" cy="14288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sp>
            <p:nvSpPr>
              <p:cNvPr id="39" name="Line 109"/>
              <p:cNvSpPr>
                <a:spLocks noChangeShapeType="1"/>
              </p:cNvSpPr>
              <p:nvPr/>
            </p:nvSpPr>
            <p:spPr bwMode="auto">
              <a:xfrm>
                <a:off x="8681819" y="6174664"/>
                <a:ext cx="0" cy="38100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sp>
            <p:nvSpPr>
              <p:cNvPr id="40" name="Line 113"/>
              <p:cNvSpPr>
                <a:spLocks noChangeShapeType="1"/>
              </p:cNvSpPr>
              <p:nvPr/>
            </p:nvSpPr>
            <p:spPr bwMode="auto">
              <a:xfrm>
                <a:off x="8623081" y="6227051"/>
                <a:ext cx="57150" cy="14288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sp>
            <p:nvSpPr>
              <p:cNvPr id="41" name="Line 114"/>
              <p:cNvSpPr>
                <a:spLocks noChangeShapeType="1"/>
              </p:cNvSpPr>
              <p:nvPr/>
            </p:nvSpPr>
            <p:spPr bwMode="auto">
              <a:xfrm>
                <a:off x="8681819" y="6241339"/>
                <a:ext cx="0" cy="38100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sp>
            <p:nvSpPr>
              <p:cNvPr id="42" name="Line 115"/>
              <p:cNvSpPr>
                <a:spLocks noChangeShapeType="1"/>
              </p:cNvSpPr>
              <p:nvPr/>
            </p:nvSpPr>
            <p:spPr bwMode="auto">
              <a:xfrm>
                <a:off x="8623081" y="6298489"/>
                <a:ext cx="57150" cy="14287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sp>
            <p:nvSpPr>
              <p:cNvPr id="43" name="Line 116"/>
              <p:cNvSpPr>
                <a:spLocks noChangeShapeType="1"/>
              </p:cNvSpPr>
              <p:nvPr/>
            </p:nvSpPr>
            <p:spPr bwMode="auto">
              <a:xfrm>
                <a:off x="8681819" y="6312776"/>
                <a:ext cx="0" cy="38100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sp>
            <p:nvSpPr>
              <p:cNvPr id="44" name="Line 117"/>
              <p:cNvSpPr>
                <a:spLocks noChangeShapeType="1"/>
              </p:cNvSpPr>
              <p:nvPr/>
            </p:nvSpPr>
            <p:spPr bwMode="auto">
              <a:xfrm>
                <a:off x="8623081" y="6374689"/>
                <a:ext cx="57150" cy="14287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sp>
            <p:nvSpPr>
              <p:cNvPr id="45" name="Line 118"/>
              <p:cNvSpPr>
                <a:spLocks noChangeShapeType="1"/>
              </p:cNvSpPr>
              <p:nvPr/>
            </p:nvSpPr>
            <p:spPr bwMode="auto">
              <a:xfrm>
                <a:off x="8681819" y="6388976"/>
                <a:ext cx="0" cy="38100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sp>
            <p:nvSpPr>
              <p:cNvPr id="46" name="Line 119"/>
              <p:cNvSpPr>
                <a:spLocks noChangeShapeType="1"/>
              </p:cNvSpPr>
              <p:nvPr/>
            </p:nvSpPr>
            <p:spPr bwMode="auto">
              <a:xfrm>
                <a:off x="8604031" y="6112751"/>
                <a:ext cx="0" cy="322263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sp>
            <p:nvSpPr>
              <p:cNvPr id="47" name="Line 120"/>
              <p:cNvSpPr>
                <a:spLocks noChangeShapeType="1"/>
              </p:cNvSpPr>
              <p:nvPr/>
            </p:nvSpPr>
            <p:spPr bwMode="auto">
              <a:xfrm>
                <a:off x="8518306" y="6134976"/>
                <a:ext cx="57150" cy="14288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sp>
            <p:nvSpPr>
              <p:cNvPr id="48" name="Line 121"/>
              <p:cNvSpPr>
                <a:spLocks noChangeShapeType="1"/>
              </p:cNvSpPr>
              <p:nvPr/>
            </p:nvSpPr>
            <p:spPr bwMode="auto">
              <a:xfrm>
                <a:off x="8577044" y="6149264"/>
                <a:ext cx="0" cy="38100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sp>
            <p:nvSpPr>
              <p:cNvPr id="49" name="Line 122"/>
              <p:cNvSpPr>
                <a:spLocks noChangeShapeType="1"/>
              </p:cNvSpPr>
              <p:nvPr/>
            </p:nvSpPr>
            <p:spPr bwMode="auto">
              <a:xfrm>
                <a:off x="8518306" y="6201651"/>
                <a:ext cx="57150" cy="14288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sp>
            <p:nvSpPr>
              <p:cNvPr id="50" name="Line 123"/>
              <p:cNvSpPr>
                <a:spLocks noChangeShapeType="1"/>
              </p:cNvSpPr>
              <p:nvPr/>
            </p:nvSpPr>
            <p:spPr bwMode="auto">
              <a:xfrm>
                <a:off x="8577044" y="6215939"/>
                <a:ext cx="0" cy="38100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sp>
            <p:nvSpPr>
              <p:cNvPr id="51" name="Line 124"/>
              <p:cNvSpPr>
                <a:spLocks noChangeShapeType="1"/>
              </p:cNvSpPr>
              <p:nvPr/>
            </p:nvSpPr>
            <p:spPr bwMode="auto">
              <a:xfrm>
                <a:off x="8518306" y="6273089"/>
                <a:ext cx="57150" cy="14287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sp>
            <p:nvSpPr>
              <p:cNvPr id="52" name="Line 125"/>
              <p:cNvSpPr>
                <a:spLocks noChangeShapeType="1"/>
              </p:cNvSpPr>
              <p:nvPr/>
            </p:nvSpPr>
            <p:spPr bwMode="auto">
              <a:xfrm>
                <a:off x="8577044" y="6287376"/>
                <a:ext cx="0" cy="38100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sp>
            <p:nvSpPr>
              <p:cNvPr id="53" name="Line 126"/>
              <p:cNvSpPr>
                <a:spLocks noChangeShapeType="1"/>
              </p:cNvSpPr>
              <p:nvPr/>
            </p:nvSpPr>
            <p:spPr bwMode="auto">
              <a:xfrm>
                <a:off x="8518306" y="6349289"/>
                <a:ext cx="57150" cy="14287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sp>
            <p:nvSpPr>
              <p:cNvPr id="54" name="Line 127"/>
              <p:cNvSpPr>
                <a:spLocks noChangeShapeType="1"/>
              </p:cNvSpPr>
              <p:nvPr/>
            </p:nvSpPr>
            <p:spPr bwMode="auto">
              <a:xfrm>
                <a:off x="8577044" y="6363576"/>
                <a:ext cx="0" cy="38100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sp>
            <p:nvSpPr>
              <p:cNvPr id="55" name="Line 138"/>
              <p:cNvSpPr>
                <a:spLocks noChangeShapeType="1"/>
              </p:cNvSpPr>
              <p:nvPr/>
            </p:nvSpPr>
            <p:spPr bwMode="auto">
              <a:xfrm>
                <a:off x="8318281" y="6187364"/>
                <a:ext cx="1588" cy="242887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sp>
            <p:nvSpPr>
              <p:cNvPr id="56" name="Line 148"/>
              <p:cNvSpPr>
                <a:spLocks noChangeShapeType="1"/>
              </p:cNvSpPr>
              <p:nvPr/>
            </p:nvSpPr>
            <p:spPr bwMode="auto">
              <a:xfrm flipV="1">
                <a:off x="8326219" y="6373101"/>
                <a:ext cx="30162" cy="15875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sp>
            <p:nvSpPr>
              <p:cNvPr id="57" name="Line 149"/>
              <p:cNvSpPr>
                <a:spLocks noChangeShapeType="1"/>
              </p:cNvSpPr>
              <p:nvPr/>
            </p:nvSpPr>
            <p:spPr bwMode="auto">
              <a:xfrm>
                <a:off x="8356381" y="6339764"/>
                <a:ext cx="0" cy="33337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sp>
            <p:nvSpPr>
              <p:cNvPr id="58" name="Line 150"/>
              <p:cNvSpPr>
                <a:spLocks noChangeShapeType="1"/>
              </p:cNvSpPr>
              <p:nvPr/>
            </p:nvSpPr>
            <p:spPr bwMode="auto">
              <a:xfrm flipV="1">
                <a:off x="8326219" y="6320714"/>
                <a:ext cx="30162" cy="15875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sp>
            <p:nvSpPr>
              <p:cNvPr id="59" name="Line 151"/>
              <p:cNvSpPr>
                <a:spLocks noChangeShapeType="1"/>
              </p:cNvSpPr>
              <p:nvPr/>
            </p:nvSpPr>
            <p:spPr bwMode="auto">
              <a:xfrm>
                <a:off x="8356381" y="6287376"/>
                <a:ext cx="0" cy="33338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sp>
            <p:nvSpPr>
              <p:cNvPr id="60" name="Line 152"/>
              <p:cNvSpPr>
                <a:spLocks noChangeShapeType="1"/>
              </p:cNvSpPr>
              <p:nvPr/>
            </p:nvSpPr>
            <p:spPr bwMode="auto">
              <a:xfrm flipV="1">
                <a:off x="8326219" y="6263564"/>
                <a:ext cx="30162" cy="15875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sp>
            <p:nvSpPr>
              <p:cNvPr id="61" name="Line 153"/>
              <p:cNvSpPr>
                <a:spLocks noChangeShapeType="1"/>
              </p:cNvSpPr>
              <p:nvPr/>
            </p:nvSpPr>
            <p:spPr bwMode="auto">
              <a:xfrm>
                <a:off x="8356381" y="6230226"/>
                <a:ext cx="0" cy="33338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sp>
            <p:nvSpPr>
              <p:cNvPr id="62" name="Line 154"/>
              <p:cNvSpPr>
                <a:spLocks noChangeShapeType="1"/>
              </p:cNvSpPr>
              <p:nvPr/>
            </p:nvSpPr>
            <p:spPr bwMode="auto">
              <a:xfrm flipV="1">
                <a:off x="8326219" y="6217526"/>
                <a:ext cx="30162" cy="17463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sp>
            <p:nvSpPr>
              <p:cNvPr id="63" name="Line 155"/>
              <p:cNvSpPr>
                <a:spLocks noChangeShapeType="1"/>
              </p:cNvSpPr>
              <p:nvPr/>
            </p:nvSpPr>
            <p:spPr bwMode="auto">
              <a:xfrm>
                <a:off x="8356381" y="6184189"/>
                <a:ext cx="0" cy="33337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sp>
            <p:nvSpPr>
              <p:cNvPr id="64" name="Line 159"/>
              <p:cNvSpPr>
                <a:spLocks noChangeShapeType="1"/>
              </p:cNvSpPr>
              <p:nvPr/>
            </p:nvSpPr>
            <p:spPr bwMode="auto">
              <a:xfrm flipV="1">
                <a:off x="8272244" y="6398501"/>
                <a:ext cx="31750" cy="17463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sp>
            <p:nvSpPr>
              <p:cNvPr id="65" name="Line 160"/>
              <p:cNvSpPr>
                <a:spLocks noChangeShapeType="1"/>
              </p:cNvSpPr>
              <p:nvPr/>
            </p:nvSpPr>
            <p:spPr bwMode="auto">
              <a:xfrm>
                <a:off x="8303994" y="6365164"/>
                <a:ext cx="0" cy="33337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sp>
            <p:nvSpPr>
              <p:cNvPr id="66" name="Line 161"/>
              <p:cNvSpPr>
                <a:spLocks noChangeShapeType="1"/>
              </p:cNvSpPr>
              <p:nvPr/>
            </p:nvSpPr>
            <p:spPr bwMode="auto">
              <a:xfrm flipV="1">
                <a:off x="8272244" y="6346114"/>
                <a:ext cx="31750" cy="17462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sp>
            <p:nvSpPr>
              <p:cNvPr id="67" name="Line 162"/>
              <p:cNvSpPr>
                <a:spLocks noChangeShapeType="1"/>
              </p:cNvSpPr>
              <p:nvPr/>
            </p:nvSpPr>
            <p:spPr bwMode="auto">
              <a:xfrm>
                <a:off x="8303994" y="6312776"/>
                <a:ext cx="0" cy="33338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sp>
            <p:nvSpPr>
              <p:cNvPr id="68" name="Line 163"/>
              <p:cNvSpPr>
                <a:spLocks noChangeShapeType="1"/>
              </p:cNvSpPr>
              <p:nvPr/>
            </p:nvSpPr>
            <p:spPr bwMode="auto">
              <a:xfrm flipV="1">
                <a:off x="8272244" y="6288964"/>
                <a:ext cx="31750" cy="17462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sp>
            <p:nvSpPr>
              <p:cNvPr id="69" name="Line 164"/>
              <p:cNvSpPr>
                <a:spLocks noChangeShapeType="1"/>
              </p:cNvSpPr>
              <p:nvPr/>
            </p:nvSpPr>
            <p:spPr bwMode="auto">
              <a:xfrm>
                <a:off x="8303994" y="6255626"/>
                <a:ext cx="0" cy="33338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sp>
            <p:nvSpPr>
              <p:cNvPr id="70" name="Line 165"/>
              <p:cNvSpPr>
                <a:spLocks noChangeShapeType="1"/>
              </p:cNvSpPr>
              <p:nvPr/>
            </p:nvSpPr>
            <p:spPr bwMode="auto">
              <a:xfrm flipV="1">
                <a:off x="8272244" y="6244514"/>
                <a:ext cx="31750" cy="15875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sp>
            <p:nvSpPr>
              <p:cNvPr id="71" name="Line 166"/>
              <p:cNvSpPr>
                <a:spLocks noChangeShapeType="1"/>
              </p:cNvSpPr>
              <p:nvPr/>
            </p:nvSpPr>
            <p:spPr bwMode="auto">
              <a:xfrm>
                <a:off x="8303994" y="6211176"/>
                <a:ext cx="0" cy="33338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7727731" y="5924996"/>
                <a:ext cx="447872" cy="204986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 Narrow"/>
                    <a:ea typeface="+mn-ea"/>
                  </a:rPr>
                  <a:t>MOLECULAR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 Narrow"/>
                    <a:ea typeface="+mn-ea"/>
                  </a:rPr>
                  <a:t>FOUNDRY</a:t>
                </a:r>
              </a:p>
            </p:txBody>
          </p:sp>
        </p:grpSp>
      </p:grpSp>
      <p:grpSp>
        <p:nvGrpSpPr>
          <p:cNvPr id="82" name="Group 81"/>
          <p:cNvGrpSpPr/>
          <p:nvPr/>
        </p:nvGrpSpPr>
        <p:grpSpPr>
          <a:xfrm>
            <a:off x="4176215" y="5186155"/>
            <a:ext cx="4258458" cy="1350701"/>
            <a:chOff x="4800861" y="4451711"/>
            <a:chExt cx="3346852" cy="1061557"/>
          </a:xfrm>
        </p:grpSpPr>
        <p:sp>
          <p:nvSpPr>
            <p:cNvPr id="74" name="Rectangle 73"/>
            <p:cNvSpPr/>
            <p:nvPr/>
          </p:nvSpPr>
          <p:spPr>
            <a:xfrm>
              <a:off x="4945739" y="4503680"/>
              <a:ext cx="3166280" cy="957618"/>
            </a:xfrm>
            <a:prstGeom prst="rect">
              <a:avLst/>
            </a:prstGeom>
            <a:solidFill>
              <a:srgbClr val="17375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1" name="Picture 7" descr="C:\Users\RMendelsberg\Documents\RJ Mendelsberg\Projects\Niobium ANL\SRF materials workshop 2012\Jlab_logo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00861" y="4451711"/>
              <a:ext cx="3346852" cy="1061557"/>
            </a:xfrm>
            <a:prstGeom prst="rect">
              <a:avLst/>
            </a:prstGeom>
            <a:noFill/>
          </p:spPr>
        </p:pic>
      </p:grpSp>
      <p:grpSp>
        <p:nvGrpSpPr>
          <p:cNvPr id="90" name="Group 89"/>
          <p:cNvGrpSpPr/>
          <p:nvPr/>
        </p:nvGrpSpPr>
        <p:grpSpPr>
          <a:xfrm>
            <a:off x="458896" y="180834"/>
            <a:ext cx="8226208" cy="1527160"/>
            <a:chOff x="497915" y="180834"/>
            <a:chExt cx="8226208" cy="1527160"/>
          </a:xfrm>
        </p:grpSpPr>
        <p:pic>
          <p:nvPicPr>
            <p:cNvPr id="76" name="Picture 7" descr="http://www.dusel.org/images/doe-logo-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7915" y="180834"/>
              <a:ext cx="1574620" cy="1527160"/>
            </a:xfrm>
            <a:prstGeom prst="rect">
              <a:avLst/>
            </a:prstGeom>
            <a:noFill/>
          </p:spPr>
        </p:pic>
        <p:pic>
          <p:nvPicPr>
            <p:cNvPr id="1035" name="Picture 11" descr="C:\Users\RMendelsberg\Documents\RJ Mendelsberg\Projects\Niobium ANL\SRF materials workshop 2012\Cal_Logo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260609" y="181846"/>
              <a:ext cx="1463514" cy="1525136"/>
            </a:xfrm>
            <a:prstGeom prst="rect">
              <a:avLst/>
            </a:prstGeom>
            <a:noFill/>
          </p:spPr>
        </p:pic>
      </p:grpSp>
      <p:sp>
        <p:nvSpPr>
          <p:cNvPr id="86" name="TextBox 85"/>
          <p:cNvSpPr txBox="1"/>
          <p:nvPr/>
        </p:nvSpPr>
        <p:spPr>
          <a:xfrm>
            <a:off x="914400" y="2361063"/>
            <a:ext cx="2778646" cy="3108543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Kin Man Yu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Delia </a:t>
            </a:r>
            <a:r>
              <a:rPr lang="en-US" sz="2800" b="1" dirty="0" err="1" smtClean="0">
                <a:solidFill>
                  <a:schemeClr val="bg1"/>
                </a:solidFill>
              </a:rPr>
              <a:t>Milliron</a:t>
            </a:r>
            <a:endParaRPr lang="en-US" sz="2800" b="1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Nick </a:t>
            </a:r>
            <a:r>
              <a:rPr lang="en-US" sz="2800" b="1" dirty="0" err="1" smtClean="0">
                <a:solidFill>
                  <a:schemeClr val="bg1"/>
                </a:solidFill>
              </a:rPr>
              <a:t>Groll</a:t>
            </a:r>
            <a:endParaRPr lang="en-US" sz="2800" b="1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Alex </a:t>
            </a:r>
            <a:r>
              <a:rPr lang="en-US" sz="2800" b="1" dirty="0" err="1" smtClean="0">
                <a:solidFill>
                  <a:schemeClr val="bg1"/>
                </a:solidFill>
              </a:rPr>
              <a:t>Nollau</a:t>
            </a:r>
            <a:endParaRPr lang="en-US" sz="2800" b="1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Arno </a:t>
            </a:r>
            <a:r>
              <a:rPr lang="en-US" sz="2800" b="1" dirty="0" err="1" smtClean="0">
                <a:solidFill>
                  <a:schemeClr val="bg1"/>
                </a:solidFill>
              </a:rPr>
              <a:t>Godeke</a:t>
            </a:r>
            <a:endParaRPr lang="en-US" sz="2800" b="1" dirty="0" smtClean="0">
              <a:solidFill>
                <a:schemeClr val="bg1"/>
              </a:solidFill>
            </a:endParaRPr>
          </a:p>
          <a:p>
            <a:r>
              <a:rPr lang="en-US" sz="2800" b="1" dirty="0" err="1" smtClean="0">
                <a:solidFill>
                  <a:schemeClr val="bg1"/>
                </a:solidFill>
              </a:rPr>
              <a:t>Matthijs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Mentink</a:t>
            </a:r>
            <a:endParaRPr lang="en-US" sz="2800" b="1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Lots of others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Rectangle 588"/>
          <p:cNvSpPr/>
          <p:nvPr/>
        </p:nvSpPr>
        <p:spPr>
          <a:xfrm flipH="1">
            <a:off x="7244309" y="3574682"/>
            <a:ext cx="121691" cy="1654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5618"/>
            <a:ext cx="8229600" cy="1143000"/>
          </a:xfrm>
        </p:spPr>
        <p:txBody>
          <a:bodyPr/>
          <a:lstStyle/>
          <a:p>
            <a:r>
              <a:rPr lang="en-US" b="1" dirty="0" smtClean="0"/>
              <a:t>Dual HiPIMS of </a:t>
            </a:r>
            <a:r>
              <a:rPr lang="en-US" b="1" dirty="0" err="1" smtClean="0"/>
              <a:t>Nb</a:t>
            </a:r>
            <a:r>
              <a:rPr lang="en-US" b="1" dirty="0" smtClean="0"/>
              <a:t> at LBNL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1952819" y="1063407"/>
            <a:ext cx="5241904" cy="283985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/>
          <p:cNvGrpSpPr/>
          <p:nvPr/>
        </p:nvGrpSpPr>
        <p:grpSpPr>
          <a:xfrm>
            <a:off x="2798030" y="1252493"/>
            <a:ext cx="3551482" cy="2461681"/>
            <a:chOff x="3120739" y="2227237"/>
            <a:chExt cx="2887772" cy="2001637"/>
          </a:xfrm>
        </p:grpSpPr>
        <p:grpSp>
          <p:nvGrpSpPr>
            <p:cNvPr id="13" name="Group 12"/>
            <p:cNvGrpSpPr/>
            <p:nvPr/>
          </p:nvGrpSpPr>
          <p:grpSpPr>
            <a:xfrm>
              <a:off x="3120739" y="2227237"/>
              <a:ext cx="2887772" cy="1047136"/>
              <a:chOff x="2983423" y="4803305"/>
              <a:chExt cx="2887772" cy="1047136"/>
            </a:xfrm>
          </p:grpSpPr>
          <p:cxnSp>
            <p:nvCxnSpPr>
              <p:cNvPr id="7" name="Straight Connector 6"/>
              <p:cNvCxnSpPr/>
              <p:nvPr/>
            </p:nvCxnSpPr>
            <p:spPr>
              <a:xfrm>
                <a:off x="2983423" y="5302045"/>
                <a:ext cx="1002891" cy="0"/>
              </a:xfrm>
              <a:prstGeom prst="line">
                <a:avLst/>
              </a:prstGeom>
              <a:ln w="571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Rectangle 7"/>
              <p:cNvSpPr/>
              <p:nvPr/>
            </p:nvSpPr>
            <p:spPr>
              <a:xfrm>
                <a:off x="2983423" y="5051322"/>
                <a:ext cx="117987" cy="250723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/>
              <p:cNvSpPr/>
              <p:nvPr/>
            </p:nvSpPr>
            <p:spPr>
              <a:xfrm>
                <a:off x="3986314" y="4803305"/>
                <a:ext cx="914400" cy="1047136"/>
              </a:xfrm>
              <a:prstGeom prst="arc">
                <a:avLst>
                  <a:gd name="adj1" fmla="val 10786212"/>
                  <a:gd name="adj2" fmla="val 0"/>
                </a:avLst>
              </a:prstGeom>
              <a:ln w="571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 flipH="1">
                <a:off x="4868304" y="5051322"/>
                <a:ext cx="1002891" cy="250723"/>
                <a:chOff x="3135823" y="5203722"/>
                <a:chExt cx="1002891" cy="250723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3135823" y="5454445"/>
                  <a:ext cx="1002891" cy="0"/>
                </a:xfrm>
                <a:prstGeom prst="line">
                  <a:avLst/>
                </a:prstGeom>
                <a:ln w="571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3135823" y="5203722"/>
                  <a:ext cx="117987" cy="250723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4" name="Group 13"/>
            <p:cNvGrpSpPr/>
            <p:nvPr/>
          </p:nvGrpSpPr>
          <p:grpSpPr>
            <a:xfrm flipV="1">
              <a:off x="3120739" y="3181738"/>
              <a:ext cx="2887772" cy="1047136"/>
              <a:chOff x="2983423" y="4803305"/>
              <a:chExt cx="2887772" cy="1047136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>
                <a:off x="2983423" y="5302045"/>
                <a:ext cx="1002891" cy="0"/>
              </a:xfrm>
              <a:prstGeom prst="line">
                <a:avLst/>
              </a:prstGeom>
              <a:ln w="571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/>
              <p:cNvSpPr/>
              <p:nvPr/>
            </p:nvSpPr>
            <p:spPr>
              <a:xfrm>
                <a:off x="2983423" y="5051322"/>
                <a:ext cx="117987" cy="250723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Arc 16"/>
              <p:cNvSpPr/>
              <p:nvPr/>
            </p:nvSpPr>
            <p:spPr>
              <a:xfrm>
                <a:off x="3986314" y="4803305"/>
                <a:ext cx="914400" cy="1047136"/>
              </a:xfrm>
              <a:prstGeom prst="arc">
                <a:avLst>
                  <a:gd name="adj1" fmla="val 10786212"/>
                  <a:gd name="adj2" fmla="val 0"/>
                </a:avLst>
              </a:prstGeom>
              <a:ln w="571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" name="Group 11"/>
              <p:cNvGrpSpPr/>
              <p:nvPr/>
            </p:nvGrpSpPr>
            <p:grpSpPr>
              <a:xfrm flipH="1">
                <a:off x="4868304" y="5051322"/>
                <a:ext cx="1002891" cy="250723"/>
                <a:chOff x="3135823" y="5203722"/>
                <a:chExt cx="1002891" cy="250723"/>
              </a:xfrm>
            </p:grpSpPr>
            <p:cxnSp>
              <p:nvCxnSpPr>
                <p:cNvPr id="19" name="Straight Connector 18"/>
                <p:cNvCxnSpPr/>
                <p:nvPr/>
              </p:nvCxnSpPr>
              <p:spPr>
                <a:xfrm>
                  <a:off x="3135823" y="5454445"/>
                  <a:ext cx="1002891" cy="0"/>
                </a:xfrm>
                <a:prstGeom prst="line">
                  <a:avLst/>
                </a:prstGeom>
                <a:ln w="571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ctangle 19"/>
                <p:cNvSpPr/>
                <p:nvPr/>
              </p:nvSpPr>
              <p:spPr>
                <a:xfrm>
                  <a:off x="3135823" y="5203722"/>
                  <a:ext cx="117987" cy="250723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462" name="Group 461"/>
          <p:cNvGrpSpPr/>
          <p:nvPr/>
        </p:nvGrpSpPr>
        <p:grpSpPr>
          <a:xfrm>
            <a:off x="4707688" y="2160009"/>
            <a:ext cx="4318508" cy="646648"/>
            <a:chOff x="4707688" y="2160009"/>
            <a:chExt cx="4318508" cy="646648"/>
          </a:xfrm>
        </p:grpSpPr>
        <p:sp>
          <p:nvSpPr>
            <p:cNvPr id="22" name="Rectangle 21"/>
            <p:cNvSpPr/>
            <p:nvPr/>
          </p:nvSpPr>
          <p:spPr>
            <a:xfrm>
              <a:off x="5383925" y="2332272"/>
              <a:ext cx="3126615" cy="30212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707688" y="2197417"/>
              <a:ext cx="694229" cy="57183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5431046" y="2160009"/>
              <a:ext cx="463275" cy="646648"/>
              <a:chOff x="5671019" y="2928796"/>
              <a:chExt cx="376697" cy="525801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5671019" y="2928796"/>
                <a:ext cx="376697" cy="128958"/>
                <a:chOff x="5566867" y="2193342"/>
                <a:chExt cx="376697" cy="96316"/>
              </a:xfrm>
            </p:grpSpPr>
            <p:cxnSp>
              <p:nvCxnSpPr>
                <p:cNvPr id="27" name="Straight Connector 26"/>
                <p:cNvCxnSpPr/>
                <p:nvPr/>
              </p:nvCxnSpPr>
              <p:spPr>
                <a:xfrm>
                  <a:off x="5566867" y="2289658"/>
                  <a:ext cx="109728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 flipV="1">
                  <a:off x="5673807" y="2194559"/>
                  <a:ext cx="95098" cy="9509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5767685" y="2193342"/>
                  <a:ext cx="175879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oup 34"/>
              <p:cNvGrpSpPr/>
              <p:nvPr/>
            </p:nvGrpSpPr>
            <p:grpSpPr>
              <a:xfrm flipV="1">
                <a:off x="5671019" y="3325639"/>
                <a:ext cx="376697" cy="128958"/>
                <a:chOff x="5566867" y="2193342"/>
                <a:chExt cx="376697" cy="96316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>
                  <a:off x="5566867" y="2289658"/>
                  <a:ext cx="109728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flipV="1">
                  <a:off x="5673807" y="2194559"/>
                  <a:ext cx="95098" cy="9509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5767685" y="2193342"/>
                  <a:ext cx="175879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59" name="Straight Connector 158"/>
            <p:cNvCxnSpPr/>
            <p:nvPr/>
          </p:nvCxnSpPr>
          <p:spPr>
            <a:xfrm flipH="1">
              <a:off x="5382322" y="2478974"/>
              <a:ext cx="364387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5659578" y="2273526"/>
              <a:ext cx="167845" cy="4196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1" name="Group 460"/>
          <p:cNvGrpSpPr/>
          <p:nvPr/>
        </p:nvGrpSpPr>
        <p:grpSpPr>
          <a:xfrm>
            <a:off x="138223" y="2160009"/>
            <a:ext cx="4297275" cy="646648"/>
            <a:chOff x="138223" y="2160009"/>
            <a:chExt cx="4297275" cy="646648"/>
          </a:xfrm>
        </p:grpSpPr>
        <p:sp>
          <p:nvSpPr>
            <p:cNvPr id="42" name="Rectangle 41"/>
            <p:cNvSpPr/>
            <p:nvPr/>
          </p:nvSpPr>
          <p:spPr>
            <a:xfrm flipH="1">
              <a:off x="632647" y="2332272"/>
              <a:ext cx="3126614" cy="30212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 flipH="1">
              <a:off x="3741269" y="2197417"/>
              <a:ext cx="694229" cy="57183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5" name="Group 38"/>
            <p:cNvGrpSpPr/>
            <p:nvPr/>
          </p:nvGrpSpPr>
          <p:grpSpPr>
            <a:xfrm flipH="1">
              <a:off x="3248865" y="2160009"/>
              <a:ext cx="463275" cy="646648"/>
              <a:chOff x="5671019" y="2928796"/>
              <a:chExt cx="376697" cy="525801"/>
            </a:xfrm>
          </p:grpSpPr>
          <p:grpSp>
            <p:nvGrpSpPr>
              <p:cNvPr id="46" name="Group 31"/>
              <p:cNvGrpSpPr/>
              <p:nvPr/>
            </p:nvGrpSpPr>
            <p:grpSpPr>
              <a:xfrm>
                <a:off x="5671019" y="2928796"/>
                <a:ext cx="376697" cy="128958"/>
                <a:chOff x="5566867" y="2193342"/>
                <a:chExt cx="376697" cy="96316"/>
              </a:xfrm>
            </p:grpSpPr>
            <p:cxnSp>
              <p:nvCxnSpPr>
                <p:cNvPr id="51" name="Straight Connector 50"/>
                <p:cNvCxnSpPr/>
                <p:nvPr/>
              </p:nvCxnSpPr>
              <p:spPr>
                <a:xfrm>
                  <a:off x="5566867" y="2289658"/>
                  <a:ext cx="109728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 flipV="1">
                  <a:off x="5673807" y="2194559"/>
                  <a:ext cx="95098" cy="9509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>
                  <a:off x="5767685" y="2193342"/>
                  <a:ext cx="175879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" name="Group 34"/>
              <p:cNvGrpSpPr/>
              <p:nvPr/>
            </p:nvGrpSpPr>
            <p:grpSpPr>
              <a:xfrm flipV="1">
                <a:off x="5671019" y="3325639"/>
                <a:ext cx="376697" cy="128958"/>
                <a:chOff x="5566867" y="2193342"/>
                <a:chExt cx="376697" cy="96316"/>
              </a:xfrm>
            </p:grpSpPr>
            <p:cxnSp>
              <p:nvCxnSpPr>
                <p:cNvPr id="48" name="Straight Connector 47"/>
                <p:cNvCxnSpPr/>
                <p:nvPr/>
              </p:nvCxnSpPr>
              <p:spPr>
                <a:xfrm>
                  <a:off x="5566867" y="2289658"/>
                  <a:ext cx="109728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 flipV="1">
                  <a:off x="5673807" y="2194559"/>
                  <a:ext cx="95098" cy="9509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>
                  <a:off x="5767685" y="2193342"/>
                  <a:ext cx="175879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60" name="Straight Connector 159"/>
            <p:cNvCxnSpPr/>
            <p:nvPr/>
          </p:nvCxnSpPr>
          <p:spPr>
            <a:xfrm flipH="1">
              <a:off x="138223" y="2478974"/>
              <a:ext cx="362699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/>
            <p:cNvSpPr/>
            <p:nvPr/>
          </p:nvSpPr>
          <p:spPr>
            <a:xfrm flipH="1">
              <a:off x="3315738" y="2273526"/>
              <a:ext cx="167845" cy="4196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3" name="Group 152"/>
          <p:cNvGrpSpPr/>
          <p:nvPr/>
        </p:nvGrpSpPr>
        <p:grpSpPr>
          <a:xfrm>
            <a:off x="3275715" y="1836126"/>
            <a:ext cx="2591758" cy="1294413"/>
            <a:chOff x="3557592" y="2671762"/>
            <a:chExt cx="2107404" cy="1052510"/>
          </a:xfrm>
        </p:grpSpPr>
        <p:grpSp>
          <p:nvGrpSpPr>
            <p:cNvPr id="145" name="Group 144"/>
            <p:cNvGrpSpPr/>
            <p:nvPr/>
          </p:nvGrpSpPr>
          <p:grpSpPr>
            <a:xfrm>
              <a:off x="3557592" y="2671762"/>
              <a:ext cx="2107404" cy="1052510"/>
              <a:chOff x="3574258" y="2671763"/>
              <a:chExt cx="2107404" cy="1052510"/>
            </a:xfrm>
          </p:grpSpPr>
          <p:grpSp>
            <p:nvGrpSpPr>
              <p:cNvPr id="144" name="Group 143"/>
              <p:cNvGrpSpPr/>
              <p:nvPr/>
            </p:nvGrpSpPr>
            <p:grpSpPr>
              <a:xfrm>
                <a:off x="3892628" y="2940641"/>
                <a:ext cx="1470664" cy="513314"/>
                <a:chOff x="3876270" y="2940641"/>
                <a:chExt cx="1470664" cy="513314"/>
              </a:xfrm>
            </p:grpSpPr>
            <p:grpSp>
              <p:nvGrpSpPr>
                <p:cNvPr id="114" name="Group 113"/>
                <p:cNvGrpSpPr/>
                <p:nvPr/>
              </p:nvGrpSpPr>
              <p:grpSpPr>
                <a:xfrm>
                  <a:off x="4665652" y="2940641"/>
                  <a:ext cx="681282" cy="513314"/>
                  <a:chOff x="4665652" y="2940925"/>
                  <a:chExt cx="681282" cy="513314"/>
                </a:xfrm>
              </p:grpSpPr>
              <p:grpSp>
                <p:nvGrpSpPr>
                  <p:cNvPr id="69" name="Group 68"/>
                  <p:cNvGrpSpPr/>
                  <p:nvPr/>
                </p:nvGrpSpPr>
                <p:grpSpPr>
                  <a:xfrm>
                    <a:off x="4665652" y="2940925"/>
                    <a:ext cx="681282" cy="255537"/>
                    <a:chOff x="5162040" y="2138700"/>
                    <a:chExt cx="681282" cy="255537"/>
                  </a:xfrm>
                </p:grpSpPr>
                <p:sp>
                  <p:nvSpPr>
                    <p:cNvPr id="65" name="Oval 64"/>
                    <p:cNvSpPr/>
                    <p:nvPr/>
                  </p:nvSpPr>
                  <p:spPr>
                    <a:xfrm>
                      <a:off x="5243622" y="2185723"/>
                      <a:ext cx="518118" cy="208514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prstDash val="sysDot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6" name="Oval 65"/>
                    <p:cNvSpPr/>
                    <p:nvPr/>
                  </p:nvSpPr>
                  <p:spPr>
                    <a:xfrm>
                      <a:off x="5162040" y="2138700"/>
                      <a:ext cx="681282" cy="255537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prstDash val="sysDot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7" name="Oval 66"/>
                    <p:cNvSpPr/>
                    <p:nvPr/>
                  </p:nvSpPr>
                  <p:spPr>
                    <a:xfrm>
                      <a:off x="5311039" y="2250875"/>
                      <a:ext cx="383284" cy="143362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prstDash val="sysDot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0" name="Group 69"/>
                  <p:cNvGrpSpPr/>
                  <p:nvPr/>
                </p:nvGrpSpPr>
                <p:grpSpPr>
                  <a:xfrm flipV="1">
                    <a:off x="4665652" y="3198702"/>
                    <a:ext cx="681282" cy="255537"/>
                    <a:chOff x="5162040" y="2138700"/>
                    <a:chExt cx="681282" cy="255537"/>
                  </a:xfrm>
                </p:grpSpPr>
                <p:sp>
                  <p:nvSpPr>
                    <p:cNvPr id="71" name="Oval 70"/>
                    <p:cNvSpPr/>
                    <p:nvPr/>
                  </p:nvSpPr>
                  <p:spPr>
                    <a:xfrm>
                      <a:off x="5243622" y="2185723"/>
                      <a:ext cx="518118" cy="208514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prstDash val="sysDot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2" name="Oval 71"/>
                    <p:cNvSpPr/>
                    <p:nvPr/>
                  </p:nvSpPr>
                  <p:spPr>
                    <a:xfrm>
                      <a:off x="5162040" y="2138700"/>
                      <a:ext cx="681282" cy="255537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prstDash val="sysDot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" name="Oval 72"/>
                    <p:cNvSpPr/>
                    <p:nvPr/>
                  </p:nvSpPr>
                  <p:spPr>
                    <a:xfrm>
                      <a:off x="5311039" y="2250875"/>
                      <a:ext cx="383284" cy="143362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prstDash val="sysDot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13" name="Group 112"/>
                <p:cNvGrpSpPr/>
                <p:nvPr/>
              </p:nvGrpSpPr>
              <p:grpSpPr>
                <a:xfrm>
                  <a:off x="3876270" y="2940641"/>
                  <a:ext cx="681282" cy="513314"/>
                  <a:chOff x="3876270" y="2940358"/>
                  <a:chExt cx="681282" cy="513314"/>
                </a:xfrm>
              </p:grpSpPr>
              <p:grpSp>
                <p:nvGrpSpPr>
                  <p:cNvPr id="76" name="Group 68"/>
                  <p:cNvGrpSpPr/>
                  <p:nvPr/>
                </p:nvGrpSpPr>
                <p:grpSpPr>
                  <a:xfrm>
                    <a:off x="3876270" y="2940358"/>
                    <a:ext cx="681282" cy="255537"/>
                    <a:chOff x="5162040" y="2138700"/>
                    <a:chExt cx="681282" cy="255537"/>
                  </a:xfrm>
                </p:grpSpPr>
                <p:sp>
                  <p:nvSpPr>
                    <p:cNvPr id="84" name="Oval 83"/>
                    <p:cNvSpPr/>
                    <p:nvPr/>
                  </p:nvSpPr>
                  <p:spPr>
                    <a:xfrm>
                      <a:off x="5243622" y="2185723"/>
                      <a:ext cx="518118" cy="208514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prstDash val="sysDot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5" name="Oval 84"/>
                    <p:cNvSpPr/>
                    <p:nvPr/>
                  </p:nvSpPr>
                  <p:spPr>
                    <a:xfrm>
                      <a:off x="5162040" y="2138700"/>
                      <a:ext cx="681282" cy="255537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prstDash val="sysDot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6" name="Oval 85"/>
                    <p:cNvSpPr/>
                    <p:nvPr/>
                  </p:nvSpPr>
                  <p:spPr>
                    <a:xfrm>
                      <a:off x="5311039" y="2250875"/>
                      <a:ext cx="383284" cy="143362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prstDash val="sysDot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7" name="Group 69"/>
                  <p:cNvGrpSpPr/>
                  <p:nvPr/>
                </p:nvGrpSpPr>
                <p:grpSpPr>
                  <a:xfrm flipV="1">
                    <a:off x="3876270" y="3198135"/>
                    <a:ext cx="681282" cy="255537"/>
                    <a:chOff x="5162040" y="2138700"/>
                    <a:chExt cx="681282" cy="255537"/>
                  </a:xfrm>
                </p:grpSpPr>
                <p:sp>
                  <p:nvSpPr>
                    <p:cNvPr id="81" name="Oval 80"/>
                    <p:cNvSpPr/>
                    <p:nvPr/>
                  </p:nvSpPr>
                  <p:spPr>
                    <a:xfrm>
                      <a:off x="5243622" y="2185723"/>
                      <a:ext cx="518118" cy="208514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prstDash val="sysDot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2" name="Oval 81"/>
                    <p:cNvSpPr/>
                    <p:nvPr/>
                  </p:nvSpPr>
                  <p:spPr>
                    <a:xfrm>
                      <a:off x="5162040" y="2138700"/>
                      <a:ext cx="681282" cy="255537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prstDash val="sysDot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3" name="Oval 82"/>
                    <p:cNvSpPr/>
                    <p:nvPr/>
                  </p:nvSpPr>
                  <p:spPr>
                    <a:xfrm>
                      <a:off x="5311039" y="2250875"/>
                      <a:ext cx="383284" cy="143362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prstDash val="sysDot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15" name="Group 114"/>
                <p:cNvGrpSpPr/>
                <p:nvPr/>
              </p:nvGrpSpPr>
              <p:grpSpPr>
                <a:xfrm>
                  <a:off x="4381426" y="3127051"/>
                  <a:ext cx="457274" cy="140494"/>
                  <a:chOff x="4371902" y="3131343"/>
                  <a:chExt cx="457274" cy="140494"/>
                </a:xfrm>
              </p:grpSpPr>
              <p:sp>
                <p:nvSpPr>
                  <p:cNvPr id="100" name="Arc 99"/>
                  <p:cNvSpPr/>
                  <p:nvPr/>
                </p:nvSpPr>
                <p:spPr>
                  <a:xfrm>
                    <a:off x="4371902" y="3148012"/>
                    <a:ext cx="457274" cy="123825"/>
                  </a:xfrm>
                  <a:prstGeom prst="arc">
                    <a:avLst>
                      <a:gd name="adj1" fmla="val 10799992"/>
                      <a:gd name="adj2" fmla="val 0"/>
                    </a:avLst>
                  </a:prstGeom>
                  <a:ln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Arc 100"/>
                  <p:cNvSpPr/>
                  <p:nvPr/>
                </p:nvSpPr>
                <p:spPr>
                  <a:xfrm flipV="1">
                    <a:off x="4371902" y="3131343"/>
                    <a:ext cx="457274" cy="123825"/>
                  </a:xfrm>
                  <a:prstGeom prst="arc">
                    <a:avLst>
                      <a:gd name="adj1" fmla="val 10799992"/>
                      <a:gd name="adj2" fmla="val 0"/>
                    </a:avLst>
                  </a:prstGeom>
                  <a:ln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" name="Arc 101"/>
                  <p:cNvSpPr/>
                  <p:nvPr/>
                </p:nvSpPr>
                <p:spPr>
                  <a:xfrm flipV="1">
                    <a:off x="4371902" y="3169441"/>
                    <a:ext cx="457274" cy="52389"/>
                  </a:xfrm>
                  <a:prstGeom prst="arc">
                    <a:avLst>
                      <a:gd name="adj1" fmla="val 10799992"/>
                      <a:gd name="adj2" fmla="val 0"/>
                    </a:avLst>
                  </a:prstGeom>
                  <a:ln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Arc 102"/>
                  <p:cNvSpPr/>
                  <p:nvPr/>
                </p:nvSpPr>
                <p:spPr>
                  <a:xfrm>
                    <a:off x="4371902" y="3181347"/>
                    <a:ext cx="457274" cy="52389"/>
                  </a:xfrm>
                  <a:prstGeom prst="arc">
                    <a:avLst>
                      <a:gd name="adj1" fmla="val 10799992"/>
                      <a:gd name="adj2" fmla="val 0"/>
                    </a:avLst>
                  </a:prstGeom>
                  <a:ln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07" name="Straight Connector 106"/>
                  <p:cNvCxnSpPr/>
                  <p:nvPr/>
                </p:nvCxnSpPr>
                <p:spPr>
                  <a:xfrm>
                    <a:off x="4381464" y="3202781"/>
                    <a:ext cx="43815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43" name="Group 142"/>
              <p:cNvGrpSpPr/>
              <p:nvPr/>
            </p:nvGrpSpPr>
            <p:grpSpPr>
              <a:xfrm>
                <a:off x="3574258" y="2671763"/>
                <a:ext cx="2107404" cy="1052510"/>
                <a:chOff x="3574258" y="2671763"/>
                <a:chExt cx="2107404" cy="1052510"/>
              </a:xfrm>
            </p:grpSpPr>
            <p:grpSp>
              <p:nvGrpSpPr>
                <p:cNvPr id="138" name="Group 137"/>
                <p:cNvGrpSpPr/>
                <p:nvPr/>
              </p:nvGrpSpPr>
              <p:grpSpPr>
                <a:xfrm>
                  <a:off x="3574258" y="2671763"/>
                  <a:ext cx="2102642" cy="547687"/>
                  <a:chOff x="3574258" y="2671763"/>
                  <a:chExt cx="2102642" cy="547687"/>
                </a:xfrm>
              </p:grpSpPr>
              <p:sp>
                <p:nvSpPr>
                  <p:cNvPr id="112" name="Arc 111"/>
                  <p:cNvSpPr/>
                  <p:nvPr/>
                </p:nvSpPr>
                <p:spPr>
                  <a:xfrm>
                    <a:off x="3752852" y="2852738"/>
                    <a:ext cx="1745455" cy="366712"/>
                  </a:xfrm>
                  <a:prstGeom prst="arc">
                    <a:avLst>
                      <a:gd name="adj1" fmla="val 10135247"/>
                      <a:gd name="adj2" fmla="val 758667"/>
                    </a:avLst>
                  </a:prstGeom>
                  <a:ln w="12700"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" name="Arc 115"/>
                  <p:cNvSpPr/>
                  <p:nvPr/>
                </p:nvSpPr>
                <p:spPr>
                  <a:xfrm>
                    <a:off x="3664744" y="2757488"/>
                    <a:ext cx="1921670" cy="461962"/>
                  </a:xfrm>
                  <a:prstGeom prst="arc">
                    <a:avLst>
                      <a:gd name="adj1" fmla="val 10135247"/>
                      <a:gd name="adj2" fmla="val 758667"/>
                    </a:avLst>
                  </a:prstGeom>
                  <a:ln w="12700"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0" name="Arc 129"/>
                  <p:cNvSpPr/>
                  <p:nvPr/>
                </p:nvSpPr>
                <p:spPr>
                  <a:xfrm>
                    <a:off x="3574258" y="2671763"/>
                    <a:ext cx="2102642" cy="545307"/>
                  </a:xfrm>
                  <a:prstGeom prst="arc">
                    <a:avLst>
                      <a:gd name="adj1" fmla="val 10135247"/>
                      <a:gd name="adj2" fmla="val 758667"/>
                    </a:avLst>
                  </a:prstGeom>
                  <a:ln w="12700"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9" name="Group 138"/>
                <p:cNvGrpSpPr/>
                <p:nvPr/>
              </p:nvGrpSpPr>
              <p:grpSpPr>
                <a:xfrm flipV="1">
                  <a:off x="3579020" y="3176586"/>
                  <a:ext cx="2102642" cy="547687"/>
                  <a:chOff x="3574258" y="2671763"/>
                  <a:chExt cx="2102642" cy="547687"/>
                </a:xfrm>
              </p:grpSpPr>
              <p:sp>
                <p:nvSpPr>
                  <p:cNvPr id="140" name="Arc 139"/>
                  <p:cNvSpPr/>
                  <p:nvPr/>
                </p:nvSpPr>
                <p:spPr>
                  <a:xfrm>
                    <a:off x="3752852" y="2852738"/>
                    <a:ext cx="1745455" cy="366712"/>
                  </a:xfrm>
                  <a:prstGeom prst="arc">
                    <a:avLst>
                      <a:gd name="adj1" fmla="val 10135247"/>
                      <a:gd name="adj2" fmla="val 758667"/>
                    </a:avLst>
                  </a:prstGeom>
                  <a:ln w="12700"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1" name="Arc 140"/>
                  <p:cNvSpPr/>
                  <p:nvPr/>
                </p:nvSpPr>
                <p:spPr>
                  <a:xfrm>
                    <a:off x="3664744" y="2757488"/>
                    <a:ext cx="1921670" cy="461962"/>
                  </a:xfrm>
                  <a:prstGeom prst="arc">
                    <a:avLst>
                      <a:gd name="adj1" fmla="val 10135247"/>
                      <a:gd name="adj2" fmla="val 758667"/>
                    </a:avLst>
                  </a:prstGeom>
                  <a:ln w="12700"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2" name="Arc 141"/>
                  <p:cNvSpPr/>
                  <p:nvPr/>
                </p:nvSpPr>
                <p:spPr>
                  <a:xfrm>
                    <a:off x="3574258" y="2671763"/>
                    <a:ext cx="2102642" cy="545307"/>
                  </a:xfrm>
                  <a:prstGeom prst="arc">
                    <a:avLst>
                      <a:gd name="adj1" fmla="val 10135247"/>
                      <a:gd name="adj2" fmla="val 758667"/>
                    </a:avLst>
                  </a:prstGeom>
                  <a:ln w="12700"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146" name="Group 145"/>
            <p:cNvGrpSpPr/>
            <p:nvPr/>
          </p:nvGrpSpPr>
          <p:grpSpPr>
            <a:xfrm>
              <a:off x="4043645" y="3105344"/>
              <a:ext cx="1135914" cy="174495"/>
              <a:chOff x="4043645" y="3105344"/>
              <a:chExt cx="1135914" cy="174495"/>
            </a:xfrm>
          </p:grpSpPr>
          <p:grpSp>
            <p:nvGrpSpPr>
              <p:cNvPr id="63" name="Group 62"/>
              <p:cNvGrpSpPr/>
              <p:nvPr/>
            </p:nvGrpSpPr>
            <p:grpSpPr>
              <a:xfrm>
                <a:off x="4833027" y="3105911"/>
                <a:ext cx="346532" cy="173928"/>
                <a:chOff x="5319271" y="2276370"/>
                <a:chExt cx="346532" cy="173928"/>
              </a:xfrm>
            </p:grpSpPr>
            <p:sp>
              <p:nvSpPr>
                <p:cNvPr id="61" name="Rectangle 60"/>
                <p:cNvSpPr/>
                <p:nvPr/>
              </p:nvSpPr>
              <p:spPr>
                <a:xfrm>
                  <a:off x="5319271" y="2276936"/>
                  <a:ext cx="173736" cy="17336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/>
                <p:cNvSpPr/>
                <p:nvPr/>
              </p:nvSpPr>
              <p:spPr>
                <a:xfrm>
                  <a:off x="5492067" y="2276370"/>
                  <a:ext cx="173736" cy="17336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8" name="Group 62"/>
              <p:cNvGrpSpPr/>
              <p:nvPr/>
            </p:nvGrpSpPr>
            <p:grpSpPr>
              <a:xfrm>
                <a:off x="4043645" y="3105344"/>
                <a:ext cx="346532" cy="173928"/>
                <a:chOff x="5319271" y="2276370"/>
                <a:chExt cx="346532" cy="173928"/>
              </a:xfrm>
            </p:grpSpPr>
            <p:sp>
              <p:nvSpPr>
                <p:cNvPr id="79" name="Rectangle 78"/>
                <p:cNvSpPr/>
                <p:nvPr/>
              </p:nvSpPr>
              <p:spPr>
                <a:xfrm>
                  <a:off x="5319271" y="2276936"/>
                  <a:ext cx="173736" cy="17336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5492067" y="2276370"/>
                  <a:ext cx="173736" cy="17336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218" name="Group 217"/>
          <p:cNvGrpSpPr/>
          <p:nvPr/>
        </p:nvGrpSpPr>
        <p:grpSpPr>
          <a:xfrm>
            <a:off x="250214" y="4831406"/>
            <a:ext cx="2680516" cy="1887855"/>
            <a:chOff x="499412" y="4921166"/>
            <a:chExt cx="2680516" cy="1887855"/>
          </a:xfrm>
        </p:grpSpPr>
        <p:sp>
          <p:nvSpPr>
            <p:cNvPr id="164" name="Rectangle 163"/>
            <p:cNvSpPr/>
            <p:nvPr/>
          </p:nvSpPr>
          <p:spPr>
            <a:xfrm>
              <a:off x="499412" y="4935989"/>
              <a:ext cx="2680516" cy="1846954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6" name="Straight Connector 165"/>
            <p:cNvCxnSpPr>
              <a:stCxn id="164" idx="0"/>
              <a:endCxn id="164" idx="2"/>
            </p:cNvCxnSpPr>
            <p:nvPr/>
          </p:nvCxnSpPr>
          <p:spPr>
            <a:xfrm>
              <a:off x="1839670" y="4935989"/>
              <a:ext cx="0" cy="1846954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5" name="Group 174"/>
            <p:cNvGrpSpPr/>
            <p:nvPr/>
          </p:nvGrpSpPr>
          <p:grpSpPr>
            <a:xfrm>
              <a:off x="545903" y="5366992"/>
              <a:ext cx="1186543" cy="1442029"/>
              <a:chOff x="982639" y="5120190"/>
              <a:chExt cx="1186543" cy="1442029"/>
            </a:xfrm>
          </p:grpSpPr>
          <p:sp>
            <p:nvSpPr>
              <p:cNvPr id="172" name="TextBox 171"/>
              <p:cNvSpPr txBox="1"/>
              <p:nvPr/>
            </p:nvSpPr>
            <p:spPr>
              <a:xfrm>
                <a:off x="982639" y="6100554"/>
                <a:ext cx="11865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4000 </a:t>
                </a:r>
                <a:r>
                  <a:rPr lang="el-GR" sz="2400" dirty="0" smtClean="0"/>
                  <a:t>μ</a:t>
                </a:r>
                <a:r>
                  <a:rPr lang="en-US" sz="2400" dirty="0" smtClean="0"/>
                  <a:t>F</a:t>
                </a:r>
                <a:endParaRPr lang="en-US" sz="2400" dirty="0"/>
              </a:p>
            </p:txBody>
          </p:sp>
          <p:sp>
            <p:nvSpPr>
              <p:cNvPr id="173" name="TextBox 172"/>
              <p:cNvSpPr txBox="1"/>
              <p:nvPr/>
            </p:nvSpPr>
            <p:spPr>
              <a:xfrm>
                <a:off x="982639" y="5120190"/>
                <a:ext cx="111761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± 750 V</a:t>
                </a:r>
                <a:endParaRPr lang="en-US" sz="2400" dirty="0"/>
              </a:p>
            </p:txBody>
          </p:sp>
          <p:sp>
            <p:nvSpPr>
              <p:cNvPr id="174" name="TextBox 173"/>
              <p:cNvSpPr txBox="1"/>
              <p:nvPr/>
            </p:nvSpPr>
            <p:spPr>
              <a:xfrm>
                <a:off x="982639" y="5610372"/>
                <a:ext cx="11208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± 200 A</a:t>
                </a:r>
                <a:endParaRPr lang="en-US" sz="2400" dirty="0"/>
              </a:p>
            </p:txBody>
          </p:sp>
        </p:grpSp>
        <p:grpSp>
          <p:nvGrpSpPr>
            <p:cNvPr id="176" name="Group 175"/>
            <p:cNvGrpSpPr/>
            <p:nvPr/>
          </p:nvGrpSpPr>
          <p:grpSpPr>
            <a:xfrm>
              <a:off x="1872005" y="5366992"/>
              <a:ext cx="1186543" cy="1442029"/>
              <a:chOff x="982639" y="5120190"/>
              <a:chExt cx="1186543" cy="1442029"/>
            </a:xfrm>
          </p:grpSpPr>
          <p:sp>
            <p:nvSpPr>
              <p:cNvPr id="177" name="TextBox 176"/>
              <p:cNvSpPr txBox="1"/>
              <p:nvPr/>
            </p:nvSpPr>
            <p:spPr>
              <a:xfrm>
                <a:off x="982639" y="6100554"/>
                <a:ext cx="11865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4000 </a:t>
                </a:r>
                <a:r>
                  <a:rPr lang="el-GR" sz="2400" dirty="0" smtClean="0"/>
                  <a:t>μ</a:t>
                </a:r>
                <a:r>
                  <a:rPr lang="en-US" sz="2400" dirty="0" smtClean="0"/>
                  <a:t>F</a:t>
                </a:r>
                <a:endParaRPr lang="en-US" sz="2400" dirty="0"/>
              </a:p>
            </p:txBody>
          </p:sp>
          <p:sp>
            <p:nvSpPr>
              <p:cNvPr id="178" name="TextBox 177"/>
              <p:cNvSpPr txBox="1"/>
              <p:nvPr/>
            </p:nvSpPr>
            <p:spPr>
              <a:xfrm>
                <a:off x="982639" y="5120190"/>
                <a:ext cx="111761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± 750 V</a:t>
                </a:r>
                <a:endParaRPr lang="en-US" sz="2400" dirty="0"/>
              </a:p>
            </p:txBody>
          </p:sp>
          <p:sp>
            <p:nvSpPr>
              <p:cNvPr id="179" name="TextBox 178"/>
              <p:cNvSpPr txBox="1"/>
              <p:nvPr/>
            </p:nvSpPr>
            <p:spPr>
              <a:xfrm>
                <a:off x="982639" y="5610372"/>
                <a:ext cx="11208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± 200 A</a:t>
                </a:r>
                <a:endParaRPr lang="en-US" sz="2400" dirty="0"/>
              </a:p>
            </p:txBody>
          </p:sp>
        </p:grpSp>
        <p:grpSp>
          <p:nvGrpSpPr>
            <p:cNvPr id="185" name="Group 184"/>
            <p:cNvGrpSpPr/>
            <p:nvPr/>
          </p:nvGrpSpPr>
          <p:grpSpPr>
            <a:xfrm>
              <a:off x="1951616" y="4921166"/>
              <a:ext cx="1217279" cy="584775"/>
              <a:chOff x="2620368" y="4715308"/>
              <a:chExt cx="1217279" cy="584775"/>
            </a:xfrm>
          </p:grpSpPr>
          <p:sp>
            <p:nvSpPr>
              <p:cNvPr id="181" name="Oval 180"/>
              <p:cNvSpPr/>
              <p:nvPr/>
            </p:nvSpPr>
            <p:spPr>
              <a:xfrm>
                <a:off x="2620368" y="4932633"/>
                <a:ext cx="204717" cy="204717"/>
              </a:xfrm>
              <a:prstGeom prst="ellipse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Oval 181"/>
              <p:cNvSpPr/>
              <p:nvPr/>
            </p:nvSpPr>
            <p:spPr>
              <a:xfrm>
                <a:off x="3332325" y="4932633"/>
                <a:ext cx="204717" cy="204717"/>
              </a:xfrm>
              <a:prstGeom prst="ellipse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TextBox 182"/>
              <p:cNvSpPr txBox="1"/>
              <p:nvPr/>
            </p:nvSpPr>
            <p:spPr>
              <a:xfrm>
                <a:off x="2802341" y="4715308"/>
                <a:ext cx="3898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+</a:t>
                </a:r>
                <a:endParaRPr lang="en-US" sz="3200" dirty="0"/>
              </a:p>
            </p:txBody>
          </p:sp>
          <p:sp>
            <p:nvSpPr>
              <p:cNvPr id="184" name="TextBox 183"/>
              <p:cNvSpPr txBox="1"/>
              <p:nvPr/>
            </p:nvSpPr>
            <p:spPr>
              <a:xfrm>
                <a:off x="3527947" y="4715308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-</a:t>
                </a:r>
              </a:p>
            </p:txBody>
          </p:sp>
        </p:grpSp>
        <p:grpSp>
          <p:nvGrpSpPr>
            <p:cNvPr id="187" name="Group 186"/>
            <p:cNvGrpSpPr/>
            <p:nvPr/>
          </p:nvGrpSpPr>
          <p:grpSpPr>
            <a:xfrm>
              <a:off x="616418" y="4921166"/>
              <a:ext cx="1217279" cy="584775"/>
              <a:chOff x="2620368" y="4715308"/>
              <a:chExt cx="1217279" cy="584775"/>
            </a:xfrm>
          </p:grpSpPr>
          <p:sp>
            <p:nvSpPr>
              <p:cNvPr id="188" name="Oval 187"/>
              <p:cNvSpPr/>
              <p:nvPr/>
            </p:nvSpPr>
            <p:spPr>
              <a:xfrm>
                <a:off x="2620368" y="4932633"/>
                <a:ext cx="204717" cy="204717"/>
              </a:xfrm>
              <a:prstGeom prst="ellipse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Oval 188"/>
              <p:cNvSpPr/>
              <p:nvPr/>
            </p:nvSpPr>
            <p:spPr>
              <a:xfrm>
                <a:off x="3332325" y="4932633"/>
                <a:ext cx="204717" cy="204717"/>
              </a:xfrm>
              <a:prstGeom prst="ellipse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TextBox 189"/>
              <p:cNvSpPr txBox="1"/>
              <p:nvPr/>
            </p:nvSpPr>
            <p:spPr>
              <a:xfrm>
                <a:off x="2802341" y="4715308"/>
                <a:ext cx="3898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+</a:t>
                </a:r>
                <a:endParaRPr lang="en-US" sz="3200" dirty="0"/>
              </a:p>
            </p:txBody>
          </p:sp>
          <p:sp>
            <p:nvSpPr>
              <p:cNvPr id="191" name="TextBox 190"/>
              <p:cNvSpPr txBox="1"/>
              <p:nvPr/>
            </p:nvSpPr>
            <p:spPr>
              <a:xfrm>
                <a:off x="3527947" y="4715308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-</a:t>
                </a:r>
              </a:p>
            </p:txBody>
          </p:sp>
        </p:grpSp>
      </p:grpSp>
      <p:grpSp>
        <p:nvGrpSpPr>
          <p:cNvPr id="464" name="Group 463"/>
          <p:cNvGrpSpPr/>
          <p:nvPr/>
        </p:nvGrpSpPr>
        <p:grpSpPr>
          <a:xfrm>
            <a:off x="279209" y="1821420"/>
            <a:ext cx="1663892" cy="1651379"/>
            <a:chOff x="275228" y="1971546"/>
            <a:chExt cx="1663892" cy="1651379"/>
          </a:xfrm>
        </p:grpSpPr>
        <p:sp>
          <p:nvSpPr>
            <p:cNvPr id="298" name="Rectangle 297"/>
            <p:cNvSpPr/>
            <p:nvPr/>
          </p:nvSpPr>
          <p:spPr>
            <a:xfrm>
              <a:off x="600501" y="1971546"/>
              <a:ext cx="464024" cy="129653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2" name="Group 271"/>
            <p:cNvGrpSpPr/>
            <p:nvPr/>
          </p:nvGrpSpPr>
          <p:grpSpPr>
            <a:xfrm>
              <a:off x="1097508" y="2053434"/>
              <a:ext cx="841612" cy="255894"/>
              <a:chOff x="536813" y="1634621"/>
              <a:chExt cx="841612" cy="436425"/>
            </a:xfrm>
          </p:grpSpPr>
          <p:cxnSp>
            <p:nvCxnSpPr>
              <p:cNvPr id="250" name="Straight Connector 249"/>
              <p:cNvCxnSpPr/>
              <p:nvPr/>
            </p:nvCxnSpPr>
            <p:spPr>
              <a:xfrm>
                <a:off x="963323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/>
              <p:cNvCxnSpPr/>
              <p:nvPr/>
            </p:nvCxnSpPr>
            <p:spPr>
              <a:xfrm flipH="1">
                <a:off x="1005974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/>
              <p:cNvCxnSpPr/>
              <p:nvPr/>
            </p:nvCxnSpPr>
            <p:spPr>
              <a:xfrm>
                <a:off x="1048625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/>
              <p:cNvCxnSpPr/>
              <p:nvPr/>
            </p:nvCxnSpPr>
            <p:spPr>
              <a:xfrm flipH="1">
                <a:off x="1091276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/>
              <p:cNvCxnSpPr/>
              <p:nvPr/>
            </p:nvCxnSpPr>
            <p:spPr>
              <a:xfrm>
                <a:off x="1133927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/>
              <p:cNvCxnSpPr/>
              <p:nvPr/>
            </p:nvCxnSpPr>
            <p:spPr>
              <a:xfrm flipH="1">
                <a:off x="1176578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/>
              <p:cNvCxnSpPr/>
              <p:nvPr/>
            </p:nvCxnSpPr>
            <p:spPr>
              <a:xfrm>
                <a:off x="1219229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/>
              <p:cNvCxnSpPr/>
              <p:nvPr/>
            </p:nvCxnSpPr>
            <p:spPr>
              <a:xfrm flipH="1">
                <a:off x="1261880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/>
              <p:cNvCxnSpPr/>
              <p:nvPr/>
            </p:nvCxnSpPr>
            <p:spPr>
              <a:xfrm>
                <a:off x="1304531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/>
              <p:cNvCxnSpPr/>
              <p:nvPr/>
            </p:nvCxnSpPr>
            <p:spPr>
              <a:xfrm flipH="1">
                <a:off x="1347186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61"/>
              <p:cNvCxnSpPr/>
              <p:nvPr/>
            </p:nvCxnSpPr>
            <p:spPr>
              <a:xfrm>
                <a:off x="536813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/>
              <p:cNvCxnSpPr/>
              <p:nvPr/>
            </p:nvCxnSpPr>
            <p:spPr>
              <a:xfrm flipH="1">
                <a:off x="579464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63"/>
              <p:cNvCxnSpPr/>
              <p:nvPr/>
            </p:nvCxnSpPr>
            <p:spPr>
              <a:xfrm>
                <a:off x="622115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/>
              <p:cNvCxnSpPr/>
              <p:nvPr/>
            </p:nvCxnSpPr>
            <p:spPr>
              <a:xfrm flipH="1">
                <a:off x="664766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Connector 265"/>
              <p:cNvCxnSpPr/>
              <p:nvPr/>
            </p:nvCxnSpPr>
            <p:spPr>
              <a:xfrm>
                <a:off x="707417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Straight Connector 266"/>
              <p:cNvCxnSpPr/>
              <p:nvPr/>
            </p:nvCxnSpPr>
            <p:spPr>
              <a:xfrm flipH="1">
                <a:off x="750068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Connector 267"/>
              <p:cNvCxnSpPr/>
              <p:nvPr/>
            </p:nvCxnSpPr>
            <p:spPr>
              <a:xfrm>
                <a:off x="792719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/>
              <p:cNvCxnSpPr/>
              <p:nvPr/>
            </p:nvCxnSpPr>
            <p:spPr>
              <a:xfrm flipH="1">
                <a:off x="835370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/>
              <p:cNvCxnSpPr/>
              <p:nvPr/>
            </p:nvCxnSpPr>
            <p:spPr>
              <a:xfrm>
                <a:off x="878021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/>
              <p:cNvCxnSpPr/>
              <p:nvPr/>
            </p:nvCxnSpPr>
            <p:spPr>
              <a:xfrm flipH="1">
                <a:off x="920672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3" name="Group 272"/>
            <p:cNvGrpSpPr/>
            <p:nvPr/>
          </p:nvGrpSpPr>
          <p:grpSpPr>
            <a:xfrm>
              <a:off x="1097508" y="2929163"/>
              <a:ext cx="841612" cy="255894"/>
              <a:chOff x="536813" y="1634621"/>
              <a:chExt cx="841612" cy="436425"/>
            </a:xfrm>
          </p:grpSpPr>
          <p:cxnSp>
            <p:nvCxnSpPr>
              <p:cNvPr id="274" name="Straight Connector 273"/>
              <p:cNvCxnSpPr/>
              <p:nvPr/>
            </p:nvCxnSpPr>
            <p:spPr>
              <a:xfrm>
                <a:off x="963323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/>
              <p:cNvCxnSpPr/>
              <p:nvPr/>
            </p:nvCxnSpPr>
            <p:spPr>
              <a:xfrm flipH="1">
                <a:off x="1005974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/>
              <p:cNvCxnSpPr/>
              <p:nvPr/>
            </p:nvCxnSpPr>
            <p:spPr>
              <a:xfrm>
                <a:off x="1048625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/>
              <p:cNvCxnSpPr/>
              <p:nvPr/>
            </p:nvCxnSpPr>
            <p:spPr>
              <a:xfrm flipH="1">
                <a:off x="1091276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/>
              <p:cNvCxnSpPr/>
              <p:nvPr/>
            </p:nvCxnSpPr>
            <p:spPr>
              <a:xfrm>
                <a:off x="1133927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/>
              <p:cNvCxnSpPr/>
              <p:nvPr/>
            </p:nvCxnSpPr>
            <p:spPr>
              <a:xfrm flipH="1">
                <a:off x="1176578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/>
              <p:nvPr/>
            </p:nvCxnSpPr>
            <p:spPr>
              <a:xfrm>
                <a:off x="1219229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/>
              <p:cNvCxnSpPr/>
              <p:nvPr/>
            </p:nvCxnSpPr>
            <p:spPr>
              <a:xfrm flipH="1">
                <a:off x="1261880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/>
              <p:cNvCxnSpPr/>
              <p:nvPr/>
            </p:nvCxnSpPr>
            <p:spPr>
              <a:xfrm>
                <a:off x="1304531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/>
              <p:cNvCxnSpPr/>
              <p:nvPr/>
            </p:nvCxnSpPr>
            <p:spPr>
              <a:xfrm flipH="1">
                <a:off x="1347186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/>
              <p:cNvCxnSpPr/>
              <p:nvPr/>
            </p:nvCxnSpPr>
            <p:spPr>
              <a:xfrm>
                <a:off x="536813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/>
              <p:cNvCxnSpPr/>
              <p:nvPr/>
            </p:nvCxnSpPr>
            <p:spPr>
              <a:xfrm flipH="1">
                <a:off x="579464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/>
              <p:cNvCxnSpPr/>
              <p:nvPr/>
            </p:nvCxnSpPr>
            <p:spPr>
              <a:xfrm>
                <a:off x="622115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/>
              <p:cNvCxnSpPr/>
              <p:nvPr/>
            </p:nvCxnSpPr>
            <p:spPr>
              <a:xfrm flipH="1">
                <a:off x="664766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/>
              <p:cNvCxnSpPr/>
              <p:nvPr/>
            </p:nvCxnSpPr>
            <p:spPr>
              <a:xfrm>
                <a:off x="707417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/>
              <p:cNvCxnSpPr/>
              <p:nvPr/>
            </p:nvCxnSpPr>
            <p:spPr>
              <a:xfrm flipH="1">
                <a:off x="750068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/>
              <p:cNvCxnSpPr/>
              <p:nvPr/>
            </p:nvCxnSpPr>
            <p:spPr>
              <a:xfrm>
                <a:off x="792719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/>
              <p:cNvCxnSpPr/>
              <p:nvPr/>
            </p:nvCxnSpPr>
            <p:spPr>
              <a:xfrm flipH="1">
                <a:off x="835370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/>
              <p:cNvCxnSpPr/>
              <p:nvPr/>
            </p:nvCxnSpPr>
            <p:spPr>
              <a:xfrm>
                <a:off x="878021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/>
              <p:cNvCxnSpPr/>
              <p:nvPr/>
            </p:nvCxnSpPr>
            <p:spPr>
              <a:xfrm flipH="1">
                <a:off x="920672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7" name="Rectangle 296"/>
            <p:cNvSpPr/>
            <p:nvPr/>
          </p:nvSpPr>
          <p:spPr>
            <a:xfrm>
              <a:off x="286602" y="3281733"/>
              <a:ext cx="1637732" cy="34119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2" name="Group 321"/>
            <p:cNvGrpSpPr/>
            <p:nvPr/>
          </p:nvGrpSpPr>
          <p:grpSpPr>
            <a:xfrm>
              <a:off x="390101" y="3385225"/>
              <a:ext cx="1384107" cy="150126"/>
              <a:chOff x="349157" y="4449169"/>
              <a:chExt cx="1902721" cy="177422"/>
            </a:xfrm>
          </p:grpSpPr>
          <p:cxnSp>
            <p:nvCxnSpPr>
              <p:cNvPr id="300" name="Straight Connector 299"/>
              <p:cNvCxnSpPr/>
              <p:nvPr/>
            </p:nvCxnSpPr>
            <p:spPr>
              <a:xfrm>
                <a:off x="1308887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Connector 300"/>
              <p:cNvCxnSpPr/>
              <p:nvPr/>
            </p:nvCxnSpPr>
            <p:spPr>
              <a:xfrm flipH="1">
                <a:off x="1404860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/>
              <p:cNvCxnSpPr/>
              <p:nvPr/>
            </p:nvCxnSpPr>
            <p:spPr>
              <a:xfrm>
                <a:off x="1500833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/>
              <p:cNvCxnSpPr/>
              <p:nvPr/>
            </p:nvCxnSpPr>
            <p:spPr>
              <a:xfrm flipH="1">
                <a:off x="1596806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/>
              <p:cNvCxnSpPr/>
              <p:nvPr/>
            </p:nvCxnSpPr>
            <p:spPr>
              <a:xfrm>
                <a:off x="1692779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/>
              <p:cNvCxnSpPr/>
              <p:nvPr/>
            </p:nvCxnSpPr>
            <p:spPr>
              <a:xfrm flipH="1">
                <a:off x="1788752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Straight Connector 305"/>
              <p:cNvCxnSpPr/>
              <p:nvPr/>
            </p:nvCxnSpPr>
            <p:spPr>
              <a:xfrm>
                <a:off x="1884725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Straight Connector 306"/>
              <p:cNvCxnSpPr/>
              <p:nvPr/>
            </p:nvCxnSpPr>
            <p:spPr>
              <a:xfrm flipH="1">
                <a:off x="1980698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Straight Connector 307"/>
              <p:cNvCxnSpPr/>
              <p:nvPr/>
            </p:nvCxnSpPr>
            <p:spPr>
              <a:xfrm>
                <a:off x="2076671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/>
              <p:cNvCxnSpPr/>
              <p:nvPr/>
            </p:nvCxnSpPr>
            <p:spPr>
              <a:xfrm flipH="1">
                <a:off x="2172641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/>
              <p:cNvCxnSpPr/>
              <p:nvPr/>
            </p:nvCxnSpPr>
            <p:spPr>
              <a:xfrm>
                <a:off x="349157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Straight Connector 310"/>
              <p:cNvCxnSpPr/>
              <p:nvPr/>
            </p:nvCxnSpPr>
            <p:spPr>
              <a:xfrm flipH="1">
                <a:off x="445130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/>
              <p:cNvCxnSpPr/>
              <p:nvPr/>
            </p:nvCxnSpPr>
            <p:spPr>
              <a:xfrm>
                <a:off x="541103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/>
              <p:cNvCxnSpPr/>
              <p:nvPr/>
            </p:nvCxnSpPr>
            <p:spPr>
              <a:xfrm flipH="1">
                <a:off x="637076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Connector 313"/>
              <p:cNvCxnSpPr/>
              <p:nvPr/>
            </p:nvCxnSpPr>
            <p:spPr>
              <a:xfrm>
                <a:off x="733049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/>
              <p:cNvCxnSpPr/>
              <p:nvPr/>
            </p:nvCxnSpPr>
            <p:spPr>
              <a:xfrm flipH="1">
                <a:off x="829022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/>
              <p:cNvCxnSpPr/>
              <p:nvPr/>
            </p:nvCxnSpPr>
            <p:spPr>
              <a:xfrm>
                <a:off x="924995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/>
              <p:cNvCxnSpPr/>
              <p:nvPr/>
            </p:nvCxnSpPr>
            <p:spPr>
              <a:xfrm flipH="1">
                <a:off x="1020968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Connector 317"/>
              <p:cNvCxnSpPr/>
              <p:nvPr/>
            </p:nvCxnSpPr>
            <p:spPr>
              <a:xfrm>
                <a:off x="1116941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/>
              <p:cNvCxnSpPr/>
              <p:nvPr/>
            </p:nvCxnSpPr>
            <p:spPr>
              <a:xfrm flipH="1">
                <a:off x="1212914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0" name="Rectangle 319"/>
            <p:cNvSpPr/>
            <p:nvPr/>
          </p:nvSpPr>
          <p:spPr>
            <a:xfrm>
              <a:off x="1787854" y="3337458"/>
              <a:ext cx="122830" cy="2456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Rectangle 320"/>
            <p:cNvSpPr/>
            <p:nvPr/>
          </p:nvSpPr>
          <p:spPr>
            <a:xfrm>
              <a:off x="275228" y="3337458"/>
              <a:ext cx="122830" cy="2456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5" name="Group 464"/>
          <p:cNvGrpSpPr/>
          <p:nvPr/>
        </p:nvGrpSpPr>
        <p:grpSpPr>
          <a:xfrm>
            <a:off x="7214547" y="1821420"/>
            <a:ext cx="1663892" cy="1651379"/>
            <a:chOff x="7224214" y="1971546"/>
            <a:chExt cx="1663892" cy="1651379"/>
          </a:xfrm>
        </p:grpSpPr>
        <p:grpSp>
          <p:nvGrpSpPr>
            <p:cNvPr id="394" name="Group 271"/>
            <p:cNvGrpSpPr/>
            <p:nvPr/>
          </p:nvGrpSpPr>
          <p:grpSpPr>
            <a:xfrm flipH="1">
              <a:off x="7224214" y="2053434"/>
              <a:ext cx="841612" cy="255894"/>
              <a:chOff x="536813" y="1634621"/>
              <a:chExt cx="841612" cy="436425"/>
            </a:xfrm>
          </p:grpSpPr>
          <p:cxnSp>
            <p:nvCxnSpPr>
              <p:cNvPr id="441" name="Straight Connector 440"/>
              <p:cNvCxnSpPr/>
              <p:nvPr/>
            </p:nvCxnSpPr>
            <p:spPr>
              <a:xfrm>
                <a:off x="963323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2" name="Straight Connector 441"/>
              <p:cNvCxnSpPr/>
              <p:nvPr/>
            </p:nvCxnSpPr>
            <p:spPr>
              <a:xfrm flipH="1">
                <a:off x="1005974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3" name="Straight Connector 442"/>
              <p:cNvCxnSpPr/>
              <p:nvPr/>
            </p:nvCxnSpPr>
            <p:spPr>
              <a:xfrm>
                <a:off x="1048625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4" name="Straight Connector 443"/>
              <p:cNvCxnSpPr/>
              <p:nvPr/>
            </p:nvCxnSpPr>
            <p:spPr>
              <a:xfrm flipH="1">
                <a:off x="1091276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5" name="Straight Connector 444"/>
              <p:cNvCxnSpPr/>
              <p:nvPr/>
            </p:nvCxnSpPr>
            <p:spPr>
              <a:xfrm>
                <a:off x="1133927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6" name="Straight Connector 445"/>
              <p:cNvCxnSpPr/>
              <p:nvPr/>
            </p:nvCxnSpPr>
            <p:spPr>
              <a:xfrm flipH="1">
                <a:off x="1176578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7" name="Straight Connector 446"/>
              <p:cNvCxnSpPr/>
              <p:nvPr/>
            </p:nvCxnSpPr>
            <p:spPr>
              <a:xfrm>
                <a:off x="1219229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8" name="Straight Connector 447"/>
              <p:cNvCxnSpPr/>
              <p:nvPr/>
            </p:nvCxnSpPr>
            <p:spPr>
              <a:xfrm flipH="1">
                <a:off x="1261880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9" name="Straight Connector 448"/>
              <p:cNvCxnSpPr/>
              <p:nvPr/>
            </p:nvCxnSpPr>
            <p:spPr>
              <a:xfrm>
                <a:off x="1304531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0" name="Straight Connector 449"/>
              <p:cNvCxnSpPr/>
              <p:nvPr/>
            </p:nvCxnSpPr>
            <p:spPr>
              <a:xfrm flipH="1">
                <a:off x="1347186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1" name="Straight Connector 450"/>
              <p:cNvCxnSpPr/>
              <p:nvPr/>
            </p:nvCxnSpPr>
            <p:spPr>
              <a:xfrm>
                <a:off x="536813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2" name="Straight Connector 451"/>
              <p:cNvCxnSpPr/>
              <p:nvPr/>
            </p:nvCxnSpPr>
            <p:spPr>
              <a:xfrm flipH="1">
                <a:off x="579464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3" name="Straight Connector 452"/>
              <p:cNvCxnSpPr/>
              <p:nvPr/>
            </p:nvCxnSpPr>
            <p:spPr>
              <a:xfrm>
                <a:off x="622115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4" name="Straight Connector 453"/>
              <p:cNvCxnSpPr/>
              <p:nvPr/>
            </p:nvCxnSpPr>
            <p:spPr>
              <a:xfrm flipH="1">
                <a:off x="664766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5" name="Straight Connector 454"/>
              <p:cNvCxnSpPr/>
              <p:nvPr/>
            </p:nvCxnSpPr>
            <p:spPr>
              <a:xfrm>
                <a:off x="707417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6" name="Straight Connector 455"/>
              <p:cNvCxnSpPr/>
              <p:nvPr/>
            </p:nvCxnSpPr>
            <p:spPr>
              <a:xfrm flipH="1">
                <a:off x="750068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7" name="Straight Connector 456"/>
              <p:cNvCxnSpPr/>
              <p:nvPr/>
            </p:nvCxnSpPr>
            <p:spPr>
              <a:xfrm>
                <a:off x="792719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8" name="Straight Connector 457"/>
              <p:cNvCxnSpPr/>
              <p:nvPr/>
            </p:nvCxnSpPr>
            <p:spPr>
              <a:xfrm flipH="1">
                <a:off x="835370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9" name="Straight Connector 458"/>
              <p:cNvCxnSpPr/>
              <p:nvPr/>
            </p:nvCxnSpPr>
            <p:spPr>
              <a:xfrm>
                <a:off x="878021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0" name="Straight Connector 459"/>
              <p:cNvCxnSpPr/>
              <p:nvPr/>
            </p:nvCxnSpPr>
            <p:spPr>
              <a:xfrm flipH="1">
                <a:off x="920672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5" name="Group 272"/>
            <p:cNvGrpSpPr/>
            <p:nvPr/>
          </p:nvGrpSpPr>
          <p:grpSpPr>
            <a:xfrm flipH="1">
              <a:off x="7224214" y="2929163"/>
              <a:ext cx="841612" cy="255894"/>
              <a:chOff x="536813" y="1634621"/>
              <a:chExt cx="841612" cy="436425"/>
            </a:xfrm>
          </p:grpSpPr>
          <p:cxnSp>
            <p:nvCxnSpPr>
              <p:cNvPr id="421" name="Straight Connector 420"/>
              <p:cNvCxnSpPr/>
              <p:nvPr/>
            </p:nvCxnSpPr>
            <p:spPr>
              <a:xfrm>
                <a:off x="963323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2" name="Straight Connector 421"/>
              <p:cNvCxnSpPr/>
              <p:nvPr/>
            </p:nvCxnSpPr>
            <p:spPr>
              <a:xfrm flipH="1">
                <a:off x="1005974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3" name="Straight Connector 422"/>
              <p:cNvCxnSpPr/>
              <p:nvPr/>
            </p:nvCxnSpPr>
            <p:spPr>
              <a:xfrm>
                <a:off x="1048625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4" name="Straight Connector 423"/>
              <p:cNvCxnSpPr/>
              <p:nvPr/>
            </p:nvCxnSpPr>
            <p:spPr>
              <a:xfrm flipH="1">
                <a:off x="1091276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5" name="Straight Connector 424"/>
              <p:cNvCxnSpPr/>
              <p:nvPr/>
            </p:nvCxnSpPr>
            <p:spPr>
              <a:xfrm>
                <a:off x="1133927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6" name="Straight Connector 425"/>
              <p:cNvCxnSpPr/>
              <p:nvPr/>
            </p:nvCxnSpPr>
            <p:spPr>
              <a:xfrm flipH="1">
                <a:off x="1176578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7" name="Straight Connector 426"/>
              <p:cNvCxnSpPr/>
              <p:nvPr/>
            </p:nvCxnSpPr>
            <p:spPr>
              <a:xfrm>
                <a:off x="1219229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8" name="Straight Connector 427"/>
              <p:cNvCxnSpPr/>
              <p:nvPr/>
            </p:nvCxnSpPr>
            <p:spPr>
              <a:xfrm flipH="1">
                <a:off x="1261880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9" name="Straight Connector 428"/>
              <p:cNvCxnSpPr/>
              <p:nvPr/>
            </p:nvCxnSpPr>
            <p:spPr>
              <a:xfrm>
                <a:off x="1304531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0" name="Straight Connector 429"/>
              <p:cNvCxnSpPr/>
              <p:nvPr/>
            </p:nvCxnSpPr>
            <p:spPr>
              <a:xfrm flipH="1">
                <a:off x="1347186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1" name="Straight Connector 430"/>
              <p:cNvCxnSpPr/>
              <p:nvPr/>
            </p:nvCxnSpPr>
            <p:spPr>
              <a:xfrm>
                <a:off x="536813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2" name="Straight Connector 431"/>
              <p:cNvCxnSpPr/>
              <p:nvPr/>
            </p:nvCxnSpPr>
            <p:spPr>
              <a:xfrm flipH="1">
                <a:off x="579464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3" name="Straight Connector 432"/>
              <p:cNvCxnSpPr/>
              <p:nvPr/>
            </p:nvCxnSpPr>
            <p:spPr>
              <a:xfrm>
                <a:off x="622115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4" name="Straight Connector 433"/>
              <p:cNvCxnSpPr/>
              <p:nvPr/>
            </p:nvCxnSpPr>
            <p:spPr>
              <a:xfrm flipH="1">
                <a:off x="664766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5" name="Straight Connector 434"/>
              <p:cNvCxnSpPr/>
              <p:nvPr/>
            </p:nvCxnSpPr>
            <p:spPr>
              <a:xfrm>
                <a:off x="707417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6" name="Straight Connector 435"/>
              <p:cNvCxnSpPr/>
              <p:nvPr/>
            </p:nvCxnSpPr>
            <p:spPr>
              <a:xfrm flipH="1">
                <a:off x="750068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7" name="Straight Connector 436"/>
              <p:cNvCxnSpPr/>
              <p:nvPr/>
            </p:nvCxnSpPr>
            <p:spPr>
              <a:xfrm>
                <a:off x="792719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8" name="Straight Connector 437"/>
              <p:cNvCxnSpPr/>
              <p:nvPr/>
            </p:nvCxnSpPr>
            <p:spPr>
              <a:xfrm flipH="1">
                <a:off x="835370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9" name="Straight Connector 438"/>
              <p:cNvCxnSpPr/>
              <p:nvPr/>
            </p:nvCxnSpPr>
            <p:spPr>
              <a:xfrm>
                <a:off x="878021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0" name="Straight Connector 439"/>
              <p:cNvCxnSpPr/>
              <p:nvPr/>
            </p:nvCxnSpPr>
            <p:spPr>
              <a:xfrm flipH="1">
                <a:off x="920672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7" name="Rectangle 396"/>
            <p:cNvSpPr/>
            <p:nvPr/>
          </p:nvSpPr>
          <p:spPr>
            <a:xfrm flipH="1">
              <a:off x="7239000" y="3281733"/>
              <a:ext cx="1637732" cy="34119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8" name="Group 321"/>
            <p:cNvGrpSpPr/>
            <p:nvPr/>
          </p:nvGrpSpPr>
          <p:grpSpPr>
            <a:xfrm flipH="1">
              <a:off x="7389126" y="3385225"/>
              <a:ext cx="1384107" cy="150126"/>
              <a:chOff x="349157" y="4449169"/>
              <a:chExt cx="1902721" cy="177422"/>
            </a:xfrm>
          </p:grpSpPr>
          <p:cxnSp>
            <p:nvCxnSpPr>
              <p:cNvPr id="401" name="Straight Connector 400"/>
              <p:cNvCxnSpPr/>
              <p:nvPr/>
            </p:nvCxnSpPr>
            <p:spPr>
              <a:xfrm>
                <a:off x="1308887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2" name="Straight Connector 401"/>
              <p:cNvCxnSpPr/>
              <p:nvPr/>
            </p:nvCxnSpPr>
            <p:spPr>
              <a:xfrm flipH="1">
                <a:off x="1404860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3" name="Straight Connector 402"/>
              <p:cNvCxnSpPr/>
              <p:nvPr/>
            </p:nvCxnSpPr>
            <p:spPr>
              <a:xfrm>
                <a:off x="1500833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4" name="Straight Connector 403"/>
              <p:cNvCxnSpPr/>
              <p:nvPr/>
            </p:nvCxnSpPr>
            <p:spPr>
              <a:xfrm flipH="1">
                <a:off x="1596806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5" name="Straight Connector 404"/>
              <p:cNvCxnSpPr/>
              <p:nvPr/>
            </p:nvCxnSpPr>
            <p:spPr>
              <a:xfrm>
                <a:off x="1692779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6" name="Straight Connector 405"/>
              <p:cNvCxnSpPr/>
              <p:nvPr/>
            </p:nvCxnSpPr>
            <p:spPr>
              <a:xfrm flipH="1">
                <a:off x="1788752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7" name="Straight Connector 406"/>
              <p:cNvCxnSpPr/>
              <p:nvPr/>
            </p:nvCxnSpPr>
            <p:spPr>
              <a:xfrm>
                <a:off x="1884725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8" name="Straight Connector 407"/>
              <p:cNvCxnSpPr/>
              <p:nvPr/>
            </p:nvCxnSpPr>
            <p:spPr>
              <a:xfrm flipH="1">
                <a:off x="1980698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9" name="Straight Connector 408"/>
              <p:cNvCxnSpPr/>
              <p:nvPr/>
            </p:nvCxnSpPr>
            <p:spPr>
              <a:xfrm>
                <a:off x="2076671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" name="Straight Connector 409"/>
              <p:cNvCxnSpPr/>
              <p:nvPr/>
            </p:nvCxnSpPr>
            <p:spPr>
              <a:xfrm flipH="1">
                <a:off x="2172641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1" name="Straight Connector 410"/>
              <p:cNvCxnSpPr/>
              <p:nvPr/>
            </p:nvCxnSpPr>
            <p:spPr>
              <a:xfrm>
                <a:off x="349157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2" name="Straight Connector 411"/>
              <p:cNvCxnSpPr/>
              <p:nvPr/>
            </p:nvCxnSpPr>
            <p:spPr>
              <a:xfrm flipH="1">
                <a:off x="445130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3" name="Straight Connector 412"/>
              <p:cNvCxnSpPr/>
              <p:nvPr/>
            </p:nvCxnSpPr>
            <p:spPr>
              <a:xfrm>
                <a:off x="541103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4" name="Straight Connector 413"/>
              <p:cNvCxnSpPr/>
              <p:nvPr/>
            </p:nvCxnSpPr>
            <p:spPr>
              <a:xfrm flipH="1">
                <a:off x="637076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5" name="Straight Connector 414"/>
              <p:cNvCxnSpPr/>
              <p:nvPr/>
            </p:nvCxnSpPr>
            <p:spPr>
              <a:xfrm>
                <a:off x="733049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6" name="Straight Connector 415"/>
              <p:cNvCxnSpPr/>
              <p:nvPr/>
            </p:nvCxnSpPr>
            <p:spPr>
              <a:xfrm flipH="1">
                <a:off x="829022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7" name="Straight Connector 416"/>
              <p:cNvCxnSpPr/>
              <p:nvPr/>
            </p:nvCxnSpPr>
            <p:spPr>
              <a:xfrm>
                <a:off x="924995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8" name="Straight Connector 417"/>
              <p:cNvCxnSpPr/>
              <p:nvPr/>
            </p:nvCxnSpPr>
            <p:spPr>
              <a:xfrm flipH="1">
                <a:off x="1020968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9" name="Straight Connector 418"/>
              <p:cNvCxnSpPr/>
              <p:nvPr/>
            </p:nvCxnSpPr>
            <p:spPr>
              <a:xfrm>
                <a:off x="1116941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0" name="Straight Connector 419"/>
              <p:cNvCxnSpPr/>
              <p:nvPr/>
            </p:nvCxnSpPr>
            <p:spPr>
              <a:xfrm flipH="1">
                <a:off x="1212914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9" name="Rectangle 398"/>
            <p:cNvSpPr/>
            <p:nvPr/>
          </p:nvSpPr>
          <p:spPr>
            <a:xfrm flipH="1">
              <a:off x="7252650" y="3337458"/>
              <a:ext cx="122830" cy="2456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Rectangle 399"/>
            <p:cNvSpPr/>
            <p:nvPr/>
          </p:nvSpPr>
          <p:spPr>
            <a:xfrm flipH="1">
              <a:off x="8765276" y="3337458"/>
              <a:ext cx="122830" cy="2456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Rectangle 395"/>
            <p:cNvSpPr/>
            <p:nvPr/>
          </p:nvSpPr>
          <p:spPr>
            <a:xfrm flipH="1">
              <a:off x="8098809" y="1971546"/>
              <a:ext cx="464024" cy="129653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81" name="Straight Connector 480"/>
          <p:cNvCxnSpPr/>
          <p:nvPr/>
        </p:nvCxnSpPr>
        <p:spPr>
          <a:xfrm>
            <a:off x="1176793" y="4554721"/>
            <a:ext cx="638351" cy="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5" name="Straight Connector 484"/>
          <p:cNvCxnSpPr/>
          <p:nvPr/>
        </p:nvCxnSpPr>
        <p:spPr>
          <a:xfrm>
            <a:off x="2497540" y="4536999"/>
            <a:ext cx="6532160" cy="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7" name="Straight Connector 486"/>
          <p:cNvCxnSpPr/>
          <p:nvPr/>
        </p:nvCxnSpPr>
        <p:spPr>
          <a:xfrm flipV="1">
            <a:off x="9016870" y="2462710"/>
            <a:ext cx="0" cy="206484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8" name="Straight Connector 497"/>
          <p:cNvCxnSpPr/>
          <p:nvPr/>
        </p:nvCxnSpPr>
        <p:spPr>
          <a:xfrm>
            <a:off x="458794" y="3855492"/>
            <a:ext cx="0" cy="1207829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9" name="Straight Connector 498"/>
          <p:cNvCxnSpPr/>
          <p:nvPr/>
        </p:nvCxnSpPr>
        <p:spPr>
          <a:xfrm>
            <a:off x="127591" y="3877771"/>
            <a:ext cx="329609" cy="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1" name="Straight Connector 500"/>
          <p:cNvCxnSpPr/>
          <p:nvPr/>
        </p:nvCxnSpPr>
        <p:spPr>
          <a:xfrm>
            <a:off x="153769" y="2466753"/>
            <a:ext cx="0" cy="1432227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2" name="Straight Connector 511"/>
          <p:cNvCxnSpPr/>
          <p:nvPr/>
        </p:nvCxnSpPr>
        <p:spPr>
          <a:xfrm>
            <a:off x="1184061" y="4537881"/>
            <a:ext cx="0" cy="565755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9" name="Straight Connector 568"/>
          <p:cNvCxnSpPr/>
          <p:nvPr/>
        </p:nvCxnSpPr>
        <p:spPr>
          <a:xfrm>
            <a:off x="7197166" y="3878299"/>
            <a:ext cx="0" cy="160014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7" name="Group 576"/>
          <p:cNvGrpSpPr/>
          <p:nvPr/>
        </p:nvGrpSpPr>
        <p:grpSpPr>
          <a:xfrm>
            <a:off x="7009116" y="4050887"/>
            <a:ext cx="385402" cy="154598"/>
            <a:chOff x="1045044" y="3916664"/>
            <a:chExt cx="385402" cy="154598"/>
          </a:xfrm>
        </p:grpSpPr>
        <p:cxnSp>
          <p:nvCxnSpPr>
            <p:cNvPr id="572" name="Straight Connector 571"/>
            <p:cNvCxnSpPr/>
            <p:nvPr/>
          </p:nvCxnSpPr>
          <p:spPr>
            <a:xfrm flipV="1">
              <a:off x="1045044" y="3916664"/>
              <a:ext cx="385402" cy="871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3" name="Straight Connector 572"/>
            <p:cNvCxnSpPr/>
            <p:nvPr/>
          </p:nvCxnSpPr>
          <p:spPr>
            <a:xfrm flipV="1">
              <a:off x="1104947" y="3994181"/>
              <a:ext cx="265596" cy="436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5" name="Straight Connector 574"/>
            <p:cNvCxnSpPr/>
            <p:nvPr/>
          </p:nvCxnSpPr>
          <p:spPr>
            <a:xfrm>
              <a:off x="1169220" y="4071262"/>
              <a:ext cx="137051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6" name="Rectangle 585"/>
          <p:cNvSpPr/>
          <p:nvPr/>
        </p:nvSpPr>
        <p:spPr>
          <a:xfrm>
            <a:off x="3268644" y="4784314"/>
            <a:ext cx="2680516" cy="184695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8" name="Rectangle 587"/>
          <p:cNvSpPr/>
          <p:nvPr/>
        </p:nvSpPr>
        <p:spPr>
          <a:xfrm>
            <a:off x="7283450" y="3187700"/>
            <a:ext cx="45719" cy="5524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0" name="Rectangle 589"/>
          <p:cNvSpPr/>
          <p:nvPr/>
        </p:nvSpPr>
        <p:spPr>
          <a:xfrm flipH="1">
            <a:off x="7364958" y="3485782"/>
            <a:ext cx="343941" cy="3496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4" name="Group 593"/>
          <p:cNvGrpSpPr/>
          <p:nvPr/>
        </p:nvGrpSpPr>
        <p:grpSpPr>
          <a:xfrm flipH="1">
            <a:off x="1453109" y="3187700"/>
            <a:ext cx="464590" cy="647700"/>
            <a:chOff x="1230859" y="3416300"/>
            <a:chExt cx="464590" cy="647700"/>
          </a:xfrm>
        </p:grpSpPr>
        <p:sp>
          <p:nvSpPr>
            <p:cNvPr id="591" name="Rectangle 590"/>
            <p:cNvSpPr/>
            <p:nvPr/>
          </p:nvSpPr>
          <p:spPr>
            <a:xfrm flipH="1">
              <a:off x="1230859" y="3803282"/>
              <a:ext cx="121691" cy="16546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2" name="Rectangle 591"/>
            <p:cNvSpPr/>
            <p:nvPr/>
          </p:nvSpPr>
          <p:spPr>
            <a:xfrm>
              <a:off x="1270000" y="3416300"/>
              <a:ext cx="45719" cy="55245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3" name="Rectangle 592"/>
            <p:cNvSpPr/>
            <p:nvPr/>
          </p:nvSpPr>
          <p:spPr>
            <a:xfrm flipH="1">
              <a:off x="1351508" y="3714382"/>
              <a:ext cx="343941" cy="34961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6" name="Rectangle 595"/>
          <p:cNvSpPr/>
          <p:nvPr/>
        </p:nvSpPr>
        <p:spPr>
          <a:xfrm>
            <a:off x="3417505" y="4928616"/>
            <a:ext cx="2382794" cy="15583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7" name="Group 716"/>
          <p:cNvGrpSpPr/>
          <p:nvPr/>
        </p:nvGrpSpPr>
        <p:grpSpPr>
          <a:xfrm>
            <a:off x="3455719" y="5034494"/>
            <a:ext cx="2266100" cy="1395994"/>
            <a:chOff x="3455719" y="5034494"/>
            <a:chExt cx="2266100" cy="1395994"/>
          </a:xfrm>
        </p:grpSpPr>
        <p:cxnSp>
          <p:nvCxnSpPr>
            <p:cNvPr id="616" name="Straight Connector 615"/>
            <p:cNvCxnSpPr/>
            <p:nvPr/>
          </p:nvCxnSpPr>
          <p:spPr>
            <a:xfrm>
              <a:off x="5161698" y="5729890"/>
              <a:ext cx="560121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5" name="Straight Connector 604"/>
            <p:cNvCxnSpPr/>
            <p:nvPr/>
          </p:nvCxnSpPr>
          <p:spPr>
            <a:xfrm>
              <a:off x="3455719" y="5734465"/>
              <a:ext cx="27104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1" name="Straight Connector 600"/>
            <p:cNvCxnSpPr/>
            <p:nvPr/>
          </p:nvCxnSpPr>
          <p:spPr>
            <a:xfrm>
              <a:off x="3982083" y="5731869"/>
              <a:ext cx="922323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5" name="Group 614"/>
            <p:cNvGrpSpPr/>
            <p:nvPr/>
          </p:nvGrpSpPr>
          <p:grpSpPr>
            <a:xfrm flipV="1">
              <a:off x="4898007" y="5719305"/>
              <a:ext cx="276803" cy="711183"/>
              <a:chOff x="3849129" y="5363045"/>
              <a:chExt cx="276803" cy="526419"/>
            </a:xfrm>
          </p:grpSpPr>
          <p:cxnSp>
            <p:nvCxnSpPr>
              <p:cNvPr id="612" name="Straight Connector 611"/>
              <p:cNvCxnSpPr/>
              <p:nvPr/>
            </p:nvCxnSpPr>
            <p:spPr>
              <a:xfrm rot="5400000">
                <a:off x="3600415" y="5623657"/>
                <a:ext cx="521224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3" name="Straight Connector 612"/>
              <p:cNvCxnSpPr/>
              <p:nvPr/>
            </p:nvCxnSpPr>
            <p:spPr>
              <a:xfrm rot="5400000">
                <a:off x="3865320" y="5628852"/>
                <a:ext cx="521224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4" name="Straight Connector 613"/>
              <p:cNvCxnSpPr/>
              <p:nvPr/>
            </p:nvCxnSpPr>
            <p:spPr>
              <a:xfrm>
                <a:off x="3849129" y="5374920"/>
                <a:ext cx="275567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9" name="Group 618"/>
            <p:cNvGrpSpPr/>
            <p:nvPr/>
          </p:nvGrpSpPr>
          <p:grpSpPr>
            <a:xfrm>
              <a:off x="3714433" y="5034494"/>
              <a:ext cx="276803" cy="711183"/>
              <a:chOff x="3849129" y="5363045"/>
              <a:chExt cx="276803" cy="526419"/>
            </a:xfrm>
          </p:grpSpPr>
          <p:cxnSp>
            <p:nvCxnSpPr>
              <p:cNvPr id="620" name="Straight Connector 619"/>
              <p:cNvCxnSpPr/>
              <p:nvPr/>
            </p:nvCxnSpPr>
            <p:spPr>
              <a:xfrm rot="5400000">
                <a:off x="3600415" y="5623657"/>
                <a:ext cx="521224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1" name="Straight Connector 620"/>
              <p:cNvCxnSpPr/>
              <p:nvPr/>
            </p:nvCxnSpPr>
            <p:spPr>
              <a:xfrm rot="5400000">
                <a:off x="3865320" y="5628852"/>
                <a:ext cx="521224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2" name="Straight Connector 621"/>
              <p:cNvCxnSpPr/>
              <p:nvPr/>
            </p:nvCxnSpPr>
            <p:spPr>
              <a:xfrm>
                <a:off x="3849129" y="5374920"/>
                <a:ext cx="275567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66" name="Straight Connector 465"/>
          <p:cNvCxnSpPr/>
          <p:nvPr/>
        </p:nvCxnSpPr>
        <p:spPr>
          <a:xfrm>
            <a:off x="1805622" y="4537881"/>
            <a:ext cx="0" cy="565755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0" name="Straight Connector 469"/>
          <p:cNvCxnSpPr/>
          <p:nvPr/>
        </p:nvCxnSpPr>
        <p:spPr>
          <a:xfrm>
            <a:off x="2517580" y="4512860"/>
            <a:ext cx="0" cy="565755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Rectangle 588"/>
          <p:cNvSpPr/>
          <p:nvPr/>
        </p:nvSpPr>
        <p:spPr>
          <a:xfrm flipH="1">
            <a:off x="7244309" y="3574682"/>
            <a:ext cx="121691" cy="1654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5618"/>
            <a:ext cx="8229600" cy="1143000"/>
          </a:xfrm>
        </p:spPr>
        <p:txBody>
          <a:bodyPr/>
          <a:lstStyle/>
          <a:p>
            <a:r>
              <a:rPr lang="en-US" b="1" dirty="0" smtClean="0"/>
              <a:t>Dual HiPIMS of </a:t>
            </a:r>
            <a:r>
              <a:rPr lang="en-US" b="1" dirty="0" err="1" smtClean="0"/>
              <a:t>Nb</a:t>
            </a:r>
            <a:r>
              <a:rPr lang="en-US" b="1" dirty="0" smtClean="0"/>
              <a:t> at LBNL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1952819" y="1063407"/>
            <a:ext cx="5241904" cy="283985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54"/>
          <p:cNvGrpSpPr/>
          <p:nvPr/>
        </p:nvGrpSpPr>
        <p:grpSpPr>
          <a:xfrm>
            <a:off x="2798030" y="1252493"/>
            <a:ext cx="3551482" cy="2461681"/>
            <a:chOff x="3120739" y="2227237"/>
            <a:chExt cx="2887772" cy="2001637"/>
          </a:xfrm>
        </p:grpSpPr>
        <p:grpSp>
          <p:nvGrpSpPr>
            <p:cNvPr id="5" name="Group 12"/>
            <p:cNvGrpSpPr/>
            <p:nvPr/>
          </p:nvGrpSpPr>
          <p:grpSpPr>
            <a:xfrm>
              <a:off x="3120739" y="2227237"/>
              <a:ext cx="2887772" cy="1047136"/>
              <a:chOff x="2983423" y="4803305"/>
              <a:chExt cx="2887772" cy="1047136"/>
            </a:xfrm>
          </p:grpSpPr>
          <p:cxnSp>
            <p:nvCxnSpPr>
              <p:cNvPr id="7" name="Straight Connector 6"/>
              <p:cNvCxnSpPr/>
              <p:nvPr/>
            </p:nvCxnSpPr>
            <p:spPr>
              <a:xfrm>
                <a:off x="2983423" y="5302045"/>
                <a:ext cx="1002891" cy="0"/>
              </a:xfrm>
              <a:prstGeom prst="line">
                <a:avLst/>
              </a:prstGeom>
              <a:ln w="571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Rectangle 7"/>
              <p:cNvSpPr/>
              <p:nvPr/>
            </p:nvSpPr>
            <p:spPr>
              <a:xfrm>
                <a:off x="2983423" y="5051322"/>
                <a:ext cx="117987" cy="250723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/>
              <p:cNvSpPr/>
              <p:nvPr/>
            </p:nvSpPr>
            <p:spPr>
              <a:xfrm>
                <a:off x="3986314" y="4803305"/>
                <a:ext cx="914400" cy="1047136"/>
              </a:xfrm>
              <a:prstGeom prst="arc">
                <a:avLst>
                  <a:gd name="adj1" fmla="val 10786212"/>
                  <a:gd name="adj2" fmla="val 0"/>
                </a:avLst>
              </a:prstGeom>
              <a:ln w="571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" name="Group 11"/>
              <p:cNvGrpSpPr/>
              <p:nvPr/>
            </p:nvGrpSpPr>
            <p:grpSpPr>
              <a:xfrm flipH="1">
                <a:off x="4868304" y="5051322"/>
                <a:ext cx="1002891" cy="250723"/>
                <a:chOff x="3135823" y="5203722"/>
                <a:chExt cx="1002891" cy="250723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3135823" y="5454445"/>
                  <a:ext cx="1002891" cy="0"/>
                </a:xfrm>
                <a:prstGeom prst="line">
                  <a:avLst/>
                </a:prstGeom>
                <a:ln w="571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3135823" y="5203722"/>
                  <a:ext cx="117987" cy="250723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2" name="Group 13"/>
            <p:cNvGrpSpPr/>
            <p:nvPr/>
          </p:nvGrpSpPr>
          <p:grpSpPr>
            <a:xfrm flipV="1">
              <a:off x="3120739" y="3181738"/>
              <a:ext cx="2887772" cy="1047136"/>
              <a:chOff x="2983423" y="4803305"/>
              <a:chExt cx="2887772" cy="1047136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>
                <a:off x="2983423" y="5302045"/>
                <a:ext cx="1002891" cy="0"/>
              </a:xfrm>
              <a:prstGeom prst="line">
                <a:avLst/>
              </a:prstGeom>
              <a:ln w="571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/>
              <p:cNvSpPr/>
              <p:nvPr/>
            </p:nvSpPr>
            <p:spPr>
              <a:xfrm>
                <a:off x="2983423" y="5051322"/>
                <a:ext cx="117987" cy="250723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Arc 16"/>
              <p:cNvSpPr/>
              <p:nvPr/>
            </p:nvSpPr>
            <p:spPr>
              <a:xfrm>
                <a:off x="3986314" y="4803305"/>
                <a:ext cx="914400" cy="1047136"/>
              </a:xfrm>
              <a:prstGeom prst="arc">
                <a:avLst>
                  <a:gd name="adj1" fmla="val 10786212"/>
                  <a:gd name="adj2" fmla="val 0"/>
                </a:avLst>
              </a:prstGeom>
              <a:ln w="571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" name="Group 11"/>
              <p:cNvGrpSpPr/>
              <p:nvPr/>
            </p:nvGrpSpPr>
            <p:grpSpPr>
              <a:xfrm flipH="1">
                <a:off x="4868304" y="5051322"/>
                <a:ext cx="1002891" cy="250723"/>
                <a:chOff x="3135823" y="5203722"/>
                <a:chExt cx="1002891" cy="250723"/>
              </a:xfrm>
            </p:grpSpPr>
            <p:cxnSp>
              <p:nvCxnSpPr>
                <p:cNvPr id="19" name="Straight Connector 18"/>
                <p:cNvCxnSpPr/>
                <p:nvPr/>
              </p:nvCxnSpPr>
              <p:spPr>
                <a:xfrm>
                  <a:off x="3135823" y="5454445"/>
                  <a:ext cx="1002891" cy="0"/>
                </a:xfrm>
                <a:prstGeom prst="line">
                  <a:avLst/>
                </a:prstGeom>
                <a:ln w="571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ctangle 19"/>
                <p:cNvSpPr/>
                <p:nvPr/>
              </p:nvSpPr>
              <p:spPr>
                <a:xfrm>
                  <a:off x="3135823" y="5203722"/>
                  <a:ext cx="117987" cy="250723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4" name="Group 461"/>
          <p:cNvGrpSpPr/>
          <p:nvPr/>
        </p:nvGrpSpPr>
        <p:grpSpPr>
          <a:xfrm>
            <a:off x="4707688" y="2160009"/>
            <a:ext cx="4318508" cy="646648"/>
            <a:chOff x="4707688" y="2160009"/>
            <a:chExt cx="4318508" cy="646648"/>
          </a:xfrm>
        </p:grpSpPr>
        <p:sp>
          <p:nvSpPr>
            <p:cNvPr id="22" name="Rectangle 21"/>
            <p:cNvSpPr/>
            <p:nvPr/>
          </p:nvSpPr>
          <p:spPr>
            <a:xfrm>
              <a:off x="5383925" y="2332272"/>
              <a:ext cx="3126615" cy="30212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707688" y="2197417"/>
              <a:ext cx="694229" cy="57183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38"/>
            <p:cNvGrpSpPr/>
            <p:nvPr/>
          </p:nvGrpSpPr>
          <p:grpSpPr>
            <a:xfrm>
              <a:off x="5431046" y="2160009"/>
              <a:ext cx="463275" cy="646648"/>
              <a:chOff x="5671019" y="2928796"/>
              <a:chExt cx="376697" cy="525801"/>
            </a:xfrm>
          </p:grpSpPr>
          <p:grpSp>
            <p:nvGrpSpPr>
              <p:cNvPr id="21" name="Group 31"/>
              <p:cNvGrpSpPr/>
              <p:nvPr/>
            </p:nvGrpSpPr>
            <p:grpSpPr>
              <a:xfrm>
                <a:off x="5671019" y="2928796"/>
                <a:ext cx="376697" cy="128958"/>
                <a:chOff x="5566867" y="2193342"/>
                <a:chExt cx="376697" cy="96316"/>
              </a:xfrm>
            </p:grpSpPr>
            <p:cxnSp>
              <p:nvCxnSpPr>
                <p:cNvPr id="27" name="Straight Connector 26"/>
                <p:cNvCxnSpPr/>
                <p:nvPr/>
              </p:nvCxnSpPr>
              <p:spPr>
                <a:xfrm>
                  <a:off x="5566867" y="2289658"/>
                  <a:ext cx="109728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 flipV="1">
                  <a:off x="5673807" y="2194559"/>
                  <a:ext cx="95098" cy="9509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5767685" y="2193342"/>
                  <a:ext cx="175879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34"/>
              <p:cNvGrpSpPr/>
              <p:nvPr/>
            </p:nvGrpSpPr>
            <p:grpSpPr>
              <a:xfrm flipV="1">
                <a:off x="5671019" y="3325639"/>
                <a:ext cx="376697" cy="128958"/>
                <a:chOff x="5566867" y="2193342"/>
                <a:chExt cx="376697" cy="96316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>
                  <a:off x="5566867" y="2289658"/>
                  <a:ext cx="109728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flipV="1">
                  <a:off x="5673807" y="2194559"/>
                  <a:ext cx="95098" cy="9509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5767685" y="2193342"/>
                  <a:ext cx="175879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59" name="Straight Connector 158"/>
            <p:cNvCxnSpPr/>
            <p:nvPr/>
          </p:nvCxnSpPr>
          <p:spPr>
            <a:xfrm flipH="1">
              <a:off x="5382322" y="2478974"/>
              <a:ext cx="364387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5659578" y="2273526"/>
              <a:ext cx="167845" cy="4196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460"/>
          <p:cNvGrpSpPr/>
          <p:nvPr/>
        </p:nvGrpSpPr>
        <p:grpSpPr>
          <a:xfrm>
            <a:off x="138223" y="2160009"/>
            <a:ext cx="4297275" cy="646648"/>
            <a:chOff x="138223" y="2160009"/>
            <a:chExt cx="4297275" cy="646648"/>
          </a:xfrm>
        </p:grpSpPr>
        <p:sp>
          <p:nvSpPr>
            <p:cNvPr id="42" name="Rectangle 41"/>
            <p:cNvSpPr/>
            <p:nvPr/>
          </p:nvSpPr>
          <p:spPr>
            <a:xfrm flipH="1">
              <a:off x="632647" y="2332272"/>
              <a:ext cx="3126614" cy="30212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 flipH="1">
              <a:off x="3741269" y="2197417"/>
              <a:ext cx="694229" cy="57183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38"/>
            <p:cNvGrpSpPr/>
            <p:nvPr/>
          </p:nvGrpSpPr>
          <p:grpSpPr>
            <a:xfrm flipH="1">
              <a:off x="3248865" y="2160009"/>
              <a:ext cx="463275" cy="646648"/>
              <a:chOff x="5671019" y="2928796"/>
              <a:chExt cx="376697" cy="525801"/>
            </a:xfrm>
          </p:grpSpPr>
          <p:grpSp>
            <p:nvGrpSpPr>
              <p:cNvPr id="30" name="Group 31"/>
              <p:cNvGrpSpPr/>
              <p:nvPr/>
            </p:nvGrpSpPr>
            <p:grpSpPr>
              <a:xfrm>
                <a:off x="5671019" y="2928796"/>
                <a:ext cx="376697" cy="128958"/>
                <a:chOff x="5566867" y="2193342"/>
                <a:chExt cx="376697" cy="96316"/>
              </a:xfrm>
            </p:grpSpPr>
            <p:cxnSp>
              <p:nvCxnSpPr>
                <p:cNvPr id="51" name="Straight Connector 50"/>
                <p:cNvCxnSpPr/>
                <p:nvPr/>
              </p:nvCxnSpPr>
              <p:spPr>
                <a:xfrm>
                  <a:off x="5566867" y="2289658"/>
                  <a:ext cx="109728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 flipV="1">
                  <a:off x="5673807" y="2194559"/>
                  <a:ext cx="95098" cy="9509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>
                  <a:off x="5767685" y="2193342"/>
                  <a:ext cx="175879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" name="Group 34"/>
              <p:cNvGrpSpPr/>
              <p:nvPr/>
            </p:nvGrpSpPr>
            <p:grpSpPr>
              <a:xfrm flipV="1">
                <a:off x="5671019" y="3325639"/>
                <a:ext cx="376697" cy="128958"/>
                <a:chOff x="5566867" y="2193342"/>
                <a:chExt cx="376697" cy="96316"/>
              </a:xfrm>
            </p:grpSpPr>
            <p:cxnSp>
              <p:nvCxnSpPr>
                <p:cNvPr id="48" name="Straight Connector 47"/>
                <p:cNvCxnSpPr/>
                <p:nvPr/>
              </p:nvCxnSpPr>
              <p:spPr>
                <a:xfrm>
                  <a:off x="5566867" y="2289658"/>
                  <a:ext cx="109728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 flipV="1">
                  <a:off x="5673807" y="2194559"/>
                  <a:ext cx="95098" cy="9509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>
                  <a:off x="5767685" y="2193342"/>
                  <a:ext cx="175879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60" name="Straight Connector 159"/>
            <p:cNvCxnSpPr/>
            <p:nvPr/>
          </p:nvCxnSpPr>
          <p:spPr>
            <a:xfrm flipH="1">
              <a:off x="138223" y="2478974"/>
              <a:ext cx="362699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/>
            <p:cNvSpPr/>
            <p:nvPr/>
          </p:nvSpPr>
          <p:spPr>
            <a:xfrm flipH="1">
              <a:off x="3315738" y="2273526"/>
              <a:ext cx="167845" cy="4196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152"/>
          <p:cNvGrpSpPr/>
          <p:nvPr/>
        </p:nvGrpSpPr>
        <p:grpSpPr>
          <a:xfrm>
            <a:off x="3275715" y="1836126"/>
            <a:ext cx="2591758" cy="1294413"/>
            <a:chOff x="3557592" y="2671762"/>
            <a:chExt cx="2107404" cy="1052510"/>
          </a:xfrm>
        </p:grpSpPr>
        <p:grpSp>
          <p:nvGrpSpPr>
            <p:cNvPr id="34" name="Group 144"/>
            <p:cNvGrpSpPr/>
            <p:nvPr/>
          </p:nvGrpSpPr>
          <p:grpSpPr>
            <a:xfrm>
              <a:off x="3557592" y="2671762"/>
              <a:ext cx="2107404" cy="1052510"/>
              <a:chOff x="3574258" y="2671763"/>
              <a:chExt cx="2107404" cy="1052510"/>
            </a:xfrm>
          </p:grpSpPr>
          <p:grpSp>
            <p:nvGrpSpPr>
              <p:cNvPr id="35" name="Group 143"/>
              <p:cNvGrpSpPr/>
              <p:nvPr/>
            </p:nvGrpSpPr>
            <p:grpSpPr>
              <a:xfrm>
                <a:off x="3892628" y="2940641"/>
                <a:ext cx="1470664" cy="513314"/>
                <a:chOff x="3876270" y="2940641"/>
                <a:chExt cx="1470664" cy="513314"/>
              </a:xfrm>
            </p:grpSpPr>
            <p:grpSp>
              <p:nvGrpSpPr>
                <p:cNvPr id="39" name="Group 113"/>
                <p:cNvGrpSpPr/>
                <p:nvPr/>
              </p:nvGrpSpPr>
              <p:grpSpPr>
                <a:xfrm>
                  <a:off x="4665652" y="2940641"/>
                  <a:ext cx="681282" cy="513314"/>
                  <a:chOff x="4665652" y="2940925"/>
                  <a:chExt cx="681282" cy="513314"/>
                </a:xfrm>
              </p:grpSpPr>
              <p:grpSp>
                <p:nvGrpSpPr>
                  <p:cNvPr id="40" name="Group 68"/>
                  <p:cNvGrpSpPr/>
                  <p:nvPr/>
                </p:nvGrpSpPr>
                <p:grpSpPr>
                  <a:xfrm>
                    <a:off x="4665652" y="2940925"/>
                    <a:ext cx="681282" cy="255537"/>
                    <a:chOff x="5162040" y="2138700"/>
                    <a:chExt cx="681282" cy="255537"/>
                  </a:xfrm>
                </p:grpSpPr>
                <p:sp>
                  <p:nvSpPr>
                    <p:cNvPr id="65" name="Oval 64"/>
                    <p:cNvSpPr/>
                    <p:nvPr/>
                  </p:nvSpPr>
                  <p:spPr>
                    <a:xfrm>
                      <a:off x="5243622" y="2185723"/>
                      <a:ext cx="518118" cy="208514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prstDash val="sysDot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6" name="Oval 65"/>
                    <p:cNvSpPr/>
                    <p:nvPr/>
                  </p:nvSpPr>
                  <p:spPr>
                    <a:xfrm>
                      <a:off x="5162040" y="2138700"/>
                      <a:ext cx="681282" cy="255537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prstDash val="sysDot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7" name="Oval 66"/>
                    <p:cNvSpPr/>
                    <p:nvPr/>
                  </p:nvSpPr>
                  <p:spPr>
                    <a:xfrm>
                      <a:off x="5311039" y="2250875"/>
                      <a:ext cx="383284" cy="143362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prstDash val="sysDot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1" name="Group 69"/>
                  <p:cNvGrpSpPr/>
                  <p:nvPr/>
                </p:nvGrpSpPr>
                <p:grpSpPr>
                  <a:xfrm flipV="1">
                    <a:off x="4665652" y="3198702"/>
                    <a:ext cx="681282" cy="255537"/>
                    <a:chOff x="5162040" y="2138700"/>
                    <a:chExt cx="681282" cy="255537"/>
                  </a:xfrm>
                </p:grpSpPr>
                <p:sp>
                  <p:nvSpPr>
                    <p:cNvPr id="71" name="Oval 70"/>
                    <p:cNvSpPr/>
                    <p:nvPr/>
                  </p:nvSpPr>
                  <p:spPr>
                    <a:xfrm>
                      <a:off x="5243622" y="2185723"/>
                      <a:ext cx="518118" cy="208514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prstDash val="sysDot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2" name="Oval 71"/>
                    <p:cNvSpPr/>
                    <p:nvPr/>
                  </p:nvSpPr>
                  <p:spPr>
                    <a:xfrm>
                      <a:off x="5162040" y="2138700"/>
                      <a:ext cx="681282" cy="255537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prstDash val="sysDot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" name="Oval 72"/>
                    <p:cNvSpPr/>
                    <p:nvPr/>
                  </p:nvSpPr>
                  <p:spPr>
                    <a:xfrm>
                      <a:off x="5311039" y="2250875"/>
                      <a:ext cx="383284" cy="143362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prstDash val="sysDot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5" name="Group 112"/>
                <p:cNvGrpSpPr/>
                <p:nvPr/>
              </p:nvGrpSpPr>
              <p:grpSpPr>
                <a:xfrm>
                  <a:off x="3876270" y="2940641"/>
                  <a:ext cx="681282" cy="513314"/>
                  <a:chOff x="3876270" y="2940358"/>
                  <a:chExt cx="681282" cy="513314"/>
                </a:xfrm>
              </p:grpSpPr>
              <p:grpSp>
                <p:nvGrpSpPr>
                  <p:cNvPr id="46" name="Group 68"/>
                  <p:cNvGrpSpPr/>
                  <p:nvPr/>
                </p:nvGrpSpPr>
                <p:grpSpPr>
                  <a:xfrm>
                    <a:off x="3876270" y="2940358"/>
                    <a:ext cx="681282" cy="255537"/>
                    <a:chOff x="5162040" y="2138700"/>
                    <a:chExt cx="681282" cy="255537"/>
                  </a:xfrm>
                </p:grpSpPr>
                <p:sp>
                  <p:nvSpPr>
                    <p:cNvPr id="84" name="Oval 83"/>
                    <p:cNvSpPr/>
                    <p:nvPr/>
                  </p:nvSpPr>
                  <p:spPr>
                    <a:xfrm>
                      <a:off x="5243622" y="2185723"/>
                      <a:ext cx="518118" cy="208514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prstDash val="sysDot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5" name="Oval 84"/>
                    <p:cNvSpPr/>
                    <p:nvPr/>
                  </p:nvSpPr>
                  <p:spPr>
                    <a:xfrm>
                      <a:off x="5162040" y="2138700"/>
                      <a:ext cx="681282" cy="255537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prstDash val="sysDot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6" name="Oval 85"/>
                    <p:cNvSpPr/>
                    <p:nvPr/>
                  </p:nvSpPr>
                  <p:spPr>
                    <a:xfrm>
                      <a:off x="5311039" y="2250875"/>
                      <a:ext cx="383284" cy="143362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prstDash val="sysDot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7" name="Group 69"/>
                  <p:cNvGrpSpPr/>
                  <p:nvPr/>
                </p:nvGrpSpPr>
                <p:grpSpPr>
                  <a:xfrm flipV="1">
                    <a:off x="3876270" y="3198135"/>
                    <a:ext cx="681282" cy="255537"/>
                    <a:chOff x="5162040" y="2138700"/>
                    <a:chExt cx="681282" cy="255537"/>
                  </a:xfrm>
                </p:grpSpPr>
                <p:sp>
                  <p:nvSpPr>
                    <p:cNvPr id="81" name="Oval 80"/>
                    <p:cNvSpPr/>
                    <p:nvPr/>
                  </p:nvSpPr>
                  <p:spPr>
                    <a:xfrm>
                      <a:off x="5243622" y="2185723"/>
                      <a:ext cx="518118" cy="208514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prstDash val="sysDot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2" name="Oval 81"/>
                    <p:cNvSpPr/>
                    <p:nvPr/>
                  </p:nvSpPr>
                  <p:spPr>
                    <a:xfrm>
                      <a:off x="5162040" y="2138700"/>
                      <a:ext cx="681282" cy="255537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prstDash val="sysDot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3" name="Oval 82"/>
                    <p:cNvSpPr/>
                    <p:nvPr/>
                  </p:nvSpPr>
                  <p:spPr>
                    <a:xfrm>
                      <a:off x="5311039" y="2250875"/>
                      <a:ext cx="383284" cy="143362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prstDash val="sysDot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4" name="Group 114"/>
                <p:cNvGrpSpPr/>
                <p:nvPr/>
              </p:nvGrpSpPr>
              <p:grpSpPr>
                <a:xfrm>
                  <a:off x="4381426" y="3127051"/>
                  <a:ext cx="457274" cy="140494"/>
                  <a:chOff x="4371902" y="3131343"/>
                  <a:chExt cx="457274" cy="140494"/>
                </a:xfrm>
              </p:grpSpPr>
              <p:sp>
                <p:nvSpPr>
                  <p:cNvPr id="100" name="Arc 99"/>
                  <p:cNvSpPr/>
                  <p:nvPr/>
                </p:nvSpPr>
                <p:spPr>
                  <a:xfrm>
                    <a:off x="4371902" y="3148012"/>
                    <a:ext cx="457274" cy="123825"/>
                  </a:xfrm>
                  <a:prstGeom prst="arc">
                    <a:avLst>
                      <a:gd name="adj1" fmla="val 10799992"/>
                      <a:gd name="adj2" fmla="val 0"/>
                    </a:avLst>
                  </a:prstGeom>
                  <a:ln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Arc 100"/>
                  <p:cNvSpPr/>
                  <p:nvPr/>
                </p:nvSpPr>
                <p:spPr>
                  <a:xfrm flipV="1">
                    <a:off x="4371902" y="3131343"/>
                    <a:ext cx="457274" cy="123825"/>
                  </a:xfrm>
                  <a:prstGeom prst="arc">
                    <a:avLst>
                      <a:gd name="adj1" fmla="val 10799992"/>
                      <a:gd name="adj2" fmla="val 0"/>
                    </a:avLst>
                  </a:prstGeom>
                  <a:ln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" name="Arc 101"/>
                  <p:cNvSpPr/>
                  <p:nvPr/>
                </p:nvSpPr>
                <p:spPr>
                  <a:xfrm flipV="1">
                    <a:off x="4371902" y="3169441"/>
                    <a:ext cx="457274" cy="52389"/>
                  </a:xfrm>
                  <a:prstGeom prst="arc">
                    <a:avLst>
                      <a:gd name="adj1" fmla="val 10799992"/>
                      <a:gd name="adj2" fmla="val 0"/>
                    </a:avLst>
                  </a:prstGeom>
                  <a:ln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Arc 102"/>
                  <p:cNvSpPr/>
                  <p:nvPr/>
                </p:nvSpPr>
                <p:spPr>
                  <a:xfrm>
                    <a:off x="4371902" y="3181347"/>
                    <a:ext cx="457274" cy="52389"/>
                  </a:xfrm>
                  <a:prstGeom prst="arc">
                    <a:avLst>
                      <a:gd name="adj1" fmla="val 10799992"/>
                      <a:gd name="adj2" fmla="val 0"/>
                    </a:avLst>
                  </a:prstGeom>
                  <a:ln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07" name="Straight Connector 106"/>
                  <p:cNvCxnSpPr/>
                  <p:nvPr/>
                </p:nvCxnSpPr>
                <p:spPr>
                  <a:xfrm>
                    <a:off x="4381464" y="3202781"/>
                    <a:ext cx="43815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55" name="Group 142"/>
              <p:cNvGrpSpPr/>
              <p:nvPr/>
            </p:nvGrpSpPr>
            <p:grpSpPr>
              <a:xfrm>
                <a:off x="3574258" y="2671763"/>
                <a:ext cx="2107404" cy="1052510"/>
                <a:chOff x="3574258" y="2671763"/>
                <a:chExt cx="2107404" cy="1052510"/>
              </a:xfrm>
            </p:grpSpPr>
            <p:grpSp>
              <p:nvGrpSpPr>
                <p:cNvPr id="56" name="Group 137"/>
                <p:cNvGrpSpPr/>
                <p:nvPr/>
              </p:nvGrpSpPr>
              <p:grpSpPr>
                <a:xfrm>
                  <a:off x="3574258" y="2671763"/>
                  <a:ext cx="2102642" cy="547687"/>
                  <a:chOff x="3574258" y="2671763"/>
                  <a:chExt cx="2102642" cy="547687"/>
                </a:xfrm>
              </p:grpSpPr>
              <p:sp>
                <p:nvSpPr>
                  <p:cNvPr id="112" name="Arc 111"/>
                  <p:cNvSpPr/>
                  <p:nvPr/>
                </p:nvSpPr>
                <p:spPr>
                  <a:xfrm>
                    <a:off x="3752852" y="2852738"/>
                    <a:ext cx="1745455" cy="366712"/>
                  </a:xfrm>
                  <a:prstGeom prst="arc">
                    <a:avLst>
                      <a:gd name="adj1" fmla="val 10135247"/>
                      <a:gd name="adj2" fmla="val 758667"/>
                    </a:avLst>
                  </a:prstGeom>
                  <a:ln w="12700"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" name="Arc 115"/>
                  <p:cNvSpPr/>
                  <p:nvPr/>
                </p:nvSpPr>
                <p:spPr>
                  <a:xfrm>
                    <a:off x="3664744" y="2757488"/>
                    <a:ext cx="1921670" cy="461962"/>
                  </a:xfrm>
                  <a:prstGeom prst="arc">
                    <a:avLst>
                      <a:gd name="adj1" fmla="val 10135247"/>
                      <a:gd name="adj2" fmla="val 758667"/>
                    </a:avLst>
                  </a:prstGeom>
                  <a:ln w="12700"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0" name="Arc 129"/>
                  <p:cNvSpPr/>
                  <p:nvPr/>
                </p:nvSpPr>
                <p:spPr>
                  <a:xfrm>
                    <a:off x="3574258" y="2671763"/>
                    <a:ext cx="2102642" cy="545307"/>
                  </a:xfrm>
                  <a:prstGeom prst="arc">
                    <a:avLst>
                      <a:gd name="adj1" fmla="val 10135247"/>
                      <a:gd name="adj2" fmla="val 758667"/>
                    </a:avLst>
                  </a:prstGeom>
                  <a:ln w="12700"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7" name="Group 138"/>
                <p:cNvGrpSpPr/>
                <p:nvPr/>
              </p:nvGrpSpPr>
              <p:grpSpPr>
                <a:xfrm flipV="1">
                  <a:off x="3579020" y="3176586"/>
                  <a:ext cx="2102642" cy="547687"/>
                  <a:chOff x="3574258" y="2671763"/>
                  <a:chExt cx="2102642" cy="547687"/>
                </a:xfrm>
              </p:grpSpPr>
              <p:sp>
                <p:nvSpPr>
                  <p:cNvPr id="140" name="Arc 139"/>
                  <p:cNvSpPr/>
                  <p:nvPr/>
                </p:nvSpPr>
                <p:spPr>
                  <a:xfrm>
                    <a:off x="3752852" y="2852738"/>
                    <a:ext cx="1745455" cy="366712"/>
                  </a:xfrm>
                  <a:prstGeom prst="arc">
                    <a:avLst>
                      <a:gd name="adj1" fmla="val 10135247"/>
                      <a:gd name="adj2" fmla="val 758667"/>
                    </a:avLst>
                  </a:prstGeom>
                  <a:ln w="12700"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1" name="Arc 140"/>
                  <p:cNvSpPr/>
                  <p:nvPr/>
                </p:nvSpPr>
                <p:spPr>
                  <a:xfrm>
                    <a:off x="3664744" y="2757488"/>
                    <a:ext cx="1921670" cy="461962"/>
                  </a:xfrm>
                  <a:prstGeom prst="arc">
                    <a:avLst>
                      <a:gd name="adj1" fmla="val 10135247"/>
                      <a:gd name="adj2" fmla="val 758667"/>
                    </a:avLst>
                  </a:prstGeom>
                  <a:ln w="12700"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2" name="Arc 141"/>
                  <p:cNvSpPr/>
                  <p:nvPr/>
                </p:nvSpPr>
                <p:spPr>
                  <a:xfrm>
                    <a:off x="3574258" y="2671763"/>
                    <a:ext cx="2102642" cy="545307"/>
                  </a:xfrm>
                  <a:prstGeom prst="arc">
                    <a:avLst>
                      <a:gd name="adj1" fmla="val 10135247"/>
                      <a:gd name="adj2" fmla="val 758667"/>
                    </a:avLst>
                  </a:prstGeom>
                  <a:ln w="12700"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58" name="Group 145"/>
            <p:cNvGrpSpPr/>
            <p:nvPr/>
          </p:nvGrpSpPr>
          <p:grpSpPr>
            <a:xfrm>
              <a:off x="4043645" y="3105344"/>
              <a:ext cx="1135914" cy="174495"/>
              <a:chOff x="4043645" y="3105344"/>
              <a:chExt cx="1135914" cy="174495"/>
            </a:xfrm>
          </p:grpSpPr>
          <p:grpSp>
            <p:nvGrpSpPr>
              <p:cNvPr id="59" name="Group 62"/>
              <p:cNvGrpSpPr/>
              <p:nvPr/>
            </p:nvGrpSpPr>
            <p:grpSpPr>
              <a:xfrm>
                <a:off x="4833027" y="3105911"/>
                <a:ext cx="346532" cy="173928"/>
                <a:chOff x="5319271" y="2276370"/>
                <a:chExt cx="346532" cy="173928"/>
              </a:xfrm>
            </p:grpSpPr>
            <p:sp>
              <p:nvSpPr>
                <p:cNvPr id="61" name="Rectangle 60"/>
                <p:cNvSpPr/>
                <p:nvPr/>
              </p:nvSpPr>
              <p:spPr>
                <a:xfrm>
                  <a:off x="5319271" y="2276936"/>
                  <a:ext cx="173736" cy="17336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/>
                <p:cNvSpPr/>
                <p:nvPr/>
              </p:nvSpPr>
              <p:spPr>
                <a:xfrm>
                  <a:off x="5492067" y="2276370"/>
                  <a:ext cx="173736" cy="17336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0" name="Group 62"/>
              <p:cNvGrpSpPr/>
              <p:nvPr/>
            </p:nvGrpSpPr>
            <p:grpSpPr>
              <a:xfrm>
                <a:off x="4043645" y="3105344"/>
                <a:ext cx="346532" cy="173928"/>
                <a:chOff x="5319271" y="2276370"/>
                <a:chExt cx="346532" cy="173928"/>
              </a:xfrm>
            </p:grpSpPr>
            <p:sp>
              <p:nvSpPr>
                <p:cNvPr id="79" name="Rectangle 78"/>
                <p:cNvSpPr/>
                <p:nvPr/>
              </p:nvSpPr>
              <p:spPr>
                <a:xfrm>
                  <a:off x="5319271" y="2276936"/>
                  <a:ext cx="173736" cy="17336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5492067" y="2276370"/>
                  <a:ext cx="173736" cy="17336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63" name="Group 217"/>
          <p:cNvGrpSpPr/>
          <p:nvPr/>
        </p:nvGrpSpPr>
        <p:grpSpPr>
          <a:xfrm>
            <a:off x="250214" y="4831406"/>
            <a:ext cx="2680516" cy="1887855"/>
            <a:chOff x="499412" y="4921166"/>
            <a:chExt cx="2680516" cy="1887855"/>
          </a:xfrm>
        </p:grpSpPr>
        <p:sp>
          <p:nvSpPr>
            <p:cNvPr id="164" name="Rectangle 163"/>
            <p:cNvSpPr/>
            <p:nvPr/>
          </p:nvSpPr>
          <p:spPr>
            <a:xfrm>
              <a:off x="499412" y="4935989"/>
              <a:ext cx="2680516" cy="1846954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6" name="Straight Connector 165"/>
            <p:cNvCxnSpPr>
              <a:stCxn id="164" idx="0"/>
              <a:endCxn id="164" idx="2"/>
            </p:cNvCxnSpPr>
            <p:nvPr/>
          </p:nvCxnSpPr>
          <p:spPr>
            <a:xfrm>
              <a:off x="1839670" y="4935989"/>
              <a:ext cx="0" cy="1846954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4" name="Group 174"/>
            <p:cNvGrpSpPr/>
            <p:nvPr/>
          </p:nvGrpSpPr>
          <p:grpSpPr>
            <a:xfrm>
              <a:off x="545903" y="5366992"/>
              <a:ext cx="1273105" cy="1442029"/>
              <a:chOff x="982639" y="5120190"/>
              <a:chExt cx="1273105" cy="1442029"/>
            </a:xfrm>
          </p:grpSpPr>
          <p:sp>
            <p:nvSpPr>
              <p:cNvPr id="172" name="TextBox 171"/>
              <p:cNvSpPr txBox="1"/>
              <p:nvPr/>
            </p:nvSpPr>
            <p:spPr>
              <a:xfrm>
                <a:off x="982639" y="6100554"/>
                <a:ext cx="11865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4000 </a:t>
                </a:r>
                <a:r>
                  <a:rPr lang="el-GR" sz="2400" dirty="0" smtClean="0"/>
                  <a:t>μ</a:t>
                </a:r>
                <a:r>
                  <a:rPr lang="en-US" sz="2400" dirty="0" smtClean="0"/>
                  <a:t>F</a:t>
                </a:r>
                <a:endParaRPr lang="en-US" sz="2400" dirty="0"/>
              </a:p>
            </p:txBody>
          </p:sp>
          <p:sp>
            <p:nvSpPr>
              <p:cNvPr id="173" name="TextBox 172"/>
              <p:cNvSpPr txBox="1"/>
              <p:nvPr/>
            </p:nvSpPr>
            <p:spPr>
              <a:xfrm>
                <a:off x="982639" y="5120190"/>
                <a:ext cx="127310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± 1000 V</a:t>
                </a:r>
                <a:endParaRPr lang="en-US" sz="2400" dirty="0"/>
              </a:p>
            </p:txBody>
          </p:sp>
          <p:sp>
            <p:nvSpPr>
              <p:cNvPr id="174" name="TextBox 173"/>
              <p:cNvSpPr txBox="1"/>
              <p:nvPr/>
            </p:nvSpPr>
            <p:spPr>
              <a:xfrm>
                <a:off x="982639" y="5610372"/>
                <a:ext cx="11208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± 200 A</a:t>
                </a:r>
                <a:endParaRPr lang="en-US" sz="2400" dirty="0"/>
              </a:p>
            </p:txBody>
          </p:sp>
        </p:grpSp>
        <p:grpSp>
          <p:nvGrpSpPr>
            <p:cNvPr id="68" name="Group 175"/>
            <p:cNvGrpSpPr/>
            <p:nvPr/>
          </p:nvGrpSpPr>
          <p:grpSpPr>
            <a:xfrm>
              <a:off x="1872005" y="5366992"/>
              <a:ext cx="1273105" cy="1442029"/>
              <a:chOff x="982639" y="5120190"/>
              <a:chExt cx="1273105" cy="1442029"/>
            </a:xfrm>
          </p:grpSpPr>
          <p:sp>
            <p:nvSpPr>
              <p:cNvPr id="177" name="TextBox 176"/>
              <p:cNvSpPr txBox="1"/>
              <p:nvPr/>
            </p:nvSpPr>
            <p:spPr>
              <a:xfrm>
                <a:off x="982639" y="6100554"/>
                <a:ext cx="11865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4000 </a:t>
                </a:r>
                <a:r>
                  <a:rPr lang="el-GR" sz="2400" dirty="0" smtClean="0"/>
                  <a:t>μ</a:t>
                </a:r>
                <a:r>
                  <a:rPr lang="en-US" sz="2400" dirty="0" smtClean="0"/>
                  <a:t>F</a:t>
                </a:r>
                <a:endParaRPr lang="en-US" sz="2400" dirty="0"/>
              </a:p>
            </p:txBody>
          </p:sp>
          <p:sp>
            <p:nvSpPr>
              <p:cNvPr id="178" name="TextBox 177"/>
              <p:cNvSpPr txBox="1"/>
              <p:nvPr/>
            </p:nvSpPr>
            <p:spPr>
              <a:xfrm>
                <a:off x="982639" y="5120190"/>
                <a:ext cx="127310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± 1000 V</a:t>
                </a:r>
                <a:endParaRPr lang="en-US" sz="2400" dirty="0"/>
              </a:p>
            </p:txBody>
          </p:sp>
          <p:sp>
            <p:nvSpPr>
              <p:cNvPr id="179" name="TextBox 178"/>
              <p:cNvSpPr txBox="1"/>
              <p:nvPr/>
            </p:nvSpPr>
            <p:spPr>
              <a:xfrm>
                <a:off x="982639" y="5610372"/>
                <a:ext cx="11208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± 200 A</a:t>
                </a:r>
                <a:endParaRPr lang="en-US" sz="2400" dirty="0"/>
              </a:p>
            </p:txBody>
          </p:sp>
        </p:grpSp>
        <p:grpSp>
          <p:nvGrpSpPr>
            <p:cNvPr id="69" name="Group 184"/>
            <p:cNvGrpSpPr/>
            <p:nvPr/>
          </p:nvGrpSpPr>
          <p:grpSpPr>
            <a:xfrm>
              <a:off x="1951616" y="4921166"/>
              <a:ext cx="1217279" cy="584775"/>
              <a:chOff x="2620368" y="4715308"/>
              <a:chExt cx="1217279" cy="584775"/>
            </a:xfrm>
          </p:grpSpPr>
          <p:sp>
            <p:nvSpPr>
              <p:cNvPr id="181" name="Oval 180"/>
              <p:cNvSpPr/>
              <p:nvPr/>
            </p:nvSpPr>
            <p:spPr>
              <a:xfrm>
                <a:off x="2620368" y="4932633"/>
                <a:ext cx="204717" cy="204717"/>
              </a:xfrm>
              <a:prstGeom prst="ellipse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Oval 181"/>
              <p:cNvSpPr/>
              <p:nvPr/>
            </p:nvSpPr>
            <p:spPr>
              <a:xfrm>
                <a:off x="3332325" y="4932633"/>
                <a:ext cx="204717" cy="204717"/>
              </a:xfrm>
              <a:prstGeom prst="ellipse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TextBox 182"/>
              <p:cNvSpPr txBox="1"/>
              <p:nvPr/>
            </p:nvSpPr>
            <p:spPr>
              <a:xfrm>
                <a:off x="2802341" y="4715308"/>
                <a:ext cx="3898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+</a:t>
                </a:r>
                <a:endParaRPr lang="en-US" sz="3200" dirty="0"/>
              </a:p>
            </p:txBody>
          </p:sp>
          <p:sp>
            <p:nvSpPr>
              <p:cNvPr id="184" name="TextBox 183"/>
              <p:cNvSpPr txBox="1"/>
              <p:nvPr/>
            </p:nvSpPr>
            <p:spPr>
              <a:xfrm>
                <a:off x="3527947" y="4715308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-</a:t>
                </a:r>
              </a:p>
            </p:txBody>
          </p:sp>
        </p:grpSp>
        <p:grpSp>
          <p:nvGrpSpPr>
            <p:cNvPr id="70" name="Group 186"/>
            <p:cNvGrpSpPr/>
            <p:nvPr/>
          </p:nvGrpSpPr>
          <p:grpSpPr>
            <a:xfrm>
              <a:off x="616418" y="4921166"/>
              <a:ext cx="1217279" cy="584775"/>
              <a:chOff x="2620368" y="4715308"/>
              <a:chExt cx="1217279" cy="584775"/>
            </a:xfrm>
          </p:grpSpPr>
          <p:sp>
            <p:nvSpPr>
              <p:cNvPr id="188" name="Oval 187"/>
              <p:cNvSpPr/>
              <p:nvPr/>
            </p:nvSpPr>
            <p:spPr>
              <a:xfrm>
                <a:off x="2620368" y="4932633"/>
                <a:ext cx="204717" cy="204717"/>
              </a:xfrm>
              <a:prstGeom prst="ellipse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Oval 188"/>
              <p:cNvSpPr/>
              <p:nvPr/>
            </p:nvSpPr>
            <p:spPr>
              <a:xfrm>
                <a:off x="3332325" y="4932633"/>
                <a:ext cx="204717" cy="204717"/>
              </a:xfrm>
              <a:prstGeom prst="ellipse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TextBox 189"/>
              <p:cNvSpPr txBox="1"/>
              <p:nvPr/>
            </p:nvSpPr>
            <p:spPr>
              <a:xfrm>
                <a:off x="2802341" y="4715308"/>
                <a:ext cx="3898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+</a:t>
                </a:r>
                <a:endParaRPr lang="en-US" sz="3200" dirty="0"/>
              </a:p>
            </p:txBody>
          </p:sp>
          <p:sp>
            <p:nvSpPr>
              <p:cNvPr id="191" name="TextBox 190"/>
              <p:cNvSpPr txBox="1"/>
              <p:nvPr/>
            </p:nvSpPr>
            <p:spPr>
              <a:xfrm>
                <a:off x="3527947" y="4715308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-</a:t>
                </a:r>
              </a:p>
            </p:txBody>
          </p:sp>
        </p:grpSp>
      </p:grpSp>
      <p:cxnSp>
        <p:nvCxnSpPr>
          <p:cNvPr id="242" name="Straight Connector 241"/>
          <p:cNvCxnSpPr/>
          <p:nvPr/>
        </p:nvCxnSpPr>
        <p:spPr>
          <a:xfrm>
            <a:off x="2842378" y="3413049"/>
            <a:ext cx="0" cy="1357734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7" name="Group 463"/>
          <p:cNvGrpSpPr/>
          <p:nvPr/>
        </p:nvGrpSpPr>
        <p:grpSpPr>
          <a:xfrm>
            <a:off x="279209" y="1821420"/>
            <a:ext cx="1663892" cy="1651379"/>
            <a:chOff x="275228" y="1971546"/>
            <a:chExt cx="1663892" cy="1651379"/>
          </a:xfrm>
        </p:grpSpPr>
        <p:sp>
          <p:nvSpPr>
            <p:cNvPr id="298" name="Rectangle 297"/>
            <p:cNvSpPr/>
            <p:nvPr/>
          </p:nvSpPr>
          <p:spPr>
            <a:xfrm>
              <a:off x="600501" y="1971546"/>
              <a:ext cx="464024" cy="129653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8" name="Group 271"/>
            <p:cNvGrpSpPr/>
            <p:nvPr/>
          </p:nvGrpSpPr>
          <p:grpSpPr>
            <a:xfrm>
              <a:off x="1097508" y="2053434"/>
              <a:ext cx="841612" cy="255894"/>
              <a:chOff x="536813" y="1634621"/>
              <a:chExt cx="841612" cy="436425"/>
            </a:xfrm>
          </p:grpSpPr>
          <p:cxnSp>
            <p:nvCxnSpPr>
              <p:cNvPr id="250" name="Straight Connector 249"/>
              <p:cNvCxnSpPr/>
              <p:nvPr/>
            </p:nvCxnSpPr>
            <p:spPr>
              <a:xfrm>
                <a:off x="963323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/>
              <p:cNvCxnSpPr/>
              <p:nvPr/>
            </p:nvCxnSpPr>
            <p:spPr>
              <a:xfrm flipH="1">
                <a:off x="1005974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/>
              <p:cNvCxnSpPr/>
              <p:nvPr/>
            </p:nvCxnSpPr>
            <p:spPr>
              <a:xfrm>
                <a:off x="1048625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/>
              <p:cNvCxnSpPr/>
              <p:nvPr/>
            </p:nvCxnSpPr>
            <p:spPr>
              <a:xfrm flipH="1">
                <a:off x="1091276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/>
              <p:cNvCxnSpPr/>
              <p:nvPr/>
            </p:nvCxnSpPr>
            <p:spPr>
              <a:xfrm>
                <a:off x="1133927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/>
              <p:cNvCxnSpPr/>
              <p:nvPr/>
            </p:nvCxnSpPr>
            <p:spPr>
              <a:xfrm flipH="1">
                <a:off x="1176578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/>
              <p:cNvCxnSpPr/>
              <p:nvPr/>
            </p:nvCxnSpPr>
            <p:spPr>
              <a:xfrm>
                <a:off x="1219229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/>
              <p:cNvCxnSpPr/>
              <p:nvPr/>
            </p:nvCxnSpPr>
            <p:spPr>
              <a:xfrm flipH="1">
                <a:off x="1261880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/>
              <p:cNvCxnSpPr/>
              <p:nvPr/>
            </p:nvCxnSpPr>
            <p:spPr>
              <a:xfrm>
                <a:off x="1304531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/>
              <p:cNvCxnSpPr/>
              <p:nvPr/>
            </p:nvCxnSpPr>
            <p:spPr>
              <a:xfrm flipH="1">
                <a:off x="1347186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61"/>
              <p:cNvCxnSpPr/>
              <p:nvPr/>
            </p:nvCxnSpPr>
            <p:spPr>
              <a:xfrm>
                <a:off x="536813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/>
              <p:cNvCxnSpPr/>
              <p:nvPr/>
            </p:nvCxnSpPr>
            <p:spPr>
              <a:xfrm flipH="1">
                <a:off x="579464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63"/>
              <p:cNvCxnSpPr/>
              <p:nvPr/>
            </p:nvCxnSpPr>
            <p:spPr>
              <a:xfrm>
                <a:off x="622115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/>
              <p:cNvCxnSpPr/>
              <p:nvPr/>
            </p:nvCxnSpPr>
            <p:spPr>
              <a:xfrm flipH="1">
                <a:off x="664766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Connector 265"/>
              <p:cNvCxnSpPr/>
              <p:nvPr/>
            </p:nvCxnSpPr>
            <p:spPr>
              <a:xfrm>
                <a:off x="707417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Straight Connector 266"/>
              <p:cNvCxnSpPr/>
              <p:nvPr/>
            </p:nvCxnSpPr>
            <p:spPr>
              <a:xfrm flipH="1">
                <a:off x="750068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Connector 267"/>
              <p:cNvCxnSpPr/>
              <p:nvPr/>
            </p:nvCxnSpPr>
            <p:spPr>
              <a:xfrm>
                <a:off x="792719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/>
              <p:cNvCxnSpPr/>
              <p:nvPr/>
            </p:nvCxnSpPr>
            <p:spPr>
              <a:xfrm flipH="1">
                <a:off x="835370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/>
              <p:cNvCxnSpPr/>
              <p:nvPr/>
            </p:nvCxnSpPr>
            <p:spPr>
              <a:xfrm>
                <a:off x="878021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/>
              <p:cNvCxnSpPr/>
              <p:nvPr/>
            </p:nvCxnSpPr>
            <p:spPr>
              <a:xfrm flipH="1">
                <a:off x="920672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9" name="Group 272"/>
            <p:cNvGrpSpPr/>
            <p:nvPr/>
          </p:nvGrpSpPr>
          <p:grpSpPr>
            <a:xfrm>
              <a:off x="1097508" y="2929163"/>
              <a:ext cx="841612" cy="255894"/>
              <a:chOff x="536813" y="1634621"/>
              <a:chExt cx="841612" cy="436425"/>
            </a:xfrm>
          </p:grpSpPr>
          <p:cxnSp>
            <p:nvCxnSpPr>
              <p:cNvPr id="274" name="Straight Connector 273"/>
              <p:cNvCxnSpPr/>
              <p:nvPr/>
            </p:nvCxnSpPr>
            <p:spPr>
              <a:xfrm>
                <a:off x="963323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/>
              <p:cNvCxnSpPr/>
              <p:nvPr/>
            </p:nvCxnSpPr>
            <p:spPr>
              <a:xfrm flipH="1">
                <a:off x="1005974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/>
              <p:cNvCxnSpPr/>
              <p:nvPr/>
            </p:nvCxnSpPr>
            <p:spPr>
              <a:xfrm>
                <a:off x="1048625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/>
              <p:cNvCxnSpPr/>
              <p:nvPr/>
            </p:nvCxnSpPr>
            <p:spPr>
              <a:xfrm flipH="1">
                <a:off x="1091276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/>
              <p:cNvCxnSpPr/>
              <p:nvPr/>
            </p:nvCxnSpPr>
            <p:spPr>
              <a:xfrm>
                <a:off x="1133927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/>
              <p:cNvCxnSpPr/>
              <p:nvPr/>
            </p:nvCxnSpPr>
            <p:spPr>
              <a:xfrm flipH="1">
                <a:off x="1176578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/>
              <p:nvPr/>
            </p:nvCxnSpPr>
            <p:spPr>
              <a:xfrm>
                <a:off x="1219229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/>
              <p:cNvCxnSpPr/>
              <p:nvPr/>
            </p:nvCxnSpPr>
            <p:spPr>
              <a:xfrm flipH="1">
                <a:off x="1261880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/>
              <p:cNvCxnSpPr/>
              <p:nvPr/>
            </p:nvCxnSpPr>
            <p:spPr>
              <a:xfrm>
                <a:off x="1304531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/>
              <p:cNvCxnSpPr/>
              <p:nvPr/>
            </p:nvCxnSpPr>
            <p:spPr>
              <a:xfrm flipH="1">
                <a:off x="1347186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/>
              <p:cNvCxnSpPr/>
              <p:nvPr/>
            </p:nvCxnSpPr>
            <p:spPr>
              <a:xfrm>
                <a:off x="536813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/>
              <p:cNvCxnSpPr/>
              <p:nvPr/>
            </p:nvCxnSpPr>
            <p:spPr>
              <a:xfrm flipH="1">
                <a:off x="579464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/>
              <p:cNvCxnSpPr/>
              <p:nvPr/>
            </p:nvCxnSpPr>
            <p:spPr>
              <a:xfrm>
                <a:off x="622115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/>
              <p:cNvCxnSpPr/>
              <p:nvPr/>
            </p:nvCxnSpPr>
            <p:spPr>
              <a:xfrm flipH="1">
                <a:off x="664766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/>
              <p:cNvCxnSpPr/>
              <p:nvPr/>
            </p:nvCxnSpPr>
            <p:spPr>
              <a:xfrm>
                <a:off x="707417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/>
              <p:cNvCxnSpPr/>
              <p:nvPr/>
            </p:nvCxnSpPr>
            <p:spPr>
              <a:xfrm flipH="1">
                <a:off x="750068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/>
              <p:cNvCxnSpPr/>
              <p:nvPr/>
            </p:nvCxnSpPr>
            <p:spPr>
              <a:xfrm>
                <a:off x="792719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/>
              <p:cNvCxnSpPr/>
              <p:nvPr/>
            </p:nvCxnSpPr>
            <p:spPr>
              <a:xfrm flipH="1">
                <a:off x="835370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/>
              <p:cNvCxnSpPr/>
              <p:nvPr/>
            </p:nvCxnSpPr>
            <p:spPr>
              <a:xfrm>
                <a:off x="878021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/>
              <p:cNvCxnSpPr/>
              <p:nvPr/>
            </p:nvCxnSpPr>
            <p:spPr>
              <a:xfrm flipH="1">
                <a:off x="920672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7" name="Rectangle 296"/>
            <p:cNvSpPr/>
            <p:nvPr/>
          </p:nvSpPr>
          <p:spPr>
            <a:xfrm>
              <a:off x="286602" y="3281733"/>
              <a:ext cx="1637732" cy="34119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0" name="Group 321"/>
            <p:cNvGrpSpPr/>
            <p:nvPr/>
          </p:nvGrpSpPr>
          <p:grpSpPr>
            <a:xfrm>
              <a:off x="390101" y="3385225"/>
              <a:ext cx="1384107" cy="150126"/>
              <a:chOff x="349157" y="4449169"/>
              <a:chExt cx="1902721" cy="177422"/>
            </a:xfrm>
          </p:grpSpPr>
          <p:cxnSp>
            <p:nvCxnSpPr>
              <p:cNvPr id="300" name="Straight Connector 299"/>
              <p:cNvCxnSpPr/>
              <p:nvPr/>
            </p:nvCxnSpPr>
            <p:spPr>
              <a:xfrm>
                <a:off x="1308887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Connector 300"/>
              <p:cNvCxnSpPr/>
              <p:nvPr/>
            </p:nvCxnSpPr>
            <p:spPr>
              <a:xfrm flipH="1">
                <a:off x="1404860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/>
              <p:cNvCxnSpPr/>
              <p:nvPr/>
            </p:nvCxnSpPr>
            <p:spPr>
              <a:xfrm>
                <a:off x="1500833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/>
              <p:cNvCxnSpPr/>
              <p:nvPr/>
            </p:nvCxnSpPr>
            <p:spPr>
              <a:xfrm flipH="1">
                <a:off x="1596806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/>
              <p:cNvCxnSpPr/>
              <p:nvPr/>
            </p:nvCxnSpPr>
            <p:spPr>
              <a:xfrm>
                <a:off x="1692779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/>
              <p:cNvCxnSpPr/>
              <p:nvPr/>
            </p:nvCxnSpPr>
            <p:spPr>
              <a:xfrm flipH="1">
                <a:off x="1788752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Straight Connector 305"/>
              <p:cNvCxnSpPr/>
              <p:nvPr/>
            </p:nvCxnSpPr>
            <p:spPr>
              <a:xfrm>
                <a:off x="1884725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Straight Connector 306"/>
              <p:cNvCxnSpPr/>
              <p:nvPr/>
            </p:nvCxnSpPr>
            <p:spPr>
              <a:xfrm flipH="1">
                <a:off x="1980698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Straight Connector 307"/>
              <p:cNvCxnSpPr/>
              <p:nvPr/>
            </p:nvCxnSpPr>
            <p:spPr>
              <a:xfrm>
                <a:off x="2076671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/>
              <p:cNvCxnSpPr/>
              <p:nvPr/>
            </p:nvCxnSpPr>
            <p:spPr>
              <a:xfrm flipH="1">
                <a:off x="2172641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/>
              <p:cNvCxnSpPr/>
              <p:nvPr/>
            </p:nvCxnSpPr>
            <p:spPr>
              <a:xfrm>
                <a:off x="349157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Straight Connector 310"/>
              <p:cNvCxnSpPr/>
              <p:nvPr/>
            </p:nvCxnSpPr>
            <p:spPr>
              <a:xfrm flipH="1">
                <a:off x="445130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/>
              <p:cNvCxnSpPr/>
              <p:nvPr/>
            </p:nvCxnSpPr>
            <p:spPr>
              <a:xfrm>
                <a:off x="541103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/>
              <p:cNvCxnSpPr/>
              <p:nvPr/>
            </p:nvCxnSpPr>
            <p:spPr>
              <a:xfrm flipH="1">
                <a:off x="637076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Connector 313"/>
              <p:cNvCxnSpPr/>
              <p:nvPr/>
            </p:nvCxnSpPr>
            <p:spPr>
              <a:xfrm>
                <a:off x="733049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/>
              <p:cNvCxnSpPr/>
              <p:nvPr/>
            </p:nvCxnSpPr>
            <p:spPr>
              <a:xfrm flipH="1">
                <a:off x="829022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/>
              <p:cNvCxnSpPr/>
              <p:nvPr/>
            </p:nvCxnSpPr>
            <p:spPr>
              <a:xfrm>
                <a:off x="924995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/>
              <p:cNvCxnSpPr/>
              <p:nvPr/>
            </p:nvCxnSpPr>
            <p:spPr>
              <a:xfrm flipH="1">
                <a:off x="1020968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Connector 317"/>
              <p:cNvCxnSpPr/>
              <p:nvPr/>
            </p:nvCxnSpPr>
            <p:spPr>
              <a:xfrm>
                <a:off x="1116941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/>
              <p:cNvCxnSpPr/>
              <p:nvPr/>
            </p:nvCxnSpPr>
            <p:spPr>
              <a:xfrm flipH="1">
                <a:off x="1212914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0" name="Rectangle 319"/>
            <p:cNvSpPr/>
            <p:nvPr/>
          </p:nvSpPr>
          <p:spPr>
            <a:xfrm>
              <a:off x="1787854" y="3337458"/>
              <a:ext cx="122830" cy="2456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Rectangle 320"/>
            <p:cNvSpPr/>
            <p:nvPr/>
          </p:nvSpPr>
          <p:spPr>
            <a:xfrm>
              <a:off x="275228" y="3337458"/>
              <a:ext cx="122830" cy="2456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1" name="Group 464"/>
          <p:cNvGrpSpPr/>
          <p:nvPr/>
        </p:nvGrpSpPr>
        <p:grpSpPr>
          <a:xfrm>
            <a:off x="7214547" y="1821420"/>
            <a:ext cx="1663892" cy="1651379"/>
            <a:chOff x="7224214" y="1971546"/>
            <a:chExt cx="1663892" cy="1651379"/>
          </a:xfrm>
        </p:grpSpPr>
        <p:grpSp>
          <p:nvGrpSpPr>
            <p:cNvPr id="92" name="Group 271"/>
            <p:cNvGrpSpPr/>
            <p:nvPr/>
          </p:nvGrpSpPr>
          <p:grpSpPr>
            <a:xfrm flipH="1">
              <a:off x="7224214" y="2053434"/>
              <a:ext cx="841612" cy="255894"/>
              <a:chOff x="536813" y="1634621"/>
              <a:chExt cx="841612" cy="436425"/>
            </a:xfrm>
          </p:grpSpPr>
          <p:cxnSp>
            <p:nvCxnSpPr>
              <p:cNvPr id="441" name="Straight Connector 440"/>
              <p:cNvCxnSpPr/>
              <p:nvPr/>
            </p:nvCxnSpPr>
            <p:spPr>
              <a:xfrm>
                <a:off x="963323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2" name="Straight Connector 441"/>
              <p:cNvCxnSpPr/>
              <p:nvPr/>
            </p:nvCxnSpPr>
            <p:spPr>
              <a:xfrm flipH="1">
                <a:off x="1005974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3" name="Straight Connector 442"/>
              <p:cNvCxnSpPr/>
              <p:nvPr/>
            </p:nvCxnSpPr>
            <p:spPr>
              <a:xfrm>
                <a:off x="1048625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4" name="Straight Connector 443"/>
              <p:cNvCxnSpPr/>
              <p:nvPr/>
            </p:nvCxnSpPr>
            <p:spPr>
              <a:xfrm flipH="1">
                <a:off x="1091276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5" name="Straight Connector 444"/>
              <p:cNvCxnSpPr/>
              <p:nvPr/>
            </p:nvCxnSpPr>
            <p:spPr>
              <a:xfrm>
                <a:off x="1133927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6" name="Straight Connector 445"/>
              <p:cNvCxnSpPr/>
              <p:nvPr/>
            </p:nvCxnSpPr>
            <p:spPr>
              <a:xfrm flipH="1">
                <a:off x="1176578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7" name="Straight Connector 446"/>
              <p:cNvCxnSpPr/>
              <p:nvPr/>
            </p:nvCxnSpPr>
            <p:spPr>
              <a:xfrm>
                <a:off x="1219229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8" name="Straight Connector 447"/>
              <p:cNvCxnSpPr/>
              <p:nvPr/>
            </p:nvCxnSpPr>
            <p:spPr>
              <a:xfrm flipH="1">
                <a:off x="1261880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9" name="Straight Connector 448"/>
              <p:cNvCxnSpPr/>
              <p:nvPr/>
            </p:nvCxnSpPr>
            <p:spPr>
              <a:xfrm>
                <a:off x="1304531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0" name="Straight Connector 449"/>
              <p:cNvCxnSpPr/>
              <p:nvPr/>
            </p:nvCxnSpPr>
            <p:spPr>
              <a:xfrm flipH="1">
                <a:off x="1347186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1" name="Straight Connector 450"/>
              <p:cNvCxnSpPr/>
              <p:nvPr/>
            </p:nvCxnSpPr>
            <p:spPr>
              <a:xfrm>
                <a:off x="536813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2" name="Straight Connector 451"/>
              <p:cNvCxnSpPr/>
              <p:nvPr/>
            </p:nvCxnSpPr>
            <p:spPr>
              <a:xfrm flipH="1">
                <a:off x="579464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3" name="Straight Connector 452"/>
              <p:cNvCxnSpPr/>
              <p:nvPr/>
            </p:nvCxnSpPr>
            <p:spPr>
              <a:xfrm>
                <a:off x="622115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4" name="Straight Connector 453"/>
              <p:cNvCxnSpPr/>
              <p:nvPr/>
            </p:nvCxnSpPr>
            <p:spPr>
              <a:xfrm flipH="1">
                <a:off x="664766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5" name="Straight Connector 454"/>
              <p:cNvCxnSpPr/>
              <p:nvPr/>
            </p:nvCxnSpPr>
            <p:spPr>
              <a:xfrm>
                <a:off x="707417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6" name="Straight Connector 455"/>
              <p:cNvCxnSpPr/>
              <p:nvPr/>
            </p:nvCxnSpPr>
            <p:spPr>
              <a:xfrm flipH="1">
                <a:off x="750068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7" name="Straight Connector 456"/>
              <p:cNvCxnSpPr/>
              <p:nvPr/>
            </p:nvCxnSpPr>
            <p:spPr>
              <a:xfrm>
                <a:off x="792719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8" name="Straight Connector 457"/>
              <p:cNvCxnSpPr/>
              <p:nvPr/>
            </p:nvCxnSpPr>
            <p:spPr>
              <a:xfrm flipH="1">
                <a:off x="835370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9" name="Straight Connector 458"/>
              <p:cNvCxnSpPr/>
              <p:nvPr/>
            </p:nvCxnSpPr>
            <p:spPr>
              <a:xfrm>
                <a:off x="878021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0" name="Straight Connector 459"/>
              <p:cNvCxnSpPr/>
              <p:nvPr/>
            </p:nvCxnSpPr>
            <p:spPr>
              <a:xfrm flipH="1">
                <a:off x="920672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3" name="Group 272"/>
            <p:cNvGrpSpPr/>
            <p:nvPr/>
          </p:nvGrpSpPr>
          <p:grpSpPr>
            <a:xfrm flipH="1">
              <a:off x="7224214" y="2929163"/>
              <a:ext cx="841612" cy="255894"/>
              <a:chOff x="536813" y="1634621"/>
              <a:chExt cx="841612" cy="436425"/>
            </a:xfrm>
          </p:grpSpPr>
          <p:cxnSp>
            <p:nvCxnSpPr>
              <p:cNvPr id="421" name="Straight Connector 420"/>
              <p:cNvCxnSpPr/>
              <p:nvPr/>
            </p:nvCxnSpPr>
            <p:spPr>
              <a:xfrm>
                <a:off x="963323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2" name="Straight Connector 421"/>
              <p:cNvCxnSpPr/>
              <p:nvPr/>
            </p:nvCxnSpPr>
            <p:spPr>
              <a:xfrm flipH="1">
                <a:off x="1005974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3" name="Straight Connector 422"/>
              <p:cNvCxnSpPr/>
              <p:nvPr/>
            </p:nvCxnSpPr>
            <p:spPr>
              <a:xfrm>
                <a:off x="1048625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4" name="Straight Connector 423"/>
              <p:cNvCxnSpPr/>
              <p:nvPr/>
            </p:nvCxnSpPr>
            <p:spPr>
              <a:xfrm flipH="1">
                <a:off x="1091276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5" name="Straight Connector 424"/>
              <p:cNvCxnSpPr/>
              <p:nvPr/>
            </p:nvCxnSpPr>
            <p:spPr>
              <a:xfrm>
                <a:off x="1133927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6" name="Straight Connector 425"/>
              <p:cNvCxnSpPr/>
              <p:nvPr/>
            </p:nvCxnSpPr>
            <p:spPr>
              <a:xfrm flipH="1">
                <a:off x="1176578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7" name="Straight Connector 426"/>
              <p:cNvCxnSpPr/>
              <p:nvPr/>
            </p:nvCxnSpPr>
            <p:spPr>
              <a:xfrm>
                <a:off x="1219229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8" name="Straight Connector 427"/>
              <p:cNvCxnSpPr/>
              <p:nvPr/>
            </p:nvCxnSpPr>
            <p:spPr>
              <a:xfrm flipH="1">
                <a:off x="1261880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9" name="Straight Connector 428"/>
              <p:cNvCxnSpPr/>
              <p:nvPr/>
            </p:nvCxnSpPr>
            <p:spPr>
              <a:xfrm>
                <a:off x="1304531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0" name="Straight Connector 429"/>
              <p:cNvCxnSpPr/>
              <p:nvPr/>
            </p:nvCxnSpPr>
            <p:spPr>
              <a:xfrm flipH="1">
                <a:off x="1347186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1" name="Straight Connector 430"/>
              <p:cNvCxnSpPr/>
              <p:nvPr/>
            </p:nvCxnSpPr>
            <p:spPr>
              <a:xfrm>
                <a:off x="536813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2" name="Straight Connector 431"/>
              <p:cNvCxnSpPr/>
              <p:nvPr/>
            </p:nvCxnSpPr>
            <p:spPr>
              <a:xfrm flipH="1">
                <a:off x="579464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3" name="Straight Connector 432"/>
              <p:cNvCxnSpPr/>
              <p:nvPr/>
            </p:nvCxnSpPr>
            <p:spPr>
              <a:xfrm>
                <a:off x="622115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4" name="Straight Connector 433"/>
              <p:cNvCxnSpPr/>
              <p:nvPr/>
            </p:nvCxnSpPr>
            <p:spPr>
              <a:xfrm flipH="1">
                <a:off x="664766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5" name="Straight Connector 434"/>
              <p:cNvCxnSpPr/>
              <p:nvPr/>
            </p:nvCxnSpPr>
            <p:spPr>
              <a:xfrm>
                <a:off x="707417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6" name="Straight Connector 435"/>
              <p:cNvCxnSpPr/>
              <p:nvPr/>
            </p:nvCxnSpPr>
            <p:spPr>
              <a:xfrm flipH="1">
                <a:off x="750068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7" name="Straight Connector 436"/>
              <p:cNvCxnSpPr/>
              <p:nvPr/>
            </p:nvCxnSpPr>
            <p:spPr>
              <a:xfrm>
                <a:off x="792719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8" name="Straight Connector 437"/>
              <p:cNvCxnSpPr/>
              <p:nvPr/>
            </p:nvCxnSpPr>
            <p:spPr>
              <a:xfrm flipH="1">
                <a:off x="835370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9" name="Straight Connector 438"/>
              <p:cNvCxnSpPr/>
              <p:nvPr/>
            </p:nvCxnSpPr>
            <p:spPr>
              <a:xfrm>
                <a:off x="878021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0" name="Straight Connector 439"/>
              <p:cNvCxnSpPr/>
              <p:nvPr/>
            </p:nvCxnSpPr>
            <p:spPr>
              <a:xfrm flipH="1">
                <a:off x="920672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7" name="Rectangle 396"/>
            <p:cNvSpPr/>
            <p:nvPr/>
          </p:nvSpPr>
          <p:spPr>
            <a:xfrm flipH="1">
              <a:off x="7239000" y="3281733"/>
              <a:ext cx="1637732" cy="34119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4" name="Group 321"/>
            <p:cNvGrpSpPr/>
            <p:nvPr/>
          </p:nvGrpSpPr>
          <p:grpSpPr>
            <a:xfrm flipH="1">
              <a:off x="7389126" y="3385225"/>
              <a:ext cx="1384107" cy="150126"/>
              <a:chOff x="349157" y="4449169"/>
              <a:chExt cx="1902721" cy="177422"/>
            </a:xfrm>
          </p:grpSpPr>
          <p:cxnSp>
            <p:nvCxnSpPr>
              <p:cNvPr id="401" name="Straight Connector 400"/>
              <p:cNvCxnSpPr/>
              <p:nvPr/>
            </p:nvCxnSpPr>
            <p:spPr>
              <a:xfrm>
                <a:off x="1308887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2" name="Straight Connector 401"/>
              <p:cNvCxnSpPr/>
              <p:nvPr/>
            </p:nvCxnSpPr>
            <p:spPr>
              <a:xfrm flipH="1">
                <a:off x="1404860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3" name="Straight Connector 402"/>
              <p:cNvCxnSpPr/>
              <p:nvPr/>
            </p:nvCxnSpPr>
            <p:spPr>
              <a:xfrm>
                <a:off x="1500833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4" name="Straight Connector 403"/>
              <p:cNvCxnSpPr/>
              <p:nvPr/>
            </p:nvCxnSpPr>
            <p:spPr>
              <a:xfrm flipH="1">
                <a:off x="1596806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5" name="Straight Connector 404"/>
              <p:cNvCxnSpPr/>
              <p:nvPr/>
            </p:nvCxnSpPr>
            <p:spPr>
              <a:xfrm>
                <a:off x="1692779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6" name="Straight Connector 405"/>
              <p:cNvCxnSpPr/>
              <p:nvPr/>
            </p:nvCxnSpPr>
            <p:spPr>
              <a:xfrm flipH="1">
                <a:off x="1788752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7" name="Straight Connector 406"/>
              <p:cNvCxnSpPr/>
              <p:nvPr/>
            </p:nvCxnSpPr>
            <p:spPr>
              <a:xfrm>
                <a:off x="1884725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8" name="Straight Connector 407"/>
              <p:cNvCxnSpPr/>
              <p:nvPr/>
            </p:nvCxnSpPr>
            <p:spPr>
              <a:xfrm flipH="1">
                <a:off x="1980698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9" name="Straight Connector 408"/>
              <p:cNvCxnSpPr/>
              <p:nvPr/>
            </p:nvCxnSpPr>
            <p:spPr>
              <a:xfrm>
                <a:off x="2076671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" name="Straight Connector 409"/>
              <p:cNvCxnSpPr/>
              <p:nvPr/>
            </p:nvCxnSpPr>
            <p:spPr>
              <a:xfrm flipH="1">
                <a:off x="2172641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1" name="Straight Connector 410"/>
              <p:cNvCxnSpPr/>
              <p:nvPr/>
            </p:nvCxnSpPr>
            <p:spPr>
              <a:xfrm>
                <a:off x="349157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2" name="Straight Connector 411"/>
              <p:cNvCxnSpPr/>
              <p:nvPr/>
            </p:nvCxnSpPr>
            <p:spPr>
              <a:xfrm flipH="1">
                <a:off x="445130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3" name="Straight Connector 412"/>
              <p:cNvCxnSpPr/>
              <p:nvPr/>
            </p:nvCxnSpPr>
            <p:spPr>
              <a:xfrm>
                <a:off x="541103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4" name="Straight Connector 413"/>
              <p:cNvCxnSpPr/>
              <p:nvPr/>
            </p:nvCxnSpPr>
            <p:spPr>
              <a:xfrm flipH="1">
                <a:off x="637076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5" name="Straight Connector 414"/>
              <p:cNvCxnSpPr/>
              <p:nvPr/>
            </p:nvCxnSpPr>
            <p:spPr>
              <a:xfrm>
                <a:off x="733049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6" name="Straight Connector 415"/>
              <p:cNvCxnSpPr/>
              <p:nvPr/>
            </p:nvCxnSpPr>
            <p:spPr>
              <a:xfrm flipH="1">
                <a:off x="829022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7" name="Straight Connector 416"/>
              <p:cNvCxnSpPr/>
              <p:nvPr/>
            </p:nvCxnSpPr>
            <p:spPr>
              <a:xfrm>
                <a:off x="924995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8" name="Straight Connector 417"/>
              <p:cNvCxnSpPr/>
              <p:nvPr/>
            </p:nvCxnSpPr>
            <p:spPr>
              <a:xfrm flipH="1">
                <a:off x="1020968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9" name="Straight Connector 418"/>
              <p:cNvCxnSpPr/>
              <p:nvPr/>
            </p:nvCxnSpPr>
            <p:spPr>
              <a:xfrm>
                <a:off x="1116941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0" name="Straight Connector 419"/>
              <p:cNvCxnSpPr/>
              <p:nvPr/>
            </p:nvCxnSpPr>
            <p:spPr>
              <a:xfrm flipH="1">
                <a:off x="1212914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9" name="Rectangle 398"/>
            <p:cNvSpPr/>
            <p:nvPr/>
          </p:nvSpPr>
          <p:spPr>
            <a:xfrm flipH="1">
              <a:off x="7252650" y="3337458"/>
              <a:ext cx="122830" cy="2456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Rectangle 399"/>
            <p:cNvSpPr/>
            <p:nvPr/>
          </p:nvSpPr>
          <p:spPr>
            <a:xfrm flipH="1">
              <a:off x="8765276" y="3337458"/>
              <a:ext cx="122830" cy="2456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Rectangle 395"/>
            <p:cNvSpPr/>
            <p:nvPr/>
          </p:nvSpPr>
          <p:spPr>
            <a:xfrm flipH="1">
              <a:off x="8098809" y="1971546"/>
              <a:ext cx="464024" cy="129653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1" name="Rectangle 470"/>
          <p:cNvSpPr/>
          <p:nvPr/>
        </p:nvSpPr>
        <p:spPr>
          <a:xfrm rot="16200000" flipH="1">
            <a:off x="2758456" y="3708815"/>
            <a:ext cx="167845" cy="4196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2" name="Straight Connector 471"/>
          <p:cNvCxnSpPr/>
          <p:nvPr/>
        </p:nvCxnSpPr>
        <p:spPr>
          <a:xfrm>
            <a:off x="1793063" y="3898900"/>
            <a:ext cx="0" cy="1185688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Group 526"/>
          <p:cNvGrpSpPr/>
          <p:nvPr/>
        </p:nvGrpSpPr>
        <p:grpSpPr>
          <a:xfrm>
            <a:off x="1176793" y="4328597"/>
            <a:ext cx="7852907" cy="450376"/>
            <a:chOff x="1176793" y="4201001"/>
            <a:chExt cx="7852907" cy="450376"/>
          </a:xfrm>
        </p:grpSpPr>
        <p:sp>
          <p:nvSpPr>
            <p:cNvPr id="475" name="Arc 474"/>
            <p:cNvSpPr/>
            <p:nvPr/>
          </p:nvSpPr>
          <p:spPr>
            <a:xfrm rot="16200000">
              <a:off x="1574236" y="4255592"/>
              <a:ext cx="450376" cy="341194"/>
            </a:xfrm>
            <a:prstGeom prst="arc">
              <a:avLst>
                <a:gd name="adj1" fmla="val 15750406"/>
                <a:gd name="adj2" fmla="val 5865906"/>
              </a:avLst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7" name="Straight Connector 476"/>
            <p:cNvCxnSpPr/>
            <p:nvPr/>
          </p:nvCxnSpPr>
          <p:spPr>
            <a:xfrm>
              <a:off x="1948070" y="4431799"/>
              <a:ext cx="737357" cy="1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8" name="Arc 477"/>
            <p:cNvSpPr/>
            <p:nvPr/>
          </p:nvSpPr>
          <p:spPr>
            <a:xfrm rot="16200000">
              <a:off x="2618304" y="4255592"/>
              <a:ext cx="450376" cy="341194"/>
            </a:xfrm>
            <a:prstGeom prst="arc">
              <a:avLst>
                <a:gd name="adj1" fmla="val 15750406"/>
                <a:gd name="adj2" fmla="val 5544809"/>
              </a:avLst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1" name="Straight Connector 480"/>
            <p:cNvCxnSpPr/>
            <p:nvPr/>
          </p:nvCxnSpPr>
          <p:spPr>
            <a:xfrm>
              <a:off x="1176793" y="4427125"/>
              <a:ext cx="461176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5" name="Straight Connector 484"/>
            <p:cNvCxnSpPr/>
            <p:nvPr/>
          </p:nvCxnSpPr>
          <p:spPr>
            <a:xfrm>
              <a:off x="3002251" y="4409403"/>
              <a:ext cx="6027449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7" name="Straight Connector 486"/>
          <p:cNvCxnSpPr/>
          <p:nvPr/>
        </p:nvCxnSpPr>
        <p:spPr>
          <a:xfrm flipV="1">
            <a:off x="9016870" y="2462710"/>
            <a:ext cx="0" cy="206484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8" name="Straight Connector 497"/>
          <p:cNvCxnSpPr/>
          <p:nvPr/>
        </p:nvCxnSpPr>
        <p:spPr>
          <a:xfrm>
            <a:off x="458794" y="3855492"/>
            <a:ext cx="0" cy="1207829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9" name="Straight Connector 498"/>
          <p:cNvCxnSpPr/>
          <p:nvPr/>
        </p:nvCxnSpPr>
        <p:spPr>
          <a:xfrm>
            <a:off x="127591" y="3877771"/>
            <a:ext cx="329609" cy="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1" name="Straight Connector 500"/>
          <p:cNvCxnSpPr/>
          <p:nvPr/>
        </p:nvCxnSpPr>
        <p:spPr>
          <a:xfrm>
            <a:off x="153769" y="2466753"/>
            <a:ext cx="0" cy="1432227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2" name="Straight Connector 511"/>
          <p:cNvCxnSpPr/>
          <p:nvPr/>
        </p:nvCxnSpPr>
        <p:spPr>
          <a:xfrm>
            <a:off x="1184061" y="4537881"/>
            <a:ext cx="0" cy="565755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8" name="Straight Connector 567"/>
          <p:cNvCxnSpPr/>
          <p:nvPr/>
        </p:nvCxnSpPr>
        <p:spPr>
          <a:xfrm>
            <a:off x="1775157" y="3896943"/>
            <a:ext cx="160289" cy="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9" name="Straight Connector 568"/>
          <p:cNvCxnSpPr/>
          <p:nvPr/>
        </p:nvCxnSpPr>
        <p:spPr>
          <a:xfrm>
            <a:off x="7197166" y="3878299"/>
            <a:ext cx="0" cy="160014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7" name="Group 576"/>
          <p:cNvGrpSpPr/>
          <p:nvPr/>
        </p:nvGrpSpPr>
        <p:grpSpPr>
          <a:xfrm>
            <a:off x="7009116" y="4050887"/>
            <a:ext cx="385402" cy="154598"/>
            <a:chOff x="1045044" y="3916664"/>
            <a:chExt cx="385402" cy="154598"/>
          </a:xfrm>
        </p:grpSpPr>
        <p:cxnSp>
          <p:nvCxnSpPr>
            <p:cNvPr id="572" name="Straight Connector 571"/>
            <p:cNvCxnSpPr/>
            <p:nvPr/>
          </p:nvCxnSpPr>
          <p:spPr>
            <a:xfrm flipV="1">
              <a:off x="1045044" y="3916664"/>
              <a:ext cx="385402" cy="871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3" name="Straight Connector 572"/>
            <p:cNvCxnSpPr/>
            <p:nvPr/>
          </p:nvCxnSpPr>
          <p:spPr>
            <a:xfrm flipV="1">
              <a:off x="1104947" y="3994181"/>
              <a:ext cx="265596" cy="436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5" name="Straight Connector 574"/>
            <p:cNvCxnSpPr/>
            <p:nvPr/>
          </p:nvCxnSpPr>
          <p:spPr>
            <a:xfrm>
              <a:off x="1169220" y="4071262"/>
              <a:ext cx="137051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80" name="Straight Connector 579"/>
          <p:cNvCxnSpPr/>
          <p:nvPr/>
        </p:nvCxnSpPr>
        <p:spPr>
          <a:xfrm>
            <a:off x="2528515" y="4759503"/>
            <a:ext cx="333954" cy="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3" name="Straight Connector 582"/>
          <p:cNvCxnSpPr/>
          <p:nvPr/>
        </p:nvCxnSpPr>
        <p:spPr>
          <a:xfrm>
            <a:off x="2521205" y="4745940"/>
            <a:ext cx="0" cy="37470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6" name="Rectangle 585"/>
          <p:cNvSpPr/>
          <p:nvPr/>
        </p:nvSpPr>
        <p:spPr>
          <a:xfrm>
            <a:off x="3268644" y="4784314"/>
            <a:ext cx="2680516" cy="184695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8" name="Rectangle 587"/>
          <p:cNvSpPr/>
          <p:nvPr/>
        </p:nvSpPr>
        <p:spPr>
          <a:xfrm>
            <a:off x="7283450" y="3187700"/>
            <a:ext cx="45719" cy="5524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0" name="Rectangle 589"/>
          <p:cNvSpPr/>
          <p:nvPr/>
        </p:nvSpPr>
        <p:spPr>
          <a:xfrm flipH="1">
            <a:off x="7364958" y="3485782"/>
            <a:ext cx="343941" cy="3496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8" name="Group 593"/>
          <p:cNvGrpSpPr/>
          <p:nvPr/>
        </p:nvGrpSpPr>
        <p:grpSpPr>
          <a:xfrm flipH="1">
            <a:off x="1453109" y="3187700"/>
            <a:ext cx="464590" cy="647700"/>
            <a:chOff x="1230859" y="3416300"/>
            <a:chExt cx="464590" cy="647700"/>
          </a:xfrm>
        </p:grpSpPr>
        <p:sp>
          <p:nvSpPr>
            <p:cNvPr id="591" name="Rectangle 590"/>
            <p:cNvSpPr/>
            <p:nvPr/>
          </p:nvSpPr>
          <p:spPr>
            <a:xfrm flipH="1">
              <a:off x="1230859" y="3803282"/>
              <a:ext cx="121691" cy="16546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2" name="Rectangle 591"/>
            <p:cNvSpPr/>
            <p:nvPr/>
          </p:nvSpPr>
          <p:spPr>
            <a:xfrm>
              <a:off x="1270000" y="3416300"/>
              <a:ext cx="45719" cy="55245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3" name="Rectangle 592"/>
            <p:cNvSpPr/>
            <p:nvPr/>
          </p:nvSpPr>
          <p:spPr>
            <a:xfrm flipH="1">
              <a:off x="1351508" y="3714382"/>
              <a:ext cx="343941" cy="34961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6" name="Rectangle 595"/>
          <p:cNvSpPr/>
          <p:nvPr/>
        </p:nvSpPr>
        <p:spPr>
          <a:xfrm>
            <a:off x="3417505" y="4928616"/>
            <a:ext cx="2382794" cy="15583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9" name="Group 716"/>
          <p:cNvGrpSpPr/>
          <p:nvPr/>
        </p:nvGrpSpPr>
        <p:grpSpPr>
          <a:xfrm>
            <a:off x="3455719" y="5034494"/>
            <a:ext cx="2266100" cy="1395994"/>
            <a:chOff x="3455719" y="5034494"/>
            <a:chExt cx="2266100" cy="1395994"/>
          </a:xfrm>
        </p:grpSpPr>
        <p:cxnSp>
          <p:nvCxnSpPr>
            <p:cNvPr id="616" name="Straight Connector 615"/>
            <p:cNvCxnSpPr/>
            <p:nvPr/>
          </p:nvCxnSpPr>
          <p:spPr>
            <a:xfrm>
              <a:off x="5161698" y="5729890"/>
              <a:ext cx="560121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5" name="Straight Connector 604"/>
            <p:cNvCxnSpPr/>
            <p:nvPr/>
          </p:nvCxnSpPr>
          <p:spPr>
            <a:xfrm>
              <a:off x="3455719" y="5734465"/>
              <a:ext cx="27104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1" name="Straight Connector 600"/>
            <p:cNvCxnSpPr/>
            <p:nvPr/>
          </p:nvCxnSpPr>
          <p:spPr>
            <a:xfrm>
              <a:off x="3982083" y="5731869"/>
              <a:ext cx="922323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4" name="Group 614"/>
            <p:cNvGrpSpPr/>
            <p:nvPr/>
          </p:nvGrpSpPr>
          <p:grpSpPr>
            <a:xfrm flipV="1">
              <a:off x="4898007" y="5719305"/>
              <a:ext cx="276803" cy="711183"/>
              <a:chOff x="3849129" y="5363045"/>
              <a:chExt cx="276803" cy="526419"/>
            </a:xfrm>
          </p:grpSpPr>
          <p:cxnSp>
            <p:nvCxnSpPr>
              <p:cNvPr id="612" name="Straight Connector 611"/>
              <p:cNvCxnSpPr/>
              <p:nvPr/>
            </p:nvCxnSpPr>
            <p:spPr>
              <a:xfrm rot="5400000">
                <a:off x="3600415" y="5623657"/>
                <a:ext cx="521224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3" name="Straight Connector 612"/>
              <p:cNvCxnSpPr/>
              <p:nvPr/>
            </p:nvCxnSpPr>
            <p:spPr>
              <a:xfrm rot="5400000">
                <a:off x="3865320" y="5628852"/>
                <a:ext cx="521224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4" name="Straight Connector 613"/>
              <p:cNvCxnSpPr/>
              <p:nvPr/>
            </p:nvCxnSpPr>
            <p:spPr>
              <a:xfrm>
                <a:off x="3849129" y="5374920"/>
                <a:ext cx="275567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5" name="Group 618"/>
            <p:cNvGrpSpPr/>
            <p:nvPr/>
          </p:nvGrpSpPr>
          <p:grpSpPr>
            <a:xfrm>
              <a:off x="3714433" y="5034494"/>
              <a:ext cx="276803" cy="711183"/>
              <a:chOff x="3849129" y="5363045"/>
              <a:chExt cx="276803" cy="526419"/>
            </a:xfrm>
          </p:grpSpPr>
          <p:cxnSp>
            <p:nvCxnSpPr>
              <p:cNvPr id="620" name="Straight Connector 619"/>
              <p:cNvCxnSpPr/>
              <p:nvPr/>
            </p:nvCxnSpPr>
            <p:spPr>
              <a:xfrm rot="5400000">
                <a:off x="3600415" y="5623657"/>
                <a:ext cx="521224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1" name="Straight Connector 620"/>
              <p:cNvCxnSpPr/>
              <p:nvPr/>
            </p:nvCxnSpPr>
            <p:spPr>
              <a:xfrm rot="5400000">
                <a:off x="3865320" y="5628852"/>
                <a:ext cx="521224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2" name="Straight Connector 621"/>
              <p:cNvCxnSpPr/>
              <p:nvPr/>
            </p:nvCxnSpPr>
            <p:spPr>
              <a:xfrm>
                <a:off x="3849129" y="5374920"/>
                <a:ext cx="275567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7" name="Group 730"/>
          <p:cNvGrpSpPr/>
          <p:nvPr/>
        </p:nvGrpSpPr>
        <p:grpSpPr>
          <a:xfrm>
            <a:off x="3453739" y="6092042"/>
            <a:ext cx="2266100" cy="267195"/>
            <a:chOff x="3608119" y="5863787"/>
            <a:chExt cx="2266100" cy="719101"/>
          </a:xfrm>
        </p:grpSpPr>
        <p:cxnSp>
          <p:nvCxnSpPr>
            <p:cNvPr id="720" name="Straight Connector 719"/>
            <p:cNvCxnSpPr/>
            <p:nvPr/>
          </p:nvCxnSpPr>
          <p:spPr>
            <a:xfrm>
              <a:off x="5314098" y="5882290"/>
              <a:ext cx="560121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1" name="Straight Connector 720"/>
            <p:cNvCxnSpPr/>
            <p:nvPr/>
          </p:nvCxnSpPr>
          <p:spPr>
            <a:xfrm>
              <a:off x="3608119" y="5886865"/>
              <a:ext cx="271044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2" name="Straight Connector 721"/>
            <p:cNvCxnSpPr/>
            <p:nvPr/>
          </p:nvCxnSpPr>
          <p:spPr>
            <a:xfrm>
              <a:off x="4134483" y="5884269"/>
              <a:ext cx="922323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8" name="Group 614"/>
            <p:cNvGrpSpPr/>
            <p:nvPr/>
          </p:nvGrpSpPr>
          <p:grpSpPr>
            <a:xfrm flipV="1">
              <a:off x="5050407" y="5871705"/>
              <a:ext cx="276803" cy="711183"/>
              <a:chOff x="3849129" y="5363045"/>
              <a:chExt cx="276803" cy="526419"/>
            </a:xfrm>
          </p:grpSpPr>
          <p:cxnSp>
            <p:nvCxnSpPr>
              <p:cNvPr id="728" name="Straight Connector 727"/>
              <p:cNvCxnSpPr/>
              <p:nvPr/>
            </p:nvCxnSpPr>
            <p:spPr>
              <a:xfrm rot="5400000">
                <a:off x="3600415" y="5623657"/>
                <a:ext cx="521224" cy="0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9" name="Straight Connector 728"/>
              <p:cNvCxnSpPr/>
              <p:nvPr/>
            </p:nvCxnSpPr>
            <p:spPr>
              <a:xfrm rot="5400000">
                <a:off x="3865320" y="5628852"/>
                <a:ext cx="521224" cy="0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0" name="Straight Connector 729"/>
              <p:cNvCxnSpPr/>
              <p:nvPr/>
            </p:nvCxnSpPr>
            <p:spPr>
              <a:xfrm>
                <a:off x="3849129" y="5374920"/>
                <a:ext cx="275567" cy="0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9" name="Group 618"/>
            <p:cNvGrpSpPr/>
            <p:nvPr/>
          </p:nvGrpSpPr>
          <p:grpSpPr>
            <a:xfrm flipV="1">
              <a:off x="3866833" y="5863787"/>
              <a:ext cx="276803" cy="711183"/>
              <a:chOff x="3849129" y="5363045"/>
              <a:chExt cx="276803" cy="526419"/>
            </a:xfrm>
          </p:grpSpPr>
          <p:cxnSp>
            <p:nvCxnSpPr>
              <p:cNvPr id="725" name="Straight Connector 724"/>
              <p:cNvCxnSpPr/>
              <p:nvPr/>
            </p:nvCxnSpPr>
            <p:spPr>
              <a:xfrm rot="5400000">
                <a:off x="3600415" y="5623657"/>
                <a:ext cx="521224" cy="0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6" name="Straight Connector 725"/>
              <p:cNvCxnSpPr/>
              <p:nvPr/>
            </p:nvCxnSpPr>
            <p:spPr>
              <a:xfrm rot="5400000">
                <a:off x="3865320" y="5628852"/>
                <a:ext cx="521224" cy="0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7" name="Straight Connector 726"/>
              <p:cNvCxnSpPr/>
              <p:nvPr/>
            </p:nvCxnSpPr>
            <p:spPr>
              <a:xfrm>
                <a:off x="3849129" y="5374920"/>
                <a:ext cx="275567" cy="0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Rectangle 588"/>
          <p:cNvSpPr/>
          <p:nvPr/>
        </p:nvSpPr>
        <p:spPr>
          <a:xfrm flipH="1">
            <a:off x="7244309" y="3574682"/>
            <a:ext cx="121691" cy="1654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5618"/>
            <a:ext cx="8229600" cy="1143000"/>
          </a:xfrm>
        </p:spPr>
        <p:txBody>
          <a:bodyPr/>
          <a:lstStyle/>
          <a:p>
            <a:r>
              <a:rPr lang="en-US" b="1" dirty="0" smtClean="0"/>
              <a:t>Dual HiPIMS of </a:t>
            </a:r>
            <a:r>
              <a:rPr lang="en-US" b="1" dirty="0" err="1" smtClean="0"/>
              <a:t>Nb</a:t>
            </a:r>
            <a:r>
              <a:rPr lang="en-US" b="1" dirty="0" smtClean="0"/>
              <a:t> at LBNL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1952819" y="1063407"/>
            <a:ext cx="5241904" cy="283985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54"/>
          <p:cNvGrpSpPr/>
          <p:nvPr/>
        </p:nvGrpSpPr>
        <p:grpSpPr>
          <a:xfrm>
            <a:off x="2798030" y="1252493"/>
            <a:ext cx="3551482" cy="2461681"/>
            <a:chOff x="3120739" y="2227237"/>
            <a:chExt cx="2887772" cy="2001637"/>
          </a:xfrm>
        </p:grpSpPr>
        <p:grpSp>
          <p:nvGrpSpPr>
            <p:cNvPr id="5" name="Group 12"/>
            <p:cNvGrpSpPr/>
            <p:nvPr/>
          </p:nvGrpSpPr>
          <p:grpSpPr>
            <a:xfrm>
              <a:off x="3120739" y="2227237"/>
              <a:ext cx="2887772" cy="1047136"/>
              <a:chOff x="2983423" y="4803305"/>
              <a:chExt cx="2887772" cy="1047136"/>
            </a:xfrm>
          </p:grpSpPr>
          <p:cxnSp>
            <p:nvCxnSpPr>
              <p:cNvPr id="7" name="Straight Connector 6"/>
              <p:cNvCxnSpPr/>
              <p:nvPr/>
            </p:nvCxnSpPr>
            <p:spPr>
              <a:xfrm>
                <a:off x="2983423" y="5302045"/>
                <a:ext cx="1002891" cy="0"/>
              </a:xfrm>
              <a:prstGeom prst="line">
                <a:avLst/>
              </a:prstGeom>
              <a:ln w="571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Rectangle 7"/>
              <p:cNvSpPr/>
              <p:nvPr/>
            </p:nvSpPr>
            <p:spPr>
              <a:xfrm>
                <a:off x="2983423" y="5051322"/>
                <a:ext cx="117987" cy="250723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/>
              <p:cNvSpPr/>
              <p:nvPr/>
            </p:nvSpPr>
            <p:spPr>
              <a:xfrm>
                <a:off x="3986314" y="4803305"/>
                <a:ext cx="914400" cy="1047136"/>
              </a:xfrm>
              <a:prstGeom prst="arc">
                <a:avLst>
                  <a:gd name="adj1" fmla="val 10786212"/>
                  <a:gd name="adj2" fmla="val 0"/>
                </a:avLst>
              </a:prstGeom>
              <a:ln w="571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" name="Group 11"/>
              <p:cNvGrpSpPr/>
              <p:nvPr/>
            </p:nvGrpSpPr>
            <p:grpSpPr>
              <a:xfrm flipH="1">
                <a:off x="4868304" y="5051322"/>
                <a:ext cx="1002891" cy="250723"/>
                <a:chOff x="3135823" y="5203722"/>
                <a:chExt cx="1002891" cy="250723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3135823" y="5454445"/>
                  <a:ext cx="1002891" cy="0"/>
                </a:xfrm>
                <a:prstGeom prst="line">
                  <a:avLst/>
                </a:prstGeom>
                <a:ln w="571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3135823" y="5203722"/>
                  <a:ext cx="117987" cy="250723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2" name="Group 13"/>
            <p:cNvGrpSpPr/>
            <p:nvPr/>
          </p:nvGrpSpPr>
          <p:grpSpPr>
            <a:xfrm flipV="1">
              <a:off x="3120739" y="3181738"/>
              <a:ext cx="2887772" cy="1047136"/>
              <a:chOff x="2983423" y="4803305"/>
              <a:chExt cx="2887772" cy="1047136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>
                <a:off x="2983423" y="5302045"/>
                <a:ext cx="1002891" cy="0"/>
              </a:xfrm>
              <a:prstGeom prst="line">
                <a:avLst/>
              </a:prstGeom>
              <a:ln w="571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/>
              <p:cNvSpPr/>
              <p:nvPr/>
            </p:nvSpPr>
            <p:spPr>
              <a:xfrm>
                <a:off x="2983423" y="5051322"/>
                <a:ext cx="117987" cy="250723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Arc 16"/>
              <p:cNvSpPr/>
              <p:nvPr/>
            </p:nvSpPr>
            <p:spPr>
              <a:xfrm>
                <a:off x="3986314" y="4803305"/>
                <a:ext cx="914400" cy="1047136"/>
              </a:xfrm>
              <a:prstGeom prst="arc">
                <a:avLst>
                  <a:gd name="adj1" fmla="val 10786212"/>
                  <a:gd name="adj2" fmla="val 0"/>
                </a:avLst>
              </a:prstGeom>
              <a:ln w="571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" name="Group 11"/>
              <p:cNvGrpSpPr/>
              <p:nvPr/>
            </p:nvGrpSpPr>
            <p:grpSpPr>
              <a:xfrm flipH="1">
                <a:off x="4868304" y="5051322"/>
                <a:ext cx="1002891" cy="250723"/>
                <a:chOff x="3135823" y="5203722"/>
                <a:chExt cx="1002891" cy="250723"/>
              </a:xfrm>
            </p:grpSpPr>
            <p:cxnSp>
              <p:nvCxnSpPr>
                <p:cNvPr id="19" name="Straight Connector 18"/>
                <p:cNvCxnSpPr/>
                <p:nvPr/>
              </p:nvCxnSpPr>
              <p:spPr>
                <a:xfrm>
                  <a:off x="3135823" y="5454445"/>
                  <a:ext cx="1002891" cy="0"/>
                </a:xfrm>
                <a:prstGeom prst="line">
                  <a:avLst/>
                </a:prstGeom>
                <a:ln w="571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ctangle 19"/>
                <p:cNvSpPr/>
                <p:nvPr/>
              </p:nvSpPr>
              <p:spPr>
                <a:xfrm>
                  <a:off x="3135823" y="5203722"/>
                  <a:ext cx="117987" cy="250723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4" name="Group 461"/>
          <p:cNvGrpSpPr/>
          <p:nvPr/>
        </p:nvGrpSpPr>
        <p:grpSpPr>
          <a:xfrm>
            <a:off x="4707688" y="2160009"/>
            <a:ext cx="4318508" cy="646648"/>
            <a:chOff x="4707688" y="2160009"/>
            <a:chExt cx="4318508" cy="646648"/>
          </a:xfrm>
        </p:grpSpPr>
        <p:sp>
          <p:nvSpPr>
            <p:cNvPr id="22" name="Rectangle 21"/>
            <p:cNvSpPr/>
            <p:nvPr/>
          </p:nvSpPr>
          <p:spPr>
            <a:xfrm>
              <a:off x="5383925" y="2332272"/>
              <a:ext cx="3126615" cy="30212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707688" y="2197417"/>
              <a:ext cx="694229" cy="57183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38"/>
            <p:cNvGrpSpPr/>
            <p:nvPr/>
          </p:nvGrpSpPr>
          <p:grpSpPr>
            <a:xfrm>
              <a:off x="5431046" y="2160009"/>
              <a:ext cx="463275" cy="646648"/>
              <a:chOff x="5671019" y="2928796"/>
              <a:chExt cx="376697" cy="525801"/>
            </a:xfrm>
          </p:grpSpPr>
          <p:grpSp>
            <p:nvGrpSpPr>
              <p:cNvPr id="21" name="Group 31"/>
              <p:cNvGrpSpPr/>
              <p:nvPr/>
            </p:nvGrpSpPr>
            <p:grpSpPr>
              <a:xfrm>
                <a:off x="5671019" y="2928796"/>
                <a:ext cx="376697" cy="128958"/>
                <a:chOff x="5566867" y="2193342"/>
                <a:chExt cx="376697" cy="96316"/>
              </a:xfrm>
            </p:grpSpPr>
            <p:cxnSp>
              <p:nvCxnSpPr>
                <p:cNvPr id="27" name="Straight Connector 26"/>
                <p:cNvCxnSpPr/>
                <p:nvPr/>
              </p:nvCxnSpPr>
              <p:spPr>
                <a:xfrm>
                  <a:off x="5566867" y="2289658"/>
                  <a:ext cx="109728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 flipV="1">
                  <a:off x="5673807" y="2194559"/>
                  <a:ext cx="95098" cy="9509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5767685" y="2193342"/>
                  <a:ext cx="175879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34"/>
              <p:cNvGrpSpPr/>
              <p:nvPr/>
            </p:nvGrpSpPr>
            <p:grpSpPr>
              <a:xfrm flipV="1">
                <a:off x="5671019" y="3325639"/>
                <a:ext cx="376697" cy="128958"/>
                <a:chOff x="5566867" y="2193342"/>
                <a:chExt cx="376697" cy="96316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>
                  <a:off x="5566867" y="2289658"/>
                  <a:ext cx="109728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flipV="1">
                  <a:off x="5673807" y="2194559"/>
                  <a:ext cx="95098" cy="9509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5767685" y="2193342"/>
                  <a:ext cx="175879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59" name="Straight Connector 158"/>
            <p:cNvCxnSpPr/>
            <p:nvPr/>
          </p:nvCxnSpPr>
          <p:spPr>
            <a:xfrm flipH="1">
              <a:off x="5382322" y="2478974"/>
              <a:ext cx="364387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5659578" y="2273526"/>
              <a:ext cx="167845" cy="4196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460"/>
          <p:cNvGrpSpPr/>
          <p:nvPr/>
        </p:nvGrpSpPr>
        <p:grpSpPr>
          <a:xfrm>
            <a:off x="138223" y="2160009"/>
            <a:ext cx="4297275" cy="646648"/>
            <a:chOff x="138223" y="2160009"/>
            <a:chExt cx="4297275" cy="646648"/>
          </a:xfrm>
        </p:grpSpPr>
        <p:sp>
          <p:nvSpPr>
            <p:cNvPr id="42" name="Rectangle 41"/>
            <p:cNvSpPr/>
            <p:nvPr/>
          </p:nvSpPr>
          <p:spPr>
            <a:xfrm flipH="1">
              <a:off x="632647" y="2332272"/>
              <a:ext cx="3126614" cy="30212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 flipH="1">
              <a:off x="3741269" y="2197417"/>
              <a:ext cx="694229" cy="57183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38"/>
            <p:cNvGrpSpPr/>
            <p:nvPr/>
          </p:nvGrpSpPr>
          <p:grpSpPr>
            <a:xfrm flipH="1">
              <a:off x="3248865" y="2160009"/>
              <a:ext cx="463275" cy="646648"/>
              <a:chOff x="5671019" y="2928796"/>
              <a:chExt cx="376697" cy="525801"/>
            </a:xfrm>
          </p:grpSpPr>
          <p:grpSp>
            <p:nvGrpSpPr>
              <p:cNvPr id="30" name="Group 31"/>
              <p:cNvGrpSpPr/>
              <p:nvPr/>
            </p:nvGrpSpPr>
            <p:grpSpPr>
              <a:xfrm>
                <a:off x="5671019" y="2928796"/>
                <a:ext cx="376697" cy="128958"/>
                <a:chOff x="5566867" y="2193342"/>
                <a:chExt cx="376697" cy="96316"/>
              </a:xfrm>
            </p:grpSpPr>
            <p:cxnSp>
              <p:nvCxnSpPr>
                <p:cNvPr id="51" name="Straight Connector 50"/>
                <p:cNvCxnSpPr/>
                <p:nvPr/>
              </p:nvCxnSpPr>
              <p:spPr>
                <a:xfrm>
                  <a:off x="5566867" y="2289658"/>
                  <a:ext cx="109728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 flipV="1">
                  <a:off x="5673807" y="2194559"/>
                  <a:ext cx="95098" cy="9509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>
                  <a:off x="5767685" y="2193342"/>
                  <a:ext cx="175879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" name="Group 34"/>
              <p:cNvGrpSpPr/>
              <p:nvPr/>
            </p:nvGrpSpPr>
            <p:grpSpPr>
              <a:xfrm flipV="1">
                <a:off x="5671019" y="3325639"/>
                <a:ext cx="376697" cy="128958"/>
                <a:chOff x="5566867" y="2193342"/>
                <a:chExt cx="376697" cy="96316"/>
              </a:xfrm>
            </p:grpSpPr>
            <p:cxnSp>
              <p:nvCxnSpPr>
                <p:cNvPr id="48" name="Straight Connector 47"/>
                <p:cNvCxnSpPr/>
                <p:nvPr/>
              </p:nvCxnSpPr>
              <p:spPr>
                <a:xfrm>
                  <a:off x="5566867" y="2289658"/>
                  <a:ext cx="109728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 flipV="1">
                  <a:off x="5673807" y="2194559"/>
                  <a:ext cx="95098" cy="9509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>
                  <a:off x="5767685" y="2193342"/>
                  <a:ext cx="175879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60" name="Straight Connector 159"/>
            <p:cNvCxnSpPr/>
            <p:nvPr/>
          </p:nvCxnSpPr>
          <p:spPr>
            <a:xfrm flipH="1">
              <a:off x="138223" y="2478974"/>
              <a:ext cx="362699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/>
            <p:cNvSpPr/>
            <p:nvPr/>
          </p:nvSpPr>
          <p:spPr>
            <a:xfrm flipH="1">
              <a:off x="3315738" y="2273526"/>
              <a:ext cx="167845" cy="4196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152"/>
          <p:cNvGrpSpPr/>
          <p:nvPr/>
        </p:nvGrpSpPr>
        <p:grpSpPr>
          <a:xfrm>
            <a:off x="3275715" y="1836126"/>
            <a:ext cx="2591758" cy="1294413"/>
            <a:chOff x="3557592" y="2671762"/>
            <a:chExt cx="2107404" cy="1052510"/>
          </a:xfrm>
        </p:grpSpPr>
        <p:grpSp>
          <p:nvGrpSpPr>
            <p:cNvPr id="34" name="Group 144"/>
            <p:cNvGrpSpPr/>
            <p:nvPr/>
          </p:nvGrpSpPr>
          <p:grpSpPr>
            <a:xfrm>
              <a:off x="3557592" y="2671762"/>
              <a:ext cx="2107404" cy="1052510"/>
              <a:chOff x="3574258" y="2671763"/>
              <a:chExt cx="2107404" cy="1052510"/>
            </a:xfrm>
          </p:grpSpPr>
          <p:grpSp>
            <p:nvGrpSpPr>
              <p:cNvPr id="35" name="Group 143"/>
              <p:cNvGrpSpPr/>
              <p:nvPr/>
            </p:nvGrpSpPr>
            <p:grpSpPr>
              <a:xfrm>
                <a:off x="3892628" y="2940641"/>
                <a:ext cx="1470664" cy="513314"/>
                <a:chOff x="3876270" y="2940641"/>
                <a:chExt cx="1470664" cy="513314"/>
              </a:xfrm>
            </p:grpSpPr>
            <p:grpSp>
              <p:nvGrpSpPr>
                <p:cNvPr id="39" name="Group 113"/>
                <p:cNvGrpSpPr/>
                <p:nvPr/>
              </p:nvGrpSpPr>
              <p:grpSpPr>
                <a:xfrm>
                  <a:off x="4665652" y="2940641"/>
                  <a:ext cx="681282" cy="513314"/>
                  <a:chOff x="4665652" y="2940925"/>
                  <a:chExt cx="681282" cy="513314"/>
                </a:xfrm>
              </p:grpSpPr>
              <p:grpSp>
                <p:nvGrpSpPr>
                  <p:cNvPr id="40" name="Group 68"/>
                  <p:cNvGrpSpPr/>
                  <p:nvPr/>
                </p:nvGrpSpPr>
                <p:grpSpPr>
                  <a:xfrm>
                    <a:off x="4665652" y="2940925"/>
                    <a:ext cx="681282" cy="255537"/>
                    <a:chOff x="5162040" y="2138700"/>
                    <a:chExt cx="681282" cy="255537"/>
                  </a:xfrm>
                </p:grpSpPr>
                <p:sp>
                  <p:nvSpPr>
                    <p:cNvPr id="65" name="Oval 64"/>
                    <p:cNvSpPr/>
                    <p:nvPr/>
                  </p:nvSpPr>
                  <p:spPr>
                    <a:xfrm>
                      <a:off x="5243622" y="2185723"/>
                      <a:ext cx="518118" cy="208514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prstDash val="sysDot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6" name="Oval 65"/>
                    <p:cNvSpPr/>
                    <p:nvPr/>
                  </p:nvSpPr>
                  <p:spPr>
                    <a:xfrm>
                      <a:off x="5162040" y="2138700"/>
                      <a:ext cx="681282" cy="255537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prstDash val="sysDot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7" name="Oval 66"/>
                    <p:cNvSpPr/>
                    <p:nvPr/>
                  </p:nvSpPr>
                  <p:spPr>
                    <a:xfrm>
                      <a:off x="5311039" y="2250875"/>
                      <a:ext cx="383284" cy="143362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prstDash val="sysDot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1" name="Group 69"/>
                  <p:cNvGrpSpPr/>
                  <p:nvPr/>
                </p:nvGrpSpPr>
                <p:grpSpPr>
                  <a:xfrm flipV="1">
                    <a:off x="4665652" y="3198702"/>
                    <a:ext cx="681282" cy="255537"/>
                    <a:chOff x="5162040" y="2138700"/>
                    <a:chExt cx="681282" cy="255537"/>
                  </a:xfrm>
                </p:grpSpPr>
                <p:sp>
                  <p:nvSpPr>
                    <p:cNvPr id="71" name="Oval 70"/>
                    <p:cNvSpPr/>
                    <p:nvPr/>
                  </p:nvSpPr>
                  <p:spPr>
                    <a:xfrm>
                      <a:off x="5243622" y="2185723"/>
                      <a:ext cx="518118" cy="208514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prstDash val="sysDot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2" name="Oval 71"/>
                    <p:cNvSpPr/>
                    <p:nvPr/>
                  </p:nvSpPr>
                  <p:spPr>
                    <a:xfrm>
                      <a:off x="5162040" y="2138700"/>
                      <a:ext cx="681282" cy="255537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prstDash val="sysDot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" name="Oval 72"/>
                    <p:cNvSpPr/>
                    <p:nvPr/>
                  </p:nvSpPr>
                  <p:spPr>
                    <a:xfrm>
                      <a:off x="5311039" y="2250875"/>
                      <a:ext cx="383284" cy="143362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prstDash val="sysDot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5" name="Group 112"/>
                <p:cNvGrpSpPr/>
                <p:nvPr/>
              </p:nvGrpSpPr>
              <p:grpSpPr>
                <a:xfrm>
                  <a:off x="3876270" y="2940641"/>
                  <a:ext cx="681282" cy="513314"/>
                  <a:chOff x="3876270" y="2940358"/>
                  <a:chExt cx="681282" cy="513314"/>
                </a:xfrm>
              </p:grpSpPr>
              <p:grpSp>
                <p:nvGrpSpPr>
                  <p:cNvPr id="46" name="Group 68"/>
                  <p:cNvGrpSpPr/>
                  <p:nvPr/>
                </p:nvGrpSpPr>
                <p:grpSpPr>
                  <a:xfrm>
                    <a:off x="3876270" y="2940358"/>
                    <a:ext cx="681282" cy="255537"/>
                    <a:chOff x="5162040" y="2138700"/>
                    <a:chExt cx="681282" cy="255537"/>
                  </a:xfrm>
                </p:grpSpPr>
                <p:sp>
                  <p:nvSpPr>
                    <p:cNvPr id="84" name="Oval 83"/>
                    <p:cNvSpPr/>
                    <p:nvPr/>
                  </p:nvSpPr>
                  <p:spPr>
                    <a:xfrm>
                      <a:off x="5243622" y="2185723"/>
                      <a:ext cx="518118" cy="208514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prstDash val="sysDot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5" name="Oval 84"/>
                    <p:cNvSpPr/>
                    <p:nvPr/>
                  </p:nvSpPr>
                  <p:spPr>
                    <a:xfrm>
                      <a:off x="5162040" y="2138700"/>
                      <a:ext cx="681282" cy="255537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prstDash val="sysDot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6" name="Oval 85"/>
                    <p:cNvSpPr/>
                    <p:nvPr/>
                  </p:nvSpPr>
                  <p:spPr>
                    <a:xfrm>
                      <a:off x="5311039" y="2250875"/>
                      <a:ext cx="383284" cy="143362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prstDash val="sysDot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7" name="Group 69"/>
                  <p:cNvGrpSpPr/>
                  <p:nvPr/>
                </p:nvGrpSpPr>
                <p:grpSpPr>
                  <a:xfrm flipV="1">
                    <a:off x="3876270" y="3198135"/>
                    <a:ext cx="681282" cy="255537"/>
                    <a:chOff x="5162040" y="2138700"/>
                    <a:chExt cx="681282" cy="255537"/>
                  </a:xfrm>
                </p:grpSpPr>
                <p:sp>
                  <p:nvSpPr>
                    <p:cNvPr id="81" name="Oval 80"/>
                    <p:cNvSpPr/>
                    <p:nvPr/>
                  </p:nvSpPr>
                  <p:spPr>
                    <a:xfrm>
                      <a:off x="5243622" y="2185723"/>
                      <a:ext cx="518118" cy="208514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prstDash val="sysDot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2" name="Oval 81"/>
                    <p:cNvSpPr/>
                    <p:nvPr/>
                  </p:nvSpPr>
                  <p:spPr>
                    <a:xfrm>
                      <a:off x="5162040" y="2138700"/>
                      <a:ext cx="681282" cy="255537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prstDash val="sysDot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3" name="Oval 82"/>
                    <p:cNvSpPr/>
                    <p:nvPr/>
                  </p:nvSpPr>
                  <p:spPr>
                    <a:xfrm>
                      <a:off x="5311039" y="2250875"/>
                      <a:ext cx="383284" cy="143362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prstDash val="sysDot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4" name="Group 114"/>
                <p:cNvGrpSpPr/>
                <p:nvPr/>
              </p:nvGrpSpPr>
              <p:grpSpPr>
                <a:xfrm>
                  <a:off x="4381426" y="3127051"/>
                  <a:ext cx="457274" cy="140494"/>
                  <a:chOff x="4371902" y="3131343"/>
                  <a:chExt cx="457274" cy="140494"/>
                </a:xfrm>
              </p:grpSpPr>
              <p:sp>
                <p:nvSpPr>
                  <p:cNvPr id="100" name="Arc 99"/>
                  <p:cNvSpPr/>
                  <p:nvPr/>
                </p:nvSpPr>
                <p:spPr>
                  <a:xfrm>
                    <a:off x="4371902" y="3148012"/>
                    <a:ext cx="457274" cy="123825"/>
                  </a:xfrm>
                  <a:prstGeom prst="arc">
                    <a:avLst>
                      <a:gd name="adj1" fmla="val 10799992"/>
                      <a:gd name="adj2" fmla="val 0"/>
                    </a:avLst>
                  </a:prstGeom>
                  <a:ln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Arc 100"/>
                  <p:cNvSpPr/>
                  <p:nvPr/>
                </p:nvSpPr>
                <p:spPr>
                  <a:xfrm flipV="1">
                    <a:off x="4371902" y="3131343"/>
                    <a:ext cx="457274" cy="123825"/>
                  </a:xfrm>
                  <a:prstGeom prst="arc">
                    <a:avLst>
                      <a:gd name="adj1" fmla="val 10799992"/>
                      <a:gd name="adj2" fmla="val 0"/>
                    </a:avLst>
                  </a:prstGeom>
                  <a:ln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" name="Arc 101"/>
                  <p:cNvSpPr/>
                  <p:nvPr/>
                </p:nvSpPr>
                <p:spPr>
                  <a:xfrm flipV="1">
                    <a:off x="4371902" y="3169441"/>
                    <a:ext cx="457274" cy="52389"/>
                  </a:xfrm>
                  <a:prstGeom prst="arc">
                    <a:avLst>
                      <a:gd name="adj1" fmla="val 10799992"/>
                      <a:gd name="adj2" fmla="val 0"/>
                    </a:avLst>
                  </a:prstGeom>
                  <a:ln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Arc 102"/>
                  <p:cNvSpPr/>
                  <p:nvPr/>
                </p:nvSpPr>
                <p:spPr>
                  <a:xfrm>
                    <a:off x="4371902" y="3181347"/>
                    <a:ext cx="457274" cy="52389"/>
                  </a:xfrm>
                  <a:prstGeom prst="arc">
                    <a:avLst>
                      <a:gd name="adj1" fmla="val 10799992"/>
                      <a:gd name="adj2" fmla="val 0"/>
                    </a:avLst>
                  </a:prstGeom>
                  <a:ln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07" name="Straight Connector 106"/>
                  <p:cNvCxnSpPr/>
                  <p:nvPr/>
                </p:nvCxnSpPr>
                <p:spPr>
                  <a:xfrm>
                    <a:off x="4381464" y="3202781"/>
                    <a:ext cx="43815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55" name="Group 142"/>
              <p:cNvGrpSpPr/>
              <p:nvPr/>
            </p:nvGrpSpPr>
            <p:grpSpPr>
              <a:xfrm>
                <a:off x="3574258" y="2671763"/>
                <a:ext cx="2107404" cy="1052510"/>
                <a:chOff x="3574258" y="2671763"/>
                <a:chExt cx="2107404" cy="1052510"/>
              </a:xfrm>
            </p:grpSpPr>
            <p:grpSp>
              <p:nvGrpSpPr>
                <p:cNvPr id="56" name="Group 137"/>
                <p:cNvGrpSpPr/>
                <p:nvPr/>
              </p:nvGrpSpPr>
              <p:grpSpPr>
                <a:xfrm>
                  <a:off x="3574258" y="2671763"/>
                  <a:ext cx="2102642" cy="547687"/>
                  <a:chOff x="3574258" y="2671763"/>
                  <a:chExt cx="2102642" cy="547687"/>
                </a:xfrm>
              </p:grpSpPr>
              <p:sp>
                <p:nvSpPr>
                  <p:cNvPr id="112" name="Arc 111"/>
                  <p:cNvSpPr/>
                  <p:nvPr/>
                </p:nvSpPr>
                <p:spPr>
                  <a:xfrm>
                    <a:off x="3752852" y="2852738"/>
                    <a:ext cx="1745455" cy="366712"/>
                  </a:xfrm>
                  <a:prstGeom prst="arc">
                    <a:avLst>
                      <a:gd name="adj1" fmla="val 10135247"/>
                      <a:gd name="adj2" fmla="val 758667"/>
                    </a:avLst>
                  </a:prstGeom>
                  <a:ln w="12700"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" name="Arc 115"/>
                  <p:cNvSpPr/>
                  <p:nvPr/>
                </p:nvSpPr>
                <p:spPr>
                  <a:xfrm>
                    <a:off x="3664744" y="2757488"/>
                    <a:ext cx="1921670" cy="461962"/>
                  </a:xfrm>
                  <a:prstGeom prst="arc">
                    <a:avLst>
                      <a:gd name="adj1" fmla="val 10135247"/>
                      <a:gd name="adj2" fmla="val 758667"/>
                    </a:avLst>
                  </a:prstGeom>
                  <a:ln w="12700"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0" name="Arc 129"/>
                  <p:cNvSpPr/>
                  <p:nvPr/>
                </p:nvSpPr>
                <p:spPr>
                  <a:xfrm>
                    <a:off x="3574258" y="2671763"/>
                    <a:ext cx="2102642" cy="545307"/>
                  </a:xfrm>
                  <a:prstGeom prst="arc">
                    <a:avLst>
                      <a:gd name="adj1" fmla="val 10135247"/>
                      <a:gd name="adj2" fmla="val 758667"/>
                    </a:avLst>
                  </a:prstGeom>
                  <a:ln w="12700"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7" name="Group 138"/>
                <p:cNvGrpSpPr/>
                <p:nvPr/>
              </p:nvGrpSpPr>
              <p:grpSpPr>
                <a:xfrm flipV="1">
                  <a:off x="3579020" y="3176586"/>
                  <a:ext cx="2102642" cy="547687"/>
                  <a:chOff x="3574258" y="2671763"/>
                  <a:chExt cx="2102642" cy="547687"/>
                </a:xfrm>
              </p:grpSpPr>
              <p:sp>
                <p:nvSpPr>
                  <p:cNvPr id="140" name="Arc 139"/>
                  <p:cNvSpPr/>
                  <p:nvPr/>
                </p:nvSpPr>
                <p:spPr>
                  <a:xfrm>
                    <a:off x="3752852" y="2852738"/>
                    <a:ext cx="1745455" cy="366712"/>
                  </a:xfrm>
                  <a:prstGeom prst="arc">
                    <a:avLst>
                      <a:gd name="adj1" fmla="val 10135247"/>
                      <a:gd name="adj2" fmla="val 758667"/>
                    </a:avLst>
                  </a:prstGeom>
                  <a:ln w="12700"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1" name="Arc 140"/>
                  <p:cNvSpPr/>
                  <p:nvPr/>
                </p:nvSpPr>
                <p:spPr>
                  <a:xfrm>
                    <a:off x="3664744" y="2757488"/>
                    <a:ext cx="1921670" cy="461962"/>
                  </a:xfrm>
                  <a:prstGeom prst="arc">
                    <a:avLst>
                      <a:gd name="adj1" fmla="val 10135247"/>
                      <a:gd name="adj2" fmla="val 758667"/>
                    </a:avLst>
                  </a:prstGeom>
                  <a:ln w="12700"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2" name="Arc 141"/>
                  <p:cNvSpPr/>
                  <p:nvPr/>
                </p:nvSpPr>
                <p:spPr>
                  <a:xfrm>
                    <a:off x="3574258" y="2671763"/>
                    <a:ext cx="2102642" cy="545307"/>
                  </a:xfrm>
                  <a:prstGeom prst="arc">
                    <a:avLst>
                      <a:gd name="adj1" fmla="val 10135247"/>
                      <a:gd name="adj2" fmla="val 758667"/>
                    </a:avLst>
                  </a:prstGeom>
                  <a:ln w="12700"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58" name="Group 145"/>
            <p:cNvGrpSpPr/>
            <p:nvPr/>
          </p:nvGrpSpPr>
          <p:grpSpPr>
            <a:xfrm>
              <a:off x="4043645" y="3105344"/>
              <a:ext cx="1135914" cy="174495"/>
              <a:chOff x="4043645" y="3105344"/>
              <a:chExt cx="1135914" cy="174495"/>
            </a:xfrm>
          </p:grpSpPr>
          <p:grpSp>
            <p:nvGrpSpPr>
              <p:cNvPr id="59" name="Group 62"/>
              <p:cNvGrpSpPr/>
              <p:nvPr/>
            </p:nvGrpSpPr>
            <p:grpSpPr>
              <a:xfrm>
                <a:off x="4833027" y="3105911"/>
                <a:ext cx="346532" cy="173928"/>
                <a:chOff x="5319271" y="2276370"/>
                <a:chExt cx="346532" cy="173928"/>
              </a:xfrm>
            </p:grpSpPr>
            <p:sp>
              <p:nvSpPr>
                <p:cNvPr id="61" name="Rectangle 60"/>
                <p:cNvSpPr/>
                <p:nvPr/>
              </p:nvSpPr>
              <p:spPr>
                <a:xfrm>
                  <a:off x="5319271" y="2276936"/>
                  <a:ext cx="173736" cy="17336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/>
                <p:cNvSpPr/>
                <p:nvPr/>
              </p:nvSpPr>
              <p:spPr>
                <a:xfrm>
                  <a:off x="5492067" y="2276370"/>
                  <a:ext cx="173736" cy="17336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0" name="Group 62"/>
              <p:cNvGrpSpPr/>
              <p:nvPr/>
            </p:nvGrpSpPr>
            <p:grpSpPr>
              <a:xfrm>
                <a:off x="4043645" y="3105344"/>
                <a:ext cx="346532" cy="173928"/>
                <a:chOff x="5319271" y="2276370"/>
                <a:chExt cx="346532" cy="173928"/>
              </a:xfrm>
            </p:grpSpPr>
            <p:sp>
              <p:nvSpPr>
                <p:cNvPr id="79" name="Rectangle 78"/>
                <p:cNvSpPr/>
                <p:nvPr/>
              </p:nvSpPr>
              <p:spPr>
                <a:xfrm>
                  <a:off x="5319271" y="2276936"/>
                  <a:ext cx="173736" cy="17336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5492067" y="2276370"/>
                  <a:ext cx="173736" cy="17336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63" name="Group 217"/>
          <p:cNvGrpSpPr/>
          <p:nvPr/>
        </p:nvGrpSpPr>
        <p:grpSpPr>
          <a:xfrm>
            <a:off x="250214" y="4831406"/>
            <a:ext cx="2680516" cy="1887855"/>
            <a:chOff x="499412" y="4921166"/>
            <a:chExt cx="2680516" cy="1887855"/>
          </a:xfrm>
        </p:grpSpPr>
        <p:sp>
          <p:nvSpPr>
            <p:cNvPr id="164" name="Rectangle 163"/>
            <p:cNvSpPr/>
            <p:nvPr/>
          </p:nvSpPr>
          <p:spPr>
            <a:xfrm>
              <a:off x="499412" y="4935989"/>
              <a:ext cx="2680516" cy="1846954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6" name="Straight Connector 165"/>
            <p:cNvCxnSpPr>
              <a:stCxn id="164" idx="0"/>
              <a:endCxn id="164" idx="2"/>
            </p:cNvCxnSpPr>
            <p:nvPr/>
          </p:nvCxnSpPr>
          <p:spPr>
            <a:xfrm>
              <a:off x="1839670" y="4935989"/>
              <a:ext cx="0" cy="1846954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4" name="Group 174"/>
            <p:cNvGrpSpPr/>
            <p:nvPr/>
          </p:nvGrpSpPr>
          <p:grpSpPr>
            <a:xfrm>
              <a:off x="545903" y="5366992"/>
              <a:ext cx="1273105" cy="1442029"/>
              <a:chOff x="982639" y="5120190"/>
              <a:chExt cx="1273105" cy="1442029"/>
            </a:xfrm>
          </p:grpSpPr>
          <p:sp>
            <p:nvSpPr>
              <p:cNvPr id="172" name="TextBox 171"/>
              <p:cNvSpPr txBox="1"/>
              <p:nvPr/>
            </p:nvSpPr>
            <p:spPr>
              <a:xfrm>
                <a:off x="982639" y="6100554"/>
                <a:ext cx="11865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4000 </a:t>
                </a:r>
                <a:r>
                  <a:rPr lang="el-GR" sz="2400" dirty="0" smtClean="0"/>
                  <a:t>μ</a:t>
                </a:r>
                <a:r>
                  <a:rPr lang="en-US" sz="2400" dirty="0" smtClean="0"/>
                  <a:t>F</a:t>
                </a:r>
                <a:endParaRPr lang="en-US" sz="2400" dirty="0"/>
              </a:p>
            </p:txBody>
          </p:sp>
          <p:sp>
            <p:nvSpPr>
              <p:cNvPr id="173" name="TextBox 172"/>
              <p:cNvSpPr txBox="1"/>
              <p:nvPr/>
            </p:nvSpPr>
            <p:spPr>
              <a:xfrm>
                <a:off x="982639" y="5120190"/>
                <a:ext cx="127310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± 1000 V</a:t>
                </a:r>
                <a:endParaRPr lang="en-US" sz="2400" dirty="0"/>
              </a:p>
            </p:txBody>
          </p:sp>
          <p:sp>
            <p:nvSpPr>
              <p:cNvPr id="174" name="TextBox 173"/>
              <p:cNvSpPr txBox="1"/>
              <p:nvPr/>
            </p:nvSpPr>
            <p:spPr>
              <a:xfrm>
                <a:off x="982639" y="5610372"/>
                <a:ext cx="11208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± 200 A</a:t>
                </a:r>
                <a:endParaRPr lang="en-US" sz="2400" dirty="0"/>
              </a:p>
            </p:txBody>
          </p:sp>
        </p:grpSp>
        <p:grpSp>
          <p:nvGrpSpPr>
            <p:cNvPr id="68" name="Group 175"/>
            <p:cNvGrpSpPr/>
            <p:nvPr/>
          </p:nvGrpSpPr>
          <p:grpSpPr>
            <a:xfrm>
              <a:off x="1872005" y="5366992"/>
              <a:ext cx="1273105" cy="1442029"/>
              <a:chOff x="982639" y="5120190"/>
              <a:chExt cx="1273105" cy="1442029"/>
            </a:xfrm>
          </p:grpSpPr>
          <p:sp>
            <p:nvSpPr>
              <p:cNvPr id="177" name="TextBox 176"/>
              <p:cNvSpPr txBox="1"/>
              <p:nvPr/>
            </p:nvSpPr>
            <p:spPr>
              <a:xfrm>
                <a:off x="982639" y="6100554"/>
                <a:ext cx="11865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4000 </a:t>
                </a:r>
                <a:r>
                  <a:rPr lang="el-GR" sz="2400" dirty="0" smtClean="0"/>
                  <a:t>μ</a:t>
                </a:r>
                <a:r>
                  <a:rPr lang="en-US" sz="2400" dirty="0" smtClean="0"/>
                  <a:t>F</a:t>
                </a:r>
                <a:endParaRPr lang="en-US" sz="2400" dirty="0"/>
              </a:p>
            </p:txBody>
          </p:sp>
          <p:sp>
            <p:nvSpPr>
              <p:cNvPr id="178" name="TextBox 177"/>
              <p:cNvSpPr txBox="1"/>
              <p:nvPr/>
            </p:nvSpPr>
            <p:spPr>
              <a:xfrm>
                <a:off x="982639" y="5120190"/>
                <a:ext cx="127310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± 1000 V</a:t>
                </a:r>
                <a:endParaRPr lang="en-US" sz="2400" dirty="0"/>
              </a:p>
            </p:txBody>
          </p:sp>
          <p:sp>
            <p:nvSpPr>
              <p:cNvPr id="179" name="TextBox 178"/>
              <p:cNvSpPr txBox="1"/>
              <p:nvPr/>
            </p:nvSpPr>
            <p:spPr>
              <a:xfrm>
                <a:off x="982639" y="5610372"/>
                <a:ext cx="11208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± 200 A</a:t>
                </a:r>
                <a:endParaRPr lang="en-US" sz="2400" dirty="0"/>
              </a:p>
            </p:txBody>
          </p:sp>
        </p:grpSp>
        <p:grpSp>
          <p:nvGrpSpPr>
            <p:cNvPr id="69" name="Group 184"/>
            <p:cNvGrpSpPr/>
            <p:nvPr/>
          </p:nvGrpSpPr>
          <p:grpSpPr>
            <a:xfrm>
              <a:off x="1951616" y="4921166"/>
              <a:ext cx="1217279" cy="584775"/>
              <a:chOff x="2620368" y="4715308"/>
              <a:chExt cx="1217279" cy="584775"/>
            </a:xfrm>
          </p:grpSpPr>
          <p:sp>
            <p:nvSpPr>
              <p:cNvPr id="181" name="Oval 180"/>
              <p:cNvSpPr/>
              <p:nvPr/>
            </p:nvSpPr>
            <p:spPr>
              <a:xfrm>
                <a:off x="2620368" y="4932633"/>
                <a:ext cx="204717" cy="204717"/>
              </a:xfrm>
              <a:prstGeom prst="ellipse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Oval 181"/>
              <p:cNvSpPr/>
              <p:nvPr/>
            </p:nvSpPr>
            <p:spPr>
              <a:xfrm>
                <a:off x="3332325" y="4932633"/>
                <a:ext cx="204717" cy="204717"/>
              </a:xfrm>
              <a:prstGeom prst="ellipse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TextBox 182"/>
              <p:cNvSpPr txBox="1"/>
              <p:nvPr/>
            </p:nvSpPr>
            <p:spPr>
              <a:xfrm>
                <a:off x="2802341" y="4715308"/>
                <a:ext cx="3898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+</a:t>
                </a:r>
                <a:endParaRPr lang="en-US" sz="3200" dirty="0"/>
              </a:p>
            </p:txBody>
          </p:sp>
          <p:sp>
            <p:nvSpPr>
              <p:cNvPr id="184" name="TextBox 183"/>
              <p:cNvSpPr txBox="1"/>
              <p:nvPr/>
            </p:nvSpPr>
            <p:spPr>
              <a:xfrm>
                <a:off x="3527947" y="4715308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-</a:t>
                </a:r>
              </a:p>
            </p:txBody>
          </p:sp>
        </p:grpSp>
        <p:grpSp>
          <p:nvGrpSpPr>
            <p:cNvPr id="70" name="Group 186"/>
            <p:cNvGrpSpPr/>
            <p:nvPr/>
          </p:nvGrpSpPr>
          <p:grpSpPr>
            <a:xfrm>
              <a:off x="616418" y="4921166"/>
              <a:ext cx="1217279" cy="584775"/>
              <a:chOff x="2620368" y="4715308"/>
              <a:chExt cx="1217279" cy="584775"/>
            </a:xfrm>
          </p:grpSpPr>
          <p:sp>
            <p:nvSpPr>
              <p:cNvPr id="188" name="Oval 187"/>
              <p:cNvSpPr/>
              <p:nvPr/>
            </p:nvSpPr>
            <p:spPr>
              <a:xfrm>
                <a:off x="2620368" y="4932633"/>
                <a:ext cx="204717" cy="204717"/>
              </a:xfrm>
              <a:prstGeom prst="ellipse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Oval 188"/>
              <p:cNvSpPr/>
              <p:nvPr/>
            </p:nvSpPr>
            <p:spPr>
              <a:xfrm>
                <a:off x="3332325" y="4932633"/>
                <a:ext cx="204717" cy="204717"/>
              </a:xfrm>
              <a:prstGeom prst="ellipse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TextBox 189"/>
              <p:cNvSpPr txBox="1"/>
              <p:nvPr/>
            </p:nvSpPr>
            <p:spPr>
              <a:xfrm>
                <a:off x="2802341" y="4715308"/>
                <a:ext cx="3898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+</a:t>
                </a:r>
                <a:endParaRPr lang="en-US" sz="3200" dirty="0"/>
              </a:p>
            </p:txBody>
          </p:sp>
          <p:sp>
            <p:nvSpPr>
              <p:cNvPr id="191" name="TextBox 190"/>
              <p:cNvSpPr txBox="1"/>
              <p:nvPr/>
            </p:nvSpPr>
            <p:spPr>
              <a:xfrm>
                <a:off x="3527947" y="4715308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-</a:t>
                </a:r>
              </a:p>
            </p:txBody>
          </p:sp>
        </p:grpSp>
      </p:grpSp>
      <p:grpSp>
        <p:nvGrpSpPr>
          <p:cNvPr id="74" name="Group 218"/>
          <p:cNvGrpSpPr/>
          <p:nvPr/>
        </p:nvGrpSpPr>
        <p:grpSpPr>
          <a:xfrm>
            <a:off x="6250969" y="4831406"/>
            <a:ext cx="2680516" cy="1887855"/>
            <a:chOff x="499412" y="4921166"/>
            <a:chExt cx="2680516" cy="1887855"/>
          </a:xfrm>
        </p:grpSpPr>
        <p:sp>
          <p:nvSpPr>
            <p:cNvPr id="220" name="Rectangle 219"/>
            <p:cNvSpPr/>
            <p:nvPr/>
          </p:nvSpPr>
          <p:spPr>
            <a:xfrm>
              <a:off x="499412" y="4935989"/>
              <a:ext cx="2680516" cy="1846954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1" name="Straight Connector 220"/>
            <p:cNvCxnSpPr>
              <a:stCxn id="220" idx="0"/>
              <a:endCxn id="220" idx="2"/>
            </p:cNvCxnSpPr>
            <p:nvPr/>
          </p:nvCxnSpPr>
          <p:spPr>
            <a:xfrm>
              <a:off x="1839670" y="4935989"/>
              <a:ext cx="0" cy="1846954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" name="Group 174"/>
            <p:cNvGrpSpPr/>
            <p:nvPr/>
          </p:nvGrpSpPr>
          <p:grpSpPr>
            <a:xfrm>
              <a:off x="545903" y="5366992"/>
              <a:ext cx="1273105" cy="1442029"/>
              <a:chOff x="982639" y="5120190"/>
              <a:chExt cx="1273105" cy="1442029"/>
            </a:xfrm>
          </p:grpSpPr>
          <p:sp>
            <p:nvSpPr>
              <p:cNvPr id="237" name="TextBox 236"/>
              <p:cNvSpPr txBox="1"/>
              <p:nvPr/>
            </p:nvSpPr>
            <p:spPr>
              <a:xfrm>
                <a:off x="982639" y="6100554"/>
                <a:ext cx="11865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4000 </a:t>
                </a:r>
                <a:r>
                  <a:rPr lang="el-GR" sz="2400" dirty="0" smtClean="0"/>
                  <a:t>μ</a:t>
                </a:r>
                <a:r>
                  <a:rPr lang="en-US" sz="2400" dirty="0" smtClean="0"/>
                  <a:t>F</a:t>
                </a:r>
                <a:endParaRPr lang="en-US" sz="2400" dirty="0"/>
              </a:p>
            </p:txBody>
          </p:sp>
          <p:sp>
            <p:nvSpPr>
              <p:cNvPr id="238" name="TextBox 237"/>
              <p:cNvSpPr txBox="1"/>
              <p:nvPr/>
            </p:nvSpPr>
            <p:spPr>
              <a:xfrm>
                <a:off x="982639" y="5120190"/>
                <a:ext cx="127310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± 1000 V</a:t>
                </a:r>
                <a:endParaRPr lang="en-US" sz="2400" dirty="0"/>
              </a:p>
            </p:txBody>
          </p:sp>
          <p:sp>
            <p:nvSpPr>
              <p:cNvPr id="239" name="TextBox 238"/>
              <p:cNvSpPr txBox="1"/>
              <p:nvPr/>
            </p:nvSpPr>
            <p:spPr>
              <a:xfrm>
                <a:off x="982639" y="5610372"/>
                <a:ext cx="11208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± 200 A</a:t>
                </a:r>
                <a:endParaRPr lang="en-US" sz="2400" dirty="0"/>
              </a:p>
            </p:txBody>
          </p:sp>
        </p:grpSp>
        <p:grpSp>
          <p:nvGrpSpPr>
            <p:cNvPr id="76" name="Group 175"/>
            <p:cNvGrpSpPr/>
            <p:nvPr/>
          </p:nvGrpSpPr>
          <p:grpSpPr>
            <a:xfrm>
              <a:off x="1872005" y="5366992"/>
              <a:ext cx="1273105" cy="1442029"/>
              <a:chOff x="982639" y="5120190"/>
              <a:chExt cx="1273105" cy="1442029"/>
            </a:xfrm>
          </p:grpSpPr>
          <p:sp>
            <p:nvSpPr>
              <p:cNvPr id="234" name="TextBox 233"/>
              <p:cNvSpPr txBox="1"/>
              <p:nvPr/>
            </p:nvSpPr>
            <p:spPr>
              <a:xfrm>
                <a:off x="982639" y="6100554"/>
                <a:ext cx="11865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4000 </a:t>
                </a:r>
                <a:r>
                  <a:rPr lang="el-GR" sz="2400" dirty="0" smtClean="0"/>
                  <a:t>μ</a:t>
                </a:r>
                <a:r>
                  <a:rPr lang="en-US" sz="2400" dirty="0" smtClean="0"/>
                  <a:t>F</a:t>
                </a:r>
                <a:endParaRPr lang="en-US" sz="2400" dirty="0"/>
              </a:p>
            </p:txBody>
          </p:sp>
          <p:sp>
            <p:nvSpPr>
              <p:cNvPr id="235" name="TextBox 234"/>
              <p:cNvSpPr txBox="1"/>
              <p:nvPr/>
            </p:nvSpPr>
            <p:spPr>
              <a:xfrm>
                <a:off x="982639" y="5120190"/>
                <a:ext cx="127310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± 1000 V</a:t>
                </a:r>
                <a:endParaRPr lang="en-US" sz="2400" dirty="0"/>
              </a:p>
            </p:txBody>
          </p:sp>
          <p:sp>
            <p:nvSpPr>
              <p:cNvPr id="236" name="TextBox 235"/>
              <p:cNvSpPr txBox="1"/>
              <p:nvPr/>
            </p:nvSpPr>
            <p:spPr>
              <a:xfrm>
                <a:off x="982639" y="5610372"/>
                <a:ext cx="11208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± 200 A</a:t>
                </a:r>
                <a:endParaRPr lang="en-US" sz="2400" dirty="0"/>
              </a:p>
            </p:txBody>
          </p:sp>
        </p:grpSp>
        <p:grpSp>
          <p:nvGrpSpPr>
            <p:cNvPr id="77" name="Group 184"/>
            <p:cNvGrpSpPr/>
            <p:nvPr/>
          </p:nvGrpSpPr>
          <p:grpSpPr>
            <a:xfrm>
              <a:off x="1951616" y="4921166"/>
              <a:ext cx="1217279" cy="584775"/>
              <a:chOff x="2620368" y="4715308"/>
              <a:chExt cx="1217279" cy="584775"/>
            </a:xfrm>
          </p:grpSpPr>
          <p:sp>
            <p:nvSpPr>
              <p:cNvPr id="230" name="Oval 229"/>
              <p:cNvSpPr/>
              <p:nvPr/>
            </p:nvSpPr>
            <p:spPr>
              <a:xfrm>
                <a:off x="2620368" y="4932633"/>
                <a:ext cx="204717" cy="204717"/>
              </a:xfrm>
              <a:prstGeom prst="ellipse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Oval 230"/>
              <p:cNvSpPr/>
              <p:nvPr/>
            </p:nvSpPr>
            <p:spPr>
              <a:xfrm>
                <a:off x="3332325" y="4932633"/>
                <a:ext cx="204717" cy="204717"/>
              </a:xfrm>
              <a:prstGeom prst="ellipse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TextBox 231"/>
              <p:cNvSpPr txBox="1"/>
              <p:nvPr/>
            </p:nvSpPr>
            <p:spPr>
              <a:xfrm>
                <a:off x="2802341" y="4715308"/>
                <a:ext cx="3898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+</a:t>
                </a:r>
                <a:endParaRPr lang="en-US" sz="3200" dirty="0"/>
              </a:p>
            </p:txBody>
          </p:sp>
          <p:sp>
            <p:nvSpPr>
              <p:cNvPr id="233" name="TextBox 232"/>
              <p:cNvSpPr txBox="1"/>
              <p:nvPr/>
            </p:nvSpPr>
            <p:spPr>
              <a:xfrm>
                <a:off x="3527947" y="4715308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-</a:t>
                </a:r>
              </a:p>
            </p:txBody>
          </p:sp>
        </p:grpSp>
        <p:grpSp>
          <p:nvGrpSpPr>
            <p:cNvPr id="78" name="Group 186"/>
            <p:cNvGrpSpPr/>
            <p:nvPr/>
          </p:nvGrpSpPr>
          <p:grpSpPr>
            <a:xfrm>
              <a:off x="616418" y="4921166"/>
              <a:ext cx="1217279" cy="584775"/>
              <a:chOff x="2620368" y="4715308"/>
              <a:chExt cx="1217279" cy="584775"/>
            </a:xfrm>
          </p:grpSpPr>
          <p:sp>
            <p:nvSpPr>
              <p:cNvPr id="226" name="Oval 225"/>
              <p:cNvSpPr/>
              <p:nvPr/>
            </p:nvSpPr>
            <p:spPr>
              <a:xfrm>
                <a:off x="2620368" y="4932633"/>
                <a:ext cx="204717" cy="204717"/>
              </a:xfrm>
              <a:prstGeom prst="ellipse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Oval 226"/>
              <p:cNvSpPr/>
              <p:nvPr/>
            </p:nvSpPr>
            <p:spPr>
              <a:xfrm>
                <a:off x="3332325" y="4932633"/>
                <a:ext cx="204717" cy="204717"/>
              </a:xfrm>
              <a:prstGeom prst="ellipse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TextBox 227"/>
              <p:cNvSpPr txBox="1"/>
              <p:nvPr/>
            </p:nvSpPr>
            <p:spPr>
              <a:xfrm>
                <a:off x="2802341" y="4715308"/>
                <a:ext cx="3898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+</a:t>
                </a:r>
                <a:endParaRPr lang="en-US" sz="3200" dirty="0"/>
              </a:p>
            </p:txBody>
          </p:sp>
          <p:sp>
            <p:nvSpPr>
              <p:cNvPr id="229" name="TextBox 228"/>
              <p:cNvSpPr txBox="1"/>
              <p:nvPr/>
            </p:nvSpPr>
            <p:spPr>
              <a:xfrm>
                <a:off x="3527947" y="4715308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-</a:t>
                </a:r>
              </a:p>
            </p:txBody>
          </p:sp>
        </p:grpSp>
      </p:grpSp>
      <p:cxnSp>
        <p:nvCxnSpPr>
          <p:cNvPr id="242" name="Straight Connector 241"/>
          <p:cNvCxnSpPr/>
          <p:nvPr/>
        </p:nvCxnSpPr>
        <p:spPr>
          <a:xfrm>
            <a:off x="2842378" y="3413049"/>
            <a:ext cx="0" cy="1357734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7" name="Group 463"/>
          <p:cNvGrpSpPr/>
          <p:nvPr/>
        </p:nvGrpSpPr>
        <p:grpSpPr>
          <a:xfrm>
            <a:off x="279209" y="1821420"/>
            <a:ext cx="1663892" cy="1651379"/>
            <a:chOff x="275228" y="1971546"/>
            <a:chExt cx="1663892" cy="1651379"/>
          </a:xfrm>
        </p:grpSpPr>
        <p:sp>
          <p:nvSpPr>
            <p:cNvPr id="298" name="Rectangle 297"/>
            <p:cNvSpPr/>
            <p:nvPr/>
          </p:nvSpPr>
          <p:spPr>
            <a:xfrm>
              <a:off x="600501" y="1971546"/>
              <a:ext cx="464024" cy="129653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8" name="Group 271"/>
            <p:cNvGrpSpPr/>
            <p:nvPr/>
          </p:nvGrpSpPr>
          <p:grpSpPr>
            <a:xfrm>
              <a:off x="1097508" y="2053434"/>
              <a:ext cx="841612" cy="255894"/>
              <a:chOff x="536813" y="1634621"/>
              <a:chExt cx="841612" cy="436425"/>
            </a:xfrm>
          </p:grpSpPr>
          <p:cxnSp>
            <p:nvCxnSpPr>
              <p:cNvPr id="250" name="Straight Connector 249"/>
              <p:cNvCxnSpPr/>
              <p:nvPr/>
            </p:nvCxnSpPr>
            <p:spPr>
              <a:xfrm>
                <a:off x="963323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/>
              <p:cNvCxnSpPr/>
              <p:nvPr/>
            </p:nvCxnSpPr>
            <p:spPr>
              <a:xfrm flipH="1">
                <a:off x="1005974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/>
              <p:cNvCxnSpPr/>
              <p:nvPr/>
            </p:nvCxnSpPr>
            <p:spPr>
              <a:xfrm>
                <a:off x="1048625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/>
              <p:cNvCxnSpPr/>
              <p:nvPr/>
            </p:nvCxnSpPr>
            <p:spPr>
              <a:xfrm flipH="1">
                <a:off x="1091276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/>
              <p:cNvCxnSpPr/>
              <p:nvPr/>
            </p:nvCxnSpPr>
            <p:spPr>
              <a:xfrm>
                <a:off x="1133927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/>
              <p:cNvCxnSpPr/>
              <p:nvPr/>
            </p:nvCxnSpPr>
            <p:spPr>
              <a:xfrm flipH="1">
                <a:off x="1176578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/>
              <p:cNvCxnSpPr/>
              <p:nvPr/>
            </p:nvCxnSpPr>
            <p:spPr>
              <a:xfrm>
                <a:off x="1219229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/>
              <p:cNvCxnSpPr/>
              <p:nvPr/>
            </p:nvCxnSpPr>
            <p:spPr>
              <a:xfrm flipH="1">
                <a:off x="1261880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/>
              <p:cNvCxnSpPr/>
              <p:nvPr/>
            </p:nvCxnSpPr>
            <p:spPr>
              <a:xfrm>
                <a:off x="1304531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/>
              <p:cNvCxnSpPr/>
              <p:nvPr/>
            </p:nvCxnSpPr>
            <p:spPr>
              <a:xfrm flipH="1">
                <a:off x="1347186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61"/>
              <p:cNvCxnSpPr/>
              <p:nvPr/>
            </p:nvCxnSpPr>
            <p:spPr>
              <a:xfrm>
                <a:off x="536813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/>
              <p:cNvCxnSpPr/>
              <p:nvPr/>
            </p:nvCxnSpPr>
            <p:spPr>
              <a:xfrm flipH="1">
                <a:off x="579464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63"/>
              <p:cNvCxnSpPr/>
              <p:nvPr/>
            </p:nvCxnSpPr>
            <p:spPr>
              <a:xfrm>
                <a:off x="622115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/>
              <p:cNvCxnSpPr/>
              <p:nvPr/>
            </p:nvCxnSpPr>
            <p:spPr>
              <a:xfrm flipH="1">
                <a:off x="664766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Connector 265"/>
              <p:cNvCxnSpPr/>
              <p:nvPr/>
            </p:nvCxnSpPr>
            <p:spPr>
              <a:xfrm>
                <a:off x="707417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Straight Connector 266"/>
              <p:cNvCxnSpPr/>
              <p:nvPr/>
            </p:nvCxnSpPr>
            <p:spPr>
              <a:xfrm flipH="1">
                <a:off x="750068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Connector 267"/>
              <p:cNvCxnSpPr/>
              <p:nvPr/>
            </p:nvCxnSpPr>
            <p:spPr>
              <a:xfrm>
                <a:off x="792719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/>
              <p:cNvCxnSpPr/>
              <p:nvPr/>
            </p:nvCxnSpPr>
            <p:spPr>
              <a:xfrm flipH="1">
                <a:off x="835370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/>
              <p:cNvCxnSpPr/>
              <p:nvPr/>
            </p:nvCxnSpPr>
            <p:spPr>
              <a:xfrm>
                <a:off x="878021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/>
              <p:cNvCxnSpPr/>
              <p:nvPr/>
            </p:nvCxnSpPr>
            <p:spPr>
              <a:xfrm flipH="1">
                <a:off x="920672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9" name="Group 272"/>
            <p:cNvGrpSpPr/>
            <p:nvPr/>
          </p:nvGrpSpPr>
          <p:grpSpPr>
            <a:xfrm>
              <a:off x="1097508" y="2929163"/>
              <a:ext cx="841612" cy="255894"/>
              <a:chOff x="536813" y="1634621"/>
              <a:chExt cx="841612" cy="436425"/>
            </a:xfrm>
          </p:grpSpPr>
          <p:cxnSp>
            <p:nvCxnSpPr>
              <p:cNvPr id="274" name="Straight Connector 273"/>
              <p:cNvCxnSpPr/>
              <p:nvPr/>
            </p:nvCxnSpPr>
            <p:spPr>
              <a:xfrm>
                <a:off x="963323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/>
              <p:cNvCxnSpPr/>
              <p:nvPr/>
            </p:nvCxnSpPr>
            <p:spPr>
              <a:xfrm flipH="1">
                <a:off x="1005974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/>
              <p:cNvCxnSpPr/>
              <p:nvPr/>
            </p:nvCxnSpPr>
            <p:spPr>
              <a:xfrm>
                <a:off x="1048625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/>
              <p:cNvCxnSpPr/>
              <p:nvPr/>
            </p:nvCxnSpPr>
            <p:spPr>
              <a:xfrm flipH="1">
                <a:off x="1091276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/>
              <p:cNvCxnSpPr/>
              <p:nvPr/>
            </p:nvCxnSpPr>
            <p:spPr>
              <a:xfrm>
                <a:off x="1133927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/>
              <p:cNvCxnSpPr/>
              <p:nvPr/>
            </p:nvCxnSpPr>
            <p:spPr>
              <a:xfrm flipH="1">
                <a:off x="1176578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/>
              <p:nvPr/>
            </p:nvCxnSpPr>
            <p:spPr>
              <a:xfrm>
                <a:off x="1219229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/>
              <p:cNvCxnSpPr/>
              <p:nvPr/>
            </p:nvCxnSpPr>
            <p:spPr>
              <a:xfrm flipH="1">
                <a:off x="1261880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/>
              <p:cNvCxnSpPr/>
              <p:nvPr/>
            </p:nvCxnSpPr>
            <p:spPr>
              <a:xfrm>
                <a:off x="1304531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/>
              <p:cNvCxnSpPr/>
              <p:nvPr/>
            </p:nvCxnSpPr>
            <p:spPr>
              <a:xfrm flipH="1">
                <a:off x="1347186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/>
              <p:cNvCxnSpPr/>
              <p:nvPr/>
            </p:nvCxnSpPr>
            <p:spPr>
              <a:xfrm>
                <a:off x="536813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/>
              <p:cNvCxnSpPr/>
              <p:nvPr/>
            </p:nvCxnSpPr>
            <p:spPr>
              <a:xfrm flipH="1">
                <a:off x="579464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/>
              <p:cNvCxnSpPr/>
              <p:nvPr/>
            </p:nvCxnSpPr>
            <p:spPr>
              <a:xfrm>
                <a:off x="622115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/>
              <p:cNvCxnSpPr/>
              <p:nvPr/>
            </p:nvCxnSpPr>
            <p:spPr>
              <a:xfrm flipH="1">
                <a:off x="664766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/>
              <p:cNvCxnSpPr/>
              <p:nvPr/>
            </p:nvCxnSpPr>
            <p:spPr>
              <a:xfrm>
                <a:off x="707417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/>
              <p:cNvCxnSpPr/>
              <p:nvPr/>
            </p:nvCxnSpPr>
            <p:spPr>
              <a:xfrm flipH="1">
                <a:off x="750068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/>
              <p:cNvCxnSpPr/>
              <p:nvPr/>
            </p:nvCxnSpPr>
            <p:spPr>
              <a:xfrm>
                <a:off x="792719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/>
              <p:cNvCxnSpPr/>
              <p:nvPr/>
            </p:nvCxnSpPr>
            <p:spPr>
              <a:xfrm flipH="1">
                <a:off x="835370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/>
              <p:cNvCxnSpPr/>
              <p:nvPr/>
            </p:nvCxnSpPr>
            <p:spPr>
              <a:xfrm>
                <a:off x="878021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/>
              <p:cNvCxnSpPr/>
              <p:nvPr/>
            </p:nvCxnSpPr>
            <p:spPr>
              <a:xfrm flipH="1">
                <a:off x="920672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7" name="Rectangle 296"/>
            <p:cNvSpPr/>
            <p:nvPr/>
          </p:nvSpPr>
          <p:spPr>
            <a:xfrm>
              <a:off x="286602" y="3281733"/>
              <a:ext cx="1637732" cy="34119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0" name="Group 321"/>
            <p:cNvGrpSpPr/>
            <p:nvPr/>
          </p:nvGrpSpPr>
          <p:grpSpPr>
            <a:xfrm>
              <a:off x="390101" y="3385225"/>
              <a:ext cx="1384107" cy="150126"/>
              <a:chOff x="349157" y="4449169"/>
              <a:chExt cx="1902721" cy="177422"/>
            </a:xfrm>
          </p:grpSpPr>
          <p:cxnSp>
            <p:nvCxnSpPr>
              <p:cNvPr id="300" name="Straight Connector 299"/>
              <p:cNvCxnSpPr/>
              <p:nvPr/>
            </p:nvCxnSpPr>
            <p:spPr>
              <a:xfrm>
                <a:off x="1308887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Connector 300"/>
              <p:cNvCxnSpPr/>
              <p:nvPr/>
            </p:nvCxnSpPr>
            <p:spPr>
              <a:xfrm flipH="1">
                <a:off x="1404860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/>
              <p:cNvCxnSpPr/>
              <p:nvPr/>
            </p:nvCxnSpPr>
            <p:spPr>
              <a:xfrm>
                <a:off x="1500833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/>
              <p:cNvCxnSpPr/>
              <p:nvPr/>
            </p:nvCxnSpPr>
            <p:spPr>
              <a:xfrm flipH="1">
                <a:off x="1596806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/>
              <p:cNvCxnSpPr/>
              <p:nvPr/>
            </p:nvCxnSpPr>
            <p:spPr>
              <a:xfrm>
                <a:off x="1692779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/>
              <p:cNvCxnSpPr/>
              <p:nvPr/>
            </p:nvCxnSpPr>
            <p:spPr>
              <a:xfrm flipH="1">
                <a:off x="1788752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Straight Connector 305"/>
              <p:cNvCxnSpPr/>
              <p:nvPr/>
            </p:nvCxnSpPr>
            <p:spPr>
              <a:xfrm>
                <a:off x="1884725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Straight Connector 306"/>
              <p:cNvCxnSpPr/>
              <p:nvPr/>
            </p:nvCxnSpPr>
            <p:spPr>
              <a:xfrm flipH="1">
                <a:off x="1980698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Straight Connector 307"/>
              <p:cNvCxnSpPr/>
              <p:nvPr/>
            </p:nvCxnSpPr>
            <p:spPr>
              <a:xfrm>
                <a:off x="2076671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/>
              <p:cNvCxnSpPr/>
              <p:nvPr/>
            </p:nvCxnSpPr>
            <p:spPr>
              <a:xfrm flipH="1">
                <a:off x="2172641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/>
              <p:cNvCxnSpPr/>
              <p:nvPr/>
            </p:nvCxnSpPr>
            <p:spPr>
              <a:xfrm>
                <a:off x="349157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Straight Connector 310"/>
              <p:cNvCxnSpPr/>
              <p:nvPr/>
            </p:nvCxnSpPr>
            <p:spPr>
              <a:xfrm flipH="1">
                <a:off x="445130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/>
              <p:cNvCxnSpPr/>
              <p:nvPr/>
            </p:nvCxnSpPr>
            <p:spPr>
              <a:xfrm>
                <a:off x="541103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/>
              <p:cNvCxnSpPr/>
              <p:nvPr/>
            </p:nvCxnSpPr>
            <p:spPr>
              <a:xfrm flipH="1">
                <a:off x="637076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Connector 313"/>
              <p:cNvCxnSpPr/>
              <p:nvPr/>
            </p:nvCxnSpPr>
            <p:spPr>
              <a:xfrm>
                <a:off x="733049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/>
              <p:cNvCxnSpPr/>
              <p:nvPr/>
            </p:nvCxnSpPr>
            <p:spPr>
              <a:xfrm flipH="1">
                <a:off x="829022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/>
              <p:cNvCxnSpPr/>
              <p:nvPr/>
            </p:nvCxnSpPr>
            <p:spPr>
              <a:xfrm>
                <a:off x="924995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/>
              <p:cNvCxnSpPr/>
              <p:nvPr/>
            </p:nvCxnSpPr>
            <p:spPr>
              <a:xfrm flipH="1">
                <a:off x="1020968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Connector 317"/>
              <p:cNvCxnSpPr/>
              <p:nvPr/>
            </p:nvCxnSpPr>
            <p:spPr>
              <a:xfrm>
                <a:off x="1116941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/>
              <p:cNvCxnSpPr/>
              <p:nvPr/>
            </p:nvCxnSpPr>
            <p:spPr>
              <a:xfrm flipH="1">
                <a:off x="1212914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0" name="Rectangle 319"/>
            <p:cNvSpPr/>
            <p:nvPr/>
          </p:nvSpPr>
          <p:spPr>
            <a:xfrm>
              <a:off x="1787854" y="3337458"/>
              <a:ext cx="122830" cy="2456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Rectangle 320"/>
            <p:cNvSpPr/>
            <p:nvPr/>
          </p:nvSpPr>
          <p:spPr>
            <a:xfrm>
              <a:off x="275228" y="3337458"/>
              <a:ext cx="122830" cy="2456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1" name="Group 464"/>
          <p:cNvGrpSpPr/>
          <p:nvPr/>
        </p:nvGrpSpPr>
        <p:grpSpPr>
          <a:xfrm>
            <a:off x="7214547" y="1821420"/>
            <a:ext cx="1663892" cy="1651379"/>
            <a:chOff x="7224214" y="1971546"/>
            <a:chExt cx="1663892" cy="1651379"/>
          </a:xfrm>
        </p:grpSpPr>
        <p:grpSp>
          <p:nvGrpSpPr>
            <p:cNvPr id="92" name="Group 271"/>
            <p:cNvGrpSpPr/>
            <p:nvPr/>
          </p:nvGrpSpPr>
          <p:grpSpPr>
            <a:xfrm flipH="1">
              <a:off x="7224214" y="2053434"/>
              <a:ext cx="841612" cy="255894"/>
              <a:chOff x="536813" y="1634621"/>
              <a:chExt cx="841612" cy="436425"/>
            </a:xfrm>
          </p:grpSpPr>
          <p:cxnSp>
            <p:nvCxnSpPr>
              <p:cNvPr id="441" name="Straight Connector 440"/>
              <p:cNvCxnSpPr/>
              <p:nvPr/>
            </p:nvCxnSpPr>
            <p:spPr>
              <a:xfrm>
                <a:off x="963323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2" name="Straight Connector 441"/>
              <p:cNvCxnSpPr/>
              <p:nvPr/>
            </p:nvCxnSpPr>
            <p:spPr>
              <a:xfrm flipH="1">
                <a:off x="1005974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3" name="Straight Connector 442"/>
              <p:cNvCxnSpPr/>
              <p:nvPr/>
            </p:nvCxnSpPr>
            <p:spPr>
              <a:xfrm>
                <a:off x="1048625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4" name="Straight Connector 443"/>
              <p:cNvCxnSpPr/>
              <p:nvPr/>
            </p:nvCxnSpPr>
            <p:spPr>
              <a:xfrm flipH="1">
                <a:off x="1091276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5" name="Straight Connector 444"/>
              <p:cNvCxnSpPr/>
              <p:nvPr/>
            </p:nvCxnSpPr>
            <p:spPr>
              <a:xfrm>
                <a:off x="1133927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6" name="Straight Connector 445"/>
              <p:cNvCxnSpPr/>
              <p:nvPr/>
            </p:nvCxnSpPr>
            <p:spPr>
              <a:xfrm flipH="1">
                <a:off x="1176578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7" name="Straight Connector 446"/>
              <p:cNvCxnSpPr/>
              <p:nvPr/>
            </p:nvCxnSpPr>
            <p:spPr>
              <a:xfrm>
                <a:off x="1219229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8" name="Straight Connector 447"/>
              <p:cNvCxnSpPr/>
              <p:nvPr/>
            </p:nvCxnSpPr>
            <p:spPr>
              <a:xfrm flipH="1">
                <a:off x="1261880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9" name="Straight Connector 448"/>
              <p:cNvCxnSpPr/>
              <p:nvPr/>
            </p:nvCxnSpPr>
            <p:spPr>
              <a:xfrm>
                <a:off x="1304531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0" name="Straight Connector 449"/>
              <p:cNvCxnSpPr/>
              <p:nvPr/>
            </p:nvCxnSpPr>
            <p:spPr>
              <a:xfrm flipH="1">
                <a:off x="1347186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1" name="Straight Connector 450"/>
              <p:cNvCxnSpPr/>
              <p:nvPr/>
            </p:nvCxnSpPr>
            <p:spPr>
              <a:xfrm>
                <a:off x="536813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2" name="Straight Connector 451"/>
              <p:cNvCxnSpPr/>
              <p:nvPr/>
            </p:nvCxnSpPr>
            <p:spPr>
              <a:xfrm flipH="1">
                <a:off x="579464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3" name="Straight Connector 452"/>
              <p:cNvCxnSpPr/>
              <p:nvPr/>
            </p:nvCxnSpPr>
            <p:spPr>
              <a:xfrm>
                <a:off x="622115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4" name="Straight Connector 453"/>
              <p:cNvCxnSpPr/>
              <p:nvPr/>
            </p:nvCxnSpPr>
            <p:spPr>
              <a:xfrm flipH="1">
                <a:off x="664766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5" name="Straight Connector 454"/>
              <p:cNvCxnSpPr/>
              <p:nvPr/>
            </p:nvCxnSpPr>
            <p:spPr>
              <a:xfrm>
                <a:off x="707417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6" name="Straight Connector 455"/>
              <p:cNvCxnSpPr/>
              <p:nvPr/>
            </p:nvCxnSpPr>
            <p:spPr>
              <a:xfrm flipH="1">
                <a:off x="750068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7" name="Straight Connector 456"/>
              <p:cNvCxnSpPr/>
              <p:nvPr/>
            </p:nvCxnSpPr>
            <p:spPr>
              <a:xfrm>
                <a:off x="792719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8" name="Straight Connector 457"/>
              <p:cNvCxnSpPr/>
              <p:nvPr/>
            </p:nvCxnSpPr>
            <p:spPr>
              <a:xfrm flipH="1">
                <a:off x="835370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9" name="Straight Connector 458"/>
              <p:cNvCxnSpPr/>
              <p:nvPr/>
            </p:nvCxnSpPr>
            <p:spPr>
              <a:xfrm>
                <a:off x="878021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0" name="Straight Connector 459"/>
              <p:cNvCxnSpPr/>
              <p:nvPr/>
            </p:nvCxnSpPr>
            <p:spPr>
              <a:xfrm flipH="1">
                <a:off x="920672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3" name="Group 272"/>
            <p:cNvGrpSpPr/>
            <p:nvPr/>
          </p:nvGrpSpPr>
          <p:grpSpPr>
            <a:xfrm flipH="1">
              <a:off x="7224214" y="2929163"/>
              <a:ext cx="841612" cy="255894"/>
              <a:chOff x="536813" y="1634621"/>
              <a:chExt cx="841612" cy="436425"/>
            </a:xfrm>
          </p:grpSpPr>
          <p:cxnSp>
            <p:nvCxnSpPr>
              <p:cNvPr id="421" name="Straight Connector 420"/>
              <p:cNvCxnSpPr/>
              <p:nvPr/>
            </p:nvCxnSpPr>
            <p:spPr>
              <a:xfrm>
                <a:off x="963323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2" name="Straight Connector 421"/>
              <p:cNvCxnSpPr/>
              <p:nvPr/>
            </p:nvCxnSpPr>
            <p:spPr>
              <a:xfrm flipH="1">
                <a:off x="1005974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3" name="Straight Connector 422"/>
              <p:cNvCxnSpPr/>
              <p:nvPr/>
            </p:nvCxnSpPr>
            <p:spPr>
              <a:xfrm>
                <a:off x="1048625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4" name="Straight Connector 423"/>
              <p:cNvCxnSpPr/>
              <p:nvPr/>
            </p:nvCxnSpPr>
            <p:spPr>
              <a:xfrm flipH="1">
                <a:off x="1091276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5" name="Straight Connector 424"/>
              <p:cNvCxnSpPr/>
              <p:nvPr/>
            </p:nvCxnSpPr>
            <p:spPr>
              <a:xfrm>
                <a:off x="1133927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6" name="Straight Connector 425"/>
              <p:cNvCxnSpPr/>
              <p:nvPr/>
            </p:nvCxnSpPr>
            <p:spPr>
              <a:xfrm flipH="1">
                <a:off x="1176578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7" name="Straight Connector 426"/>
              <p:cNvCxnSpPr/>
              <p:nvPr/>
            </p:nvCxnSpPr>
            <p:spPr>
              <a:xfrm>
                <a:off x="1219229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8" name="Straight Connector 427"/>
              <p:cNvCxnSpPr/>
              <p:nvPr/>
            </p:nvCxnSpPr>
            <p:spPr>
              <a:xfrm flipH="1">
                <a:off x="1261880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9" name="Straight Connector 428"/>
              <p:cNvCxnSpPr/>
              <p:nvPr/>
            </p:nvCxnSpPr>
            <p:spPr>
              <a:xfrm>
                <a:off x="1304531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0" name="Straight Connector 429"/>
              <p:cNvCxnSpPr/>
              <p:nvPr/>
            </p:nvCxnSpPr>
            <p:spPr>
              <a:xfrm flipH="1">
                <a:off x="1347186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1" name="Straight Connector 430"/>
              <p:cNvCxnSpPr/>
              <p:nvPr/>
            </p:nvCxnSpPr>
            <p:spPr>
              <a:xfrm>
                <a:off x="536813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2" name="Straight Connector 431"/>
              <p:cNvCxnSpPr/>
              <p:nvPr/>
            </p:nvCxnSpPr>
            <p:spPr>
              <a:xfrm flipH="1">
                <a:off x="579464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3" name="Straight Connector 432"/>
              <p:cNvCxnSpPr/>
              <p:nvPr/>
            </p:nvCxnSpPr>
            <p:spPr>
              <a:xfrm>
                <a:off x="622115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4" name="Straight Connector 433"/>
              <p:cNvCxnSpPr/>
              <p:nvPr/>
            </p:nvCxnSpPr>
            <p:spPr>
              <a:xfrm flipH="1">
                <a:off x="664766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5" name="Straight Connector 434"/>
              <p:cNvCxnSpPr/>
              <p:nvPr/>
            </p:nvCxnSpPr>
            <p:spPr>
              <a:xfrm>
                <a:off x="707417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6" name="Straight Connector 435"/>
              <p:cNvCxnSpPr/>
              <p:nvPr/>
            </p:nvCxnSpPr>
            <p:spPr>
              <a:xfrm flipH="1">
                <a:off x="750068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7" name="Straight Connector 436"/>
              <p:cNvCxnSpPr/>
              <p:nvPr/>
            </p:nvCxnSpPr>
            <p:spPr>
              <a:xfrm>
                <a:off x="792719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8" name="Straight Connector 437"/>
              <p:cNvCxnSpPr/>
              <p:nvPr/>
            </p:nvCxnSpPr>
            <p:spPr>
              <a:xfrm flipH="1">
                <a:off x="835370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9" name="Straight Connector 438"/>
              <p:cNvCxnSpPr/>
              <p:nvPr/>
            </p:nvCxnSpPr>
            <p:spPr>
              <a:xfrm>
                <a:off x="878021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0" name="Straight Connector 439"/>
              <p:cNvCxnSpPr/>
              <p:nvPr/>
            </p:nvCxnSpPr>
            <p:spPr>
              <a:xfrm flipH="1">
                <a:off x="920672" y="1634621"/>
                <a:ext cx="31239" cy="43642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7" name="Rectangle 396"/>
            <p:cNvSpPr/>
            <p:nvPr/>
          </p:nvSpPr>
          <p:spPr>
            <a:xfrm flipH="1">
              <a:off x="7239000" y="3281733"/>
              <a:ext cx="1637732" cy="34119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4" name="Group 321"/>
            <p:cNvGrpSpPr/>
            <p:nvPr/>
          </p:nvGrpSpPr>
          <p:grpSpPr>
            <a:xfrm flipH="1">
              <a:off x="7389126" y="3385225"/>
              <a:ext cx="1384107" cy="150126"/>
              <a:chOff x="349157" y="4449169"/>
              <a:chExt cx="1902721" cy="177422"/>
            </a:xfrm>
          </p:grpSpPr>
          <p:cxnSp>
            <p:nvCxnSpPr>
              <p:cNvPr id="401" name="Straight Connector 400"/>
              <p:cNvCxnSpPr/>
              <p:nvPr/>
            </p:nvCxnSpPr>
            <p:spPr>
              <a:xfrm>
                <a:off x="1308887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2" name="Straight Connector 401"/>
              <p:cNvCxnSpPr/>
              <p:nvPr/>
            </p:nvCxnSpPr>
            <p:spPr>
              <a:xfrm flipH="1">
                <a:off x="1404860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3" name="Straight Connector 402"/>
              <p:cNvCxnSpPr/>
              <p:nvPr/>
            </p:nvCxnSpPr>
            <p:spPr>
              <a:xfrm>
                <a:off x="1500833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4" name="Straight Connector 403"/>
              <p:cNvCxnSpPr/>
              <p:nvPr/>
            </p:nvCxnSpPr>
            <p:spPr>
              <a:xfrm flipH="1">
                <a:off x="1596806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5" name="Straight Connector 404"/>
              <p:cNvCxnSpPr/>
              <p:nvPr/>
            </p:nvCxnSpPr>
            <p:spPr>
              <a:xfrm>
                <a:off x="1692779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6" name="Straight Connector 405"/>
              <p:cNvCxnSpPr/>
              <p:nvPr/>
            </p:nvCxnSpPr>
            <p:spPr>
              <a:xfrm flipH="1">
                <a:off x="1788752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7" name="Straight Connector 406"/>
              <p:cNvCxnSpPr/>
              <p:nvPr/>
            </p:nvCxnSpPr>
            <p:spPr>
              <a:xfrm>
                <a:off x="1884725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8" name="Straight Connector 407"/>
              <p:cNvCxnSpPr/>
              <p:nvPr/>
            </p:nvCxnSpPr>
            <p:spPr>
              <a:xfrm flipH="1">
                <a:off x="1980698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9" name="Straight Connector 408"/>
              <p:cNvCxnSpPr/>
              <p:nvPr/>
            </p:nvCxnSpPr>
            <p:spPr>
              <a:xfrm>
                <a:off x="2076671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" name="Straight Connector 409"/>
              <p:cNvCxnSpPr/>
              <p:nvPr/>
            </p:nvCxnSpPr>
            <p:spPr>
              <a:xfrm flipH="1">
                <a:off x="2172641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1" name="Straight Connector 410"/>
              <p:cNvCxnSpPr/>
              <p:nvPr/>
            </p:nvCxnSpPr>
            <p:spPr>
              <a:xfrm>
                <a:off x="349157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2" name="Straight Connector 411"/>
              <p:cNvCxnSpPr/>
              <p:nvPr/>
            </p:nvCxnSpPr>
            <p:spPr>
              <a:xfrm flipH="1">
                <a:off x="445130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3" name="Straight Connector 412"/>
              <p:cNvCxnSpPr/>
              <p:nvPr/>
            </p:nvCxnSpPr>
            <p:spPr>
              <a:xfrm>
                <a:off x="541103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4" name="Straight Connector 413"/>
              <p:cNvCxnSpPr/>
              <p:nvPr/>
            </p:nvCxnSpPr>
            <p:spPr>
              <a:xfrm flipH="1">
                <a:off x="637076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5" name="Straight Connector 414"/>
              <p:cNvCxnSpPr/>
              <p:nvPr/>
            </p:nvCxnSpPr>
            <p:spPr>
              <a:xfrm>
                <a:off x="733049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6" name="Straight Connector 415"/>
              <p:cNvCxnSpPr/>
              <p:nvPr/>
            </p:nvCxnSpPr>
            <p:spPr>
              <a:xfrm flipH="1">
                <a:off x="829022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7" name="Straight Connector 416"/>
              <p:cNvCxnSpPr/>
              <p:nvPr/>
            </p:nvCxnSpPr>
            <p:spPr>
              <a:xfrm>
                <a:off x="924995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8" name="Straight Connector 417"/>
              <p:cNvCxnSpPr/>
              <p:nvPr/>
            </p:nvCxnSpPr>
            <p:spPr>
              <a:xfrm flipH="1">
                <a:off x="1020968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9" name="Straight Connector 418"/>
              <p:cNvCxnSpPr/>
              <p:nvPr/>
            </p:nvCxnSpPr>
            <p:spPr>
              <a:xfrm>
                <a:off x="1116941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0" name="Straight Connector 419"/>
              <p:cNvCxnSpPr/>
              <p:nvPr/>
            </p:nvCxnSpPr>
            <p:spPr>
              <a:xfrm flipH="1">
                <a:off x="1212914" y="4449169"/>
                <a:ext cx="79237" cy="177422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9" name="Rectangle 398"/>
            <p:cNvSpPr/>
            <p:nvPr/>
          </p:nvSpPr>
          <p:spPr>
            <a:xfrm flipH="1">
              <a:off x="7252650" y="3337458"/>
              <a:ext cx="122830" cy="2456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Rectangle 399"/>
            <p:cNvSpPr/>
            <p:nvPr/>
          </p:nvSpPr>
          <p:spPr>
            <a:xfrm flipH="1">
              <a:off x="8765276" y="3337458"/>
              <a:ext cx="122830" cy="2456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Rectangle 395"/>
            <p:cNvSpPr/>
            <p:nvPr/>
          </p:nvSpPr>
          <p:spPr>
            <a:xfrm flipH="1">
              <a:off x="8098809" y="1971546"/>
              <a:ext cx="464024" cy="129653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1" name="Rectangle 470"/>
          <p:cNvSpPr/>
          <p:nvPr/>
        </p:nvSpPr>
        <p:spPr>
          <a:xfrm rot="16200000" flipH="1">
            <a:off x="2758456" y="3708815"/>
            <a:ext cx="167845" cy="4196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2" name="Straight Connector 471"/>
          <p:cNvCxnSpPr/>
          <p:nvPr/>
        </p:nvCxnSpPr>
        <p:spPr>
          <a:xfrm>
            <a:off x="1793063" y="3898900"/>
            <a:ext cx="0" cy="1185688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Group 526"/>
          <p:cNvGrpSpPr/>
          <p:nvPr/>
        </p:nvGrpSpPr>
        <p:grpSpPr>
          <a:xfrm>
            <a:off x="1176793" y="4328597"/>
            <a:ext cx="7852907" cy="450376"/>
            <a:chOff x="1176793" y="4201001"/>
            <a:chExt cx="7852907" cy="450376"/>
          </a:xfrm>
        </p:grpSpPr>
        <p:sp>
          <p:nvSpPr>
            <p:cNvPr id="475" name="Arc 474"/>
            <p:cNvSpPr/>
            <p:nvPr/>
          </p:nvSpPr>
          <p:spPr>
            <a:xfrm rot="16200000">
              <a:off x="1574236" y="4255592"/>
              <a:ext cx="450376" cy="341194"/>
            </a:xfrm>
            <a:prstGeom prst="arc">
              <a:avLst>
                <a:gd name="adj1" fmla="val 15750406"/>
                <a:gd name="adj2" fmla="val 5865906"/>
              </a:avLst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7" name="Straight Connector 476"/>
            <p:cNvCxnSpPr/>
            <p:nvPr/>
          </p:nvCxnSpPr>
          <p:spPr>
            <a:xfrm>
              <a:off x="1948070" y="4431799"/>
              <a:ext cx="737357" cy="1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8" name="Arc 477"/>
            <p:cNvSpPr/>
            <p:nvPr/>
          </p:nvSpPr>
          <p:spPr>
            <a:xfrm rot="16200000">
              <a:off x="2618304" y="4255592"/>
              <a:ext cx="450376" cy="341194"/>
            </a:xfrm>
            <a:prstGeom prst="arc">
              <a:avLst>
                <a:gd name="adj1" fmla="val 15750406"/>
                <a:gd name="adj2" fmla="val 5544809"/>
              </a:avLst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1" name="Straight Connector 480"/>
            <p:cNvCxnSpPr/>
            <p:nvPr/>
          </p:nvCxnSpPr>
          <p:spPr>
            <a:xfrm>
              <a:off x="1176793" y="4427125"/>
              <a:ext cx="461176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5" name="Straight Connector 484"/>
            <p:cNvCxnSpPr/>
            <p:nvPr/>
          </p:nvCxnSpPr>
          <p:spPr>
            <a:xfrm>
              <a:off x="3002251" y="4409403"/>
              <a:ext cx="6027449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7" name="Straight Connector 486"/>
          <p:cNvCxnSpPr/>
          <p:nvPr/>
        </p:nvCxnSpPr>
        <p:spPr>
          <a:xfrm flipV="1">
            <a:off x="9016870" y="2462710"/>
            <a:ext cx="0" cy="206484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8" name="Straight Connector 497"/>
          <p:cNvCxnSpPr/>
          <p:nvPr/>
        </p:nvCxnSpPr>
        <p:spPr>
          <a:xfrm>
            <a:off x="458794" y="3855492"/>
            <a:ext cx="0" cy="1207829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9" name="Straight Connector 498"/>
          <p:cNvCxnSpPr/>
          <p:nvPr/>
        </p:nvCxnSpPr>
        <p:spPr>
          <a:xfrm>
            <a:off x="127591" y="3877771"/>
            <a:ext cx="329609" cy="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1" name="Straight Connector 500"/>
          <p:cNvCxnSpPr/>
          <p:nvPr/>
        </p:nvCxnSpPr>
        <p:spPr>
          <a:xfrm>
            <a:off x="153769" y="2466753"/>
            <a:ext cx="0" cy="1432227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9" name="Arc 508"/>
          <p:cNvSpPr/>
          <p:nvPr/>
        </p:nvSpPr>
        <p:spPr>
          <a:xfrm rot="10800000" flipH="1">
            <a:off x="6239506" y="4365468"/>
            <a:ext cx="450376" cy="341194"/>
          </a:xfrm>
          <a:prstGeom prst="arc">
            <a:avLst>
              <a:gd name="adj1" fmla="val 15750406"/>
              <a:gd name="adj2" fmla="val 5544809"/>
            </a:avLst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2" name="Straight Connector 511"/>
          <p:cNvCxnSpPr/>
          <p:nvPr/>
        </p:nvCxnSpPr>
        <p:spPr>
          <a:xfrm>
            <a:off x="1184061" y="4537881"/>
            <a:ext cx="0" cy="565755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7" name="Straight Connector 516"/>
          <p:cNvCxnSpPr/>
          <p:nvPr/>
        </p:nvCxnSpPr>
        <p:spPr>
          <a:xfrm>
            <a:off x="8509441" y="4558352"/>
            <a:ext cx="0" cy="511645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8" name="Oval 517"/>
          <p:cNvSpPr/>
          <p:nvPr/>
        </p:nvSpPr>
        <p:spPr>
          <a:xfrm>
            <a:off x="8442526" y="4474589"/>
            <a:ext cx="125397" cy="125397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9" name="Straight Connector 518"/>
          <p:cNvCxnSpPr/>
          <p:nvPr/>
        </p:nvCxnSpPr>
        <p:spPr>
          <a:xfrm flipH="1">
            <a:off x="6462420" y="4684552"/>
            <a:ext cx="750" cy="398193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6" name="Group 527"/>
          <p:cNvGrpSpPr/>
          <p:nvPr/>
        </p:nvGrpSpPr>
        <p:grpSpPr>
          <a:xfrm>
            <a:off x="457200" y="4076961"/>
            <a:ext cx="6007395" cy="450376"/>
            <a:chOff x="464286" y="4201001"/>
            <a:chExt cx="6007395" cy="450376"/>
          </a:xfrm>
        </p:grpSpPr>
        <p:sp>
          <p:nvSpPr>
            <p:cNvPr id="529" name="Arc 528"/>
            <p:cNvSpPr/>
            <p:nvPr/>
          </p:nvSpPr>
          <p:spPr>
            <a:xfrm rot="16200000">
              <a:off x="1574236" y="4255592"/>
              <a:ext cx="450376" cy="341194"/>
            </a:xfrm>
            <a:prstGeom prst="arc">
              <a:avLst>
                <a:gd name="adj1" fmla="val 15750406"/>
                <a:gd name="adj2" fmla="val 5865906"/>
              </a:avLst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0" name="Straight Connector 529"/>
            <p:cNvCxnSpPr/>
            <p:nvPr/>
          </p:nvCxnSpPr>
          <p:spPr>
            <a:xfrm>
              <a:off x="1955156" y="4431799"/>
              <a:ext cx="730271" cy="1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1" name="Arc 530"/>
            <p:cNvSpPr/>
            <p:nvPr/>
          </p:nvSpPr>
          <p:spPr>
            <a:xfrm rot="16200000">
              <a:off x="2618304" y="4255592"/>
              <a:ext cx="450376" cy="341194"/>
            </a:xfrm>
            <a:prstGeom prst="arc">
              <a:avLst>
                <a:gd name="adj1" fmla="val 15750406"/>
                <a:gd name="adj2" fmla="val 5544809"/>
              </a:avLst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2" name="Straight Connector 531"/>
            <p:cNvCxnSpPr/>
            <p:nvPr/>
          </p:nvCxnSpPr>
          <p:spPr>
            <a:xfrm>
              <a:off x="464286" y="4427125"/>
              <a:ext cx="1180769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3" name="Straight Connector 532"/>
            <p:cNvCxnSpPr/>
            <p:nvPr/>
          </p:nvCxnSpPr>
          <p:spPr>
            <a:xfrm>
              <a:off x="3002251" y="4409403"/>
              <a:ext cx="3469430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36" name="Straight Connector 535"/>
          <p:cNvCxnSpPr/>
          <p:nvPr/>
        </p:nvCxnSpPr>
        <p:spPr>
          <a:xfrm>
            <a:off x="6465964" y="4276359"/>
            <a:ext cx="0" cy="105141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6" name="Oval 545"/>
          <p:cNvSpPr/>
          <p:nvPr/>
        </p:nvSpPr>
        <p:spPr>
          <a:xfrm>
            <a:off x="403018" y="4243500"/>
            <a:ext cx="113758" cy="113758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1" name="Straight Connector 550"/>
          <p:cNvCxnSpPr/>
          <p:nvPr/>
        </p:nvCxnSpPr>
        <p:spPr>
          <a:xfrm>
            <a:off x="7182291" y="4711700"/>
            <a:ext cx="0" cy="387831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4" name="Straight Connector 553"/>
          <p:cNvCxnSpPr/>
          <p:nvPr/>
        </p:nvCxnSpPr>
        <p:spPr>
          <a:xfrm>
            <a:off x="7804591" y="4711700"/>
            <a:ext cx="0" cy="387831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5" name="Straight Connector 554"/>
          <p:cNvCxnSpPr/>
          <p:nvPr/>
        </p:nvCxnSpPr>
        <p:spPr>
          <a:xfrm>
            <a:off x="7159189" y="4704463"/>
            <a:ext cx="664011" cy="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8" name="Straight Connector 567"/>
          <p:cNvCxnSpPr/>
          <p:nvPr/>
        </p:nvCxnSpPr>
        <p:spPr>
          <a:xfrm>
            <a:off x="1775157" y="3896943"/>
            <a:ext cx="160289" cy="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9" name="Straight Connector 568"/>
          <p:cNvCxnSpPr/>
          <p:nvPr/>
        </p:nvCxnSpPr>
        <p:spPr>
          <a:xfrm>
            <a:off x="7197166" y="3878299"/>
            <a:ext cx="0" cy="160014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7" name="Group 576"/>
          <p:cNvGrpSpPr/>
          <p:nvPr/>
        </p:nvGrpSpPr>
        <p:grpSpPr>
          <a:xfrm>
            <a:off x="7009116" y="4050887"/>
            <a:ext cx="385402" cy="154598"/>
            <a:chOff x="1045044" y="3916664"/>
            <a:chExt cx="385402" cy="154598"/>
          </a:xfrm>
        </p:grpSpPr>
        <p:cxnSp>
          <p:nvCxnSpPr>
            <p:cNvPr id="572" name="Straight Connector 571"/>
            <p:cNvCxnSpPr/>
            <p:nvPr/>
          </p:nvCxnSpPr>
          <p:spPr>
            <a:xfrm flipV="1">
              <a:off x="1045044" y="3916664"/>
              <a:ext cx="385402" cy="871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3" name="Straight Connector 572"/>
            <p:cNvCxnSpPr/>
            <p:nvPr/>
          </p:nvCxnSpPr>
          <p:spPr>
            <a:xfrm flipV="1">
              <a:off x="1104947" y="3994181"/>
              <a:ext cx="265596" cy="436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5" name="Straight Connector 574"/>
            <p:cNvCxnSpPr/>
            <p:nvPr/>
          </p:nvCxnSpPr>
          <p:spPr>
            <a:xfrm>
              <a:off x="1169220" y="4071262"/>
              <a:ext cx="137051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80" name="Straight Connector 579"/>
          <p:cNvCxnSpPr/>
          <p:nvPr/>
        </p:nvCxnSpPr>
        <p:spPr>
          <a:xfrm>
            <a:off x="2528515" y="4759503"/>
            <a:ext cx="333954" cy="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3" name="Straight Connector 582"/>
          <p:cNvCxnSpPr/>
          <p:nvPr/>
        </p:nvCxnSpPr>
        <p:spPr>
          <a:xfrm>
            <a:off x="2521205" y="4745940"/>
            <a:ext cx="0" cy="37470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6" name="Rectangle 585"/>
          <p:cNvSpPr/>
          <p:nvPr/>
        </p:nvSpPr>
        <p:spPr>
          <a:xfrm>
            <a:off x="3268644" y="4784314"/>
            <a:ext cx="2680516" cy="184695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8" name="Rectangle 587"/>
          <p:cNvSpPr/>
          <p:nvPr/>
        </p:nvSpPr>
        <p:spPr>
          <a:xfrm>
            <a:off x="7283450" y="3187700"/>
            <a:ext cx="45719" cy="5524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0" name="Rectangle 589"/>
          <p:cNvSpPr/>
          <p:nvPr/>
        </p:nvSpPr>
        <p:spPr>
          <a:xfrm flipH="1">
            <a:off x="7364958" y="3485782"/>
            <a:ext cx="343941" cy="3496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8" name="Group 593"/>
          <p:cNvGrpSpPr/>
          <p:nvPr/>
        </p:nvGrpSpPr>
        <p:grpSpPr>
          <a:xfrm flipH="1">
            <a:off x="1453109" y="3187700"/>
            <a:ext cx="464590" cy="647700"/>
            <a:chOff x="1230859" y="3416300"/>
            <a:chExt cx="464590" cy="647700"/>
          </a:xfrm>
        </p:grpSpPr>
        <p:sp>
          <p:nvSpPr>
            <p:cNvPr id="591" name="Rectangle 590"/>
            <p:cNvSpPr/>
            <p:nvPr/>
          </p:nvSpPr>
          <p:spPr>
            <a:xfrm flipH="1">
              <a:off x="1230859" y="3803282"/>
              <a:ext cx="121691" cy="16546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2" name="Rectangle 591"/>
            <p:cNvSpPr/>
            <p:nvPr/>
          </p:nvSpPr>
          <p:spPr>
            <a:xfrm>
              <a:off x="1270000" y="3416300"/>
              <a:ext cx="45719" cy="55245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3" name="Rectangle 592"/>
            <p:cNvSpPr/>
            <p:nvPr/>
          </p:nvSpPr>
          <p:spPr>
            <a:xfrm flipH="1">
              <a:off x="1351508" y="3714382"/>
              <a:ext cx="343941" cy="34961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6" name="Rectangle 595"/>
          <p:cNvSpPr/>
          <p:nvPr/>
        </p:nvSpPr>
        <p:spPr>
          <a:xfrm>
            <a:off x="3417505" y="4928616"/>
            <a:ext cx="2382794" cy="15583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9" name="Group 716"/>
          <p:cNvGrpSpPr/>
          <p:nvPr/>
        </p:nvGrpSpPr>
        <p:grpSpPr>
          <a:xfrm>
            <a:off x="3455719" y="5034494"/>
            <a:ext cx="2266100" cy="1395994"/>
            <a:chOff x="3455719" y="5034494"/>
            <a:chExt cx="2266100" cy="1395994"/>
          </a:xfrm>
        </p:grpSpPr>
        <p:cxnSp>
          <p:nvCxnSpPr>
            <p:cNvPr id="616" name="Straight Connector 615"/>
            <p:cNvCxnSpPr/>
            <p:nvPr/>
          </p:nvCxnSpPr>
          <p:spPr>
            <a:xfrm>
              <a:off x="5161698" y="5729890"/>
              <a:ext cx="560121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5" name="Straight Connector 604"/>
            <p:cNvCxnSpPr/>
            <p:nvPr/>
          </p:nvCxnSpPr>
          <p:spPr>
            <a:xfrm>
              <a:off x="3455719" y="5734465"/>
              <a:ext cx="27104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1" name="Straight Connector 600"/>
            <p:cNvCxnSpPr/>
            <p:nvPr/>
          </p:nvCxnSpPr>
          <p:spPr>
            <a:xfrm>
              <a:off x="3982083" y="5731869"/>
              <a:ext cx="922323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4" name="Group 614"/>
            <p:cNvGrpSpPr/>
            <p:nvPr/>
          </p:nvGrpSpPr>
          <p:grpSpPr>
            <a:xfrm flipV="1">
              <a:off x="4898007" y="5719305"/>
              <a:ext cx="276803" cy="711183"/>
              <a:chOff x="3849129" y="5363045"/>
              <a:chExt cx="276803" cy="526419"/>
            </a:xfrm>
          </p:grpSpPr>
          <p:cxnSp>
            <p:nvCxnSpPr>
              <p:cNvPr id="612" name="Straight Connector 611"/>
              <p:cNvCxnSpPr/>
              <p:nvPr/>
            </p:nvCxnSpPr>
            <p:spPr>
              <a:xfrm rot="5400000">
                <a:off x="3600415" y="5623657"/>
                <a:ext cx="521224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3" name="Straight Connector 612"/>
              <p:cNvCxnSpPr/>
              <p:nvPr/>
            </p:nvCxnSpPr>
            <p:spPr>
              <a:xfrm rot="5400000">
                <a:off x="3865320" y="5628852"/>
                <a:ext cx="521224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4" name="Straight Connector 613"/>
              <p:cNvCxnSpPr/>
              <p:nvPr/>
            </p:nvCxnSpPr>
            <p:spPr>
              <a:xfrm>
                <a:off x="3849129" y="5374920"/>
                <a:ext cx="275567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5" name="Group 618"/>
            <p:cNvGrpSpPr/>
            <p:nvPr/>
          </p:nvGrpSpPr>
          <p:grpSpPr>
            <a:xfrm>
              <a:off x="3714433" y="5034494"/>
              <a:ext cx="276803" cy="711183"/>
              <a:chOff x="3849129" y="5363045"/>
              <a:chExt cx="276803" cy="526419"/>
            </a:xfrm>
          </p:grpSpPr>
          <p:cxnSp>
            <p:nvCxnSpPr>
              <p:cNvPr id="620" name="Straight Connector 619"/>
              <p:cNvCxnSpPr/>
              <p:nvPr/>
            </p:nvCxnSpPr>
            <p:spPr>
              <a:xfrm rot="5400000">
                <a:off x="3600415" y="5623657"/>
                <a:ext cx="521224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1" name="Straight Connector 620"/>
              <p:cNvCxnSpPr/>
              <p:nvPr/>
            </p:nvCxnSpPr>
            <p:spPr>
              <a:xfrm rot="5400000">
                <a:off x="3865320" y="5628852"/>
                <a:ext cx="521224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2" name="Straight Connector 621"/>
              <p:cNvCxnSpPr/>
              <p:nvPr/>
            </p:nvCxnSpPr>
            <p:spPr>
              <a:xfrm>
                <a:off x="3849129" y="5374920"/>
                <a:ext cx="275567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6" name="Group 717"/>
          <p:cNvGrpSpPr/>
          <p:nvPr/>
        </p:nvGrpSpPr>
        <p:grpSpPr>
          <a:xfrm>
            <a:off x="3486821" y="5404264"/>
            <a:ext cx="2197500" cy="639286"/>
            <a:chOff x="3486821" y="5404264"/>
            <a:chExt cx="2197500" cy="639286"/>
          </a:xfrm>
        </p:grpSpPr>
        <p:grpSp>
          <p:nvGrpSpPr>
            <p:cNvPr id="108" name="Group 659"/>
            <p:cNvGrpSpPr/>
            <p:nvPr/>
          </p:nvGrpSpPr>
          <p:grpSpPr>
            <a:xfrm flipV="1">
              <a:off x="4033086" y="5720938"/>
              <a:ext cx="816003" cy="322612"/>
              <a:chOff x="4050900" y="5412179"/>
              <a:chExt cx="816003" cy="322612"/>
            </a:xfrm>
          </p:grpSpPr>
          <p:grpSp>
            <p:nvGrpSpPr>
              <p:cNvPr id="109" name="Group 623"/>
              <p:cNvGrpSpPr/>
              <p:nvPr/>
            </p:nvGrpSpPr>
            <p:grpSpPr>
              <a:xfrm>
                <a:off x="4050900" y="5412179"/>
                <a:ext cx="63899" cy="322612"/>
                <a:chOff x="3849129" y="5363045"/>
                <a:chExt cx="276803" cy="526419"/>
              </a:xfrm>
            </p:grpSpPr>
            <p:cxnSp>
              <p:nvCxnSpPr>
                <p:cNvPr id="625" name="Straight Connector 624"/>
                <p:cNvCxnSpPr/>
                <p:nvPr/>
              </p:nvCxnSpPr>
              <p:spPr>
                <a:xfrm rot="5400000">
                  <a:off x="3600415" y="5623657"/>
                  <a:ext cx="521224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6" name="Straight Connector 625"/>
                <p:cNvCxnSpPr/>
                <p:nvPr/>
              </p:nvCxnSpPr>
              <p:spPr>
                <a:xfrm rot="5400000">
                  <a:off x="3865320" y="5628852"/>
                  <a:ext cx="521224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7" name="Straight Connector 626"/>
                <p:cNvCxnSpPr/>
                <p:nvPr/>
              </p:nvCxnSpPr>
              <p:spPr>
                <a:xfrm>
                  <a:off x="3849129" y="5374920"/>
                  <a:ext cx="275567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0" name="Group 627"/>
              <p:cNvGrpSpPr/>
              <p:nvPr/>
            </p:nvGrpSpPr>
            <p:grpSpPr>
              <a:xfrm>
                <a:off x="4173611" y="5412179"/>
                <a:ext cx="63899" cy="322612"/>
                <a:chOff x="3849129" y="5363045"/>
                <a:chExt cx="276803" cy="526419"/>
              </a:xfrm>
            </p:grpSpPr>
            <p:cxnSp>
              <p:nvCxnSpPr>
                <p:cNvPr id="629" name="Straight Connector 628"/>
                <p:cNvCxnSpPr/>
                <p:nvPr/>
              </p:nvCxnSpPr>
              <p:spPr>
                <a:xfrm rot="5400000">
                  <a:off x="3600415" y="5623657"/>
                  <a:ext cx="521224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0" name="Straight Connector 629"/>
                <p:cNvCxnSpPr/>
                <p:nvPr/>
              </p:nvCxnSpPr>
              <p:spPr>
                <a:xfrm rot="5400000">
                  <a:off x="3865320" y="5628852"/>
                  <a:ext cx="521224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1" name="Straight Connector 630"/>
                <p:cNvCxnSpPr/>
                <p:nvPr/>
              </p:nvCxnSpPr>
              <p:spPr>
                <a:xfrm>
                  <a:off x="3849129" y="5374920"/>
                  <a:ext cx="275567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" name="Group 631"/>
              <p:cNvGrpSpPr/>
              <p:nvPr/>
            </p:nvGrpSpPr>
            <p:grpSpPr>
              <a:xfrm>
                <a:off x="4298303" y="5412179"/>
                <a:ext cx="63899" cy="322612"/>
                <a:chOff x="3849129" y="5363045"/>
                <a:chExt cx="276803" cy="526419"/>
              </a:xfrm>
            </p:grpSpPr>
            <p:cxnSp>
              <p:nvCxnSpPr>
                <p:cNvPr id="633" name="Straight Connector 632"/>
                <p:cNvCxnSpPr/>
                <p:nvPr/>
              </p:nvCxnSpPr>
              <p:spPr>
                <a:xfrm rot="5400000">
                  <a:off x="3600415" y="5623657"/>
                  <a:ext cx="521224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4" name="Straight Connector 633"/>
                <p:cNvCxnSpPr/>
                <p:nvPr/>
              </p:nvCxnSpPr>
              <p:spPr>
                <a:xfrm rot="5400000">
                  <a:off x="3865320" y="5628852"/>
                  <a:ext cx="521224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5" name="Straight Connector 634"/>
                <p:cNvCxnSpPr/>
                <p:nvPr/>
              </p:nvCxnSpPr>
              <p:spPr>
                <a:xfrm>
                  <a:off x="3849129" y="5374920"/>
                  <a:ext cx="275567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" name="Group 635"/>
              <p:cNvGrpSpPr/>
              <p:nvPr/>
            </p:nvGrpSpPr>
            <p:grpSpPr>
              <a:xfrm>
                <a:off x="4428931" y="5412179"/>
                <a:ext cx="63899" cy="322612"/>
                <a:chOff x="3849129" y="5363045"/>
                <a:chExt cx="276803" cy="526419"/>
              </a:xfrm>
            </p:grpSpPr>
            <p:cxnSp>
              <p:nvCxnSpPr>
                <p:cNvPr id="637" name="Straight Connector 636"/>
                <p:cNvCxnSpPr/>
                <p:nvPr/>
              </p:nvCxnSpPr>
              <p:spPr>
                <a:xfrm rot="5400000">
                  <a:off x="3600415" y="5623657"/>
                  <a:ext cx="521224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8" name="Straight Connector 637"/>
                <p:cNvCxnSpPr/>
                <p:nvPr/>
              </p:nvCxnSpPr>
              <p:spPr>
                <a:xfrm rot="5400000">
                  <a:off x="3865320" y="5628852"/>
                  <a:ext cx="521224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9" name="Straight Connector 638"/>
                <p:cNvCxnSpPr/>
                <p:nvPr/>
              </p:nvCxnSpPr>
              <p:spPr>
                <a:xfrm>
                  <a:off x="3849129" y="5374920"/>
                  <a:ext cx="275567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" name="Group 639"/>
              <p:cNvGrpSpPr/>
              <p:nvPr/>
            </p:nvGrpSpPr>
            <p:grpSpPr>
              <a:xfrm>
                <a:off x="4551642" y="5412179"/>
                <a:ext cx="63899" cy="322612"/>
                <a:chOff x="3849129" y="5363045"/>
                <a:chExt cx="276803" cy="526419"/>
              </a:xfrm>
            </p:grpSpPr>
            <p:cxnSp>
              <p:nvCxnSpPr>
                <p:cNvPr id="641" name="Straight Connector 640"/>
                <p:cNvCxnSpPr/>
                <p:nvPr/>
              </p:nvCxnSpPr>
              <p:spPr>
                <a:xfrm rot="5400000">
                  <a:off x="3600415" y="5623657"/>
                  <a:ext cx="521224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2" name="Straight Connector 641"/>
                <p:cNvCxnSpPr/>
                <p:nvPr/>
              </p:nvCxnSpPr>
              <p:spPr>
                <a:xfrm rot="5400000">
                  <a:off x="3865320" y="5628852"/>
                  <a:ext cx="521224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3" name="Straight Connector 642"/>
                <p:cNvCxnSpPr/>
                <p:nvPr/>
              </p:nvCxnSpPr>
              <p:spPr>
                <a:xfrm>
                  <a:off x="3849129" y="5374920"/>
                  <a:ext cx="275567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" name="Group 643"/>
              <p:cNvGrpSpPr/>
              <p:nvPr/>
            </p:nvGrpSpPr>
            <p:grpSpPr>
              <a:xfrm>
                <a:off x="4676334" y="5412179"/>
                <a:ext cx="63899" cy="322612"/>
                <a:chOff x="3849129" y="5363045"/>
                <a:chExt cx="276803" cy="526419"/>
              </a:xfrm>
            </p:grpSpPr>
            <p:cxnSp>
              <p:nvCxnSpPr>
                <p:cNvPr id="645" name="Straight Connector 644"/>
                <p:cNvCxnSpPr/>
                <p:nvPr/>
              </p:nvCxnSpPr>
              <p:spPr>
                <a:xfrm rot="5400000">
                  <a:off x="3600415" y="5623657"/>
                  <a:ext cx="521224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6" name="Straight Connector 645"/>
                <p:cNvCxnSpPr/>
                <p:nvPr/>
              </p:nvCxnSpPr>
              <p:spPr>
                <a:xfrm rot="5400000">
                  <a:off x="3865320" y="5628852"/>
                  <a:ext cx="521224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7" name="Straight Connector 646"/>
                <p:cNvCxnSpPr/>
                <p:nvPr/>
              </p:nvCxnSpPr>
              <p:spPr>
                <a:xfrm>
                  <a:off x="3849129" y="5374920"/>
                  <a:ext cx="275567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7" name="Group 647"/>
              <p:cNvGrpSpPr/>
              <p:nvPr/>
            </p:nvGrpSpPr>
            <p:grpSpPr>
              <a:xfrm>
                <a:off x="4803004" y="5412179"/>
                <a:ext cx="63899" cy="322612"/>
                <a:chOff x="3849129" y="5363045"/>
                <a:chExt cx="276803" cy="526419"/>
              </a:xfrm>
            </p:grpSpPr>
            <p:cxnSp>
              <p:nvCxnSpPr>
                <p:cNvPr id="649" name="Straight Connector 648"/>
                <p:cNvCxnSpPr/>
                <p:nvPr/>
              </p:nvCxnSpPr>
              <p:spPr>
                <a:xfrm rot="5400000">
                  <a:off x="3600415" y="5623657"/>
                  <a:ext cx="521224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0" name="Straight Connector 649"/>
                <p:cNvCxnSpPr/>
                <p:nvPr/>
              </p:nvCxnSpPr>
              <p:spPr>
                <a:xfrm rot="5400000">
                  <a:off x="3865320" y="5628852"/>
                  <a:ext cx="521224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1" name="Straight Connector 650"/>
                <p:cNvCxnSpPr/>
                <p:nvPr/>
              </p:nvCxnSpPr>
              <p:spPr>
                <a:xfrm>
                  <a:off x="3849129" y="5374920"/>
                  <a:ext cx="275567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8" name="Group 643"/>
            <p:cNvGrpSpPr/>
            <p:nvPr/>
          </p:nvGrpSpPr>
          <p:grpSpPr>
            <a:xfrm>
              <a:off x="3486821" y="5416140"/>
              <a:ext cx="63899" cy="322612"/>
              <a:chOff x="3849129" y="5363045"/>
              <a:chExt cx="276803" cy="526419"/>
            </a:xfrm>
          </p:grpSpPr>
          <p:cxnSp>
            <p:nvCxnSpPr>
              <p:cNvPr id="672" name="Straight Connector 671"/>
              <p:cNvCxnSpPr/>
              <p:nvPr/>
            </p:nvCxnSpPr>
            <p:spPr>
              <a:xfrm rot="5400000">
                <a:off x="3600415" y="5623657"/>
                <a:ext cx="521224" cy="0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3" name="Straight Connector 672"/>
              <p:cNvCxnSpPr/>
              <p:nvPr/>
            </p:nvCxnSpPr>
            <p:spPr>
              <a:xfrm rot="5400000">
                <a:off x="3865320" y="5628852"/>
                <a:ext cx="521224" cy="0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4" name="Straight Connector 673"/>
              <p:cNvCxnSpPr/>
              <p:nvPr/>
            </p:nvCxnSpPr>
            <p:spPr>
              <a:xfrm>
                <a:off x="3849129" y="5374920"/>
                <a:ext cx="275567" cy="0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9" name="Group 647"/>
            <p:cNvGrpSpPr/>
            <p:nvPr/>
          </p:nvGrpSpPr>
          <p:grpSpPr>
            <a:xfrm>
              <a:off x="3613491" y="5416140"/>
              <a:ext cx="63899" cy="322612"/>
              <a:chOff x="3849129" y="5363045"/>
              <a:chExt cx="276803" cy="526419"/>
            </a:xfrm>
          </p:grpSpPr>
          <p:cxnSp>
            <p:nvCxnSpPr>
              <p:cNvPr id="669" name="Straight Connector 668"/>
              <p:cNvCxnSpPr/>
              <p:nvPr/>
            </p:nvCxnSpPr>
            <p:spPr>
              <a:xfrm rot="5400000">
                <a:off x="3600415" y="5623657"/>
                <a:ext cx="521224" cy="0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0" name="Straight Connector 669"/>
              <p:cNvCxnSpPr/>
              <p:nvPr/>
            </p:nvCxnSpPr>
            <p:spPr>
              <a:xfrm rot="5400000">
                <a:off x="3865320" y="5628852"/>
                <a:ext cx="521224" cy="0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1" name="Straight Connector 670"/>
              <p:cNvCxnSpPr/>
              <p:nvPr/>
            </p:nvCxnSpPr>
            <p:spPr>
              <a:xfrm>
                <a:off x="3849129" y="5374920"/>
                <a:ext cx="275567" cy="0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92" name="Straight Connector 691"/>
            <p:cNvCxnSpPr/>
            <p:nvPr/>
          </p:nvCxnSpPr>
          <p:spPr>
            <a:xfrm>
              <a:off x="3657600" y="5730195"/>
              <a:ext cx="368135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0" name="Group 701"/>
            <p:cNvGrpSpPr/>
            <p:nvPr/>
          </p:nvGrpSpPr>
          <p:grpSpPr>
            <a:xfrm>
              <a:off x="4102359" y="5737409"/>
              <a:ext cx="1146535" cy="0"/>
              <a:chOff x="4185486" y="6188672"/>
              <a:chExt cx="1146535" cy="0"/>
            </a:xfrm>
          </p:grpSpPr>
          <p:cxnSp>
            <p:nvCxnSpPr>
              <p:cNvPr id="695" name="Straight Connector 694"/>
              <p:cNvCxnSpPr/>
              <p:nvPr/>
            </p:nvCxnSpPr>
            <p:spPr>
              <a:xfrm flipV="1">
                <a:off x="4185486" y="6188672"/>
                <a:ext cx="63614" cy="0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6" name="Straight Connector 695"/>
              <p:cNvCxnSpPr/>
              <p:nvPr/>
            </p:nvCxnSpPr>
            <p:spPr>
              <a:xfrm flipV="1">
                <a:off x="4308197" y="6188672"/>
                <a:ext cx="63614" cy="0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7" name="Straight Connector 696"/>
              <p:cNvCxnSpPr/>
              <p:nvPr/>
            </p:nvCxnSpPr>
            <p:spPr>
              <a:xfrm flipV="1">
                <a:off x="4432889" y="6188672"/>
                <a:ext cx="63614" cy="0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8" name="Straight Connector 697"/>
              <p:cNvCxnSpPr/>
              <p:nvPr/>
            </p:nvCxnSpPr>
            <p:spPr>
              <a:xfrm flipV="1">
                <a:off x="4563517" y="6188672"/>
                <a:ext cx="63614" cy="0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9" name="Straight Connector 698"/>
              <p:cNvCxnSpPr/>
              <p:nvPr/>
            </p:nvCxnSpPr>
            <p:spPr>
              <a:xfrm flipV="1">
                <a:off x="4686228" y="6188672"/>
                <a:ext cx="63614" cy="0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0" name="Straight Connector 699"/>
              <p:cNvCxnSpPr/>
              <p:nvPr/>
            </p:nvCxnSpPr>
            <p:spPr>
              <a:xfrm flipV="1">
                <a:off x="4810920" y="6188672"/>
                <a:ext cx="63614" cy="0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1" name="Straight Connector 700"/>
              <p:cNvCxnSpPr/>
              <p:nvPr/>
            </p:nvCxnSpPr>
            <p:spPr>
              <a:xfrm>
                <a:off x="4937590" y="6188672"/>
                <a:ext cx="394431" cy="0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12" name="Straight Connector 711"/>
            <p:cNvCxnSpPr/>
            <p:nvPr/>
          </p:nvCxnSpPr>
          <p:spPr>
            <a:xfrm>
              <a:off x="3552136" y="5730198"/>
              <a:ext cx="63614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1" name="Group 715"/>
            <p:cNvGrpSpPr/>
            <p:nvPr/>
          </p:nvGrpSpPr>
          <p:grpSpPr>
            <a:xfrm>
              <a:off x="5242391" y="5404264"/>
              <a:ext cx="441930" cy="322612"/>
              <a:chOff x="5230515" y="5392388"/>
              <a:chExt cx="441930" cy="322612"/>
            </a:xfrm>
          </p:grpSpPr>
          <p:grpSp>
            <p:nvGrpSpPr>
              <p:cNvPr id="122" name="Group 631"/>
              <p:cNvGrpSpPr/>
              <p:nvPr/>
            </p:nvGrpSpPr>
            <p:grpSpPr>
              <a:xfrm>
                <a:off x="5477918" y="5392388"/>
                <a:ext cx="63899" cy="322612"/>
                <a:chOff x="3849129" y="5363045"/>
                <a:chExt cx="276803" cy="526419"/>
              </a:xfrm>
            </p:grpSpPr>
            <p:cxnSp>
              <p:nvCxnSpPr>
                <p:cNvPr id="681" name="Straight Connector 680"/>
                <p:cNvCxnSpPr/>
                <p:nvPr/>
              </p:nvCxnSpPr>
              <p:spPr>
                <a:xfrm rot="5400000">
                  <a:off x="3600415" y="5623657"/>
                  <a:ext cx="521224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2" name="Straight Connector 681"/>
                <p:cNvCxnSpPr/>
                <p:nvPr/>
              </p:nvCxnSpPr>
              <p:spPr>
                <a:xfrm rot="5400000">
                  <a:off x="3865320" y="5628852"/>
                  <a:ext cx="521224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3" name="Straight Connector 682"/>
                <p:cNvCxnSpPr/>
                <p:nvPr/>
              </p:nvCxnSpPr>
              <p:spPr>
                <a:xfrm>
                  <a:off x="3849129" y="5374920"/>
                  <a:ext cx="275567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635"/>
              <p:cNvGrpSpPr/>
              <p:nvPr/>
            </p:nvGrpSpPr>
            <p:grpSpPr>
              <a:xfrm>
                <a:off x="5608546" y="5392388"/>
                <a:ext cx="63899" cy="322612"/>
                <a:chOff x="3849129" y="5363045"/>
                <a:chExt cx="276803" cy="526419"/>
              </a:xfrm>
            </p:grpSpPr>
            <p:cxnSp>
              <p:nvCxnSpPr>
                <p:cNvPr id="678" name="Straight Connector 677"/>
                <p:cNvCxnSpPr/>
                <p:nvPr/>
              </p:nvCxnSpPr>
              <p:spPr>
                <a:xfrm rot="5400000">
                  <a:off x="3600415" y="5623657"/>
                  <a:ext cx="521224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9" name="Straight Connector 678"/>
                <p:cNvCxnSpPr/>
                <p:nvPr/>
              </p:nvCxnSpPr>
              <p:spPr>
                <a:xfrm rot="5400000">
                  <a:off x="3865320" y="5628852"/>
                  <a:ext cx="521224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0" name="Straight Connector 679"/>
                <p:cNvCxnSpPr/>
                <p:nvPr/>
              </p:nvCxnSpPr>
              <p:spPr>
                <a:xfrm>
                  <a:off x="3849129" y="5374920"/>
                  <a:ext cx="275567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710"/>
              <p:cNvGrpSpPr/>
              <p:nvPr/>
            </p:nvGrpSpPr>
            <p:grpSpPr>
              <a:xfrm>
                <a:off x="5295829" y="5713659"/>
                <a:ext cx="311017" cy="0"/>
                <a:chOff x="4185486" y="6188672"/>
                <a:chExt cx="311017" cy="0"/>
              </a:xfrm>
            </p:grpSpPr>
            <p:cxnSp>
              <p:nvCxnSpPr>
                <p:cNvPr id="704" name="Straight Connector 703"/>
                <p:cNvCxnSpPr/>
                <p:nvPr/>
              </p:nvCxnSpPr>
              <p:spPr>
                <a:xfrm flipV="1">
                  <a:off x="4185486" y="6188672"/>
                  <a:ext cx="63614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5" name="Straight Connector 704"/>
                <p:cNvCxnSpPr/>
                <p:nvPr/>
              </p:nvCxnSpPr>
              <p:spPr>
                <a:xfrm flipV="1">
                  <a:off x="4308197" y="6188672"/>
                  <a:ext cx="63614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6" name="Straight Connector 705"/>
                <p:cNvCxnSpPr/>
                <p:nvPr/>
              </p:nvCxnSpPr>
              <p:spPr>
                <a:xfrm flipV="1">
                  <a:off x="4432889" y="6188672"/>
                  <a:ext cx="63614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627"/>
              <p:cNvGrpSpPr/>
              <p:nvPr/>
            </p:nvGrpSpPr>
            <p:grpSpPr>
              <a:xfrm>
                <a:off x="5353226" y="5392388"/>
                <a:ext cx="63899" cy="322612"/>
                <a:chOff x="3849129" y="5363045"/>
                <a:chExt cx="276803" cy="526419"/>
              </a:xfrm>
            </p:grpSpPr>
            <p:cxnSp>
              <p:nvCxnSpPr>
                <p:cNvPr id="684" name="Straight Connector 683"/>
                <p:cNvCxnSpPr/>
                <p:nvPr/>
              </p:nvCxnSpPr>
              <p:spPr>
                <a:xfrm rot="5400000">
                  <a:off x="3600415" y="5623657"/>
                  <a:ext cx="521224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5" name="Straight Connector 684"/>
                <p:cNvCxnSpPr/>
                <p:nvPr/>
              </p:nvCxnSpPr>
              <p:spPr>
                <a:xfrm rot="5400000">
                  <a:off x="3865320" y="5628852"/>
                  <a:ext cx="521224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6" name="Straight Connector 685"/>
                <p:cNvCxnSpPr/>
                <p:nvPr/>
              </p:nvCxnSpPr>
              <p:spPr>
                <a:xfrm>
                  <a:off x="3849129" y="5374920"/>
                  <a:ext cx="275567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623"/>
              <p:cNvGrpSpPr/>
              <p:nvPr/>
            </p:nvGrpSpPr>
            <p:grpSpPr>
              <a:xfrm>
                <a:off x="5230515" y="5392388"/>
                <a:ext cx="63899" cy="322612"/>
                <a:chOff x="3849129" y="5363045"/>
                <a:chExt cx="276803" cy="526419"/>
              </a:xfrm>
            </p:grpSpPr>
            <p:cxnSp>
              <p:nvCxnSpPr>
                <p:cNvPr id="687" name="Straight Connector 686"/>
                <p:cNvCxnSpPr/>
                <p:nvPr/>
              </p:nvCxnSpPr>
              <p:spPr>
                <a:xfrm rot="5400000">
                  <a:off x="3600415" y="5623657"/>
                  <a:ext cx="521224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8" name="Straight Connector 687"/>
                <p:cNvCxnSpPr/>
                <p:nvPr/>
              </p:nvCxnSpPr>
              <p:spPr>
                <a:xfrm rot="5400000">
                  <a:off x="3865320" y="5628852"/>
                  <a:ext cx="521224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9" name="Straight Connector 688"/>
                <p:cNvCxnSpPr/>
                <p:nvPr/>
              </p:nvCxnSpPr>
              <p:spPr>
                <a:xfrm>
                  <a:off x="3849129" y="5374920"/>
                  <a:ext cx="275567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27" name="Group 730"/>
          <p:cNvGrpSpPr/>
          <p:nvPr/>
        </p:nvGrpSpPr>
        <p:grpSpPr>
          <a:xfrm>
            <a:off x="3453739" y="6092042"/>
            <a:ext cx="2266100" cy="267195"/>
            <a:chOff x="3608119" y="5863787"/>
            <a:chExt cx="2266100" cy="719101"/>
          </a:xfrm>
        </p:grpSpPr>
        <p:cxnSp>
          <p:nvCxnSpPr>
            <p:cNvPr id="720" name="Straight Connector 719"/>
            <p:cNvCxnSpPr/>
            <p:nvPr/>
          </p:nvCxnSpPr>
          <p:spPr>
            <a:xfrm>
              <a:off x="5314098" y="5882290"/>
              <a:ext cx="560121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1" name="Straight Connector 720"/>
            <p:cNvCxnSpPr/>
            <p:nvPr/>
          </p:nvCxnSpPr>
          <p:spPr>
            <a:xfrm>
              <a:off x="3608119" y="5886865"/>
              <a:ext cx="271044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2" name="Straight Connector 721"/>
            <p:cNvCxnSpPr/>
            <p:nvPr/>
          </p:nvCxnSpPr>
          <p:spPr>
            <a:xfrm>
              <a:off x="4134483" y="5884269"/>
              <a:ext cx="922323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8" name="Group 614"/>
            <p:cNvGrpSpPr/>
            <p:nvPr/>
          </p:nvGrpSpPr>
          <p:grpSpPr>
            <a:xfrm flipV="1">
              <a:off x="5050407" y="5871705"/>
              <a:ext cx="276803" cy="711183"/>
              <a:chOff x="3849129" y="5363045"/>
              <a:chExt cx="276803" cy="526419"/>
            </a:xfrm>
          </p:grpSpPr>
          <p:cxnSp>
            <p:nvCxnSpPr>
              <p:cNvPr id="728" name="Straight Connector 727"/>
              <p:cNvCxnSpPr/>
              <p:nvPr/>
            </p:nvCxnSpPr>
            <p:spPr>
              <a:xfrm rot="5400000">
                <a:off x="3600415" y="5623657"/>
                <a:ext cx="521224" cy="0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9" name="Straight Connector 728"/>
              <p:cNvCxnSpPr/>
              <p:nvPr/>
            </p:nvCxnSpPr>
            <p:spPr>
              <a:xfrm rot="5400000">
                <a:off x="3865320" y="5628852"/>
                <a:ext cx="521224" cy="0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0" name="Straight Connector 729"/>
              <p:cNvCxnSpPr/>
              <p:nvPr/>
            </p:nvCxnSpPr>
            <p:spPr>
              <a:xfrm>
                <a:off x="3849129" y="5374920"/>
                <a:ext cx="275567" cy="0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9" name="Group 618"/>
            <p:cNvGrpSpPr/>
            <p:nvPr/>
          </p:nvGrpSpPr>
          <p:grpSpPr>
            <a:xfrm flipV="1">
              <a:off x="3866833" y="5863787"/>
              <a:ext cx="276803" cy="711183"/>
              <a:chOff x="3849129" y="5363045"/>
              <a:chExt cx="276803" cy="526419"/>
            </a:xfrm>
          </p:grpSpPr>
          <p:cxnSp>
            <p:nvCxnSpPr>
              <p:cNvPr id="725" name="Straight Connector 724"/>
              <p:cNvCxnSpPr/>
              <p:nvPr/>
            </p:nvCxnSpPr>
            <p:spPr>
              <a:xfrm rot="5400000">
                <a:off x="3600415" y="5623657"/>
                <a:ext cx="521224" cy="0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6" name="Straight Connector 725"/>
              <p:cNvCxnSpPr/>
              <p:nvPr/>
            </p:nvCxnSpPr>
            <p:spPr>
              <a:xfrm rot="5400000">
                <a:off x="3865320" y="5628852"/>
                <a:ext cx="521224" cy="0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7" name="Straight Connector 726"/>
              <p:cNvCxnSpPr/>
              <p:nvPr/>
            </p:nvCxnSpPr>
            <p:spPr>
              <a:xfrm>
                <a:off x="3849129" y="5374920"/>
                <a:ext cx="275567" cy="0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757016"/>
            <a:ext cx="9143999" cy="534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RMendelsberg\Pictures\IMAG02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694765"/>
            <a:ext cx="9144001" cy="5468470"/>
          </a:xfrm>
          <a:prstGeom prst="rect">
            <a:avLst/>
          </a:prstGeom>
          <a:noFill/>
        </p:spPr>
      </p:pic>
      <p:pic>
        <p:nvPicPr>
          <p:cNvPr id="5" name="Picture 2" descr="C:\Users\RMendelsberg\Pictures\IMAG02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842" y="217093"/>
            <a:ext cx="2791381" cy="199384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Mendelsberg\Documents\RJ Mendelsberg\Pictures\IMG_15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Mendelsberg\Pictures\IMG_15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7996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9053</TotalTime>
  <Words>559</Words>
  <Application>Microsoft Office PowerPoint</Application>
  <PresentationFormat>On-screen Show (4:3)</PresentationFormat>
  <Paragraphs>169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Nb Coatings for SRF Cavities Produced by High Power Impulse Magnetron Sputtering</vt:lpstr>
      <vt:lpstr>Slide 2</vt:lpstr>
      <vt:lpstr>Dual HiPIMS of Nb at LBNL</vt:lpstr>
      <vt:lpstr>Dual HiPIMS of Nb at LBNL</vt:lpstr>
      <vt:lpstr>Dual HiPIMS of Nb at LBNL</vt:lpstr>
      <vt:lpstr>Slide 6</vt:lpstr>
      <vt:lpstr>Slide 7</vt:lpstr>
      <vt:lpstr>Slide 8</vt:lpstr>
      <vt:lpstr>Slide 9</vt:lpstr>
      <vt:lpstr>Slide 10</vt:lpstr>
      <vt:lpstr>Slide 11</vt:lpstr>
      <vt:lpstr>Power Balance</vt:lpstr>
      <vt:lpstr>Power Balance</vt:lpstr>
      <vt:lpstr>10 ns Framing Camera Images</vt:lpstr>
      <vt:lpstr>Extended Mechanical Polishing</vt:lpstr>
      <vt:lpstr>Extended Mechanical Polishing</vt:lpstr>
      <vt:lpstr>Slide 17</vt:lpstr>
      <vt:lpstr>EMP Cu and Al Substrates</vt:lpstr>
      <vt:lpstr>Extended Mechanical Polishing</vt:lpstr>
      <vt:lpstr>Slide 20</vt:lpstr>
      <vt:lpstr>Optical Microscopy</vt:lpstr>
      <vt:lpstr>Slide 22</vt:lpstr>
      <vt:lpstr>Slide 23</vt:lpstr>
      <vt:lpstr>Slide 24</vt:lpstr>
      <vt:lpstr>Superconductivity</vt:lpstr>
      <vt:lpstr>XRD</vt:lpstr>
      <vt:lpstr>Ion Beam Analysis</vt:lpstr>
      <vt:lpstr>The Next Steps</vt:lpstr>
      <vt:lpstr>Acknowledgements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Nb coatings for SRF cavities produced by high power impulse magnetron sputtering</dc:title>
  <dc:creator>RMendelsberg</dc:creator>
  <cp:lastModifiedBy>RMendelsberg</cp:lastModifiedBy>
  <cp:revision>47</cp:revision>
  <dcterms:created xsi:type="dcterms:W3CDTF">2012-07-11T00:44:45Z</dcterms:created>
  <dcterms:modified xsi:type="dcterms:W3CDTF">2012-07-18T03:02:45Z</dcterms:modified>
</cp:coreProperties>
</file>