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6" r:id="rId2"/>
    <p:sldId id="259" r:id="rId3"/>
    <p:sldId id="261" r:id="rId4"/>
    <p:sldId id="262" r:id="rId5"/>
    <p:sldId id="263" r:id="rId6"/>
    <p:sldId id="264" r:id="rId7"/>
    <p:sldId id="274" r:id="rId8"/>
    <p:sldId id="265" r:id="rId9"/>
    <p:sldId id="266" r:id="rId10"/>
    <p:sldId id="267" r:id="rId11"/>
    <p:sldId id="268" r:id="rId12"/>
    <p:sldId id="269" r:id="rId13"/>
    <p:sldId id="270" r:id="rId14"/>
    <p:sldId id="271" r:id="rId15"/>
    <p:sldId id="272" r:id="rId16"/>
    <p:sldId id="273" r:id="rId17"/>
  </p:sldIdLst>
  <p:sldSz cx="9144000" cy="6858000" type="screen4x3"/>
  <p:notesSz cx="6934200" cy="92329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3" d="100"/>
          <a:sy n="83" d="100"/>
        </p:scale>
        <p:origin x="-60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7340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9144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9144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914400"/>
            <a:ext cx="7772400" cy="533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3600" b="1">
          <a:solidFill>
            <a:schemeClr val="tx2"/>
          </a:solidFill>
          <a:latin typeface="+mj-lt"/>
          <a:ea typeface="+mj-ea"/>
          <a:cs typeface="+mj-cs"/>
        </a:defRPr>
      </a:lvl1pPr>
      <a:lvl2pPr algn="ctr" rtl="0" fontAlgn="base">
        <a:spcBef>
          <a:spcPct val="0"/>
        </a:spcBef>
        <a:spcAft>
          <a:spcPct val="0"/>
        </a:spcAft>
        <a:defRPr sz="3600" b="1">
          <a:solidFill>
            <a:schemeClr val="tx2"/>
          </a:solidFill>
          <a:latin typeface="Times"/>
        </a:defRPr>
      </a:lvl2pPr>
      <a:lvl3pPr algn="ctr" rtl="0" fontAlgn="base">
        <a:spcBef>
          <a:spcPct val="0"/>
        </a:spcBef>
        <a:spcAft>
          <a:spcPct val="0"/>
        </a:spcAft>
        <a:defRPr sz="3600" b="1">
          <a:solidFill>
            <a:schemeClr val="tx2"/>
          </a:solidFill>
          <a:latin typeface="Times"/>
        </a:defRPr>
      </a:lvl3pPr>
      <a:lvl4pPr algn="ctr" rtl="0" fontAlgn="base">
        <a:spcBef>
          <a:spcPct val="0"/>
        </a:spcBef>
        <a:spcAft>
          <a:spcPct val="0"/>
        </a:spcAft>
        <a:defRPr sz="3600" b="1">
          <a:solidFill>
            <a:schemeClr val="tx2"/>
          </a:solidFill>
          <a:latin typeface="Times"/>
        </a:defRPr>
      </a:lvl4pPr>
      <a:lvl5pPr algn="ctr" rtl="0" fontAlgn="base">
        <a:spcBef>
          <a:spcPct val="0"/>
        </a:spcBef>
        <a:spcAft>
          <a:spcPct val="0"/>
        </a:spcAft>
        <a:defRPr sz="3600" b="1">
          <a:solidFill>
            <a:schemeClr val="tx2"/>
          </a:solidFill>
          <a:latin typeface="Times"/>
        </a:defRPr>
      </a:lvl5pPr>
      <a:lvl6pPr marL="457200" algn="ctr" rtl="0" fontAlgn="base">
        <a:spcBef>
          <a:spcPct val="0"/>
        </a:spcBef>
        <a:spcAft>
          <a:spcPct val="0"/>
        </a:spcAft>
        <a:defRPr sz="3600" b="1">
          <a:solidFill>
            <a:schemeClr val="tx2"/>
          </a:solidFill>
          <a:latin typeface="Times"/>
        </a:defRPr>
      </a:lvl6pPr>
      <a:lvl7pPr marL="914400" algn="ctr" rtl="0" fontAlgn="base">
        <a:spcBef>
          <a:spcPct val="0"/>
        </a:spcBef>
        <a:spcAft>
          <a:spcPct val="0"/>
        </a:spcAft>
        <a:defRPr sz="3600" b="1">
          <a:solidFill>
            <a:schemeClr val="tx2"/>
          </a:solidFill>
          <a:latin typeface="Times"/>
        </a:defRPr>
      </a:lvl7pPr>
      <a:lvl8pPr marL="1371600" algn="ctr" rtl="0" fontAlgn="base">
        <a:spcBef>
          <a:spcPct val="0"/>
        </a:spcBef>
        <a:spcAft>
          <a:spcPct val="0"/>
        </a:spcAft>
        <a:defRPr sz="3600" b="1">
          <a:solidFill>
            <a:schemeClr val="tx2"/>
          </a:solidFill>
          <a:latin typeface="Times"/>
        </a:defRPr>
      </a:lvl8pPr>
      <a:lvl9pPr marL="1828800" algn="ctr" rtl="0" fontAlgn="base">
        <a:spcBef>
          <a:spcPct val="0"/>
        </a:spcBef>
        <a:spcAft>
          <a:spcPct val="0"/>
        </a:spcAft>
        <a:defRPr sz="3600" b="1">
          <a:solidFill>
            <a:schemeClr val="tx2"/>
          </a:solidFill>
          <a:latin typeface="Times"/>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772400" cy="1143000"/>
          </a:xfrm>
        </p:spPr>
        <p:txBody>
          <a:bodyPr/>
          <a:lstStyle/>
          <a:p>
            <a:r>
              <a:rPr lang="en-US" dirty="0" smtClean="0"/>
              <a:t>Landscape for SRF Thin Films</a:t>
            </a:r>
            <a:endParaRPr lang="en-US" dirty="0"/>
          </a:p>
        </p:txBody>
      </p:sp>
      <p:sp>
        <p:nvSpPr>
          <p:cNvPr id="2051" name="Rectangle 3"/>
          <p:cNvSpPr>
            <a:spLocks noGrp="1" noChangeArrowheads="1"/>
          </p:cNvSpPr>
          <p:nvPr>
            <p:ph type="subTitle" idx="1"/>
          </p:nvPr>
        </p:nvSpPr>
        <p:spPr>
          <a:xfrm>
            <a:off x="1295400" y="2895600"/>
            <a:ext cx="6629400" cy="1828800"/>
          </a:xfrm>
        </p:spPr>
        <p:txBody>
          <a:bodyPr/>
          <a:lstStyle/>
          <a:p>
            <a:r>
              <a:rPr lang="en-US" dirty="0" smtClean="0"/>
              <a:t> </a:t>
            </a:r>
            <a:r>
              <a:rPr lang="en-US" sz="3600" b="1" dirty="0" smtClean="0"/>
              <a:t>Larry Phillips</a:t>
            </a:r>
          </a:p>
          <a:p>
            <a:endParaRPr lang="en-US" dirty="0" smtClean="0"/>
          </a:p>
          <a:p>
            <a:r>
              <a:rPr lang="en-US" b="1" dirty="0" smtClean="0"/>
              <a:t>July 18, 2012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914400"/>
            <a:ext cx="7086600" cy="5486400"/>
          </a:xfrm>
        </p:spPr>
        <p:txBody>
          <a:bodyPr/>
          <a:lstStyle/>
          <a:p>
            <a:pPr lvl="1" algn="l">
              <a:tabLst>
                <a:tab pos="685800" algn="l"/>
              </a:tabLst>
            </a:pPr>
            <a:r>
              <a:rPr lang="en-US" dirty="0" smtClean="0">
                <a:solidFill>
                  <a:srgbClr val="000000"/>
                </a:solidFill>
              </a:rPr>
              <a:t>B</a:t>
            </a:r>
            <a:r>
              <a:rPr lang="en-US" dirty="0">
                <a:solidFill>
                  <a:srgbClr val="000000"/>
                </a:solidFill>
              </a:rPr>
              <a:t>. Energetic Condensation</a:t>
            </a:r>
          </a:p>
          <a:p>
            <a:pPr marL="457200" lvl="3" algn="l">
              <a:buFont typeface="Arial" pitchFamily="34" charset="0"/>
              <a:buChar char="•"/>
              <a:tabLst>
                <a:tab pos="800100" algn="l"/>
              </a:tabLst>
            </a:pPr>
            <a:r>
              <a:rPr lang="en-US" dirty="0">
                <a:solidFill>
                  <a:srgbClr val="000000"/>
                </a:solidFill>
              </a:rPr>
              <a:t>	</a:t>
            </a:r>
            <a:r>
              <a:rPr lang="en-US" dirty="0" smtClean="0">
                <a:solidFill>
                  <a:srgbClr val="000000"/>
                </a:solidFill>
              </a:rPr>
              <a:t>An </a:t>
            </a:r>
            <a:r>
              <a:rPr lang="en-US" dirty="0">
                <a:solidFill>
                  <a:srgbClr val="000000"/>
                </a:solidFill>
              </a:rPr>
              <a:t>extensive map of deposition parameters, </a:t>
            </a:r>
            <a:r>
              <a:rPr lang="en-US" dirty="0" smtClean="0">
                <a:solidFill>
                  <a:srgbClr val="000000"/>
                </a:solidFill>
              </a:rPr>
              <a:t>film 	structure, substrate temperature, and RRR has 	been developed</a:t>
            </a:r>
            <a:endParaRPr lang="en-US" dirty="0">
              <a:solidFill>
                <a:srgbClr val="000000"/>
              </a:solidFill>
            </a:endParaRPr>
          </a:p>
          <a:p>
            <a:pPr marL="457200" lvl="3" algn="l">
              <a:buFont typeface="Arial" pitchFamily="34" charset="0"/>
              <a:buChar char="•"/>
              <a:tabLst>
                <a:tab pos="800100" algn="l"/>
              </a:tabLst>
            </a:pPr>
            <a:r>
              <a:rPr lang="en-US" dirty="0" smtClean="0">
                <a:solidFill>
                  <a:srgbClr val="000000"/>
                </a:solidFill>
              </a:rPr>
              <a:t>    Films </a:t>
            </a:r>
            <a:r>
              <a:rPr lang="en-US" dirty="0">
                <a:solidFill>
                  <a:srgbClr val="000000"/>
                </a:solidFill>
              </a:rPr>
              <a:t>made today having 200 &lt;RRR &lt;400 can </a:t>
            </a:r>
            <a:r>
              <a:rPr lang="en-US" dirty="0" smtClean="0">
                <a:solidFill>
                  <a:srgbClr val="000000"/>
                </a:solidFill>
              </a:rPr>
              <a:t>	be made repetitively on many substrate materials, 	including copper</a:t>
            </a:r>
            <a:endParaRPr lang="en-US" dirty="0">
              <a:solidFill>
                <a:srgbClr val="000000"/>
              </a:solidFill>
            </a:endParaRPr>
          </a:p>
          <a:p>
            <a:pPr marL="457200" lvl="3" algn="l">
              <a:buFont typeface="Arial" pitchFamily="34" charset="0"/>
              <a:buChar char="•"/>
              <a:tabLst>
                <a:tab pos="800100" algn="l"/>
              </a:tabLst>
            </a:pPr>
            <a:r>
              <a:rPr lang="en-US" dirty="0" smtClean="0">
                <a:solidFill>
                  <a:srgbClr val="000000"/>
                </a:solidFill>
              </a:rPr>
              <a:t>  	Smooth</a:t>
            </a:r>
            <a:r>
              <a:rPr lang="en-US" dirty="0">
                <a:solidFill>
                  <a:srgbClr val="000000"/>
                </a:solidFill>
              </a:rPr>
              <a:t>, dense </a:t>
            </a:r>
            <a:r>
              <a:rPr lang="en-US" dirty="0" smtClean="0">
                <a:solidFill>
                  <a:srgbClr val="000000"/>
                </a:solidFill>
              </a:rPr>
              <a:t>films are obtained</a:t>
            </a:r>
            <a:endParaRPr lang="en-US" dirty="0">
              <a:solidFill>
                <a:srgbClr val="000000"/>
              </a:solidFill>
            </a:endParaRPr>
          </a:p>
          <a:p>
            <a:pPr marL="457200" lvl="3" algn="l">
              <a:buFont typeface="Arial" pitchFamily="34" charset="0"/>
              <a:buChar char="•"/>
              <a:tabLst>
                <a:tab pos="800100" algn="l"/>
              </a:tabLst>
            </a:pPr>
            <a:r>
              <a:rPr lang="en-US" dirty="0" smtClean="0">
                <a:solidFill>
                  <a:srgbClr val="000000"/>
                </a:solidFill>
              </a:rPr>
              <a:t>  	This effort has been highly successful!!!!!!</a:t>
            </a:r>
          </a:p>
          <a:p>
            <a:pPr lvl="1" algn="l">
              <a:buFont typeface="Arial" pitchFamily="34" charset="0"/>
              <a:buChar char="•"/>
              <a:tabLst>
                <a:tab pos="800100" algn="l"/>
              </a:tabLst>
            </a:pPr>
            <a:r>
              <a:rPr lang="en-US" dirty="0" smtClean="0"/>
              <a:t>  	If the depression of Hc1 and field enhancement 	by surface features were dominating Q drop, 	these problems are solved. </a:t>
            </a:r>
          </a:p>
          <a:p>
            <a:pPr lvl="1" algn="l">
              <a:buFont typeface="Arial" pitchFamily="34" charset="0"/>
              <a:buChar char="•"/>
              <a:tabLst>
                <a:tab pos="800100" algn="l"/>
              </a:tabLst>
            </a:pPr>
            <a:r>
              <a:rPr lang="en-US" dirty="0" smtClean="0"/>
              <a:t>  	But what else might be there?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838200"/>
            <a:ext cx="6705600" cy="5257800"/>
          </a:xfrm>
        </p:spPr>
        <p:txBody>
          <a:bodyPr/>
          <a:lstStyle/>
          <a:p>
            <a:pPr marL="457200" indent="-457200" algn="l">
              <a:tabLst>
                <a:tab pos="685800" algn="l"/>
              </a:tabLst>
            </a:pPr>
            <a:r>
              <a:rPr lang="en-US" dirty="0" smtClean="0"/>
              <a:t>IV.	Unknown Problems</a:t>
            </a:r>
          </a:p>
          <a:p>
            <a:pPr marL="457200" lvl="2" algn="l"/>
            <a:r>
              <a:rPr lang="en-US" dirty="0" smtClean="0"/>
              <a:t>In addition to the known problems with conventional magnetron sputtering, are there any hidden causes of Q-drop waiting to be discovered? and what might they be?</a:t>
            </a:r>
          </a:p>
          <a:p>
            <a:pPr lvl="2" indent="-457200" algn="l">
              <a:buFont typeface="+mj-lt"/>
              <a:buAutoNum type="arabicPeriod"/>
              <a:tabLst>
                <a:tab pos="685800" algn="l"/>
              </a:tabLst>
            </a:pPr>
            <a:r>
              <a:rPr lang="en-US" dirty="0" smtClean="0"/>
              <a:t>RF residual resistance- not understood</a:t>
            </a:r>
          </a:p>
          <a:p>
            <a:pPr lvl="3" indent="-457200" algn="l">
              <a:buFontTx/>
              <a:buChar char="-"/>
              <a:tabLst>
                <a:tab pos="685800" algn="l"/>
              </a:tabLst>
            </a:pPr>
            <a:r>
              <a:rPr lang="en-US" dirty="0" smtClean="0"/>
              <a:t>Few measurements exist on energetically condensed films—not yet conclusive—more to come.</a:t>
            </a:r>
          </a:p>
          <a:p>
            <a:pPr lvl="2" indent="-457200" algn="l">
              <a:buFont typeface="+mj-lt"/>
              <a:buAutoNum type="arabicPeriod"/>
              <a:tabLst>
                <a:tab pos="685800" algn="l"/>
              </a:tabLst>
            </a:pPr>
            <a:r>
              <a:rPr lang="en-US" dirty="0" smtClean="0"/>
              <a:t>SRF surface and copper substrate are only ~1 micron apart separated by straight grain boundaries along columnar films.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990600" y="838200"/>
            <a:ext cx="7162800" cy="5562600"/>
          </a:xfrm>
        </p:spPr>
        <p:txBody>
          <a:bodyPr/>
          <a:lstStyle/>
          <a:p>
            <a:pPr marL="514350" indent="-514350" algn="l">
              <a:buAutoNum type="romanUcPeriod" startAt="4"/>
              <a:tabLst>
                <a:tab pos="685800" algn="l"/>
              </a:tabLst>
            </a:pPr>
            <a:r>
              <a:rPr lang="en-US" dirty="0" smtClean="0"/>
              <a:t>Unknown Problems – cont.</a:t>
            </a:r>
          </a:p>
          <a:p>
            <a:pPr lvl="2" indent="-457200" algn="l">
              <a:tabLst>
                <a:tab pos="685800" algn="l"/>
              </a:tabLst>
            </a:pPr>
            <a:r>
              <a:rPr lang="en-US" dirty="0" smtClean="0"/>
              <a:t>      Diffusion within grain boundaries can be 10</a:t>
            </a:r>
            <a:r>
              <a:rPr lang="en-US" baseline="30000" dirty="0" smtClean="0"/>
              <a:t>4</a:t>
            </a:r>
            <a:r>
              <a:rPr lang="en-US" dirty="0" smtClean="0"/>
              <a:t> – 10</a:t>
            </a:r>
            <a:r>
              <a:rPr lang="en-US" baseline="30000" dirty="0" smtClean="0"/>
              <a:t>5 </a:t>
            </a:r>
            <a:r>
              <a:rPr lang="en-US" dirty="0" smtClean="0"/>
              <a:t> higher than surface diffusion.  Typical substrate temperatures for copper are T</a:t>
            </a:r>
            <a:r>
              <a:rPr lang="en-US" baseline="-25000" dirty="0" smtClean="0"/>
              <a:t>s</a:t>
            </a:r>
            <a:r>
              <a:rPr lang="en-US" dirty="0" smtClean="0"/>
              <a:t>/T</a:t>
            </a:r>
            <a:r>
              <a:rPr lang="en-US" baseline="-25000" dirty="0" smtClean="0"/>
              <a:t>m</a:t>
            </a:r>
            <a:r>
              <a:rPr lang="en-US" dirty="0" smtClean="0"/>
              <a:t>~0.5</a:t>
            </a:r>
          </a:p>
          <a:p>
            <a:pPr lvl="2" indent="-457200" algn="l">
              <a:buAutoNum type="arabicPeriod" startAt="3"/>
              <a:tabLst>
                <a:tab pos="685800" algn="l"/>
              </a:tabLst>
            </a:pPr>
            <a:r>
              <a:rPr lang="en-US" dirty="0" smtClean="0"/>
              <a:t>Surface oxidation—unknown effect on niobium films.</a:t>
            </a:r>
          </a:p>
          <a:p>
            <a:pPr lvl="2" indent="-457200" algn="l">
              <a:tabLst>
                <a:tab pos="685800" algn="l"/>
              </a:tabLst>
            </a:pPr>
            <a:r>
              <a:rPr lang="en-US" dirty="0" smtClean="0"/>
              <a:t>Easy solutions to known “Unknown Problems”</a:t>
            </a:r>
          </a:p>
          <a:p>
            <a:pPr lvl="3" indent="-457200" algn="l">
              <a:buFontTx/>
              <a:buChar char="-"/>
              <a:tabLst>
                <a:tab pos="685800" algn="l"/>
              </a:tabLst>
            </a:pPr>
            <a:r>
              <a:rPr lang="en-US" dirty="0" smtClean="0"/>
              <a:t>Diffusion barrier between substrate and film</a:t>
            </a:r>
          </a:p>
          <a:p>
            <a:pPr lvl="3" indent="-457200" algn="l">
              <a:buFontTx/>
              <a:buChar char="-"/>
              <a:tabLst>
                <a:tab pos="685800" algn="l"/>
              </a:tabLst>
            </a:pPr>
            <a:r>
              <a:rPr lang="en-US" dirty="0" smtClean="0"/>
              <a:t>Dielectric diffusion barrier on RF surface, or plasma oxidized Nb</a:t>
            </a:r>
            <a:r>
              <a:rPr lang="en-US" baseline="-25000" dirty="0" smtClean="0"/>
              <a:t>2</a:t>
            </a:r>
            <a:r>
              <a:rPr lang="en-US" dirty="0" smtClean="0"/>
              <a:t> 0</a:t>
            </a:r>
            <a:r>
              <a:rPr lang="en-US" baseline="-25000" dirty="0" smtClean="0"/>
              <a:t>5</a:t>
            </a:r>
            <a:r>
              <a:rPr lang="en-US" dirty="0" smtClean="0"/>
              <a:t> –no sub oxides.</a:t>
            </a:r>
          </a:p>
          <a:p>
            <a:pPr lvl="2" indent="-457200" algn="l">
              <a:buFont typeface="+mj-lt"/>
              <a:buAutoNum type="arabicPeriod"/>
              <a:tabLst>
                <a:tab pos="685800" algn="l"/>
              </a:tabLst>
            </a:pPr>
            <a:endParaRPr lang="en-US" baseline="30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143000" y="838200"/>
            <a:ext cx="6858000" cy="5562600"/>
          </a:xfrm>
        </p:spPr>
        <p:txBody>
          <a:bodyPr/>
          <a:lstStyle/>
          <a:p>
            <a:pPr marL="514350" indent="-514350" algn="l">
              <a:buAutoNum type="romanUcPeriod" startAt="5"/>
              <a:tabLst>
                <a:tab pos="685800" algn="l"/>
              </a:tabLst>
            </a:pPr>
            <a:r>
              <a:rPr lang="en-US" dirty="0" smtClean="0"/>
              <a:t>Three Future Tasks</a:t>
            </a:r>
          </a:p>
          <a:p>
            <a:pPr marL="971550" lvl="2" indent="-514350" algn="l">
              <a:buFont typeface="+mj-lt"/>
              <a:buAutoNum type="arabicPeriod"/>
              <a:tabLst>
                <a:tab pos="685800" algn="l"/>
              </a:tabLst>
            </a:pPr>
            <a:r>
              <a:rPr lang="en-US" dirty="0" smtClean="0"/>
              <a:t>Understand the physics of residual RF surface impedance and its dependence on deposition parameters for thin </a:t>
            </a:r>
            <a:r>
              <a:rPr lang="en-US" dirty="0" err="1" smtClean="0"/>
              <a:t>Nb</a:t>
            </a:r>
            <a:r>
              <a:rPr lang="en-US" dirty="0" smtClean="0"/>
              <a:t> films</a:t>
            </a:r>
          </a:p>
          <a:p>
            <a:pPr marL="971550" lvl="2" indent="-514350" algn="l">
              <a:buFont typeface="+mj-lt"/>
              <a:buAutoNum type="arabicPeriod"/>
              <a:tabLst>
                <a:tab pos="685800" algn="l"/>
              </a:tabLst>
            </a:pPr>
            <a:endParaRPr lang="en-US" dirty="0" smtClean="0"/>
          </a:p>
          <a:p>
            <a:pPr lvl="2" indent="-457200" algn="l">
              <a:buFont typeface="+mj-lt"/>
              <a:buAutoNum type="arabicPeriod"/>
              <a:tabLst>
                <a:tab pos="685800" algn="l"/>
              </a:tabLst>
            </a:pPr>
            <a:r>
              <a:rPr lang="en-US" dirty="0" smtClean="0"/>
              <a:t>Refine small sample R</a:t>
            </a:r>
            <a:r>
              <a:rPr lang="en-US" baseline="-25000" dirty="0" smtClean="0"/>
              <a:t>s</a:t>
            </a:r>
            <a:r>
              <a:rPr lang="en-US" dirty="0" smtClean="0"/>
              <a:t> measuring process.  The development of both niobium films and ML films will depend on this.  A higher rate of sample testing is needed.  The calorimetric cavity process with high resolution are especially valuable for RF residual resistivity  studies.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838200"/>
            <a:ext cx="7391400" cy="5638800"/>
          </a:xfrm>
        </p:spPr>
        <p:txBody>
          <a:bodyPr/>
          <a:lstStyle/>
          <a:p>
            <a:pPr lvl="2" indent="-457200" algn="l">
              <a:tabLst>
                <a:tab pos="685800" algn="l"/>
              </a:tabLst>
            </a:pPr>
            <a:r>
              <a:rPr lang="en-US" dirty="0" smtClean="0"/>
              <a:t>3. Fiber growth films </a:t>
            </a:r>
          </a:p>
          <a:p>
            <a:pPr marL="457200" lvl="2" algn="l">
              <a:tabLst>
                <a:tab pos="685800" algn="l"/>
              </a:tabLst>
            </a:pPr>
            <a:r>
              <a:rPr lang="en-US" dirty="0" smtClean="0"/>
              <a:t>	- In recent years much attention has been given to 		hetero epitaxial growth modes.  This makes sense 		since there is much to learn quickly about the 		effect of deposition parameters on crystal quality, 		for instance, by growing large crystals on well-  		characterized substrates.</a:t>
            </a:r>
          </a:p>
          <a:p>
            <a:pPr marL="228600" lvl="2" algn="l">
              <a:tabLst>
                <a:tab pos="685800" algn="l"/>
              </a:tabLst>
            </a:pPr>
            <a:r>
              <a:rPr lang="en-US" dirty="0" smtClean="0"/>
              <a:t>Fiber growth is the default mode when depositing on an amorphous surface.  Grains having crystal planes with the lowest surface energy exposed to the incident flux will grow faster and “pinch out” competing grains, resulting in grain diameters of fixed column size after the competition is complete.</a:t>
            </a:r>
          </a:p>
          <a:p>
            <a:pPr lvl="3" indent="-457200" algn="l">
              <a:buFontTx/>
              <a:buChar char="-"/>
              <a:tabLst>
                <a:tab pos="685800" algn="l"/>
              </a:tabLst>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838200" y="838200"/>
            <a:ext cx="7696200" cy="5562600"/>
          </a:xfrm>
        </p:spPr>
        <p:txBody>
          <a:bodyPr/>
          <a:lstStyle/>
          <a:p>
            <a:pPr marL="457200" indent="-457200" algn="l">
              <a:tabLst>
                <a:tab pos="685800" algn="l"/>
              </a:tabLst>
            </a:pPr>
            <a:r>
              <a:rPr lang="en-US" dirty="0" smtClean="0"/>
              <a:t>To use this growth mode, the average grain diameter at the RF surface much be large enough that H</a:t>
            </a:r>
            <a:r>
              <a:rPr lang="en-US" b="1" baseline="-25000" dirty="0" smtClean="0"/>
              <a:t>c1</a:t>
            </a:r>
            <a:r>
              <a:rPr lang="en-US" dirty="0" smtClean="0"/>
              <a:t> is not affected by grain boundary scattering.</a:t>
            </a:r>
            <a:endParaRPr lang="en-US" baseline="-25000" dirty="0" smtClean="0"/>
          </a:p>
          <a:p>
            <a:pPr lvl="1" indent="-457200" algn="l">
              <a:tabLst>
                <a:tab pos="685800" algn="l"/>
              </a:tabLst>
            </a:pPr>
            <a:r>
              <a:rPr lang="en-US" dirty="0" smtClean="0"/>
              <a:t>	- Why bother? </a:t>
            </a:r>
          </a:p>
          <a:p>
            <a:pPr lvl="1" indent="-457200" algn="l">
              <a:tabLst>
                <a:tab pos="685800" algn="l"/>
              </a:tabLst>
            </a:pPr>
            <a:r>
              <a:rPr lang="en-US" dirty="0" smtClean="0"/>
              <a:t>	- From a manufacturing point of view this, would be the simplest and least critical process, given the caveat of grain size.</a:t>
            </a:r>
          </a:p>
          <a:p>
            <a:pPr marL="457200" indent="-457200" algn="l">
              <a:tabLst>
                <a:tab pos="685800" algn="l"/>
              </a:tabLst>
            </a:pPr>
            <a:r>
              <a:rPr lang="en-US" dirty="0" smtClean="0"/>
              <a:t>	- the only starting surface requirement is that it be clean and smooth.</a:t>
            </a:r>
          </a:p>
          <a:p>
            <a:pPr marL="914400" lvl="1" indent="-457200" algn="l">
              <a:tabLst>
                <a:tab pos="685800" algn="l"/>
              </a:tabLst>
            </a:pPr>
            <a:r>
              <a:rPr lang="en-US" dirty="0" smtClean="0"/>
              <a:t>- initial “ion stitching” increases shear strength at the substrate interface and allows a greater film thickness.</a:t>
            </a:r>
          </a:p>
          <a:p>
            <a:pPr marL="914400" lvl="1" indent="-457200" algn="l">
              <a:tabLst>
                <a:tab pos="685800" algn="l"/>
              </a:tabLst>
            </a:pPr>
            <a:r>
              <a:rPr lang="en-US" dirty="0" smtClean="0"/>
              <a:t>- An extra thick amorphous layer at substrate provides a diffusion barrier for free and more.</a:t>
            </a:r>
            <a:endParaRPr lang="en-US" u="sng" dirty="0" smtClean="0"/>
          </a:p>
          <a:p>
            <a:pPr marL="914400" lvl="1" indent="-457200" algn="l">
              <a:tabLst>
                <a:tab pos="685800" algn="l"/>
              </a:tabLst>
            </a:pPr>
            <a:endParaRPr lang="en-US" dirty="0" smtClean="0"/>
          </a:p>
          <a:p>
            <a:pPr marL="914400" lvl="1" indent="-457200" algn="l">
              <a:tabLst>
                <a:tab pos="685800" algn="l"/>
              </a:tabLst>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High </a:t>
            </a:r>
            <a:r>
              <a:rPr lang="en-US" dirty="0"/>
              <a:t>quality niobium </a:t>
            </a:r>
            <a:r>
              <a:rPr lang="en-US" dirty="0" smtClean="0"/>
              <a:t>films can be produced using energetic condensation techniques </a:t>
            </a:r>
          </a:p>
          <a:p>
            <a:r>
              <a:rPr lang="en-US" dirty="0" smtClean="0"/>
              <a:t>Thin film cavity/</a:t>
            </a:r>
            <a:r>
              <a:rPr lang="en-US" dirty="0" err="1" smtClean="0"/>
              <a:t>linac</a:t>
            </a:r>
            <a:r>
              <a:rPr lang="en-US" dirty="0" smtClean="0"/>
              <a:t> structures have very large cost reduction potential over conventional bulk niobium structures</a:t>
            </a:r>
          </a:p>
          <a:p>
            <a:r>
              <a:rPr lang="en-US" dirty="0" smtClean="0"/>
              <a:t>Such low structure costs will drive the economic optimum to lower real estate  gradients and lower volt per dollar values</a:t>
            </a:r>
          </a:p>
          <a:p>
            <a:endParaRPr lang="en-US" dirty="0"/>
          </a:p>
          <a:p>
            <a:endParaRPr lang="en-US" dirty="0" smtClean="0"/>
          </a:p>
          <a:p>
            <a:endParaRPr lang="en-US" dirty="0"/>
          </a:p>
          <a:p>
            <a:r>
              <a:rPr lang="en-US" dirty="0" smtClean="0"/>
              <a:t>Thank you on behalf of the JLAB thin film group.</a:t>
            </a:r>
            <a:endParaRPr lang="en-US" dirty="0"/>
          </a:p>
        </p:txBody>
      </p:sp>
    </p:spTree>
    <p:extLst>
      <p:ext uri="{BB962C8B-B14F-4D97-AF65-F5344CB8AC3E}">
        <p14:creationId xmlns="" xmlns:p14="http://schemas.microsoft.com/office/powerpoint/2010/main" val="4265486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772400" cy="990600"/>
          </a:xfrm>
        </p:spPr>
        <p:txBody>
          <a:bodyPr/>
          <a:lstStyle/>
          <a:p>
            <a:r>
              <a:rPr lang="en-US" dirty="0" smtClean="0"/>
              <a:t>WHY THIN FILMS</a:t>
            </a:r>
            <a:endParaRPr lang="en-US" dirty="0"/>
          </a:p>
        </p:txBody>
      </p:sp>
      <p:sp>
        <p:nvSpPr>
          <p:cNvPr id="2051" name="Rectangle 3"/>
          <p:cNvSpPr>
            <a:spLocks noGrp="1" noChangeArrowheads="1"/>
          </p:cNvSpPr>
          <p:nvPr>
            <p:ph type="subTitle" idx="1"/>
          </p:nvPr>
        </p:nvSpPr>
        <p:spPr>
          <a:xfrm>
            <a:off x="838200" y="1447800"/>
            <a:ext cx="7696200" cy="4876800"/>
          </a:xfrm>
        </p:spPr>
        <p:txBody>
          <a:bodyPr/>
          <a:lstStyle/>
          <a:p>
            <a:pPr marL="457200" indent="-457200" algn="l">
              <a:buFont typeface="Arial" pitchFamily="34" charset="0"/>
              <a:buChar char="•"/>
            </a:pPr>
            <a:r>
              <a:rPr lang="en-US" dirty="0" smtClean="0"/>
              <a:t>Cost is the only driver</a:t>
            </a:r>
          </a:p>
          <a:p>
            <a:pPr marL="457200" indent="-457200" algn="l">
              <a:buFont typeface="Arial" pitchFamily="34" charset="0"/>
              <a:buChar char="•"/>
            </a:pPr>
            <a:r>
              <a:rPr lang="en-US" dirty="0" smtClean="0"/>
              <a:t>Lower cost enables many new applications</a:t>
            </a:r>
          </a:p>
          <a:p>
            <a:pPr marL="457200" indent="-457200" algn="l">
              <a:buFont typeface="Arial" pitchFamily="34" charset="0"/>
              <a:buChar char="•"/>
            </a:pPr>
            <a:r>
              <a:rPr lang="en-US" dirty="0" smtClean="0"/>
              <a:t>Future applications of SRF </a:t>
            </a:r>
            <a:r>
              <a:rPr lang="en-US" dirty="0" err="1" smtClean="0"/>
              <a:t>linacs</a:t>
            </a:r>
            <a:r>
              <a:rPr lang="en-US" dirty="0" smtClean="0"/>
              <a:t> for which cost is a driver: ILC, or LEP3, ADS, medical, light sources, ….</a:t>
            </a:r>
          </a:p>
          <a:p>
            <a:pPr algn="l">
              <a:tabLst>
                <a:tab pos="457200" algn="l"/>
              </a:tabLst>
            </a:pPr>
            <a:r>
              <a:rPr lang="en-US" dirty="0" smtClean="0"/>
              <a:t>	Of these, an ADS proton linac is most fascinating; it will 	be the first major industrial accelerator market in the 	world,  giving potential companies two valuable 	opportunities:</a:t>
            </a:r>
          </a:p>
          <a:p>
            <a:pPr marL="914400" lvl="1" indent="-457200" algn="l">
              <a:buFont typeface="+mj-lt"/>
              <a:buAutoNum type="arabicPeriod"/>
            </a:pPr>
            <a:r>
              <a:rPr lang="en-US" dirty="0" smtClean="0"/>
              <a:t>They will see a large ongoing market</a:t>
            </a:r>
          </a:p>
          <a:p>
            <a:pPr marL="914400" lvl="1" indent="-457200" algn="l">
              <a:buFont typeface="+mj-lt"/>
              <a:buAutoNum type="arabicPeriod"/>
            </a:pPr>
            <a:r>
              <a:rPr lang="en-US" dirty="0" smtClean="0"/>
              <a:t>They can not only own the  technology, but own as well their own internal resources for innovation to compete in that market.</a:t>
            </a:r>
          </a:p>
          <a:p>
            <a:pPr marL="914400" lvl="1" indent="-457200" algn="l">
              <a:buFont typeface="+mj-lt"/>
              <a:buAutoNum type="arabicPeriod"/>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838200"/>
            <a:ext cx="7772400" cy="914400"/>
          </a:xfrm>
        </p:spPr>
        <p:txBody>
          <a:bodyPr/>
          <a:lstStyle/>
          <a:p>
            <a:r>
              <a:rPr lang="en-US" dirty="0" smtClean="0"/>
              <a:t>WHY DO THIN FILMS LOWER COST?</a:t>
            </a:r>
            <a:endParaRPr lang="en-US" dirty="0"/>
          </a:p>
        </p:txBody>
      </p:sp>
      <p:sp>
        <p:nvSpPr>
          <p:cNvPr id="2051" name="Rectangle 3"/>
          <p:cNvSpPr>
            <a:spLocks noGrp="1" noChangeArrowheads="1"/>
          </p:cNvSpPr>
          <p:nvPr>
            <p:ph type="subTitle" idx="1"/>
          </p:nvPr>
        </p:nvSpPr>
        <p:spPr>
          <a:xfrm>
            <a:off x="1143000" y="1676400"/>
            <a:ext cx="6705600" cy="4648200"/>
          </a:xfrm>
        </p:spPr>
        <p:txBody>
          <a:bodyPr/>
          <a:lstStyle/>
          <a:p>
            <a:pPr marL="342900" indent="-342900" algn="l"/>
            <a:r>
              <a:rPr lang="en-US" dirty="0" smtClean="0"/>
              <a:t>- Thin film niobium cavity substrates are of highly formable metals, such as copper or aluminum.</a:t>
            </a:r>
          </a:p>
          <a:p>
            <a:pPr marL="342900" indent="-342900" algn="l"/>
            <a:r>
              <a:rPr lang="en-US" dirty="0" smtClean="0"/>
              <a:t>- Enables integration of many system functions in a single low-cost structure, i.e. an aluminum casting.</a:t>
            </a:r>
          </a:p>
          <a:p>
            <a:pPr marL="342900" indent="-342900" algn="l"/>
            <a:r>
              <a:rPr lang="en-US" dirty="0" smtClean="0"/>
              <a:t>- Integrated functions:</a:t>
            </a:r>
          </a:p>
          <a:p>
            <a:pPr marL="914400" lvl="1" indent="-457200" algn="l">
              <a:buFont typeface="Arial" pitchFamily="34" charset="0"/>
              <a:buChar char="•"/>
            </a:pPr>
            <a:r>
              <a:rPr lang="en-US" dirty="0" smtClean="0"/>
              <a:t>Cavity RF surface definition</a:t>
            </a:r>
          </a:p>
          <a:p>
            <a:pPr marL="914400" lvl="1" indent="-457200" algn="l">
              <a:buFont typeface="Arial" pitchFamily="34" charset="0"/>
              <a:buChar char="•"/>
            </a:pPr>
            <a:r>
              <a:rPr lang="en-US" dirty="0" smtClean="0"/>
              <a:t>High thermal conductivity substrate</a:t>
            </a:r>
          </a:p>
          <a:p>
            <a:pPr marL="914400" lvl="1" indent="-457200" algn="l">
              <a:buFont typeface="Arial" pitchFamily="34" charset="0"/>
              <a:buChar char="•"/>
            </a:pPr>
            <a:r>
              <a:rPr lang="en-US" dirty="0" smtClean="0"/>
              <a:t>Helium vessel</a:t>
            </a:r>
          </a:p>
          <a:p>
            <a:pPr marL="914400" lvl="1" indent="-457200" algn="l">
              <a:buFont typeface="Arial" pitchFamily="34" charset="0"/>
              <a:buChar char="•"/>
            </a:pPr>
            <a:r>
              <a:rPr lang="en-US" dirty="0" smtClean="0"/>
              <a:t>Cryogenic manifold with heat exchanger</a:t>
            </a:r>
          </a:p>
          <a:p>
            <a:pPr marL="914400" lvl="1" indent="-457200" algn="l">
              <a:buFont typeface="Arial" pitchFamily="34" charset="0"/>
              <a:buChar char="•"/>
            </a:pPr>
            <a:r>
              <a:rPr lang="en-US" dirty="0" smtClean="0"/>
              <a:t>Cavity stiffening, and many more……….</a:t>
            </a:r>
          </a:p>
          <a:p>
            <a:pPr marL="914400" lvl="1" indent="-457200" algn="l">
              <a:buFont typeface="Arial" pitchFamily="34" charset="0"/>
              <a:buChar char="•"/>
            </a:pPr>
            <a:endParaRPr lang="en-US" dirty="0" smtClean="0"/>
          </a:p>
          <a:p>
            <a:pPr marL="914400" lvl="1" indent="-457200" algn="l">
              <a:buFont typeface="+mj-lt"/>
              <a:buAutoNum type="arabicPeriod"/>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772400" cy="1143000"/>
          </a:xfrm>
        </p:spPr>
        <p:txBody>
          <a:bodyPr/>
          <a:lstStyle/>
          <a:p>
            <a:r>
              <a:rPr lang="en-US" dirty="0" smtClean="0"/>
              <a:t>CAST CAVITY IMPLICATIONS</a:t>
            </a:r>
            <a:endParaRPr lang="en-US" dirty="0"/>
          </a:p>
        </p:txBody>
      </p:sp>
      <p:sp>
        <p:nvSpPr>
          <p:cNvPr id="2051" name="Rectangle 3"/>
          <p:cNvSpPr>
            <a:spLocks noGrp="1" noChangeArrowheads="1"/>
          </p:cNvSpPr>
          <p:nvPr>
            <p:ph type="subTitle" idx="1"/>
          </p:nvPr>
        </p:nvSpPr>
        <p:spPr>
          <a:xfrm>
            <a:off x="1295400" y="1676400"/>
            <a:ext cx="6705600" cy="4648200"/>
          </a:xfrm>
        </p:spPr>
        <p:txBody>
          <a:bodyPr/>
          <a:lstStyle/>
          <a:p>
            <a:pPr marL="342900" indent="-342900" algn="l">
              <a:buFontTx/>
              <a:buChar char="-"/>
            </a:pPr>
            <a:r>
              <a:rPr lang="en-US" dirty="0" smtClean="0"/>
              <a:t>High precision and stability compared to sheet metal</a:t>
            </a:r>
          </a:p>
          <a:p>
            <a:pPr marL="342900" indent="-342900" algn="l">
              <a:buFontTx/>
              <a:buChar char="-"/>
            </a:pPr>
            <a:r>
              <a:rPr lang="en-US" dirty="0" smtClean="0"/>
              <a:t>Field flatness and cell alignment built in.</a:t>
            </a:r>
          </a:p>
          <a:p>
            <a:pPr marL="342900" indent="-342900" algn="l">
              <a:buFontTx/>
              <a:buChar char="-"/>
            </a:pPr>
            <a:r>
              <a:rPr lang="en-US" dirty="0" smtClean="0"/>
              <a:t>No variation in cavity length from field flatness tuning</a:t>
            </a:r>
          </a:p>
          <a:p>
            <a:pPr marL="342900" indent="-342900" algn="l">
              <a:buFontTx/>
              <a:buChar char="-"/>
            </a:pPr>
            <a:r>
              <a:rPr lang="en-US" dirty="0" smtClean="0"/>
              <a:t>Very small tuning range required (small local perturbation or reactive tuner)</a:t>
            </a:r>
          </a:p>
          <a:p>
            <a:pPr marL="342900" indent="-342900" algn="l">
              <a:buFontTx/>
              <a:buChar char="-"/>
            </a:pPr>
            <a:r>
              <a:rPr lang="en-US" dirty="0" smtClean="0"/>
              <a:t>Not sensitive to helium pressure variations</a:t>
            </a:r>
          </a:p>
          <a:p>
            <a:pPr marL="342900" indent="-342900" algn="l">
              <a:buFontTx/>
              <a:buChar char="-"/>
            </a:pPr>
            <a:r>
              <a:rPr lang="en-US" dirty="0" smtClean="0"/>
              <a:t>Insensitive to Lorentz force detuning</a:t>
            </a:r>
          </a:p>
          <a:p>
            <a:pPr marL="914400" lvl="1" indent="-457200" algn="l">
              <a:buFont typeface="+mj-lt"/>
              <a:buAutoNum type="arabicPeriod"/>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772400" cy="1143000"/>
          </a:xfrm>
        </p:spPr>
        <p:txBody>
          <a:bodyPr/>
          <a:lstStyle/>
          <a:p>
            <a:r>
              <a:rPr lang="en-US" dirty="0" smtClean="0"/>
              <a:t>CAST CAVITY IMPLICATIONS cont.</a:t>
            </a:r>
            <a:endParaRPr lang="en-US" dirty="0"/>
          </a:p>
        </p:txBody>
      </p:sp>
      <p:sp>
        <p:nvSpPr>
          <p:cNvPr id="2051" name="Rectangle 3"/>
          <p:cNvSpPr>
            <a:spLocks noGrp="1" noChangeArrowheads="1"/>
          </p:cNvSpPr>
          <p:nvPr>
            <p:ph type="subTitle" idx="1"/>
          </p:nvPr>
        </p:nvSpPr>
        <p:spPr>
          <a:xfrm>
            <a:off x="1219200" y="1905000"/>
            <a:ext cx="6705600" cy="4267200"/>
          </a:xfrm>
        </p:spPr>
        <p:txBody>
          <a:bodyPr/>
          <a:lstStyle/>
          <a:p>
            <a:pPr marL="342900" indent="-342900" algn="l">
              <a:buFontTx/>
              <a:buChar char="-"/>
            </a:pPr>
            <a:r>
              <a:rPr lang="en-US" dirty="0" smtClean="0"/>
              <a:t>No microphonics</a:t>
            </a:r>
          </a:p>
          <a:p>
            <a:pPr marL="342900" indent="-342900" algn="l">
              <a:buFontTx/>
              <a:buChar char="-"/>
            </a:pPr>
            <a:r>
              <a:rPr lang="en-US" dirty="0" smtClean="0"/>
              <a:t>No financial and environmental cost burden from acids</a:t>
            </a:r>
          </a:p>
          <a:p>
            <a:pPr marL="342900" indent="-342900" algn="l">
              <a:buFontTx/>
              <a:buChar char="-"/>
            </a:pPr>
            <a:r>
              <a:rPr lang="en-US" dirty="0" smtClean="0"/>
              <a:t>Lower RF power consumption–no need for </a:t>
            </a:r>
            <a:r>
              <a:rPr lang="en-US" dirty="0" err="1" smtClean="0"/>
              <a:t>microphonic</a:t>
            </a:r>
            <a:r>
              <a:rPr lang="en-US" dirty="0" smtClean="0"/>
              <a:t> head room.</a:t>
            </a:r>
          </a:p>
          <a:p>
            <a:pPr marL="914400" lvl="1" indent="-457200" algn="l">
              <a:buFont typeface="+mj-lt"/>
              <a:buAutoNum type="arabicPeriod"/>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1066800"/>
            <a:ext cx="6705600" cy="4648200"/>
          </a:xfrm>
        </p:spPr>
        <p:txBody>
          <a:bodyPr/>
          <a:lstStyle/>
          <a:p>
            <a:pPr marL="342900" indent="-342900" algn="l">
              <a:buAutoNum type="romanUcPeriod" startAt="2"/>
              <a:tabLst>
                <a:tab pos="685800" algn="l"/>
              </a:tabLst>
            </a:pPr>
            <a:r>
              <a:rPr lang="en-US" dirty="0" smtClean="0"/>
              <a:t>Where are we on the road to high quality thin film cavities?</a:t>
            </a:r>
          </a:p>
          <a:p>
            <a:pPr marL="342900" lvl="1" indent="-342900" algn="l">
              <a:tabLst>
                <a:tab pos="685800" algn="l"/>
              </a:tabLst>
            </a:pPr>
            <a:r>
              <a:rPr lang="en-US" dirty="0" smtClean="0"/>
              <a:t>	- What went wrong in the past?  Why Q-drop?</a:t>
            </a:r>
          </a:p>
          <a:p>
            <a:pPr marL="342900" indent="-342900" algn="l">
              <a:tabLst>
                <a:tab pos="628650" algn="l"/>
              </a:tabLst>
            </a:pPr>
            <a:r>
              <a:rPr lang="en-US" dirty="0" smtClean="0"/>
              <a:t>	- What were the visible differences between bulk 	niobium and niobium made with conventional 	magnetron sputtering?</a:t>
            </a:r>
          </a:p>
          <a:p>
            <a:pPr marL="342900" indent="-342900" algn="l">
              <a:tabLst>
                <a:tab pos="569913" algn="l"/>
              </a:tabLst>
            </a:pPr>
            <a:r>
              <a:rPr lang="en-US" dirty="0" smtClean="0"/>
              <a:t>	- The only visible differences were loose, voided 	surface structure and low RRR, which were 	well known features of magnetron sputtering 	of  high melting point metals. But this was all                                 	that was available at the time.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5410200"/>
          </a:xfrm>
        </p:spPr>
        <p:txBody>
          <a:bodyPr/>
          <a:lstStyle/>
          <a:p>
            <a:r>
              <a:rPr lang="en-US" sz="2000" dirty="0" smtClean="0"/>
              <a:t>It was known that a low RRR value could lead to a reduction in Hc1 and explain some if not all of the Q-drop.</a:t>
            </a:r>
          </a:p>
          <a:p>
            <a:pPr marL="0" indent="0">
              <a:buNone/>
            </a:pPr>
            <a:endParaRPr lang="en-US" dirty="0"/>
          </a:p>
          <a:p>
            <a:pPr marL="0" indent="400050" algn="ctr">
              <a:buNone/>
            </a:pPr>
            <a:r>
              <a:rPr lang="en-US" dirty="0" smtClean="0"/>
              <a:t>Hc</a:t>
            </a:r>
            <a:r>
              <a:rPr lang="en-US" baseline="-25000" dirty="0" smtClean="0"/>
              <a:t>1</a:t>
            </a:r>
            <a:r>
              <a:rPr lang="en-US" dirty="0" smtClean="0"/>
              <a:t> </a:t>
            </a:r>
            <a:r>
              <a:rPr lang="en-US" dirty="0" smtClean="0"/>
              <a:t>= </a:t>
            </a:r>
            <a:r>
              <a:rPr lang="en-US" u="sng" dirty="0" smtClean="0">
                <a:latin typeface="Symbol" pitchFamily="18" charset="2"/>
                <a:sym typeface="Symbol"/>
              </a:rPr>
              <a:t></a:t>
            </a:r>
            <a:r>
              <a:rPr lang="en-US" dirty="0" smtClean="0">
                <a:latin typeface="Symbol" pitchFamily="18" charset="2"/>
                <a:sym typeface="Symbol"/>
              </a:rPr>
              <a:t>2</a:t>
            </a:r>
            <a:r>
              <a:rPr lang="en-US" dirty="0" smtClean="0"/>
              <a:t>   </a:t>
            </a:r>
            <a:r>
              <a:rPr lang="en-US" dirty="0" err="1" smtClean="0"/>
              <a:t>Hc</a:t>
            </a:r>
            <a:r>
              <a:rPr lang="en-US" dirty="0" smtClean="0"/>
              <a:t> (</a:t>
            </a:r>
            <a:r>
              <a:rPr lang="en-US" dirty="0" err="1" smtClean="0"/>
              <a:t>ln</a:t>
            </a:r>
            <a:r>
              <a:rPr lang="en-US" dirty="0" smtClean="0"/>
              <a:t> </a:t>
            </a:r>
            <a:r>
              <a:rPr lang="en-US" dirty="0" smtClean="0">
                <a:sym typeface="Symbol"/>
              </a:rPr>
              <a:t></a:t>
            </a:r>
            <a:r>
              <a:rPr lang="en-US" dirty="0" smtClean="0"/>
              <a:t> + 0.5)</a:t>
            </a:r>
            <a:endParaRPr lang="en-US" dirty="0" smtClean="0">
              <a:latin typeface="Symbol" pitchFamily="18" charset="2"/>
              <a:sym typeface="Symbol"/>
            </a:endParaRPr>
          </a:p>
          <a:p>
            <a:pPr marL="0" indent="400050">
              <a:spcBef>
                <a:spcPts val="0"/>
              </a:spcBef>
              <a:buNone/>
              <a:tabLst>
                <a:tab pos="3429000" algn="l"/>
              </a:tabLst>
            </a:pPr>
            <a:r>
              <a:rPr lang="en-US" dirty="0" smtClean="0">
                <a:latin typeface="Symbol" pitchFamily="18" charset="2"/>
                <a:sym typeface="Symbol"/>
              </a:rPr>
              <a:t>	</a:t>
            </a:r>
            <a:endParaRPr lang="en-US" dirty="0">
              <a:latin typeface="Symbol" pitchFamily="18" charset="2"/>
              <a:sym typeface="Symbol"/>
            </a:endParaRPr>
          </a:p>
          <a:p>
            <a:pPr algn="ctr">
              <a:buFont typeface="Symbol"/>
              <a:buChar char="k"/>
            </a:pPr>
            <a:r>
              <a:rPr lang="en-US" dirty="0" smtClean="0">
                <a:latin typeface="Symbol" pitchFamily="18" charset="2"/>
                <a:sym typeface="Symbol"/>
              </a:rPr>
              <a:t>=  </a:t>
            </a:r>
            <a:r>
              <a:rPr lang="en-US" u="sng" dirty="0" smtClean="0">
                <a:latin typeface="Symbol" pitchFamily="18" charset="2"/>
                <a:sym typeface="Symbol"/>
              </a:rPr>
              <a:t></a:t>
            </a:r>
            <a:r>
              <a:rPr lang="en-US" dirty="0" smtClean="0">
                <a:latin typeface="Symbol" pitchFamily="18" charset="2"/>
                <a:sym typeface="Symbol"/>
              </a:rPr>
              <a:t>		</a:t>
            </a:r>
            <a:r>
              <a:rPr lang="en-US" u="sng" dirty="0" smtClean="0">
                <a:latin typeface="Symbol" pitchFamily="18" charset="2"/>
                <a:sym typeface="Symbol"/>
              </a:rPr>
              <a:t>1</a:t>
            </a:r>
            <a:r>
              <a:rPr lang="en-US" dirty="0" smtClean="0">
                <a:latin typeface="Symbol" pitchFamily="18" charset="2"/>
                <a:sym typeface="Symbol"/>
              </a:rPr>
              <a:t> = </a:t>
            </a:r>
            <a:r>
              <a:rPr lang="en-US" u="sng" dirty="0" smtClean="0">
                <a:latin typeface="Symbol" pitchFamily="18" charset="2"/>
                <a:sym typeface="Symbol"/>
              </a:rPr>
              <a:t>1</a:t>
            </a:r>
            <a:r>
              <a:rPr lang="en-US" dirty="0" smtClean="0">
                <a:latin typeface="Symbol" pitchFamily="18" charset="2"/>
                <a:sym typeface="Symbol"/>
              </a:rPr>
              <a:t> + </a:t>
            </a:r>
            <a:r>
              <a:rPr lang="en-US" u="sng" dirty="0" smtClean="0">
                <a:latin typeface="Symbol" pitchFamily="18" charset="2"/>
                <a:sym typeface="Symbol"/>
              </a:rPr>
              <a:t>1</a:t>
            </a:r>
          </a:p>
          <a:p>
            <a:pPr marL="0" indent="0" algn="ctr">
              <a:buNone/>
            </a:pPr>
            <a:r>
              <a:rPr lang="en-US" dirty="0" smtClean="0">
                <a:latin typeface="Symbol" pitchFamily="18" charset="2"/>
                <a:sym typeface="Symbol"/>
              </a:rPr>
              <a:t>         		</a:t>
            </a:r>
            <a:r>
              <a:rPr lang="en-US" dirty="0">
                <a:latin typeface="Symbol" pitchFamily="18" charset="2"/>
                <a:sym typeface="Symbol"/>
              </a:rPr>
              <a:t> </a:t>
            </a:r>
            <a:r>
              <a:rPr lang="en-US" dirty="0" smtClean="0">
                <a:latin typeface="Symbol" pitchFamily="18" charset="2"/>
                <a:sym typeface="Symbol"/>
              </a:rPr>
              <a:t>    </a:t>
            </a:r>
            <a:r>
              <a:rPr lang="en-US" baseline="-25000" dirty="0" smtClean="0">
                <a:latin typeface="Symbol" pitchFamily="18" charset="2"/>
                <a:sym typeface="Symbol"/>
              </a:rPr>
              <a:t>0    </a:t>
            </a:r>
            <a:r>
              <a:rPr lang="en-US" dirty="0" smtClean="0">
                <a:latin typeface="+mj-lt"/>
                <a:sym typeface="Symbol"/>
              </a:rPr>
              <a:t>L</a:t>
            </a:r>
            <a:endParaRPr lang="en-US" dirty="0"/>
          </a:p>
          <a:p>
            <a:pPr marL="0" indent="0">
              <a:buNone/>
            </a:pPr>
            <a:endParaRPr lang="en-US" dirty="0" smtClean="0"/>
          </a:p>
          <a:p>
            <a:r>
              <a:rPr lang="en-US" sz="2000" dirty="0" smtClean="0"/>
              <a:t>Suppressed Hc1 is compounded further by localized features, such as voids and heavily oxidized surface fissures. This drives Hc1 lower at these spots sometimes causing thermally stabilized regions of normal niobium (after </a:t>
            </a:r>
            <a:r>
              <a:rPr lang="en-US" sz="2000" dirty="0" err="1" smtClean="0"/>
              <a:t>Knobloch</a:t>
            </a:r>
            <a:r>
              <a:rPr lang="en-US" sz="2000" dirty="0" smtClean="0"/>
              <a:t>) adding additional nonlinearity. </a:t>
            </a:r>
          </a:p>
          <a:p>
            <a:r>
              <a:rPr lang="en-US" sz="2000" dirty="0" smtClean="0"/>
              <a:t>The Q-drop in LEP films do not follow the temperature dependence expected for Hc</a:t>
            </a:r>
            <a:r>
              <a:rPr lang="en-US" sz="2000" baseline="-25000" dirty="0" smtClean="0"/>
              <a:t>1</a:t>
            </a:r>
            <a:r>
              <a:rPr lang="en-US" sz="2000" dirty="0" smtClean="0"/>
              <a:t>, probably for many reasons.</a:t>
            </a:r>
            <a:endParaRPr lang="en-US" sz="2000" dirty="0"/>
          </a:p>
        </p:txBody>
      </p:sp>
    </p:spTree>
    <p:extLst>
      <p:ext uri="{BB962C8B-B14F-4D97-AF65-F5344CB8AC3E}">
        <p14:creationId xmlns="" xmlns:p14="http://schemas.microsoft.com/office/powerpoint/2010/main" val="29421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838200"/>
            <a:ext cx="6858000" cy="5562600"/>
          </a:xfrm>
        </p:spPr>
        <p:txBody>
          <a:bodyPr/>
          <a:lstStyle/>
          <a:p>
            <a:pPr marL="342900" indent="-342900" algn="l">
              <a:tabLst>
                <a:tab pos="685800" algn="l"/>
              </a:tabLst>
            </a:pPr>
            <a:r>
              <a:rPr lang="en-US" dirty="0"/>
              <a:t> </a:t>
            </a:r>
            <a:r>
              <a:rPr lang="en-US" dirty="0" smtClean="0"/>
              <a:t>   At JLab a new effort was launched with two main features:</a:t>
            </a:r>
          </a:p>
          <a:p>
            <a:pPr marL="800100" lvl="2" indent="-342900" algn="l">
              <a:tabLst>
                <a:tab pos="342900" algn="l"/>
              </a:tabLst>
            </a:pPr>
            <a:r>
              <a:rPr lang="en-US" dirty="0" smtClean="0"/>
              <a:t>1.  A new niobium deposition process was developed using “energetic condensation” with a niobium ECR plasma in vacuum. (Thesis of Genfa Wu)</a:t>
            </a:r>
          </a:p>
          <a:p>
            <a:pPr lvl="2" indent="-457200" algn="l">
              <a:tabLst>
                <a:tab pos="685800" algn="l"/>
              </a:tabLst>
            </a:pPr>
            <a:r>
              <a:rPr lang="en-US" dirty="0" smtClean="0"/>
              <a:t>2. The process would be developed using  small samples by correlating:</a:t>
            </a:r>
          </a:p>
          <a:p>
            <a:pPr marL="914400" lvl="4" algn="l">
              <a:buFont typeface="+mj-lt"/>
              <a:buAutoNum type="alphaLcParenR"/>
              <a:tabLst>
                <a:tab pos="342900" algn="l"/>
                <a:tab pos="685800" algn="l"/>
              </a:tabLst>
            </a:pPr>
            <a:r>
              <a:rPr lang="en-US" dirty="0" smtClean="0"/>
              <a:t> Deposition parameters</a:t>
            </a:r>
          </a:p>
          <a:p>
            <a:pPr marL="914400" lvl="4" algn="l">
              <a:buFont typeface="+mj-lt"/>
              <a:buAutoNum type="alphaLcParenR"/>
              <a:tabLst>
                <a:tab pos="342900" algn="l"/>
                <a:tab pos="685800" algn="l"/>
              </a:tabLst>
            </a:pPr>
            <a:r>
              <a:rPr lang="en-US" dirty="0" smtClean="0"/>
              <a:t> Film microstructure</a:t>
            </a:r>
          </a:p>
          <a:p>
            <a:pPr marL="914400" lvl="4" algn="l">
              <a:buFont typeface="+mj-lt"/>
              <a:buAutoNum type="alphaLcParenR"/>
              <a:tabLst>
                <a:tab pos="342900" algn="l"/>
                <a:tab pos="685800" algn="l"/>
              </a:tabLst>
            </a:pPr>
            <a:r>
              <a:rPr lang="en-US" dirty="0" smtClean="0"/>
              <a:t> SRF performance</a:t>
            </a:r>
          </a:p>
          <a:p>
            <a:pPr algn="l"/>
            <a:r>
              <a:rPr lang="en-US" dirty="0" smtClean="0"/>
              <a:t>A  great value was placed on the development of  an understanding before trying to make cavities.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295400" y="914400"/>
            <a:ext cx="6705600" cy="4648200"/>
          </a:xfrm>
        </p:spPr>
        <p:txBody>
          <a:bodyPr/>
          <a:lstStyle/>
          <a:p>
            <a:pPr marL="514350" indent="-514350" algn="l">
              <a:tabLst>
                <a:tab pos="685800" algn="l"/>
              </a:tabLst>
            </a:pPr>
            <a:r>
              <a:rPr lang="en-US" dirty="0" smtClean="0"/>
              <a:t>III. Where things are today. </a:t>
            </a:r>
          </a:p>
          <a:p>
            <a:pPr marL="514350" indent="-514350" algn="l">
              <a:tabLst>
                <a:tab pos="685800" algn="l"/>
              </a:tabLst>
            </a:pPr>
            <a:endParaRPr lang="en-US" dirty="0"/>
          </a:p>
          <a:p>
            <a:pPr marL="514350" indent="-514350" algn="l">
              <a:tabLst>
                <a:tab pos="685800" algn="l"/>
              </a:tabLst>
            </a:pPr>
            <a:r>
              <a:rPr lang="en-US" dirty="0" smtClean="0"/>
              <a:t>	After much work, how do films made by “energetic condensation” and magnetron sputtering compare today?</a:t>
            </a:r>
          </a:p>
          <a:p>
            <a:pPr marL="514350" indent="-514350" algn="l">
              <a:tabLst>
                <a:tab pos="685800" algn="l"/>
              </a:tabLst>
            </a:pPr>
            <a:endParaRPr lang="en-US" dirty="0" smtClean="0"/>
          </a:p>
          <a:p>
            <a:pPr marL="514350" indent="-514350" algn="l">
              <a:tabLst>
                <a:tab pos="685800" algn="l"/>
              </a:tabLst>
            </a:pPr>
            <a:r>
              <a:rPr lang="en-US" dirty="0"/>
              <a:t> </a:t>
            </a:r>
            <a:r>
              <a:rPr lang="en-US" dirty="0" smtClean="0"/>
              <a:t>      </a:t>
            </a:r>
            <a:r>
              <a:rPr lang="en-US" dirty="0">
                <a:solidFill>
                  <a:srgbClr val="000000"/>
                </a:solidFill>
              </a:rPr>
              <a:t>A. Conventional Magnetron Sputtering </a:t>
            </a:r>
          </a:p>
          <a:p>
            <a:pPr marL="1428750" lvl="2" indent="-514350" algn="l">
              <a:buFontTx/>
              <a:buChar char="-"/>
              <a:tabLst>
                <a:tab pos="685800" algn="l"/>
              </a:tabLst>
            </a:pPr>
            <a:r>
              <a:rPr lang="en-US" dirty="0">
                <a:solidFill>
                  <a:srgbClr val="000000"/>
                </a:solidFill>
              </a:rPr>
              <a:t>10 &lt;RRR&lt;25</a:t>
            </a:r>
          </a:p>
          <a:p>
            <a:pPr marL="1428750" lvl="2" indent="-514350" algn="l">
              <a:buFontTx/>
              <a:buChar char="-"/>
              <a:tabLst>
                <a:tab pos="685800" algn="l"/>
              </a:tabLst>
            </a:pPr>
            <a:r>
              <a:rPr lang="en-US" dirty="0">
                <a:solidFill>
                  <a:srgbClr val="000000"/>
                </a:solidFill>
              </a:rPr>
              <a:t>Surface voids are sources of  </a:t>
            </a:r>
            <a:r>
              <a:rPr lang="en-US" dirty="0">
                <a:solidFill>
                  <a:srgbClr val="FF0000"/>
                </a:solidFill>
              </a:rPr>
              <a:t>B </a:t>
            </a:r>
            <a:r>
              <a:rPr lang="en-US" dirty="0">
                <a:solidFill>
                  <a:srgbClr val="000000"/>
                </a:solidFill>
              </a:rPr>
              <a:t>field enhancement.</a:t>
            </a:r>
          </a:p>
          <a:p>
            <a:pPr marL="514350" indent="-514350" algn="l">
              <a:tabLst>
                <a:tab pos="685800" algn="l"/>
              </a:tabLst>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371</TotalTime>
  <Words>563</Words>
  <Application>Microsoft Office PowerPoint</Application>
  <PresentationFormat>On-screen Show (4:3)</PresentationFormat>
  <Paragraphs>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Landscape for SRF Thin Films</vt:lpstr>
      <vt:lpstr>WHY THIN FILMS</vt:lpstr>
      <vt:lpstr>WHY DO THIN FILMS LOWER COST?</vt:lpstr>
      <vt:lpstr>CAST CAVITY IMPLICATIONS</vt:lpstr>
      <vt:lpstr>CAST CAVITY IMPLICATIONS cont.</vt:lpstr>
      <vt:lpstr>Slide 6</vt:lpstr>
      <vt:lpstr>Slide 7</vt:lpstr>
      <vt:lpstr>Slide 8</vt:lpstr>
      <vt:lpstr>Slide 9</vt:lpstr>
      <vt:lpstr>Slide 10</vt:lpstr>
      <vt:lpstr>Slide 11</vt:lpstr>
      <vt:lpstr>Slide 12</vt:lpstr>
      <vt:lpstr>Slide 13</vt:lpstr>
      <vt:lpstr>Slide 14</vt:lpstr>
      <vt:lpstr>Slide 15</vt:lpstr>
      <vt:lpstr>CONCLUSIONS</vt:lpstr>
    </vt:vector>
  </TitlesOfParts>
  <Company>Jefferson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Shannan Kyte</dc:creator>
  <cp:lastModifiedBy>Carolyn Camp</cp:lastModifiedBy>
  <cp:revision>101</cp:revision>
  <dcterms:created xsi:type="dcterms:W3CDTF">2006-10-20T18:09:58Z</dcterms:created>
  <dcterms:modified xsi:type="dcterms:W3CDTF">2012-07-18T12:20:15Z</dcterms:modified>
</cp:coreProperties>
</file>