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6" r:id="rId2"/>
  </p:sldMasterIdLst>
  <p:notesMasterIdLst>
    <p:notesMasterId r:id="rId4"/>
  </p:notesMasterIdLst>
  <p:sldIdLst>
    <p:sldId id="46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2" autoAdjust="0"/>
    <p:restoredTop sz="94544" autoAdjust="0"/>
  </p:normalViewPr>
  <p:slideViewPr>
    <p:cSldViewPr snapToGrid="0" snapToObjects="1" showGuides="1">
      <p:cViewPr varScale="1">
        <p:scale>
          <a:sx n="119" d="100"/>
          <a:sy n="119" d="100"/>
        </p:scale>
        <p:origin x="10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5/1/17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5/1/17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6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JSA Science Council 9/18/2014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1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JSA Science Council 9/18/2014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62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JSA Science Council 9/18/2014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68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JSA Science Council 9/18/2014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918"/>
            <a:ext cx="8229600" cy="4835245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5132"/>
            <a:ext cx="9144000" cy="42062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JSA Science Council 9/18/2014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8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JSA Science Council 9/18/2014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612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7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918"/>
            <a:ext cx="8229600" cy="4835245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5132"/>
            <a:ext cx="9144000" cy="42062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JSA Science Council 9/18/2014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JSA Science Council 9/18/2014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5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JSA Science Council 9/18/2014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0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JSA Science Council 9/18/2014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4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JSA Science Council 9/18/2014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4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JSA Science Council 9/18/2014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532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9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5/1/17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83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94726"/>
            <a:ext cx="91440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4926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JSA Science Council 9/18/2014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691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5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94726"/>
            <a:ext cx="9143999" cy="397933"/>
          </a:xfrm>
        </p:spPr>
        <p:txBody>
          <a:bodyPr/>
          <a:lstStyle/>
          <a:p>
            <a:r>
              <a:rPr lang="en-US" dirty="0"/>
              <a:t>Electron-Ion Collider – NP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792092"/>
            <a:ext cx="5853478" cy="3117756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C0000"/>
                </a:solidFill>
              </a:rPr>
              <a:t>Electron-Ion Collider </a:t>
            </a:r>
            <a:r>
              <a:rPr lang="en-US" dirty="0"/>
              <a:t>(EIC): next-generation U.S. facility to study quarks and gluons in strongly interacting matter</a:t>
            </a:r>
          </a:p>
          <a:p>
            <a:pPr lvl="1"/>
            <a:r>
              <a:rPr lang="en-US" sz="1600" dirty="0"/>
              <a:t>Driven by precision to access the </a:t>
            </a:r>
            <a:r>
              <a:rPr lang="en-US" sz="1600" b="1" dirty="0">
                <a:solidFill>
                  <a:srgbClr val="CC0000"/>
                </a:solidFill>
              </a:rPr>
              <a:t>multi-dimensional </a:t>
            </a:r>
            <a:r>
              <a:rPr lang="en-US" sz="1600" dirty="0"/>
              <a:t>and </a:t>
            </a:r>
            <a:r>
              <a:rPr lang="en-US" sz="1600" b="1" dirty="0">
                <a:solidFill>
                  <a:srgbClr val="CC0000"/>
                </a:solidFill>
              </a:rPr>
              <a:t>multi-channel </a:t>
            </a:r>
            <a:r>
              <a:rPr lang="en-US" sz="1600" dirty="0"/>
              <a:t>problem space of Nuclear Physics</a:t>
            </a:r>
          </a:p>
          <a:p>
            <a:pPr lvl="1"/>
            <a:r>
              <a:rPr lang="en-US" sz="1600" dirty="0"/>
              <a:t>Novel integrated (80 meter long…) detector and interaction region to measure </a:t>
            </a:r>
            <a:r>
              <a:rPr lang="en-US" sz="1600" b="1" dirty="0">
                <a:solidFill>
                  <a:srgbClr val="C00000"/>
                </a:solidFill>
              </a:rPr>
              <a:t>everything</a:t>
            </a:r>
            <a:r>
              <a:rPr lang="en-US" sz="1600" dirty="0"/>
              <a:t> leading to multitude of analysis, linking multitude of detector systems</a:t>
            </a:r>
          </a:p>
          <a:p>
            <a:pPr lvl="1"/>
            <a:r>
              <a:rPr lang="en-US" sz="1600" b="1" dirty="0">
                <a:solidFill>
                  <a:srgbClr val="C00000"/>
                </a:solidFill>
              </a:rPr>
              <a:t>Diverse worldwide </a:t>
            </a:r>
            <a:r>
              <a:rPr lang="en-US" sz="1600" dirty="0"/>
              <a:t>scientific community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A5DFB4-3D23-4866-8D46-AE36D04BFD7D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CBE5FC"/>
              </a:clrFrom>
              <a:clrTo>
                <a:srgbClr val="CBE5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8"/>
          <a:stretch/>
        </p:blipFill>
        <p:spPr>
          <a:xfrm>
            <a:off x="5196605" y="2457809"/>
            <a:ext cx="3616319" cy="2201258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37" y="843321"/>
            <a:ext cx="22145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" y="3761468"/>
            <a:ext cx="9144000" cy="2762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b="1" dirty="0">
                <a:solidFill>
                  <a:srgbClr val="CC0000"/>
                </a:solidFill>
              </a:rPr>
              <a:t>Computing Challenges at the EIC</a:t>
            </a:r>
            <a:r>
              <a:rPr lang="en-US" dirty="0"/>
              <a:t>:</a:t>
            </a:r>
          </a:p>
          <a:p>
            <a:pPr lvl="1"/>
            <a:r>
              <a:rPr lang="en-US" sz="1600" dirty="0"/>
              <a:t>Extremely broad science program requiring a flexible analysis </a:t>
            </a:r>
            <a:r>
              <a:rPr lang="en-US" sz="1600" dirty="0" smtClean="0"/>
              <a:t>ecosystem / toolkit</a:t>
            </a:r>
            <a:endParaRPr lang="en-US" sz="1600" dirty="0"/>
          </a:p>
          <a:p>
            <a:pPr lvl="1"/>
            <a:r>
              <a:rPr lang="en-US" sz="1600" dirty="0"/>
              <a:t>Success of scientific goals strongly influenced by analysis efficiency, apply user-centered given the lessons learned from LHC</a:t>
            </a:r>
          </a:p>
          <a:p>
            <a:pPr lvl="1"/>
            <a:r>
              <a:rPr lang="en-US" sz="1600" dirty="0"/>
              <a:t>Era of high-precision </a:t>
            </a:r>
            <a:r>
              <a:rPr lang="en-US" sz="1600" dirty="0" smtClean="0"/>
              <a:t>non-</a:t>
            </a:r>
            <a:r>
              <a:rPr lang="en-US" sz="1600" dirty="0" smtClean="0"/>
              <a:t>perturbative </a:t>
            </a:r>
            <a:r>
              <a:rPr lang="en-US" sz="1600" dirty="0" smtClean="0"/>
              <a:t>QCD </a:t>
            </a:r>
            <a:r>
              <a:rPr lang="en-US" sz="1600" dirty="0"/>
              <a:t>requiring strong interplay of data analysis, MC calculations and Lattice QCD effort</a:t>
            </a:r>
          </a:p>
          <a:p>
            <a:pPr lvl="1"/>
            <a:r>
              <a:rPr lang="en-US" sz="1600" dirty="0"/>
              <a:t>Era of </a:t>
            </a:r>
            <a:r>
              <a:rPr lang="en-US" sz="1600" dirty="0" err="1"/>
              <a:t>exascale</a:t>
            </a:r>
            <a:r>
              <a:rPr lang="en-US" sz="1600" dirty="0"/>
              <a:t> computing changing the paradigm for I/O, Storage </a:t>
            </a:r>
            <a:r>
              <a:rPr lang="en-US" sz="1600"/>
              <a:t>and </a:t>
            </a:r>
            <a:r>
              <a:rPr lang="en-US" sz="1600" smtClean="0"/>
              <a:t>Compute</a:t>
            </a:r>
            <a:endParaRPr lang="en-US" sz="1600" dirty="0"/>
          </a:p>
          <a:p>
            <a:pPr lvl="1"/>
            <a:r>
              <a:rPr lang="en-US" sz="1600" dirty="0"/>
              <a:t>Strong role of machine learning and smart detectors (</a:t>
            </a:r>
            <a:r>
              <a:rPr lang="en-US" sz="1600" dirty="0" err="1"/>
              <a:t>IoT</a:t>
            </a:r>
            <a:r>
              <a:rPr lang="en-US" sz="1600" dirty="0"/>
              <a:t>) to enhance scientific productivity</a:t>
            </a:r>
            <a:endParaRPr lang="en-US" b="1" dirty="0">
              <a:solidFill>
                <a:srgbClr val="CC0000"/>
              </a:solidFill>
            </a:endParaRPr>
          </a:p>
          <a:p>
            <a:endParaRPr lang="en-US" dirty="0">
              <a:solidFill>
                <a:srgbClr val="CC0000"/>
              </a:solidFill>
            </a:endParaRPr>
          </a:p>
          <a:p>
            <a:endParaRPr lang="en-US" b="1" dirty="0">
              <a:solidFill>
                <a:srgbClr val="CC0000"/>
              </a:solidFill>
            </a:endParaRPr>
          </a:p>
          <a:p>
            <a:endParaRPr lang="en-US" b="1" dirty="0">
              <a:solidFill>
                <a:srgbClr val="CC0000"/>
              </a:solidFill>
            </a:endParaRP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14946" y="3576802"/>
            <a:ext cx="3968266" cy="369332"/>
          </a:xfrm>
          <a:prstGeom prst="rect">
            <a:avLst/>
          </a:prstGeom>
          <a:ln w="25400"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pPr lvl="0" algn="ctr" defTabSz="457200">
              <a:spcBef>
                <a:spcPct val="0"/>
              </a:spcBef>
              <a:defRPr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The EIC Users Group: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EICUG.ORG</a:t>
            </a:r>
          </a:p>
        </p:txBody>
      </p:sp>
    </p:spTree>
    <p:extLst>
      <p:ext uri="{BB962C8B-B14F-4D97-AF65-F5344CB8AC3E}">
        <p14:creationId xmlns:p14="http://schemas.microsoft.com/office/powerpoint/2010/main" val="47122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1_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3114</TotalTime>
  <Words>154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Minion Pro</vt:lpstr>
      <vt:lpstr>1_JLabPowerpointMain</vt:lpstr>
      <vt:lpstr>JLabPowerpointMain</vt:lpstr>
      <vt:lpstr>Electron-Ion Collider – NP Computing</vt:lpstr>
    </vt:vector>
  </TitlesOfParts>
  <Company>Jefferson Lab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dchopard</dc:creator>
  <cp:lastModifiedBy>Microsoft Office User</cp:lastModifiedBy>
  <cp:revision>259</cp:revision>
  <dcterms:created xsi:type="dcterms:W3CDTF">2013-08-22T19:51:08Z</dcterms:created>
  <dcterms:modified xsi:type="dcterms:W3CDTF">2017-05-01T13:18:23Z</dcterms:modified>
</cp:coreProperties>
</file>