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81" r:id="rId23"/>
    <p:sldId id="282" r:id="rId24"/>
    <p:sldId id="284" r:id="rId25"/>
    <p:sldId id="285" r:id="rId26"/>
    <p:sldId id="286" r:id="rId27"/>
    <p:sldId id="287" r:id="rId28"/>
    <p:sldId id="288" r:id="rId29"/>
    <p:sldId id="289" r:id="rId30"/>
    <p:sldId id="291" r:id="rId31"/>
    <p:sldId id="295" r:id="rId32"/>
    <p:sldId id="298" r:id="rId33"/>
    <p:sldId id="292" r:id="rId34"/>
    <p:sldId id="293" r:id="rId35"/>
    <p:sldId id="294" r:id="rId36"/>
    <p:sldId id="302" r:id="rId37"/>
    <p:sldId id="303" r:id="rId38"/>
    <p:sldId id="304" r:id="rId39"/>
    <p:sldId id="301"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Questrial" panose="020B060402020202020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2878B64-FEC5-4CF6-B7E6-D920A5AEE295}">
  <a:tblStyle styleId="{D2878B64-FEC5-4CF6-B7E6-D920A5AEE295}"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7" d="100"/>
          <a:sy n="97" d="100"/>
        </p:scale>
        <p:origin x="-48" y="-161"/>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1146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8" name="Shape 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0" name="Shape 240"/>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10</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55" name="Shape 25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11</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12</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1" name="Shape 29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13</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1" name="Shape 31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14</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5" name="Shape 32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15</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40" name="Shape 340"/>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16</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54" name="Shape 354"/>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17</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82" name="Shape 38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18</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5" name="Shape 39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96" name="Shape 396"/>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19</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9" name="Shape 40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10" name="Shape 410"/>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20</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3" name="Shape 42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24" name="Shape 424"/>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21</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70" name="Shape 470"/>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22</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4" name="Shape 48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85" name="Shape 48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23</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6" name="Shape 51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17" name="Shape 517"/>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24</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0" name="Shape 53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31" name="Shape 53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25</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47" name="Shape 547"/>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26</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6" name="Shape 56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67" name="Shape 567"/>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27</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0" name="Shape 58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81" name="Shape 58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28</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4" name="Shape 59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95" name="Shape 59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29</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3" name="Shape 12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3</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3" name="Shape 62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24" name="Shape 624"/>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30</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9" name="Shape 67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80" name="Shape 680"/>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31</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4" name="Shape 72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25" name="Shape 72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32</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7" name="Shape 637"/>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38" name="Shape 638"/>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33</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1" name="Shape 65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52" name="Shape 65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34</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5" name="Shape 66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66" name="Shape 666"/>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35</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Shape 7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0" name="Shape 79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91" name="Shape 79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36</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4" name="Shape 80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05" name="Shape 80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37</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Shape 8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8" name="Shape 81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19" name="Shape 81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38</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6" name="Shape 77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77" name="Shape 777"/>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39</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7" name="Shape 137"/>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4</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5</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6" name="Shape 166"/>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6</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1" name="Shape 18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7</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9" name="Shape 20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8</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3" name="Shape 22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9</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143000" y="841772"/>
            <a:ext cx="6858000" cy="17907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subTitle" idx="1"/>
          </p:nvPr>
        </p:nvSpPr>
        <p:spPr>
          <a:xfrm>
            <a:off x="1143000" y="2701528"/>
            <a:ext cx="6858000" cy="1241700"/>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457950" y="4767263"/>
            <a:ext cx="20574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Presentation slide </a:t>
            </a: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
        <p:nvSpPr>
          <p:cNvPr id="20" name="Shape 20"/>
          <p:cNvSpPr txBox="1">
            <a:spLocks noGrp="1"/>
          </p:cNvSpPr>
          <p:nvPr>
            <p:ph type="title" idx="2"/>
          </p:nvPr>
        </p:nvSpPr>
        <p:spPr>
          <a:xfrm>
            <a:off x="2933575" y="2404987"/>
            <a:ext cx="6460200" cy="814200"/>
          </a:xfrm>
          <a:prstGeom prst="rect">
            <a:avLst/>
          </a:prstGeom>
        </p:spPr>
        <p:txBody>
          <a:bodyPr lIns="91425" tIns="91425" rIns="91425" bIns="91425" anchor="ctr" anchorCtr="0"/>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endParaRPr/>
          </a:p>
        </p:txBody>
      </p:sp>
      <p:sp>
        <p:nvSpPr>
          <p:cNvPr id="21" name="Shape 21"/>
          <p:cNvSpPr txBox="1">
            <a:spLocks noGrp="1"/>
          </p:cNvSpPr>
          <p:nvPr>
            <p:ph type="body" idx="3"/>
          </p:nvPr>
        </p:nvSpPr>
        <p:spPr>
          <a:xfrm>
            <a:off x="1919300" y="2264550"/>
            <a:ext cx="6460200" cy="2673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28650" y="273844"/>
            <a:ext cx="7886700" cy="9942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rot="5400000">
            <a:off x="2940300" y="-942431"/>
            <a:ext cx="3263400" cy="7886700"/>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628650" y="4767263"/>
            <a:ext cx="2057400" cy="2739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028950" y="4767263"/>
            <a:ext cx="3086100" cy="2739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Future Trends 2017</a:t>
            </a:r>
            <a:endParaRPr/>
          </a:p>
        </p:txBody>
      </p:sp>
      <p:sp>
        <p:nvSpPr>
          <p:cNvPr id="78" name="Shape 78"/>
          <p:cNvSpPr txBox="1">
            <a:spLocks noGrp="1"/>
          </p:cNvSpPr>
          <p:nvPr>
            <p:ph type="sldNum" idx="12"/>
          </p:nvPr>
        </p:nvSpPr>
        <p:spPr>
          <a:xfrm>
            <a:off x="6457950" y="4767263"/>
            <a:ext cx="20574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5350050" y="1467543"/>
            <a:ext cx="4359000" cy="19716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rot="5400000">
            <a:off x="1349475" y="-447056"/>
            <a:ext cx="4359000" cy="5800800"/>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628650" y="4767263"/>
            <a:ext cx="2057400" cy="2739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028950" y="4767263"/>
            <a:ext cx="3086100" cy="2739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Future Trends 2017</a:t>
            </a:r>
            <a:endParaRPr/>
          </a:p>
        </p:txBody>
      </p:sp>
      <p:sp>
        <p:nvSpPr>
          <p:cNvPr id="84" name="Shape 84"/>
          <p:cNvSpPr txBox="1">
            <a:spLocks noGrp="1"/>
          </p:cNvSpPr>
          <p:nvPr>
            <p:ph type="sldNum" idx="12"/>
          </p:nvPr>
        </p:nvSpPr>
        <p:spPr>
          <a:xfrm>
            <a:off x="6457950" y="4767263"/>
            <a:ext cx="20574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28650" y="273844"/>
            <a:ext cx="7886700" cy="9942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628650" y="1369218"/>
            <a:ext cx="7886700" cy="3263400"/>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628650" y="4767263"/>
            <a:ext cx="2057400" cy="273900"/>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028950" y="4767263"/>
            <a:ext cx="3086100" cy="273900"/>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Future Trends 2017</a:t>
            </a:r>
            <a:endParaRPr/>
          </a:p>
        </p:txBody>
      </p:sp>
      <p:sp>
        <p:nvSpPr>
          <p:cNvPr id="27" name="Shape 27"/>
          <p:cNvSpPr txBox="1">
            <a:spLocks noGrp="1"/>
          </p:cNvSpPr>
          <p:nvPr>
            <p:ph type="sldNum" idx="12"/>
          </p:nvPr>
        </p:nvSpPr>
        <p:spPr>
          <a:xfrm>
            <a:off x="6457950" y="4767263"/>
            <a:ext cx="20574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23887" y="1282304"/>
            <a:ext cx="7886700" cy="21396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623887" y="3442098"/>
            <a:ext cx="7886700" cy="1125000"/>
          </a:xfrm>
          <a:prstGeom prst="rect">
            <a:avLst/>
          </a:prstGeom>
          <a:noFill/>
          <a:ln>
            <a:noFill/>
          </a:ln>
        </p:spPr>
        <p:txBody>
          <a:bodyPr lIns="91425" tIns="91425" rIns="91425" bIns="91425" anchor="t" anchorCtr="0"/>
          <a:lstStyle>
            <a:lvl1pPr marL="0" marR="0" lvl="0" indent="0" algn="l" rtl="0">
              <a:lnSpc>
                <a:spcPct val="90000"/>
              </a:lnSpc>
              <a:spcBef>
                <a:spcPts val="75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628650" y="4767263"/>
            <a:ext cx="2057400" cy="2739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028950" y="4767263"/>
            <a:ext cx="3086100" cy="2739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Future Trends 2017</a:t>
            </a:r>
            <a:endParaRPr/>
          </a:p>
        </p:txBody>
      </p:sp>
      <p:sp>
        <p:nvSpPr>
          <p:cNvPr id="33" name="Shape 33"/>
          <p:cNvSpPr txBox="1">
            <a:spLocks noGrp="1"/>
          </p:cNvSpPr>
          <p:nvPr>
            <p:ph type="sldNum" idx="12"/>
          </p:nvPr>
        </p:nvSpPr>
        <p:spPr>
          <a:xfrm>
            <a:off x="6457950" y="4767263"/>
            <a:ext cx="20574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28650" y="273844"/>
            <a:ext cx="7886700" cy="9942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628650" y="1369218"/>
            <a:ext cx="3886200" cy="3263400"/>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4629150" y="1369218"/>
            <a:ext cx="3886200" cy="3263400"/>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628650" y="4767263"/>
            <a:ext cx="2057400" cy="2739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028950" y="4767263"/>
            <a:ext cx="3086100" cy="2739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Future Trends 2017</a:t>
            </a:r>
            <a:endParaRPr/>
          </a:p>
        </p:txBody>
      </p:sp>
      <p:sp>
        <p:nvSpPr>
          <p:cNvPr id="40" name="Shape 40"/>
          <p:cNvSpPr txBox="1">
            <a:spLocks noGrp="1"/>
          </p:cNvSpPr>
          <p:nvPr>
            <p:ph type="sldNum" idx="12"/>
          </p:nvPr>
        </p:nvSpPr>
        <p:spPr>
          <a:xfrm>
            <a:off x="6457950" y="4767263"/>
            <a:ext cx="20574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29841" y="273844"/>
            <a:ext cx="7886700" cy="9942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629841" y="1260872"/>
            <a:ext cx="3868200" cy="61799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629841" y="1878806"/>
            <a:ext cx="3868200" cy="2763300"/>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3"/>
          </p:nvPr>
        </p:nvSpPr>
        <p:spPr>
          <a:xfrm>
            <a:off x="4629150" y="1260872"/>
            <a:ext cx="3887400" cy="61799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4"/>
          </p:nvPr>
        </p:nvSpPr>
        <p:spPr>
          <a:xfrm>
            <a:off x="4629150" y="1878806"/>
            <a:ext cx="3887400" cy="2763300"/>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628650" y="4767263"/>
            <a:ext cx="2057400" cy="2739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028950" y="4767263"/>
            <a:ext cx="3086100" cy="2739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Future Trends 2017</a:t>
            </a:r>
            <a:endParaRPr/>
          </a:p>
        </p:txBody>
      </p:sp>
      <p:sp>
        <p:nvSpPr>
          <p:cNvPr id="49" name="Shape 49"/>
          <p:cNvSpPr txBox="1">
            <a:spLocks noGrp="1"/>
          </p:cNvSpPr>
          <p:nvPr>
            <p:ph type="sldNum" idx="12"/>
          </p:nvPr>
        </p:nvSpPr>
        <p:spPr>
          <a:xfrm>
            <a:off x="6457950" y="4767263"/>
            <a:ext cx="20574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273844"/>
            <a:ext cx="7886700" cy="9942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dt" idx="10"/>
          </p:nvPr>
        </p:nvSpPr>
        <p:spPr>
          <a:xfrm>
            <a:off x="628650" y="4767263"/>
            <a:ext cx="2057400" cy="2739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028950" y="4767263"/>
            <a:ext cx="3086100" cy="2739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Future Trends 2017</a:t>
            </a:r>
            <a:endParaRPr/>
          </a:p>
        </p:txBody>
      </p:sp>
      <p:sp>
        <p:nvSpPr>
          <p:cNvPr id="54" name="Shape 54"/>
          <p:cNvSpPr txBox="1">
            <a:spLocks noGrp="1"/>
          </p:cNvSpPr>
          <p:nvPr>
            <p:ph type="sldNum" idx="12"/>
          </p:nvPr>
        </p:nvSpPr>
        <p:spPr>
          <a:xfrm>
            <a:off x="6457950" y="4767263"/>
            <a:ext cx="20574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628650" y="4767263"/>
            <a:ext cx="2057400" cy="2739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028950" y="4767263"/>
            <a:ext cx="3086100" cy="2739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Future Trends 2017</a:t>
            </a:r>
            <a:endParaRPr/>
          </a:p>
        </p:txBody>
      </p:sp>
      <p:sp>
        <p:nvSpPr>
          <p:cNvPr id="58" name="Shape 58"/>
          <p:cNvSpPr txBox="1">
            <a:spLocks noGrp="1"/>
          </p:cNvSpPr>
          <p:nvPr>
            <p:ph type="sldNum" idx="12"/>
          </p:nvPr>
        </p:nvSpPr>
        <p:spPr>
          <a:xfrm>
            <a:off x="6457950" y="4767263"/>
            <a:ext cx="20574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29841" y="342900"/>
            <a:ext cx="2949299" cy="12000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3887391" y="740569"/>
            <a:ext cx="4629300" cy="3655200"/>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629841" y="1543050"/>
            <a:ext cx="2949299" cy="2858700"/>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628650" y="4767263"/>
            <a:ext cx="2057400" cy="2739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028950" y="4767263"/>
            <a:ext cx="3086100" cy="2739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Future Trends 2017</a:t>
            </a:r>
            <a:endParaRPr/>
          </a:p>
        </p:txBody>
      </p:sp>
      <p:sp>
        <p:nvSpPr>
          <p:cNvPr id="65" name="Shape 65"/>
          <p:cNvSpPr txBox="1">
            <a:spLocks noGrp="1"/>
          </p:cNvSpPr>
          <p:nvPr>
            <p:ph type="sldNum" idx="12"/>
          </p:nvPr>
        </p:nvSpPr>
        <p:spPr>
          <a:xfrm>
            <a:off x="6457950" y="4767263"/>
            <a:ext cx="20574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29841" y="342900"/>
            <a:ext cx="2949299" cy="12000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a:spLocks noGrp="1"/>
          </p:cNvSpPr>
          <p:nvPr>
            <p:ph type="pic" idx="2"/>
          </p:nvPr>
        </p:nvSpPr>
        <p:spPr>
          <a:xfrm>
            <a:off x="3887391" y="740569"/>
            <a:ext cx="4629300" cy="3655200"/>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629841" y="1543050"/>
            <a:ext cx="2949299" cy="2858700"/>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628650" y="4767263"/>
            <a:ext cx="2057400" cy="2739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028950" y="4767263"/>
            <a:ext cx="3086100" cy="2739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Future Trends 2017</a:t>
            </a:r>
            <a:endParaRPr/>
          </a:p>
        </p:txBody>
      </p:sp>
      <p:sp>
        <p:nvSpPr>
          <p:cNvPr id="72" name="Shape 72"/>
          <p:cNvSpPr txBox="1">
            <a:spLocks noGrp="1"/>
          </p:cNvSpPr>
          <p:nvPr>
            <p:ph type="sldNum" idx="12"/>
          </p:nvPr>
        </p:nvSpPr>
        <p:spPr>
          <a:xfrm>
            <a:off x="6457950" y="4767263"/>
            <a:ext cx="20574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273844"/>
            <a:ext cx="7886700" cy="9942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369218"/>
            <a:ext cx="7886700" cy="3263400"/>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4767263"/>
            <a:ext cx="2057400" cy="273900"/>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4767263"/>
            <a:ext cx="3086100" cy="273900"/>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Future Trends 2017</a:t>
            </a:r>
            <a:endParaRPr/>
          </a:p>
        </p:txBody>
      </p:sp>
      <p:sp>
        <p:nvSpPr>
          <p:cNvPr id="14" name="Shape 14"/>
          <p:cNvSpPr txBox="1">
            <a:spLocks noGrp="1"/>
          </p:cNvSpPr>
          <p:nvPr>
            <p:ph type="sldNum" idx="12"/>
          </p:nvPr>
        </p:nvSpPr>
        <p:spPr>
          <a:xfrm>
            <a:off x="6457950" y="4767263"/>
            <a:ext cx="20574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
        <p:nvSpPr>
          <p:cNvPr id="15" name="Shape 15"/>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arc-ts.umich.edu/systems-and-services/osiris/"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mailto:atlas-comp-event-service@cern.ch" TargetMode="Externa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hyperlink" Target="http://www.osris.org/article/2016/11/15/provisioning-osiris-at-sc16" TargetMode="External"/><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hyperlink" Target="http://www.osris.org/performance/latency" TargetMode="Externa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hyperlink" Target="http://www.osris.org/article/2016/11/16/ceph-cache-tiering-with-liqid-nvme-at-sc16" TargetMode="External"/><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www.internet2.edu/products-services/trust-identity/grouper/" TargetMode="Externa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hyperlink" Target="https://github.com/periscope-ps" TargetMode="External"/><Relationship Id="rId3" Type="http://schemas.openxmlformats.org/officeDocument/2006/relationships/image" Target="../media/image1.png"/><Relationship Id="rId7" Type="http://schemas.openxmlformats.org/officeDocument/2006/relationships/hyperlink" Target="https://github.com/MI-OSiRIS/"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s://wiki.osris.org" TargetMode="External"/><Relationship Id="rId5" Type="http://schemas.openxmlformats.org/officeDocument/2006/relationships/hyperlink" Target="http://www.osris.org" TargetMode="External"/><Relationship Id="rId10" Type="http://schemas.openxmlformats.org/officeDocument/2006/relationships/hyperlink" Target="http://um-omd.osris.org/OSiRIS" TargetMode="External"/><Relationship Id="rId4" Type="http://schemas.openxmlformats.org/officeDocument/2006/relationships/image" Target="../media/image2.png"/><Relationship Id="rId9" Type="http://schemas.openxmlformats.org/officeDocument/2006/relationships/hyperlink" Target="https://grafana.osris.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descr="gradient.png"/>
          <p:cNvPicPr preferRelativeResize="0"/>
          <p:nvPr/>
        </p:nvPicPr>
        <p:blipFill>
          <a:blip r:embed="rId3">
            <a:alphaModFix/>
          </a:blip>
          <a:stretch>
            <a:fillRect/>
          </a:stretch>
        </p:blipFill>
        <p:spPr>
          <a:xfrm>
            <a:off x="0" y="1387075"/>
            <a:ext cx="1476475" cy="3756426"/>
          </a:xfrm>
          <a:prstGeom prst="rect">
            <a:avLst/>
          </a:prstGeom>
          <a:noFill/>
          <a:ln w="9525" cap="flat" cmpd="sng">
            <a:solidFill>
              <a:srgbClr val="000000"/>
            </a:solidFill>
            <a:prstDash val="solid"/>
            <a:round/>
            <a:headEnd type="none" w="med" len="med"/>
            <a:tailEnd type="none" w="med" len="med"/>
          </a:ln>
        </p:spPr>
      </p:pic>
      <p:pic>
        <p:nvPicPr>
          <p:cNvPr id="91" name="Shape 91" descr="pr-bird.png"/>
          <p:cNvPicPr preferRelativeResize="0"/>
          <p:nvPr/>
        </p:nvPicPr>
        <p:blipFill>
          <a:blip r:embed="rId4">
            <a:alphaModFix/>
          </a:blip>
          <a:stretch>
            <a:fillRect/>
          </a:stretch>
        </p:blipFill>
        <p:spPr>
          <a:xfrm>
            <a:off x="0" y="0"/>
            <a:ext cx="9144002" cy="1387074"/>
          </a:xfrm>
          <a:prstGeom prst="rect">
            <a:avLst/>
          </a:prstGeom>
          <a:noFill/>
          <a:ln w="9525" cap="flat" cmpd="sng">
            <a:solidFill>
              <a:srgbClr val="000000"/>
            </a:solidFill>
            <a:prstDash val="solid"/>
            <a:round/>
            <a:headEnd type="none" w="med" len="med"/>
            <a:tailEnd type="none" w="med" len="med"/>
          </a:ln>
        </p:spPr>
      </p:pic>
      <p:sp>
        <p:nvSpPr>
          <p:cNvPr id="92" name="Shape 92"/>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93" name="Shape 93"/>
          <p:cNvSpPr txBox="1"/>
          <p:nvPr/>
        </p:nvSpPr>
        <p:spPr>
          <a:xfrm>
            <a:off x="216075" y="382050"/>
            <a:ext cx="8697600" cy="10050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dirty="0">
                <a:solidFill>
                  <a:schemeClr val="lt1"/>
                </a:solidFill>
                <a:latin typeface="Questrial"/>
                <a:ea typeface="Questrial"/>
                <a:cs typeface="Questrial"/>
                <a:sym typeface="Questrial"/>
              </a:rPr>
              <a:t>The OSiRIS Project: Collaborative Access to Data</a:t>
            </a:r>
          </a:p>
          <a:p>
            <a:pPr lvl="0" rtl="0">
              <a:lnSpc>
                <a:spcPct val="90000"/>
              </a:lnSpc>
              <a:spcBef>
                <a:spcPts val="0"/>
              </a:spcBef>
              <a:buClr>
                <a:srgbClr val="DBDBDB"/>
              </a:buClr>
              <a:buSzPct val="25000"/>
              <a:buFont typeface="Arial"/>
              <a:buNone/>
            </a:pPr>
            <a:r>
              <a:rPr lang="en-US" sz="2400" b="1" dirty="0">
                <a:solidFill>
                  <a:srgbClr val="1155CC"/>
                </a:solidFill>
                <a:latin typeface="Questrial"/>
                <a:ea typeface="Questrial"/>
                <a:cs typeface="Questrial"/>
                <a:sym typeface="Questrial"/>
              </a:rPr>
              <a:t>At Future Trends in Nuclear Physics </a:t>
            </a:r>
            <a:r>
              <a:rPr lang="en-US" sz="2400" b="1" dirty="0" smtClean="0">
                <a:solidFill>
                  <a:srgbClr val="1155CC"/>
                </a:solidFill>
                <a:latin typeface="Questrial"/>
                <a:ea typeface="Questrial"/>
                <a:cs typeface="Questrial"/>
                <a:sym typeface="Questrial"/>
              </a:rPr>
              <a:t>Computing – May 5, 2017</a:t>
            </a:r>
            <a:endParaRPr lang="en-US" sz="2400" b="1" dirty="0">
              <a:solidFill>
                <a:srgbClr val="1155CC"/>
              </a:solidFill>
              <a:latin typeface="Questrial"/>
              <a:ea typeface="Questrial"/>
              <a:cs typeface="Questrial"/>
              <a:sym typeface="Questrial"/>
            </a:endParaRPr>
          </a:p>
          <a:p>
            <a:pPr lvl="0" rtl="0">
              <a:lnSpc>
                <a:spcPct val="90000"/>
              </a:lnSpc>
              <a:spcBef>
                <a:spcPts val="0"/>
              </a:spcBef>
              <a:buClr>
                <a:srgbClr val="DBDBDB"/>
              </a:buClr>
              <a:buFont typeface="Arial"/>
              <a:buNone/>
            </a:pPr>
            <a:endParaRPr sz="3000" b="1" dirty="0">
              <a:solidFill>
                <a:schemeClr val="lt1"/>
              </a:solidFill>
              <a:latin typeface="Questrial"/>
              <a:ea typeface="Questrial"/>
              <a:cs typeface="Questrial"/>
              <a:sym typeface="Questrial"/>
            </a:endParaRPr>
          </a:p>
        </p:txBody>
      </p:sp>
      <p:pic>
        <p:nvPicPr>
          <p:cNvPr id="94" name="Shape 94"/>
          <p:cNvPicPr preferRelativeResize="0"/>
          <p:nvPr/>
        </p:nvPicPr>
        <p:blipFill>
          <a:blip r:embed="rId5">
            <a:alphaModFix/>
          </a:blip>
          <a:stretch>
            <a:fillRect/>
          </a:stretch>
        </p:blipFill>
        <p:spPr>
          <a:xfrm>
            <a:off x="453879" y="4185727"/>
            <a:ext cx="577800" cy="577800"/>
          </a:xfrm>
          <a:prstGeom prst="rect">
            <a:avLst/>
          </a:prstGeom>
          <a:noFill/>
          <a:ln>
            <a:noFill/>
          </a:ln>
        </p:spPr>
      </p:pic>
      <p:pic>
        <p:nvPicPr>
          <p:cNvPr id="95" name="Shape 95"/>
          <p:cNvPicPr preferRelativeResize="0"/>
          <p:nvPr/>
        </p:nvPicPr>
        <p:blipFill>
          <a:blip r:embed="rId6">
            <a:alphaModFix/>
          </a:blip>
          <a:stretch>
            <a:fillRect/>
          </a:stretch>
        </p:blipFill>
        <p:spPr>
          <a:xfrm>
            <a:off x="152400" y="4763514"/>
            <a:ext cx="1149299" cy="313020"/>
          </a:xfrm>
          <a:prstGeom prst="rect">
            <a:avLst/>
          </a:prstGeom>
          <a:noFill/>
          <a:ln>
            <a:noFill/>
          </a:ln>
        </p:spPr>
      </p:pic>
      <p:pic>
        <p:nvPicPr>
          <p:cNvPr id="96" name="Shape 96"/>
          <p:cNvPicPr preferRelativeResize="0"/>
          <p:nvPr/>
        </p:nvPicPr>
        <p:blipFill>
          <a:blip r:embed="rId7">
            <a:alphaModFix/>
          </a:blip>
          <a:stretch>
            <a:fillRect/>
          </a:stretch>
        </p:blipFill>
        <p:spPr>
          <a:xfrm>
            <a:off x="467824" y="1506417"/>
            <a:ext cx="549900" cy="583964"/>
          </a:xfrm>
          <a:prstGeom prst="rect">
            <a:avLst/>
          </a:prstGeom>
          <a:noFill/>
          <a:ln>
            <a:noFill/>
          </a:ln>
        </p:spPr>
      </p:pic>
      <p:pic>
        <p:nvPicPr>
          <p:cNvPr id="97" name="Shape 97"/>
          <p:cNvPicPr preferRelativeResize="0"/>
          <p:nvPr/>
        </p:nvPicPr>
        <p:blipFill>
          <a:blip r:embed="rId8">
            <a:alphaModFix/>
          </a:blip>
          <a:stretch>
            <a:fillRect/>
          </a:stretch>
        </p:blipFill>
        <p:spPr>
          <a:xfrm>
            <a:off x="345874" y="2852380"/>
            <a:ext cx="793800" cy="635039"/>
          </a:xfrm>
          <a:prstGeom prst="rect">
            <a:avLst/>
          </a:prstGeom>
          <a:noFill/>
          <a:ln>
            <a:noFill/>
          </a:ln>
        </p:spPr>
      </p:pic>
      <p:pic>
        <p:nvPicPr>
          <p:cNvPr id="98" name="Shape 98"/>
          <p:cNvPicPr preferRelativeResize="0"/>
          <p:nvPr/>
        </p:nvPicPr>
        <p:blipFill>
          <a:blip r:embed="rId9">
            <a:alphaModFix/>
          </a:blip>
          <a:stretch>
            <a:fillRect/>
          </a:stretch>
        </p:blipFill>
        <p:spPr>
          <a:xfrm>
            <a:off x="502324" y="3509812"/>
            <a:ext cx="480893" cy="583950"/>
          </a:xfrm>
          <a:prstGeom prst="rect">
            <a:avLst/>
          </a:prstGeom>
          <a:noFill/>
          <a:ln>
            <a:noFill/>
          </a:ln>
        </p:spPr>
      </p:pic>
      <p:graphicFrame>
        <p:nvGraphicFramePr>
          <p:cNvPr id="99" name="Shape 99"/>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pic>
        <p:nvPicPr>
          <p:cNvPr id="100" name="Shape 100" descr="logo_msu_transparent-01.png"/>
          <p:cNvPicPr preferRelativeResize="0"/>
          <p:nvPr/>
        </p:nvPicPr>
        <p:blipFill>
          <a:blip r:embed="rId10">
            <a:alphaModFix/>
          </a:blip>
          <a:stretch>
            <a:fillRect/>
          </a:stretch>
        </p:blipFill>
        <p:spPr>
          <a:xfrm>
            <a:off x="398823" y="2152125"/>
            <a:ext cx="687897" cy="687923"/>
          </a:xfrm>
          <a:prstGeom prst="rect">
            <a:avLst/>
          </a:prstGeom>
          <a:noFill/>
          <a:ln>
            <a:noFill/>
          </a:ln>
        </p:spPr>
      </p:pic>
      <p:graphicFrame>
        <p:nvGraphicFramePr>
          <p:cNvPr id="101" name="Shape 101"/>
          <p:cNvGraphicFramePr/>
          <p:nvPr/>
        </p:nvGraphicFramePr>
        <p:xfrm>
          <a:off x="1600150" y="2437262"/>
          <a:ext cx="7455100" cy="2596325"/>
        </p:xfrm>
        <a:graphic>
          <a:graphicData uri="http://schemas.openxmlformats.org/drawingml/2006/table">
            <a:tbl>
              <a:tblPr>
                <a:noFill/>
                <a:tableStyleId>{D2878B64-FEC5-4CF6-B7E6-D920A5AEE295}</a:tableStyleId>
              </a:tblPr>
              <a:tblGrid>
                <a:gridCol w="3482000"/>
                <a:gridCol w="3973100"/>
              </a:tblGrid>
              <a:tr h="2596325">
                <a:tc>
                  <a:txBody>
                    <a:bodyPr/>
                    <a:lstStyle/>
                    <a:p>
                      <a:pPr lvl="0" rtl="0">
                        <a:spcBef>
                          <a:spcPts val="0"/>
                        </a:spcBef>
                        <a:buNone/>
                      </a:pPr>
                      <a:r>
                        <a:rPr lang="en-US" sz="1600" b="1" dirty="0">
                          <a:solidFill>
                            <a:srgbClr val="134F5C"/>
                          </a:solidFill>
                          <a:latin typeface="Questrial"/>
                          <a:ea typeface="Questrial"/>
                          <a:cs typeface="Questrial"/>
                          <a:sym typeface="Questrial"/>
                        </a:rPr>
                        <a:t>Project Outline</a:t>
                      </a:r>
                    </a:p>
                    <a:p>
                      <a:pPr marL="457200" lvl="0" indent="-330200" rtl="0">
                        <a:spcBef>
                          <a:spcPts val="0"/>
                        </a:spcBef>
                        <a:buClr>
                          <a:srgbClr val="000000"/>
                        </a:buClr>
                        <a:buSzPct val="100000"/>
                        <a:buFont typeface="Questrial"/>
                        <a:buChar char="●"/>
                      </a:pPr>
                      <a:r>
                        <a:rPr lang="en-US" sz="1600" b="1" dirty="0">
                          <a:latin typeface="Questrial"/>
                          <a:ea typeface="Questrial"/>
                          <a:cs typeface="Questrial"/>
                          <a:sym typeface="Questrial"/>
                        </a:rPr>
                        <a:t>rationale</a:t>
                      </a:r>
                    </a:p>
                    <a:p>
                      <a:pPr marL="457200" lvl="0" indent="-330200" rtl="0">
                        <a:spcBef>
                          <a:spcPts val="0"/>
                        </a:spcBef>
                        <a:buClr>
                          <a:srgbClr val="000000"/>
                        </a:buClr>
                        <a:buSzPct val="100000"/>
                        <a:buFont typeface="Questrial"/>
                        <a:buChar char="●"/>
                      </a:pPr>
                      <a:r>
                        <a:rPr lang="en-US" sz="1600" b="1" dirty="0">
                          <a:latin typeface="Questrial"/>
                          <a:ea typeface="Questrial"/>
                          <a:cs typeface="Questrial"/>
                          <a:sym typeface="Questrial"/>
                        </a:rPr>
                        <a:t>general goals</a:t>
                      </a:r>
                    </a:p>
                    <a:p>
                      <a:pPr lvl="0" rtl="0">
                        <a:spcBef>
                          <a:spcPts val="0"/>
                        </a:spcBef>
                        <a:buNone/>
                      </a:pPr>
                      <a:endParaRPr sz="1600" b="1" dirty="0">
                        <a:solidFill>
                          <a:srgbClr val="134F5C"/>
                        </a:solidFill>
                        <a:latin typeface="Questrial"/>
                        <a:ea typeface="Questrial"/>
                        <a:cs typeface="Questrial"/>
                        <a:sym typeface="Questrial"/>
                      </a:endParaRPr>
                    </a:p>
                    <a:p>
                      <a:pPr lvl="0" rtl="0">
                        <a:spcBef>
                          <a:spcPts val="0"/>
                        </a:spcBef>
                        <a:buNone/>
                      </a:pPr>
                      <a:endParaRPr sz="1600" b="1" dirty="0">
                        <a:solidFill>
                          <a:srgbClr val="134F5C"/>
                        </a:solidFill>
                        <a:latin typeface="Questrial"/>
                        <a:ea typeface="Questrial"/>
                        <a:cs typeface="Questrial"/>
                        <a:sym typeface="Questrial"/>
                      </a:endParaRPr>
                    </a:p>
                    <a:p>
                      <a:pPr lvl="0" rtl="0">
                        <a:spcBef>
                          <a:spcPts val="0"/>
                        </a:spcBef>
                        <a:buNone/>
                      </a:pPr>
                      <a:r>
                        <a:rPr lang="en-US" sz="1600" b="1" dirty="0">
                          <a:solidFill>
                            <a:srgbClr val="134F5C"/>
                          </a:solidFill>
                          <a:latin typeface="Questrial"/>
                          <a:ea typeface="Questrial"/>
                          <a:cs typeface="Questrial"/>
                          <a:sym typeface="Questrial"/>
                        </a:rPr>
                        <a:t>Project Components</a:t>
                      </a:r>
                    </a:p>
                    <a:p>
                      <a:pPr marL="457200" lvl="0" indent="-330200" rtl="0">
                        <a:spcBef>
                          <a:spcPts val="0"/>
                        </a:spcBef>
                        <a:buClr>
                          <a:srgbClr val="000000"/>
                        </a:buClr>
                        <a:buSzPct val="100000"/>
                        <a:buFont typeface="Questrial"/>
                        <a:buChar char="●"/>
                      </a:pPr>
                      <a:r>
                        <a:rPr lang="en-US" sz="1600" b="1" dirty="0">
                          <a:latin typeface="Questrial"/>
                          <a:ea typeface="Questrial"/>
                          <a:cs typeface="Questrial"/>
                          <a:sym typeface="Questrial"/>
                        </a:rPr>
                        <a:t>technical goals</a:t>
                      </a:r>
                    </a:p>
                    <a:p>
                      <a:pPr marL="457200" lvl="0" indent="-330200" rtl="0">
                        <a:spcBef>
                          <a:spcPts val="0"/>
                        </a:spcBef>
                        <a:buClr>
                          <a:srgbClr val="000000"/>
                        </a:buClr>
                        <a:buSzPct val="100000"/>
                        <a:buFont typeface="Questrial"/>
                        <a:buChar char="●"/>
                      </a:pPr>
                      <a:r>
                        <a:rPr lang="en-US" sz="1600" b="1" dirty="0">
                          <a:latin typeface="Questrial"/>
                          <a:ea typeface="Questrial"/>
                          <a:cs typeface="Questrial"/>
                          <a:sym typeface="Questrial"/>
                        </a:rPr>
                        <a:t>science users</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None/>
                      </a:pPr>
                      <a:r>
                        <a:rPr lang="en-US" sz="1600" b="1">
                          <a:solidFill>
                            <a:srgbClr val="134F5C"/>
                          </a:solidFill>
                          <a:latin typeface="Questrial"/>
                          <a:ea typeface="Questrial"/>
                          <a:cs typeface="Questrial"/>
                          <a:sym typeface="Questrial"/>
                        </a:rPr>
                        <a:t>Future Plans</a:t>
                      </a:r>
                    </a:p>
                    <a:p>
                      <a:pPr marL="457200" lvl="0" indent="-330200" rtl="0">
                        <a:spcBef>
                          <a:spcPts val="0"/>
                        </a:spcBef>
                        <a:buClr>
                          <a:srgbClr val="000000"/>
                        </a:buClr>
                        <a:buSzPct val="100000"/>
                        <a:buFont typeface="Questrial"/>
                        <a:buChar char="●"/>
                      </a:pPr>
                      <a:r>
                        <a:rPr lang="en-US" sz="1600" b="1">
                          <a:latin typeface="Questrial"/>
                          <a:ea typeface="Questrial"/>
                          <a:cs typeface="Questrial"/>
                          <a:sym typeface="Questrial"/>
                        </a:rPr>
                        <a:t>current science domains</a:t>
                      </a:r>
                    </a:p>
                    <a:p>
                      <a:pPr marL="457200" lvl="0" indent="-330200" rtl="0">
                        <a:spcBef>
                          <a:spcPts val="0"/>
                        </a:spcBef>
                        <a:buClr>
                          <a:srgbClr val="000000"/>
                        </a:buClr>
                        <a:buSzPct val="100000"/>
                        <a:buFont typeface="Questrial"/>
                        <a:buChar char="●"/>
                      </a:pPr>
                      <a:r>
                        <a:rPr lang="en-US" sz="1600" b="1">
                          <a:latin typeface="Questrial"/>
                          <a:ea typeface="Questrial"/>
                          <a:cs typeface="Questrial"/>
                          <a:sym typeface="Questrial"/>
                        </a:rPr>
                        <a:t>science domain roadmap</a:t>
                      </a:r>
                    </a:p>
                    <a:p>
                      <a:pPr marL="457200" lvl="0" indent="-330200" rtl="0">
                        <a:spcBef>
                          <a:spcPts val="0"/>
                        </a:spcBef>
                        <a:buClr>
                          <a:srgbClr val="000000"/>
                        </a:buClr>
                        <a:buSzPct val="100000"/>
                        <a:buFont typeface="Questrial"/>
                        <a:buChar char="●"/>
                      </a:pPr>
                      <a:r>
                        <a:rPr lang="en-US" sz="1600" b="1">
                          <a:latin typeface="Questrial"/>
                          <a:ea typeface="Questrial"/>
                          <a:cs typeface="Questrial"/>
                          <a:sym typeface="Questrial"/>
                        </a:rPr>
                        <a:t>technical focus areas</a:t>
                      </a:r>
                    </a:p>
                    <a:p>
                      <a:pPr lvl="0" rtl="0">
                        <a:spcBef>
                          <a:spcPts val="0"/>
                        </a:spcBef>
                        <a:buNone/>
                      </a:pPr>
                      <a:endParaRPr sz="1600" b="1">
                        <a:solidFill>
                          <a:srgbClr val="134F5C"/>
                        </a:solidFill>
                        <a:latin typeface="Questrial"/>
                        <a:ea typeface="Questrial"/>
                        <a:cs typeface="Questrial"/>
                        <a:sym typeface="Questrial"/>
                      </a:endParaRPr>
                    </a:p>
                    <a:p>
                      <a:pPr lvl="0" rtl="0">
                        <a:spcBef>
                          <a:spcPts val="0"/>
                        </a:spcBef>
                        <a:buNone/>
                      </a:pPr>
                      <a:r>
                        <a:rPr lang="en-US" sz="1600" b="1">
                          <a:solidFill>
                            <a:srgbClr val="134F5C"/>
                          </a:solidFill>
                          <a:latin typeface="Questrial"/>
                          <a:ea typeface="Questrial"/>
                          <a:cs typeface="Questrial"/>
                          <a:sym typeface="Questrial"/>
                        </a:rPr>
                        <a:t>Community Benefits</a:t>
                      </a:r>
                    </a:p>
                    <a:p>
                      <a:pPr marL="457200" lvl="0" indent="-330200" rtl="0">
                        <a:spcBef>
                          <a:spcPts val="0"/>
                        </a:spcBef>
                        <a:buClr>
                          <a:srgbClr val="000000"/>
                        </a:buClr>
                        <a:buSzPct val="100000"/>
                        <a:buFont typeface="Questrial"/>
                        <a:buChar char="●"/>
                      </a:pPr>
                      <a:r>
                        <a:rPr lang="en-US" sz="1600" b="1">
                          <a:latin typeface="Questrial"/>
                          <a:ea typeface="Questrial"/>
                          <a:cs typeface="Questrial"/>
                          <a:sym typeface="Questrial"/>
                        </a:rPr>
                        <a:t>technical contributions</a:t>
                      </a:r>
                    </a:p>
                    <a:p>
                      <a:pPr marL="457200" lvl="0" indent="-330200" rtl="0">
                        <a:spcBef>
                          <a:spcPts val="0"/>
                        </a:spcBef>
                        <a:buClr>
                          <a:srgbClr val="000000"/>
                        </a:buClr>
                        <a:buSzPct val="100000"/>
                        <a:buFont typeface="Questrial"/>
                        <a:buChar char="●"/>
                      </a:pPr>
                      <a:r>
                        <a:rPr lang="en-US" sz="1600" b="1">
                          <a:latin typeface="Questrial"/>
                          <a:ea typeface="Questrial"/>
                          <a:cs typeface="Questrial"/>
                          <a:sym typeface="Questrial"/>
                        </a:rPr>
                        <a:t>scientific advancement</a:t>
                      </a:r>
                    </a:p>
                    <a:p>
                      <a:pPr lvl="0" rtl="0">
                        <a:spcBef>
                          <a:spcPts val="0"/>
                        </a:spcBef>
                        <a:buNone/>
                      </a:pPr>
                      <a:endParaRPr sz="1600">
                        <a:latin typeface="Questrial"/>
                        <a:ea typeface="Questrial"/>
                        <a:cs typeface="Questrial"/>
                        <a:sym typeface="Questrial"/>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pic>
        <p:nvPicPr>
          <p:cNvPr id="102" name="Shape 102" descr="logo_notext_transparent.png"/>
          <p:cNvPicPr preferRelativeResize="0"/>
          <p:nvPr/>
        </p:nvPicPr>
        <p:blipFill>
          <a:blip r:embed="rId11">
            <a:alphaModFix/>
          </a:blip>
          <a:stretch>
            <a:fillRect/>
          </a:stretch>
        </p:blipFill>
        <p:spPr>
          <a:xfrm>
            <a:off x="1476475" y="1272925"/>
            <a:ext cx="2565814" cy="1284449"/>
          </a:xfrm>
          <a:prstGeom prst="rect">
            <a:avLst/>
          </a:prstGeom>
          <a:noFill/>
          <a:ln>
            <a:noFill/>
          </a:ln>
        </p:spPr>
      </p:pic>
      <p:sp>
        <p:nvSpPr>
          <p:cNvPr id="103" name="Shape 103"/>
          <p:cNvSpPr txBox="1"/>
          <p:nvPr/>
        </p:nvSpPr>
        <p:spPr>
          <a:xfrm>
            <a:off x="4042300" y="1590700"/>
            <a:ext cx="5013000" cy="528000"/>
          </a:xfrm>
          <a:prstGeom prst="rect">
            <a:avLst/>
          </a:prstGeom>
          <a:noFill/>
          <a:ln>
            <a:noFill/>
          </a:ln>
        </p:spPr>
        <p:txBody>
          <a:bodyPr lIns="91425" tIns="91425" rIns="91425" bIns="91425" anchor="t" anchorCtr="0">
            <a:noAutofit/>
          </a:bodyPr>
          <a:lstStyle/>
          <a:p>
            <a:pPr lvl="0">
              <a:spcBef>
                <a:spcPts val="0"/>
              </a:spcBef>
              <a:buNone/>
            </a:pPr>
            <a:r>
              <a:rPr lang="en-US" sz="1600">
                <a:solidFill>
                  <a:srgbClr val="134F5C"/>
                </a:solidFill>
                <a:latin typeface="Questrial"/>
                <a:ea typeface="Questrial"/>
                <a:cs typeface="Questrial"/>
                <a:sym typeface="Questrial"/>
              </a:rPr>
              <a:t>Open Storage Research Infrastructure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Shape 242"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243" name="Shape 243"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244" name="Shape 244"/>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245" name="Shape 245"/>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Technical Goals - Service Management</a:t>
            </a:r>
          </a:p>
          <a:p>
            <a:pPr lvl="0" rtl="0">
              <a:lnSpc>
                <a:spcPct val="90000"/>
              </a:lnSpc>
              <a:spcBef>
                <a:spcPts val="0"/>
              </a:spcBef>
              <a:buClr>
                <a:srgbClr val="DBDBDB"/>
              </a:buClr>
              <a:buFont typeface="Arial"/>
              <a:buNone/>
            </a:pPr>
            <a:endParaRPr sz="1800" b="1">
              <a:solidFill>
                <a:schemeClr val="lt1"/>
              </a:solidFill>
              <a:latin typeface="Questrial"/>
              <a:ea typeface="Questrial"/>
              <a:cs typeface="Questrial"/>
              <a:sym typeface="Questrial"/>
            </a:endParaRPr>
          </a:p>
        </p:txBody>
      </p:sp>
      <p:graphicFrame>
        <p:nvGraphicFramePr>
          <p:cNvPr id="246" name="Shape 246"/>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248" name="Shape 248"/>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49" name="Shape 249"/>
          <p:cNvSpPr txBox="1"/>
          <p:nvPr/>
        </p:nvSpPr>
        <p:spPr>
          <a:xfrm>
            <a:off x="697350" y="719687"/>
            <a:ext cx="8161800" cy="4095000"/>
          </a:xfrm>
          <a:prstGeom prst="rect">
            <a:avLst/>
          </a:prstGeom>
          <a:noFill/>
          <a:ln>
            <a:noFill/>
          </a:ln>
        </p:spPr>
        <p:txBody>
          <a:bodyPr lIns="91425" tIns="91425" rIns="91425" bIns="91425" anchor="t" anchorCtr="0">
            <a:noAutofit/>
          </a:bodyPr>
          <a:lstStyle/>
          <a:p>
            <a:pPr lvl="0">
              <a:spcBef>
                <a:spcPts val="0"/>
              </a:spcBef>
              <a:buNone/>
            </a:pPr>
            <a:r>
              <a:rPr lang="en-US" sz="1800" b="1">
                <a:solidFill>
                  <a:srgbClr val="1C4587"/>
                </a:solidFill>
                <a:latin typeface="Questrial"/>
                <a:ea typeface="Questrial"/>
                <a:cs typeface="Questrial"/>
                <a:sym typeface="Questrial"/>
              </a:rPr>
              <a:t>GOAL: </a:t>
            </a:r>
            <a:r>
              <a:rPr lang="en-US" sz="1800">
                <a:solidFill>
                  <a:srgbClr val="1C4587"/>
                </a:solidFill>
                <a:latin typeface="Questrial"/>
                <a:ea typeface="Questrial"/>
                <a:cs typeface="Questrial"/>
                <a:sym typeface="Questrial"/>
              </a:rPr>
              <a:t>Scalable and cooperative management of our deployment</a:t>
            </a:r>
          </a:p>
          <a:p>
            <a:pPr lvl="0" rtl="0">
              <a:spcBef>
                <a:spcPts val="0"/>
              </a:spcBef>
              <a:buNone/>
            </a:pPr>
            <a:r>
              <a:rPr lang="en-US" sz="1800">
                <a:solidFill>
                  <a:srgbClr val="1C4587"/>
                </a:solidFill>
                <a:latin typeface="Questrial"/>
                <a:ea typeface="Questrial"/>
                <a:cs typeface="Questrial"/>
                <a:sym typeface="Questrial"/>
              </a:rPr>
              <a:t>Puppet, Foreman with Git based workflow for project admins</a:t>
            </a:r>
          </a:p>
          <a:p>
            <a:pPr lvl="0" rtl="0">
              <a:spcBef>
                <a:spcPts val="0"/>
              </a:spcBef>
              <a:buNone/>
            </a:pPr>
            <a:endParaRPr sz="1800" b="1">
              <a:solidFill>
                <a:srgbClr val="1C4587"/>
              </a:solidFill>
              <a:latin typeface="Questrial"/>
              <a:ea typeface="Questrial"/>
              <a:cs typeface="Questrial"/>
              <a:sym typeface="Questrial"/>
            </a:endParaRPr>
          </a:p>
          <a:p>
            <a:pPr lvl="0" rtl="0">
              <a:spcBef>
                <a:spcPts val="0"/>
              </a:spcBef>
              <a:buNone/>
            </a:pPr>
            <a:endParaRPr>
              <a:latin typeface="Questrial"/>
              <a:ea typeface="Questrial"/>
              <a:cs typeface="Questrial"/>
              <a:sym typeface="Questrial"/>
            </a:endParaRPr>
          </a:p>
        </p:txBody>
      </p:sp>
      <p:sp>
        <p:nvSpPr>
          <p:cNvPr id="250" name="Shape 250"/>
          <p:cNvSpPr txBox="1"/>
          <p:nvPr/>
        </p:nvSpPr>
        <p:spPr>
          <a:xfrm>
            <a:off x="2003625" y="2023275"/>
            <a:ext cx="5657400" cy="6600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51" name="Shape 251" descr="Copy of Management Overview"/>
          <p:cNvPicPr preferRelativeResize="0"/>
          <p:nvPr/>
        </p:nvPicPr>
        <p:blipFill>
          <a:blip r:embed="rId5">
            <a:alphaModFix/>
          </a:blip>
          <a:stretch>
            <a:fillRect/>
          </a:stretch>
        </p:blipFill>
        <p:spPr>
          <a:xfrm>
            <a:off x="793637" y="1478725"/>
            <a:ext cx="7285178" cy="3588574"/>
          </a:xfrm>
          <a:prstGeom prst="rect">
            <a:avLst/>
          </a:prstGeom>
          <a:noFill/>
          <a:ln>
            <a:noFill/>
          </a:ln>
        </p:spPr>
      </p:pic>
      <p:sp>
        <p:nvSpPr>
          <p:cNvPr id="12"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Shape 257"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258" name="Shape 258"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259" name="Shape 259"/>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260" name="Shape 260"/>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Technical Goals - Site Deployment</a:t>
            </a:r>
          </a:p>
          <a:p>
            <a:pPr lvl="0" rtl="0">
              <a:lnSpc>
                <a:spcPct val="90000"/>
              </a:lnSpc>
              <a:spcBef>
                <a:spcPts val="0"/>
              </a:spcBef>
              <a:buClr>
                <a:srgbClr val="DBDBDB"/>
              </a:buClr>
              <a:buFont typeface="Arial"/>
              <a:buNone/>
            </a:pPr>
            <a:endParaRPr sz="1800" b="1">
              <a:solidFill>
                <a:schemeClr val="lt1"/>
              </a:solidFill>
              <a:latin typeface="Questrial"/>
              <a:ea typeface="Questrial"/>
              <a:cs typeface="Questrial"/>
              <a:sym typeface="Questrial"/>
            </a:endParaRPr>
          </a:p>
        </p:txBody>
      </p:sp>
      <p:graphicFrame>
        <p:nvGraphicFramePr>
          <p:cNvPr id="261" name="Shape 261"/>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263" name="Shape 263"/>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65" name="Shape 265"/>
          <p:cNvSpPr txBox="1"/>
          <p:nvPr/>
        </p:nvSpPr>
        <p:spPr>
          <a:xfrm>
            <a:off x="2003625" y="2023275"/>
            <a:ext cx="5657400" cy="6600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266" name="Shape 266"/>
          <p:cNvSpPr txBox="1"/>
          <p:nvPr/>
        </p:nvSpPr>
        <p:spPr>
          <a:xfrm>
            <a:off x="697350" y="825025"/>
            <a:ext cx="8161800" cy="3989700"/>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1C4587"/>
                </a:solidFill>
                <a:latin typeface="Questrial"/>
                <a:ea typeface="Questrial"/>
                <a:cs typeface="Questrial"/>
                <a:sym typeface="Questrial"/>
              </a:rPr>
              <a:t>GOAL: </a:t>
            </a:r>
            <a:r>
              <a:rPr lang="en-US" sz="1800">
                <a:solidFill>
                  <a:srgbClr val="1C4587"/>
                </a:solidFill>
                <a:latin typeface="Questrial"/>
                <a:ea typeface="Questrial"/>
                <a:cs typeface="Questrial"/>
                <a:sym typeface="Questrial"/>
              </a:rPr>
              <a:t>A framework to consistently seed future OSiRIS sites or manage nodes at non-OSiRIS sites</a:t>
            </a:r>
          </a:p>
          <a:p>
            <a:pPr lvl="0" rtl="0">
              <a:spcBef>
                <a:spcPts val="0"/>
              </a:spcBef>
              <a:buNone/>
            </a:pPr>
            <a:endParaRPr>
              <a:latin typeface="Questrial"/>
              <a:ea typeface="Questrial"/>
              <a:cs typeface="Questrial"/>
              <a:sym typeface="Questrial"/>
            </a:endParaRPr>
          </a:p>
        </p:txBody>
      </p:sp>
      <p:pic>
        <p:nvPicPr>
          <p:cNvPr id="267" name="Shape 267" descr="Copy of Deployment Overview"/>
          <p:cNvPicPr preferRelativeResize="0"/>
          <p:nvPr/>
        </p:nvPicPr>
        <p:blipFill>
          <a:blip r:embed="rId5">
            <a:alphaModFix/>
          </a:blip>
          <a:stretch>
            <a:fillRect/>
          </a:stretch>
        </p:blipFill>
        <p:spPr>
          <a:xfrm>
            <a:off x="839924" y="1525004"/>
            <a:ext cx="7464150" cy="3392784"/>
          </a:xfrm>
          <a:prstGeom prst="rect">
            <a:avLst/>
          </a:prstGeom>
          <a:noFill/>
          <a:ln>
            <a:noFill/>
          </a:ln>
        </p:spPr>
      </p:pic>
      <p:sp>
        <p:nvSpPr>
          <p:cNvPr id="268" name="Shape 268"/>
          <p:cNvSpPr txBox="1"/>
          <p:nvPr/>
        </p:nvSpPr>
        <p:spPr>
          <a:xfrm>
            <a:off x="4734050" y="3959225"/>
            <a:ext cx="3506400" cy="958500"/>
          </a:xfrm>
          <a:prstGeom prst="rect">
            <a:avLst/>
          </a:prstGeom>
          <a:noFill/>
          <a:ln>
            <a:noFill/>
          </a:ln>
        </p:spPr>
        <p:txBody>
          <a:bodyPr lIns="91425" tIns="91425" rIns="91425" bIns="91425" anchor="t" anchorCtr="0">
            <a:noAutofit/>
          </a:bodyPr>
          <a:lstStyle/>
          <a:p>
            <a:pPr lvl="0">
              <a:spcBef>
                <a:spcPts val="0"/>
              </a:spcBef>
              <a:buNone/>
            </a:pPr>
            <a:r>
              <a:rPr lang="en-US"/>
              <a:t>For non-OSiRIS sites lacking the ‘Provisioning Proxy’ component we can generate independent media to bootstrap them and connect to our management</a:t>
            </a:r>
          </a:p>
        </p:txBody>
      </p:sp>
      <p:sp>
        <p:nvSpPr>
          <p:cNvPr id="14"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Shape 274"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275" name="Shape 275"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276" name="Shape 276"/>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277" name="Shape 277"/>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Technical Goals - Performance</a:t>
            </a:r>
          </a:p>
          <a:p>
            <a:pPr lvl="0" rtl="0">
              <a:lnSpc>
                <a:spcPct val="90000"/>
              </a:lnSpc>
              <a:spcBef>
                <a:spcPts val="0"/>
              </a:spcBef>
              <a:buClr>
                <a:srgbClr val="DBDBDB"/>
              </a:buClr>
              <a:buFont typeface="Arial"/>
              <a:buNone/>
            </a:pPr>
            <a:endParaRPr sz="1800" b="1">
              <a:solidFill>
                <a:schemeClr val="lt1"/>
              </a:solidFill>
              <a:latin typeface="Questrial"/>
              <a:ea typeface="Questrial"/>
              <a:cs typeface="Questrial"/>
              <a:sym typeface="Questrial"/>
            </a:endParaRPr>
          </a:p>
        </p:txBody>
      </p:sp>
      <p:graphicFrame>
        <p:nvGraphicFramePr>
          <p:cNvPr id="278" name="Shape 278"/>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280" name="Shape 280"/>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82" name="Shape 282"/>
          <p:cNvSpPr txBox="1"/>
          <p:nvPr/>
        </p:nvSpPr>
        <p:spPr>
          <a:xfrm>
            <a:off x="697350" y="793450"/>
            <a:ext cx="8161800" cy="4021200"/>
          </a:xfrm>
          <a:prstGeom prst="rect">
            <a:avLst/>
          </a:prstGeom>
          <a:noFill/>
          <a:ln>
            <a:noFill/>
          </a:ln>
        </p:spPr>
        <p:txBody>
          <a:bodyPr lIns="91425" tIns="91425" rIns="91425" bIns="91425" anchor="t" anchorCtr="0">
            <a:noAutofit/>
          </a:bodyPr>
          <a:lstStyle/>
          <a:p>
            <a:pPr lvl="0">
              <a:spcBef>
                <a:spcPts val="0"/>
              </a:spcBef>
              <a:buNone/>
            </a:pPr>
            <a:r>
              <a:rPr lang="en-US" sz="1800" b="1">
                <a:solidFill>
                  <a:srgbClr val="1C4587"/>
                </a:solidFill>
                <a:latin typeface="Questrial"/>
                <a:ea typeface="Questrial"/>
                <a:cs typeface="Questrial"/>
                <a:sym typeface="Questrial"/>
              </a:rPr>
              <a:t>GOAL: </a:t>
            </a:r>
            <a:r>
              <a:rPr lang="en-US" sz="1800">
                <a:solidFill>
                  <a:srgbClr val="1C4587"/>
                </a:solidFill>
                <a:latin typeface="Questrial"/>
                <a:ea typeface="Questrial"/>
                <a:cs typeface="Questrial"/>
                <a:sym typeface="Questrial"/>
              </a:rPr>
              <a:t>High performance for our Ceph deployment between participating campuses and for clients outside the project</a:t>
            </a:r>
          </a:p>
          <a:p>
            <a:pPr lvl="0">
              <a:spcBef>
                <a:spcPts val="0"/>
              </a:spcBef>
              <a:buNone/>
            </a:pPr>
            <a:endParaRPr sz="1800" b="1">
              <a:solidFill>
                <a:srgbClr val="1C4587"/>
              </a:solidFill>
              <a:latin typeface="Questrial"/>
              <a:ea typeface="Questrial"/>
              <a:cs typeface="Questrial"/>
              <a:sym typeface="Questrial"/>
            </a:endParaRPr>
          </a:p>
          <a:p>
            <a:pPr lvl="0">
              <a:spcBef>
                <a:spcPts val="0"/>
              </a:spcBef>
              <a:buNone/>
            </a:pPr>
            <a:endParaRPr sz="1800" b="1">
              <a:solidFill>
                <a:srgbClr val="1C4587"/>
              </a:solidFill>
              <a:latin typeface="Questrial"/>
              <a:ea typeface="Questrial"/>
              <a:cs typeface="Questrial"/>
              <a:sym typeface="Questrial"/>
            </a:endParaRPr>
          </a:p>
          <a:p>
            <a:pPr lvl="0">
              <a:spcBef>
                <a:spcPts val="0"/>
              </a:spcBef>
              <a:buNone/>
            </a:pPr>
            <a:endParaRPr sz="950">
              <a:solidFill>
                <a:srgbClr val="222222"/>
              </a:solidFill>
              <a:highlight>
                <a:srgbClr val="FFFFFF"/>
              </a:highlight>
              <a:latin typeface="Questrial"/>
              <a:ea typeface="Questrial"/>
              <a:cs typeface="Questrial"/>
              <a:sym typeface="Questrial"/>
            </a:endParaRPr>
          </a:p>
          <a:p>
            <a:pPr lvl="0">
              <a:spcBef>
                <a:spcPts val="0"/>
              </a:spcBef>
              <a:buNone/>
            </a:pPr>
            <a:endParaRPr sz="950">
              <a:solidFill>
                <a:srgbClr val="222222"/>
              </a:solidFill>
              <a:highlight>
                <a:srgbClr val="FFFFFF"/>
              </a:highlight>
              <a:latin typeface="Questrial"/>
              <a:ea typeface="Questrial"/>
              <a:cs typeface="Questrial"/>
              <a:sym typeface="Questrial"/>
            </a:endParaRPr>
          </a:p>
          <a:p>
            <a:pPr lvl="0">
              <a:spcBef>
                <a:spcPts val="0"/>
              </a:spcBef>
              <a:buNone/>
            </a:pPr>
            <a:endParaRPr sz="950">
              <a:solidFill>
                <a:srgbClr val="222222"/>
              </a:solidFill>
              <a:highlight>
                <a:srgbClr val="FFFFFF"/>
              </a:highlight>
              <a:latin typeface="Questrial"/>
              <a:ea typeface="Questrial"/>
              <a:cs typeface="Questrial"/>
              <a:sym typeface="Questrial"/>
            </a:endParaRPr>
          </a:p>
          <a:p>
            <a:pPr lvl="0">
              <a:spcBef>
                <a:spcPts val="0"/>
              </a:spcBef>
              <a:buNone/>
            </a:pPr>
            <a:endParaRPr sz="950">
              <a:solidFill>
                <a:srgbClr val="222222"/>
              </a:solidFill>
              <a:highlight>
                <a:srgbClr val="FFFFFF"/>
              </a:highlight>
              <a:latin typeface="Questrial"/>
              <a:ea typeface="Questrial"/>
              <a:cs typeface="Questrial"/>
              <a:sym typeface="Questrial"/>
            </a:endParaRPr>
          </a:p>
          <a:p>
            <a:pPr lvl="0">
              <a:spcBef>
                <a:spcPts val="0"/>
              </a:spcBef>
              <a:buNone/>
            </a:pPr>
            <a:endParaRPr sz="950">
              <a:solidFill>
                <a:srgbClr val="222222"/>
              </a:solidFill>
              <a:highlight>
                <a:srgbClr val="FFFFFF"/>
              </a:highlight>
              <a:latin typeface="Questrial"/>
              <a:ea typeface="Questrial"/>
              <a:cs typeface="Questrial"/>
              <a:sym typeface="Questrial"/>
            </a:endParaRPr>
          </a:p>
          <a:p>
            <a:pPr lvl="0">
              <a:spcBef>
                <a:spcPts val="0"/>
              </a:spcBef>
              <a:buNone/>
            </a:pPr>
            <a:endParaRPr sz="950">
              <a:solidFill>
                <a:srgbClr val="222222"/>
              </a:solidFill>
              <a:highlight>
                <a:srgbClr val="FFFFFF"/>
              </a:highlight>
              <a:latin typeface="Questrial"/>
              <a:ea typeface="Questrial"/>
              <a:cs typeface="Questrial"/>
              <a:sym typeface="Questrial"/>
            </a:endParaRPr>
          </a:p>
          <a:p>
            <a:pPr lvl="0">
              <a:spcBef>
                <a:spcPts val="0"/>
              </a:spcBef>
              <a:buNone/>
            </a:pPr>
            <a:endParaRPr sz="950">
              <a:solidFill>
                <a:srgbClr val="222222"/>
              </a:solidFill>
              <a:highlight>
                <a:srgbClr val="FFFFFF"/>
              </a:highlight>
              <a:latin typeface="Questrial"/>
              <a:ea typeface="Questrial"/>
              <a:cs typeface="Questrial"/>
              <a:sym typeface="Questrial"/>
            </a:endParaRPr>
          </a:p>
          <a:p>
            <a:pPr lvl="0">
              <a:spcBef>
                <a:spcPts val="0"/>
              </a:spcBef>
              <a:buNone/>
            </a:pPr>
            <a:endParaRPr sz="950">
              <a:solidFill>
                <a:srgbClr val="222222"/>
              </a:solidFill>
              <a:highlight>
                <a:srgbClr val="FFFFFF"/>
              </a:highlight>
              <a:latin typeface="Questrial"/>
              <a:ea typeface="Questrial"/>
              <a:cs typeface="Questrial"/>
              <a:sym typeface="Questrial"/>
            </a:endParaRPr>
          </a:p>
          <a:p>
            <a:pPr lvl="0">
              <a:spcBef>
                <a:spcPts val="0"/>
              </a:spcBef>
              <a:buNone/>
            </a:pPr>
            <a:endParaRPr sz="950">
              <a:solidFill>
                <a:srgbClr val="222222"/>
              </a:solidFill>
              <a:highlight>
                <a:srgbClr val="FFFFFF"/>
              </a:highlight>
              <a:latin typeface="Questrial"/>
              <a:ea typeface="Questrial"/>
              <a:cs typeface="Questrial"/>
              <a:sym typeface="Questrial"/>
            </a:endParaRPr>
          </a:p>
          <a:p>
            <a:pPr lvl="0">
              <a:spcBef>
                <a:spcPts val="0"/>
              </a:spcBef>
              <a:buNone/>
            </a:pPr>
            <a:endParaRPr sz="950">
              <a:solidFill>
                <a:srgbClr val="222222"/>
              </a:solidFill>
              <a:highlight>
                <a:srgbClr val="FFFFFF"/>
              </a:highlight>
              <a:latin typeface="Questrial"/>
              <a:ea typeface="Questrial"/>
              <a:cs typeface="Questrial"/>
              <a:sym typeface="Questrial"/>
            </a:endParaRPr>
          </a:p>
          <a:p>
            <a:pPr lvl="0">
              <a:spcBef>
                <a:spcPts val="0"/>
              </a:spcBef>
              <a:buNone/>
            </a:pPr>
            <a:endParaRPr sz="950">
              <a:solidFill>
                <a:srgbClr val="222222"/>
              </a:solidFill>
              <a:highlight>
                <a:srgbClr val="FFFFFF"/>
              </a:highlight>
              <a:latin typeface="Questrial"/>
              <a:ea typeface="Questrial"/>
              <a:cs typeface="Questrial"/>
              <a:sym typeface="Questrial"/>
            </a:endParaRPr>
          </a:p>
          <a:p>
            <a:pPr lvl="0">
              <a:spcBef>
                <a:spcPts val="0"/>
              </a:spcBef>
              <a:buNone/>
            </a:pPr>
            <a:endParaRPr sz="950">
              <a:solidFill>
                <a:srgbClr val="222222"/>
              </a:solidFill>
              <a:highlight>
                <a:srgbClr val="FFFFFF"/>
              </a:highlight>
              <a:latin typeface="Questrial"/>
              <a:ea typeface="Questrial"/>
              <a:cs typeface="Questrial"/>
              <a:sym typeface="Questrial"/>
            </a:endParaRPr>
          </a:p>
          <a:p>
            <a:pPr lvl="0" algn="ctr">
              <a:spcBef>
                <a:spcPts val="0"/>
              </a:spcBef>
              <a:buNone/>
            </a:pPr>
            <a:r>
              <a:rPr lang="en-US" sz="1800" b="1">
                <a:solidFill>
                  <a:srgbClr val="980000"/>
                </a:solidFill>
                <a:highlight>
                  <a:srgbClr val="FFFFFF"/>
                </a:highlight>
                <a:latin typeface="Questrial"/>
                <a:ea typeface="Questrial"/>
                <a:cs typeface="Questrial"/>
                <a:sym typeface="Questrial"/>
              </a:rPr>
              <a:t>Results so Far</a:t>
            </a:r>
          </a:p>
          <a:p>
            <a:pPr lvl="0">
              <a:spcBef>
                <a:spcPts val="0"/>
              </a:spcBef>
              <a:buNone/>
            </a:pPr>
            <a:r>
              <a:rPr lang="en-US">
                <a:solidFill>
                  <a:srgbClr val="222222"/>
                </a:solidFill>
                <a:highlight>
                  <a:srgbClr val="FFFFFF"/>
                </a:highlight>
                <a:latin typeface="Questrial"/>
                <a:ea typeface="Questrial"/>
                <a:cs typeface="Questrial"/>
                <a:sym typeface="Questrial"/>
              </a:rPr>
              <a:t>User experience with Naval ocean model data:  “</a:t>
            </a:r>
            <a:r>
              <a:rPr lang="en-US" i="1">
                <a:solidFill>
                  <a:srgbClr val="337AB7"/>
                </a:solidFill>
                <a:highlight>
                  <a:srgbClr val="FFFFFF"/>
                </a:highlight>
                <a:latin typeface="Questrial"/>
                <a:ea typeface="Questrial"/>
                <a:cs typeface="Questrial"/>
                <a:sym typeface="Questrial"/>
              </a:rPr>
              <a:t>Surprisingly the transfer from your machine to our machine (overseas) was not slower than locally moving the files between machines</a:t>
            </a:r>
            <a:r>
              <a:rPr lang="en-US">
                <a:solidFill>
                  <a:srgbClr val="222222"/>
                </a:solidFill>
                <a:highlight>
                  <a:srgbClr val="FFFFFF"/>
                </a:highlight>
                <a:latin typeface="Questrial"/>
                <a:ea typeface="Questrial"/>
                <a:cs typeface="Questrial"/>
                <a:sym typeface="Questrial"/>
              </a:rPr>
              <a:t>”</a:t>
            </a:r>
          </a:p>
          <a:p>
            <a:pPr lvl="0" rtl="0">
              <a:spcBef>
                <a:spcPts val="0"/>
              </a:spcBef>
              <a:buNone/>
            </a:pPr>
            <a:r>
              <a:rPr lang="en-US">
                <a:solidFill>
                  <a:srgbClr val="222222"/>
                </a:solidFill>
                <a:highlight>
                  <a:srgbClr val="FFFFFF"/>
                </a:highlight>
                <a:latin typeface="Questrial"/>
                <a:ea typeface="Questrial"/>
                <a:cs typeface="Questrial"/>
                <a:sym typeface="Questrial"/>
              </a:rPr>
              <a:t>ATLAS S3 Object store testing:  “</a:t>
            </a:r>
            <a:r>
              <a:rPr lang="en-US" i="1">
                <a:solidFill>
                  <a:schemeClr val="accent5"/>
                </a:solidFill>
                <a:highlight>
                  <a:srgbClr val="FFFFFF"/>
                </a:highlight>
                <a:latin typeface="Questrial"/>
                <a:ea typeface="Questrial"/>
                <a:cs typeface="Questrial"/>
                <a:sym typeface="Questrial"/>
              </a:rPr>
              <a:t>Your system is responding much faster and with fewer errors.  I would suggest letting others in USATLAS know of your settings.</a:t>
            </a:r>
            <a:r>
              <a:rPr lang="en-US">
                <a:solidFill>
                  <a:srgbClr val="222222"/>
                </a:solidFill>
                <a:highlight>
                  <a:srgbClr val="FFFFFF"/>
                </a:highlight>
                <a:latin typeface="Questrial"/>
                <a:ea typeface="Questrial"/>
                <a:cs typeface="Questrial"/>
                <a:sym typeface="Questrial"/>
              </a:rPr>
              <a:t>”</a:t>
            </a:r>
          </a:p>
          <a:p>
            <a:pPr lvl="0" rtl="0">
              <a:spcBef>
                <a:spcPts val="0"/>
              </a:spcBef>
              <a:buNone/>
            </a:pPr>
            <a:endParaRPr sz="1800" b="1">
              <a:solidFill>
                <a:srgbClr val="1C4587"/>
              </a:solidFill>
              <a:latin typeface="Questrial"/>
              <a:ea typeface="Questrial"/>
              <a:cs typeface="Questrial"/>
              <a:sym typeface="Questrial"/>
            </a:endParaRPr>
          </a:p>
          <a:p>
            <a:pPr lvl="0" rtl="0">
              <a:spcBef>
                <a:spcPts val="0"/>
              </a:spcBef>
              <a:buNone/>
            </a:pPr>
            <a:endParaRPr sz="1800">
              <a:latin typeface="Questrial"/>
              <a:ea typeface="Questrial"/>
              <a:cs typeface="Questrial"/>
              <a:sym typeface="Questrial"/>
            </a:endParaRPr>
          </a:p>
          <a:p>
            <a:pPr lvl="0" rtl="0">
              <a:spcBef>
                <a:spcPts val="0"/>
              </a:spcBef>
              <a:buNone/>
            </a:pPr>
            <a:endParaRPr>
              <a:latin typeface="Questrial"/>
              <a:ea typeface="Questrial"/>
              <a:cs typeface="Questrial"/>
              <a:sym typeface="Questrial"/>
            </a:endParaRPr>
          </a:p>
        </p:txBody>
      </p:sp>
      <p:sp>
        <p:nvSpPr>
          <p:cNvPr id="283" name="Shape 283"/>
          <p:cNvSpPr txBox="1"/>
          <p:nvPr/>
        </p:nvSpPr>
        <p:spPr>
          <a:xfrm>
            <a:off x="2003625" y="2023275"/>
            <a:ext cx="5657400" cy="6600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284" name="Shape 284" descr="ClusterWrite-OSiRIS-Client.png"/>
          <p:cNvPicPr preferRelativeResize="0"/>
          <p:nvPr/>
        </p:nvPicPr>
        <p:blipFill>
          <a:blip r:embed="rId5">
            <a:alphaModFix/>
          </a:blip>
          <a:stretch>
            <a:fillRect/>
          </a:stretch>
        </p:blipFill>
        <p:spPr>
          <a:xfrm>
            <a:off x="784399" y="1480148"/>
            <a:ext cx="3038549" cy="1634119"/>
          </a:xfrm>
          <a:prstGeom prst="rect">
            <a:avLst/>
          </a:prstGeom>
          <a:noFill/>
          <a:ln>
            <a:noFill/>
          </a:ln>
        </p:spPr>
      </p:pic>
      <p:pic>
        <p:nvPicPr>
          <p:cNvPr id="285" name="Shape 285" descr="ClusterRead-OSiRIS-Client.png"/>
          <p:cNvPicPr preferRelativeResize="0"/>
          <p:nvPr/>
        </p:nvPicPr>
        <p:blipFill>
          <a:blip r:embed="rId6">
            <a:alphaModFix/>
          </a:blip>
          <a:stretch>
            <a:fillRect/>
          </a:stretch>
        </p:blipFill>
        <p:spPr>
          <a:xfrm>
            <a:off x="2441324" y="1987140"/>
            <a:ext cx="3048975" cy="1641749"/>
          </a:xfrm>
          <a:prstGeom prst="rect">
            <a:avLst/>
          </a:prstGeom>
          <a:noFill/>
          <a:ln>
            <a:noFill/>
          </a:ln>
        </p:spPr>
      </p:pic>
      <p:pic>
        <p:nvPicPr>
          <p:cNvPr id="286" name="Shape 286" descr="ClusterOps-ReadWrite-OSiRIS-Client.png"/>
          <p:cNvPicPr preferRelativeResize="0"/>
          <p:nvPr/>
        </p:nvPicPr>
        <p:blipFill>
          <a:blip r:embed="rId7">
            <a:alphaModFix/>
          </a:blip>
          <a:stretch>
            <a:fillRect/>
          </a:stretch>
        </p:blipFill>
        <p:spPr>
          <a:xfrm>
            <a:off x="5490297" y="1476337"/>
            <a:ext cx="3038553" cy="1641750"/>
          </a:xfrm>
          <a:prstGeom prst="rect">
            <a:avLst/>
          </a:prstGeom>
          <a:noFill/>
          <a:ln>
            <a:noFill/>
          </a:ln>
        </p:spPr>
      </p:pic>
      <p:sp>
        <p:nvSpPr>
          <p:cNvPr id="287" name="Shape 287"/>
          <p:cNvSpPr txBox="1"/>
          <p:nvPr/>
        </p:nvSpPr>
        <p:spPr>
          <a:xfrm>
            <a:off x="2975975" y="2249175"/>
            <a:ext cx="1384800" cy="868800"/>
          </a:xfrm>
          <a:prstGeom prst="rect">
            <a:avLst/>
          </a:prstGeom>
          <a:noFill/>
          <a:ln>
            <a:noFill/>
          </a:ln>
        </p:spPr>
        <p:txBody>
          <a:bodyPr lIns="91425" tIns="91425" rIns="91425" bIns="91425" anchor="t" anchorCtr="0">
            <a:noAutofit/>
          </a:bodyPr>
          <a:lstStyle/>
          <a:p>
            <a:pPr lvl="0">
              <a:spcBef>
                <a:spcPts val="0"/>
              </a:spcBef>
              <a:buNone/>
            </a:pPr>
            <a:r>
              <a:rPr lang="en-US" sz="1200" dirty="0">
                <a:solidFill>
                  <a:srgbClr val="FFFFFF"/>
                </a:solidFill>
                <a:latin typeface="Questrial"/>
                <a:ea typeface="Questrial"/>
                <a:cs typeface="Questrial"/>
                <a:sym typeface="Questrial"/>
              </a:rPr>
              <a:t>Benchmark rates for on-campus client (min 10Gb to our sites)</a:t>
            </a:r>
          </a:p>
        </p:txBody>
      </p:sp>
      <p:sp>
        <p:nvSpPr>
          <p:cNvPr id="16"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Shape 293"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294" name="Shape 294"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295" name="Shape 295"/>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296" name="Shape 296"/>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Technical Goals - Understand Geographical  Scaling</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297" name="Shape 297"/>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299" name="Shape 299"/>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01" name="Shape 301"/>
          <p:cNvSpPr txBox="1"/>
          <p:nvPr/>
        </p:nvSpPr>
        <p:spPr>
          <a:xfrm>
            <a:off x="672150" y="621900"/>
            <a:ext cx="8184900" cy="918600"/>
          </a:xfrm>
          <a:prstGeom prst="rect">
            <a:avLst/>
          </a:prstGeom>
          <a:noFill/>
          <a:ln>
            <a:noFill/>
          </a:ln>
        </p:spPr>
        <p:txBody>
          <a:bodyPr lIns="91425" tIns="91425" rIns="91425" bIns="91425" anchor="t" anchorCtr="0">
            <a:noAutofit/>
          </a:bodyPr>
          <a:lstStyle/>
          <a:p>
            <a:pPr lvl="0">
              <a:spcBef>
                <a:spcPts val="0"/>
              </a:spcBef>
              <a:buClr>
                <a:schemeClr val="dk1"/>
              </a:buClr>
              <a:buSzPct val="61111"/>
              <a:buFont typeface="Arial"/>
              <a:buNone/>
            </a:pPr>
            <a:r>
              <a:rPr lang="en-US" sz="1800" b="1">
                <a:solidFill>
                  <a:srgbClr val="1C4587"/>
                </a:solidFill>
                <a:latin typeface="Questrial"/>
                <a:ea typeface="Questrial"/>
                <a:cs typeface="Questrial"/>
                <a:sym typeface="Questrial"/>
              </a:rPr>
              <a:t>GOAL: </a:t>
            </a:r>
            <a:r>
              <a:rPr lang="en-US" sz="1800">
                <a:solidFill>
                  <a:srgbClr val="1C4587"/>
                </a:solidFill>
                <a:latin typeface="Questrial"/>
                <a:ea typeface="Questrial"/>
                <a:cs typeface="Questrial"/>
                <a:sym typeface="Questrial"/>
              </a:rPr>
              <a:t>Understand how far can we stretch an OSiRIS  deployment.  Demo at SC16 augmented existing OSiRIS cluster with new site at Salt Lake City, Utah. </a:t>
            </a:r>
          </a:p>
          <a:p>
            <a:pPr lvl="0">
              <a:spcBef>
                <a:spcPts val="0"/>
              </a:spcBef>
              <a:buClr>
                <a:schemeClr val="dk1"/>
              </a:buClr>
              <a:buSzPct val="61111"/>
              <a:buFont typeface="Arial"/>
              <a:buNone/>
            </a:pPr>
            <a:r>
              <a:rPr lang="en-US" sz="1800" b="1">
                <a:solidFill>
                  <a:srgbClr val="980000"/>
                </a:solidFill>
                <a:latin typeface="Questrial"/>
                <a:ea typeface="Questrial"/>
                <a:cs typeface="Questrial"/>
                <a:sym typeface="Questrial"/>
              </a:rPr>
              <a:t>Showed we could scale to ~42 ms RTT with acceptable performance.</a:t>
            </a:r>
          </a:p>
        </p:txBody>
      </p:sp>
      <p:pic>
        <p:nvPicPr>
          <p:cNvPr id="302" name="Shape 302" descr="SC16SiteMap.png"/>
          <p:cNvPicPr preferRelativeResize="0"/>
          <p:nvPr/>
        </p:nvPicPr>
        <p:blipFill>
          <a:blip r:embed="rId5">
            <a:alphaModFix/>
          </a:blip>
          <a:stretch>
            <a:fillRect/>
          </a:stretch>
        </p:blipFill>
        <p:spPr>
          <a:xfrm>
            <a:off x="748351" y="1584224"/>
            <a:ext cx="6238274" cy="2825550"/>
          </a:xfrm>
          <a:prstGeom prst="rect">
            <a:avLst/>
          </a:prstGeom>
          <a:noFill/>
          <a:ln>
            <a:noFill/>
          </a:ln>
        </p:spPr>
      </p:pic>
      <p:pic>
        <p:nvPicPr>
          <p:cNvPr id="303" name="Shape 303" descr="SC16-Write-During-OSD-Add.png"/>
          <p:cNvPicPr preferRelativeResize="0"/>
          <p:nvPr/>
        </p:nvPicPr>
        <p:blipFill>
          <a:blip r:embed="rId6">
            <a:alphaModFix/>
          </a:blip>
          <a:stretch>
            <a:fillRect/>
          </a:stretch>
        </p:blipFill>
        <p:spPr>
          <a:xfrm>
            <a:off x="384450" y="1540400"/>
            <a:ext cx="2797450" cy="1291125"/>
          </a:xfrm>
          <a:prstGeom prst="rect">
            <a:avLst/>
          </a:prstGeom>
          <a:noFill/>
          <a:ln>
            <a:noFill/>
          </a:ln>
        </p:spPr>
      </p:pic>
      <p:pic>
        <p:nvPicPr>
          <p:cNvPr id="304" name="Shape 304" descr="SC16-OSD-Count-Add.png"/>
          <p:cNvPicPr preferRelativeResize="0"/>
          <p:nvPr/>
        </p:nvPicPr>
        <p:blipFill>
          <a:blip r:embed="rId7">
            <a:alphaModFix/>
          </a:blip>
          <a:stretch>
            <a:fillRect/>
          </a:stretch>
        </p:blipFill>
        <p:spPr>
          <a:xfrm>
            <a:off x="6440650" y="1555372"/>
            <a:ext cx="2568800" cy="1162350"/>
          </a:xfrm>
          <a:prstGeom prst="rect">
            <a:avLst/>
          </a:prstGeom>
          <a:noFill/>
          <a:ln>
            <a:noFill/>
          </a:ln>
        </p:spPr>
      </p:pic>
      <p:pic>
        <p:nvPicPr>
          <p:cNvPr id="305" name="Shape 305" descr="SC16-Recovery-OSD-Add.png"/>
          <p:cNvPicPr preferRelativeResize="0"/>
          <p:nvPr/>
        </p:nvPicPr>
        <p:blipFill>
          <a:blip r:embed="rId8">
            <a:alphaModFix/>
          </a:blip>
          <a:stretch>
            <a:fillRect/>
          </a:stretch>
        </p:blipFill>
        <p:spPr>
          <a:xfrm>
            <a:off x="2347375" y="3615700"/>
            <a:ext cx="2844899" cy="1472999"/>
          </a:xfrm>
          <a:prstGeom prst="rect">
            <a:avLst/>
          </a:prstGeom>
          <a:noFill/>
          <a:ln>
            <a:noFill/>
          </a:ln>
        </p:spPr>
      </p:pic>
      <p:sp>
        <p:nvSpPr>
          <p:cNvPr id="306" name="Shape 306"/>
          <p:cNvSpPr txBox="1"/>
          <p:nvPr/>
        </p:nvSpPr>
        <p:spPr>
          <a:xfrm>
            <a:off x="7022500" y="2780475"/>
            <a:ext cx="2052900" cy="1629600"/>
          </a:xfrm>
          <a:prstGeom prst="rect">
            <a:avLst/>
          </a:prstGeom>
          <a:noFill/>
          <a:ln>
            <a:noFill/>
          </a:ln>
        </p:spPr>
        <p:txBody>
          <a:bodyPr lIns="91425" tIns="91425" rIns="91425" bIns="91425" anchor="t" anchorCtr="0">
            <a:noAutofit/>
          </a:bodyPr>
          <a:lstStyle/>
          <a:p>
            <a:pPr lvl="0">
              <a:spcBef>
                <a:spcPts val="0"/>
              </a:spcBef>
              <a:buNone/>
            </a:pPr>
            <a:r>
              <a:rPr lang="en-US"/>
              <a:t>As we added OSD in Salt Lake City the cluster was able to maintain good write and ‘backfill’ recovery of data replicas to the new OSD</a:t>
            </a:r>
          </a:p>
        </p:txBody>
      </p:sp>
      <p:sp>
        <p:nvSpPr>
          <p:cNvPr id="307" name="Shape 307"/>
          <p:cNvSpPr txBox="1"/>
          <p:nvPr/>
        </p:nvSpPr>
        <p:spPr>
          <a:xfrm>
            <a:off x="5303725" y="4409950"/>
            <a:ext cx="3272400" cy="618600"/>
          </a:xfrm>
          <a:prstGeom prst="rect">
            <a:avLst/>
          </a:prstGeom>
          <a:noFill/>
          <a:ln>
            <a:noFill/>
          </a:ln>
        </p:spPr>
        <p:txBody>
          <a:bodyPr lIns="91425" tIns="91425" rIns="91425" bIns="91425" anchor="t" anchorCtr="0">
            <a:noAutofit/>
          </a:bodyPr>
          <a:lstStyle/>
          <a:p>
            <a:pPr lvl="0">
              <a:spcBef>
                <a:spcPts val="0"/>
              </a:spcBef>
              <a:buNone/>
            </a:pPr>
            <a:r>
              <a:rPr lang="en-US"/>
              <a:t>Peaks are due to aggregate stats from LAN nodes with 100Gb local links</a:t>
            </a:r>
          </a:p>
        </p:txBody>
      </p:sp>
      <p:sp>
        <p:nvSpPr>
          <p:cNvPr id="17"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314" name="Shape 314"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315" name="Shape 315"/>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316" name="Shape 316"/>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Technical Goals - Support Science Domains</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317" name="Shape 317"/>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319" name="Shape 319"/>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21" name="Shape 321"/>
          <p:cNvSpPr txBox="1"/>
          <p:nvPr/>
        </p:nvSpPr>
        <p:spPr>
          <a:xfrm>
            <a:off x="697350" y="717250"/>
            <a:ext cx="8161800" cy="4021200"/>
          </a:xfrm>
          <a:prstGeom prst="rect">
            <a:avLst/>
          </a:prstGeom>
          <a:noFill/>
          <a:ln>
            <a:noFill/>
          </a:ln>
        </p:spPr>
        <p:txBody>
          <a:bodyPr lIns="91425" tIns="91425" rIns="91425" bIns="91425" anchor="t" anchorCtr="0">
            <a:noAutofit/>
          </a:bodyPr>
          <a:lstStyle/>
          <a:p>
            <a:pPr lvl="0">
              <a:spcBef>
                <a:spcPts val="0"/>
              </a:spcBef>
              <a:buNone/>
            </a:pPr>
            <a:r>
              <a:rPr lang="en-US" sz="1800" b="1">
                <a:solidFill>
                  <a:srgbClr val="1C4587"/>
                </a:solidFill>
                <a:latin typeface="Questrial"/>
                <a:ea typeface="Questrial"/>
                <a:cs typeface="Questrial"/>
                <a:sym typeface="Questrial"/>
              </a:rPr>
              <a:t>GOAL: </a:t>
            </a:r>
            <a:r>
              <a:rPr lang="en-US" sz="1800">
                <a:solidFill>
                  <a:srgbClr val="1C4587"/>
                </a:solidFill>
                <a:latin typeface="Questrial"/>
                <a:ea typeface="Questrial"/>
                <a:cs typeface="Questrial"/>
                <a:sym typeface="Questrial"/>
              </a:rPr>
              <a:t>Capability to easily incorporate new science domain storage</a:t>
            </a:r>
          </a:p>
          <a:p>
            <a:pPr marL="457200" lvl="0" indent="-342900" rtl="0">
              <a:spcBef>
                <a:spcPts val="0"/>
              </a:spcBef>
              <a:spcAft>
                <a:spcPts val="1000"/>
              </a:spcAft>
              <a:buSzPct val="100000"/>
              <a:buFont typeface="Questrial"/>
              <a:buChar char="-"/>
            </a:pPr>
            <a:r>
              <a:rPr lang="en-US" sz="1800">
                <a:latin typeface="Questrial"/>
                <a:ea typeface="Questrial"/>
                <a:cs typeface="Questrial"/>
                <a:sym typeface="Questrial"/>
              </a:rPr>
              <a:t>Our automation and provisioning tools make adding storage for new domains straightforward.</a:t>
            </a:r>
          </a:p>
          <a:p>
            <a:pPr marL="457200" lvl="0" indent="-342900" rtl="0">
              <a:spcBef>
                <a:spcPts val="0"/>
              </a:spcBef>
              <a:spcAft>
                <a:spcPts val="1000"/>
              </a:spcAft>
              <a:buSzPct val="100000"/>
              <a:buFont typeface="Questrial"/>
              <a:buChar char="-"/>
            </a:pPr>
            <a:r>
              <a:rPr lang="en-US" sz="1800">
                <a:latin typeface="Questrial"/>
                <a:ea typeface="Questrial"/>
                <a:cs typeface="Questrial"/>
                <a:sym typeface="Questrial"/>
              </a:rPr>
              <a:t>We create </a:t>
            </a:r>
            <a:r>
              <a:rPr lang="en-US" sz="1800" b="1">
                <a:latin typeface="Questrial"/>
                <a:ea typeface="Questrial"/>
                <a:cs typeface="Questrial"/>
                <a:sym typeface="Questrial"/>
              </a:rPr>
              <a:t>dedicated data pools</a:t>
            </a:r>
            <a:r>
              <a:rPr lang="en-US" sz="1800">
                <a:latin typeface="Questrial"/>
                <a:ea typeface="Questrial"/>
                <a:cs typeface="Questrial"/>
                <a:sym typeface="Questrial"/>
              </a:rPr>
              <a:t> for each science domain and enable access to only the relevant pool(s) via access tokens.  </a:t>
            </a:r>
          </a:p>
          <a:p>
            <a:pPr marL="914400" lvl="1" indent="-228600" rtl="0">
              <a:spcBef>
                <a:spcPts val="0"/>
              </a:spcBef>
              <a:spcAft>
                <a:spcPts val="0"/>
              </a:spcAft>
              <a:buFont typeface="Questrial"/>
              <a:buChar char="-"/>
            </a:pPr>
            <a:r>
              <a:rPr lang="en-US">
                <a:latin typeface="Questrial"/>
                <a:ea typeface="Questrial"/>
                <a:cs typeface="Questrial"/>
                <a:sym typeface="Questrial"/>
              </a:rPr>
              <a:t>Domains will control the visibility of their domain data (ie, browse directories in </a:t>
            </a:r>
            <a:r>
              <a:rPr lang="en-US" b="1">
                <a:latin typeface="Questrial"/>
                <a:ea typeface="Questrial"/>
                <a:cs typeface="Questrial"/>
                <a:sym typeface="Questrial"/>
              </a:rPr>
              <a:t>CephFS </a:t>
            </a:r>
            <a:r>
              <a:rPr lang="en-US">
                <a:latin typeface="Questrial"/>
                <a:ea typeface="Questrial"/>
                <a:cs typeface="Questrial"/>
                <a:sym typeface="Questrial"/>
              </a:rPr>
              <a:t>or access objects via S3) via </a:t>
            </a:r>
            <a:r>
              <a:rPr lang="en-US" b="1">
                <a:latin typeface="Questrial"/>
                <a:ea typeface="Questrial"/>
                <a:cs typeface="Questrial"/>
                <a:sym typeface="Questrial"/>
              </a:rPr>
              <a:t>OAA</a:t>
            </a:r>
            <a:r>
              <a:rPr lang="en-US">
                <a:latin typeface="Questrial"/>
                <a:ea typeface="Questrial"/>
                <a:cs typeface="Questrial"/>
                <a:sym typeface="Questrial"/>
              </a:rPr>
              <a:t>.</a:t>
            </a:r>
          </a:p>
          <a:p>
            <a:pPr marL="914400" lvl="1" indent="-228600" rtl="0">
              <a:spcBef>
                <a:spcPts val="0"/>
              </a:spcBef>
              <a:spcAft>
                <a:spcPts val="0"/>
              </a:spcAft>
              <a:buFont typeface="Questrial"/>
              <a:buChar char="-"/>
            </a:pPr>
            <a:r>
              <a:rPr lang="en-US">
                <a:latin typeface="Questrial"/>
                <a:ea typeface="Questrial"/>
                <a:cs typeface="Questrial"/>
                <a:sym typeface="Questrial"/>
              </a:rPr>
              <a:t>At this phase of the project we are easily able to manage manual administration of tokens but </a:t>
            </a:r>
            <a:r>
              <a:rPr lang="en-US" b="1">
                <a:latin typeface="Questrial"/>
                <a:ea typeface="Questrial"/>
                <a:cs typeface="Questrial"/>
                <a:sym typeface="Questrial"/>
              </a:rPr>
              <a:t>OAA </a:t>
            </a:r>
            <a:r>
              <a:rPr lang="en-US">
                <a:latin typeface="Questrial"/>
                <a:ea typeface="Questrial"/>
                <a:cs typeface="Questrial"/>
                <a:sym typeface="Questrial"/>
              </a:rPr>
              <a:t>will allow us to remove that burden and scale to larger numbers of self-managed domains and users.</a:t>
            </a:r>
          </a:p>
          <a:p>
            <a:pPr marL="457200" lvl="0" indent="-342900" rtl="0">
              <a:spcBef>
                <a:spcPts val="0"/>
              </a:spcBef>
              <a:spcAft>
                <a:spcPts val="1000"/>
              </a:spcAft>
              <a:buSzPct val="100000"/>
              <a:buFont typeface="Questrial"/>
              <a:buChar char="-"/>
            </a:pPr>
            <a:r>
              <a:rPr lang="en-US" sz="1800">
                <a:latin typeface="Questrial"/>
                <a:ea typeface="Questrial"/>
                <a:cs typeface="Questrial"/>
                <a:sym typeface="Questrial"/>
              </a:rPr>
              <a:t>Our S3 object gateways run multiple separate instances of the “Rados Gateway” client</a:t>
            </a:r>
          </a:p>
          <a:p>
            <a:pPr marL="914400" lvl="1" indent="-228600" rtl="0">
              <a:spcBef>
                <a:spcPts val="0"/>
              </a:spcBef>
              <a:spcAft>
                <a:spcPts val="1000"/>
              </a:spcAft>
              <a:buFont typeface="Questrial"/>
              <a:buChar char="-"/>
            </a:pPr>
            <a:r>
              <a:rPr lang="en-US">
                <a:latin typeface="Questrial"/>
                <a:ea typeface="Questrial"/>
                <a:cs typeface="Questrial"/>
                <a:sym typeface="Questrial"/>
              </a:rPr>
              <a:t>Each science domain is assigned its own instance(s) allowing us to tune/throttle each to fair-share resources and provide  QoS.  </a:t>
            </a: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Shape 327"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328" name="Shape 328"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329" name="Shape 329"/>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330" name="Shape 330"/>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Technical Goals - Topology Discovery</a:t>
            </a:r>
          </a:p>
          <a:p>
            <a:pPr lvl="0" rtl="0">
              <a:lnSpc>
                <a:spcPct val="90000"/>
              </a:lnSpc>
              <a:spcBef>
                <a:spcPts val="0"/>
              </a:spcBef>
              <a:buClr>
                <a:srgbClr val="DBDBDB"/>
              </a:buClr>
              <a:buFont typeface="Arial"/>
              <a:buNone/>
            </a:pPr>
            <a:endParaRPr sz="1800" b="1">
              <a:solidFill>
                <a:schemeClr val="lt1"/>
              </a:solidFill>
              <a:latin typeface="Questrial"/>
              <a:ea typeface="Questrial"/>
              <a:cs typeface="Questrial"/>
              <a:sym typeface="Questrial"/>
            </a:endParaRPr>
          </a:p>
        </p:txBody>
      </p:sp>
      <p:graphicFrame>
        <p:nvGraphicFramePr>
          <p:cNvPr id="331" name="Shape 331"/>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333" name="Shape 333"/>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35" name="Shape 335"/>
          <p:cNvSpPr txBox="1"/>
          <p:nvPr/>
        </p:nvSpPr>
        <p:spPr>
          <a:xfrm>
            <a:off x="697350" y="825025"/>
            <a:ext cx="8161800" cy="3989700"/>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1C4587"/>
                </a:solidFill>
                <a:latin typeface="Questrial"/>
                <a:ea typeface="Questrial"/>
                <a:cs typeface="Questrial"/>
                <a:sym typeface="Questrial"/>
              </a:rPr>
              <a:t>GOAL: </a:t>
            </a:r>
            <a:r>
              <a:rPr lang="en-US" sz="1800">
                <a:solidFill>
                  <a:srgbClr val="1C4587"/>
                </a:solidFill>
                <a:latin typeface="Questrial"/>
                <a:ea typeface="Questrial"/>
                <a:cs typeface="Questrial"/>
                <a:sym typeface="Questrial"/>
              </a:rPr>
              <a:t>Network topology discovery</a:t>
            </a:r>
          </a:p>
          <a:p>
            <a:pPr lvl="0">
              <a:spcBef>
                <a:spcPts val="0"/>
              </a:spcBef>
              <a:buNone/>
            </a:pPr>
            <a:endParaRPr sz="1800">
              <a:solidFill>
                <a:srgbClr val="1C4587"/>
              </a:solidFill>
              <a:latin typeface="Questrial"/>
              <a:ea typeface="Questrial"/>
              <a:cs typeface="Questrial"/>
              <a:sym typeface="Questrial"/>
            </a:endParaRPr>
          </a:p>
          <a:p>
            <a:pPr lvl="0" rtl="0">
              <a:spcBef>
                <a:spcPts val="0"/>
              </a:spcBef>
              <a:buNone/>
            </a:pPr>
            <a:endParaRPr sz="1800">
              <a:solidFill>
                <a:srgbClr val="1C4587"/>
              </a:solidFill>
              <a:latin typeface="Questrial"/>
              <a:ea typeface="Questrial"/>
              <a:cs typeface="Questrial"/>
              <a:sym typeface="Questrial"/>
            </a:endParaRPr>
          </a:p>
          <a:p>
            <a:pPr marL="457200" lvl="0" indent="-330200" rtl="0">
              <a:spcBef>
                <a:spcPts val="0"/>
              </a:spcBef>
              <a:buSzPct val="100000"/>
              <a:buFont typeface="Questrial"/>
              <a:buChar char="-"/>
            </a:pPr>
            <a:r>
              <a:rPr lang="en-US" sz="1600">
                <a:latin typeface="Questrial"/>
                <a:ea typeface="Questrial"/>
                <a:cs typeface="Questrial"/>
                <a:sym typeface="Questrial"/>
              </a:rPr>
              <a:t>We have developed a discovery </a:t>
            </a:r>
          </a:p>
          <a:p>
            <a:pPr lvl="0">
              <a:spcBef>
                <a:spcPts val="0"/>
              </a:spcBef>
              <a:buNone/>
            </a:pPr>
            <a:r>
              <a:rPr lang="en-US" sz="1600">
                <a:latin typeface="Questrial"/>
                <a:ea typeface="Questrial"/>
                <a:cs typeface="Questrial"/>
                <a:sym typeface="Questrial"/>
              </a:rPr>
              <a:t>            application integrated with the </a:t>
            </a:r>
            <a:r>
              <a:rPr lang="en-US" sz="1600" b="1">
                <a:latin typeface="Questrial"/>
                <a:ea typeface="Questrial"/>
                <a:cs typeface="Questrial"/>
                <a:sym typeface="Questrial"/>
              </a:rPr>
              <a:t>Ryu</a:t>
            </a:r>
          </a:p>
          <a:p>
            <a:pPr lvl="0" rtl="0">
              <a:spcBef>
                <a:spcPts val="0"/>
              </a:spcBef>
              <a:buNone/>
            </a:pPr>
            <a:r>
              <a:rPr lang="en-US" sz="1600">
                <a:latin typeface="Questrial"/>
                <a:ea typeface="Questrial"/>
                <a:cs typeface="Questrial"/>
                <a:sym typeface="Questrial"/>
              </a:rPr>
              <a:t>            SDN controller</a:t>
            </a:r>
          </a:p>
          <a:p>
            <a:pPr lvl="0" indent="457200" rtl="0">
              <a:spcBef>
                <a:spcPts val="0"/>
              </a:spcBef>
              <a:buNone/>
            </a:pPr>
            <a:endParaRPr sz="1600">
              <a:latin typeface="Questrial"/>
              <a:ea typeface="Questrial"/>
              <a:cs typeface="Questrial"/>
              <a:sym typeface="Questrial"/>
            </a:endParaRPr>
          </a:p>
          <a:p>
            <a:pPr lvl="0" indent="457200" rtl="0">
              <a:spcBef>
                <a:spcPts val="0"/>
              </a:spcBef>
              <a:buNone/>
            </a:pPr>
            <a:endParaRPr sz="1600">
              <a:latin typeface="Questrial"/>
              <a:ea typeface="Questrial"/>
              <a:cs typeface="Questrial"/>
              <a:sym typeface="Questrial"/>
            </a:endParaRPr>
          </a:p>
          <a:p>
            <a:pPr marL="457200" lvl="0" indent="-330200" rtl="0">
              <a:spcBef>
                <a:spcPts val="0"/>
              </a:spcBef>
              <a:buSzPct val="100000"/>
              <a:buFont typeface="Questrial"/>
              <a:buChar char="-"/>
            </a:pPr>
            <a:r>
              <a:rPr lang="en-US" sz="1600">
                <a:latin typeface="Questrial"/>
                <a:ea typeface="Questrial"/>
                <a:cs typeface="Questrial"/>
                <a:sym typeface="Questrial"/>
              </a:rPr>
              <a:t>Network resource information </a:t>
            </a:r>
          </a:p>
          <a:p>
            <a:pPr lvl="0" rtl="0">
              <a:spcBef>
                <a:spcPts val="0"/>
              </a:spcBef>
              <a:buNone/>
            </a:pPr>
            <a:r>
              <a:rPr lang="en-US" sz="1600">
                <a:latin typeface="Questrial"/>
                <a:ea typeface="Questrial"/>
                <a:cs typeface="Questrial"/>
                <a:sym typeface="Questrial"/>
              </a:rPr>
              <a:t>          derived  from both LLDP and SNMP</a:t>
            </a:r>
          </a:p>
          <a:p>
            <a:pPr lvl="0" indent="457200" rtl="0">
              <a:spcBef>
                <a:spcPts val="0"/>
              </a:spcBef>
              <a:buNone/>
            </a:pPr>
            <a:endParaRPr sz="700">
              <a:latin typeface="Questrial"/>
              <a:ea typeface="Questrial"/>
              <a:cs typeface="Questrial"/>
              <a:sym typeface="Questrial"/>
            </a:endParaRPr>
          </a:p>
          <a:p>
            <a:pPr lvl="0" indent="457200" rtl="0">
              <a:spcBef>
                <a:spcPts val="0"/>
              </a:spcBef>
              <a:buNone/>
            </a:pPr>
            <a:endParaRPr sz="700">
              <a:latin typeface="Questrial"/>
              <a:ea typeface="Questrial"/>
              <a:cs typeface="Questrial"/>
              <a:sym typeface="Questrial"/>
            </a:endParaRPr>
          </a:p>
          <a:p>
            <a:pPr lvl="0" indent="457200" rtl="0">
              <a:spcBef>
                <a:spcPts val="0"/>
              </a:spcBef>
              <a:buNone/>
            </a:pPr>
            <a:endParaRPr sz="700">
              <a:latin typeface="Questrial"/>
              <a:ea typeface="Questrial"/>
              <a:cs typeface="Questrial"/>
              <a:sym typeface="Questrial"/>
            </a:endParaRPr>
          </a:p>
          <a:p>
            <a:pPr marL="457200" lvl="0" indent="-330200" rtl="0">
              <a:spcBef>
                <a:spcPts val="0"/>
              </a:spcBef>
              <a:buSzPct val="100000"/>
              <a:buFont typeface="Questrial"/>
              <a:buChar char="-"/>
            </a:pPr>
            <a:r>
              <a:rPr lang="en-US" sz="1600">
                <a:latin typeface="Questrial"/>
                <a:ea typeface="Questrial"/>
                <a:cs typeface="Questrial"/>
                <a:sym typeface="Questrial"/>
              </a:rPr>
              <a:t>We have extended the </a:t>
            </a:r>
            <a:r>
              <a:rPr lang="en-US" sz="1600" b="1">
                <a:latin typeface="Questrial"/>
                <a:ea typeface="Questrial"/>
                <a:cs typeface="Questrial"/>
                <a:sym typeface="Questrial"/>
              </a:rPr>
              <a:t>Periscope</a:t>
            </a:r>
            <a:r>
              <a:rPr lang="en-US" sz="1600">
                <a:latin typeface="Questrial"/>
                <a:ea typeface="Questrial"/>
                <a:cs typeface="Questrial"/>
                <a:sym typeface="Questrial"/>
              </a:rPr>
              <a:t>/</a:t>
            </a:r>
            <a:r>
              <a:rPr lang="en-US" sz="1600" b="1">
                <a:latin typeface="Questrial"/>
                <a:ea typeface="Questrial"/>
                <a:cs typeface="Questrial"/>
                <a:sym typeface="Questrial"/>
              </a:rPr>
              <a:t>UNIS</a:t>
            </a:r>
            <a:r>
              <a:rPr lang="en-US" sz="1600">
                <a:latin typeface="Questrial"/>
                <a:ea typeface="Questrial"/>
                <a:cs typeface="Questrial"/>
                <a:sym typeface="Questrial"/>
              </a:rPr>
              <a:t> schemas to support visualization and programmatic use of the topology within </a:t>
            </a:r>
            <a:r>
              <a:rPr lang="en-US" sz="1600" b="1">
                <a:latin typeface="Questrial"/>
                <a:ea typeface="Questrial"/>
                <a:cs typeface="Questrial"/>
                <a:sym typeface="Questrial"/>
              </a:rPr>
              <a:t>NMAL</a:t>
            </a:r>
            <a:r>
              <a:rPr lang="en-US" sz="1600">
                <a:latin typeface="Questrial"/>
                <a:ea typeface="Questrial"/>
                <a:cs typeface="Questrial"/>
                <a:sym typeface="Questrial"/>
              </a:rPr>
              <a:t>.</a:t>
            </a:r>
          </a:p>
          <a:p>
            <a:pPr lvl="0" rtl="0">
              <a:spcBef>
                <a:spcPts val="0"/>
              </a:spcBef>
              <a:buNone/>
            </a:pPr>
            <a:endParaRPr sz="1600">
              <a:latin typeface="Questrial"/>
              <a:ea typeface="Questrial"/>
              <a:cs typeface="Questrial"/>
              <a:sym typeface="Questrial"/>
            </a:endParaRPr>
          </a:p>
          <a:p>
            <a:pPr marL="457200" lvl="0" indent="-330200" rtl="0">
              <a:spcBef>
                <a:spcPts val="0"/>
              </a:spcBef>
              <a:buSzPct val="100000"/>
              <a:buFont typeface="Questrial"/>
              <a:buChar char="-"/>
            </a:pPr>
            <a:r>
              <a:rPr lang="en-US" sz="1600" b="1">
                <a:solidFill>
                  <a:schemeClr val="accent6"/>
                </a:solidFill>
                <a:latin typeface="Questrial"/>
                <a:ea typeface="Questrial"/>
                <a:cs typeface="Questrial"/>
                <a:sym typeface="Questrial"/>
              </a:rPr>
              <a:t>Next steps: </a:t>
            </a:r>
            <a:r>
              <a:rPr lang="en-US" sz="1600">
                <a:latin typeface="Questrial"/>
                <a:ea typeface="Questrial"/>
                <a:cs typeface="Questrial"/>
                <a:sym typeface="Questrial"/>
              </a:rPr>
              <a:t>integrating techniques for capturing inter-site layer-3 topology</a:t>
            </a:r>
          </a:p>
          <a:p>
            <a:pPr lvl="0" rtl="0">
              <a:spcBef>
                <a:spcPts val="0"/>
              </a:spcBef>
              <a:buNone/>
            </a:pPr>
            <a:endParaRPr sz="1600">
              <a:latin typeface="Questrial"/>
              <a:ea typeface="Questrial"/>
              <a:cs typeface="Questrial"/>
              <a:sym typeface="Questrial"/>
            </a:endParaRPr>
          </a:p>
          <a:p>
            <a:pPr lvl="0" rtl="0">
              <a:spcBef>
                <a:spcPts val="0"/>
              </a:spcBef>
              <a:buNone/>
            </a:pPr>
            <a:endParaRPr>
              <a:latin typeface="Questrial"/>
              <a:ea typeface="Questrial"/>
              <a:cs typeface="Questrial"/>
              <a:sym typeface="Questrial"/>
            </a:endParaRPr>
          </a:p>
        </p:txBody>
      </p:sp>
      <p:pic>
        <p:nvPicPr>
          <p:cNvPr id="336" name="Shape 336"/>
          <p:cNvPicPr preferRelativeResize="0"/>
          <p:nvPr/>
        </p:nvPicPr>
        <p:blipFill>
          <a:blip r:embed="rId5">
            <a:alphaModFix/>
          </a:blip>
          <a:stretch>
            <a:fillRect/>
          </a:stretch>
        </p:blipFill>
        <p:spPr>
          <a:xfrm>
            <a:off x="4570674" y="1208150"/>
            <a:ext cx="4321748" cy="2565625"/>
          </a:xfrm>
          <a:prstGeom prst="rect">
            <a:avLst/>
          </a:prstGeom>
          <a:noFill/>
          <a:ln>
            <a:noFill/>
          </a:ln>
        </p:spPr>
      </p:pic>
      <p:sp>
        <p:nvSpPr>
          <p:cNvPr id="12"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Shape 342"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343" name="Shape 343"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344" name="Shape 344"/>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345" name="Shape 345"/>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Technical Goals - SDN</a:t>
            </a:r>
          </a:p>
          <a:p>
            <a:pPr lvl="0" rtl="0">
              <a:lnSpc>
                <a:spcPct val="90000"/>
              </a:lnSpc>
              <a:spcBef>
                <a:spcPts val="0"/>
              </a:spcBef>
              <a:buClr>
                <a:srgbClr val="DBDBDB"/>
              </a:buClr>
              <a:buFont typeface="Arial"/>
              <a:buNone/>
            </a:pPr>
            <a:endParaRPr sz="1800" b="1">
              <a:solidFill>
                <a:schemeClr val="lt1"/>
              </a:solidFill>
              <a:latin typeface="Questrial"/>
              <a:ea typeface="Questrial"/>
              <a:cs typeface="Questrial"/>
              <a:sym typeface="Questrial"/>
            </a:endParaRPr>
          </a:p>
        </p:txBody>
      </p:sp>
      <p:graphicFrame>
        <p:nvGraphicFramePr>
          <p:cNvPr id="346" name="Shape 346"/>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348" name="Shape 348"/>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50" name="Shape 350"/>
          <p:cNvSpPr txBox="1"/>
          <p:nvPr/>
        </p:nvSpPr>
        <p:spPr>
          <a:xfrm>
            <a:off x="697350" y="748825"/>
            <a:ext cx="8161800" cy="3989700"/>
          </a:xfrm>
          <a:prstGeom prst="rect">
            <a:avLst/>
          </a:prstGeom>
          <a:noFill/>
          <a:ln>
            <a:noFill/>
          </a:ln>
        </p:spPr>
        <p:txBody>
          <a:bodyPr lIns="91425" tIns="91425" rIns="91425" bIns="91425" anchor="t" anchorCtr="0">
            <a:noAutofit/>
          </a:bodyPr>
          <a:lstStyle/>
          <a:p>
            <a:pPr lvl="0" rtl="0">
              <a:spcBef>
                <a:spcPts val="0"/>
              </a:spcBef>
              <a:buNone/>
            </a:pPr>
            <a:r>
              <a:rPr lang="en-US" sz="1800" b="1" dirty="0">
                <a:solidFill>
                  <a:srgbClr val="1C4587"/>
                </a:solidFill>
                <a:latin typeface="Questrial"/>
                <a:ea typeface="Questrial"/>
                <a:cs typeface="Questrial"/>
                <a:sym typeface="Questrial"/>
              </a:rPr>
              <a:t>GOAL: </a:t>
            </a:r>
            <a:r>
              <a:rPr lang="en-US" sz="1800" dirty="0">
                <a:solidFill>
                  <a:srgbClr val="1C4587"/>
                </a:solidFill>
                <a:latin typeface="Questrial"/>
                <a:ea typeface="Questrial"/>
                <a:cs typeface="Questrial"/>
                <a:sym typeface="Questrial"/>
              </a:rPr>
              <a:t>Software Defined Networking (SDN) component control</a:t>
            </a:r>
          </a:p>
          <a:p>
            <a:pPr lvl="0" rtl="0">
              <a:spcBef>
                <a:spcPts val="0"/>
              </a:spcBef>
              <a:buNone/>
            </a:pPr>
            <a:endParaRPr sz="1100" dirty="0">
              <a:solidFill>
                <a:srgbClr val="1C4587"/>
              </a:solidFill>
              <a:latin typeface="Questrial"/>
              <a:ea typeface="Questrial"/>
              <a:cs typeface="Questrial"/>
              <a:sym typeface="Questrial"/>
            </a:endParaRPr>
          </a:p>
          <a:p>
            <a:pPr marL="457200" lvl="0" indent="-330200" rtl="0">
              <a:spcBef>
                <a:spcPts val="0"/>
              </a:spcBef>
              <a:buSzPct val="100000"/>
              <a:buFont typeface="Questrial"/>
              <a:buChar char="-"/>
            </a:pPr>
            <a:r>
              <a:rPr lang="en-US" sz="1600" dirty="0">
                <a:latin typeface="Questrial"/>
                <a:ea typeface="Questrial"/>
                <a:cs typeface="Questrial"/>
                <a:sym typeface="Questrial"/>
              </a:rPr>
              <a:t>While our initial networking focus has been on understanding the </a:t>
            </a:r>
            <a:r>
              <a:rPr lang="en-US" sz="1600" b="1" dirty="0">
                <a:latin typeface="Questrial"/>
                <a:ea typeface="Questrial"/>
                <a:cs typeface="Questrial"/>
                <a:sym typeface="Questrial"/>
              </a:rPr>
              <a:t>topology </a:t>
            </a:r>
            <a:r>
              <a:rPr lang="en-US" sz="1600" dirty="0">
                <a:latin typeface="Questrial"/>
                <a:ea typeface="Questrial"/>
                <a:cs typeface="Questrial"/>
                <a:sym typeface="Questrial"/>
              </a:rPr>
              <a:t>and  </a:t>
            </a:r>
            <a:r>
              <a:rPr lang="en-US" sz="1600" b="1" dirty="0">
                <a:latin typeface="Questrial"/>
                <a:ea typeface="Questrial"/>
                <a:cs typeface="Questrial"/>
                <a:sym typeface="Questrial"/>
              </a:rPr>
              <a:t>load </a:t>
            </a:r>
            <a:r>
              <a:rPr lang="en-US" sz="1600" dirty="0">
                <a:latin typeface="Questrial"/>
                <a:ea typeface="Questrial"/>
                <a:cs typeface="Questrial"/>
                <a:sym typeface="Questrial"/>
              </a:rPr>
              <a:t>within our networks, we are targeting the ability to </a:t>
            </a:r>
            <a:r>
              <a:rPr lang="en-US" sz="1600" b="1" i="1" dirty="0">
                <a:latin typeface="Questrial"/>
                <a:ea typeface="Questrial"/>
                <a:cs typeface="Questrial"/>
                <a:sym typeface="Questrial"/>
              </a:rPr>
              <a:t>orchestrate </a:t>
            </a:r>
            <a:r>
              <a:rPr lang="en-US" sz="1600" dirty="0">
                <a:latin typeface="Questrial"/>
                <a:ea typeface="Questrial"/>
                <a:cs typeface="Questrial"/>
                <a:sym typeface="Questrial"/>
              </a:rPr>
              <a:t>our network components to meet the needs of our OSiRIS users</a:t>
            </a:r>
          </a:p>
          <a:p>
            <a:pPr marL="457200" lvl="0" indent="-330200" rtl="0">
              <a:spcBef>
                <a:spcPts val="0"/>
              </a:spcBef>
              <a:buSzPct val="100000"/>
              <a:buFont typeface="Questrial"/>
              <a:buChar char="-"/>
            </a:pPr>
            <a:r>
              <a:rPr lang="en-US" sz="1600" dirty="0">
                <a:latin typeface="Questrial"/>
                <a:ea typeface="Questrial"/>
                <a:cs typeface="Questrial"/>
                <a:sym typeface="Questrial"/>
              </a:rPr>
              <a:t>We completed initial testing to ensure </a:t>
            </a:r>
            <a:r>
              <a:rPr lang="en-US" sz="1600" dirty="0" err="1">
                <a:latin typeface="Questrial"/>
                <a:ea typeface="Questrial"/>
                <a:cs typeface="Questrial"/>
                <a:sym typeface="Questrial"/>
              </a:rPr>
              <a:t>OpenFlow</a:t>
            </a:r>
            <a:r>
              <a:rPr lang="en-US" sz="1600" dirty="0">
                <a:latin typeface="Questrial"/>
                <a:ea typeface="Questrial"/>
                <a:cs typeface="Questrial"/>
                <a:sym typeface="Questrial"/>
              </a:rPr>
              <a:t> configuration works as expected across OSiRIS switching hardware and </a:t>
            </a:r>
            <a:r>
              <a:rPr lang="en-US" sz="1600" b="1" dirty="0">
                <a:latin typeface="Questrial"/>
                <a:ea typeface="Questrial"/>
                <a:cs typeface="Questrial"/>
                <a:sym typeface="Questrial"/>
              </a:rPr>
              <a:t>Open </a:t>
            </a:r>
            <a:r>
              <a:rPr lang="en-US" sz="1600" b="1" dirty="0" err="1">
                <a:latin typeface="Questrial"/>
                <a:ea typeface="Questrial"/>
                <a:cs typeface="Questrial"/>
                <a:sym typeface="Questrial"/>
              </a:rPr>
              <a:t>vSwitch</a:t>
            </a:r>
            <a:r>
              <a:rPr lang="en-US" sz="1600" dirty="0">
                <a:latin typeface="Questrial"/>
                <a:ea typeface="Questrial"/>
                <a:cs typeface="Questrial"/>
                <a:sym typeface="Questrial"/>
              </a:rPr>
              <a:t> instances</a:t>
            </a:r>
          </a:p>
          <a:p>
            <a:pPr marL="457200" lvl="0" indent="-330200" rtl="0">
              <a:spcBef>
                <a:spcPts val="0"/>
              </a:spcBef>
              <a:buSzPct val="100000"/>
              <a:buFont typeface="Questrial"/>
              <a:buChar char="-"/>
            </a:pPr>
            <a:r>
              <a:rPr lang="en-US" sz="1600" dirty="0">
                <a:latin typeface="Questrial"/>
                <a:ea typeface="Questrial"/>
                <a:cs typeface="Questrial"/>
                <a:sym typeface="Questrial"/>
              </a:rPr>
              <a:t>A </a:t>
            </a:r>
            <a:r>
              <a:rPr lang="en-US" sz="1600" b="1" dirty="0" err="1">
                <a:latin typeface="Questrial"/>
                <a:ea typeface="Questrial"/>
                <a:cs typeface="Questrial"/>
                <a:sym typeface="Questrial"/>
              </a:rPr>
              <a:t>Ryu</a:t>
            </a:r>
            <a:r>
              <a:rPr lang="en-US" sz="1600" b="1" dirty="0">
                <a:latin typeface="Questrial"/>
                <a:ea typeface="Questrial"/>
                <a:cs typeface="Questrial"/>
                <a:sym typeface="Questrial"/>
              </a:rPr>
              <a:t> </a:t>
            </a:r>
            <a:r>
              <a:rPr lang="en-US" sz="1600" dirty="0">
                <a:latin typeface="Questrial"/>
                <a:ea typeface="Questrial"/>
                <a:cs typeface="Questrial"/>
                <a:sym typeface="Questrial"/>
              </a:rPr>
              <a:t>library has been developed to inspect and modify </a:t>
            </a:r>
            <a:r>
              <a:rPr lang="en-US" sz="1600" dirty="0" err="1">
                <a:latin typeface="Questrial"/>
                <a:ea typeface="Questrial"/>
                <a:cs typeface="Questrial"/>
                <a:sym typeface="Questrial"/>
              </a:rPr>
              <a:t>OpenFlow</a:t>
            </a:r>
            <a:r>
              <a:rPr lang="en-US" sz="1600" dirty="0">
                <a:latin typeface="Questrial"/>
                <a:ea typeface="Questrial"/>
                <a:cs typeface="Questrial"/>
                <a:sym typeface="Questrial"/>
              </a:rPr>
              <a:t> device configuration, both programmatically and via a command line interface</a:t>
            </a:r>
          </a:p>
          <a:p>
            <a:pPr marL="457200" lvl="0" indent="-330200" rtl="0">
              <a:spcBef>
                <a:spcPts val="0"/>
              </a:spcBef>
              <a:buClr>
                <a:schemeClr val="dk1"/>
              </a:buClr>
              <a:buSzPct val="100000"/>
              <a:buFont typeface="Questrial"/>
              <a:buChar char="-"/>
            </a:pPr>
            <a:r>
              <a:rPr lang="en-US" sz="1600" b="1" dirty="0">
                <a:solidFill>
                  <a:schemeClr val="accent6"/>
                </a:solidFill>
                <a:latin typeface="Questrial"/>
                <a:ea typeface="Questrial"/>
                <a:cs typeface="Questrial"/>
                <a:sym typeface="Questrial"/>
              </a:rPr>
              <a:t>Next steps: </a:t>
            </a:r>
            <a:r>
              <a:rPr lang="en-US" sz="1600" dirty="0">
                <a:solidFill>
                  <a:schemeClr val="dk1"/>
                </a:solidFill>
                <a:latin typeface="Questrial"/>
                <a:ea typeface="Questrial"/>
                <a:cs typeface="Questrial"/>
                <a:sym typeface="Questrial"/>
              </a:rPr>
              <a:t>integrate </a:t>
            </a:r>
            <a:r>
              <a:rPr lang="en-US" sz="1600" b="1" dirty="0" err="1">
                <a:solidFill>
                  <a:schemeClr val="dk1"/>
                </a:solidFill>
                <a:latin typeface="Questrial"/>
                <a:ea typeface="Questrial"/>
                <a:cs typeface="Questrial"/>
                <a:sym typeface="Questrial"/>
              </a:rPr>
              <a:t>Ryu</a:t>
            </a:r>
            <a:r>
              <a:rPr lang="en-US" sz="1600" b="1" dirty="0">
                <a:solidFill>
                  <a:schemeClr val="dk1"/>
                </a:solidFill>
                <a:latin typeface="Questrial"/>
                <a:ea typeface="Questrial"/>
                <a:cs typeface="Questrial"/>
                <a:sym typeface="Questrial"/>
              </a:rPr>
              <a:t> </a:t>
            </a:r>
            <a:r>
              <a:rPr lang="en-US" sz="1600" dirty="0">
                <a:solidFill>
                  <a:schemeClr val="dk1"/>
                </a:solidFill>
                <a:latin typeface="Questrial"/>
                <a:ea typeface="Questrial"/>
                <a:cs typeface="Questrial"/>
                <a:sym typeface="Questrial"/>
              </a:rPr>
              <a:t>library with our UNIS runtime (</a:t>
            </a:r>
            <a:r>
              <a:rPr lang="en-US" sz="1600" b="1" dirty="0">
                <a:solidFill>
                  <a:schemeClr val="dk1"/>
                </a:solidFill>
                <a:latin typeface="Questrial"/>
                <a:ea typeface="Questrial"/>
                <a:cs typeface="Questrial"/>
                <a:sym typeface="Questrial"/>
              </a:rPr>
              <a:t>UNIS-RT) </a:t>
            </a:r>
            <a:r>
              <a:rPr lang="en-US" sz="1600" dirty="0">
                <a:solidFill>
                  <a:schemeClr val="dk1"/>
                </a:solidFill>
                <a:latin typeface="Questrial"/>
                <a:ea typeface="Questrial"/>
                <a:cs typeface="Questrial"/>
                <a:sym typeface="Questrial"/>
              </a:rPr>
              <a:t>to effect dynamic topology changes based on observed network state.</a:t>
            </a:r>
          </a:p>
          <a:p>
            <a:pPr lvl="0" rtl="0">
              <a:spcBef>
                <a:spcPts val="0"/>
              </a:spcBef>
              <a:buNone/>
            </a:pPr>
            <a:endParaRPr sz="1600" dirty="0">
              <a:solidFill>
                <a:schemeClr val="dk1"/>
              </a:solidFill>
              <a:latin typeface="Questrial"/>
              <a:ea typeface="Questrial"/>
              <a:cs typeface="Questrial"/>
              <a:sym typeface="Questrial"/>
            </a:endParaRPr>
          </a:p>
          <a:p>
            <a:pPr marL="457200" lvl="0" indent="-330200" rtl="0">
              <a:spcBef>
                <a:spcPts val="0"/>
              </a:spcBef>
              <a:buClr>
                <a:schemeClr val="dk1"/>
              </a:buClr>
              <a:buSzPct val="100000"/>
              <a:buFont typeface="Questrial"/>
              <a:buChar char="-"/>
            </a:pPr>
            <a:r>
              <a:rPr lang="en-US" sz="1600" b="1" dirty="0">
                <a:solidFill>
                  <a:schemeClr val="accent5"/>
                </a:solidFill>
                <a:latin typeface="Questrial"/>
                <a:ea typeface="Questrial"/>
                <a:cs typeface="Questrial"/>
                <a:sym typeface="Questrial"/>
              </a:rPr>
              <a:t>Long term goal: </a:t>
            </a:r>
            <a:r>
              <a:rPr lang="en-US" sz="1600" dirty="0">
                <a:solidFill>
                  <a:schemeClr val="dk1"/>
                </a:solidFill>
                <a:latin typeface="Questrial"/>
                <a:ea typeface="Questrial"/>
                <a:cs typeface="Questrial"/>
                <a:sym typeface="Questrial"/>
              </a:rPr>
              <a:t> The ability to orchestrate the use of </a:t>
            </a:r>
            <a:r>
              <a:rPr lang="en-US" sz="1600" b="1" dirty="0">
                <a:solidFill>
                  <a:schemeClr val="dk1"/>
                </a:solidFill>
                <a:latin typeface="Questrial"/>
                <a:ea typeface="Questrial"/>
                <a:cs typeface="Questrial"/>
                <a:sym typeface="Questrial"/>
              </a:rPr>
              <a:t>all </a:t>
            </a:r>
            <a:r>
              <a:rPr lang="en-US" sz="1600" dirty="0">
                <a:solidFill>
                  <a:schemeClr val="dk1"/>
                </a:solidFill>
                <a:latin typeface="Questrial"/>
                <a:ea typeface="Questrial"/>
                <a:cs typeface="Questrial"/>
                <a:sym typeface="Questrial"/>
              </a:rPr>
              <a:t>available network paths to simultaneously satisfy the requirements of multiple science domains and optimize the overall performance of the infrastructure</a:t>
            </a:r>
          </a:p>
          <a:p>
            <a:pPr lvl="0" rtl="0">
              <a:spcBef>
                <a:spcPts val="0"/>
              </a:spcBef>
              <a:buNone/>
            </a:pPr>
            <a:endParaRPr sz="1600" dirty="0">
              <a:latin typeface="Questrial"/>
              <a:ea typeface="Questrial"/>
              <a:cs typeface="Questrial"/>
              <a:sym typeface="Questrial"/>
            </a:endParaRPr>
          </a:p>
          <a:p>
            <a:pPr lvl="0" rtl="0">
              <a:spcBef>
                <a:spcPts val="0"/>
              </a:spcBef>
              <a:buNone/>
            </a:pPr>
            <a:endParaRPr dirty="0">
              <a:latin typeface="Questrial"/>
              <a:ea typeface="Questrial"/>
              <a:cs typeface="Questrial"/>
              <a:sym typeface="Questrial"/>
            </a:endParaRP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Shape 356"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357" name="Shape 357"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358" name="Shape 358"/>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359" name="Shape 359"/>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Technical Goals - Identity</a:t>
            </a:r>
            <a:r>
              <a:rPr lang="en-US" sz="3000" b="1">
                <a:solidFill>
                  <a:schemeClr val="lt1"/>
                </a:solidFill>
                <a:latin typeface="Questrial"/>
                <a:ea typeface="Questrial"/>
                <a:cs typeface="Questrial"/>
                <a:sym typeface="Questrial"/>
              </a:rPr>
              <a:t> </a:t>
            </a:r>
          </a:p>
          <a:p>
            <a:pPr lvl="0" rtl="0">
              <a:lnSpc>
                <a:spcPct val="90000"/>
              </a:lnSpc>
              <a:spcBef>
                <a:spcPts val="0"/>
              </a:spcBef>
              <a:buClr>
                <a:srgbClr val="DBDBDB"/>
              </a:buClr>
              <a:buFont typeface="Arial"/>
              <a:buNone/>
            </a:pPr>
            <a:endParaRPr sz="1800" b="1">
              <a:solidFill>
                <a:schemeClr val="lt1"/>
              </a:solidFill>
              <a:latin typeface="Questrial"/>
              <a:ea typeface="Questrial"/>
              <a:cs typeface="Questrial"/>
              <a:sym typeface="Questrial"/>
            </a:endParaRPr>
          </a:p>
        </p:txBody>
      </p:sp>
      <p:graphicFrame>
        <p:nvGraphicFramePr>
          <p:cNvPr id="360" name="Shape 360"/>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362" name="Shape 362"/>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64" name="Shape 364"/>
          <p:cNvSpPr txBox="1"/>
          <p:nvPr/>
        </p:nvSpPr>
        <p:spPr>
          <a:xfrm>
            <a:off x="697350" y="825025"/>
            <a:ext cx="8161800" cy="3989700"/>
          </a:xfrm>
          <a:prstGeom prst="rect">
            <a:avLst/>
          </a:prstGeom>
          <a:noFill/>
          <a:ln>
            <a:noFill/>
          </a:ln>
        </p:spPr>
        <p:txBody>
          <a:bodyPr lIns="91425" tIns="91425" rIns="91425" bIns="91425" anchor="t" anchorCtr="0">
            <a:noAutofit/>
          </a:bodyPr>
          <a:lstStyle/>
          <a:p>
            <a:pPr lvl="0" rtl="0">
              <a:spcBef>
                <a:spcPts val="0"/>
              </a:spcBef>
              <a:buNone/>
            </a:pPr>
            <a:r>
              <a:rPr lang="en-US" sz="1800" b="1" dirty="0">
                <a:solidFill>
                  <a:srgbClr val="1C4587"/>
                </a:solidFill>
                <a:latin typeface="Questrial"/>
                <a:ea typeface="Questrial"/>
                <a:cs typeface="Questrial"/>
                <a:sym typeface="Questrial"/>
              </a:rPr>
              <a:t>GOAL: </a:t>
            </a:r>
            <a:r>
              <a:rPr lang="en-US" sz="1800" dirty="0">
                <a:solidFill>
                  <a:srgbClr val="1C4587"/>
                </a:solidFill>
                <a:latin typeface="Questrial"/>
                <a:ea typeface="Questrial"/>
                <a:cs typeface="Questrial"/>
                <a:sym typeface="Questrial"/>
              </a:rPr>
              <a:t>Utilize federated campus identities to access </a:t>
            </a:r>
            <a:r>
              <a:rPr lang="en-US" sz="1800" dirty="0" smtClean="0">
                <a:solidFill>
                  <a:srgbClr val="1C4587"/>
                </a:solidFill>
                <a:latin typeface="Questrial"/>
                <a:ea typeface="Questrial"/>
                <a:cs typeface="Questrial"/>
                <a:sym typeface="Questrial"/>
              </a:rPr>
              <a:t>OSiRIS and enable fine grained access control for services and resources.</a:t>
            </a:r>
            <a:endParaRPr lang="en-US" sz="1800" dirty="0">
              <a:solidFill>
                <a:srgbClr val="1C4587"/>
              </a:solidFill>
              <a:latin typeface="Questrial"/>
              <a:ea typeface="Questrial"/>
              <a:cs typeface="Questrial"/>
              <a:sym typeface="Questrial"/>
            </a:endParaRPr>
          </a:p>
          <a:p>
            <a:pPr lvl="0" rtl="0">
              <a:spcBef>
                <a:spcPts val="0"/>
              </a:spcBef>
              <a:buNone/>
            </a:pPr>
            <a:endParaRPr sz="1800" dirty="0">
              <a:solidFill>
                <a:srgbClr val="1C4587"/>
              </a:solidFill>
              <a:latin typeface="Questrial"/>
              <a:ea typeface="Questrial"/>
              <a:cs typeface="Questrial"/>
              <a:sym typeface="Questrial"/>
            </a:endParaRPr>
          </a:p>
          <a:p>
            <a:pPr marL="457200" lvl="0" indent="-228600" rtl="0">
              <a:spcBef>
                <a:spcPts val="0"/>
              </a:spcBef>
              <a:buFont typeface="Questrial"/>
              <a:buChar char="●"/>
            </a:pPr>
            <a:r>
              <a:rPr lang="en-US" sz="1800" dirty="0">
                <a:latin typeface="Questrial"/>
                <a:ea typeface="Questrial"/>
                <a:cs typeface="Questrial"/>
                <a:sym typeface="Questrial"/>
              </a:rPr>
              <a:t>Developed </a:t>
            </a:r>
            <a:r>
              <a:rPr lang="en-US" sz="1800" b="1" dirty="0">
                <a:latin typeface="Questrial"/>
                <a:ea typeface="Questrial"/>
                <a:cs typeface="Questrial"/>
                <a:sym typeface="Questrial"/>
              </a:rPr>
              <a:t>OSiRIS </a:t>
            </a:r>
            <a:r>
              <a:rPr lang="en-US" sz="1800" dirty="0">
                <a:latin typeface="Questrial"/>
                <a:ea typeface="Questrial"/>
                <a:cs typeface="Questrial"/>
                <a:sym typeface="Questrial"/>
              </a:rPr>
              <a:t>Access Assertions (</a:t>
            </a:r>
            <a:r>
              <a:rPr lang="en-US" sz="1800" b="1" dirty="0">
                <a:latin typeface="Questrial"/>
                <a:ea typeface="Questrial"/>
                <a:cs typeface="Questrial"/>
                <a:sym typeface="Questrial"/>
              </a:rPr>
              <a:t>OAA</a:t>
            </a:r>
            <a:r>
              <a:rPr lang="en-US" sz="1800" dirty="0">
                <a:latin typeface="Questrial"/>
                <a:ea typeface="Questrial"/>
                <a:cs typeface="Questrial"/>
                <a:sym typeface="Questrial"/>
              </a:rPr>
              <a:t>)  -- SAML compliant middleware to enable secure federated access to </a:t>
            </a:r>
            <a:r>
              <a:rPr lang="en-US" sz="1800" dirty="0" err="1">
                <a:latin typeface="Questrial"/>
                <a:ea typeface="Questrial"/>
                <a:cs typeface="Questrial"/>
                <a:sym typeface="Questrial"/>
              </a:rPr>
              <a:t>Ceph</a:t>
            </a:r>
            <a:r>
              <a:rPr lang="en-US" sz="1800" dirty="0">
                <a:latin typeface="Questrial"/>
                <a:ea typeface="Questrial"/>
                <a:cs typeface="Questrial"/>
                <a:sym typeface="Questrial"/>
              </a:rPr>
              <a:t> storage as well as secure access for network management</a:t>
            </a:r>
          </a:p>
          <a:p>
            <a:pPr marL="457200" lvl="0" indent="-342900" rtl="0">
              <a:spcBef>
                <a:spcPts val="0"/>
              </a:spcBef>
              <a:buSzPct val="100000"/>
              <a:buFont typeface="Questrial"/>
              <a:buChar char="●"/>
            </a:pPr>
            <a:r>
              <a:rPr lang="en-US" sz="1800" dirty="0">
                <a:latin typeface="Questrial"/>
                <a:ea typeface="Questrial"/>
                <a:cs typeface="Questrial"/>
                <a:sym typeface="Questrial"/>
              </a:rPr>
              <a:t>NSF’s </a:t>
            </a:r>
            <a:r>
              <a:rPr lang="en-US" sz="1800" b="1" dirty="0">
                <a:latin typeface="Questrial"/>
                <a:ea typeface="Questrial"/>
                <a:cs typeface="Questrial"/>
                <a:sym typeface="Questrial"/>
              </a:rPr>
              <a:t>Center for Trusted Scientific Cyberinfrastructure</a:t>
            </a:r>
            <a:r>
              <a:rPr lang="en-US" sz="1800" dirty="0">
                <a:latin typeface="Questrial"/>
                <a:ea typeface="Questrial"/>
                <a:cs typeface="Questrial"/>
                <a:sym typeface="Questrial"/>
              </a:rPr>
              <a:t> (</a:t>
            </a:r>
            <a:r>
              <a:rPr lang="en-US" sz="1800" b="1" dirty="0">
                <a:latin typeface="Questrial"/>
                <a:ea typeface="Questrial"/>
                <a:cs typeface="Questrial"/>
                <a:sym typeface="Questrial"/>
              </a:rPr>
              <a:t>CTSC</a:t>
            </a:r>
            <a:r>
              <a:rPr lang="en-US" sz="1800" dirty="0">
                <a:latin typeface="Questrial"/>
                <a:ea typeface="Questrial"/>
                <a:cs typeface="Questrial"/>
                <a:sym typeface="Questrial"/>
              </a:rPr>
              <a:t>) was engaged early in the OAA development process (July 2016)</a:t>
            </a:r>
          </a:p>
          <a:p>
            <a:pPr marL="914400" lvl="1" indent="-342900" rtl="0">
              <a:spcBef>
                <a:spcPts val="0"/>
              </a:spcBef>
              <a:buSzPct val="100000"/>
              <a:buFont typeface="Questrial"/>
              <a:buChar char="○"/>
            </a:pPr>
            <a:r>
              <a:rPr lang="en-US" sz="1800" b="1" dirty="0">
                <a:latin typeface="Questrial"/>
                <a:ea typeface="Questrial"/>
                <a:cs typeface="Questrial"/>
                <a:sym typeface="Questrial"/>
              </a:rPr>
              <a:t>CTSC </a:t>
            </a:r>
            <a:r>
              <a:rPr lang="en-US" sz="1800" dirty="0">
                <a:latin typeface="Questrial"/>
                <a:ea typeface="Questrial"/>
                <a:cs typeface="Questrial"/>
                <a:sym typeface="Questrial"/>
              </a:rPr>
              <a:t>strongly influenced the design of OAA</a:t>
            </a:r>
          </a:p>
          <a:p>
            <a:pPr marL="914400" lvl="1" indent="-342900" rtl="0">
              <a:spcBef>
                <a:spcPts val="0"/>
              </a:spcBef>
              <a:buSzPct val="100000"/>
              <a:buFont typeface="Questrial"/>
              <a:buChar char="○"/>
            </a:pPr>
            <a:r>
              <a:rPr lang="en-US" sz="1800" b="1" dirty="0">
                <a:latin typeface="Questrial"/>
                <a:ea typeface="Questrial"/>
                <a:cs typeface="Questrial"/>
                <a:sym typeface="Questrial"/>
              </a:rPr>
              <a:t>CTSC </a:t>
            </a:r>
            <a:r>
              <a:rPr lang="en-US" sz="1800" dirty="0">
                <a:latin typeface="Questrial"/>
                <a:ea typeface="Questrial"/>
                <a:cs typeface="Questrial"/>
                <a:sym typeface="Questrial"/>
              </a:rPr>
              <a:t>review of the completed software very positive </a:t>
            </a:r>
          </a:p>
          <a:p>
            <a:pPr marL="914400" lvl="1" indent="-342900" rtl="0">
              <a:spcBef>
                <a:spcPts val="0"/>
              </a:spcBef>
              <a:buSzPct val="100000"/>
              <a:buFont typeface="Questrial"/>
              <a:buChar char="○"/>
            </a:pPr>
            <a:r>
              <a:rPr lang="en-US" sz="1800" b="1" dirty="0">
                <a:latin typeface="Questrial"/>
                <a:ea typeface="Questrial"/>
                <a:cs typeface="Questrial"/>
                <a:sym typeface="Questrial"/>
              </a:rPr>
              <a:t>CTSC </a:t>
            </a:r>
            <a:r>
              <a:rPr lang="en-US" sz="1800" dirty="0">
                <a:latin typeface="Questrial"/>
                <a:ea typeface="Questrial"/>
                <a:cs typeface="Questrial"/>
                <a:sym typeface="Questrial"/>
              </a:rPr>
              <a:t>report published March 31, 2017 (review packet has a copy)</a:t>
            </a:r>
          </a:p>
          <a:p>
            <a:pPr marL="457200" lvl="0" indent="-342900" rtl="0">
              <a:spcBef>
                <a:spcPts val="0"/>
              </a:spcBef>
              <a:buSzPct val="100000"/>
              <a:buFont typeface="Questrial"/>
              <a:buChar char="●"/>
            </a:pPr>
            <a:r>
              <a:rPr lang="en-US" sz="1800" b="1" dirty="0">
                <a:latin typeface="Questrial"/>
                <a:ea typeface="Questrial"/>
                <a:cs typeface="Questrial"/>
                <a:sym typeface="Questrial"/>
              </a:rPr>
              <a:t>OAA </a:t>
            </a:r>
            <a:r>
              <a:rPr lang="en-US" sz="1800" dirty="0">
                <a:latin typeface="Questrial"/>
                <a:ea typeface="Questrial"/>
                <a:cs typeface="Questrial"/>
                <a:sym typeface="Questrial"/>
              </a:rPr>
              <a:t>software published as open source and is expected to have much broader use than just with </a:t>
            </a:r>
            <a:r>
              <a:rPr lang="en-US" sz="1800" b="1" dirty="0">
                <a:latin typeface="Questrial"/>
                <a:ea typeface="Questrial"/>
                <a:cs typeface="Questrial"/>
                <a:sym typeface="Questrial"/>
              </a:rPr>
              <a:t>OSiRIS</a:t>
            </a:r>
          </a:p>
          <a:p>
            <a:pPr marL="457200" lvl="0" indent="-342900" rtl="0">
              <a:spcBef>
                <a:spcPts val="0"/>
              </a:spcBef>
              <a:buSzPct val="100000"/>
              <a:buFont typeface="Questrial"/>
              <a:buChar char="●"/>
            </a:pPr>
            <a:r>
              <a:rPr lang="en-US" sz="1800" dirty="0">
                <a:latin typeface="Questrial"/>
                <a:ea typeface="Questrial"/>
                <a:cs typeface="Questrial"/>
                <a:sym typeface="Questrial"/>
              </a:rPr>
              <a:t>User interfaces and </a:t>
            </a:r>
            <a:r>
              <a:rPr lang="en-US" sz="1800" b="1" dirty="0">
                <a:latin typeface="Questrial"/>
                <a:ea typeface="Questrial"/>
                <a:cs typeface="Questrial"/>
                <a:sym typeface="Questrial"/>
              </a:rPr>
              <a:t>OSiRIS </a:t>
            </a:r>
            <a:r>
              <a:rPr lang="en-US" sz="1800" dirty="0">
                <a:latin typeface="Questrial"/>
                <a:ea typeface="Questrial"/>
                <a:cs typeface="Questrial"/>
                <a:sym typeface="Questrial"/>
              </a:rPr>
              <a:t>integration now in development</a:t>
            </a:r>
          </a:p>
        </p:txBody>
      </p:sp>
      <p:sp>
        <p:nvSpPr>
          <p:cNvPr id="12"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Shape 384"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385" name="Shape 385"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386" name="Shape 386"/>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387" name="Shape 387"/>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Technical Goals - Self Management</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388" name="Shape 388"/>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390" name="Shape 390"/>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92" name="Shape 392"/>
          <p:cNvSpPr txBox="1"/>
          <p:nvPr/>
        </p:nvSpPr>
        <p:spPr>
          <a:xfrm>
            <a:off x="697350" y="825025"/>
            <a:ext cx="8161800" cy="3989700"/>
          </a:xfrm>
          <a:prstGeom prst="rect">
            <a:avLst/>
          </a:prstGeom>
          <a:noFill/>
          <a:ln>
            <a:noFill/>
          </a:ln>
        </p:spPr>
        <p:txBody>
          <a:bodyPr lIns="91425" tIns="91425" rIns="91425" bIns="91425" anchor="t" anchorCtr="0">
            <a:noAutofit/>
          </a:bodyPr>
          <a:lstStyle/>
          <a:p>
            <a:pPr lvl="0" rtl="0">
              <a:spcBef>
                <a:spcPts val="0"/>
              </a:spcBef>
              <a:buNone/>
            </a:pPr>
            <a:r>
              <a:rPr lang="en-US" sz="1800" b="1" dirty="0">
                <a:solidFill>
                  <a:srgbClr val="1C4587"/>
                </a:solidFill>
                <a:latin typeface="Questrial"/>
                <a:ea typeface="Questrial"/>
                <a:cs typeface="Questrial"/>
                <a:sym typeface="Questrial"/>
              </a:rPr>
              <a:t>GOAL: </a:t>
            </a:r>
            <a:r>
              <a:rPr lang="en-US" sz="1800" dirty="0">
                <a:solidFill>
                  <a:srgbClr val="1C4587"/>
                </a:solidFill>
                <a:latin typeface="Questrial"/>
                <a:ea typeface="Questrial"/>
                <a:cs typeface="Questrial"/>
                <a:sym typeface="Questrial"/>
              </a:rPr>
              <a:t>Science domains must be able to self-organize their own users and groups for Authentication, Authorization, Accounting (AAA) to </a:t>
            </a:r>
            <a:r>
              <a:rPr lang="en-US" sz="1800" dirty="0" err="1">
                <a:solidFill>
                  <a:srgbClr val="1C4587"/>
                </a:solidFill>
                <a:latin typeface="Questrial"/>
                <a:ea typeface="Questrial"/>
                <a:cs typeface="Questrial"/>
                <a:sym typeface="Questrial"/>
              </a:rPr>
              <a:t>Ceph</a:t>
            </a:r>
            <a:r>
              <a:rPr lang="en-US" sz="1800" dirty="0">
                <a:solidFill>
                  <a:srgbClr val="1C4587"/>
                </a:solidFill>
                <a:latin typeface="Questrial"/>
                <a:ea typeface="Questrial"/>
                <a:cs typeface="Questrial"/>
                <a:sym typeface="Questrial"/>
              </a:rPr>
              <a:t> and to network components</a:t>
            </a:r>
          </a:p>
          <a:p>
            <a:pPr lvl="0" rtl="0">
              <a:spcBef>
                <a:spcPts val="0"/>
              </a:spcBef>
              <a:buNone/>
            </a:pPr>
            <a:endParaRPr sz="900" b="1" dirty="0">
              <a:solidFill>
                <a:srgbClr val="1C4587"/>
              </a:solidFill>
              <a:latin typeface="Questrial"/>
              <a:ea typeface="Questrial"/>
              <a:cs typeface="Questrial"/>
              <a:sym typeface="Questria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733550"/>
            <a:ext cx="4881256" cy="303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1962150"/>
            <a:ext cx="3061650" cy="2585323"/>
          </a:xfrm>
          <a:prstGeom prst="rect">
            <a:avLst/>
          </a:prstGeom>
          <a:noFill/>
        </p:spPr>
        <p:txBody>
          <a:bodyPr wrap="square" rtlCol="0">
            <a:spAutoFit/>
          </a:bodyPr>
          <a:lstStyle/>
          <a:p>
            <a:pPr marL="457200" lvl="0" indent="-342900">
              <a:buClr>
                <a:srgbClr val="1C4587"/>
              </a:buClr>
              <a:buSzPct val="100000"/>
              <a:buFont typeface="Questrial"/>
              <a:buChar char="●"/>
            </a:pPr>
            <a:r>
              <a:rPr lang="en-US" sz="1800" dirty="0">
                <a:latin typeface="Questrial"/>
                <a:ea typeface="Questrial"/>
                <a:cs typeface="Questrial"/>
                <a:sym typeface="Questrial"/>
              </a:rPr>
              <a:t>NSF’s </a:t>
            </a:r>
            <a:r>
              <a:rPr lang="en-US" sz="1800" b="1" dirty="0" err="1">
                <a:latin typeface="Questrial"/>
                <a:ea typeface="Questrial"/>
                <a:cs typeface="Questrial"/>
                <a:sym typeface="Questrial"/>
              </a:rPr>
              <a:t>CoManage</a:t>
            </a:r>
            <a:r>
              <a:rPr lang="en-US" sz="1800" b="1" dirty="0">
                <a:latin typeface="Questrial"/>
                <a:ea typeface="Questrial"/>
                <a:cs typeface="Questrial"/>
                <a:sym typeface="Questrial"/>
              </a:rPr>
              <a:t> </a:t>
            </a:r>
            <a:r>
              <a:rPr lang="en-US" sz="1800" dirty="0">
                <a:latin typeface="Questrial"/>
                <a:ea typeface="Questrial"/>
                <a:cs typeface="Questrial"/>
                <a:sym typeface="Questrial"/>
              </a:rPr>
              <a:t>envisioned as the main interface to </a:t>
            </a:r>
            <a:r>
              <a:rPr lang="en-US" sz="1800" dirty="0" err="1">
                <a:latin typeface="Questrial"/>
                <a:ea typeface="Questrial"/>
                <a:cs typeface="Questrial"/>
                <a:sym typeface="Questrial"/>
              </a:rPr>
              <a:t>Ceph</a:t>
            </a:r>
            <a:endParaRPr lang="en-US" sz="1800" dirty="0">
              <a:latin typeface="Questrial"/>
              <a:ea typeface="Questrial"/>
              <a:cs typeface="Questrial"/>
              <a:sym typeface="Questrial"/>
            </a:endParaRPr>
          </a:p>
          <a:p>
            <a:pPr marL="457200" lvl="0" indent="-342900">
              <a:buClr>
                <a:srgbClr val="1C4587"/>
              </a:buClr>
              <a:buSzPct val="100000"/>
              <a:buFont typeface="Questrial"/>
              <a:buChar char="●"/>
            </a:pPr>
            <a:r>
              <a:rPr lang="en-US" sz="1800" dirty="0">
                <a:latin typeface="Questrial"/>
                <a:ea typeface="Questrial"/>
                <a:cs typeface="Questrial"/>
                <a:sym typeface="Questrial"/>
              </a:rPr>
              <a:t>Multi-Master LDAP deployed March 2017 for </a:t>
            </a:r>
            <a:r>
              <a:rPr lang="en-US" sz="1800" b="1" dirty="0" err="1">
                <a:latin typeface="Questrial"/>
                <a:ea typeface="Questrial"/>
                <a:cs typeface="Questrial"/>
                <a:sym typeface="Questrial"/>
              </a:rPr>
              <a:t>CoManage</a:t>
            </a:r>
            <a:r>
              <a:rPr lang="en-US" sz="1800" dirty="0">
                <a:latin typeface="Questrial"/>
                <a:ea typeface="Questrial"/>
                <a:cs typeface="Questrial"/>
                <a:sym typeface="Questrial"/>
              </a:rPr>
              <a:t>/</a:t>
            </a:r>
            <a:r>
              <a:rPr lang="en-US" sz="1800" b="1" dirty="0">
                <a:latin typeface="Questrial"/>
                <a:ea typeface="Questrial"/>
                <a:cs typeface="Questrial"/>
                <a:sym typeface="Questrial"/>
              </a:rPr>
              <a:t>OAA</a:t>
            </a:r>
            <a:r>
              <a:rPr lang="en-US" sz="1800" dirty="0">
                <a:latin typeface="Questrial"/>
                <a:ea typeface="Questrial"/>
                <a:cs typeface="Questrial"/>
                <a:sym typeface="Questrial"/>
              </a:rPr>
              <a:t> framework</a:t>
            </a:r>
          </a:p>
          <a:p>
            <a:pPr marL="457200" lvl="0" indent="-342900">
              <a:buSzPct val="100000"/>
              <a:buFont typeface="Questrial"/>
              <a:buChar char="●"/>
            </a:pPr>
            <a:r>
              <a:rPr lang="en-US" sz="1800" dirty="0">
                <a:latin typeface="Questrial"/>
                <a:ea typeface="Questrial"/>
                <a:cs typeface="Questrial"/>
                <a:sym typeface="Questrial"/>
              </a:rPr>
              <a:t>User interfaces now under development</a:t>
            </a:r>
          </a:p>
        </p:txBody>
      </p:sp>
      <p:sp>
        <p:nvSpPr>
          <p:cNvPr id="13"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Shape 398"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399" name="Shape 399"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400" name="Shape 400"/>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401" name="Shape 401"/>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Technical Goals: Securing OSiRIS Infrastructure</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402" name="Shape 402"/>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404" name="Shape 404"/>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406" name="Shape 406"/>
          <p:cNvSpPr txBox="1"/>
          <p:nvPr/>
        </p:nvSpPr>
        <p:spPr>
          <a:xfrm>
            <a:off x="748350" y="770700"/>
            <a:ext cx="8184900" cy="4044000"/>
          </a:xfrm>
          <a:prstGeom prst="rect">
            <a:avLst/>
          </a:prstGeom>
          <a:noFill/>
          <a:ln>
            <a:noFill/>
          </a:ln>
        </p:spPr>
        <p:txBody>
          <a:bodyPr lIns="91425" tIns="91425" rIns="91425" bIns="91425" anchor="t" anchorCtr="0">
            <a:noAutofit/>
          </a:bodyPr>
          <a:lstStyle/>
          <a:p>
            <a:pPr lvl="0">
              <a:spcBef>
                <a:spcPts val="0"/>
              </a:spcBef>
              <a:buNone/>
            </a:pPr>
            <a:r>
              <a:rPr lang="en-US" sz="2000" b="1">
                <a:solidFill>
                  <a:srgbClr val="1C4587"/>
                </a:solidFill>
                <a:latin typeface="Questrial"/>
                <a:ea typeface="Questrial"/>
                <a:cs typeface="Questrial"/>
                <a:sym typeface="Questrial"/>
              </a:rPr>
              <a:t>GOAL:</a:t>
            </a:r>
            <a:r>
              <a:rPr lang="en-US" sz="2000">
                <a:solidFill>
                  <a:srgbClr val="1C4587"/>
                </a:solidFill>
                <a:latin typeface="Questrial"/>
                <a:ea typeface="Questrial"/>
                <a:cs typeface="Questrial"/>
                <a:sym typeface="Questrial"/>
              </a:rPr>
              <a:t> Securing and hardening OSiRIS infrastructure.</a:t>
            </a:r>
          </a:p>
          <a:p>
            <a:pPr lvl="0" rtl="0">
              <a:spcBef>
                <a:spcPts val="0"/>
              </a:spcBef>
              <a:buNone/>
            </a:pPr>
            <a:endParaRPr sz="2000">
              <a:solidFill>
                <a:srgbClr val="1C4587"/>
              </a:solidFill>
              <a:latin typeface="Questrial"/>
              <a:ea typeface="Questrial"/>
              <a:cs typeface="Questrial"/>
              <a:sym typeface="Questrial"/>
            </a:endParaRPr>
          </a:p>
          <a:p>
            <a:pPr marL="457200" lvl="0" indent="-355600" rtl="0">
              <a:lnSpc>
                <a:spcPct val="115000"/>
              </a:lnSpc>
              <a:spcBef>
                <a:spcPts val="0"/>
              </a:spcBef>
              <a:buSzPct val="100000"/>
              <a:buChar char="●"/>
            </a:pPr>
            <a:r>
              <a:rPr lang="en-US" sz="2000">
                <a:latin typeface="Questrial"/>
                <a:ea typeface="Questrial"/>
                <a:cs typeface="Questrial"/>
                <a:sym typeface="Questrial"/>
              </a:rPr>
              <a:t>All operating system installs use </a:t>
            </a:r>
            <a:r>
              <a:rPr lang="en-US" sz="2000" b="1">
                <a:latin typeface="Questrial"/>
                <a:ea typeface="Questrial"/>
                <a:cs typeface="Questrial"/>
                <a:sym typeface="Questrial"/>
              </a:rPr>
              <a:t>SELinux </a:t>
            </a:r>
            <a:r>
              <a:rPr lang="en-US" sz="2000">
                <a:latin typeface="Questrial"/>
                <a:ea typeface="Questrial"/>
                <a:cs typeface="Questrial"/>
                <a:sym typeface="Questrial"/>
              </a:rPr>
              <a:t>in enforcing mode.</a:t>
            </a:r>
          </a:p>
          <a:p>
            <a:pPr marL="457200" lvl="0" indent="-355600" rtl="0">
              <a:lnSpc>
                <a:spcPct val="115000"/>
              </a:lnSpc>
              <a:spcBef>
                <a:spcPts val="0"/>
              </a:spcBef>
              <a:buSzPct val="100000"/>
              <a:buChar char="●"/>
            </a:pPr>
            <a:r>
              <a:rPr lang="en-US" sz="2000">
                <a:latin typeface="Questrial"/>
                <a:ea typeface="Questrial"/>
                <a:cs typeface="Questrial"/>
                <a:sym typeface="Questrial"/>
              </a:rPr>
              <a:t>We install </a:t>
            </a:r>
            <a:r>
              <a:rPr lang="en-US" sz="2000" b="1">
                <a:latin typeface="Questrial"/>
                <a:ea typeface="Questrial"/>
                <a:cs typeface="Questrial"/>
                <a:sym typeface="Questrial"/>
              </a:rPr>
              <a:t>fail2ban </a:t>
            </a:r>
            <a:r>
              <a:rPr lang="en-US" sz="2000">
                <a:latin typeface="Questrial"/>
                <a:ea typeface="Questrial"/>
                <a:cs typeface="Questrial"/>
                <a:sym typeface="Questrial"/>
              </a:rPr>
              <a:t>(www.fail2ban.org) which blocks brute force attackers.</a:t>
            </a:r>
          </a:p>
          <a:p>
            <a:pPr marL="457200" lvl="0" indent="-355600" rtl="0">
              <a:lnSpc>
                <a:spcPct val="115000"/>
              </a:lnSpc>
              <a:spcBef>
                <a:spcPts val="0"/>
              </a:spcBef>
              <a:buSzPct val="100000"/>
              <a:buChar char="●"/>
            </a:pPr>
            <a:r>
              <a:rPr lang="en-US" sz="2000" b="1">
                <a:solidFill>
                  <a:srgbClr val="980000"/>
                </a:solidFill>
                <a:latin typeface="Questrial"/>
                <a:ea typeface="Questrial"/>
                <a:cs typeface="Questrial"/>
                <a:sym typeface="Questrial"/>
              </a:rPr>
              <a:t>Network ACLs </a:t>
            </a:r>
            <a:r>
              <a:rPr lang="en-US" sz="2000">
                <a:latin typeface="Questrial"/>
                <a:ea typeface="Questrial"/>
                <a:cs typeface="Questrial"/>
                <a:sym typeface="Questrial"/>
              </a:rPr>
              <a:t>in place to isolate backend network access</a:t>
            </a:r>
          </a:p>
          <a:p>
            <a:pPr marL="914400" lvl="1" indent="-355600" rtl="0">
              <a:lnSpc>
                <a:spcPct val="115000"/>
              </a:lnSpc>
              <a:spcBef>
                <a:spcPts val="0"/>
              </a:spcBef>
              <a:buSzPct val="100000"/>
              <a:buFont typeface="Questrial"/>
              <a:buChar char="○"/>
            </a:pPr>
            <a:r>
              <a:rPr lang="en-US" sz="2000">
                <a:latin typeface="Questrial"/>
                <a:ea typeface="Questrial"/>
                <a:cs typeface="Questrial"/>
                <a:sym typeface="Questrial"/>
              </a:rPr>
              <a:t>Backend network is for Ceph and administration use</a:t>
            </a:r>
          </a:p>
          <a:p>
            <a:pPr marL="457200" lvl="0" indent="-355600" rtl="0">
              <a:lnSpc>
                <a:spcPct val="115000"/>
              </a:lnSpc>
              <a:spcBef>
                <a:spcPts val="0"/>
              </a:spcBef>
              <a:buSzPct val="100000"/>
              <a:buChar char="●"/>
            </a:pPr>
            <a:r>
              <a:rPr lang="en-US" sz="2000">
                <a:latin typeface="Questrial"/>
                <a:ea typeface="Questrial"/>
                <a:cs typeface="Questrial"/>
                <a:sym typeface="Questrial"/>
              </a:rPr>
              <a:t>We only allow ssh login on the </a:t>
            </a:r>
            <a:r>
              <a:rPr lang="en-US" sz="2000" b="1">
                <a:latin typeface="Questrial"/>
                <a:ea typeface="Questrial"/>
                <a:cs typeface="Questrial"/>
                <a:sym typeface="Questrial"/>
              </a:rPr>
              <a:t>backend </a:t>
            </a:r>
            <a:r>
              <a:rPr lang="en-US" sz="2000">
                <a:latin typeface="Questrial"/>
                <a:ea typeface="Questrial"/>
                <a:cs typeface="Questrial"/>
                <a:sym typeface="Questrial"/>
              </a:rPr>
              <a:t>network except for site admin VMs (e.g., um-admin01).</a:t>
            </a:r>
          </a:p>
          <a:p>
            <a:pPr marL="457200" lvl="0" indent="-368300" rtl="0">
              <a:lnSpc>
                <a:spcPct val="115000"/>
              </a:lnSpc>
              <a:spcBef>
                <a:spcPts val="0"/>
              </a:spcBef>
              <a:buSzPct val="110000"/>
              <a:buChar char="●"/>
            </a:pPr>
            <a:r>
              <a:rPr lang="en-US" sz="2000">
                <a:latin typeface="Questrial"/>
                <a:ea typeface="Questrial"/>
                <a:cs typeface="Questrial"/>
                <a:sym typeface="Questrial"/>
              </a:rPr>
              <a:t>All logs are sent to a distributed central syslog using the </a:t>
            </a:r>
            <a:r>
              <a:rPr lang="en-US" sz="2000" b="1">
                <a:latin typeface="Questrial"/>
                <a:ea typeface="Questrial"/>
                <a:cs typeface="Questrial"/>
                <a:sym typeface="Questrial"/>
              </a:rPr>
              <a:t>ELK stack </a:t>
            </a:r>
            <a:r>
              <a:rPr lang="en-US" sz="2000">
                <a:latin typeface="Questrial"/>
                <a:ea typeface="Questrial"/>
                <a:cs typeface="Questrial"/>
                <a:sym typeface="Questrial"/>
              </a:rPr>
              <a:t>for monitoring and analysis.</a:t>
            </a:r>
            <a:r>
              <a:rPr lang="en-US" sz="2200">
                <a:latin typeface="Questrial"/>
                <a:ea typeface="Questrial"/>
                <a:cs typeface="Questrial"/>
                <a:sym typeface="Questrial"/>
              </a:rPr>
              <a:t/>
            </a:r>
            <a:br>
              <a:rPr lang="en-US" sz="2200">
                <a:latin typeface="Questrial"/>
                <a:ea typeface="Questrial"/>
                <a:cs typeface="Questrial"/>
                <a:sym typeface="Questrial"/>
              </a:rPr>
            </a:br>
            <a:endParaRPr lang="en-US" sz="2200">
              <a:latin typeface="Questrial"/>
              <a:ea typeface="Questrial"/>
              <a:cs typeface="Questrial"/>
              <a:sym typeface="Questrial"/>
            </a:endParaRP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110" name="Shape 110"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111" name="Shape 111"/>
          <p:cNvSpPr txBox="1">
            <a:spLocks noGrp="1"/>
          </p:cNvSpPr>
          <p:nvPr>
            <p:ph type="subTitle" idx="1"/>
          </p:nvPr>
        </p:nvSpPr>
        <p:spPr>
          <a:xfrm>
            <a:off x="689425" y="762700"/>
            <a:ext cx="8133600" cy="698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55A11"/>
              </a:buClr>
              <a:buSzPct val="25000"/>
              <a:buFont typeface="Arial"/>
              <a:buNone/>
            </a:pPr>
            <a:r>
              <a:rPr lang="en-US">
                <a:solidFill>
                  <a:srgbClr val="333333"/>
                </a:solidFill>
                <a:highlight>
                  <a:srgbClr val="FFFFFF"/>
                </a:highlight>
                <a:latin typeface="Questrial"/>
                <a:ea typeface="Questrial"/>
                <a:cs typeface="Questrial"/>
                <a:sym typeface="Questrial"/>
              </a:rPr>
              <a:t>The </a:t>
            </a:r>
            <a:r>
              <a:rPr lang="en-US" b="1">
                <a:solidFill>
                  <a:srgbClr val="333333"/>
                </a:solidFill>
                <a:highlight>
                  <a:srgbClr val="FFFFFF"/>
                </a:highlight>
                <a:latin typeface="Questrial"/>
                <a:ea typeface="Questrial"/>
                <a:cs typeface="Questrial"/>
                <a:sym typeface="Questrial"/>
              </a:rPr>
              <a:t>OSiRIS </a:t>
            </a:r>
            <a:r>
              <a:rPr lang="en-US">
                <a:solidFill>
                  <a:srgbClr val="333333"/>
                </a:solidFill>
                <a:highlight>
                  <a:srgbClr val="FFFFFF"/>
                </a:highlight>
                <a:latin typeface="Questrial"/>
                <a:ea typeface="Questrial"/>
                <a:cs typeface="Questrial"/>
                <a:sym typeface="Questrial"/>
              </a:rPr>
              <a:t>project engineering is coordinated by University Of Michigan Advanced Research Computing - Technology Services (</a:t>
            </a:r>
            <a:r>
              <a:rPr lang="en-US">
                <a:solidFill>
                  <a:srgbClr val="337AB7"/>
                </a:solidFill>
                <a:highlight>
                  <a:srgbClr val="FFFFFF"/>
                </a:highlight>
                <a:latin typeface="Questrial"/>
                <a:ea typeface="Questrial"/>
                <a:cs typeface="Questrial"/>
                <a:sym typeface="Questrial"/>
                <a:hlinkClick r:id="rId5"/>
              </a:rPr>
              <a:t>ARC-TS</a:t>
            </a:r>
            <a:r>
              <a:rPr lang="en-US">
                <a:solidFill>
                  <a:srgbClr val="333333"/>
                </a:solidFill>
                <a:highlight>
                  <a:srgbClr val="FFFFFF"/>
                </a:highlight>
                <a:latin typeface="Questrial"/>
                <a:ea typeface="Questrial"/>
                <a:cs typeface="Questrial"/>
                <a:sym typeface="Questrial"/>
              </a:rPr>
              <a:t>).</a:t>
            </a:r>
          </a:p>
          <a:p>
            <a:pPr marL="0" marR="0" lvl="0" indent="0" algn="l" rtl="0">
              <a:lnSpc>
                <a:spcPct val="100000"/>
              </a:lnSpc>
              <a:spcBef>
                <a:spcPts val="0"/>
              </a:spcBef>
              <a:spcAft>
                <a:spcPts val="0"/>
              </a:spcAft>
              <a:buClr>
                <a:srgbClr val="C55A11"/>
              </a:buClr>
              <a:buSzPct val="25000"/>
              <a:buFont typeface="Arial"/>
              <a:buNone/>
            </a:pPr>
            <a:endParaRPr sz="1200">
              <a:solidFill>
                <a:srgbClr val="333333"/>
              </a:solidFill>
              <a:highlight>
                <a:srgbClr val="FFFFFF"/>
              </a:highlight>
              <a:latin typeface="Questrial"/>
              <a:ea typeface="Questrial"/>
              <a:cs typeface="Questrial"/>
              <a:sym typeface="Questrial"/>
            </a:endParaRPr>
          </a:p>
        </p:txBody>
      </p:sp>
      <p:sp>
        <p:nvSpPr>
          <p:cNvPr id="112" name="Shape 112"/>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Those responsible...</a:t>
            </a:r>
          </a:p>
          <a:p>
            <a:pPr lvl="0" rtl="0">
              <a:lnSpc>
                <a:spcPct val="90000"/>
              </a:lnSpc>
              <a:spcBef>
                <a:spcPts val="0"/>
              </a:spcBef>
              <a:buClr>
                <a:srgbClr val="DBDBDB"/>
              </a:buClr>
              <a:buFont typeface="Arial"/>
              <a:buNone/>
            </a:pPr>
            <a:endParaRPr sz="1800" b="1">
              <a:solidFill>
                <a:schemeClr val="lt1"/>
              </a:solidFill>
              <a:latin typeface="Questrial"/>
              <a:ea typeface="Questrial"/>
              <a:cs typeface="Questrial"/>
              <a:sym typeface="Questrial"/>
            </a:endParaRPr>
          </a:p>
        </p:txBody>
      </p:sp>
      <p:graphicFrame>
        <p:nvGraphicFramePr>
          <p:cNvPr id="113" name="Shape 113"/>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115" name="Shape 115"/>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17" name="Shape 117" descr="arcts_signature_vertical.png"/>
          <p:cNvPicPr preferRelativeResize="0"/>
          <p:nvPr/>
        </p:nvPicPr>
        <p:blipFill>
          <a:blip r:embed="rId6">
            <a:alphaModFix/>
          </a:blip>
          <a:stretch>
            <a:fillRect/>
          </a:stretch>
        </p:blipFill>
        <p:spPr>
          <a:xfrm>
            <a:off x="7721825" y="1116400"/>
            <a:ext cx="1211400" cy="837449"/>
          </a:xfrm>
          <a:prstGeom prst="rect">
            <a:avLst/>
          </a:prstGeom>
          <a:noFill/>
          <a:ln>
            <a:noFill/>
          </a:ln>
        </p:spPr>
      </p:pic>
      <p:sp>
        <p:nvSpPr>
          <p:cNvPr id="118" name="Shape 118"/>
          <p:cNvSpPr txBox="1"/>
          <p:nvPr/>
        </p:nvSpPr>
        <p:spPr>
          <a:xfrm>
            <a:off x="688950" y="1460795"/>
            <a:ext cx="3791100" cy="1548900"/>
          </a:xfrm>
          <a:prstGeom prst="rect">
            <a:avLst/>
          </a:prstGeom>
          <a:noFill/>
          <a:ln>
            <a:noFill/>
          </a:ln>
        </p:spPr>
        <p:txBody>
          <a:bodyPr lIns="91425" tIns="91425" rIns="91425" bIns="91425" anchor="t" anchorCtr="0">
            <a:noAutofit/>
          </a:bodyPr>
          <a:lstStyle/>
          <a:p>
            <a:pPr lvl="0" rtl="0">
              <a:spcBef>
                <a:spcPts val="0"/>
              </a:spcBef>
              <a:buNone/>
            </a:pPr>
            <a:r>
              <a:rPr lang="en-US" sz="1800" dirty="0">
                <a:solidFill>
                  <a:srgbClr val="333333"/>
                </a:solidFill>
                <a:highlight>
                  <a:srgbClr val="FFFFFF"/>
                </a:highlight>
                <a:latin typeface="Questrial"/>
                <a:ea typeface="Questrial"/>
                <a:cs typeface="Questrial"/>
                <a:sym typeface="Questrial"/>
              </a:rPr>
              <a:t>OSiRIS PIs</a:t>
            </a:r>
            <a:br>
              <a:rPr lang="en-US" sz="1800" dirty="0">
                <a:solidFill>
                  <a:srgbClr val="333333"/>
                </a:solidFill>
                <a:highlight>
                  <a:srgbClr val="FFFFFF"/>
                </a:highlight>
                <a:latin typeface="Questrial"/>
                <a:ea typeface="Questrial"/>
                <a:cs typeface="Questrial"/>
                <a:sym typeface="Questrial"/>
              </a:rPr>
            </a:br>
            <a:r>
              <a:rPr lang="en-US" sz="1800" dirty="0">
                <a:solidFill>
                  <a:srgbClr val="333333"/>
                </a:solidFill>
                <a:highlight>
                  <a:srgbClr val="FFFFFF"/>
                </a:highlight>
                <a:latin typeface="Questrial"/>
                <a:ea typeface="Questrial"/>
                <a:cs typeface="Questrial"/>
                <a:sym typeface="Questrial"/>
              </a:rPr>
              <a:t/>
            </a:r>
            <a:br>
              <a:rPr lang="en-US" sz="18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Shawn McKee	 Lead PI University of Michigan</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Patrick </a:t>
            </a:r>
            <a:r>
              <a:rPr lang="en-US" sz="1200" dirty="0" err="1">
                <a:solidFill>
                  <a:srgbClr val="333333"/>
                </a:solidFill>
                <a:highlight>
                  <a:srgbClr val="FFFFFF"/>
                </a:highlight>
                <a:latin typeface="Questrial"/>
                <a:ea typeface="Questrial"/>
                <a:cs typeface="Questrial"/>
                <a:sym typeface="Questrial"/>
              </a:rPr>
              <a:t>Gossman</a:t>
            </a:r>
            <a:r>
              <a:rPr lang="en-US" sz="1200" dirty="0">
                <a:solidFill>
                  <a:srgbClr val="333333"/>
                </a:solidFill>
                <a:highlight>
                  <a:srgbClr val="FFFFFF"/>
                </a:highlight>
                <a:latin typeface="Questrial"/>
                <a:ea typeface="Questrial"/>
                <a:cs typeface="Questrial"/>
                <a:sym typeface="Questrial"/>
              </a:rPr>
              <a:t>	 Co-PI Wayne State University</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Kenneth </a:t>
            </a:r>
            <a:r>
              <a:rPr lang="en-US" sz="1200" dirty="0" err="1">
                <a:solidFill>
                  <a:srgbClr val="333333"/>
                </a:solidFill>
                <a:highlight>
                  <a:srgbClr val="FFFFFF"/>
                </a:highlight>
                <a:latin typeface="Questrial"/>
                <a:ea typeface="Questrial"/>
                <a:cs typeface="Questrial"/>
                <a:sym typeface="Questrial"/>
              </a:rPr>
              <a:t>Merz</a:t>
            </a:r>
            <a:r>
              <a:rPr lang="en-US" sz="1200" dirty="0">
                <a:solidFill>
                  <a:srgbClr val="333333"/>
                </a:solidFill>
                <a:highlight>
                  <a:srgbClr val="FFFFFF"/>
                </a:highlight>
                <a:latin typeface="Questrial"/>
                <a:ea typeface="Questrial"/>
                <a:cs typeface="Questrial"/>
                <a:sym typeface="Questrial"/>
              </a:rPr>
              <a:t>	 Co-PI Michigan State University</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Martin </a:t>
            </a:r>
            <a:r>
              <a:rPr lang="en-US" sz="1200" dirty="0" err="1">
                <a:solidFill>
                  <a:srgbClr val="333333"/>
                </a:solidFill>
                <a:highlight>
                  <a:srgbClr val="FFFFFF"/>
                </a:highlight>
                <a:latin typeface="Questrial"/>
                <a:ea typeface="Questrial"/>
                <a:cs typeface="Questrial"/>
                <a:sym typeface="Questrial"/>
              </a:rPr>
              <a:t>Swany</a:t>
            </a:r>
            <a:r>
              <a:rPr lang="en-US" sz="1200" dirty="0">
                <a:solidFill>
                  <a:srgbClr val="333333"/>
                </a:solidFill>
                <a:highlight>
                  <a:srgbClr val="FFFFFF"/>
                </a:highlight>
                <a:latin typeface="Questrial"/>
                <a:ea typeface="Questrial"/>
                <a:cs typeface="Questrial"/>
                <a:sym typeface="Questrial"/>
              </a:rPr>
              <a:t>	 Co-PI Indiana University</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
            </a:r>
            <a:br>
              <a:rPr lang="en-US" sz="1200" dirty="0">
                <a:solidFill>
                  <a:srgbClr val="333333"/>
                </a:solidFill>
                <a:highlight>
                  <a:srgbClr val="FFFFFF"/>
                </a:highlight>
                <a:latin typeface="Questrial"/>
                <a:ea typeface="Questrial"/>
                <a:cs typeface="Questrial"/>
                <a:sym typeface="Questrial"/>
              </a:rPr>
            </a:br>
            <a:endParaRPr lang="en-US" sz="1200" dirty="0">
              <a:solidFill>
                <a:srgbClr val="333333"/>
              </a:solidFill>
              <a:highlight>
                <a:srgbClr val="FFFFFF"/>
              </a:highlight>
              <a:latin typeface="Questrial"/>
              <a:ea typeface="Questrial"/>
              <a:cs typeface="Questrial"/>
              <a:sym typeface="Questrial"/>
            </a:endParaRPr>
          </a:p>
        </p:txBody>
      </p:sp>
      <p:sp>
        <p:nvSpPr>
          <p:cNvPr id="119" name="Shape 119"/>
          <p:cNvSpPr txBox="1"/>
          <p:nvPr/>
        </p:nvSpPr>
        <p:spPr>
          <a:xfrm>
            <a:off x="4539425" y="1460800"/>
            <a:ext cx="4302000" cy="3258000"/>
          </a:xfrm>
          <a:prstGeom prst="rect">
            <a:avLst/>
          </a:prstGeom>
          <a:noFill/>
          <a:ln>
            <a:noFill/>
          </a:ln>
        </p:spPr>
        <p:txBody>
          <a:bodyPr lIns="91425" tIns="91425" rIns="91425" bIns="91425" anchor="t" anchorCtr="0">
            <a:noAutofit/>
          </a:bodyPr>
          <a:lstStyle/>
          <a:p>
            <a:pPr lvl="0" rtl="0">
              <a:spcBef>
                <a:spcPts val="0"/>
              </a:spcBef>
              <a:buClr>
                <a:schemeClr val="dk1"/>
              </a:buClr>
              <a:buSzPct val="61111"/>
              <a:buFont typeface="Arial"/>
              <a:buNone/>
            </a:pPr>
            <a:r>
              <a:rPr lang="en-US" sz="1800" dirty="0">
                <a:solidFill>
                  <a:srgbClr val="333333"/>
                </a:solidFill>
                <a:highlight>
                  <a:srgbClr val="FFFFFF"/>
                </a:highlight>
                <a:latin typeface="Questrial"/>
                <a:ea typeface="Questrial"/>
                <a:cs typeface="Questrial"/>
                <a:sym typeface="Questrial"/>
              </a:rPr>
              <a:t>OSiRIS Staff</a:t>
            </a:r>
            <a:r>
              <a:rPr lang="en-US" sz="1200" dirty="0">
                <a:solidFill>
                  <a:srgbClr val="333333"/>
                </a:solidFill>
                <a:highlight>
                  <a:srgbClr val="FFFFFF"/>
                </a:highlight>
                <a:latin typeface="Questrial"/>
                <a:ea typeface="Questrial"/>
                <a:cs typeface="Questrial"/>
                <a:sym typeface="Questrial"/>
              </a:rPr>
              <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
            </a:r>
            <a:br>
              <a:rPr lang="en-US" sz="1200" dirty="0">
                <a:solidFill>
                  <a:srgbClr val="333333"/>
                </a:solidFill>
                <a:highlight>
                  <a:srgbClr val="FFFFFF"/>
                </a:highlight>
                <a:latin typeface="Questrial"/>
                <a:ea typeface="Questrial"/>
                <a:cs typeface="Questrial"/>
                <a:sym typeface="Questrial"/>
              </a:rPr>
            </a:br>
            <a:r>
              <a:rPr lang="en-US" sz="1200" dirty="0" err="1">
                <a:solidFill>
                  <a:srgbClr val="333333"/>
                </a:solidFill>
                <a:highlight>
                  <a:srgbClr val="FFFFFF"/>
                </a:highlight>
                <a:latin typeface="Questrial"/>
                <a:ea typeface="Questrial"/>
                <a:cs typeface="Questrial"/>
                <a:sym typeface="Questrial"/>
              </a:rPr>
              <a:t>Jayashree</a:t>
            </a:r>
            <a:r>
              <a:rPr lang="en-US" sz="1200" dirty="0">
                <a:solidFill>
                  <a:srgbClr val="333333"/>
                </a:solidFill>
                <a:highlight>
                  <a:srgbClr val="FFFFFF"/>
                </a:highlight>
                <a:latin typeface="Questrial"/>
                <a:ea typeface="Questrial"/>
                <a:cs typeface="Questrial"/>
                <a:sym typeface="Questrial"/>
              </a:rPr>
              <a:t> </a:t>
            </a:r>
            <a:r>
              <a:rPr lang="en-US" sz="1200" dirty="0" err="1">
                <a:solidFill>
                  <a:srgbClr val="333333"/>
                </a:solidFill>
                <a:highlight>
                  <a:srgbClr val="FFFFFF"/>
                </a:highlight>
                <a:latin typeface="Questrial"/>
                <a:ea typeface="Questrial"/>
                <a:cs typeface="Questrial"/>
                <a:sym typeface="Questrial"/>
              </a:rPr>
              <a:t>Candadai</a:t>
            </a:r>
            <a:r>
              <a:rPr lang="en-US" sz="1200" dirty="0">
                <a:solidFill>
                  <a:srgbClr val="333333"/>
                </a:solidFill>
                <a:highlight>
                  <a:srgbClr val="FFFFFF"/>
                </a:highlight>
                <a:latin typeface="Questrial"/>
                <a:ea typeface="Questrial"/>
                <a:cs typeface="Questrial"/>
                <a:sym typeface="Questrial"/>
              </a:rPr>
              <a:t>   IU Principal Research Engineer</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Joseph Cottam               IU Research Scientist</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Ezra </a:t>
            </a:r>
            <a:r>
              <a:rPr lang="en-US" sz="1200" dirty="0" err="1">
                <a:solidFill>
                  <a:srgbClr val="333333"/>
                </a:solidFill>
                <a:highlight>
                  <a:srgbClr val="FFFFFF"/>
                </a:highlight>
                <a:latin typeface="Questrial"/>
                <a:ea typeface="Questrial"/>
                <a:cs typeface="Questrial"/>
                <a:sym typeface="Questrial"/>
              </a:rPr>
              <a:t>Kissel</a:t>
            </a:r>
            <a:r>
              <a:rPr lang="en-US" sz="1200" dirty="0">
                <a:solidFill>
                  <a:srgbClr val="333333"/>
                </a:solidFill>
                <a:highlight>
                  <a:srgbClr val="FFFFFF"/>
                </a:highlight>
                <a:latin typeface="Questrial"/>
                <a:ea typeface="Questrial"/>
                <a:cs typeface="Questrial"/>
                <a:sym typeface="Questrial"/>
              </a:rPr>
              <a:t>	 	     IU Lead Research Scientist</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Jeremy Musser	     IU Student Engineer</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Jeff </a:t>
            </a:r>
            <a:r>
              <a:rPr lang="en-US" sz="1200" dirty="0" err="1">
                <a:solidFill>
                  <a:srgbClr val="333333"/>
                </a:solidFill>
                <a:highlight>
                  <a:srgbClr val="FFFFFF"/>
                </a:highlight>
                <a:latin typeface="Questrial"/>
                <a:ea typeface="Questrial"/>
                <a:cs typeface="Questrial"/>
                <a:sym typeface="Questrial"/>
              </a:rPr>
              <a:t>Goeke</a:t>
            </a:r>
            <a:r>
              <a:rPr lang="en-US" sz="1200" dirty="0">
                <a:solidFill>
                  <a:srgbClr val="333333"/>
                </a:solidFill>
                <a:highlight>
                  <a:srgbClr val="FFFFFF"/>
                </a:highlight>
                <a:latin typeface="Questrial"/>
                <a:ea typeface="Questrial"/>
                <a:cs typeface="Questrial"/>
                <a:sym typeface="Questrial"/>
              </a:rPr>
              <a:t>-Smith	     MSU Network Engineer</a:t>
            </a:r>
          </a:p>
          <a:p>
            <a:pPr lvl="0" rtl="0">
              <a:spcBef>
                <a:spcPts val="0"/>
              </a:spcBef>
              <a:buClr>
                <a:srgbClr val="000000"/>
              </a:buClr>
              <a:buSzPct val="91666"/>
              <a:buFont typeface="Arial"/>
              <a:buNone/>
            </a:pPr>
            <a:r>
              <a:rPr lang="en-US" sz="1200" dirty="0" err="1">
                <a:solidFill>
                  <a:srgbClr val="333333"/>
                </a:solidFill>
                <a:highlight>
                  <a:srgbClr val="FFFFFF"/>
                </a:highlight>
                <a:latin typeface="Questrial"/>
                <a:ea typeface="Questrial"/>
                <a:cs typeface="Questrial"/>
                <a:sym typeface="Questrial"/>
              </a:rPr>
              <a:t>Xiaoxing</a:t>
            </a:r>
            <a:r>
              <a:rPr lang="en-US" sz="1200" dirty="0">
                <a:solidFill>
                  <a:srgbClr val="333333"/>
                </a:solidFill>
                <a:highlight>
                  <a:srgbClr val="FFFFFF"/>
                </a:highlight>
                <a:latin typeface="Questrial"/>
                <a:ea typeface="Questrial"/>
                <a:cs typeface="Questrial"/>
                <a:sym typeface="Questrial"/>
              </a:rPr>
              <a:t> (Adele) Han    MSU OSiRIS Logo Design</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Andy Keen	 	     MSU Lead Engineer</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Charlie Miller	 	     MSU Engineer</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Lillian Huang	 	     UM Student Engineer (Summer 2016)</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Jerome </a:t>
            </a:r>
            <a:r>
              <a:rPr lang="en-US" sz="1200" dirty="0" err="1">
                <a:solidFill>
                  <a:srgbClr val="333333"/>
                </a:solidFill>
                <a:highlight>
                  <a:srgbClr val="FFFFFF"/>
                </a:highlight>
                <a:latin typeface="Questrial"/>
                <a:ea typeface="Questrial"/>
                <a:cs typeface="Questrial"/>
                <a:sym typeface="Questrial"/>
              </a:rPr>
              <a:t>Kinlaw</a:t>
            </a:r>
            <a:r>
              <a:rPr lang="en-US" sz="1200" dirty="0">
                <a:solidFill>
                  <a:srgbClr val="333333"/>
                </a:solidFill>
                <a:highlight>
                  <a:srgbClr val="FFFFFF"/>
                </a:highlight>
                <a:latin typeface="Questrial"/>
                <a:ea typeface="Questrial"/>
                <a:cs typeface="Questrial"/>
                <a:sym typeface="Questrial"/>
              </a:rPr>
              <a:t>	     UM Engineer</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Dan Kirkland	 	     UM Network Engineer</a:t>
            </a:r>
            <a:br>
              <a:rPr lang="en-US" sz="1200" dirty="0">
                <a:solidFill>
                  <a:srgbClr val="333333"/>
                </a:solidFill>
                <a:highlight>
                  <a:srgbClr val="FFFFFF"/>
                </a:highlight>
                <a:latin typeface="Questrial"/>
                <a:ea typeface="Questrial"/>
                <a:cs typeface="Questrial"/>
                <a:sym typeface="Questrial"/>
              </a:rPr>
            </a:br>
            <a:r>
              <a:rPr lang="en-US" sz="1200" dirty="0" err="1">
                <a:solidFill>
                  <a:srgbClr val="333333"/>
                </a:solidFill>
                <a:highlight>
                  <a:srgbClr val="FFFFFF"/>
                </a:highlight>
                <a:latin typeface="Questrial"/>
                <a:ea typeface="Questrial"/>
                <a:cs typeface="Questrial"/>
                <a:sym typeface="Questrial"/>
              </a:rPr>
              <a:t>Benjeman</a:t>
            </a:r>
            <a:r>
              <a:rPr lang="en-US" sz="1200" dirty="0">
                <a:solidFill>
                  <a:srgbClr val="333333"/>
                </a:solidFill>
                <a:highlight>
                  <a:srgbClr val="FFFFFF"/>
                </a:highlight>
                <a:latin typeface="Questrial"/>
                <a:ea typeface="Questrial"/>
                <a:cs typeface="Questrial"/>
                <a:sym typeface="Questrial"/>
              </a:rPr>
              <a:t> </a:t>
            </a:r>
            <a:r>
              <a:rPr lang="en-US" sz="1200" dirty="0" err="1">
                <a:solidFill>
                  <a:srgbClr val="333333"/>
                </a:solidFill>
                <a:highlight>
                  <a:srgbClr val="FFFFFF"/>
                </a:highlight>
                <a:latin typeface="Questrial"/>
                <a:ea typeface="Questrial"/>
                <a:cs typeface="Questrial"/>
                <a:sym typeface="Questrial"/>
              </a:rPr>
              <a:t>Meekhof</a:t>
            </a:r>
            <a:r>
              <a:rPr lang="en-US" sz="1200" dirty="0">
                <a:solidFill>
                  <a:srgbClr val="333333"/>
                </a:solidFill>
                <a:highlight>
                  <a:srgbClr val="FFFFFF"/>
                </a:highlight>
                <a:latin typeface="Questrial"/>
                <a:ea typeface="Questrial"/>
                <a:cs typeface="Questrial"/>
                <a:sym typeface="Questrial"/>
              </a:rPr>
              <a:t>	     UM Lead Engineer</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Michael </a:t>
            </a:r>
            <a:r>
              <a:rPr lang="en-US" sz="1200" dirty="0" err="1">
                <a:solidFill>
                  <a:srgbClr val="333333"/>
                </a:solidFill>
                <a:highlight>
                  <a:srgbClr val="FFFFFF"/>
                </a:highlight>
                <a:latin typeface="Questrial"/>
                <a:ea typeface="Questrial"/>
                <a:cs typeface="Questrial"/>
                <a:sym typeface="Questrial"/>
              </a:rPr>
              <a:t>Gregorowicz</a:t>
            </a:r>
            <a:r>
              <a:rPr lang="en-US" sz="1200" dirty="0">
                <a:solidFill>
                  <a:srgbClr val="333333"/>
                </a:solidFill>
                <a:highlight>
                  <a:srgbClr val="FFFFFF"/>
                </a:highlight>
                <a:latin typeface="Questrial"/>
                <a:ea typeface="Questrial"/>
                <a:cs typeface="Questrial"/>
                <a:sym typeface="Questrial"/>
              </a:rPr>
              <a:t>   WSU Systems Architect</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Matt </a:t>
            </a:r>
            <a:r>
              <a:rPr lang="en-US" sz="1200" dirty="0" err="1">
                <a:solidFill>
                  <a:srgbClr val="333333"/>
                </a:solidFill>
                <a:highlight>
                  <a:srgbClr val="FFFFFF"/>
                </a:highlight>
                <a:latin typeface="Questrial"/>
                <a:ea typeface="Questrial"/>
                <a:cs typeface="Questrial"/>
                <a:sym typeface="Questrial"/>
              </a:rPr>
              <a:t>Lessins</a:t>
            </a:r>
            <a:r>
              <a:rPr lang="en-US" sz="1200" dirty="0">
                <a:solidFill>
                  <a:srgbClr val="333333"/>
                </a:solidFill>
                <a:highlight>
                  <a:srgbClr val="FFFFFF"/>
                </a:highlight>
                <a:latin typeface="Questrial"/>
                <a:ea typeface="Questrial"/>
                <a:cs typeface="Questrial"/>
                <a:sym typeface="Questrial"/>
              </a:rPr>
              <a:t>	 	     WSU Network Engineer</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Carlo </a:t>
            </a:r>
            <a:r>
              <a:rPr lang="en-US" sz="1200" dirty="0" err="1">
                <a:solidFill>
                  <a:srgbClr val="333333"/>
                </a:solidFill>
                <a:highlight>
                  <a:srgbClr val="FFFFFF"/>
                </a:highlight>
                <a:latin typeface="Questrial"/>
                <a:ea typeface="Questrial"/>
                <a:cs typeface="Questrial"/>
                <a:sym typeface="Questrial"/>
              </a:rPr>
              <a:t>Musante</a:t>
            </a:r>
            <a:r>
              <a:rPr lang="en-US" sz="1200" dirty="0">
                <a:solidFill>
                  <a:srgbClr val="333333"/>
                </a:solidFill>
                <a:highlight>
                  <a:srgbClr val="FFFFFF"/>
                </a:highlight>
                <a:latin typeface="Questrial"/>
                <a:ea typeface="Questrial"/>
                <a:cs typeface="Questrial"/>
                <a:sym typeface="Questrial"/>
              </a:rPr>
              <a:t>	     WSU Network Engineer</a:t>
            </a:r>
            <a:br>
              <a:rPr lang="en-US" sz="1200" dirty="0">
                <a:solidFill>
                  <a:srgbClr val="333333"/>
                </a:solidFill>
                <a:highlight>
                  <a:srgbClr val="FFFFFF"/>
                </a:highlight>
                <a:latin typeface="Questrial"/>
                <a:ea typeface="Questrial"/>
                <a:cs typeface="Questrial"/>
                <a:sym typeface="Questrial"/>
              </a:rPr>
            </a:br>
            <a:r>
              <a:rPr lang="en-US" sz="1200" dirty="0">
                <a:solidFill>
                  <a:srgbClr val="333333"/>
                </a:solidFill>
                <a:highlight>
                  <a:srgbClr val="FFFFFF"/>
                </a:highlight>
                <a:latin typeface="Questrial"/>
                <a:ea typeface="Questrial"/>
                <a:cs typeface="Questrial"/>
                <a:sym typeface="Questrial"/>
              </a:rPr>
              <a:t>Michael Thompson	     WSU Lead Engineer</a:t>
            </a:r>
          </a:p>
          <a:p>
            <a:pPr lvl="0">
              <a:spcBef>
                <a:spcPts val="0"/>
              </a:spcBef>
              <a:buClr>
                <a:schemeClr val="dk1"/>
              </a:buClr>
              <a:buFont typeface="Arial"/>
              <a:buNone/>
            </a:pPr>
            <a:endParaRPr sz="1200" dirty="0">
              <a:solidFill>
                <a:schemeClr val="dk1"/>
              </a:solidFill>
              <a:latin typeface="Questrial"/>
              <a:ea typeface="Questrial"/>
              <a:cs typeface="Questrial"/>
              <a:sym typeface="Questrial"/>
            </a:endParaRPr>
          </a:p>
          <a:p>
            <a:pPr lvl="0">
              <a:spcBef>
                <a:spcPts val="0"/>
              </a:spcBef>
              <a:buNone/>
            </a:pPr>
            <a:endParaRPr sz="1200" dirty="0">
              <a:latin typeface="Questrial"/>
              <a:ea typeface="Questrial"/>
              <a:cs typeface="Questrial"/>
              <a:sym typeface="Questrial"/>
            </a:endParaRPr>
          </a:p>
        </p:txBody>
      </p:sp>
      <p:sp>
        <p:nvSpPr>
          <p:cNvPr id="13"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r>
              <a:rPr lang="en-US" dirty="0" smtClean="0"/>
              <a:t> </a:t>
            </a:r>
            <a:fld id="{00000000-1234-1234-1234-123412341234}" type="slidenum">
              <a:rPr lang="en-US" sz="1200" smtClean="0"/>
              <a:pPr>
                <a:buClr>
                  <a:srgbClr val="000000"/>
                </a:buClr>
                <a:buSzPct val="25000"/>
                <a:buFont typeface="Arial"/>
                <a:buNone/>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Shape 412"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413" name="Shape 413"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414" name="Shape 414"/>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415" name="Shape 415"/>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Technical Goals - Monitoring</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416" name="Shape 416"/>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418" name="Shape 418"/>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420" name="Shape 420"/>
          <p:cNvSpPr txBox="1"/>
          <p:nvPr/>
        </p:nvSpPr>
        <p:spPr>
          <a:xfrm>
            <a:off x="697350" y="825025"/>
            <a:ext cx="8161800" cy="3989700"/>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1C4587"/>
                </a:solidFill>
                <a:latin typeface="Questrial"/>
                <a:ea typeface="Questrial"/>
                <a:cs typeface="Questrial"/>
                <a:sym typeface="Questrial"/>
              </a:rPr>
              <a:t>GOAL: Monitor and visualize OSiRIS storage, network, and related services. </a:t>
            </a:r>
          </a:p>
          <a:p>
            <a:pPr lvl="0">
              <a:spcBef>
                <a:spcPts val="0"/>
              </a:spcBef>
              <a:buNone/>
            </a:pPr>
            <a:endParaRPr sz="800" b="1">
              <a:solidFill>
                <a:srgbClr val="1C4587"/>
              </a:solidFill>
              <a:latin typeface="Questrial"/>
              <a:ea typeface="Questrial"/>
              <a:cs typeface="Questrial"/>
              <a:sym typeface="Questrial"/>
            </a:endParaRPr>
          </a:p>
          <a:p>
            <a:pPr lvl="0">
              <a:spcBef>
                <a:spcPts val="0"/>
              </a:spcBef>
              <a:buNone/>
            </a:pPr>
            <a:r>
              <a:rPr lang="en-US" sz="1800">
                <a:solidFill>
                  <a:srgbClr val="1C4587"/>
                </a:solidFill>
                <a:latin typeface="Questrial"/>
                <a:ea typeface="Questrial"/>
                <a:cs typeface="Questrial"/>
                <a:sym typeface="Questrial"/>
              </a:rPr>
              <a:t>Multi-faceted approach to monitor status, logs, and metrics.  </a:t>
            </a:r>
            <a:r>
              <a:rPr lang="en-US" sz="1800" b="1" u="sng">
                <a:solidFill>
                  <a:srgbClr val="1C4587"/>
                </a:solidFill>
                <a:latin typeface="Questrial"/>
                <a:ea typeface="Questrial"/>
                <a:cs typeface="Questrial"/>
                <a:sym typeface="Questrial"/>
              </a:rPr>
              <a:t>You can’t manage what  you can’t see!</a:t>
            </a:r>
            <a:r>
              <a:rPr lang="en-US" sz="1800">
                <a:solidFill>
                  <a:srgbClr val="1C4587"/>
                </a:solidFill>
                <a:latin typeface="Questrial"/>
                <a:ea typeface="Questrial"/>
                <a:cs typeface="Questrial"/>
                <a:sym typeface="Questrial"/>
              </a:rPr>
              <a:t>      We currently have deployed:</a:t>
            </a:r>
          </a:p>
          <a:p>
            <a:pPr lvl="0">
              <a:spcBef>
                <a:spcPts val="0"/>
              </a:spcBef>
              <a:buNone/>
            </a:pPr>
            <a:endParaRPr sz="800">
              <a:solidFill>
                <a:srgbClr val="1C4587"/>
              </a:solidFill>
              <a:latin typeface="Questrial"/>
              <a:ea typeface="Questrial"/>
              <a:cs typeface="Questrial"/>
              <a:sym typeface="Questrial"/>
            </a:endParaRPr>
          </a:p>
          <a:p>
            <a:pPr marL="457200" lvl="0" indent="-342900" rtl="0">
              <a:spcBef>
                <a:spcPts val="0"/>
              </a:spcBef>
              <a:spcAft>
                <a:spcPts val="1000"/>
              </a:spcAft>
              <a:buSzPct val="100000"/>
              <a:buFont typeface="Questrial"/>
              <a:buChar char="-"/>
            </a:pPr>
            <a:r>
              <a:rPr lang="en-US" sz="1800" b="1">
                <a:latin typeface="Questrial"/>
                <a:ea typeface="Questrial"/>
                <a:cs typeface="Questrial"/>
                <a:sym typeface="Questrial"/>
              </a:rPr>
              <a:t>Check_mk</a:t>
            </a:r>
            <a:r>
              <a:rPr lang="en-US" sz="1800">
                <a:latin typeface="Questrial"/>
                <a:ea typeface="Questrial"/>
                <a:cs typeface="Questrial"/>
                <a:sym typeface="Questrial"/>
              </a:rPr>
              <a:t> monitors host and service status</a:t>
            </a:r>
          </a:p>
          <a:p>
            <a:pPr marL="457200" lvl="0" indent="-342900" rtl="0">
              <a:spcBef>
                <a:spcPts val="0"/>
              </a:spcBef>
              <a:spcAft>
                <a:spcPts val="1000"/>
              </a:spcAft>
              <a:buSzPct val="100000"/>
              <a:buFont typeface="Questrial"/>
              <a:buChar char="-"/>
            </a:pPr>
            <a:r>
              <a:rPr lang="en-US" sz="1800" b="1">
                <a:latin typeface="Questrial"/>
                <a:ea typeface="Questrial"/>
                <a:cs typeface="Questrial"/>
                <a:sym typeface="Questrial"/>
              </a:rPr>
              <a:t>Collectd/Influx/Grafana</a:t>
            </a:r>
            <a:r>
              <a:rPr lang="en-US" sz="1800">
                <a:latin typeface="Questrial"/>
                <a:ea typeface="Questrial"/>
                <a:cs typeface="Questrial"/>
                <a:sym typeface="Questrial"/>
              </a:rPr>
              <a:t> gather a variety of time-series data - network bytes/errors, Ceph service/cluster stats, host resources, etc</a:t>
            </a:r>
          </a:p>
          <a:p>
            <a:pPr marL="457200" lvl="0" indent="-342900" rtl="0">
              <a:spcBef>
                <a:spcPts val="0"/>
              </a:spcBef>
              <a:spcAft>
                <a:spcPts val="1000"/>
              </a:spcAft>
              <a:buSzPct val="100000"/>
              <a:buFont typeface="Questrial"/>
              <a:buChar char="-"/>
            </a:pPr>
            <a:r>
              <a:rPr lang="en-US" sz="1800" b="1">
                <a:latin typeface="Questrial"/>
                <a:ea typeface="Questrial"/>
                <a:cs typeface="Questrial"/>
                <a:sym typeface="Questrial"/>
              </a:rPr>
              <a:t>Filebeat/Logstash/Elasticsearch</a:t>
            </a:r>
            <a:r>
              <a:rPr lang="en-US" sz="1800">
                <a:latin typeface="Questrial"/>
                <a:ea typeface="Questrial"/>
                <a:cs typeface="Questrial"/>
                <a:sym typeface="Questrial"/>
              </a:rPr>
              <a:t> ships, parses/normalizes logs, and indexes them for searching</a:t>
            </a:r>
          </a:p>
          <a:p>
            <a:pPr lvl="0" rtl="0">
              <a:spcBef>
                <a:spcPts val="0"/>
              </a:spcBef>
              <a:spcAft>
                <a:spcPts val="1000"/>
              </a:spcAft>
              <a:buNone/>
            </a:pPr>
            <a:r>
              <a:rPr lang="en-US" sz="1800" b="1">
                <a:solidFill>
                  <a:srgbClr val="0000FF"/>
                </a:solidFill>
                <a:latin typeface="Questrial"/>
                <a:ea typeface="Questrial"/>
                <a:cs typeface="Questrial"/>
                <a:sym typeface="Questrial"/>
              </a:rPr>
              <a:t>Monitoring is an area that will evolve with the project.</a:t>
            </a:r>
            <a:r>
              <a:rPr lang="en-US" sz="1800">
                <a:solidFill>
                  <a:srgbClr val="0000FF"/>
                </a:solidFill>
                <a:latin typeface="Questrial"/>
                <a:ea typeface="Questrial"/>
                <a:cs typeface="Questrial"/>
                <a:sym typeface="Questrial"/>
              </a:rPr>
              <a:t>  We anticipate adding new sources of monitoring data as well as improving our ability to benefit from our existing monitoring through targeted analytics.</a:t>
            </a:r>
          </a:p>
          <a:p>
            <a:pPr lvl="0" rtl="0">
              <a:spcBef>
                <a:spcPts val="0"/>
              </a:spcBef>
              <a:buNone/>
            </a:pPr>
            <a:endParaRPr>
              <a:latin typeface="Questrial"/>
              <a:ea typeface="Questrial"/>
              <a:cs typeface="Questrial"/>
              <a:sym typeface="Questrial"/>
            </a:endParaRPr>
          </a:p>
          <a:p>
            <a:pPr lvl="0" rtl="0">
              <a:spcBef>
                <a:spcPts val="0"/>
              </a:spcBef>
              <a:buNone/>
            </a:pPr>
            <a:endParaRPr>
              <a:latin typeface="Questrial"/>
              <a:ea typeface="Questrial"/>
              <a:cs typeface="Questrial"/>
              <a:sym typeface="Questrial"/>
            </a:endParaRP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Shape 426"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427" name="Shape 427"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428" name="Shape 428"/>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429" name="Shape 429"/>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Check_mk Monitoring Services</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430" name="Shape 430"/>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432" name="Shape 432"/>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434" name="Shape 434"/>
          <p:cNvSpPr txBox="1"/>
          <p:nvPr/>
        </p:nvSpPr>
        <p:spPr>
          <a:xfrm>
            <a:off x="1310550" y="1122050"/>
            <a:ext cx="5170500" cy="6033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435" name="Shape 435" descr="check_mk_dash.png"/>
          <p:cNvPicPr preferRelativeResize="0"/>
          <p:nvPr/>
        </p:nvPicPr>
        <p:blipFill>
          <a:blip r:embed="rId5">
            <a:alphaModFix/>
          </a:blip>
          <a:stretch>
            <a:fillRect/>
          </a:stretch>
        </p:blipFill>
        <p:spPr>
          <a:xfrm>
            <a:off x="2890426" y="742599"/>
            <a:ext cx="5781049" cy="4175200"/>
          </a:xfrm>
          <a:prstGeom prst="rect">
            <a:avLst/>
          </a:prstGeom>
          <a:noFill/>
          <a:ln>
            <a:noFill/>
          </a:ln>
        </p:spPr>
      </p:pic>
      <p:sp>
        <p:nvSpPr>
          <p:cNvPr id="436" name="Shape 436"/>
          <p:cNvSpPr txBox="1"/>
          <p:nvPr/>
        </p:nvSpPr>
        <p:spPr>
          <a:xfrm>
            <a:off x="629575" y="764412"/>
            <a:ext cx="2112300" cy="4087200"/>
          </a:xfrm>
          <a:prstGeom prst="rect">
            <a:avLst/>
          </a:prstGeom>
          <a:noFill/>
          <a:ln>
            <a:noFill/>
          </a:ln>
        </p:spPr>
        <p:txBody>
          <a:bodyPr lIns="91425" tIns="91425" rIns="91425" bIns="91425" anchor="t" anchorCtr="0">
            <a:noAutofit/>
          </a:bodyPr>
          <a:lstStyle/>
          <a:p>
            <a:pPr lvl="0">
              <a:spcBef>
                <a:spcPts val="0"/>
              </a:spcBef>
              <a:buNone/>
            </a:pPr>
            <a:r>
              <a:rPr lang="en-US" b="1"/>
              <a:t>Check_mk </a:t>
            </a:r>
            <a:r>
              <a:rPr lang="en-US"/>
              <a:t>gives us a detailed overview of hosts and services</a:t>
            </a:r>
          </a:p>
          <a:p>
            <a:pPr lvl="0">
              <a:spcBef>
                <a:spcPts val="0"/>
              </a:spcBef>
              <a:buNone/>
            </a:pPr>
            <a:endParaRPr/>
          </a:p>
          <a:p>
            <a:pPr lvl="0">
              <a:spcBef>
                <a:spcPts val="0"/>
              </a:spcBef>
              <a:buNone/>
            </a:pPr>
            <a:r>
              <a:rPr lang="en-US"/>
              <a:t>Alerts sent when hosts or services not reachable, services cross thresholds (high CPU, too much disk, etc).</a:t>
            </a:r>
          </a:p>
          <a:p>
            <a:pPr lvl="0">
              <a:spcBef>
                <a:spcPts val="0"/>
              </a:spcBef>
              <a:buNone/>
            </a:pPr>
            <a:endParaRPr/>
          </a:p>
          <a:p>
            <a:pPr lvl="0">
              <a:spcBef>
                <a:spcPts val="0"/>
              </a:spcBef>
              <a:buNone/>
            </a:pPr>
            <a:r>
              <a:rPr lang="en-US"/>
              <a:t>Alerts configurable by rules to alert groups depending on resource classifications</a:t>
            </a:r>
          </a:p>
          <a:p>
            <a:pPr lvl="0">
              <a:spcBef>
                <a:spcPts val="0"/>
              </a:spcBef>
              <a:buNone/>
            </a:pPr>
            <a:endParaRPr/>
          </a:p>
          <a:p>
            <a:pPr lvl="0">
              <a:spcBef>
                <a:spcPts val="0"/>
              </a:spcBef>
              <a:buNone/>
            </a:pPr>
            <a:r>
              <a:rPr lang="en-US"/>
              <a:t>Email or other alerts (we get them in </a:t>
            </a:r>
            <a:r>
              <a:rPr lang="en-US" b="1"/>
              <a:t>Slack </a:t>
            </a:r>
            <a:r>
              <a:rPr lang="en-US"/>
              <a:t>for example)</a:t>
            </a:r>
          </a:p>
        </p:txBody>
      </p:sp>
      <p:sp>
        <p:nvSpPr>
          <p:cNvPr id="13"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Shape 472"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473" name="Shape 473"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474" name="Shape 474"/>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475" name="Shape 475"/>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ELK for Monitoring Logging Data</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476" name="Shape 476"/>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478" name="Shape 478"/>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480" name="Shape 480" descr="FLEK-overview.png"/>
          <p:cNvPicPr preferRelativeResize="0"/>
          <p:nvPr/>
        </p:nvPicPr>
        <p:blipFill>
          <a:blip r:embed="rId5">
            <a:alphaModFix/>
          </a:blip>
          <a:stretch>
            <a:fillRect/>
          </a:stretch>
        </p:blipFill>
        <p:spPr>
          <a:xfrm>
            <a:off x="3195725" y="773675"/>
            <a:ext cx="5614423" cy="4294248"/>
          </a:xfrm>
          <a:prstGeom prst="rect">
            <a:avLst/>
          </a:prstGeom>
          <a:noFill/>
          <a:ln>
            <a:noFill/>
          </a:ln>
        </p:spPr>
      </p:pic>
      <p:sp>
        <p:nvSpPr>
          <p:cNvPr id="481" name="Shape 481"/>
          <p:cNvSpPr txBox="1"/>
          <p:nvPr/>
        </p:nvSpPr>
        <p:spPr>
          <a:xfrm>
            <a:off x="748350" y="906475"/>
            <a:ext cx="2358300" cy="3513900"/>
          </a:xfrm>
          <a:prstGeom prst="rect">
            <a:avLst/>
          </a:prstGeom>
          <a:noFill/>
          <a:ln>
            <a:noFill/>
          </a:ln>
        </p:spPr>
        <p:txBody>
          <a:bodyPr lIns="91425" tIns="91425" rIns="91425" bIns="91425" anchor="t" anchorCtr="0">
            <a:noAutofit/>
          </a:bodyPr>
          <a:lstStyle/>
          <a:p>
            <a:pPr lvl="0">
              <a:spcBef>
                <a:spcPts val="0"/>
              </a:spcBef>
              <a:buNone/>
            </a:pPr>
            <a:r>
              <a:rPr lang="en-US">
                <a:latin typeface="Questrial"/>
                <a:ea typeface="Questrial"/>
                <a:cs typeface="Questrial"/>
                <a:sym typeface="Questrial"/>
              </a:rPr>
              <a:t>System and service specific logs are shipped to an elasticsearch cluster at </a:t>
            </a:r>
            <a:r>
              <a:rPr lang="en-US" b="1">
                <a:latin typeface="Questrial"/>
                <a:ea typeface="Questrial"/>
                <a:cs typeface="Questrial"/>
                <a:sym typeface="Questrial"/>
              </a:rPr>
              <a:t>UM</a:t>
            </a:r>
            <a:r>
              <a:rPr lang="en-US">
                <a:latin typeface="Questrial"/>
                <a:ea typeface="Questrial"/>
                <a:cs typeface="Questrial"/>
                <a:sym typeface="Questrial"/>
              </a:rPr>
              <a:t>, </a:t>
            </a:r>
            <a:r>
              <a:rPr lang="en-US" b="1">
                <a:latin typeface="Questrial"/>
                <a:ea typeface="Questrial"/>
                <a:cs typeface="Questrial"/>
                <a:sym typeface="Questrial"/>
              </a:rPr>
              <a:t>WSU</a:t>
            </a:r>
            <a:r>
              <a:rPr lang="en-US">
                <a:latin typeface="Questrial"/>
                <a:ea typeface="Questrial"/>
                <a:cs typeface="Questrial"/>
                <a:sym typeface="Questrial"/>
              </a:rPr>
              <a:t>, </a:t>
            </a:r>
            <a:r>
              <a:rPr lang="en-US" b="1">
                <a:latin typeface="Questrial"/>
                <a:ea typeface="Questrial"/>
                <a:cs typeface="Questrial"/>
                <a:sym typeface="Questrial"/>
              </a:rPr>
              <a:t>MSU</a:t>
            </a:r>
            <a:r>
              <a:rPr lang="en-US">
                <a:latin typeface="Questrial"/>
                <a:ea typeface="Questrial"/>
                <a:cs typeface="Questrial"/>
                <a:sym typeface="Questrial"/>
              </a:rPr>
              <a:t>.  </a:t>
            </a:r>
          </a:p>
          <a:p>
            <a:pPr lvl="0">
              <a:spcBef>
                <a:spcPts val="0"/>
              </a:spcBef>
              <a:buNone/>
            </a:pPr>
            <a:endParaRPr>
              <a:latin typeface="Questrial"/>
              <a:ea typeface="Questrial"/>
              <a:cs typeface="Questrial"/>
              <a:sym typeface="Questrial"/>
            </a:endParaRPr>
          </a:p>
          <a:p>
            <a:pPr lvl="0">
              <a:spcBef>
                <a:spcPts val="0"/>
              </a:spcBef>
              <a:buNone/>
            </a:pPr>
            <a:r>
              <a:rPr lang="en-US" b="1">
                <a:latin typeface="Questrial"/>
                <a:ea typeface="Questrial"/>
                <a:cs typeface="Questrial"/>
                <a:sym typeface="Questrial"/>
              </a:rPr>
              <a:t>Logstash </a:t>
            </a:r>
            <a:r>
              <a:rPr lang="en-US">
                <a:latin typeface="Questrial"/>
                <a:ea typeface="Questrial"/>
                <a:cs typeface="Questrial"/>
                <a:sym typeface="Questrial"/>
              </a:rPr>
              <a:t>pipeline lets us filter out specific strings later usable as time-series data for </a:t>
            </a:r>
            <a:r>
              <a:rPr lang="en-US" b="1">
                <a:latin typeface="Questrial"/>
                <a:ea typeface="Questrial"/>
                <a:cs typeface="Questrial"/>
                <a:sym typeface="Questrial"/>
              </a:rPr>
              <a:t>Grafana </a:t>
            </a:r>
            <a:r>
              <a:rPr lang="en-US">
                <a:latin typeface="Questrial"/>
                <a:ea typeface="Questrial"/>
                <a:cs typeface="Questrial"/>
                <a:sym typeface="Questrial"/>
              </a:rPr>
              <a:t>to visualize usage data from logs</a:t>
            </a:r>
          </a:p>
          <a:p>
            <a:pPr lvl="0">
              <a:spcBef>
                <a:spcPts val="0"/>
              </a:spcBef>
              <a:buNone/>
            </a:pPr>
            <a:endParaRPr>
              <a:latin typeface="Questrial"/>
              <a:ea typeface="Questrial"/>
              <a:cs typeface="Questrial"/>
              <a:sym typeface="Questrial"/>
            </a:endParaRPr>
          </a:p>
          <a:p>
            <a:pPr lvl="0">
              <a:spcBef>
                <a:spcPts val="0"/>
              </a:spcBef>
              <a:buNone/>
            </a:pPr>
            <a:r>
              <a:rPr lang="en-US" b="1">
                <a:latin typeface="Questrial"/>
                <a:ea typeface="Questrial"/>
                <a:cs typeface="Questrial"/>
                <a:sym typeface="Questrial"/>
              </a:rPr>
              <a:t>Kibana </a:t>
            </a:r>
            <a:r>
              <a:rPr lang="en-US">
                <a:latin typeface="Questrial"/>
                <a:ea typeface="Questrial"/>
                <a:cs typeface="Questrial"/>
                <a:sym typeface="Questrial"/>
              </a:rPr>
              <a:t>web gui provides flexible text searching and sorting for problem diagnosis</a:t>
            </a:r>
          </a:p>
          <a:p>
            <a:pPr lvl="0">
              <a:spcBef>
                <a:spcPts val="0"/>
              </a:spcBef>
              <a:buNone/>
            </a:pPr>
            <a:endParaRPr>
              <a:latin typeface="Questrial"/>
              <a:ea typeface="Questrial"/>
              <a:cs typeface="Questrial"/>
              <a:sym typeface="Questrial"/>
            </a:endParaRPr>
          </a:p>
        </p:txBody>
      </p:sp>
      <p:sp>
        <p:nvSpPr>
          <p:cNvPr id="12"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Shape 487"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488" name="Shape 488"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489" name="Shape 489"/>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490" name="Shape 490"/>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Collectd/Grafana: Monitoring System  Performance</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491" name="Shape 491"/>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493" name="Shape 493"/>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495" name="Shape 495" descr="op-latency-example.png"/>
          <p:cNvPicPr preferRelativeResize="0"/>
          <p:nvPr/>
        </p:nvPicPr>
        <p:blipFill>
          <a:blip r:embed="rId5">
            <a:alphaModFix/>
          </a:blip>
          <a:stretch>
            <a:fillRect/>
          </a:stretch>
        </p:blipFill>
        <p:spPr>
          <a:xfrm>
            <a:off x="5682150" y="2896516"/>
            <a:ext cx="3340598" cy="1323059"/>
          </a:xfrm>
          <a:prstGeom prst="rect">
            <a:avLst/>
          </a:prstGeom>
          <a:noFill/>
          <a:ln>
            <a:noFill/>
          </a:ln>
        </p:spPr>
      </p:pic>
      <p:pic>
        <p:nvPicPr>
          <p:cNvPr id="496" name="Shape 496" descr="collectd-influxdb-grafana-wide.png"/>
          <p:cNvPicPr preferRelativeResize="0"/>
          <p:nvPr/>
        </p:nvPicPr>
        <p:blipFill>
          <a:blip r:embed="rId6">
            <a:alphaModFix/>
          </a:blip>
          <a:stretch>
            <a:fillRect/>
          </a:stretch>
        </p:blipFill>
        <p:spPr>
          <a:xfrm>
            <a:off x="91625" y="698099"/>
            <a:ext cx="6469053" cy="4390599"/>
          </a:xfrm>
          <a:prstGeom prst="rect">
            <a:avLst/>
          </a:prstGeom>
          <a:noFill/>
          <a:ln>
            <a:noFill/>
          </a:ln>
        </p:spPr>
      </p:pic>
      <p:sp>
        <p:nvSpPr>
          <p:cNvPr id="497" name="Shape 497"/>
          <p:cNvSpPr txBox="1"/>
          <p:nvPr/>
        </p:nvSpPr>
        <p:spPr>
          <a:xfrm>
            <a:off x="7088500" y="1853700"/>
            <a:ext cx="1986900" cy="961500"/>
          </a:xfrm>
          <a:prstGeom prst="rect">
            <a:avLst/>
          </a:prstGeom>
          <a:noFill/>
          <a:ln>
            <a:noFill/>
          </a:ln>
        </p:spPr>
        <p:txBody>
          <a:bodyPr lIns="91425" tIns="91425" rIns="91425" bIns="91425" anchor="t" anchorCtr="0">
            <a:noAutofit/>
          </a:bodyPr>
          <a:lstStyle/>
          <a:p>
            <a:pPr lvl="0">
              <a:spcBef>
                <a:spcPts val="0"/>
              </a:spcBef>
              <a:buNone/>
            </a:pPr>
            <a:r>
              <a:rPr lang="en-US">
                <a:latin typeface="Questrial"/>
                <a:ea typeface="Questrial"/>
                <a:cs typeface="Questrial"/>
                <a:sym typeface="Questrial"/>
              </a:rPr>
              <a:t>Sample: OSD op latency average for storage blocks from collectd-ceph</a:t>
            </a:r>
          </a:p>
        </p:txBody>
      </p:sp>
      <p:sp>
        <p:nvSpPr>
          <p:cNvPr id="13"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Shape 519"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520" name="Shape 520"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521" name="Shape 521"/>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522" name="Shape 522"/>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OSiRIS Science Domain Engagement</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523" name="Shape 523"/>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525" name="Shape 525"/>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27" name="Shape 527"/>
          <p:cNvSpPr txBox="1"/>
          <p:nvPr/>
        </p:nvSpPr>
        <p:spPr>
          <a:xfrm>
            <a:off x="748350" y="767300"/>
            <a:ext cx="8235900" cy="4092900"/>
          </a:xfrm>
          <a:prstGeom prst="rect">
            <a:avLst/>
          </a:prstGeom>
          <a:noFill/>
          <a:ln>
            <a:noFill/>
          </a:ln>
        </p:spPr>
        <p:txBody>
          <a:bodyPr lIns="91425" tIns="91425" rIns="91425" bIns="91425" anchor="t" anchorCtr="0">
            <a:noAutofit/>
          </a:bodyPr>
          <a:lstStyle/>
          <a:p>
            <a:pPr lvl="0">
              <a:spcBef>
                <a:spcPts val="0"/>
              </a:spcBef>
              <a:buNone/>
            </a:pPr>
            <a:r>
              <a:rPr lang="en-US" sz="1600" b="1">
                <a:solidFill>
                  <a:srgbClr val="1C4587"/>
                </a:solidFill>
                <a:latin typeface="Questrial"/>
                <a:ea typeface="Questrial"/>
                <a:cs typeface="Questrial"/>
                <a:sym typeface="Questrial"/>
              </a:rPr>
              <a:t>So far we have covered the </a:t>
            </a:r>
            <a:r>
              <a:rPr lang="en-US" sz="1600" b="1" i="1">
                <a:solidFill>
                  <a:srgbClr val="1C4587"/>
                </a:solidFill>
                <a:latin typeface="Questrial"/>
                <a:ea typeface="Questrial"/>
                <a:cs typeface="Questrial"/>
                <a:sym typeface="Questrial"/>
              </a:rPr>
              <a:t>technical </a:t>
            </a:r>
            <a:r>
              <a:rPr lang="en-US" sz="1600" b="1">
                <a:solidFill>
                  <a:srgbClr val="1C4587"/>
                </a:solidFill>
                <a:latin typeface="Questrial"/>
                <a:ea typeface="Questrial"/>
                <a:cs typeface="Questrial"/>
                <a:sym typeface="Questrial"/>
              </a:rPr>
              <a:t>work to enable OSiRIS.  What is important is how all this enables us to support and expedite scientific research.</a:t>
            </a:r>
          </a:p>
          <a:p>
            <a:pPr lvl="0">
              <a:spcBef>
                <a:spcPts val="0"/>
              </a:spcBef>
              <a:buNone/>
            </a:pPr>
            <a:endParaRPr sz="1600" b="1">
              <a:solidFill>
                <a:srgbClr val="1C4587"/>
              </a:solidFill>
              <a:latin typeface="Questrial"/>
              <a:ea typeface="Questrial"/>
              <a:cs typeface="Questrial"/>
              <a:sym typeface="Questrial"/>
            </a:endParaRPr>
          </a:p>
          <a:p>
            <a:pPr lvl="0">
              <a:spcBef>
                <a:spcPts val="0"/>
              </a:spcBef>
              <a:buNone/>
            </a:pPr>
            <a:r>
              <a:rPr lang="en-US" sz="1600" b="1">
                <a:solidFill>
                  <a:srgbClr val="274E13"/>
                </a:solidFill>
                <a:latin typeface="Questrial"/>
                <a:ea typeface="Questrial"/>
                <a:cs typeface="Questrial"/>
                <a:sym typeface="Questrial"/>
              </a:rPr>
              <a:t>We have already begun engaging with two of our science domains to find out:  physical ocean modeling and high-energy physics</a:t>
            </a:r>
          </a:p>
          <a:p>
            <a:pPr lvl="0">
              <a:spcBef>
                <a:spcPts val="0"/>
              </a:spcBef>
              <a:buNone/>
            </a:pPr>
            <a:endParaRPr sz="1600" b="1">
              <a:solidFill>
                <a:srgbClr val="1C4587"/>
              </a:solidFill>
              <a:latin typeface="Questrial"/>
              <a:ea typeface="Questrial"/>
              <a:cs typeface="Questrial"/>
              <a:sym typeface="Questrial"/>
            </a:endParaRPr>
          </a:p>
          <a:p>
            <a:pPr lvl="0">
              <a:spcBef>
                <a:spcPts val="0"/>
              </a:spcBef>
              <a:buNone/>
            </a:pPr>
            <a:r>
              <a:rPr lang="en-US" sz="1600">
                <a:solidFill>
                  <a:srgbClr val="1C4587"/>
                </a:solidFill>
                <a:latin typeface="Questrial"/>
                <a:ea typeface="Questrial"/>
                <a:cs typeface="Questrial"/>
                <a:sym typeface="Questrial"/>
              </a:rPr>
              <a:t>These two were selected as early adopter communities for OSiRIS because:</a:t>
            </a:r>
          </a:p>
          <a:p>
            <a:pPr marL="457200" lvl="0" indent="-330200" rtl="0">
              <a:spcBef>
                <a:spcPts val="0"/>
              </a:spcBef>
              <a:buClr>
                <a:srgbClr val="1C4587"/>
              </a:buClr>
              <a:buSzPct val="100000"/>
              <a:buFont typeface="Questrial"/>
              <a:buChar char="●"/>
            </a:pPr>
            <a:r>
              <a:rPr lang="en-US" sz="1600">
                <a:solidFill>
                  <a:srgbClr val="1C4587"/>
                </a:solidFill>
                <a:latin typeface="Questrial"/>
                <a:ea typeface="Questrial"/>
                <a:cs typeface="Questrial"/>
                <a:sym typeface="Questrial"/>
              </a:rPr>
              <a:t>Both were willing to work collaboratively with the OSiRIS team to test and develop an initial storage infrastructure, understanding things might not start out at “production quality”</a:t>
            </a:r>
          </a:p>
          <a:p>
            <a:pPr marL="457200" lvl="0" indent="-330200" rtl="0">
              <a:spcBef>
                <a:spcPts val="0"/>
              </a:spcBef>
              <a:buClr>
                <a:srgbClr val="1C4587"/>
              </a:buClr>
              <a:buSzPct val="100000"/>
              <a:buFont typeface="Questrial"/>
              <a:buChar char="●"/>
            </a:pPr>
            <a:r>
              <a:rPr lang="en-US" sz="1600">
                <a:solidFill>
                  <a:srgbClr val="1C4587"/>
                </a:solidFill>
                <a:latin typeface="Questrial"/>
                <a:ea typeface="Questrial"/>
                <a:cs typeface="Questrial"/>
                <a:sym typeface="Questrial"/>
              </a:rPr>
              <a:t>Both had near-term needs for the capabilities OSiRIS was targeting</a:t>
            </a:r>
          </a:p>
          <a:p>
            <a:pPr marL="457200" lvl="0" indent="-330200" rtl="0">
              <a:spcBef>
                <a:spcPts val="0"/>
              </a:spcBef>
              <a:buClr>
                <a:srgbClr val="1C4587"/>
              </a:buClr>
              <a:buSzPct val="100000"/>
              <a:buFont typeface="Questrial"/>
              <a:buChar char="●"/>
            </a:pPr>
            <a:r>
              <a:rPr lang="en-US" sz="1600">
                <a:solidFill>
                  <a:srgbClr val="1C4587"/>
                </a:solidFill>
                <a:latin typeface="Questrial"/>
                <a:ea typeface="Questrial"/>
                <a:cs typeface="Questrial"/>
                <a:sym typeface="Questrial"/>
              </a:rPr>
              <a:t>Both were interested in use of “Object-store” capabilities</a:t>
            </a:r>
          </a:p>
          <a:p>
            <a:pPr lvl="0" rtl="0">
              <a:spcBef>
                <a:spcPts val="0"/>
              </a:spcBef>
              <a:buNone/>
            </a:pPr>
            <a:endParaRPr sz="1600">
              <a:solidFill>
                <a:srgbClr val="1C4587"/>
              </a:solidFill>
              <a:latin typeface="Questrial"/>
              <a:ea typeface="Questrial"/>
              <a:cs typeface="Questrial"/>
              <a:sym typeface="Questrial"/>
            </a:endParaRPr>
          </a:p>
          <a:p>
            <a:pPr lvl="0" rtl="0">
              <a:spcBef>
                <a:spcPts val="0"/>
              </a:spcBef>
              <a:buNone/>
            </a:pPr>
            <a:r>
              <a:rPr lang="en-US" sz="1600">
                <a:solidFill>
                  <a:srgbClr val="1C4587"/>
                </a:solidFill>
                <a:latin typeface="Questrial"/>
                <a:ea typeface="Questrial"/>
                <a:cs typeface="Questrial"/>
                <a:sym typeface="Questrial"/>
              </a:rPr>
              <a:t>These two domains have helped us better understand the challenges and requirements needed to effectively support diverse science users.</a:t>
            </a:r>
          </a:p>
          <a:p>
            <a:pPr lvl="0" rtl="0">
              <a:spcBef>
                <a:spcPts val="0"/>
              </a:spcBef>
              <a:buNone/>
            </a:pPr>
            <a:endParaRPr>
              <a:latin typeface="Questrial"/>
              <a:ea typeface="Questrial"/>
              <a:cs typeface="Questrial"/>
              <a:sym typeface="Questrial"/>
            </a:endParaRP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Shape 533"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534" name="Shape 534"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535" name="Shape 535"/>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536" name="Shape 536"/>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Science Domain - ATLAS</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537" name="Shape 537"/>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539" name="Shape 539"/>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41" name="Shape 541"/>
          <p:cNvSpPr txBox="1"/>
          <p:nvPr/>
        </p:nvSpPr>
        <p:spPr>
          <a:xfrm>
            <a:off x="748350" y="789925"/>
            <a:ext cx="8184900" cy="933300"/>
          </a:xfrm>
          <a:prstGeom prst="rect">
            <a:avLst/>
          </a:prstGeom>
          <a:noFill/>
          <a:ln>
            <a:noFill/>
          </a:ln>
        </p:spPr>
        <p:txBody>
          <a:bodyPr lIns="91425" tIns="91425" rIns="91425" bIns="91425" anchor="t" anchorCtr="0">
            <a:noAutofit/>
          </a:bodyPr>
          <a:lstStyle/>
          <a:p>
            <a:pPr lvl="0">
              <a:spcBef>
                <a:spcPts val="0"/>
              </a:spcBef>
              <a:buNone/>
            </a:pPr>
            <a:r>
              <a:rPr lang="en-US" sz="1600" b="1">
                <a:solidFill>
                  <a:srgbClr val="1C4587"/>
                </a:solidFill>
                <a:latin typeface="Questrial"/>
                <a:ea typeface="Questrial"/>
                <a:cs typeface="Questrial"/>
                <a:sym typeface="Questrial"/>
              </a:rPr>
              <a:t>What is the ATLAS use case for OSiRIS?</a:t>
            </a:r>
            <a:r>
              <a:rPr lang="en-US" sz="1600">
                <a:solidFill>
                  <a:srgbClr val="1C4587"/>
                </a:solidFill>
                <a:latin typeface="Questrial"/>
                <a:ea typeface="Questrial"/>
                <a:cs typeface="Questrial"/>
                <a:sym typeface="Questrial"/>
              </a:rPr>
              <a:t>  ATLAS seeks to leverage commodity S3-style object storage such as OSiRIS. Our engagement includes providing assistance optimizing job pilots to efficiently access this type of storage.</a:t>
            </a:r>
            <a:r>
              <a:rPr lang="en-US">
                <a:solidFill>
                  <a:srgbClr val="1C4587"/>
                </a:solidFill>
                <a:latin typeface="Questrial"/>
                <a:ea typeface="Questrial"/>
                <a:cs typeface="Questrial"/>
                <a:sym typeface="Questrial"/>
              </a:rPr>
              <a:t>    </a:t>
            </a:r>
          </a:p>
        </p:txBody>
      </p:sp>
      <p:sp>
        <p:nvSpPr>
          <p:cNvPr id="542" name="Shape 542"/>
          <p:cNvSpPr txBox="1"/>
          <p:nvPr/>
        </p:nvSpPr>
        <p:spPr>
          <a:xfrm>
            <a:off x="7385250" y="1814924"/>
            <a:ext cx="1637400" cy="2911200"/>
          </a:xfrm>
          <a:prstGeom prst="rect">
            <a:avLst/>
          </a:prstGeom>
          <a:noFill/>
          <a:ln>
            <a:noFill/>
          </a:ln>
        </p:spPr>
        <p:txBody>
          <a:bodyPr lIns="91425" tIns="91425" rIns="91425" bIns="91425" anchor="t" anchorCtr="0">
            <a:noAutofit/>
          </a:bodyPr>
          <a:lstStyle/>
          <a:p>
            <a:pPr lvl="0">
              <a:spcBef>
                <a:spcPts val="0"/>
              </a:spcBef>
              <a:buNone/>
            </a:pPr>
            <a:r>
              <a:rPr lang="en-US" sz="1600" dirty="0">
                <a:latin typeface="Questrial"/>
                <a:ea typeface="Questrial"/>
                <a:cs typeface="Questrial"/>
                <a:sym typeface="Questrial"/>
              </a:rPr>
              <a:t>OSiRIS event service gateways for ATLAS are balanced across 3 sites or optionally clients can target a specific OSiRIS gateway site</a:t>
            </a:r>
          </a:p>
          <a:p>
            <a:pPr lvl="0">
              <a:spcBef>
                <a:spcPts val="0"/>
              </a:spcBef>
              <a:buNone/>
            </a:pPr>
            <a:endParaRPr dirty="0">
              <a:latin typeface="Questrial"/>
              <a:ea typeface="Questrial"/>
              <a:cs typeface="Questrial"/>
              <a:sym typeface="Questrial"/>
            </a:endParaRPr>
          </a:p>
          <a:p>
            <a:pPr lvl="0">
              <a:spcBef>
                <a:spcPts val="0"/>
              </a:spcBef>
              <a:buNone/>
            </a:pPr>
            <a:endParaRPr dirty="0">
              <a:latin typeface="Questrial"/>
              <a:ea typeface="Questrial"/>
              <a:cs typeface="Questrial"/>
              <a:sym typeface="Questrial"/>
            </a:endParaRPr>
          </a:p>
        </p:txBody>
      </p:sp>
      <p:pic>
        <p:nvPicPr>
          <p:cNvPr id="543" name="Shape 543" descr="ATLAS Object Gateway Diagram"/>
          <p:cNvPicPr preferRelativeResize="0"/>
          <p:nvPr/>
        </p:nvPicPr>
        <p:blipFill>
          <a:blip r:embed="rId5">
            <a:alphaModFix/>
          </a:blip>
          <a:stretch>
            <a:fillRect/>
          </a:stretch>
        </p:blipFill>
        <p:spPr>
          <a:xfrm>
            <a:off x="266575" y="1536327"/>
            <a:ext cx="7118673" cy="3552374"/>
          </a:xfrm>
          <a:prstGeom prst="rect">
            <a:avLst/>
          </a:prstGeom>
          <a:noFill/>
          <a:ln>
            <a:noFill/>
          </a:ln>
        </p:spPr>
      </p:pic>
      <p:sp>
        <p:nvSpPr>
          <p:cNvPr id="13"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Shape 549"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550" name="Shape 550"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551" name="Shape 551"/>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552" name="Shape 552"/>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Science Domain - ATLAS</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553" name="Shape 553"/>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555" name="Shape 555"/>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57" name="Shape 557"/>
          <p:cNvSpPr txBox="1"/>
          <p:nvPr/>
        </p:nvSpPr>
        <p:spPr>
          <a:xfrm>
            <a:off x="629575" y="789925"/>
            <a:ext cx="1896300" cy="2346000"/>
          </a:xfrm>
          <a:prstGeom prst="rect">
            <a:avLst/>
          </a:prstGeom>
          <a:noFill/>
          <a:ln>
            <a:noFill/>
          </a:ln>
        </p:spPr>
        <p:txBody>
          <a:bodyPr lIns="91425" tIns="91425" rIns="91425" bIns="91425" anchor="t" anchorCtr="0">
            <a:noAutofit/>
          </a:bodyPr>
          <a:lstStyle/>
          <a:p>
            <a:pPr lvl="0">
              <a:spcBef>
                <a:spcPts val="0"/>
              </a:spcBef>
              <a:buNone/>
            </a:pPr>
            <a:r>
              <a:rPr lang="en-US">
                <a:solidFill>
                  <a:srgbClr val="1C4587"/>
                </a:solidFill>
                <a:latin typeface="Questrial"/>
                <a:ea typeface="Questrial"/>
                <a:cs typeface="Questrial"/>
                <a:sym typeface="Questrial"/>
              </a:rPr>
              <a:t>So far our testing with ATLAS grid clients has resulted in improved tunings for the Ceph Rados Gateway (S3 provider) allowing an instance to process more simultaneous client ops.</a:t>
            </a:r>
          </a:p>
          <a:p>
            <a:pPr lvl="0">
              <a:spcBef>
                <a:spcPts val="0"/>
              </a:spcBef>
              <a:buNone/>
            </a:pPr>
            <a:endParaRPr>
              <a:solidFill>
                <a:srgbClr val="1C4587"/>
              </a:solidFill>
              <a:latin typeface="Questrial"/>
              <a:ea typeface="Questrial"/>
              <a:cs typeface="Questrial"/>
              <a:sym typeface="Questrial"/>
            </a:endParaRPr>
          </a:p>
          <a:p>
            <a:pPr lvl="0" rtl="0">
              <a:spcBef>
                <a:spcPts val="0"/>
              </a:spcBef>
              <a:buNone/>
            </a:pPr>
            <a:r>
              <a:rPr lang="en-US">
                <a:solidFill>
                  <a:srgbClr val="1C4587"/>
                </a:solidFill>
                <a:latin typeface="Questrial"/>
                <a:ea typeface="Questrial"/>
                <a:cs typeface="Questrial"/>
                <a:sym typeface="Questrial"/>
              </a:rPr>
              <a:t>   </a:t>
            </a:r>
          </a:p>
        </p:txBody>
      </p:sp>
      <p:pic>
        <p:nvPicPr>
          <p:cNvPr id="558" name="Shape 558" descr="rgw-atlas-untuned-snip.png"/>
          <p:cNvPicPr preferRelativeResize="0"/>
          <p:nvPr/>
        </p:nvPicPr>
        <p:blipFill>
          <a:blip r:embed="rId5">
            <a:alphaModFix/>
          </a:blip>
          <a:stretch>
            <a:fillRect/>
          </a:stretch>
        </p:blipFill>
        <p:spPr>
          <a:xfrm>
            <a:off x="2526000" y="1632450"/>
            <a:ext cx="2809024" cy="3393674"/>
          </a:xfrm>
          <a:prstGeom prst="rect">
            <a:avLst/>
          </a:prstGeom>
          <a:noFill/>
          <a:ln>
            <a:noFill/>
          </a:ln>
        </p:spPr>
      </p:pic>
      <p:pic>
        <p:nvPicPr>
          <p:cNvPr id="559" name="Shape 559" descr="rgw-atlas-tuned-snip.png"/>
          <p:cNvPicPr preferRelativeResize="0"/>
          <p:nvPr/>
        </p:nvPicPr>
        <p:blipFill>
          <a:blip r:embed="rId6">
            <a:alphaModFix/>
          </a:blip>
          <a:stretch>
            <a:fillRect/>
          </a:stretch>
        </p:blipFill>
        <p:spPr>
          <a:xfrm>
            <a:off x="6139950" y="698102"/>
            <a:ext cx="2935449" cy="3329384"/>
          </a:xfrm>
          <a:prstGeom prst="rect">
            <a:avLst/>
          </a:prstGeom>
          <a:noFill/>
          <a:ln>
            <a:noFill/>
          </a:ln>
        </p:spPr>
      </p:pic>
      <p:sp>
        <p:nvSpPr>
          <p:cNvPr id="560" name="Shape 560"/>
          <p:cNvSpPr/>
          <p:nvPr/>
        </p:nvSpPr>
        <p:spPr>
          <a:xfrm>
            <a:off x="5492525" y="3498025"/>
            <a:ext cx="564600" cy="4848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1" name="Shape 561"/>
          <p:cNvSpPr txBox="1"/>
          <p:nvPr/>
        </p:nvSpPr>
        <p:spPr>
          <a:xfrm>
            <a:off x="2810700" y="1307175"/>
            <a:ext cx="2362800" cy="257700"/>
          </a:xfrm>
          <a:prstGeom prst="rect">
            <a:avLst/>
          </a:prstGeom>
          <a:noFill/>
          <a:ln>
            <a:noFill/>
          </a:ln>
        </p:spPr>
        <p:txBody>
          <a:bodyPr lIns="91425" tIns="91425" rIns="91425" bIns="91425" anchor="t" anchorCtr="0">
            <a:noAutofit/>
          </a:bodyPr>
          <a:lstStyle/>
          <a:p>
            <a:pPr lvl="0">
              <a:spcBef>
                <a:spcPts val="0"/>
              </a:spcBef>
              <a:buNone/>
            </a:pPr>
            <a:r>
              <a:rPr lang="en-US" sz="1600" b="1"/>
              <a:t>40 requests / second</a:t>
            </a:r>
          </a:p>
        </p:txBody>
      </p:sp>
      <p:sp>
        <p:nvSpPr>
          <p:cNvPr id="562" name="Shape 562"/>
          <p:cNvSpPr txBox="1"/>
          <p:nvPr/>
        </p:nvSpPr>
        <p:spPr>
          <a:xfrm>
            <a:off x="6426275" y="4067775"/>
            <a:ext cx="2362800" cy="257700"/>
          </a:xfrm>
          <a:prstGeom prst="rect">
            <a:avLst/>
          </a:prstGeom>
          <a:noFill/>
          <a:ln>
            <a:noFill/>
          </a:ln>
        </p:spPr>
        <p:txBody>
          <a:bodyPr lIns="91425" tIns="91425" rIns="91425" bIns="91425" anchor="t" anchorCtr="0">
            <a:noAutofit/>
          </a:bodyPr>
          <a:lstStyle/>
          <a:p>
            <a:pPr lvl="0" rtl="0">
              <a:spcBef>
                <a:spcPts val="0"/>
              </a:spcBef>
              <a:buNone/>
            </a:pPr>
            <a:r>
              <a:rPr lang="en-US" b="1"/>
              <a:t>150 requests / second</a:t>
            </a:r>
          </a:p>
        </p:txBody>
      </p:sp>
      <p:sp>
        <p:nvSpPr>
          <p:cNvPr id="17"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pic>
        <p:nvPicPr>
          <p:cNvPr id="569" name="Shape 569"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570" name="Shape 570"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571" name="Shape 571"/>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572" name="Shape 572"/>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Next Steps - ATLAS</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573" name="Shape 573"/>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575" name="Shape 575"/>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77" name="Shape 577"/>
          <p:cNvSpPr txBox="1"/>
          <p:nvPr/>
        </p:nvSpPr>
        <p:spPr>
          <a:xfrm>
            <a:off x="816200" y="871450"/>
            <a:ext cx="8143800" cy="3976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800" b="1">
                <a:solidFill>
                  <a:srgbClr val="1C4587"/>
                </a:solidFill>
                <a:latin typeface="Questrial"/>
                <a:ea typeface="Questrial"/>
                <a:cs typeface="Questrial"/>
                <a:sym typeface="Questrial"/>
              </a:rPr>
              <a:t>ATLAS wants to work closely with people who know about object stores. </a:t>
            </a:r>
            <a:r>
              <a:rPr lang="en-US" sz="1800" b="1">
                <a:solidFill>
                  <a:schemeClr val="dk1"/>
                </a:solidFill>
                <a:latin typeface="Questrial"/>
                <a:ea typeface="Questrial"/>
                <a:cs typeface="Questrial"/>
                <a:sym typeface="Questrial"/>
              </a:rPr>
              <a:t> </a:t>
            </a:r>
          </a:p>
          <a:p>
            <a:pPr lvl="0" rtl="0">
              <a:lnSpc>
                <a:spcPct val="115000"/>
              </a:lnSpc>
              <a:spcBef>
                <a:spcPts val="0"/>
              </a:spcBef>
              <a:buNone/>
            </a:pPr>
            <a:endParaRPr sz="600">
              <a:solidFill>
                <a:schemeClr val="dk1"/>
              </a:solidFill>
              <a:latin typeface="Questrial"/>
              <a:ea typeface="Questrial"/>
              <a:cs typeface="Questrial"/>
              <a:sym typeface="Questrial"/>
            </a:endParaRPr>
          </a:p>
          <a:p>
            <a:pPr marL="457200" lvl="0" indent="-342900" rtl="0">
              <a:lnSpc>
                <a:spcPct val="100000"/>
              </a:lnSpc>
              <a:spcBef>
                <a:spcPts val="0"/>
              </a:spcBef>
              <a:spcAft>
                <a:spcPts val="1000"/>
              </a:spcAft>
              <a:buClr>
                <a:schemeClr val="dk1"/>
              </a:buClr>
              <a:buSzPct val="100000"/>
              <a:buFont typeface="Questrial"/>
              <a:buChar char="-"/>
            </a:pPr>
            <a:r>
              <a:rPr lang="en-US" sz="1800">
                <a:solidFill>
                  <a:schemeClr val="dk1"/>
                </a:solidFill>
                <a:latin typeface="Questrial"/>
                <a:ea typeface="Questrial"/>
                <a:cs typeface="Questrial"/>
                <a:sym typeface="Questrial"/>
              </a:rPr>
              <a:t>ATLAS is especially interested in </a:t>
            </a:r>
            <a:r>
              <a:rPr lang="en-US" sz="1800" b="1">
                <a:solidFill>
                  <a:schemeClr val="dk1"/>
                </a:solidFill>
                <a:latin typeface="Questrial"/>
                <a:ea typeface="Questrial"/>
                <a:cs typeface="Questrial"/>
                <a:sym typeface="Questrial"/>
              </a:rPr>
              <a:t>monitoring </a:t>
            </a:r>
            <a:r>
              <a:rPr lang="en-US" sz="1800">
                <a:solidFill>
                  <a:schemeClr val="dk1"/>
                </a:solidFill>
                <a:latin typeface="Questrial"/>
                <a:ea typeface="Questrial"/>
                <a:cs typeface="Questrial"/>
                <a:sym typeface="Questrial"/>
              </a:rPr>
              <a:t>and </a:t>
            </a:r>
            <a:r>
              <a:rPr lang="en-US" sz="1800" b="1">
                <a:solidFill>
                  <a:schemeClr val="dk1"/>
                </a:solidFill>
                <a:latin typeface="Questrial"/>
                <a:ea typeface="Questrial"/>
                <a:cs typeface="Questrial"/>
                <a:sym typeface="Questrial"/>
              </a:rPr>
              <a:t>visibility </a:t>
            </a:r>
            <a:r>
              <a:rPr lang="en-US" sz="1800">
                <a:solidFill>
                  <a:schemeClr val="dk1"/>
                </a:solidFill>
                <a:latin typeface="Questrial"/>
                <a:ea typeface="Questrial"/>
                <a:cs typeface="Questrial"/>
                <a:sym typeface="Questrial"/>
              </a:rPr>
              <a:t>into how the object stores behave.    We have a lot of expertise here</a:t>
            </a:r>
          </a:p>
          <a:p>
            <a:pPr marL="457200" lvl="0" indent="-342900" rtl="0">
              <a:lnSpc>
                <a:spcPct val="100000"/>
              </a:lnSpc>
              <a:spcBef>
                <a:spcPts val="0"/>
              </a:spcBef>
              <a:spcAft>
                <a:spcPts val="1000"/>
              </a:spcAft>
              <a:buClr>
                <a:schemeClr val="dk1"/>
              </a:buClr>
              <a:buSzPct val="100000"/>
              <a:buFont typeface="Questrial"/>
              <a:buChar char="-"/>
            </a:pPr>
            <a:r>
              <a:rPr lang="en-US" sz="1800">
                <a:solidFill>
                  <a:schemeClr val="dk1"/>
                </a:solidFill>
                <a:latin typeface="Questrial"/>
                <a:ea typeface="Questrial"/>
                <a:cs typeface="Questrial"/>
                <a:sym typeface="Questrial"/>
              </a:rPr>
              <a:t>ATLAS is providing two people to drive the ATLAS use-cases for object stores but they want experts on the other end to work with </a:t>
            </a:r>
          </a:p>
          <a:p>
            <a:pPr marL="457200" lvl="0" indent="-342900" rtl="0">
              <a:lnSpc>
                <a:spcPct val="100000"/>
              </a:lnSpc>
              <a:spcBef>
                <a:spcPts val="0"/>
              </a:spcBef>
              <a:spcAft>
                <a:spcPts val="1000"/>
              </a:spcAft>
              <a:buClr>
                <a:schemeClr val="dk1"/>
              </a:buClr>
              <a:buSzPct val="100000"/>
              <a:buFont typeface="Questrial"/>
              <a:buChar char="-"/>
            </a:pPr>
            <a:r>
              <a:rPr lang="en-US" sz="1800">
                <a:solidFill>
                  <a:schemeClr val="dk1"/>
                </a:solidFill>
                <a:latin typeface="Questrial"/>
                <a:ea typeface="Questrial"/>
                <a:cs typeface="Questrial"/>
                <a:sym typeface="Questrial"/>
              </a:rPr>
              <a:t>At a meeting at CERN with the ATLAS distributed data management team they specifically requested help from </a:t>
            </a:r>
            <a:r>
              <a:rPr lang="en-US" sz="1800" b="1">
                <a:solidFill>
                  <a:schemeClr val="dk1"/>
                </a:solidFill>
                <a:latin typeface="Questrial"/>
                <a:ea typeface="Questrial"/>
                <a:cs typeface="Questrial"/>
                <a:sym typeface="Questrial"/>
              </a:rPr>
              <a:t>OSiRIS </a:t>
            </a:r>
            <a:r>
              <a:rPr lang="en-US" sz="1800">
                <a:solidFill>
                  <a:schemeClr val="dk1"/>
                </a:solidFill>
                <a:latin typeface="Questrial"/>
                <a:ea typeface="Questrial"/>
                <a:cs typeface="Questrial"/>
                <a:sym typeface="Questrial"/>
              </a:rPr>
              <a:t>in the areas of monitoring and optimization of object stores.</a:t>
            </a:r>
          </a:p>
          <a:p>
            <a:pPr marL="457200" lvl="0" indent="-342900" rtl="0">
              <a:lnSpc>
                <a:spcPct val="100000"/>
              </a:lnSpc>
              <a:spcBef>
                <a:spcPts val="0"/>
              </a:spcBef>
              <a:spcAft>
                <a:spcPts val="1000"/>
              </a:spcAft>
              <a:buClr>
                <a:schemeClr val="dk1"/>
              </a:buClr>
              <a:buSzPct val="100000"/>
              <a:buFont typeface="Questrial"/>
              <a:buChar char="-"/>
            </a:pPr>
            <a:r>
              <a:rPr lang="en-US" sz="1800">
                <a:solidFill>
                  <a:schemeClr val="dk1"/>
                </a:solidFill>
                <a:latin typeface="Questrial"/>
                <a:ea typeface="Questrial"/>
                <a:cs typeface="Questrial"/>
                <a:sym typeface="Questrial"/>
              </a:rPr>
              <a:t>We participate in collab email list </a:t>
            </a:r>
            <a:r>
              <a:rPr lang="en-US" sz="1800" u="sng">
                <a:solidFill>
                  <a:srgbClr val="1155CC"/>
                </a:solidFill>
                <a:highlight>
                  <a:srgbClr val="FFFFFF"/>
                </a:highlight>
                <a:latin typeface="Questrial"/>
                <a:ea typeface="Questrial"/>
                <a:cs typeface="Questrial"/>
                <a:sym typeface="Questrial"/>
                <a:hlinkClick r:id="rId5"/>
              </a:rPr>
              <a:t>atlas-comp-event-service@cern.ch</a:t>
            </a:r>
          </a:p>
          <a:p>
            <a:pPr marL="457200" lvl="0" indent="-342900" rtl="0">
              <a:lnSpc>
                <a:spcPct val="100000"/>
              </a:lnSpc>
              <a:spcBef>
                <a:spcPts val="0"/>
              </a:spcBef>
              <a:spcAft>
                <a:spcPts val="1000"/>
              </a:spcAft>
              <a:buClr>
                <a:schemeClr val="dk1"/>
              </a:buClr>
              <a:buSzPct val="100000"/>
              <a:buFont typeface="Questrial"/>
              <a:buChar char="-"/>
            </a:pPr>
            <a:r>
              <a:rPr lang="en-US" sz="1800">
                <a:solidFill>
                  <a:schemeClr val="dk1"/>
                </a:solidFill>
                <a:latin typeface="Questrial"/>
                <a:ea typeface="Questrial"/>
                <a:cs typeface="Questrial"/>
                <a:sym typeface="Questrial"/>
              </a:rPr>
              <a:t>Join bi-weekly meetings of ATLAS event service and object store experts</a:t>
            </a:r>
          </a:p>
          <a:p>
            <a:pPr marL="457200" lvl="0" indent="-342900" rtl="0">
              <a:lnSpc>
                <a:spcPct val="100000"/>
              </a:lnSpc>
              <a:spcBef>
                <a:spcPts val="0"/>
              </a:spcBef>
              <a:spcAft>
                <a:spcPts val="1000"/>
              </a:spcAft>
              <a:buClr>
                <a:schemeClr val="dk1"/>
              </a:buClr>
              <a:buSzPct val="100000"/>
              <a:buFont typeface="Questrial"/>
              <a:buChar char="-"/>
            </a:pPr>
            <a:r>
              <a:rPr lang="en-US" sz="1800" b="1">
                <a:solidFill>
                  <a:schemeClr val="dk1"/>
                </a:solidFill>
                <a:latin typeface="Questrial"/>
                <a:ea typeface="Questrial"/>
                <a:cs typeface="Questrial"/>
                <a:sym typeface="Questrial"/>
              </a:rPr>
              <a:t>GOAL</a:t>
            </a:r>
            <a:r>
              <a:rPr lang="en-US" sz="1800">
                <a:solidFill>
                  <a:schemeClr val="dk1"/>
                </a:solidFill>
                <a:latin typeface="Questrial"/>
                <a:ea typeface="Questrial"/>
                <a:cs typeface="Questrial"/>
                <a:sym typeface="Questrial"/>
              </a:rPr>
              <a:t>: </a:t>
            </a:r>
            <a:r>
              <a:rPr lang="en-US" sz="1800">
                <a:solidFill>
                  <a:srgbClr val="980000"/>
                </a:solidFill>
                <a:latin typeface="Questrial"/>
                <a:ea typeface="Questrial"/>
                <a:cs typeface="Questrial"/>
                <a:sym typeface="Questrial"/>
              </a:rPr>
              <a:t>Have OSiRIS as a “production” ATLAS event store by Fall 2017</a:t>
            </a:r>
          </a:p>
          <a:p>
            <a:pPr lvl="0" rtl="0">
              <a:lnSpc>
                <a:spcPct val="115000"/>
              </a:lnSpc>
              <a:spcBef>
                <a:spcPts val="0"/>
              </a:spcBef>
              <a:spcAft>
                <a:spcPts val="1000"/>
              </a:spcAft>
              <a:buNone/>
            </a:pPr>
            <a:endParaRPr sz="1800">
              <a:solidFill>
                <a:schemeClr val="dk1"/>
              </a:solidFill>
              <a:latin typeface="Questrial"/>
              <a:ea typeface="Questrial"/>
              <a:cs typeface="Questrial"/>
              <a:sym typeface="Questrial"/>
            </a:endParaRP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Shape 583"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584" name="Shape 584"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585" name="Shape 585"/>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586" name="Shape 586"/>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Science Domain - Physical Ocean Modeling</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587" name="Shape 587"/>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589" name="Shape 589"/>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91" name="Shape 591"/>
          <p:cNvSpPr txBox="1"/>
          <p:nvPr/>
        </p:nvSpPr>
        <p:spPr>
          <a:xfrm>
            <a:off x="803925" y="846900"/>
            <a:ext cx="6885600" cy="3737400"/>
          </a:xfrm>
          <a:prstGeom prst="rect">
            <a:avLst/>
          </a:prstGeom>
          <a:noFill/>
          <a:ln>
            <a:noFill/>
          </a:ln>
        </p:spPr>
        <p:txBody>
          <a:bodyPr lIns="91425" tIns="91425" rIns="91425" bIns="91425" anchor="t" anchorCtr="0">
            <a:noAutofit/>
          </a:bodyPr>
          <a:lstStyle/>
          <a:p>
            <a:pPr lvl="0" rtl="0">
              <a:spcBef>
                <a:spcPts val="0"/>
              </a:spcBef>
              <a:buNone/>
            </a:pPr>
            <a:r>
              <a:rPr lang="en-US" sz="1800">
                <a:solidFill>
                  <a:srgbClr val="1C4587"/>
                </a:solidFill>
                <a:latin typeface="Questrial"/>
                <a:ea typeface="Questrial"/>
                <a:cs typeface="Questrial"/>
                <a:sym typeface="Questrial"/>
              </a:rPr>
              <a:t>US Navy transferred HYCOM tides data to OSiRIS to enable wider scientific collaboration.  Storage is on CephFS posix filesystem accessible via direct mount or our general transfer gateways providing scp, FDT, and Globus.</a:t>
            </a:r>
          </a:p>
          <a:p>
            <a:pPr lvl="0" rtl="0">
              <a:spcBef>
                <a:spcPts val="0"/>
              </a:spcBef>
              <a:buNone/>
            </a:pPr>
            <a:endParaRPr sz="1800">
              <a:solidFill>
                <a:srgbClr val="1C4587"/>
              </a:solidFill>
              <a:latin typeface="Questrial"/>
              <a:ea typeface="Questrial"/>
              <a:cs typeface="Questrial"/>
              <a:sym typeface="Questrial"/>
            </a:endParaRPr>
          </a:p>
          <a:p>
            <a:pPr lvl="0" rtl="0">
              <a:spcBef>
                <a:spcPts val="0"/>
              </a:spcBef>
              <a:buNone/>
            </a:pPr>
            <a:r>
              <a:rPr lang="en-US" sz="1800">
                <a:latin typeface="Questrial"/>
                <a:ea typeface="Questrial"/>
                <a:cs typeface="Questrial"/>
                <a:sym typeface="Questrial"/>
              </a:rPr>
              <a:t>Current users:</a:t>
            </a:r>
          </a:p>
          <a:p>
            <a:pPr marL="457200" lvl="0" indent="-342900" rtl="0">
              <a:spcBef>
                <a:spcPts val="0"/>
              </a:spcBef>
              <a:buSzPct val="100000"/>
              <a:buFont typeface="Questrial"/>
              <a:buChar char="-"/>
            </a:pPr>
            <a:r>
              <a:rPr lang="en-US" sz="1800">
                <a:highlight>
                  <a:srgbClr val="FFFFFF"/>
                </a:highlight>
                <a:latin typeface="Questrial"/>
                <a:ea typeface="Questrial"/>
                <a:cs typeface="Questrial"/>
                <a:sym typeface="Questrial"/>
              </a:rPr>
              <a:t>Karlsruhe Institute of Technology (Germany) - Project: Temporal variation of tidal parameters.  Funded by DFG.</a:t>
            </a:r>
          </a:p>
          <a:p>
            <a:pPr marL="457200" lvl="0" indent="-342900" rtl="0">
              <a:spcBef>
                <a:spcPts val="0"/>
              </a:spcBef>
              <a:buSzPct val="100000"/>
              <a:buFont typeface="Questrial"/>
              <a:buChar char="-"/>
            </a:pPr>
            <a:r>
              <a:rPr lang="en-US" sz="1800">
                <a:highlight>
                  <a:srgbClr val="FFFFFF"/>
                </a:highlight>
                <a:latin typeface="Questrial"/>
                <a:ea typeface="Questrial"/>
                <a:cs typeface="Questrial"/>
                <a:sym typeface="Questrial"/>
              </a:rPr>
              <a:t>University of Michigan, collaboration with Navy (Arbic) </a:t>
            </a:r>
          </a:p>
          <a:p>
            <a:pPr marL="457200" lvl="0" indent="-342900" rtl="0">
              <a:spcBef>
                <a:spcPts val="0"/>
              </a:spcBef>
              <a:buSzPct val="100000"/>
              <a:buFont typeface="Questrial"/>
              <a:buChar char="-"/>
            </a:pPr>
            <a:r>
              <a:rPr lang="en-US" sz="1800">
                <a:highlight>
                  <a:srgbClr val="FFFFFF"/>
                </a:highlight>
                <a:latin typeface="Questrial"/>
                <a:ea typeface="Questrial"/>
                <a:cs typeface="Questrial"/>
                <a:sym typeface="Questrial"/>
              </a:rPr>
              <a:t>University of Washington, collaboration with Navy</a:t>
            </a:r>
          </a:p>
          <a:p>
            <a:pPr marL="457200" lvl="0" indent="-342900" rtl="0">
              <a:spcBef>
                <a:spcPts val="0"/>
              </a:spcBef>
              <a:buSzPct val="100000"/>
              <a:buFont typeface="Questrial"/>
              <a:buChar char="-"/>
            </a:pPr>
            <a:r>
              <a:rPr lang="en-US" sz="1800">
                <a:highlight>
                  <a:srgbClr val="FFFFFF"/>
                </a:highlight>
                <a:latin typeface="Questrial"/>
                <a:ea typeface="Questrial"/>
                <a:cs typeface="Questrial"/>
                <a:sym typeface="Questrial"/>
              </a:rPr>
              <a:t>SRI International (Ann Arbor, does work for ONR)</a:t>
            </a: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Shape 597"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598" name="Shape 598"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599" name="Shape 599"/>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600" name="Shape 600"/>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Next Steps - Physical Ocean  Modeling</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601" name="Shape 601"/>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603" name="Shape 603"/>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605" name="Shape 605"/>
          <p:cNvSpPr txBox="1"/>
          <p:nvPr/>
        </p:nvSpPr>
        <p:spPr>
          <a:xfrm>
            <a:off x="803925" y="770700"/>
            <a:ext cx="7992300" cy="4044000"/>
          </a:xfrm>
          <a:prstGeom prst="rect">
            <a:avLst/>
          </a:prstGeom>
          <a:noFill/>
          <a:ln>
            <a:noFill/>
          </a:ln>
        </p:spPr>
        <p:txBody>
          <a:bodyPr lIns="91425" tIns="91425" rIns="91425" bIns="91425" anchor="t" anchorCtr="0">
            <a:noAutofit/>
          </a:bodyPr>
          <a:lstStyle/>
          <a:p>
            <a:pPr lvl="0">
              <a:spcBef>
                <a:spcPts val="0"/>
              </a:spcBef>
              <a:buNone/>
            </a:pPr>
            <a:r>
              <a:rPr lang="en-US" sz="1800">
                <a:solidFill>
                  <a:srgbClr val="1C4587"/>
                </a:solidFill>
                <a:latin typeface="Questrial"/>
                <a:ea typeface="Questrial"/>
                <a:cs typeface="Questrial"/>
                <a:sym typeface="Questrial"/>
              </a:rPr>
              <a:t>We will move this domain to self-managed OSiRIS Access Assertion system when fully implemented later this year.</a:t>
            </a:r>
          </a:p>
          <a:p>
            <a:pPr lvl="0">
              <a:spcBef>
                <a:spcPts val="0"/>
              </a:spcBef>
              <a:buNone/>
            </a:pPr>
            <a:r>
              <a:rPr lang="en-US" sz="1800">
                <a:solidFill>
                  <a:srgbClr val="1C4587"/>
                </a:solidFill>
                <a:latin typeface="Questrial"/>
                <a:ea typeface="Questrial"/>
                <a:cs typeface="Questrial"/>
                <a:sym typeface="Questrial"/>
              </a:rPr>
              <a:t>	Allows this community to define and manage their own membership</a:t>
            </a:r>
          </a:p>
          <a:p>
            <a:pPr lvl="0">
              <a:spcBef>
                <a:spcPts val="0"/>
              </a:spcBef>
              <a:buNone/>
            </a:pPr>
            <a:endParaRPr sz="1800">
              <a:solidFill>
                <a:srgbClr val="1C4587"/>
              </a:solidFill>
              <a:latin typeface="Questrial"/>
              <a:ea typeface="Questrial"/>
              <a:cs typeface="Questrial"/>
              <a:sym typeface="Questrial"/>
            </a:endParaRPr>
          </a:p>
          <a:p>
            <a:pPr lvl="0">
              <a:spcBef>
                <a:spcPts val="0"/>
              </a:spcBef>
              <a:buNone/>
            </a:pPr>
            <a:r>
              <a:rPr lang="en-US" sz="1800" b="1">
                <a:solidFill>
                  <a:srgbClr val="1C4587"/>
                </a:solidFill>
                <a:latin typeface="Questrial"/>
                <a:ea typeface="Questrial"/>
                <a:cs typeface="Questrial"/>
                <a:sym typeface="Questrial"/>
              </a:rPr>
              <a:t>Coming next:</a:t>
            </a:r>
            <a:r>
              <a:rPr lang="en-US" sz="1800">
                <a:solidFill>
                  <a:srgbClr val="1C4587"/>
                </a:solidFill>
                <a:latin typeface="Questrial"/>
                <a:ea typeface="Questrial"/>
                <a:cs typeface="Questrial"/>
                <a:sym typeface="Questrial"/>
              </a:rPr>
              <a:t> Improving the ability to work </a:t>
            </a:r>
            <a:r>
              <a:rPr lang="en-US" sz="1800" b="1">
                <a:solidFill>
                  <a:srgbClr val="1C4587"/>
                </a:solidFill>
                <a:latin typeface="Questrial"/>
                <a:ea typeface="Questrial"/>
                <a:cs typeface="Questrial"/>
                <a:sym typeface="Questrial"/>
              </a:rPr>
              <a:t>directly </a:t>
            </a:r>
            <a:r>
              <a:rPr lang="en-US" sz="1800">
                <a:solidFill>
                  <a:srgbClr val="1C4587"/>
                </a:solidFill>
                <a:latin typeface="Questrial"/>
                <a:ea typeface="Questrial"/>
                <a:cs typeface="Questrial"/>
                <a:sym typeface="Questrial"/>
              </a:rPr>
              <a:t>with their data. We will work with them to enable direct mount of OSiRIS storage from relevant clusters instead of using transfer gateways to move data in/out of OSiRIS</a:t>
            </a:r>
          </a:p>
          <a:p>
            <a:pPr lvl="0">
              <a:spcBef>
                <a:spcPts val="0"/>
              </a:spcBef>
              <a:buNone/>
            </a:pPr>
            <a:endParaRPr sz="1800">
              <a:solidFill>
                <a:srgbClr val="1C4587"/>
              </a:solidFill>
              <a:latin typeface="Questrial"/>
              <a:ea typeface="Questrial"/>
              <a:cs typeface="Questrial"/>
              <a:sym typeface="Questrial"/>
            </a:endParaRPr>
          </a:p>
          <a:p>
            <a:pPr lvl="0">
              <a:spcBef>
                <a:spcPts val="0"/>
              </a:spcBef>
              <a:buNone/>
            </a:pPr>
            <a:r>
              <a:rPr lang="en-US" sz="1800">
                <a:solidFill>
                  <a:srgbClr val="1C4587"/>
                </a:solidFill>
                <a:latin typeface="Questrial"/>
                <a:ea typeface="Questrial"/>
                <a:cs typeface="Questrial"/>
                <a:sym typeface="Questrial"/>
              </a:rPr>
              <a:t>They have more users wanting to collaborate on existing data as well as plans to move significantly more data into OSiRIS (~100s of TB)</a:t>
            </a:r>
          </a:p>
          <a:p>
            <a:pPr lvl="0">
              <a:spcBef>
                <a:spcPts val="0"/>
              </a:spcBef>
              <a:buClr>
                <a:schemeClr val="dk1"/>
              </a:buClr>
              <a:buFont typeface="Arial"/>
              <a:buNone/>
            </a:pPr>
            <a:endParaRPr sz="1800">
              <a:solidFill>
                <a:srgbClr val="1C4587"/>
              </a:solidFill>
              <a:latin typeface="Questrial"/>
              <a:ea typeface="Questrial"/>
              <a:cs typeface="Questrial"/>
              <a:sym typeface="Questrial"/>
            </a:endParaRPr>
          </a:p>
          <a:p>
            <a:pPr lvl="0" rtl="0">
              <a:spcBef>
                <a:spcPts val="0"/>
              </a:spcBef>
              <a:buNone/>
            </a:pPr>
            <a:r>
              <a:rPr lang="en-US" sz="1800" b="1">
                <a:solidFill>
                  <a:srgbClr val="1C4587"/>
                </a:solidFill>
                <a:latin typeface="Questrial"/>
                <a:ea typeface="Questrial"/>
                <a:cs typeface="Questrial"/>
                <a:sym typeface="Questrial"/>
              </a:rPr>
              <a:t>Longer-term </a:t>
            </a:r>
            <a:r>
              <a:rPr lang="en-US" sz="1800">
                <a:solidFill>
                  <a:srgbClr val="1C4587"/>
                </a:solidFill>
                <a:latin typeface="Questrial"/>
                <a:ea typeface="Questrial"/>
                <a:cs typeface="Questrial"/>
                <a:sym typeface="Questrial"/>
              </a:rPr>
              <a:t>we are discussing using S3 (object) storage as an indexed data retrieval method…the object namespace could reference objects by data resolution, time, location and/or type.  </a:t>
            </a:r>
          </a:p>
          <a:p>
            <a:pPr lvl="0">
              <a:spcBef>
                <a:spcPts val="0"/>
              </a:spcBef>
              <a:buNone/>
            </a:pPr>
            <a:endParaRPr sz="1800">
              <a:solidFill>
                <a:srgbClr val="1C4587"/>
              </a:solidFill>
              <a:latin typeface="Questrial"/>
              <a:ea typeface="Questrial"/>
              <a:cs typeface="Questrial"/>
              <a:sym typeface="Questrial"/>
            </a:endParaRPr>
          </a:p>
          <a:p>
            <a:pPr lvl="0" rtl="0">
              <a:spcBef>
                <a:spcPts val="0"/>
              </a:spcBef>
              <a:buNone/>
            </a:pPr>
            <a:endParaRPr sz="1800">
              <a:solidFill>
                <a:srgbClr val="1C4587"/>
              </a:solidFill>
              <a:latin typeface="Questrial"/>
              <a:ea typeface="Questrial"/>
              <a:cs typeface="Questrial"/>
              <a:sym typeface="Questrial"/>
            </a:endParaRPr>
          </a:p>
          <a:p>
            <a:pPr lvl="0" rtl="0">
              <a:spcBef>
                <a:spcPts val="0"/>
              </a:spcBef>
              <a:buNone/>
            </a:pPr>
            <a:endParaRPr sz="1800">
              <a:solidFill>
                <a:srgbClr val="1C4587"/>
              </a:solidFill>
              <a:latin typeface="Questrial"/>
              <a:ea typeface="Questrial"/>
              <a:cs typeface="Questrial"/>
              <a:sym typeface="Questrial"/>
            </a:endParaRP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126" name="Shape 126"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127" name="Shape 127"/>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28" name="Shape 128"/>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Rationale for OSiRIS</a:t>
            </a:r>
          </a:p>
          <a:p>
            <a:pPr lvl="0" rtl="0">
              <a:lnSpc>
                <a:spcPct val="90000"/>
              </a:lnSpc>
              <a:spcBef>
                <a:spcPts val="0"/>
              </a:spcBef>
              <a:buClr>
                <a:srgbClr val="DBDBDB"/>
              </a:buClr>
              <a:buFont typeface="Arial"/>
              <a:buNone/>
            </a:pPr>
            <a:endParaRPr sz="1800" b="1">
              <a:solidFill>
                <a:schemeClr val="lt1"/>
              </a:solidFill>
              <a:latin typeface="Questrial"/>
              <a:ea typeface="Questrial"/>
              <a:cs typeface="Questrial"/>
              <a:sym typeface="Questrial"/>
            </a:endParaRPr>
          </a:p>
        </p:txBody>
      </p:sp>
      <p:graphicFrame>
        <p:nvGraphicFramePr>
          <p:cNvPr id="129" name="Shape 129"/>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131" name="Shape 131"/>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33" name="Shape 133"/>
          <p:cNvSpPr txBox="1"/>
          <p:nvPr/>
        </p:nvSpPr>
        <p:spPr>
          <a:xfrm>
            <a:off x="629575" y="929276"/>
            <a:ext cx="8234400" cy="3654600"/>
          </a:xfrm>
          <a:prstGeom prst="rect">
            <a:avLst/>
          </a:prstGeom>
          <a:noFill/>
          <a:ln>
            <a:noFill/>
          </a:ln>
        </p:spPr>
        <p:txBody>
          <a:bodyPr lIns="91425" tIns="91425" rIns="91425" bIns="91425" anchor="t" anchorCtr="0">
            <a:noAutofit/>
          </a:bodyPr>
          <a:lstStyle/>
          <a:p>
            <a:pPr marL="457200" lvl="0" indent="-381000" rtl="0">
              <a:spcBef>
                <a:spcPts val="0"/>
              </a:spcBef>
              <a:buClr>
                <a:srgbClr val="333333"/>
              </a:buClr>
              <a:buSzPct val="100000"/>
              <a:buFont typeface="Questrial"/>
              <a:buChar char="●"/>
            </a:pPr>
            <a:r>
              <a:rPr lang="en-US" sz="2400" b="1">
                <a:solidFill>
                  <a:srgbClr val="980000"/>
                </a:solidFill>
                <a:highlight>
                  <a:srgbClr val="FFFFFF"/>
                </a:highlight>
                <a:latin typeface="Questrial"/>
                <a:ea typeface="Questrial"/>
                <a:cs typeface="Questrial"/>
                <a:sym typeface="Questrial"/>
              </a:rPr>
              <a:t>THE PROBLEM: </a:t>
            </a:r>
            <a:r>
              <a:rPr lang="en-US" sz="2400">
                <a:solidFill>
                  <a:srgbClr val="333333"/>
                </a:solidFill>
                <a:highlight>
                  <a:srgbClr val="FFFFFF"/>
                </a:highlight>
                <a:latin typeface="Questrial"/>
                <a:ea typeface="Questrial"/>
                <a:cs typeface="Questrial"/>
                <a:sym typeface="Questrial"/>
              </a:rPr>
              <a:t>Storing, managing, transforming, sharing, and copying  large research data sets is costly both in terms of dollars and time and impedes research and research collaboration..</a:t>
            </a:r>
          </a:p>
          <a:p>
            <a:pPr lvl="0" rtl="0">
              <a:spcBef>
                <a:spcPts val="0"/>
              </a:spcBef>
              <a:buNone/>
            </a:pPr>
            <a:endParaRPr sz="1800">
              <a:solidFill>
                <a:srgbClr val="333333"/>
              </a:solidFill>
              <a:highlight>
                <a:srgbClr val="FFFFFF"/>
              </a:highlight>
              <a:latin typeface="Questrial"/>
              <a:ea typeface="Questrial"/>
              <a:cs typeface="Questrial"/>
              <a:sym typeface="Questrial"/>
            </a:endParaRPr>
          </a:p>
          <a:p>
            <a:pPr marL="457200" lvl="0" indent="-381000" rtl="0">
              <a:spcBef>
                <a:spcPts val="0"/>
              </a:spcBef>
              <a:buClr>
                <a:srgbClr val="333333"/>
              </a:buClr>
              <a:buSzPct val="100000"/>
              <a:buFont typeface="Questrial"/>
              <a:buChar char="●"/>
            </a:pPr>
            <a:r>
              <a:rPr lang="en-US" sz="2400" b="1">
                <a:solidFill>
                  <a:srgbClr val="38761D"/>
                </a:solidFill>
                <a:highlight>
                  <a:srgbClr val="FFFFFF"/>
                </a:highlight>
                <a:latin typeface="Questrial"/>
                <a:ea typeface="Questrial"/>
                <a:cs typeface="Questrial"/>
                <a:sym typeface="Questrial"/>
              </a:rPr>
              <a:t>OUR SOLUTION</a:t>
            </a:r>
            <a:r>
              <a:rPr lang="en-US" sz="2400">
                <a:solidFill>
                  <a:srgbClr val="333333"/>
                </a:solidFill>
                <a:highlight>
                  <a:srgbClr val="FFFFFF"/>
                </a:highlight>
                <a:latin typeface="Questrial"/>
                <a:ea typeface="Questrial"/>
                <a:cs typeface="Questrial"/>
                <a:sym typeface="Questrial"/>
              </a:rPr>
              <a:t>: Create an affordable and extensible,  high-performance research storage cloud with properties not currently available commercially or in the open-source community.  Create </a:t>
            </a:r>
            <a:r>
              <a:rPr lang="en-US" sz="2400" b="1">
                <a:solidFill>
                  <a:srgbClr val="333333"/>
                </a:solidFill>
                <a:highlight>
                  <a:srgbClr val="FFFFFF"/>
                </a:highlight>
                <a:latin typeface="Questrial"/>
                <a:ea typeface="Questrial"/>
                <a:cs typeface="Questrial"/>
                <a:sym typeface="Questrial"/>
              </a:rPr>
              <a:t>OSiRIS </a:t>
            </a:r>
            <a:r>
              <a:rPr lang="en-US" sz="2400">
                <a:solidFill>
                  <a:srgbClr val="333333"/>
                </a:solidFill>
                <a:highlight>
                  <a:srgbClr val="FFFFFF"/>
                </a:highlight>
                <a:latin typeface="Questrial"/>
                <a:ea typeface="Questrial"/>
                <a:cs typeface="Questrial"/>
                <a:sym typeface="Questrial"/>
              </a:rPr>
              <a:t>-- </a:t>
            </a:r>
            <a:r>
              <a:rPr lang="en-US" sz="2400" b="1">
                <a:solidFill>
                  <a:srgbClr val="333333"/>
                </a:solidFill>
                <a:highlight>
                  <a:srgbClr val="FFFFFF"/>
                </a:highlight>
                <a:latin typeface="Questrial"/>
                <a:ea typeface="Questrial"/>
                <a:cs typeface="Questrial"/>
                <a:sym typeface="Questrial"/>
              </a:rPr>
              <a:t>O</a:t>
            </a:r>
            <a:r>
              <a:rPr lang="en-US" sz="2400">
                <a:solidFill>
                  <a:srgbClr val="333333"/>
                </a:solidFill>
                <a:highlight>
                  <a:srgbClr val="FFFFFF"/>
                </a:highlight>
                <a:latin typeface="Questrial"/>
                <a:ea typeface="Questrial"/>
                <a:cs typeface="Questrial"/>
                <a:sym typeface="Questrial"/>
              </a:rPr>
              <a:t>pen </a:t>
            </a:r>
            <a:r>
              <a:rPr lang="en-US" sz="2400" b="1">
                <a:solidFill>
                  <a:srgbClr val="333333"/>
                </a:solidFill>
                <a:highlight>
                  <a:srgbClr val="FFFFFF"/>
                </a:highlight>
                <a:latin typeface="Questrial"/>
                <a:ea typeface="Questrial"/>
                <a:cs typeface="Questrial"/>
                <a:sym typeface="Questrial"/>
              </a:rPr>
              <a:t>S</a:t>
            </a:r>
            <a:r>
              <a:rPr lang="en-US" sz="2400">
                <a:solidFill>
                  <a:srgbClr val="333333"/>
                </a:solidFill>
                <a:highlight>
                  <a:srgbClr val="FFFFFF"/>
                </a:highlight>
                <a:latin typeface="Questrial"/>
                <a:ea typeface="Questrial"/>
                <a:cs typeface="Questrial"/>
                <a:sym typeface="Questrial"/>
              </a:rPr>
              <a:t>torage </a:t>
            </a:r>
            <a:r>
              <a:rPr lang="en-US" sz="2400" b="1">
                <a:solidFill>
                  <a:srgbClr val="333333"/>
                </a:solidFill>
                <a:highlight>
                  <a:srgbClr val="FFFFFF"/>
                </a:highlight>
                <a:latin typeface="Questrial"/>
                <a:ea typeface="Questrial"/>
                <a:cs typeface="Questrial"/>
                <a:sym typeface="Questrial"/>
              </a:rPr>
              <a:t>R</a:t>
            </a:r>
            <a:r>
              <a:rPr lang="en-US" sz="2400">
                <a:solidFill>
                  <a:srgbClr val="333333"/>
                </a:solidFill>
                <a:highlight>
                  <a:srgbClr val="FFFFFF"/>
                </a:highlight>
                <a:latin typeface="Questrial"/>
                <a:ea typeface="Questrial"/>
                <a:cs typeface="Questrial"/>
                <a:sym typeface="Questrial"/>
              </a:rPr>
              <a:t>esearch </a:t>
            </a:r>
            <a:r>
              <a:rPr lang="en-US" sz="2400" b="1">
                <a:solidFill>
                  <a:srgbClr val="333333"/>
                </a:solidFill>
                <a:highlight>
                  <a:srgbClr val="FFFFFF"/>
                </a:highlight>
                <a:latin typeface="Questrial"/>
                <a:ea typeface="Questrial"/>
                <a:cs typeface="Questrial"/>
                <a:sym typeface="Questrial"/>
              </a:rPr>
              <a:t>I</a:t>
            </a:r>
            <a:r>
              <a:rPr lang="en-US" sz="2400">
                <a:solidFill>
                  <a:srgbClr val="333333"/>
                </a:solidFill>
                <a:highlight>
                  <a:srgbClr val="FFFFFF"/>
                </a:highlight>
                <a:latin typeface="Questrial"/>
                <a:ea typeface="Questrial"/>
                <a:cs typeface="Questrial"/>
                <a:sym typeface="Questrial"/>
              </a:rPr>
              <a:t>nfra</a:t>
            </a:r>
            <a:r>
              <a:rPr lang="en-US" sz="2400" b="1">
                <a:solidFill>
                  <a:srgbClr val="333333"/>
                </a:solidFill>
                <a:highlight>
                  <a:srgbClr val="FFFFFF"/>
                </a:highlight>
                <a:latin typeface="Questrial"/>
                <a:ea typeface="Questrial"/>
                <a:cs typeface="Questrial"/>
                <a:sym typeface="Questrial"/>
              </a:rPr>
              <a:t>S</a:t>
            </a:r>
            <a:r>
              <a:rPr lang="en-US" sz="2400">
                <a:solidFill>
                  <a:srgbClr val="333333"/>
                </a:solidFill>
                <a:highlight>
                  <a:srgbClr val="FFFFFF"/>
                </a:highlight>
                <a:latin typeface="Questrial"/>
                <a:ea typeface="Questrial"/>
                <a:cs typeface="Questrial"/>
                <a:sym typeface="Questrial"/>
              </a:rPr>
              <a:t>tructure.</a:t>
            </a: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r>
              <a:rPr lang="en-US" dirty="0" smtClean="0"/>
              <a:t> </a:t>
            </a:r>
            <a:fld id="{00000000-1234-1234-1234-123412341234}" type="slidenum">
              <a:rPr lang="en-US" sz="1200" smtClean="0"/>
              <a:pPr>
                <a:buClr>
                  <a:srgbClr val="000000"/>
                </a:buClr>
                <a:buSzPct val="25000"/>
                <a:buFont typeface="Arial"/>
                <a:buNone/>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pic>
        <p:nvPicPr>
          <p:cNvPr id="626" name="Shape 626"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627" name="Shape 627"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628" name="Shape 628"/>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629" name="Shape 629"/>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Science Domain Roadmap</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630" name="Shape 630"/>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632" name="Shape 632"/>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634" name="Shape 634"/>
          <p:cNvSpPr txBox="1"/>
          <p:nvPr/>
        </p:nvSpPr>
        <p:spPr>
          <a:xfrm>
            <a:off x="803925" y="770700"/>
            <a:ext cx="7992300" cy="4044000"/>
          </a:xfrm>
          <a:prstGeom prst="rect">
            <a:avLst/>
          </a:prstGeom>
          <a:noFill/>
          <a:ln>
            <a:noFill/>
          </a:ln>
        </p:spPr>
        <p:txBody>
          <a:bodyPr lIns="91425" tIns="91425" rIns="91425" bIns="91425" anchor="t" anchorCtr="0">
            <a:noAutofit/>
          </a:bodyPr>
          <a:lstStyle/>
          <a:p>
            <a:pPr lvl="0">
              <a:spcBef>
                <a:spcPts val="0"/>
              </a:spcBef>
              <a:buNone/>
            </a:pPr>
            <a:r>
              <a:rPr lang="en-US" sz="1600">
                <a:solidFill>
                  <a:srgbClr val="0000FF"/>
                </a:solidFill>
                <a:latin typeface="Questrial"/>
                <a:ea typeface="Questrial"/>
                <a:cs typeface="Questrial"/>
                <a:sym typeface="Questrial"/>
              </a:rPr>
              <a:t>OSiRIS has a roadmap of  science domain engagements planned beyond High-energy physics and High-Resolution Ocean Modeling.</a:t>
            </a:r>
            <a:r>
              <a:rPr lang="en-US" sz="1600">
                <a:latin typeface="Questrial"/>
                <a:ea typeface="Questrial"/>
                <a:cs typeface="Questrial"/>
                <a:sym typeface="Questrial"/>
              </a:rPr>
              <a:t> </a:t>
            </a:r>
          </a:p>
          <a:p>
            <a:pPr lvl="0">
              <a:spcBef>
                <a:spcPts val="0"/>
              </a:spcBef>
              <a:buNone/>
            </a:pPr>
            <a:endParaRPr sz="1000">
              <a:latin typeface="Questrial"/>
              <a:ea typeface="Questrial"/>
              <a:cs typeface="Questrial"/>
              <a:sym typeface="Questrial"/>
            </a:endParaRPr>
          </a:p>
          <a:p>
            <a:pPr lvl="0">
              <a:spcBef>
                <a:spcPts val="0"/>
              </a:spcBef>
              <a:buNone/>
            </a:pPr>
            <a:r>
              <a:rPr lang="en-US" sz="1600">
                <a:latin typeface="Questrial"/>
                <a:ea typeface="Questrial"/>
                <a:cs typeface="Questrial"/>
                <a:sym typeface="Questrial"/>
              </a:rPr>
              <a:t>As discussed in our proposal we will be engaging a diverse set of science “customers” who indicated their timelines for joining OSiRIS at our kick-off meeting in September 2015:</a:t>
            </a:r>
          </a:p>
          <a:p>
            <a:pPr marL="457200" lvl="0" indent="-330200" rtl="0">
              <a:spcBef>
                <a:spcPts val="0"/>
              </a:spcBef>
              <a:buSzPct val="100000"/>
              <a:buChar char="●"/>
            </a:pPr>
            <a:r>
              <a:rPr lang="en-US" sz="1600" b="1">
                <a:latin typeface="Questrial"/>
                <a:ea typeface="Questrial"/>
                <a:cs typeface="Questrial"/>
                <a:sym typeface="Questrial"/>
              </a:rPr>
              <a:t>Aquatic Bio-Geochemistry</a:t>
            </a:r>
            <a:r>
              <a:rPr lang="en-US" sz="1600">
                <a:latin typeface="Questrial"/>
                <a:ea typeface="Questrial"/>
                <a:cs typeface="Questrial"/>
                <a:sym typeface="Questrial"/>
              </a:rPr>
              <a:t> (</a:t>
            </a:r>
            <a:r>
              <a:rPr lang="en-US" sz="1600">
                <a:solidFill>
                  <a:srgbClr val="38761D"/>
                </a:solidFill>
                <a:latin typeface="Questrial"/>
                <a:ea typeface="Questrial"/>
                <a:cs typeface="Questrial"/>
                <a:sym typeface="Questrial"/>
              </a:rPr>
              <a:t>year-2</a:t>
            </a:r>
            <a:r>
              <a:rPr lang="en-US" sz="1600">
                <a:latin typeface="Questrial"/>
                <a:ea typeface="Questrial"/>
                <a:cs typeface="Questrial"/>
                <a:sym typeface="Questrial"/>
              </a:rPr>
              <a:t>)</a:t>
            </a:r>
          </a:p>
          <a:p>
            <a:pPr marL="457200" lvl="0" indent="-330200" rtl="0">
              <a:spcBef>
                <a:spcPts val="0"/>
              </a:spcBef>
              <a:buSzPct val="100000"/>
              <a:buChar char="●"/>
            </a:pPr>
            <a:r>
              <a:rPr lang="en-US" sz="1600" b="1">
                <a:latin typeface="Questrial"/>
                <a:ea typeface="Questrial"/>
                <a:cs typeface="Questrial"/>
                <a:sym typeface="Questrial"/>
              </a:rPr>
              <a:t>Biosocial methods and Population Studies </a:t>
            </a:r>
            <a:r>
              <a:rPr lang="en-US" sz="1600">
                <a:latin typeface="Questrial"/>
                <a:ea typeface="Questrial"/>
                <a:cs typeface="Questrial"/>
                <a:sym typeface="Questrial"/>
              </a:rPr>
              <a:t>(</a:t>
            </a:r>
            <a:r>
              <a:rPr lang="en-US" sz="1600">
                <a:solidFill>
                  <a:srgbClr val="38761D"/>
                </a:solidFill>
                <a:latin typeface="Questrial"/>
                <a:ea typeface="Questrial"/>
                <a:cs typeface="Questrial"/>
                <a:sym typeface="Questrial"/>
              </a:rPr>
              <a:t>year-2</a:t>
            </a:r>
            <a:r>
              <a:rPr lang="en-US" sz="1600">
                <a:latin typeface="Questrial"/>
                <a:ea typeface="Questrial"/>
                <a:cs typeface="Questrial"/>
                <a:sym typeface="Questrial"/>
              </a:rPr>
              <a:t>)</a:t>
            </a:r>
          </a:p>
          <a:p>
            <a:pPr marL="457200" lvl="0" indent="-330200" rtl="0">
              <a:spcBef>
                <a:spcPts val="0"/>
              </a:spcBef>
              <a:buSzPct val="100000"/>
              <a:buChar char="●"/>
            </a:pPr>
            <a:r>
              <a:rPr lang="en-US" sz="1600" b="1">
                <a:latin typeface="Questrial"/>
                <a:ea typeface="Questrial"/>
                <a:cs typeface="Questrial"/>
                <a:sym typeface="Questrial"/>
              </a:rPr>
              <a:t>Neuro-degenerative Diseases </a:t>
            </a:r>
            <a:r>
              <a:rPr lang="en-US" sz="1600">
                <a:latin typeface="Questrial"/>
                <a:ea typeface="Questrial"/>
                <a:cs typeface="Questrial"/>
                <a:sym typeface="Questrial"/>
              </a:rPr>
              <a:t>(</a:t>
            </a:r>
            <a:r>
              <a:rPr lang="en-US" sz="1600">
                <a:solidFill>
                  <a:srgbClr val="0000FF"/>
                </a:solidFill>
                <a:latin typeface="Questrial"/>
                <a:ea typeface="Questrial"/>
                <a:cs typeface="Questrial"/>
                <a:sym typeface="Questrial"/>
              </a:rPr>
              <a:t>year-3</a:t>
            </a:r>
            <a:r>
              <a:rPr lang="en-US" sz="1600">
                <a:latin typeface="Questrial"/>
                <a:ea typeface="Questrial"/>
                <a:cs typeface="Questrial"/>
                <a:sym typeface="Questrial"/>
              </a:rPr>
              <a:t>)</a:t>
            </a:r>
          </a:p>
          <a:p>
            <a:pPr marL="457200" lvl="0" indent="-330200" rtl="0">
              <a:spcBef>
                <a:spcPts val="0"/>
              </a:spcBef>
              <a:buSzPct val="100000"/>
              <a:buChar char="●"/>
            </a:pPr>
            <a:r>
              <a:rPr lang="en-US" sz="1600" b="1">
                <a:latin typeface="Questrial"/>
                <a:ea typeface="Questrial"/>
                <a:cs typeface="Questrial"/>
                <a:sym typeface="Questrial"/>
              </a:rPr>
              <a:t>Bioinformatics</a:t>
            </a:r>
            <a:r>
              <a:rPr lang="en-US" sz="1600">
                <a:latin typeface="Questrial"/>
                <a:ea typeface="Questrial"/>
                <a:cs typeface="Questrial"/>
                <a:sym typeface="Questrial"/>
              </a:rPr>
              <a:t> (</a:t>
            </a:r>
            <a:r>
              <a:rPr lang="en-US" sz="1600">
                <a:solidFill>
                  <a:srgbClr val="980000"/>
                </a:solidFill>
                <a:latin typeface="Questrial"/>
                <a:ea typeface="Questrial"/>
                <a:cs typeface="Questrial"/>
                <a:sym typeface="Questrial"/>
              </a:rPr>
              <a:t>year-4</a:t>
            </a:r>
            <a:r>
              <a:rPr lang="en-US" sz="1600">
                <a:latin typeface="Questrial"/>
                <a:ea typeface="Questrial"/>
                <a:cs typeface="Questrial"/>
                <a:sym typeface="Questrial"/>
              </a:rPr>
              <a:t>)</a:t>
            </a:r>
          </a:p>
          <a:p>
            <a:pPr marL="457200" lvl="0" indent="-330200" rtl="0">
              <a:spcBef>
                <a:spcPts val="0"/>
              </a:spcBef>
              <a:buSzPct val="100000"/>
              <a:buChar char="●"/>
            </a:pPr>
            <a:r>
              <a:rPr lang="en-US" sz="1600" b="1">
                <a:latin typeface="Questrial"/>
                <a:ea typeface="Questrial"/>
                <a:cs typeface="Questrial"/>
                <a:sym typeface="Questrial"/>
              </a:rPr>
              <a:t>Genomics</a:t>
            </a:r>
            <a:r>
              <a:rPr lang="en-US" sz="1600">
                <a:latin typeface="Questrial"/>
                <a:ea typeface="Questrial"/>
                <a:cs typeface="Questrial"/>
                <a:sym typeface="Questrial"/>
              </a:rPr>
              <a:t> (</a:t>
            </a:r>
            <a:r>
              <a:rPr lang="en-US" sz="1600">
                <a:solidFill>
                  <a:srgbClr val="980000"/>
                </a:solidFill>
                <a:latin typeface="Questrial"/>
                <a:ea typeface="Questrial"/>
                <a:cs typeface="Questrial"/>
                <a:sym typeface="Questrial"/>
              </a:rPr>
              <a:t>year-4</a:t>
            </a:r>
            <a:r>
              <a:rPr lang="en-US" sz="1600">
                <a:latin typeface="Questrial"/>
                <a:ea typeface="Questrial"/>
                <a:cs typeface="Questrial"/>
                <a:sym typeface="Questrial"/>
              </a:rPr>
              <a:t>)</a:t>
            </a:r>
          </a:p>
          <a:p>
            <a:pPr marL="457200" lvl="0" indent="-330200" rtl="0">
              <a:spcBef>
                <a:spcPts val="0"/>
              </a:spcBef>
              <a:buSzPct val="100000"/>
              <a:buChar char="●"/>
            </a:pPr>
            <a:r>
              <a:rPr lang="en-US" sz="1600" b="1">
                <a:latin typeface="Questrial"/>
                <a:ea typeface="Questrial"/>
                <a:cs typeface="Questrial"/>
                <a:sym typeface="Questrial"/>
              </a:rPr>
              <a:t>Statistical Genetics </a:t>
            </a:r>
            <a:r>
              <a:rPr lang="en-US" sz="1600">
                <a:latin typeface="Questrial"/>
                <a:ea typeface="Questrial"/>
                <a:cs typeface="Questrial"/>
                <a:sym typeface="Questrial"/>
              </a:rPr>
              <a:t> (</a:t>
            </a:r>
            <a:r>
              <a:rPr lang="en-US" sz="1600">
                <a:solidFill>
                  <a:srgbClr val="980000"/>
                </a:solidFill>
                <a:latin typeface="Questrial"/>
                <a:ea typeface="Questrial"/>
                <a:cs typeface="Questrial"/>
                <a:sym typeface="Questrial"/>
              </a:rPr>
              <a:t>year-4</a:t>
            </a:r>
            <a:r>
              <a:rPr lang="en-US" sz="1600">
                <a:latin typeface="Questrial"/>
                <a:ea typeface="Questrial"/>
                <a:cs typeface="Questrial"/>
                <a:sym typeface="Questrial"/>
              </a:rPr>
              <a:t>)</a:t>
            </a:r>
          </a:p>
          <a:p>
            <a:pPr marL="457200" lvl="0" indent="-330200" rtl="0">
              <a:spcBef>
                <a:spcPts val="0"/>
              </a:spcBef>
              <a:buSzPct val="100000"/>
              <a:buFont typeface="Questrial"/>
              <a:buChar char="●"/>
            </a:pPr>
            <a:r>
              <a:rPr lang="en-US" sz="1600">
                <a:latin typeface="Questrial"/>
                <a:ea typeface="Questrial"/>
                <a:cs typeface="Questrial"/>
                <a:sym typeface="Questrial"/>
              </a:rPr>
              <a:t>Additional recruited science domains (years 2-5)</a:t>
            </a:r>
          </a:p>
          <a:p>
            <a:pPr lvl="0" rtl="0">
              <a:spcBef>
                <a:spcPts val="0"/>
              </a:spcBef>
              <a:buNone/>
            </a:pPr>
            <a:endParaRPr sz="600">
              <a:latin typeface="Questrial"/>
              <a:ea typeface="Questrial"/>
              <a:cs typeface="Questrial"/>
              <a:sym typeface="Questrial"/>
            </a:endParaRPr>
          </a:p>
          <a:p>
            <a:pPr lvl="0" rtl="0">
              <a:spcBef>
                <a:spcPts val="0"/>
              </a:spcBef>
              <a:buNone/>
            </a:pPr>
            <a:r>
              <a:rPr lang="en-US" sz="1600">
                <a:latin typeface="Questrial"/>
                <a:ea typeface="Questrial"/>
                <a:cs typeface="Questrial"/>
                <a:sym typeface="Questrial"/>
              </a:rPr>
              <a:t>Since the proposal we have been contacted by Faculty from Biomedical Engineering and Mechanical Engineering (focus on turbulence and multiphase flows) asking to join OSiRIS and we intend to incorporate them as we have the effort available.</a:t>
            </a: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682" name="Shape 682"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683" name="Shape 683"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684" name="Shape 684"/>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685" name="Shape 685"/>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dirty="0">
                <a:solidFill>
                  <a:schemeClr val="lt1"/>
                </a:solidFill>
                <a:latin typeface="Questrial"/>
                <a:ea typeface="Questrial"/>
                <a:cs typeface="Questrial"/>
                <a:sym typeface="Questrial"/>
              </a:rPr>
              <a:t>Technical Contributions </a:t>
            </a:r>
            <a:r>
              <a:rPr lang="en-US" sz="2800" b="1" dirty="0" smtClean="0">
                <a:solidFill>
                  <a:schemeClr val="lt1"/>
                </a:solidFill>
                <a:latin typeface="Questrial"/>
                <a:ea typeface="Questrial"/>
                <a:cs typeface="Questrial"/>
                <a:sym typeface="Questrial"/>
              </a:rPr>
              <a:t>– </a:t>
            </a:r>
            <a:r>
              <a:rPr lang="en-US" sz="2800" b="1" dirty="0" err="1" smtClean="0">
                <a:solidFill>
                  <a:schemeClr val="lt1"/>
                </a:solidFill>
                <a:latin typeface="Questrial"/>
                <a:ea typeface="Questrial"/>
                <a:cs typeface="Questrial"/>
                <a:sym typeface="Questrial"/>
              </a:rPr>
              <a:t>Ceph</a:t>
            </a:r>
            <a:r>
              <a:rPr lang="en-US" sz="2800" b="1" dirty="0" smtClean="0">
                <a:solidFill>
                  <a:schemeClr val="lt1"/>
                </a:solidFill>
                <a:latin typeface="Questrial"/>
                <a:ea typeface="Questrial"/>
                <a:cs typeface="Questrial"/>
                <a:sym typeface="Questrial"/>
              </a:rPr>
              <a:t> Latency </a:t>
            </a:r>
            <a:r>
              <a:rPr lang="en-US" sz="2800" b="1" dirty="0">
                <a:solidFill>
                  <a:schemeClr val="lt1"/>
                </a:solidFill>
                <a:latin typeface="Questrial"/>
                <a:ea typeface="Questrial"/>
                <a:cs typeface="Questrial"/>
                <a:sym typeface="Questrial"/>
              </a:rPr>
              <a:t>Tests</a:t>
            </a:r>
          </a:p>
          <a:p>
            <a:pPr lvl="0" rtl="0">
              <a:lnSpc>
                <a:spcPct val="90000"/>
              </a:lnSpc>
              <a:spcBef>
                <a:spcPts val="0"/>
              </a:spcBef>
              <a:buClr>
                <a:srgbClr val="DBDBDB"/>
              </a:buClr>
              <a:buFont typeface="Arial"/>
              <a:buNone/>
            </a:pPr>
            <a:endParaRPr sz="2800" b="1" dirty="0">
              <a:solidFill>
                <a:schemeClr val="lt1"/>
              </a:solidFill>
              <a:latin typeface="Questrial"/>
              <a:ea typeface="Questrial"/>
              <a:cs typeface="Questrial"/>
              <a:sym typeface="Questrial"/>
            </a:endParaRPr>
          </a:p>
        </p:txBody>
      </p:sp>
      <p:graphicFrame>
        <p:nvGraphicFramePr>
          <p:cNvPr id="686" name="Shape 686"/>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688" name="Shape 688"/>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690" name="Shape 690"/>
          <p:cNvSpPr txBox="1"/>
          <p:nvPr/>
        </p:nvSpPr>
        <p:spPr>
          <a:xfrm>
            <a:off x="629575" y="735800"/>
            <a:ext cx="8445900" cy="1239000"/>
          </a:xfrm>
          <a:prstGeom prst="rect">
            <a:avLst/>
          </a:prstGeom>
          <a:noFill/>
          <a:ln>
            <a:noFill/>
          </a:ln>
        </p:spPr>
        <p:txBody>
          <a:bodyPr lIns="91425" tIns="91425" rIns="91425" bIns="91425" anchor="t" anchorCtr="0">
            <a:noAutofit/>
          </a:bodyPr>
          <a:lstStyle/>
          <a:p>
            <a:pPr lvl="0" rtl="0">
              <a:spcBef>
                <a:spcPts val="0"/>
              </a:spcBef>
              <a:buNone/>
            </a:pPr>
            <a:r>
              <a:rPr lang="en-US" b="1">
                <a:solidFill>
                  <a:srgbClr val="1C4587"/>
                </a:solidFill>
                <a:latin typeface="Questrial"/>
                <a:ea typeface="Questrial"/>
                <a:cs typeface="Questrial"/>
                <a:sym typeface="Questrial"/>
              </a:rPr>
              <a:t>Project Goal</a:t>
            </a:r>
            <a:r>
              <a:rPr lang="en-US">
                <a:solidFill>
                  <a:srgbClr val="1C4587"/>
                </a:solidFill>
                <a:latin typeface="Questrial"/>
                <a:ea typeface="Questrial"/>
                <a:cs typeface="Questrial"/>
                <a:sym typeface="Questrial"/>
              </a:rPr>
              <a:t>: Understand the WAN-related limitations of Ceph; how far can we “stretch” a single Ceph cluster in terms of latency and what are the latency-related impacts?</a:t>
            </a:r>
          </a:p>
          <a:p>
            <a:pPr lvl="0">
              <a:spcBef>
                <a:spcPts val="0"/>
              </a:spcBef>
              <a:buNone/>
            </a:pPr>
            <a:r>
              <a:rPr lang="en-US">
                <a:latin typeface="Questrial"/>
                <a:ea typeface="Questrial"/>
                <a:cs typeface="Questrial"/>
                <a:sym typeface="Questrial"/>
              </a:rPr>
              <a:t>Using ‘netem’ we simulated degrees of latency to a single storage block to quantify the effect on cluster throughput and ops capability: </a:t>
            </a:r>
            <a:r>
              <a:rPr lang="en-US" u="sng">
                <a:solidFill>
                  <a:schemeClr val="hlink"/>
                </a:solidFill>
                <a:latin typeface="Questrial"/>
                <a:ea typeface="Questrial"/>
                <a:cs typeface="Questrial"/>
                <a:sym typeface="Questrial"/>
                <a:hlinkClick r:id="rId5"/>
              </a:rPr>
              <a:t>http://www.osris.org/performance/latency</a:t>
            </a:r>
          </a:p>
          <a:p>
            <a:pPr lvl="0">
              <a:spcBef>
                <a:spcPts val="0"/>
              </a:spcBef>
              <a:buNone/>
            </a:pPr>
            <a:r>
              <a:rPr lang="en-US">
                <a:latin typeface="Questrial"/>
                <a:ea typeface="Questrial"/>
                <a:cs typeface="Questrial"/>
                <a:sym typeface="Questrial"/>
              </a:rPr>
              <a:t>	</a:t>
            </a:r>
            <a:r>
              <a:rPr lang="en-US" b="1">
                <a:solidFill>
                  <a:srgbClr val="980000"/>
                </a:solidFill>
                <a:latin typeface="Questrial"/>
                <a:ea typeface="Questrial"/>
                <a:cs typeface="Questrial"/>
                <a:sym typeface="Questrial"/>
              </a:rPr>
              <a:t>Answer</a:t>
            </a:r>
            <a:r>
              <a:rPr lang="en-US">
                <a:latin typeface="Questrial"/>
                <a:ea typeface="Questrial"/>
                <a:cs typeface="Questrial"/>
                <a:sym typeface="Questrial"/>
              </a:rPr>
              <a:t>: Unusable at </a:t>
            </a:r>
            <a:r>
              <a:rPr lang="en-US" b="1">
                <a:latin typeface="Questrial"/>
                <a:ea typeface="Questrial"/>
                <a:cs typeface="Questrial"/>
                <a:sym typeface="Questrial"/>
              </a:rPr>
              <a:t>160 ms</a:t>
            </a:r>
            <a:r>
              <a:rPr lang="en-US">
                <a:latin typeface="Questrial"/>
                <a:ea typeface="Questrial"/>
                <a:cs typeface="Questrial"/>
                <a:sym typeface="Questrial"/>
              </a:rPr>
              <a:t>, recovers at </a:t>
            </a:r>
            <a:r>
              <a:rPr lang="en-US" b="1">
                <a:latin typeface="Questrial"/>
                <a:ea typeface="Questrial"/>
                <a:cs typeface="Questrial"/>
                <a:sym typeface="Questrial"/>
              </a:rPr>
              <a:t>80 ms    Our guess is 80 ms is a practical limit</a:t>
            </a:r>
          </a:p>
          <a:p>
            <a:pPr lvl="0">
              <a:spcBef>
                <a:spcPts val="0"/>
              </a:spcBef>
              <a:buNone/>
            </a:pPr>
            <a:endParaRPr>
              <a:latin typeface="Questrial"/>
              <a:ea typeface="Questrial"/>
              <a:cs typeface="Questrial"/>
              <a:sym typeface="Questrial"/>
            </a:endParaRPr>
          </a:p>
          <a:p>
            <a:pPr lvl="0" rtl="0">
              <a:spcBef>
                <a:spcPts val="0"/>
              </a:spcBef>
              <a:buNone/>
            </a:pPr>
            <a:r>
              <a:rPr lang="en-US">
                <a:latin typeface="Questrial"/>
                <a:ea typeface="Questrial"/>
                <a:cs typeface="Questrial"/>
                <a:sym typeface="Questrial"/>
              </a:rPr>
              <a:t> </a:t>
            </a:r>
          </a:p>
          <a:p>
            <a:pPr lvl="0" rtl="0">
              <a:spcBef>
                <a:spcPts val="0"/>
              </a:spcBef>
              <a:buNone/>
            </a:pPr>
            <a:endParaRPr>
              <a:latin typeface="Questrial"/>
              <a:ea typeface="Questrial"/>
              <a:cs typeface="Questrial"/>
              <a:sym typeface="Questrial"/>
            </a:endParaRPr>
          </a:p>
          <a:p>
            <a:pPr lvl="0" rtl="0">
              <a:spcBef>
                <a:spcPts val="0"/>
              </a:spcBef>
              <a:buNone/>
            </a:pPr>
            <a:endParaRPr>
              <a:latin typeface="Questrial"/>
              <a:ea typeface="Questrial"/>
              <a:cs typeface="Questrial"/>
              <a:sym typeface="Questrial"/>
            </a:endParaRPr>
          </a:p>
        </p:txBody>
      </p:sp>
      <p:pic>
        <p:nvPicPr>
          <p:cNvPr id="691" name="Shape 691" descr="OSD-Latency-320msRTT-write-clipped.png"/>
          <p:cNvPicPr preferRelativeResize="0"/>
          <p:nvPr/>
        </p:nvPicPr>
        <p:blipFill>
          <a:blip r:embed="rId6">
            <a:alphaModFix/>
          </a:blip>
          <a:stretch>
            <a:fillRect/>
          </a:stretch>
        </p:blipFill>
        <p:spPr>
          <a:xfrm>
            <a:off x="266700" y="2020912"/>
            <a:ext cx="8610600" cy="2105025"/>
          </a:xfrm>
          <a:prstGeom prst="rect">
            <a:avLst/>
          </a:prstGeom>
          <a:noFill/>
          <a:ln>
            <a:noFill/>
          </a:ln>
        </p:spPr>
      </p:pic>
      <p:pic>
        <p:nvPicPr>
          <p:cNvPr id="692" name="Shape 692" descr="OSD-Latency-320msRTT-write-clipped-2.png"/>
          <p:cNvPicPr preferRelativeResize="0"/>
          <p:nvPr/>
        </p:nvPicPr>
        <p:blipFill>
          <a:blip r:embed="rId7">
            <a:alphaModFix/>
          </a:blip>
          <a:stretch>
            <a:fillRect/>
          </a:stretch>
        </p:blipFill>
        <p:spPr>
          <a:xfrm>
            <a:off x="2870822" y="3742397"/>
            <a:ext cx="4540700" cy="1317799"/>
          </a:xfrm>
          <a:prstGeom prst="rect">
            <a:avLst/>
          </a:prstGeom>
          <a:noFill/>
          <a:ln>
            <a:noFill/>
          </a:ln>
        </p:spPr>
      </p:pic>
      <p:sp>
        <p:nvSpPr>
          <p:cNvPr id="693" name="Shape 693"/>
          <p:cNvSpPr txBox="1"/>
          <p:nvPr/>
        </p:nvSpPr>
        <p:spPr>
          <a:xfrm>
            <a:off x="227125" y="4374675"/>
            <a:ext cx="2917200" cy="394800"/>
          </a:xfrm>
          <a:prstGeom prst="rect">
            <a:avLst/>
          </a:prstGeom>
          <a:solidFill>
            <a:srgbClr val="FFF2CC"/>
          </a:solidFill>
          <a:ln w="9525" cap="flat" cmpd="sng">
            <a:solidFill>
              <a:srgbClr val="D5A6BD"/>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US" sz="700" b="1">
                <a:latin typeface="Questrial"/>
                <a:ea typeface="Questrial"/>
                <a:cs typeface="Questrial"/>
                <a:sym typeface="Questrial"/>
              </a:rPr>
              <a:t>Results verified in real situation at SC16: </a:t>
            </a:r>
            <a:r>
              <a:rPr lang="en-US" sz="700" u="sng">
                <a:solidFill>
                  <a:schemeClr val="hlink"/>
                </a:solidFill>
                <a:latin typeface="Questrial"/>
                <a:ea typeface="Questrial"/>
                <a:cs typeface="Questrial"/>
                <a:sym typeface="Questrial"/>
                <a:hlinkClick r:id="rId8"/>
              </a:rPr>
              <a:t>http://www.osris.org/article/2016/11/15/provisioning-osiris-at-sc16</a:t>
            </a:r>
          </a:p>
          <a:p>
            <a:pPr lvl="0">
              <a:spcBef>
                <a:spcPts val="0"/>
              </a:spcBef>
              <a:buNone/>
            </a:pPr>
            <a:endParaRPr sz="700">
              <a:latin typeface="Questrial"/>
              <a:ea typeface="Questrial"/>
              <a:cs typeface="Questrial"/>
              <a:sym typeface="Questrial"/>
            </a:endParaRPr>
          </a:p>
        </p:txBody>
      </p:sp>
      <p:sp>
        <p:nvSpPr>
          <p:cNvPr id="14"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pic>
        <p:nvPicPr>
          <p:cNvPr id="727" name="Shape 727"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728" name="Shape 728"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729" name="Shape 729"/>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730" name="Shape 730"/>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dirty="0">
                <a:solidFill>
                  <a:schemeClr val="lt1"/>
                </a:solidFill>
                <a:latin typeface="Questrial"/>
                <a:ea typeface="Questrial"/>
                <a:cs typeface="Questrial"/>
                <a:sym typeface="Questrial"/>
              </a:rPr>
              <a:t>Technical Contributions </a:t>
            </a:r>
            <a:r>
              <a:rPr lang="en-US" sz="2800" b="1" dirty="0" smtClean="0">
                <a:solidFill>
                  <a:schemeClr val="lt1"/>
                </a:solidFill>
                <a:latin typeface="Questrial"/>
                <a:ea typeface="Questrial"/>
                <a:cs typeface="Questrial"/>
                <a:sym typeface="Questrial"/>
              </a:rPr>
              <a:t>– </a:t>
            </a:r>
            <a:r>
              <a:rPr lang="en-US" sz="2800" b="1" dirty="0" err="1" smtClean="0">
                <a:solidFill>
                  <a:schemeClr val="lt1"/>
                </a:solidFill>
                <a:latin typeface="Questrial"/>
                <a:ea typeface="Questrial"/>
                <a:cs typeface="Questrial"/>
                <a:sym typeface="Questrial"/>
              </a:rPr>
              <a:t>Ceph</a:t>
            </a:r>
            <a:r>
              <a:rPr lang="en-US" sz="2800" b="1" dirty="0" smtClean="0">
                <a:solidFill>
                  <a:schemeClr val="lt1"/>
                </a:solidFill>
                <a:latin typeface="Questrial"/>
                <a:ea typeface="Questrial"/>
                <a:cs typeface="Questrial"/>
                <a:sym typeface="Questrial"/>
              </a:rPr>
              <a:t> Cache </a:t>
            </a:r>
            <a:r>
              <a:rPr lang="en-US" sz="2800" b="1" dirty="0">
                <a:solidFill>
                  <a:schemeClr val="lt1"/>
                </a:solidFill>
                <a:latin typeface="Questrial"/>
                <a:ea typeface="Questrial"/>
                <a:cs typeface="Questrial"/>
                <a:sym typeface="Questrial"/>
              </a:rPr>
              <a:t>Testing</a:t>
            </a:r>
          </a:p>
          <a:p>
            <a:pPr lvl="0" rtl="0">
              <a:lnSpc>
                <a:spcPct val="90000"/>
              </a:lnSpc>
              <a:spcBef>
                <a:spcPts val="0"/>
              </a:spcBef>
              <a:buClr>
                <a:srgbClr val="DBDBDB"/>
              </a:buClr>
              <a:buFont typeface="Arial"/>
              <a:buNone/>
            </a:pPr>
            <a:endParaRPr sz="2800" b="1" dirty="0">
              <a:solidFill>
                <a:schemeClr val="lt1"/>
              </a:solidFill>
              <a:latin typeface="Questrial"/>
              <a:ea typeface="Questrial"/>
              <a:cs typeface="Questrial"/>
              <a:sym typeface="Questrial"/>
            </a:endParaRPr>
          </a:p>
        </p:txBody>
      </p:sp>
      <p:graphicFrame>
        <p:nvGraphicFramePr>
          <p:cNvPr id="731" name="Shape 731"/>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733" name="Shape 733"/>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735" name="Shape 735" descr="CacheOverlay-WriteLatency.png"/>
          <p:cNvPicPr preferRelativeResize="0"/>
          <p:nvPr/>
        </p:nvPicPr>
        <p:blipFill>
          <a:blip r:embed="rId5">
            <a:alphaModFix/>
          </a:blip>
          <a:stretch>
            <a:fillRect/>
          </a:stretch>
        </p:blipFill>
        <p:spPr>
          <a:xfrm>
            <a:off x="290525" y="2596066"/>
            <a:ext cx="5073325" cy="2288149"/>
          </a:xfrm>
          <a:prstGeom prst="rect">
            <a:avLst/>
          </a:prstGeom>
          <a:noFill/>
          <a:ln>
            <a:noFill/>
          </a:ln>
        </p:spPr>
      </p:pic>
      <p:pic>
        <p:nvPicPr>
          <p:cNvPr id="736" name="Shape 736" descr="CephCacheTierDiagram.png"/>
          <p:cNvPicPr preferRelativeResize="0"/>
          <p:nvPr/>
        </p:nvPicPr>
        <p:blipFill>
          <a:blip r:embed="rId6">
            <a:alphaModFix/>
          </a:blip>
          <a:stretch>
            <a:fillRect/>
          </a:stretch>
        </p:blipFill>
        <p:spPr>
          <a:xfrm>
            <a:off x="629576" y="1201449"/>
            <a:ext cx="3279599" cy="1761100"/>
          </a:xfrm>
          <a:prstGeom prst="rect">
            <a:avLst/>
          </a:prstGeom>
          <a:noFill/>
          <a:ln>
            <a:noFill/>
          </a:ln>
        </p:spPr>
      </p:pic>
      <p:pic>
        <p:nvPicPr>
          <p:cNvPr id="737" name="Shape 737" descr="CacheOverlay-WriteThroughput.png"/>
          <p:cNvPicPr preferRelativeResize="0"/>
          <p:nvPr/>
        </p:nvPicPr>
        <p:blipFill>
          <a:blip r:embed="rId7">
            <a:alphaModFix/>
          </a:blip>
          <a:stretch>
            <a:fillRect/>
          </a:stretch>
        </p:blipFill>
        <p:spPr>
          <a:xfrm>
            <a:off x="3771624" y="2608908"/>
            <a:ext cx="5013001" cy="2262467"/>
          </a:xfrm>
          <a:prstGeom prst="rect">
            <a:avLst/>
          </a:prstGeom>
          <a:noFill/>
          <a:ln>
            <a:noFill/>
          </a:ln>
        </p:spPr>
      </p:pic>
      <p:sp>
        <p:nvSpPr>
          <p:cNvPr id="738" name="Shape 738"/>
          <p:cNvSpPr txBox="1"/>
          <p:nvPr/>
        </p:nvSpPr>
        <p:spPr>
          <a:xfrm>
            <a:off x="3859975" y="1283300"/>
            <a:ext cx="5073300" cy="7590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US">
                <a:solidFill>
                  <a:schemeClr val="dk1"/>
                </a:solidFill>
                <a:latin typeface="Questrial"/>
                <a:ea typeface="Questrial"/>
                <a:cs typeface="Questrial"/>
                <a:sym typeface="Questrial"/>
              </a:rPr>
              <a:t>Ceph Cache tiers can be ‘overlaid’ on top of distributed data pools so writes and some reads are redirected to storage elements closer to the users needing the data most</a:t>
            </a:r>
          </a:p>
          <a:p>
            <a:pPr lvl="0">
              <a:spcBef>
                <a:spcPts val="0"/>
              </a:spcBef>
              <a:buClr>
                <a:schemeClr val="dk1"/>
              </a:buClr>
              <a:buFont typeface="Arial"/>
              <a:buNone/>
            </a:pPr>
            <a:endParaRPr>
              <a:solidFill>
                <a:schemeClr val="dk1"/>
              </a:solidFill>
              <a:latin typeface="Questrial"/>
              <a:ea typeface="Questrial"/>
              <a:cs typeface="Questrial"/>
              <a:sym typeface="Questrial"/>
            </a:endParaRPr>
          </a:p>
          <a:p>
            <a:pPr lvl="0">
              <a:spcBef>
                <a:spcPts val="0"/>
              </a:spcBef>
              <a:buNone/>
            </a:pPr>
            <a:endParaRPr>
              <a:latin typeface="Questrial"/>
              <a:ea typeface="Questrial"/>
              <a:cs typeface="Questrial"/>
              <a:sym typeface="Questrial"/>
            </a:endParaRPr>
          </a:p>
        </p:txBody>
      </p:sp>
      <p:sp>
        <p:nvSpPr>
          <p:cNvPr id="739" name="Shape 739"/>
          <p:cNvSpPr txBox="1"/>
          <p:nvPr/>
        </p:nvSpPr>
        <p:spPr>
          <a:xfrm>
            <a:off x="3810925" y="2103000"/>
            <a:ext cx="4934400" cy="493200"/>
          </a:xfrm>
          <a:prstGeom prst="rect">
            <a:avLst/>
          </a:prstGeom>
          <a:noFill/>
          <a:ln>
            <a:noFill/>
          </a:ln>
        </p:spPr>
        <p:txBody>
          <a:bodyPr lIns="91425" tIns="91425" rIns="91425" bIns="91425" anchor="t" anchorCtr="0">
            <a:noAutofit/>
          </a:bodyPr>
          <a:lstStyle/>
          <a:p>
            <a:pPr lvl="0">
              <a:spcBef>
                <a:spcPts val="0"/>
              </a:spcBef>
              <a:buNone/>
            </a:pPr>
            <a:r>
              <a:rPr lang="en-US">
                <a:latin typeface="Questrial"/>
                <a:ea typeface="Questrial"/>
                <a:cs typeface="Questrial"/>
                <a:sym typeface="Questrial"/>
              </a:rPr>
              <a:t>Our tests found it can improve both </a:t>
            </a:r>
            <a:r>
              <a:rPr lang="en-US">
                <a:solidFill>
                  <a:srgbClr val="1C4587"/>
                </a:solidFill>
                <a:latin typeface="Questrial"/>
                <a:ea typeface="Questrial"/>
                <a:cs typeface="Questrial"/>
                <a:sym typeface="Questrial"/>
              </a:rPr>
              <a:t>latency</a:t>
            </a:r>
            <a:r>
              <a:rPr lang="en-US">
                <a:latin typeface="Questrial"/>
                <a:ea typeface="Questrial"/>
                <a:cs typeface="Questrial"/>
                <a:sym typeface="Questrial"/>
              </a:rPr>
              <a:t> and </a:t>
            </a:r>
            <a:r>
              <a:rPr lang="en-US">
                <a:solidFill>
                  <a:srgbClr val="1C4587"/>
                </a:solidFill>
                <a:latin typeface="Questrial"/>
                <a:ea typeface="Questrial"/>
                <a:cs typeface="Questrial"/>
                <a:sym typeface="Questrial"/>
              </a:rPr>
              <a:t>throughput</a:t>
            </a:r>
            <a:r>
              <a:rPr lang="en-US">
                <a:latin typeface="Questrial"/>
                <a:ea typeface="Questrial"/>
                <a:cs typeface="Questrial"/>
                <a:sym typeface="Questrial"/>
              </a:rPr>
              <a:t> </a:t>
            </a:r>
            <a:r>
              <a:rPr lang="en-US" b="1" i="1">
                <a:solidFill>
                  <a:srgbClr val="1C4587"/>
                </a:solidFill>
                <a:latin typeface="Questrial"/>
                <a:ea typeface="Questrial"/>
                <a:cs typeface="Questrial"/>
                <a:sym typeface="Questrial"/>
              </a:rPr>
              <a:t>for users near the cache</a:t>
            </a:r>
          </a:p>
        </p:txBody>
      </p:sp>
      <p:sp>
        <p:nvSpPr>
          <p:cNvPr id="740" name="Shape 740"/>
          <p:cNvSpPr txBox="1"/>
          <p:nvPr/>
        </p:nvSpPr>
        <p:spPr>
          <a:xfrm>
            <a:off x="1744575" y="3152250"/>
            <a:ext cx="1914900" cy="547500"/>
          </a:xfrm>
          <a:prstGeom prst="rect">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US">
                <a:latin typeface="Questrial"/>
                <a:ea typeface="Questrial"/>
                <a:cs typeface="Questrial"/>
                <a:sym typeface="Questrial"/>
              </a:rPr>
              <a:t>Lower latency, similar to site-local pool</a:t>
            </a:r>
          </a:p>
        </p:txBody>
      </p:sp>
      <p:cxnSp>
        <p:nvCxnSpPr>
          <p:cNvPr id="741" name="Shape 741"/>
          <p:cNvCxnSpPr>
            <a:stCxn id="740" idx="2"/>
          </p:cNvCxnSpPr>
          <p:nvPr/>
        </p:nvCxnSpPr>
        <p:spPr>
          <a:xfrm>
            <a:off x="2702025" y="3699750"/>
            <a:ext cx="45300" cy="641700"/>
          </a:xfrm>
          <a:prstGeom prst="straightConnector1">
            <a:avLst/>
          </a:prstGeom>
          <a:noFill/>
          <a:ln w="28575" cap="flat" cmpd="sng">
            <a:solidFill>
              <a:schemeClr val="dk2"/>
            </a:solidFill>
            <a:prstDash val="solid"/>
            <a:round/>
            <a:headEnd type="none" w="lg" len="lg"/>
            <a:tailEnd type="none" w="lg" len="lg"/>
          </a:ln>
        </p:spPr>
      </p:cxnSp>
      <p:sp>
        <p:nvSpPr>
          <p:cNvPr id="742" name="Shape 742"/>
          <p:cNvSpPr txBox="1"/>
          <p:nvPr/>
        </p:nvSpPr>
        <p:spPr>
          <a:xfrm>
            <a:off x="6869725" y="4473700"/>
            <a:ext cx="1914900" cy="547500"/>
          </a:xfrm>
          <a:prstGeom prst="rect">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a:latin typeface="Questrial"/>
                <a:ea typeface="Questrial"/>
                <a:cs typeface="Questrial"/>
                <a:sym typeface="Questrial"/>
              </a:rPr>
              <a:t>Higher throughput than distributed pool</a:t>
            </a:r>
          </a:p>
        </p:txBody>
      </p:sp>
      <p:cxnSp>
        <p:nvCxnSpPr>
          <p:cNvPr id="743" name="Shape 743"/>
          <p:cNvCxnSpPr>
            <a:stCxn id="742" idx="0"/>
          </p:cNvCxnSpPr>
          <p:nvPr/>
        </p:nvCxnSpPr>
        <p:spPr>
          <a:xfrm rot="10800000">
            <a:off x="6336475" y="3940300"/>
            <a:ext cx="1490700" cy="533400"/>
          </a:xfrm>
          <a:prstGeom prst="straightConnector1">
            <a:avLst/>
          </a:prstGeom>
          <a:noFill/>
          <a:ln w="28575" cap="flat" cmpd="sng">
            <a:solidFill>
              <a:schemeClr val="dk2"/>
            </a:solidFill>
            <a:prstDash val="solid"/>
            <a:round/>
            <a:headEnd type="none" w="lg" len="lg"/>
            <a:tailEnd type="none" w="lg" len="lg"/>
          </a:ln>
        </p:spPr>
      </p:cxnSp>
      <p:sp>
        <p:nvSpPr>
          <p:cNvPr id="744" name="Shape 744"/>
          <p:cNvSpPr txBox="1"/>
          <p:nvPr/>
        </p:nvSpPr>
        <p:spPr>
          <a:xfrm>
            <a:off x="629575" y="735800"/>
            <a:ext cx="8445900" cy="547500"/>
          </a:xfrm>
          <a:prstGeom prst="rect">
            <a:avLst/>
          </a:prstGeom>
          <a:noFill/>
          <a:ln>
            <a:noFill/>
          </a:ln>
        </p:spPr>
        <p:txBody>
          <a:bodyPr lIns="91425" tIns="91425" rIns="91425" bIns="91425" anchor="t" anchorCtr="0">
            <a:noAutofit/>
          </a:bodyPr>
          <a:lstStyle/>
          <a:p>
            <a:pPr lvl="0" rtl="0">
              <a:spcBef>
                <a:spcPts val="0"/>
              </a:spcBef>
              <a:buNone/>
            </a:pPr>
            <a:r>
              <a:rPr lang="en-US" b="1">
                <a:solidFill>
                  <a:srgbClr val="1C4587"/>
                </a:solidFill>
                <a:latin typeface="Questrial"/>
                <a:ea typeface="Questrial"/>
                <a:cs typeface="Questrial"/>
                <a:sym typeface="Questrial"/>
              </a:rPr>
              <a:t>Project Goal</a:t>
            </a:r>
            <a:r>
              <a:rPr lang="en-US">
                <a:solidFill>
                  <a:srgbClr val="1C4587"/>
                </a:solidFill>
                <a:latin typeface="Questrial"/>
                <a:ea typeface="Questrial"/>
                <a:cs typeface="Questrial"/>
                <a:sym typeface="Questrial"/>
              </a:rPr>
              <a:t>: Explore Ceph’s caching capabilities to increase performance on a regional basis for science domains  </a:t>
            </a:r>
          </a:p>
          <a:p>
            <a:pPr lvl="0" rtl="0">
              <a:spcBef>
                <a:spcPts val="0"/>
              </a:spcBef>
              <a:buNone/>
            </a:pPr>
            <a:endParaRPr>
              <a:latin typeface="Questrial"/>
              <a:ea typeface="Questrial"/>
              <a:cs typeface="Questrial"/>
              <a:sym typeface="Questrial"/>
            </a:endParaRPr>
          </a:p>
          <a:p>
            <a:pPr lvl="0" rtl="0">
              <a:spcBef>
                <a:spcPts val="0"/>
              </a:spcBef>
              <a:buNone/>
            </a:pPr>
            <a:endParaRPr>
              <a:latin typeface="Questrial"/>
              <a:ea typeface="Questrial"/>
              <a:cs typeface="Questrial"/>
              <a:sym typeface="Questrial"/>
            </a:endParaRPr>
          </a:p>
          <a:p>
            <a:pPr lvl="0" rtl="0">
              <a:spcBef>
                <a:spcPts val="0"/>
              </a:spcBef>
              <a:buNone/>
            </a:pPr>
            <a:r>
              <a:rPr lang="en-US">
                <a:latin typeface="Questrial"/>
                <a:ea typeface="Questrial"/>
                <a:cs typeface="Questrial"/>
                <a:sym typeface="Questrial"/>
              </a:rPr>
              <a:t> </a:t>
            </a:r>
          </a:p>
          <a:p>
            <a:pPr lvl="0" rtl="0">
              <a:spcBef>
                <a:spcPts val="0"/>
              </a:spcBef>
              <a:buNone/>
            </a:pPr>
            <a:endParaRPr>
              <a:latin typeface="Questrial"/>
              <a:ea typeface="Questrial"/>
              <a:cs typeface="Questrial"/>
              <a:sym typeface="Questrial"/>
            </a:endParaRPr>
          </a:p>
          <a:p>
            <a:pPr lvl="0" rtl="0">
              <a:spcBef>
                <a:spcPts val="0"/>
              </a:spcBef>
              <a:buNone/>
            </a:pPr>
            <a:endParaRPr>
              <a:latin typeface="Questrial"/>
              <a:ea typeface="Questrial"/>
              <a:cs typeface="Questrial"/>
              <a:sym typeface="Questrial"/>
            </a:endParaRPr>
          </a:p>
        </p:txBody>
      </p:sp>
      <p:sp>
        <p:nvSpPr>
          <p:cNvPr id="745" name="Shape 745"/>
          <p:cNvSpPr txBox="1"/>
          <p:nvPr/>
        </p:nvSpPr>
        <p:spPr>
          <a:xfrm>
            <a:off x="2436400" y="4804650"/>
            <a:ext cx="3789900" cy="273900"/>
          </a:xfrm>
          <a:prstGeom prst="rect">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700" u="sng">
                <a:solidFill>
                  <a:schemeClr val="hlink"/>
                </a:solidFill>
                <a:latin typeface="Questrial"/>
                <a:ea typeface="Questrial"/>
                <a:cs typeface="Questrial"/>
                <a:sym typeface="Questrial"/>
                <a:hlinkClick r:id="rId8"/>
              </a:rPr>
              <a:t>http://www.osris.org/article/2016/11/16/ceph-cache-tiering-with-liqid-nvme-at-sc16</a:t>
            </a:r>
          </a:p>
        </p:txBody>
      </p:sp>
      <p:sp>
        <p:nvSpPr>
          <p:cNvPr id="2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Shape 640"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641" name="Shape 641"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642" name="Shape 642"/>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643" name="Shape 643"/>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Technical Focus - next year</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644" name="Shape 644"/>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646" name="Shape 646"/>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648" name="Shape 648"/>
          <p:cNvSpPr txBox="1"/>
          <p:nvPr/>
        </p:nvSpPr>
        <p:spPr>
          <a:xfrm>
            <a:off x="760975" y="810075"/>
            <a:ext cx="7816500" cy="4004700"/>
          </a:xfrm>
          <a:prstGeom prst="rect">
            <a:avLst/>
          </a:prstGeom>
          <a:noFill/>
          <a:ln>
            <a:noFill/>
          </a:ln>
        </p:spPr>
        <p:txBody>
          <a:bodyPr lIns="91425" tIns="91425" rIns="91425" bIns="91425" anchor="t" anchorCtr="0">
            <a:noAutofit/>
          </a:bodyPr>
          <a:lstStyle/>
          <a:p>
            <a:pPr lvl="0" rtl="0">
              <a:spcBef>
                <a:spcPts val="0"/>
              </a:spcBef>
              <a:spcAft>
                <a:spcPts val="1000"/>
              </a:spcAft>
              <a:buNone/>
            </a:pPr>
            <a:r>
              <a:rPr lang="en-US" sz="1800">
                <a:solidFill>
                  <a:srgbClr val="1C4587"/>
                </a:solidFill>
                <a:latin typeface="Questrial"/>
                <a:ea typeface="Questrial"/>
                <a:cs typeface="Questrial"/>
                <a:sym typeface="Questrial"/>
              </a:rPr>
              <a:t>Complete implementation of OSiRIS Access Assertions</a:t>
            </a:r>
          </a:p>
          <a:p>
            <a:pPr marL="457200" lvl="0" indent="-342900" rtl="0">
              <a:spcBef>
                <a:spcPts val="0"/>
              </a:spcBef>
              <a:spcAft>
                <a:spcPts val="1000"/>
              </a:spcAft>
              <a:buSzPct val="100000"/>
              <a:buFont typeface="Questrial"/>
              <a:buChar char="-"/>
            </a:pPr>
            <a:r>
              <a:rPr lang="en-US" sz="1800">
                <a:latin typeface="Questrial"/>
                <a:ea typeface="Questrial"/>
                <a:cs typeface="Questrial"/>
                <a:sym typeface="Questrial"/>
              </a:rPr>
              <a:t>Integration with Ceph services</a:t>
            </a:r>
          </a:p>
          <a:p>
            <a:pPr marL="457200" lvl="0" indent="-342900" rtl="0">
              <a:spcBef>
                <a:spcPts val="0"/>
              </a:spcBef>
              <a:spcAft>
                <a:spcPts val="1000"/>
              </a:spcAft>
              <a:buSzPct val="100000"/>
              <a:buFont typeface="Questrial"/>
              <a:buChar char="-"/>
            </a:pPr>
            <a:r>
              <a:rPr lang="en-US" sz="1800">
                <a:latin typeface="Questrial"/>
                <a:ea typeface="Questrial"/>
                <a:cs typeface="Questrial"/>
                <a:sym typeface="Questrial"/>
              </a:rPr>
              <a:t>Provisioning flow from Comanage sign-in with InCommon federation</a:t>
            </a:r>
          </a:p>
          <a:p>
            <a:pPr marL="457200" lvl="0" indent="-342900" rtl="0">
              <a:spcBef>
                <a:spcPts val="0"/>
              </a:spcBef>
              <a:spcAft>
                <a:spcPts val="1000"/>
              </a:spcAft>
              <a:buClr>
                <a:srgbClr val="1C4587"/>
              </a:buClr>
              <a:buSzPct val="100000"/>
              <a:buFont typeface="Questrial"/>
              <a:buChar char="-"/>
            </a:pPr>
            <a:r>
              <a:rPr lang="en-US" sz="1800">
                <a:latin typeface="Questrial"/>
                <a:ea typeface="Questrial"/>
                <a:cs typeface="Questrial"/>
                <a:sym typeface="Questrial"/>
              </a:rPr>
              <a:t>Self-management procedures for scientific users; possibly integration of  Grouper:</a:t>
            </a:r>
            <a:r>
              <a:rPr lang="en-US" sz="1800">
                <a:solidFill>
                  <a:srgbClr val="1C4587"/>
                </a:solidFill>
                <a:latin typeface="Questrial"/>
                <a:ea typeface="Questrial"/>
                <a:cs typeface="Questrial"/>
                <a:sym typeface="Questrial"/>
              </a:rPr>
              <a:t> </a:t>
            </a:r>
            <a:r>
              <a:rPr lang="en-US" sz="1800" u="sng">
                <a:solidFill>
                  <a:schemeClr val="hlink"/>
                </a:solidFill>
                <a:latin typeface="Questrial"/>
                <a:ea typeface="Questrial"/>
                <a:cs typeface="Questrial"/>
                <a:sym typeface="Questrial"/>
                <a:hlinkClick r:id="rId5"/>
              </a:rPr>
              <a:t>http://www.internet2.edu/products-services/trust-identity/grouper/</a:t>
            </a:r>
            <a:r>
              <a:rPr lang="en-US" sz="1800">
                <a:solidFill>
                  <a:srgbClr val="1C4587"/>
                </a:solidFill>
                <a:latin typeface="Questrial"/>
                <a:ea typeface="Questrial"/>
                <a:cs typeface="Questrial"/>
                <a:sym typeface="Questrial"/>
              </a:rPr>
              <a:t> </a:t>
            </a:r>
          </a:p>
          <a:p>
            <a:pPr lvl="0" rtl="0">
              <a:spcBef>
                <a:spcPts val="0"/>
              </a:spcBef>
              <a:spcAft>
                <a:spcPts val="1000"/>
              </a:spcAft>
              <a:buNone/>
            </a:pPr>
            <a:r>
              <a:rPr lang="en-US" sz="1800">
                <a:solidFill>
                  <a:srgbClr val="1C4587"/>
                </a:solidFill>
                <a:latin typeface="Questrial"/>
                <a:ea typeface="Questrial"/>
                <a:cs typeface="Questrial"/>
                <a:sym typeface="Questrial"/>
              </a:rPr>
              <a:t>Develop client bundle for CephFS Posix mounts</a:t>
            </a:r>
          </a:p>
          <a:p>
            <a:pPr marL="457200" lvl="0" indent="-342900" rtl="0">
              <a:spcBef>
                <a:spcPts val="0"/>
              </a:spcBef>
              <a:spcAft>
                <a:spcPts val="1000"/>
              </a:spcAft>
              <a:buSzPct val="100000"/>
              <a:buFont typeface="Questrial"/>
              <a:buChar char="-"/>
            </a:pPr>
            <a:r>
              <a:rPr lang="en-US" sz="1800">
                <a:latin typeface="Questrial"/>
                <a:ea typeface="Questrial"/>
                <a:cs typeface="Questrial"/>
                <a:sym typeface="Questrial"/>
              </a:rPr>
              <a:t>Integrates with OAA credentials obtained via InCommon sign-in</a:t>
            </a:r>
          </a:p>
          <a:p>
            <a:pPr marL="457200" lvl="0" indent="-342900" rtl="0">
              <a:spcBef>
                <a:spcPts val="0"/>
              </a:spcBef>
              <a:spcAft>
                <a:spcPts val="1000"/>
              </a:spcAft>
              <a:buSzPct val="100000"/>
              <a:buFont typeface="Questrial"/>
              <a:buChar char="-"/>
            </a:pPr>
            <a:r>
              <a:rPr lang="en-US" sz="1800">
                <a:latin typeface="Questrial"/>
                <a:ea typeface="Questrial"/>
                <a:cs typeface="Questrial"/>
                <a:sym typeface="Questrial"/>
              </a:rPr>
              <a:t>Packages OSiRIS Ceph configuration and client software</a:t>
            </a:r>
          </a:p>
          <a:p>
            <a:pPr marL="457200" lvl="0" indent="-342900" rtl="0">
              <a:spcBef>
                <a:spcPts val="0"/>
              </a:spcBef>
              <a:spcAft>
                <a:spcPts val="1000"/>
              </a:spcAft>
              <a:buSzPct val="100000"/>
              <a:buFont typeface="Questrial"/>
              <a:buChar char="-"/>
            </a:pPr>
            <a:r>
              <a:rPr lang="en-US" sz="1800">
                <a:latin typeface="Questrial"/>
                <a:ea typeface="Questrial"/>
                <a:cs typeface="Questrial"/>
                <a:sym typeface="Questrial"/>
              </a:rPr>
              <a:t>Handles POSIX UID mapping</a:t>
            </a:r>
          </a:p>
          <a:p>
            <a:pPr marL="457200" lvl="0" indent="-342900" rtl="0">
              <a:spcBef>
                <a:spcPts val="0"/>
              </a:spcBef>
              <a:spcAft>
                <a:spcPts val="1000"/>
              </a:spcAft>
              <a:buSzPct val="100000"/>
              <a:buFont typeface="Questrial"/>
              <a:buChar char="-"/>
            </a:pPr>
            <a:r>
              <a:rPr lang="en-US" sz="1800">
                <a:latin typeface="Questrial"/>
                <a:ea typeface="Questrial"/>
                <a:cs typeface="Questrial"/>
                <a:sym typeface="Questrial"/>
              </a:rPr>
              <a:t>Very likely to be a container-based release, Docker or Singularity</a:t>
            </a:r>
          </a:p>
          <a:p>
            <a:pPr lvl="0" rtl="0">
              <a:spcBef>
                <a:spcPts val="0"/>
              </a:spcBef>
              <a:spcAft>
                <a:spcPts val="1000"/>
              </a:spcAft>
              <a:buNone/>
            </a:pPr>
            <a:endParaRPr sz="1800">
              <a:solidFill>
                <a:srgbClr val="1C4587"/>
              </a:solidFill>
              <a:latin typeface="Questrial"/>
              <a:ea typeface="Questrial"/>
              <a:cs typeface="Questrial"/>
              <a:sym typeface="Questrial"/>
            </a:endParaRPr>
          </a:p>
          <a:p>
            <a:pPr lvl="0" rtl="0">
              <a:spcBef>
                <a:spcPts val="0"/>
              </a:spcBef>
              <a:spcAft>
                <a:spcPts val="1000"/>
              </a:spcAft>
              <a:buNone/>
            </a:pPr>
            <a:endParaRPr sz="1800">
              <a:solidFill>
                <a:srgbClr val="1C4587"/>
              </a:solidFill>
              <a:latin typeface="Questrial"/>
              <a:ea typeface="Questrial"/>
              <a:cs typeface="Questrial"/>
              <a:sym typeface="Questrial"/>
            </a:endParaRPr>
          </a:p>
          <a:p>
            <a:pPr lvl="0">
              <a:spcBef>
                <a:spcPts val="0"/>
              </a:spcBef>
              <a:spcAft>
                <a:spcPts val="1000"/>
              </a:spcAft>
              <a:buNone/>
            </a:pPr>
            <a:endParaRPr sz="1800">
              <a:solidFill>
                <a:srgbClr val="1C4587"/>
              </a:solidFill>
              <a:latin typeface="Questrial"/>
              <a:ea typeface="Questrial"/>
              <a:cs typeface="Questrial"/>
              <a:sym typeface="Questrial"/>
            </a:endParaRP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Shape 654"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655" name="Shape 655"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656" name="Shape 656"/>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657" name="Shape 657"/>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Technical Focus - next year</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658" name="Shape 658"/>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660" name="Shape 660"/>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662" name="Shape 662"/>
          <p:cNvSpPr txBox="1"/>
          <p:nvPr/>
        </p:nvSpPr>
        <p:spPr>
          <a:xfrm>
            <a:off x="760975" y="810075"/>
            <a:ext cx="7816500" cy="4004700"/>
          </a:xfrm>
          <a:prstGeom prst="rect">
            <a:avLst/>
          </a:prstGeom>
          <a:noFill/>
          <a:ln>
            <a:noFill/>
          </a:ln>
        </p:spPr>
        <p:txBody>
          <a:bodyPr lIns="91425" tIns="91425" rIns="91425" bIns="91425" anchor="t" anchorCtr="0">
            <a:noAutofit/>
          </a:bodyPr>
          <a:lstStyle/>
          <a:p>
            <a:pPr lvl="0" rtl="0">
              <a:spcBef>
                <a:spcPts val="0"/>
              </a:spcBef>
              <a:spcAft>
                <a:spcPts val="1000"/>
              </a:spcAft>
              <a:buNone/>
            </a:pPr>
            <a:r>
              <a:rPr lang="en-US" sz="1800">
                <a:solidFill>
                  <a:srgbClr val="1C4587"/>
                </a:solidFill>
                <a:latin typeface="Questrial"/>
                <a:ea typeface="Questrial"/>
                <a:cs typeface="Questrial"/>
                <a:sym typeface="Questrial"/>
              </a:rPr>
              <a:t>Initial implementation of NMAL components into “production”</a:t>
            </a:r>
          </a:p>
          <a:p>
            <a:pPr marL="457200" lvl="0" indent="-342900" rtl="0">
              <a:spcBef>
                <a:spcPts val="0"/>
              </a:spcBef>
              <a:spcAft>
                <a:spcPts val="1000"/>
              </a:spcAft>
              <a:buSzPct val="100000"/>
              <a:buFont typeface="Questrial"/>
              <a:buChar char="-"/>
            </a:pPr>
            <a:r>
              <a:rPr lang="en-US" sz="1800">
                <a:latin typeface="Questrial"/>
                <a:ea typeface="Questrial"/>
                <a:cs typeface="Questrial"/>
                <a:sym typeface="Questrial"/>
              </a:rPr>
              <a:t>Self-adjusting conflict-free test meshes as new sites are added or existing site configurations are modified</a:t>
            </a:r>
          </a:p>
          <a:p>
            <a:pPr marL="457200" lvl="0" indent="-342900" rtl="0">
              <a:spcBef>
                <a:spcPts val="0"/>
              </a:spcBef>
              <a:spcAft>
                <a:spcPts val="1000"/>
              </a:spcAft>
              <a:buSzPct val="100000"/>
              <a:buFont typeface="Questrial"/>
              <a:buChar char="-"/>
            </a:pPr>
            <a:r>
              <a:rPr lang="en-US" sz="1800">
                <a:latin typeface="Questrial"/>
                <a:ea typeface="Questrial"/>
                <a:cs typeface="Questrial"/>
                <a:sym typeface="Questrial"/>
              </a:rPr>
              <a:t>NMAL components integrated within OAA architecture to provide access restrictions</a:t>
            </a:r>
          </a:p>
          <a:p>
            <a:pPr marL="457200" lvl="0" indent="-342900" rtl="0">
              <a:spcBef>
                <a:spcPts val="0"/>
              </a:spcBef>
              <a:spcAft>
                <a:spcPts val="1000"/>
              </a:spcAft>
              <a:buSzPct val="100000"/>
              <a:buFont typeface="Questrial"/>
              <a:buChar char="-"/>
            </a:pPr>
            <a:r>
              <a:rPr lang="en-US" sz="1800">
                <a:latin typeface="Questrial"/>
                <a:ea typeface="Questrial"/>
                <a:cs typeface="Questrial"/>
                <a:sym typeface="Questrial"/>
              </a:rPr>
              <a:t>All SDN resources enabled, discovered, and managed</a:t>
            </a:r>
          </a:p>
          <a:p>
            <a:pPr lvl="0" rtl="0">
              <a:spcBef>
                <a:spcPts val="0"/>
              </a:spcBef>
              <a:spcAft>
                <a:spcPts val="1000"/>
              </a:spcAft>
              <a:buNone/>
            </a:pPr>
            <a:r>
              <a:rPr lang="en-US" sz="1800">
                <a:solidFill>
                  <a:srgbClr val="1C4587"/>
                </a:solidFill>
                <a:latin typeface="Questrial"/>
                <a:ea typeface="Questrial"/>
                <a:cs typeface="Questrial"/>
                <a:sym typeface="Questrial"/>
              </a:rPr>
              <a:t>Enable initial science domain onboarding automation process</a:t>
            </a:r>
          </a:p>
          <a:p>
            <a:pPr marL="457200" lvl="0" indent="-342900" rtl="0">
              <a:spcBef>
                <a:spcPts val="0"/>
              </a:spcBef>
              <a:spcAft>
                <a:spcPts val="1000"/>
              </a:spcAft>
              <a:buSzPct val="100000"/>
              <a:buFont typeface="Questrial"/>
              <a:buChar char="-"/>
            </a:pPr>
            <a:r>
              <a:rPr lang="en-US" sz="1800">
                <a:latin typeface="Questrial"/>
                <a:ea typeface="Questrial"/>
                <a:cs typeface="Questrial"/>
                <a:sym typeface="Questrial"/>
              </a:rPr>
              <a:t>CoManage self-registration flow with institutional credentials</a:t>
            </a:r>
          </a:p>
          <a:p>
            <a:pPr marL="457200" lvl="0" indent="-342900" rtl="0">
              <a:spcBef>
                <a:spcPts val="0"/>
              </a:spcBef>
              <a:spcAft>
                <a:spcPts val="1000"/>
              </a:spcAft>
              <a:buSzPct val="100000"/>
              <a:buFont typeface="Questrial"/>
              <a:buChar char="-"/>
            </a:pPr>
            <a:r>
              <a:rPr lang="en-US" sz="1800">
                <a:latin typeface="Questrial"/>
                <a:ea typeface="Questrial"/>
                <a:cs typeface="Questrial"/>
                <a:sym typeface="Questrial"/>
              </a:rPr>
              <a:t>OAA Resource self-provisioning (Ceph data pools, client access keys, etc)</a:t>
            </a:r>
          </a:p>
          <a:p>
            <a:pPr lvl="0" rtl="0">
              <a:spcBef>
                <a:spcPts val="0"/>
              </a:spcBef>
              <a:spcAft>
                <a:spcPts val="1000"/>
              </a:spcAft>
              <a:buNone/>
            </a:pPr>
            <a:endParaRPr sz="1800">
              <a:latin typeface="Questrial"/>
              <a:ea typeface="Questrial"/>
              <a:cs typeface="Questrial"/>
              <a:sym typeface="Questrial"/>
            </a:endParaRPr>
          </a:p>
          <a:p>
            <a:pPr lvl="0" rtl="0">
              <a:spcBef>
                <a:spcPts val="0"/>
              </a:spcBef>
              <a:spcAft>
                <a:spcPts val="1000"/>
              </a:spcAft>
              <a:buNone/>
            </a:pPr>
            <a:endParaRPr sz="1800">
              <a:solidFill>
                <a:srgbClr val="1C4587"/>
              </a:solidFill>
              <a:latin typeface="Questrial"/>
              <a:ea typeface="Questrial"/>
              <a:cs typeface="Questrial"/>
              <a:sym typeface="Questrial"/>
            </a:endParaRPr>
          </a:p>
          <a:p>
            <a:pPr lvl="0" rtl="0">
              <a:spcBef>
                <a:spcPts val="0"/>
              </a:spcBef>
              <a:spcAft>
                <a:spcPts val="1000"/>
              </a:spcAft>
              <a:buNone/>
            </a:pPr>
            <a:endParaRPr sz="1800">
              <a:solidFill>
                <a:srgbClr val="1C4587"/>
              </a:solidFill>
              <a:latin typeface="Questrial"/>
              <a:ea typeface="Questrial"/>
              <a:cs typeface="Questrial"/>
              <a:sym typeface="Questrial"/>
            </a:endParaRP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Shape 668"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669" name="Shape 669"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670" name="Shape 670"/>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671" name="Shape 671"/>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Technical Focus - long term</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672" name="Shape 672"/>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674" name="Shape 674"/>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676" name="Shape 676"/>
          <p:cNvSpPr txBox="1"/>
          <p:nvPr/>
        </p:nvSpPr>
        <p:spPr>
          <a:xfrm>
            <a:off x="748350" y="754175"/>
            <a:ext cx="8274300" cy="4060500"/>
          </a:xfrm>
          <a:prstGeom prst="rect">
            <a:avLst/>
          </a:prstGeom>
          <a:noFill/>
          <a:ln>
            <a:noFill/>
          </a:ln>
        </p:spPr>
        <p:txBody>
          <a:bodyPr lIns="91425" tIns="91425" rIns="91425" bIns="91425" anchor="t" anchorCtr="0">
            <a:noAutofit/>
          </a:bodyPr>
          <a:lstStyle/>
          <a:p>
            <a:pPr lvl="0" rtl="0">
              <a:spcBef>
                <a:spcPts val="0"/>
              </a:spcBef>
              <a:buNone/>
            </a:pPr>
            <a:r>
              <a:rPr lang="en-US" sz="1800" dirty="0">
                <a:solidFill>
                  <a:srgbClr val="1C4587"/>
                </a:solidFill>
                <a:latin typeface="Questrial"/>
                <a:ea typeface="Questrial"/>
                <a:cs typeface="Questrial"/>
                <a:sym typeface="Questrial"/>
              </a:rPr>
              <a:t>Highlights of our longer term goals for the remaining years of the OSiRIS project</a:t>
            </a:r>
          </a:p>
          <a:p>
            <a:pPr marL="457200" lvl="0" indent="-342900" rtl="0">
              <a:spcBef>
                <a:spcPts val="0"/>
              </a:spcBef>
              <a:buClr>
                <a:srgbClr val="1C4587"/>
              </a:buClr>
              <a:buSzPct val="100000"/>
              <a:buFont typeface="Questrial"/>
              <a:buChar char="●"/>
            </a:pPr>
            <a:r>
              <a:rPr lang="en-US" sz="1800" b="1" dirty="0">
                <a:solidFill>
                  <a:srgbClr val="980000"/>
                </a:solidFill>
                <a:latin typeface="Questrial"/>
                <a:ea typeface="Questrial"/>
                <a:cs typeface="Questrial"/>
                <a:sym typeface="Questrial"/>
              </a:rPr>
              <a:t>Network orchestration</a:t>
            </a:r>
            <a:r>
              <a:rPr lang="en-US" sz="1800" dirty="0">
                <a:solidFill>
                  <a:srgbClr val="1C4587"/>
                </a:solidFill>
                <a:latin typeface="Questrial"/>
                <a:ea typeface="Questrial"/>
                <a:cs typeface="Questrial"/>
                <a:sym typeface="Questrial"/>
              </a:rPr>
              <a:t> - OSiRIS intends to discover and control the networks between OSiRIS resources and science users</a:t>
            </a:r>
          </a:p>
          <a:p>
            <a:pPr marL="914400" lvl="1" indent="-342900" rtl="0">
              <a:spcBef>
                <a:spcPts val="0"/>
              </a:spcBef>
              <a:buClr>
                <a:srgbClr val="1C4587"/>
              </a:buClr>
              <a:buSzPct val="100000"/>
              <a:buFont typeface="Questrial"/>
              <a:buChar char="○"/>
            </a:pPr>
            <a:r>
              <a:rPr lang="en-US" sz="1800" dirty="0">
                <a:solidFill>
                  <a:srgbClr val="1C4587"/>
                </a:solidFill>
                <a:latin typeface="Questrial"/>
                <a:ea typeface="Questrial"/>
                <a:cs typeface="Questrial"/>
                <a:sym typeface="Questrial"/>
              </a:rPr>
              <a:t>This enables us to avoid network use conflict, steering traffic on distinct paths</a:t>
            </a:r>
          </a:p>
          <a:p>
            <a:pPr marL="914400" lvl="1" indent="-342900" rtl="0">
              <a:spcBef>
                <a:spcPts val="0"/>
              </a:spcBef>
              <a:buClr>
                <a:srgbClr val="1C4587"/>
              </a:buClr>
              <a:buSzPct val="100000"/>
              <a:buFont typeface="Questrial"/>
              <a:buChar char="○"/>
            </a:pPr>
            <a:r>
              <a:rPr lang="en-US" sz="1800" dirty="0">
                <a:solidFill>
                  <a:srgbClr val="1C4587"/>
                </a:solidFill>
                <a:latin typeface="Questrial"/>
                <a:ea typeface="Questrial"/>
                <a:cs typeface="Questrial"/>
                <a:sym typeface="Questrial"/>
              </a:rPr>
              <a:t>We intend to shape traffic to optimize </a:t>
            </a:r>
            <a:r>
              <a:rPr lang="en-US" sz="1800" dirty="0" err="1">
                <a:solidFill>
                  <a:srgbClr val="1C4587"/>
                </a:solidFill>
                <a:latin typeface="Questrial"/>
                <a:ea typeface="Questrial"/>
                <a:cs typeface="Questrial"/>
                <a:sym typeface="Questrial"/>
              </a:rPr>
              <a:t>QoS</a:t>
            </a:r>
            <a:r>
              <a:rPr lang="en-US" sz="1800" dirty="0">
                <a:solidFill>
                  <a:srgbClr val="1C4587"/>
                </a:solidFill>
                <a:latin typeface="Questrial"/>
                <a:ea typeface="Questrial"/>
                <a:cs typeface="Questrial"/>
                <a:sym typeface="Questrial"/>
              </a:rPr>
              <a:t> for our users.</a:t>
            </a:r>
          </a:p>
          <a:p>
            <a:pPr marL="457200" lvl="0" indent="-342900" rtl="0">
              <a:spcBef>
                <a:spcPts val="0"/>
              </a:spcBef>
              <a:buClr>
                <a:srgbClr val="1C4587"/>
              </a:buClr>
              <a:buSzPct val="100000"/>
              <a:buFont typeface="Questrial"/>
              <a:buChar char="●"/>
            </a:pPr>
            <a:r>
              <a:rPr lang="en-US" sz="1800" b="1" dirty="0">
                <a:solidFill>
                  <a:srgbClr val="980000"/>
                </a:solidFill>
                <a:latin typeface="Questrial"/>
                <a:ea typeface="Questrial"/>
                <a:cs typeface="Questrial"/>
                <a:sym typeface="Questrial"/>
              </a:rPr>
              <a:t>Data Lifecycle  Management</a:t>
            </a:r>
            <a:r>
              <a:rPr lang="en-US" sz="1800" dirty="0">
                <a:solidFill>
                  <a:srgbClr val="1C4587"/>
                </a:solidFill>
                <a:latin typeface="Questrial"/>
                <a:ea typeface="Questrial"/>
                <a:cs typeface="Questrial"/>
                <a:sym typeface="Questrial"/>
              </a:rPr>
              <a:t> - Working with our institutional library and information science colleagues we intend to automate the collection of suitable science-domain specific meta-data</a:t>
            </a:r>
          </a:p>
          <a:p>
            <a:pPr marL="914400" lvl="1" indent="-342900" rtl="0">
              <a:spcBef>
                <a:spcPts val="0"/>
              </a:spcBef>
              <a:buClr>
                <a:srgbClr val="1C4587"/>
              </a:buClr>
              <a:buSzPct val="100000"/>
              <a:buFont typeface="Questrial"/>
              <a:buChar char="○"/>
            </a:pPr>
            <a:r>
              <a:rPr lang="en-US" sz="1800" dirty="0">
                <a:solidFill>
                  <a:srgbClr val="1C4587"/>
                </a:solidFill>
                <a:latin typeface="Questrial"/>
                <a:ea typeface="Questrial"/>
                <a:cs typeface="Questrial"/>
                <a:sym typeface="Questrial"/>
              </a:rPr>
              <a:t>The goal is to enrich the data being stored in OSiRIS, making it both discoverable and better managed</a:t>
            </a:r>
          </a:p>
          <a:p>
            <a:pPr marL="457200" lvl="0" indent="-342900" rtl="0">
              <a:spcBef>
                <a:spcPts val="0"/>
              </a:spcBef>
              <a:buClr>
                <a:srgbClr val="1C4587"/>
              </a:buClr>
              <a:buSzPct val="100000"/>
              <a:buFont typeface="Questrial"/>
              <a:buChar char="●"/>
            </a:pPr>
            <a:r>
              <a:rPr lang="en-US" sz="1800" b="1" dirty="0">
                <a:solidFill>
                  <a:srgbClr val="980000"/>
                </a:solidFill>
                <a:latin typeface="Questrial"/>
                <a:ea typeface="Questrial"/>
                <a:cs typeface="Questrial"/>
                <a:sym typeface="Questrial"/>
              </a:rPr>
              <a:t>Project Whitepaper</a:t>
            </a:r>
            <a:r>
              <a:rPr lang="en-US" sz="1800" dirty="0">
                <a:solidFill>
                  <a:srgbClr val="1C4587"/>
                </a:solidFill>
                <a:latin typeface="Questrial"/>
                <a:ea typeface="Questrial"/>
                <a:cs typeface="Questrial"/>
                <a:sym typeface="Questrial"/>
              </a:rPr>
              <a:t> (How to Create your Own OSiRIS Deployment)</a:t>
            </a:r>
          </a:p>
          <a:p>
            <a:pPr marL="914400" lvl="1" indent="-342900" rtl="0">
              <a:spcBef>
                <a:spcPts val="0"/>
              </a:spcBef>
              <a:buClr>
                <a:srgbClr val="1C4587"/>
              </a:buClr>
              <a:buSzPct val="100000"/>
              <a:buFont typeface="Questrial"/>
              <a:buChar char="○"/>
            </a:pPr>
            <a:r>
              <a:rPr lang="en-US" sz="1800" dirty="0">
                <a:solidFill>
                  <a:srgbClr val="1C4587"/>
                </a:solidFill>
                <a:latin typeface="Questrial"/>
                <a:ea typeface="Questrial"/>
                <a:cs typeface="Questrial"/>
                <a:sym typeface="Questrial"/>
              </a:rPr>
              <a:t>Details of how to replicate OSiRIS with tuning and deployment considerations and options explained</a:t>
            </a: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pic>
        <p:nvPicPr>
          <p:cNvPr id="793" name="Shape 793"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794" name="Shape 794"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795" name="Shape 795"/>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796" name="Shape 796"/>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Conclusion and Post-Project</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797" name="Shape 797"/>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799" name="Shape 799"/>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801" name="Shape 801"/>
          <p:cNvSpPr txBox="1"/>
          <p:nvPr/>
        </p:nvSpPr>
        <p:spPr>
          <a:xfrm>
            <a:off x="838950" y="742950"/>
            <a:ext cx="8094300" cy="3995525"/>
          </a:xfrm>
          <a:prstGeom prst="rect">
            <a:avLst/>
          </a:prstGeom>
          <a:noFill/>
          <a:ln>
            <a:noFill/>
          </a:ln>
        </p:spPr>
        <p:txBody>
          <a:bodyPr lIns="91425" tIns="91425" rIns="91425" bIns="91425" anchor="t" anchorCtr="0">
            <a:noAutofit/>
          </a:bodyPr>
          <a:lstStyle/>
          <a:p>
            <a:pPr lvl="0">
              <a:spcBef>
                <a:spcPts val="0"/>
              </a:spcBef>
              <a:buNone/>
            </a:pPr>
            <a:r>
              <a:rPr lang="en-US" sz="1600" b="1" dirty="0">
                <a:latin typeface="Questrial"/>
                <a:ea typeface="Questrial"/>
                <a:cs typeface="Questrial"/>
                <a:sym typeface="Questrial"/>
              </a:rPr>
              <a:t>OSiRIS </a:t>
            </a:r>
            <a:r>
              <a:rPr lang="en-US" sz="1600" dirty="0">
                <a:latin typeface="Questrial"/>
                <a:ea typeface="Questrial"/>
                <a:cs typeface="Questrial"/>
                <a:sym typeface="Questrial"/>
              </a:rPr>
              <a:t>is a 5-year project to develop and validate the concept of “multi-institutional, computable storage”.  We anticipate a significant number of benefits.</a:t>
            </a:r>
          </a:p>
          <a:p>
            <a:pPr marL="457200" lvl="0" indent="-311150" rtl="0">
              <a:spcBef>
                <a:spcPts val="0"/>
              </a:spcBef>
              <a:buSzPct val="100000"/>
              <a:buFont typeface="Questrial"/>
              <a:buChar char="●"/>
            </a:pPr>
            <a:r>
              <a:rPr lang="en-US" dirty="0">
                <a:solidFill>
                  <a:srgbClr val="980000"/>
                </a:solidFill>
                <a:latin typeface="Questrial"/>
                <a:ea typeface="Questrial"/>
                <a:cs typeface="Questrial"/>
                <a:sym typeface="Questrial"/>
              </a:rPr>
              <a:t>Scientists get customized, optimized data interfaces for their multi-institutional data needs</a:t>
            </a:r>
            <a:r>
              <a:rPr lang="en-US" dirty="0">
                <a:latin typeface="Questrial"/>
                <a:ea typeface="Questrial"/>
                <a:cs typeface="Questrial"/>
                <a:sym typeface="Questrial"/>
              </a:rPr>
              <a:t>.</a:t>
            </a:r>
          </a:p>
          <a:p>
            <a:pPr marL="457200" lvl="0" indent="-311150" rtl="0">
              <a:spcBef>
                <a:spcPts val="0"/>
              </a:spcBef>
              <a:buSzPct val="100000"/>
              <a:buChar char="●"/>
            </a:pPr>
            <a:r>
              <a:rPr lang="en-US" dirty="0">
                <a:latin typeface="Questrial"/>
                <a:ea typeface="Questrial"/>
                <a:cs typeface="Questrial"/>
                <a:sym typeface="Questrial"/>
              </a:rPr>
              <a:t>Network topology and </a:t>
            </a:r>
            <a:r>
              <a:rPr lang="en-US" b="1" dirty="0">
                <a:latin typeface="Questrial"/>
                <a:ea typeface="Questrial"/>
                <a:cs typeface="Questrial"/>
                <a:sym typeface="Questrial"/>
              </a:rPr>
              <a:t>perfSONAR</a:t>
            </a:r>
            <a:r>
              <a:rPr lang="en-US" dirty="0">
                <a:latin typeface="Questrial"/>
                <a:ea typeface="Questrial"/>
                <a:cs typeface="Questrial"/>
                <a:sym typeface="Questrial"/>
              </a:rPr>
              <a:t>-based monitoring components ensure the distributed system can optimize its use of the network for performance, conflict avoidance and resiliency.</a:t>
            </a:r>
          </a:p>
          <a:p>
            <a:pPr marL="457200" lvl="0" indent="-311150" rtl="0">
              <a:spcBef>
                <a:spcPts val="0"/>
              </a:spcBef>
              <a:buSzPct val="100000"/>
              <a:buChar char="●"/>
            </a:pPr>
            <a:r>
              <a:rPr lang="en-US" b="1" dirty="0" err="1">
                <a:latin typeface="Questrial"/>
                <a:ea typeface="Questrial"/>
                <a:cs typeface="Questrial"/>
                <a:sym typeface="Questrial"/>
              </a:rPr>
              <a:t>Ceph</a:t>
            </a:r>
            <a:r>
              <a:rPr lang="en-US" b="1" dirty="0">
                <a:latin typeface="Questrial"/>
                <a:ea typeface="Questrial"/>
                <a:cs typeface="Questrial"/>
                <a:sym typeface="Questrial"/>
              </a:rPr>
              <a:t> </a:t>
            </a:r>
            <a:r>
              <a:rPr lang="en-US" dirty="0">
                <a:latin typeface="Questrial"/>
                <a:ea typeface="Questrial"/>
                <a:cs typeface="Questrial"/>
                <a:sym typeface="Questrial"/>
              </a:rPr>
              <a:t>provides seamless rebalancing and expansion of the storage.</a:t>
            </a:r>
          </a:p>
          <a:p>
            <a:pPr marL="457200" lvl="0" indent="-311150" rtl="0">
              <a:spcBef>
                <a:spcPts val="0"/>
              </a:spcBef>
              <a:buSzPct val="100000"/>
              <a:buFont typeface="Questrial"/>
              <a:buChar char="●"/>
            </a:pPr>
            <a:r>
              <a:rPr lang="en-US" dirty="0">
                <a:latin typeface="Questrial"/>
                <a:ea typeface="Questrial"/>
                <a:cs typeface="Questrial"/>
                <a:sym typeface="Questrial"/>
              </a:rPr>
              <a:t>A single, scalable infrastructure is much easier to build and maintain.</a:t>
            </a:r>
          </a:p>
          <a:p>
            <a:pPr marL="914400" lvl="1" indent="-311150" rtl="0">
              <a:spcBef>
                <a:spcPts val="0"/>
              </a:spcBef>
              <a:buClr>
                <a:srgbClr val="FF9900"/>
              </a:buClr>
              <a:buSzPct val="100000"/>
              <a:buFont typeface="Questrial"/>
              <a:buChar char="○"/>
            </a:pPr>
            <a:r>
              <a:rPr lang="en-US" b="1" dirty="0">
                <a:solidFill>
                  <a:srgbClr val="FF9900"/>
                </a:solidFill>
                <a:latin typeface="Questrial"/>
                <a:ea typeface="Questrial"/>
                <a:cs typeface="Questrial"/>
                <a:sym typeface="Questrial"/>
              </a:rPr>
              <a:t>Allows </a:t>
            </a:r>
            <a:r>
              <a:rPr lang="en-US" b="1" dirty="0" smtClean="0">
                <a:solidFill>
                  <a:srgbClr val="FF9900"/>
                </a:solidFill>
                <a:latin typeface="Questrial"/>
                <a:ea typeface="Questrial"/>
                <a:cs typeface="Questrial"/>
                <a:sym typeface="Questrial"/>
              </a:rPr>
              <a:t>institutions </a:t>
            </a:r>
            <a:r>
              <a:rPr lang="en-US" b="1" dirty="0">
                <a:solidFill>
                  <a:srgbClr val="FF9900"/>
                </a:solidFill>
                <a:latin typeface="Questrial"/>
                <a:ea typeface="Questrial"/>
                <a:cs typeface="Questrial"/>
                <a:sym typeface="Questrial"/>
              </a:rPr>
              <a:t>to reduce cost via economies-of–scale while better meeting the research needs of their campus.</a:t>
            </a:r>
          </a:p>
          <a:p>
            <a:pPr marL="457200" lvl="0" indent="-311150" rtl="0">
              <a:spcBef>
                <a:spcPts val="0"/>
              </a:spcBef>
              <a:buSzPct val="100000"/>
              <a:buFont typeface="Questrial"/>
              <a:buChar char="●"/>
            </a:pPr>
            <a:r>
              <a:rPr lang="en-US" dirty="0">
                <a:latin typeface="Questrial"/>
                <a:ea typeface="Questrial"/>
                <a:cs typeface="Questrial"/>
                <a:sym typeface="Questrial"/>
              </a:rPr>
              <a:t>Eliminates isolated science data silos on campus:</a:t>
            </a:r>
          </a:p>
          <a:p>
            <a:pPr marL="914400" lvl="1" indent="-311150" rtl="0">
              <a:spcBef>
                <a:spcPts val="0"/>
              </a:spcBef>
              <a:buClr>
                <a:srgbClr val="38761D"/>
              </a:buClr>
              <a:buSzPct val="100000"/>
              <a:buFont typeface="Questrial"/>
              <a:buChar char="○"/>
            </a:pPr>
            <a:r>
              <a:rPr lang="en-US" dirty="0">
                <a:solidFill>
                  <a:srgbClr val="38761D"/>
                </a:solidFill>
                <a:latin typeface="Questrial"/>
                <a:ea typeface="Questrial"/>
                <a:cs typeface="Questrial"/>
                <a:sym typeface="Questrial"/>
              </a:rPr>
              <a:t>Data sharing, archiving, security and life-cycle management are feasible to implement and maintain with a single distributed service. </a:t>
            </a:r>
          </a:p>
          <a:p>
            <a:pPr marL="914400" lvl="1" indent="-311150" rtl="0">
              <a:spcBef>
                <a:spcPts val="0"/>
              </a:spcBef>
              <a:buClr>
                <a:srgbClr val="38761D"/>
              </a:buClr>
              <a:buSzPct val="100000"/>
              <a:buFont typeface="Questrial"/>
              <a:buChar char="○"/>
            </a:pPr>
            <a:r>
              <a:rPr lang="en-US" dirty="0">
                <a:solidFill>
                  <a:srgbClr val="38761D"/>
                </a:solidFill>
                <a:latin typeface="Questrial"/>
                <a:ea typeface="Questrial"/>
                <a:cs typeface="Questrial"/>
                <a:sym typeface="Questrial"/>
              </a:rPr>
              <a:t>Configuration for each research domain can be optimized for performance and resiliency</a:t>
            </a:r>
            <a:r>
              <a:rPr lang="en-US" dirty="0" smtClean="0">
                <a:solidFill>
                  <a:srgbClr val="38761D"/>
                </a:solidFill>
                <a:latin typeface="Questrial"/>
                <a:ea typeface="Questrial"/>
                <a:cs typeface="Questrial"/>
                <a:sym typeface="Questrial"/>
              </a:rPr>
              <a:t>.</a:t>
            </a:r>
            <a:endParaRPr sz="1300" dirty="0">
              <a:latin typeface="Questrial"/>
              <a:ea typeface="Questrial"/>
              <a:cs typeface="Questrial"/>
              <a:sym typeface="Questrial"/>
            </a:endParaRPr>
          </a:p>
          <a:p>
            <a:pPr marL="0" lvl="0" indent="0" rtl="0">
              <a:spcBef>
                <a:spcPts val="0"/>
              </a:spcBef>
              <a:buNone/>
            </a:pPr>
            <a:r>
              <a:rPr lang="en-US" sz="1600" b="1" dirty="0">
                <a:solidFill>
                  <a:srgbClr val="0000FF"/>
                </a:solidFill>
                <a:latin typeface="Questrial"/>
                <a:ea typeface="Questrial"/>
                <a:cs typeface="Questrial"/>
                <a:sym typeface="Questrial"/>
              </a:rPr>
              <a:t>We have agreements from each of our institutions that they will continue to maintain and evolve their components of the infrastructure at the end of the project, assuming there are institutional science users benefiting from OSiRIS.</a:t>
            </a:r>
            <a:r>
              <a:rPr lang="en-US" sz="1600" dirty="0">
                <a:latin typeface="Questrial"/>
                <a:ea typeface="Questrial"/>
                <a:cs typeface="Questrial"/>
                <a:sym typeface="Questrial"/>
              </a:rPr>
              <a:t>   </a:t>
            </a:r>
            <a:r>
              <a:rPr lang="en-US" sz="1600" b="1" dirty="0">
                <a:latin typeface="Questrial"/>
                <a:ea typeface="Questrial"/>
                <a:cs typeface="Questrial"/>
                <a:sym typeface="Questrial"/>
              </a:rPr>
              <a:t> Our goal is to benefit as many science domains as possible!</a:t>
            </a:r>
            <a:r>
              <a:rPr lang="en-US" b="1" dirty="0">
                <a:latin typeface="Questrial"/>
                <a:ea typeface="Questrial"/>
                <a:cs typeface="Questrial"/>
                <a:sym typeface="Questrial"/>
              </a:rPr>
              <a:t/>
            </a:r>
            <a:br>
              <a:rPr lang="en-US" b="1" dirty="0">
                <a:latin typeface="Questrial"/>
                <a:ea typeface="Questrial"/>
                <a:cs typeface="Questrial"/>
                <a:sym typeface="Questrial"/>
              </a:rPr>
            </a:br>
            <a:endParaRPr lang="en-US" b="1" dirty="0">
              <a:latin typeface="Questrial"/>
              <a:ea typeface="Questrial"/>
              <a:cs typeface="Questrial"/>
              <a:sym typeface="Questrial"/>
            </a:endParaRP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807" name="Shape 807"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808" name="Shape 808"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809" name="Shape 809"/>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810" name="Shape 810"/>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Questions / Discussion ?</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811" name="Shape 811"/>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813" name="Shape 813"/>
          <p:cNvSpPr txBox="1"/>
          <p:nvPr/>
        </p:nvSpPr>
        <p:spPr>
          <a:xfrm>
            <a:off x="748350" y="4917800"/>
            <a:ext cx="2969700" cy="1710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815" name="Shape 815"/>
          <p:cNvSpPr txBox="1"/>
          <p:nvPr/>
        </p:nvSpPr>
        <p:spPr>
          <a:xfrm>
            <a:off x="748350" y="811550"/>
            <a:ext cx="7751100" cy="3706800"/>
          </a:xfrm>
          <a:prstGeom prst="rect">
            <a:avLst/>
          </a:prstGeom>
          <a:noFill/>
          <a:ln>
            <a:noFill/>
          </a:ln>
        </p:spPr>
        <p:txBody>
          <a:bodyPr lIns="91425" tIns="91425" rIns="91425" bIns="91425" anchor="t" anchorCtr="0">
            <a:noAutofit/>
          </a:bodyPr>
          <a:lstStyle/>
          <a:p>
            <a:pPr lvl="0" rtl="0">
              <a:spcBef>
                <a:spcPts val="0"/>
              </a:spcBef>
              <a:spcAft>
                <a:spcPts val="1000"/>
              </a:spcAft>
              <a:buNone/>
            </a:pPr>
            <a:r>
              <a:rPr lang="en-US" sz="2400" dirty="0">
                <a:latin typeface="Questrial"/>
                <a:ea typeface="Questrial"/>
                <a:cs typeface="Questrial"/>
                <a:sym typeface="Questrial"/>
              </a:rPr>
              <a:t>We have covered a lot of technical detail and explored OSiRIS from a high-level in this presentation.</a:t>
            </a:r>
          </a:p>
          <a:p>
            <a:pPr lvl="0" algn="ctr" rtl="0">
              <a:spcBef>
                <a:spcPts val="0"/>
              </a:spcBef>
              <a:spcAft>
                <a:spcPts val="1000"/>
              </a:spcAft>
              <a:buNone/>
            </a:pPr>
            <a:endParaRPr sz="3000" dirty="0">
              <a:latin typeface="Questrial"/>
              <a:ea typeface="Questrial"/>
              <a:cs typeface="Questrial"/>
              <a:sym typeface="Questrial"/>
            </a:endParaRPr>
          </a:p>
          <a:p>
            <a:pPr lvl="0" algn="ctr" rtl="0">
              <a:spcBef>
                <a:spcPts val="0"/>
              </a:spcBef>
              <a:spcAft>
                <a:spcPts val="1000"/>
              </a:spcAft>
              <a:buNone/>
            </a:pPr>
            <a:r>
              <a:rPr lang="en-US" sz="4800" dirty="0">
                <a:latin typeface="Questrial"/>
                <a:ea typeface="Questrial"/>
                <a:cs typeface="Questrial"/>
                <a:sym typeface="Questrial"/>
              </a:rPr>
              <a:t>Questions or comments?</a:t>
            </a: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pic>
        <p:nvPicPr>
          <p:cNvPr id="821" name="Shape 821"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822" name="Shape 822"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823" name="Shape 823"/>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Questrial"/>
              <a:ea typeface="Questrial"/>
              <a:cs typeface="Questrial"/>
              <a:sym typeface="Questrial"/>
            </a:endParaRPr>
          </a:p>
        </p:txBody>
      </p:sp>
      <p:sp>
        <p:nvSpPr>
          <p:cNvPr id="824" name="Shape 824"/>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Resources</a:t>
            </a:r>
          </a:p>
          <a:p>
            <a:pPr lvl="0" rtl="0">
              <a:lnSpc>
                <a:spcPct val="90000"/>
              </a:lnSpc>
              <a:spcBef>
                <a:spcPts val="0"/>
              </a:spcBef>
              <a:buClr>
                <a:srgbClr val="DBDBDB"/>
              </a:buClr>
              <a:buFont typeface="Arial"/>
              <a:buNone/>
            </a:pPr>
            <a:endParaRPr sz="1800" b="1">
              <a:solidFill>
                <a:schemeClr val="lt1"/>
              </a:solidFill>
              <a:latin typeface="Questrial"/>
              <a:ea typeface="Questrial"/>
              <a:cs typeface="Questrial"/>
              <a:sym typeface="Questrial"/>
            </a:endParaRPr>
          </a:p>
        </p:txBody>
      </p:sp>
      <p:graphicFrame>
        <p:nvGraphicFramePr>
          <p:cNvPr id="825" name="Shape 825"/>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827" name="Shape 827"/>
          <p:cNvSpPr txBox="1"/>
          <p:nvPr/>
        </p:nvSpPr>
        <p:spPr>
          <a:xfrm>
            <a:off x="748350" y="4917800"/>
            <a:ext cx="2969700" cy="1710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829" name="Shape 829"/>
          <p:cNvSpPr txBox="1"/>
          <p:nvPr/>
        </p:nvSpPr>
        <p:spPr>
          <a:xfrm>
            <a:off x="748350" y="811550"/>
            <a:ext cx="7751100" cy="3706800"/>
          </a:xfrm>
          <a:prstGeom prst="rect">
            <a:avLst/>
          </a:prstGeom>
          <a:noFill/>
          <a:ln>
            <a:noFill/>
          </a:ln>
        </p:spPr>
        <p:txBody>
          <a:bodyPr lIns="91425" tIns="91425" rIns="91425" bIns="91425" anchor="t" anchorCtr="0">
            <a:noAutofit/>
          </a:bodyPr>
          <a:lstStyle/>
          <a:p>
            <a:pPr lvl="0" rtl="0">
              <a:spcBef>
                <a:spcPts val="0"/>
              </a:spcBef>
              <a:spcAft>
                <a:spcPts val="0"/>
              </a:spcAft>
              <a:buNone/>
            </a:pPr>
            <a:r>
              <a:rPr lang="en-US" sz="1200">
                <a:latin typeface="Questrial"/>
                <a:ea typeface="Questrial"/>
                <a:cs typeface="Questrial"/>
                <a:sym typeface="Questrial"/>
              </a:rPr>
              <a:t>OSiRIS Website:</a:t>
            </a:r>
          </a:p>
          <a:p>
            <a:pPr lvl="0" rtl="0">
              <a:spcBef>
                <a:spcPts val="0"/>
              </a:spcBef>
              <a:spcAft>
                <a:spcPts val="0"/>
              </a:spcAft>
              <a:buNone/>
            </a:pPr>
            <a:r>
              <a:rPr lang="en-US" sz="1200" u="sng">
                <a:solidFill>
                  <a:schemeClr val="hlink"/>
                </a:solidFill>
                <a:latin typeface="Questrial"/>
                <a:ea typeface="Questrial"/>
                <a:cs typeface="Questrial"/>
                <a:sym typeface="Questrial"/>
                <a:hlinkClick r:id="rId5"/>
              </a:rPr>
              <a:t>http://www.osris.org</a:t>
            </a:r>
          </a:p>
          <a:p>
            <a:pPr lvl="0" rtl="0">
              <a:spcBef>
                <a:spcPts val="0"/>
              </a:spcBef>
              <a:spcAft>
                <a:spcPts val="0"/>
              </a:spcAft>
              <a:buNone/>
            </a:pPr>
            <a:endParaRPr sz="1200">
              <a:latin typeface="Questrial"/>
              <a:ea typeface="Questrial"/>
              <a:cs typeface="Questrial"/>
              <a:sym typeface="Questrial"/>
            </a:endParaRPr>
          </a:p>
          <a:p>
            <a:pPr lvl="0" rtl="0">
              <a:spcBef>
                <a:spcPts val="0"/>
              </a:spcBef>
              <a:spcAft>
                <a:spcPts val="0"/>
              </a:spcAft>
              <a:buNone/>
            </a:pPr>
            <a:r>
              <a:rPr lang="en-US" sz="1200">
                <a:latin typeface="Questrial"/>
                <a:ea typeface="Questrial"/>
                <a:cs typeface="Questrial"/>
                <a:sym typeface="Questrial"/>
              </a:rPr>
              <a:t>OSiRIS Internal Wiki (InCommon sign in and authorization required, contact us):</a:t>
            </a:r>
          </a:p>
          <a:p>
            <a:pPr lvl="0" rtl="0">
              <a:spcBef>
                <a:spcPts val="0"/>
              </a:spcBef>
              <a:spcAft>
                <a:spcPts val="0"/>
              </a:spcAft>
              <a:buNone/>
            </a:pPr>
            <a:r>
              <a:rPr lang="en-US" sz="1200" u="sng">
                <a:solidFill>
                  <a:schemeClr val="hlink"/>
                </a:solidFill>
                <a:latin typeface="Questrial"/>
                <a:ea typeface="Questrial"/>
                <a:cs typeface="Questrial"/>
                <a:sym typeface="Questrial"/>
                <a:hlinkClick r:id="rId6"/>
              </a:rPr>
              <a:t>https://wiki.osris.org</a:t>
            </a:r>
          </a:p>
          <a:p>
            <a:pPr lvl="0" rtl="0">
              <a:spcBef>
                <a:spcPts val="0"/>
              </a:spcBef>
              <a:spcAft>
                <a:spcPts val="0"/>
              </a:spcAft>
              <a:buNone/>
            </a:pPr>
            <a:endParaRPr sz="1200">
              <a:latin typeface="Questrial"/>
              <a:ea typeface="Questrial"/>
              <a:cs typeface="Questrial"/>
              <a:sym typeface="Questrial"/>
            </a:endParaRPr>
          </a:p>
          <a:p>
            <a:pPr lvl="0" rtl="0">
              <a:spcBef>
                <a:spcPts val="0"/>
              </a:spcBef>
              <a:spcAft>
                <a:spcPts val="0"/>
              </a:spcAft>
              <a:buNone/>
            </a:pPr>
            <a:r>
              <a:rPr lang="en-US" sz="1200">
                <a:latin typeface="Questrial"/>
                <a:ea typeface="Questrial"/>
                <a:cs typeface="Questrial"/>
                <a:sym typeface="Questrial"/>
              </a:rPr>
              <a:t>OSiRIS Github Organization:</a:t>
            </a:r>
          </a:p>
          <a:p>
            <a:pPr lvl="0" rtl="0">
              <a:spcBef>
                <a:spcPts val="0"/>
              </a:spcBef>
              <a:spcAft>
                <a:spcPts val="0"/>
              </a:spcAft>
              <a:buNone/>
            </a:pPr>
            <a:r>
              <a:rPr lang="en-US" sz="1200" u="sng">
                <a:solidFill>
                  <a:schemeClr val="hlink"/>
                </a:solidFill>
                <a:latin typeface="Questrial"/>
                <a:ea typeface="Questrial"/>
                <a:cs typeface="Questrial"/>
                <a:sym typeface="Questrial"/>
                <a:hlinkClick r:id="rId7"/>
              </a:rPr>
              <a:t>https://github.com/MI-OSiRIS/</a:t>
            </a:r>
          </a:p>
          <a:p>
            <a:pPr lvl="0" rtl="0">
              <a:spcBef>
                <a:spcPts val="0"/>
              </a:spcBef>
              <a:spcAft>
                <a:spcPts val="0"/>
              </a:spcAft>
              <a:buNone/>
            </a:pPr>
            <a:endParaRPr sz="1200">
              <a:latin typeface="Questrial"/>
              <a:ea typeface="Questrial"/>
              <a:cs typeface="Questrial"/>
              <a:sym typeface="Questrial"/>
            </a:endParaRPr>
          </a:p>
          <a:p>
            <a:pPr lvl="0" rtl="0">
              <a:spcBef>
                <a:spcPts val="0"/>
              </a:spcBef>
              <a:spcAft>
                <a:spcPts val="0"/>
              </a:spcAft>
              <a:buNone/>
            </a:pPr>
            <a:r>
              <a:rPr lang="en-US" sz="1200">
                <a:latin typeface="Questrial"/>
                <a:ea typeface="Questrial"/>
                <a:cs typeface="Questrial"/>
                <a:sym typeface="Questrial"/>
              </a:rPr>
              <a:t>Periscope-PS Github Organization</a:t>
            </a:r>
          </a:p>
          <a:p>
            <a:pPr lvl="0" rtl="0">
              <a:spcBef>
                <a:spcPts val="0"/>
              </a:spcBef>
              <a:spcAft>
                <a:spcPts val="0"/>
              </a:spcAft>
              <a:buNone/>
            </a:pPr>
            <a:r>
              <a:rPr lang="en-US" sz="1200" u="sng">
                <a:solidFill>
                  <a:schemeClr val="hlink"/>
                </a:solidFill>
                <a:latin typeface="Questrial"/>
                <a:ea typeface="Questrial"/>
                <a:cs typeface="Questrial"/>
                <a:sym typeface="Questrial"/>
                <a:hlinkClick r:id="rId8"/>
              </a:rPr>
              <a:t>https://github.com/periscope-ps</a:t>
            </a:r>
          </a:p>
          <a:p>
            <a:pPr lvl="0" rtl="0">
              <a:spcBef>
                <a:spcPts val="0"/>
              </a:spcBef>
              <a:spcAft>
                <a:spcPts val="0"/>
              </a:spcAft>
              <a:buNone/>
            </a:pPr>
            <a:endParaRPr sz="1200">
              <a:latin typeface="Questrial"/>
              <a:ea typeface="Questrial"/>
              <a:cs typeface="Questrial"/>
              <a:sym typeface="Questrial"/>
            </a:endParaRPr>
          </a:p>
          <a:p>
            <a:pPr lvl="0" rtl="0">
              <a:spcBef>
                <a:spcPts val="0"/>
              </a:spcBef>
              <a:spcAft>
                <a:spcPts val="0"/>
              </a:spcAft>
              <a:buNone/>
            </a:pPr>
            <a:r>
              <a:rPr lang="en-US" sz="1200">
                <a:latin typeface="Questrial"/>
                <a:ea typeface="Questrial"/>
                <a:cs typeface="Questrial"/>
                <a:sym typeface="Questrial"/>
              </a:rPr>
              <a:t>Performance monitoring dashboards (read-only, public:  kopakibana/OSiRIS#2):</a:t>
            </a:r>
          </a:p>
          <a:p>
            <a:pPr lvl="0" rtl="0">
              <a:spcBef>
                <a:spcPts val="0"/>
              </a:spcBef>
              <a:spcAft>
                <a:spcPts val="0"/>
              </a:spcAft>
              <a:buNone/>
            </a:pPr>
            <a:r>
              <a:rPr lang="en-US" sz="1200" u="sng">
                <a:solidFill>
                  <a:schemeClr val="hlink"/>
                </a:solidFill>
                <a:latin typeface="Questrial"/>
                <a:ea typeface="Questrial"/>
                <a:cs typeface="Questrial"/>
                <a:sym typeface="Questrial"/>
                <a:hlinkClick r:id="rId9"/>
              </a:rPr>
              <a:t>https://grafana.osris.org</a:t>
            </a:r>
          </a:p>
          <a:p>
            <a:pPr lvl="0" rtl="0">
              <a:spcBef>
                <a:spcPts val="0"/>
              </a:spcBef>
              <a:spcAft>
                <a:spcPts val="0"/>
              </a:spcAft>
              <a:buNone/>
            </a:pPr>
            <a:endParaRPr sz="1200">
              <a:latin typeface="Questrial"/>
              <a:ea typeface="Questrial"/>
              <a:cs typeface="Questrial"/>
              <a:sym typeface="Questrial"/>
            </a:endParaRPr>
          </a:p>
          <a:p>
            <a:pPr lvl="0" rtl="0">
              <a:spcBef>
                <a:spcPts val="0"/>
              </a:spcBef>
              <a:spcAft>
                <a:spcPts val="0"/>
              </a:spcAft>
              <a:buNone/>
            </a:pPr>
            <a:r>
              <a:rPr lang="en-US" sz="1200">
                <a:latin typeface="Questrial"/>
                <a:ea typeface="Questrial"/>
                <a:cs typeface="Questrial"/>
                <a:sym typeface="Questrial"/>
              </a:rPr>
              <a:t>Status monitoring dashboards (read-only, public: </a:t>
            </a:r>
            <a:r>
              <a:rPr lang="en-US" sz="1200">
                <a:solidFill>
                  <a:srgbClr val="333333"/>
                </a:solidFill>
                <a:highlight>
                  <a:srgbClr val="FFFFFF"/>
                </a:highlight>
                <a:latin typeface="Questrial"/>
                <a:ea typeface="Questrial"/>
                <a:cs typeface="Questrial"/>
                <a:sym typeface="Questrial"/>
              </a:rPr>
              <a:t>OSiRIS-guest/Guest)</a:t>
            </a:r>
          </a:p>
          <a:p>
            <a:pPr lvl="0" rtl="0">
              <a:spcBef>
                <a:spcPts val="0"/>
              </a:spcBef>
              <a:spcAft>
                <a:spcPts val="0"/>
              </a:spcAft>
              <a:buNone/>
            </a:pPr>
            <a:r>
              <a:rPr lang="en-US" sz="1200" u="sng">
                <a:solidFill>
                  <a:schemeClr val="hlink"/>
                </a:solidFill>
                <a:highlight>
                  <a:srgbClr val="FFFFFF"/>
                </a:highlight>
                <a:latin typeface="Questrial"/>
                <a:ea typeface="Questrial"/>
                <a:cs typeface="Questrial"/>
                <a:sym typeface="Questrial"/>
                <a:hlinkClick r:id="rId10"/>
              </a:rPr>
              <a:t>http://um-omd.osris.org/OSiRIS</a:t>
            </a:r>
          </a:p>
          <a:p>
            <a:pPr lvl="0" rtl="0">
              <a:spcBef>
                <a:spcPts val="0"/>
              </a:spcBef>
              <a:spcAft>
                <a:spcPts val="0"/>
              </a:spcAft>
              <a:buNone/>
            </a:pPr>
            <a:endParaRPr sz="1200">
              <a:solidFill>
                <a:srgbClr val="333333"/>
              </a:solidFill>
              <a:highlight>
                <a:srgbClr val="FFFFFF"/>
              </a:highlight>
              <a:latin typeface="Questrial"/>
              <a:ea typeface="Questrial"/>
              <a:cs typeface="Questrial"/>
              <a:sym typeface="Questrial"/>
            </a:endParaRPr>
          </a:p>
          <a:p>
            <a:pPr lvl="0" rtl="0">
              <a:spcBef>
                <a:spcPts val="0"/>
              </a:spcBef>
              <a:spcAft>
                <a:spcPts val="0"/>
              </a:spcAft>
              <a:buNone/>
            </a:pPr>
            <a:endParaRPr sz="1200">
              <a:solidFill>
                <a:srgbClr val="333333"/>
              </a:solidFill>
              <a:highlight>
                <a:srgbClr val="FFFFFF"/>
              </a:highlight>
              <a:latin typeface="Questrial"/>
              <a:ea typeface="Questrial"/>
              <a:cs typeface="Questrial"/>
              <a:sym typeface="Quest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79" name="Shape 779"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780" name="Shape 780"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781" name="Shape 781"/>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782" name="Shape 782"/>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Anticipated Project Challenges</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783" name="Shape 783"/>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785" name="Shape 785"/>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787" name="Shape 787"/>
          <p:cNvSpPr txBox="1"/>
          <p:nvPr/>
        </p:nvSpPr>
        <p:spPr>
          <a:xfrm>
            <a:off x="760975" y="810075"/>
            <a:ext cx="7816500" cy="4004700"/>
          </a:xfrm>
          <a:prstGeom prst="rect">
            <a:avLst/>
          </a:prstGeom>
          <a:noFill/>
          <a:ln>
            <a:noFill/>
          </a:ln>
        </p:spPr>
        <p:txBody>
          <a:bodyPr lIns="91425" tIns="91425" rIns="91425" bIns="91425" anchor="t" anchorCtr="0">
            <a:noAutofit/>
          </a:bodyPr>
          <a:lstStyle/>
          <a:p>
            <a:pPr marL="457200" lvl="0" indent="-355600" rtl="0">
              <a:spcBef>
                <a:spcPts val="0"/>
              </a:spcBef>
              <a:buClr>
                <a:srgbClr val="1C4587"/>
              </a:buClr>
              <a:buSzPct val="100000"/>
              <a:buFont typeface="Questrial"/>
              <a:buChar char="●"/>
            </a:pPr>
            <a:r>
              <a:rPr lang="en-US" sz="2000" dirty="0">
                <a:solidFill>
                  <a:srgbClr val="1C4587"/>
                </a:solidFill>
                <a:latin typeface="Questrial"/>
                <a:ea typeface="Questrial"/>
                <a:cs typeface="Questrial"/>
                <a:sym typeface="Questrial"/>
              </a:rPr>
              <a:t>OSiRIS dynamic </a:t>
            </a:r>
            <a:r>
              <a:rPr lang="en-US" sz="2000" b="1" dirty="0">
                <a:solidFill>
                  <a:srgbClr val="980000"/>
                </a:solidFill>
                <a:latin typeface="Questrial"/>
                <a:ea typeface="Questrial"/>
                <a:cs typeface="Questrial"/>
                <a:sym typeface="Questrial"/>
              </a:rPr>
              <a:t>SYSTEM optimization</a:t>
            </a:r>
            <a:r>
              <a:rPr lang="en-US" sz="2000" dirty="0">
                <a:solidFill>
                  <a:srgbClr val="1C4587"/>
                </a:solidFill>
                <a:latin typeface="Questrial"/>
                <a:ea typeface="Questrial"/>
                <a:cs typeface="Questrial"/>
                <a:sym typeface="Questrial"/>
              </a:rPr>
              <a:t> to maintain a sufficient quality of service for all stakeholders.</a:t>
            </a:r>
          </a:p>
          <a:p>
            <a:pPr marL="457200" lvl="0" indent="-355600" rtl="0">
              <a:spcBef>
                <a:spcPts val="0"/>
              </a:spcBef>
              <a:buClr>
                <a:srgbClr val="1C4587"/>
              </a:buClr>
              <a:buSzPct val="100000"/>
              <a:buFont typeface="Questrial"/>
              <a:buChar char="●"/>
            </a:pPr>
            <a:r>
              <a:rPr lang="en-US" sz="2000" dirty="0">
                <a:solidFill>
                  <a:srgbClr val="980000"/>
                </a:solidFill>
                <a:latin typeface="Questrial"/>
                <a:ea typeface="Questrial"/>
                <a:cs typeface="Questrial"/>
                <a:sym typeface="Questrial"/>
              </a:rPr>
              <a:t>Infrastructure management</a:t>
            </a:r>
            <a:r>
              <a:rPr lang="en-US" sz="2000" dirty="0">
                <a:solidFill>
                  <a:srgbClr val="1C4587"/>
                </a:solidFill>
                <a:latin typeface="Questrial"/>
                <a:ea typeface="Questrial"/>
                <a:cs typeface="Questrial"/>
                <a:sym typeface="Questrial"/>
              </a:rPr>
              <a:t> capable of delivering a </a:t>
            </a:r>
            <a:r>
              <a:rPr lang="en-US" sz="2000" b="1" i="1" dirty="0">
                <a:solidFill>
                  <a:srgbClr val="1C4587"/>
                </a:solidFill>
                <a:latin typeface="Questrial"/>
                <a:ea typeface="Questrial"/>
                <a:cs typeface="Questrial"/>
                <a:sym typeface="Questrial"/>
              </a:rPr>
              <a:t>production</a:t>
            </a:r>
            <a:r>
              <a:rPr lang="en-US" sz="2000" dirty="0">
                <a:solidFill>
                  <a:srgbClr val="1C4587"/>
                </a:solidFill>
                <a:latin typeface="Questrial"/>
                <a:ea typeface="Questrial"/>
                <a:cs typeface="Questrial"/>
                <a:sym typeface="Questrial"/>
              </a:rPr>
              <a:t> system on </a:t>
            </a:r>
            <a:r>
              <a:rPr lang="en-US" sz="2000" b="1" i="1" dirty="0">
                <a:solidFill>
                  <a:srgbClr val="1C4587"/>
                </a:solidFill>
                <a:latin typeface="Questrial"/>
                <a:ea typeface="Questrial"/>
                <a:cs typeface="Questrial"/>
                <a:sym typeface="Questrial"/>
              </a:rPr>
              <a:t>research</a:t>
            </a:r>
            <a:r>
              <a:rPr lang="en-US" sz="2000" dirty="0">
                <a:solidFill>
                  <a:srgbClr val="1C4587"/>
                </a:solidFill>
                <a:latin typeface="Questrial"/>
                <a:ea typeface="Questrial"/>
                <a:cs typeface="Questrial"/>
                <a:sym typeface="Questrial"/>
              </a:rPr>
              <a:t> infrastructure.</a:t>
            </a:r>
          </a:p>
          <a:p>
            <a:pPr marL="457200" lvl="0" indent="-355600" rtl="0">
              <a:spcBef>
                <a:spcPts val="0"/>
              </a:spcBef>
              <a:buClr>
                <a:srgbClr val="1C4587"/>
              </a:buClr>
              <a:buSzPct val="100000"/>
              <a:buFont typeface="Questrial"/>
              <a:buChar char="●"/>
            </a:pPr>
            <a:r>
              <a:rPr lang="en-US" sz="2000" dirty="0">
                <a:solidFill>
                  <a:srgbClr val="980000"/>
                </a:solidFill>
                <a:latin typeface="Questrial"/>
                <a:ea typeface="Questrial"/>
                <a:cs typeface="Questrial"/>
                <a:sym typeface="Questrial"/>
              </a:rPr>
              <a:t>Enabling and automating </a:t>
            </a:r>
            <a:r>
              <a:rPr lang="en-US" sz="2000" dirty="0">
                <a:solidFill>
                  <a:srgbClr val="1C4587"/>
                </a:solidFill>
                <a:latin typeface="Questrial"/>
                <a:ea typeface="Questrial"/>
                <a:cs typeface="Questrial"/>
                <a:sym typeface="Questrial"/>
              </a:rPr>
              <a:t>the gathering and use of </a:t>
            </a:r>
            <a:r>
              <a:rPr lang="en-US" sz="2000" b="1" dirty="0">
                <a:solidFill>
                  <a:srgbClr val="980000"/>
                </a:solidFill>
                <a:latin typeface="Questrial"/>
                <a:ea typeface="Questrial"/>
                <a:cs typeface="Questrial"/>
                <a:sym typeface="Questrial"/>
              </a:rPr>
              <a:t>metadata</a:t>
            </a:r>
            <a:r>
              <a:rPr lang="en-US" sz="2000" dirty="0">
                <a:solidFill>
                  <a:srgbClr val="1C4587"/>
                </a:solidFill>
                <a:latin typeface="Questrial"/>
                <a:ea typeface="Questrial"/>
                <a:cs typeface="Questrial"/>
                <a:sym typeface="Questrial"/>
              </a:rPr>
              <a:t> to support data lifecycle management.</a:t>
            </a:r>
          </a:p>
          <a:p>
            <a:pPr marL="457200" lvl="0" indent="-355600" rtl="0">
              <a:spcBef>
                <a:spcPts val="0"/>
              </a:spcBef>
              <a:buClr>
                <a:srgbClr val="1C4587"/>
              </a:buClr>
              <a:buSzPct val="100000"/>
              <a:buFont typeface="Questrial"/>
              <a:buChar char="●"/>
            </a:pPr>
            <a:r>
              <a:rPr lang="en-US" sz="2000" dirty="0">
                <a:solidFill>
                  <a:srgbClr val="980000"/>
                </a:solidFill>
                <a:latin typeface="Questrial"/>
                <a:ea typeface="Questrial"/>
                <a:cs typeface="Questrial"/>
                <a:sym typeface="Questrial"/>
              </a:rPr>
              <a:t>Research domain customization toolkit</a:t>
            </a:r>
            <a:r>
              <a:rPr lang="en-US" sz="2000" dirty="0">
                <a:solidFill>
                  <a:srgbClr val="1C4587"/>
                </a:solidFill>
                <a:latin typeface="Questrial"/>
                <a:ea typeface="Questrial"/>
                <a:cs typeface="Questrial"/>
                <a:sym typeface="Questrial"/>
              </a:rPr>
              <a:t> using </a:t>
            </a:r>
            <a:r>
              <a:rPr lang="en-US" sz="2000" dirty="0" err="1">
                <a:solidFill>
                  <a:srgbClr val="1C4587"/>
                </a:solidFill>
                <a:latin typeface="Questrial"/>
                <a:ea typeface="Questrial"/>
                <a:cs typeface="Questrial"/>
                <a:sym typeface="Questrial"/>
              </a:rPr>
              <a:t>Ceph</a:t>
            </a:r>
            <a:r>
              <a:rPr lang="en-US" sz="2000" dirty="0">
                <a:solidFill>
                  <a:srgbClr val="1C4587"/>
                </a:solidFill>
                <a:latin typeface="Questrial"/>
                <a:ea typeface="Questrial"/>
                <a:cs typeface="Questrial"/>
                <a:sym typeface="Questrial"/>
              </a:rPr>
              <a:t> API and/or additional services.</a:t>
            </a:r>
          </a:p>
          <a:p>
            <a:pPr marL="457200" lvl="0" indent="-355600" rtl="0">
              <a:spcBef>
                <a:spcPts val="0"/>
              </a:spcBef>
              <a:buClr>
                <a:srgbClr val="1C4587"/>
              </a:buClr>
              <a:buSzPct val="100000"/>
              <a:buFont typeface="Questrial"/>
              <a:buChar char="●"/>
            </a:pPr>
            <a:r>
              <a:rPr lang="en-US" sz="2000" dirty="0">
                <a:solidFill>
                  <a:srgbClr val="980000"/>
                </a:solidFill>
                <a:latin typeface="Questrial"/>
                <a:ea typeface="Questrial"/>
                <a:cs typeface="Questrial"/>
                <a:sym typeface="Questrial"/>
              </a:rPr>
              <a:t>Network visibility </a:t>
            </a:r>
            <a:r>
              <a:rPr lang="en-US" sz="2000" dirty="0">
                <a:solidFill>
                  <a:srgbClr val="1C4587"/>
                </a:solidFill>
                <a:latin typeface="Questrial"/>
                <a:ea typeface="Questrial"/>
                <a:cs typeface="Questrial"/>
                <a:sym typeface="Questrial"/>
              </a:rPr>
              <a:t>and </a:t>
            </a:r>
            <a:r>
              <a:rPr lang="en-US" sz="2000" dirty="0">
                <a:solidFill>
                  <a:srgbClr val="980000"/>
                </a:solidFill>
                <a:latin typeface="Questrial"/>
                <a:ea typeface="Questrial"/>
                <a:cs typeface="Questrial"/>
                <a:sym typeface="Questrial"/>
              </a:rPr>
              <a:t>control </a:t>
            </a:r>
            <a:r>
              <a:rPr lang="en-US" sz="2000" dirty="0">
                <a:solidFill>
                  <a:srgbClr val="1C4587"/>
                </a:solidFill>
                <a:latin typeface="Questrial"/>
                <a:ea typeface="Questrial"/>
                <a:cs typeface="Questrial"/>
                <a:sym typeface="Questrial"/>
              </a:rPr>
              <a:t>using NMAL tools.</a:t>
            </a:r>
          </a:p>
          <a:p>
            <a:pPr marL="457200" lvl="0" indent="-355600" rtl="0">
              <a:spcBef>
                <a:spcPts val="0"/>
              </a:spcBef>
              <a:buClr>
                <a:srgbClr val="1C4587"/>
              </a:buClr>
              <a:buSzPct val="100000"/>
              <a:buFont typeface="Questrial"/>
              <a:buChar char="●"/>
            </a:pPr>
            <a:r>
              <a:rPr lang="en-US" sz="2000" dirty="0">
                <a:solidFill>
                  <a:srgbClr val="1C4587"/>
                </a:solidFill>
                <a:latin typeface="Questrial"/>
                <a:ea typeface="Questrial"/>
                <a:cs typeface="Questrial"/>
                <a:sym typeface="Questrial"/>
              </a:rPr>
              <a:t>Management of </a:t>
            </a:r>
            <a:r>
              <a:rPr lang="en-US" sz="2000" dirty="0">
                <a:solidFill>
                  <a:srgbClr val="980000"/>
                </a:solidFill>
                <a:latin typeface="Questrial"/>
                <a:ea typeface="Questrial"/>
                <a:cs typeface="Questrial"/>
                <a:sym typeface="Questrial"/>
              </a:rPr>
              <a:t>quotas</a:t>
            </a:r>
            <a:r>
              <a:rPr lang="en-US" sz="2000" dirty="0">
                <a:solidFill>
                  <a:srgbClr val="1C4587"/>
                </a:solidFill>
                <a:latin typeface="Questrial"/>
                <a:ea typeface="Questrial"/>
                <a:cs typeface="Questrial"/>
                <a:sym typeface="Questrial"/>
              </a:rPr>
              <a:t> and </a:t>
            </a:r>
            <a:r>
              <a:rPr lang="en-US" sz="2000" dirty="0">
                <a:solidFill>
                  <a:srgbClr val="980000"/>
                </a:solidFill>
                <a:latin typeface="Questrial"/>
                <a:ea typeface="Questrial"/>
                <a:cs typeface="Questrial"/>
                <a:sym typeface="Questrial"/>
              </a:rPr>
              <a:t>ACLs </a:t>
            </a:r>
            <a:r>
              <a:rPr lang="en-US" sz="2000" dirty="0">
                <a:solidFill>
                  <a:srgbClr val="1C4587"/>
                </a:solidFill>
                <a:latin typeface="Questrial"/>
                <a:ea typeface="Questrial"/>
                <a:cs typeface="Questrial"/>
                <a:sym typeface="Questrial"/>
              </a:rPr>
              <a:t>with </a:t>
            </a:r>
            <a:r>
              <a:rPr lang="en-US" sz="2000" dirty="0" err="1">
                <a:solidFill>
                  <a:srgbClr val="1C4587"/>
                </a:solidFill>
                <a:latin typeface="Questrial"/>
                <a:ea typeface="Questrial"/>
                <a:cs typeface="Questrial"/>
                <a:sym typeface="Questrial"/>
              </a:rPr>
              <a:t>Ceph</a:t>
            </a:r>
            <a:r>
              <a:rPr lang="en-US" sz="2000" dirty="0">
                <a:solidFill>
                  <a:srgbClr val="1C4587"/>
                </a:solidFill>
                <a:latin typeface="Questrial"/>
                <a:ea typeface="Questrial"/>
                <a:cs typeface="Questrial"/>
                <a:sym typeface="Questrial"/>
              </a:rPr>
              <a:t> and OSiRIS.</a:t>
            </a:r>
          </a:p>
          <a:p>
            <a:pPr marL="457200" lvl="0" indent="-228600" rtl="0">
              <a:spcBef>
                <a:spcPts val="0"/>
              </a:spcBef>
              <a:buClr>
                <a:srgbClr val="1C4587"/>
              </a:buClr>
              <a:buFont typeface="Questrial"/>
              <a:buChar char="●"/>
            </a:pPr>
            <a:r>
              <a:rPr lang="en-US" sz="2000" dirty="0">
                <a:solidFill>
                  <a:srgbClr val="980000"/>
                </a:solidFill>
                <a:latin typeface="Questrial"/>
                <a:ea typeface="Questrial"/>
                <a:cs typeface="Questrial"/>
                <a:sym typeface="Questrial"/>
              </a:rPr>
              <a:t>Authorization</a:t>
            </a:r>
            <a:r>
              <a:rPr lang="en-US" sz="2000" dirty="0">
                <a:solidFill>
                  <a:srgbClr val="1C4587"/>
                </a:solidFill>
                <a:latin typeface="Questrial"/>
                <a:ea typeface="Questrial"/>
                <a:cs typeface="Questrial"/>
                <a:sym typeface="Questrial"/>
              </a:rPr>
              <a:t> which transparently integrates with each campuses existing systems as well as all OSiRIS services and components.</a:t>
            </a:r>
            <a:r>
              <a:rPr lang="en-US" dirty="0">
                <a:solidFill>
                  <a:srgbClr val="1C4587"/>
                </a:solidFill>
                <a:latin typeface="Questrial"/>
                <a:ea typeface="Questrial"/>
                <a:cs typeface="Questrial"/>
                <a:sym typeface="Questrial"/>
              </a:rPr>
              <a:t/>
            </a:r>
            <a:br>
              <a:rPr lang="en-US" dirty="0">
                <a:solidFill>
                  <a:srgbClr val="1C4587"/>
                </a:solidFill>
                <a:latin typeface="Questrial"/>
                <a:ea typeface="Questrial"/>
                <a:cs typeface="Questrial"/>
                <a:sym typeface="Questrial"/>
              </a:rPr>
            </a:br>
            <a:endParaRPr lang="en-US" dirty="0">
              <a:solidFill>
                <a:srgbClr val="1C4587"/>
              </a:solidFill>
              <a:latin typeface="Questrial"/>
              <a:ea typeface="Questrial"/>
              <a:cs typeface="Questrial"/>
              <a:sym typeface="Questrial"/>
            </a:endParaRP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US" sz="1200" smtClean="0"/>
              <a:pPr>
                <a:buClr>
                  <a:srgbClr val="000000"/>
                </a:buClr>
                <a:buSzPct val="25000"/>
                <a:buFont typeface="Arial"/>
                <a:buNone/>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140" name="Shape 140"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141" name="Shape 141"/>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2" name="Shape 142"/>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OSiRIS Project Goals</a:t>
            </a:r>
          </a:p>
          <a:p>
            <a:pPr lvl="0" rtl="0">
              <a:lnSpc>
                <a:spcPct val="90000"/>
              </a:lnSpc>
              <a:spcBef>
                <a:spcPts val="0"/>
              </a:spcBef>
              <a:buClr>
                <a:srgbClr val="DBDBDB"/>
              </a:buClr>
              <a:buFont typeface="Arial"/>
              <a:buNone/>
            </a:pPr>
            <a:endParaRPr sz="1800" b="1">
              <a:solidFill>
                <a:schemeClr val="lt1"/>
              </a:solidFill>
              <a:latin typeface="Questrial"/>
              <a:ea typeface="Questrial"/>
              <a:cs typeface="Questrial"/>
              <a:sym typeface="Questrial"/>
            </a:endParaRPr>
          </a:p>
        </p:txBody>
      </p:sp>
      <p:graphicFrame>
        <p:nvGraphicFramePr>
          <p:cNvPr id="143" name="Shape 143"/>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145" name="Shape 145"/>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47" name="Shape 147"/>
          <p:cNvSpPr txBox="1"/>
          <p:nvPr/>
        </p:nvSpPr>
        <p:spPr>
          <a:xfrm>
            <a:off x="664300" y="720375"/>
            <a:ext cx="8358300" cy="4094400"/>
          </a:xfrm>
          <a:prstGeom prst="rect">
            <a:avLst/>
          </a:prstGeom>
          <a:noFill/>
          <a:ln>
            <a:noFill/>
          </a:ln>
        </p:spPr>
        <p:txBody>
          <a:bodyPr lIns="91425" tIns="91425" rIns="91425" bIns="91425" anchor="t" anchorCtr="0">
            <a:noAutofit/>
          </a:bodyPr>
          <a:lstStyle/>
          <a:p>
            <a:pPr marL="457200" lvl="0" indent="-330200" rtl="0">
              <a:spcBef>
                <a:spcPts val="0"/>
              </a:spcBef>
              <a:buClr>
                <a:srgbClr val="333333"/>
              </a:buClr>
              <a:buSzPct val="100000"/>
              <a:buFont typeface="Questrial"/>
              <a:buChar char="●"/>
            </a:pPr>
            <a:r>
              <a:rPr lang="en-US" sz="1600" b="1">
                <a:solidFill>
                  <a:srgbClr val="0000FF"/>
                </a:solidFill>
                <a:latin typeface="Questrial"/>
                <a:ea typeface="Questrial"/>
                <a:cs typeface="Questrial"/>
                <a:sym typeface="Questrial"/>
              </a:rPr>
              <a:t>Make data access and sharing easy </a:t>
            </a:r>
            <a:r>
              <a:rPr lang="en-US" sz="1600">
                <a:solidFill>
                  <a:srgbClr val="333333"/>
                </a:solidFill>
                <a:latin typeface="Questrial"/>
                <a:ea typeface="Questrial"/>
                <a:cs typeface="Questrial"/>
                <a:sym typeface="Questrial"/>
              </a:rPr>
              <a:t>by creating a new form of data infrastructure with the following properties:</a:t>
            </a:r>
          </a:p>
          <a:p>
            <a:pPr marL="914400" lvl="1" indent="-330200" rtl="0">
              <a:spcBef>
                <a:spcPts val="0"/>
              </a:spcBef>
              <a:buClr>
                <a:srgbClr val="333333"/>
              </a:buClr>
              <a:buSzPct val="100000"/>
              <a:buFont typeface="Questrial"/>
              <a:buChar char="○"/>
            </a:pPr>
            <a:r>
              <a:rPr lang="en-US" sz="1600">
                <a:solidFill>
                  <a:srgbClr val="333333"/>
                </a:solidFill>
                <a:latin typeface="Questrial"/>
                <a:ea typeface="Questrial"/>
                <a:cs typeface="Questrial"/>
                <a:sym typeface="Questrial"/>
              </a:rPr>
              <a:t>Direct access to storage across sites, eliminating the need for copy, compute, copy-back workflows.</a:t>
            </a:r>
          </a:p>
          <a:p>
            <a:pPr marL="914400" lvl="1" indent="-330200" rtl="0">
              <a:spcBef>
                <a:spcPts val="0"/>
              </a:spcBef>
              <a:buClr>
                <a:srgbClr val="333333"/>
              </a:buClr>
              <a:buSzPct val="100000"/>
              <a:buFont typeface="Questrial"/>
              <a:buChar char="○"/>
            </a:pPr>
            <a:r>
              <a:rPr lang="en-US" sz="1600">
                <a:solidFill>
                  <a:srgbClr val="333333"/>
                </a:solidFill>
                <a:latin typeface="Questrial"/>
                <a:ea typeface="Questrial"/>
                <a:cs typeface="Questrial"/>
                <a:sym typeface="Questrial"/>
              </a:rPr>
              <a:t>Support for </a:t>
            </a:r>
            <a:r>
              <a:rPr lang="en-US" sz="1600" b="1">
                <a:solidFill>
                  <a:srgbClr val="333333"/>
                </a:solidFill>
                <a:latin typeface="Questrial"/>
                <a:ea typeface="Questrial"/>
                <a:cs typeface="Questrial"/>
                <a:sym typeface="Questrial"/>
              </a:rPr>
              <a:t>block</a:t>
            </a:r>
            <a:r>
              <a:rPr lang="en-US" sz="1600">
                <a:solidFill>
                  <a:srgbClr val="333333"/>
                </a:solidFill>
                <a:latin typeface="Questrial"/>
                <a:ea typeface="Questrial"/>
                <a:cs typeface="Questrial"/>
                <a:sym typeface="Questrial"/>
              </a:rPr>
              <a:t>, </a:t>
            </a:r>
            <a:r>
              <a:rPr lang="en-US" sz="1600" b="1">
                <a:solidFill>
                  <a:srgbClr val="333333"/>
                </a:solidFill>
                <a:latin typeface="Questrial"/>
                <a:ea typeface="Questrial"/>
                <a:cs typeface="Questrial"/>
                <a:sym typeface="Questrial"/>
              </a:rPr>
              <a:t>object </a:t>
            </a:r>
            <a:r>
              <a:rPr lang="en-US" sz="1600">
                <a:solidFill>
                  <a:srgbClr val="333333"/>
                </a:solidFill>
                <a:latin typeface="Questrial"/>
                <a:ea typeface="Questrial"/>
                <a:cs typeface="Questrial"/>
                <a:sym typeface="Questrial"/>
              </a:rPr>
              <a:t>and </a:t>
            </a:r>
            <a:r>
              <a:rPr lang="en-US" sz="1600" b="1">
                <a:solidFill>
                  <a:srgbClr val="333333"/>
                </a:solidFill>
                <a:latin typeface="Questrial"/>
                <a:ea typeface="Questrial"/>
                <a:cs typeface="Questrial"/>
                <a:sym typeface="Questrial"/>
              </a:rPr>
              <a:t>filesystem </a:t>
            </a:r>
            <a:r>
              <a:rPr lang="en-US" sz="1600">
                <a:solidFill>
                  <a:srgbClr val="333333"/>
                </a:solidFill>
                <a:latin typeface="Questrial"/>
                <a:ea typeface="Questrial"/>
                <a:cs typeface="Questrial"/>
                <a:sym typeface="Questrial"/>
              </a:rPr>
              <a:t>storage in the same cloud.</a:t>
            </a:r>
          </a:p>
          <a:p>
            <a:pPr marL="914400" lvl="1" indent="-330200" rtl="0">
              <a:spcBef>
                <a:spcPts val="0"/>
              </a:spcBef>
              <a:buClr>
                <a:srgbClr val="333333"/>
              </a:buClr>
              <a:buSzPct val="100000"/>
              <a:buFont typeface="Questrial"/>
              <a:buChar char="○"/>
            </a:pPr>
            <a:r>
              <a:rPr lang="en-US" sz="1600">
                <a:solidFill>
                  <a:srgbClr val="333333"/>
                </a:solidFill>
                <a:latin typeface="Questrial"/>
                <a:ea typeface="Questrial"/>
                <a:cs typeface="Questrial"/>
                <a:sym typeface="Questrial"/>
              </a:rPr>
              <a:t>Streamlined data discovery, group management tools and underlying security to augment  sharing and collaboration capabilities</a:t>
            </a:r>
          </a:p>
          <a:p>
            <a:pPr marL="914400" lvl="1" indent="-330200" rtl="0">
              <a:spcBef>
                <a:spcPts val="0"/>
              </a:spcBef>
              <a:buClr>
                <a:srgbClr val="333333"/>
              </a:buClr>
              <a:buSzPct val="100000"/>
              <a:buFont typeface="Questrial"/>
              <a:buChar char="○"/>
            </a:pPr>
            <a:r>
              <a:rPr lang="en-US" sz="1600">
                <a:solidFill>
                  <a:srgbClr val="333333"/>
                </a:solidFill>
                <a:latin typeface="Questrial"/>
                <a:ea typeface="Questrial"/>
                <a:cs typeface="Questrial"/>
                <a:sym typeface="Questrial"/>
              </a:rPr>
              <a:t>Automated network optimization and monitoring across storage sites to ensure quality of service.</a:t>
            </a:r>
          </a:p>
          <a:p>
            <a:pPr marL="457200" lvl="0" indent="-330200" rtl="0">
              <a:spcBef>
                <a:spcPts val="0"/>
              </a:spcBef>
              <a:buClr>
                <a:srgbClr val="333333"/>
              </a:buClr>
              <a:buSzPct val="100000"/>
              <a:buFont typeface="Questrial"/>
              <a:buChar char="●"/>
            </a:pPr>
            <a:r>
              <a:rPr lang="en-US" sz="1600" b="1">
                <a:solidFill>
                  <a:schemeClr val="accent6"/>
                </a:solidFill>
                <a:latin typeface="Questrial"/>
                <a:ea typeface="Questrial"/>
                <a:cs typeface="Questrial"/>
                <a:sym typeface="Questrial"/>
              </a:rPr>
              <a:t>Contain costs </a:t>
            </a:r>
            <a:r>
              <a:rPr lang="en-US" sz="1600">
                <a:solidFill>
                  <a:srgbClr val="333333"/>
                </a:solidFill>
                <a:latin typeface="Questrial"/>
                <a:ea typeface="Questrial"/>
                <a:cs typeface="Questrial"/>
                <a:sym typeface="Questrial"/>
              </a:rPr>
              <a:t>- use off the shelf hardware and open source software.</a:t>
            </a:r>
          </a:p>
          <a:p>
            <a:pPr marL="457200" lvl="0" indent="-330200" rtl="0">
              <a:spcBef>
                <a:spcPts val="0"/>
              </a:spcBef>
              <a:buClr>
                <a:srgbClr val="333333"/>
              </a:buClr>
              <a:buSzPct val="100000"/>
              <a:buFont typeface="Questrial"/>
              <a:buChar char="●"/>
            </a:pPr>
            <a:r>
              <a:rPr lang="en-US" sz="1600" b="1">
                <a:solidFill>
                  <a:srgbClr val="9900FF"/>
                </a:solidFill>
                <a:latin typeface="Questrial"/>
                <a:ea typeface="Questrial"/>
                <a:cs typeface="Questrial"/>
                <a:sym typeface="Questrial"/>
              </a:rPr>
              <a:t>Enable authentication/authorization</a:t>
            </a:r>
            <a:r>
              <a:rPr lang="en-US" sz="1600">
                <a:solidFill>
                  <a:srgbClr val="333333"/>
                </a:solidFill>
                <a:latin typeface="Questrial"/>
                <a:ea typeface="Questrial"/>
                <a:cs typeface="Questrial"/>
                <a:sym typeface="Questrial"/>
              </a:rPr>
              <a:t> tools already in use at our campuses</a:t>
            </a:r>
          </a:p>
          <a:p>
            <a:pPr marL="457200" lvl="0" indent="-330200" rtl="0">
              <a:spcBef>
                <a:spcPts val="0"/>
              </a:spcBef>
              <a:buClr>
                <a:srgbClr val="333333"/>
              </a:buClr>
              <a:buSzPct val="100000"/>
              <a:buFont typeface="Questrial"/>
              <a:buChar char="●"/>
            </a:pPr>
            <a:r>
              <a:rPr lang="en-US" sz="1600">
                <a:solidFill>
                  <a:srgbClr val="333333"/>
                </a:solidFill>
                <a:latin typeface="Questrial"/>
                <a:ea typeface="Questrial"/>
                <a:cs typeface="Questrial"/>
                <a:sym typeface="Questrial"/>
              </a:rPr>
              <a:t>Make it </a:t>
            </a:r>
            <a:r>
              <a:rPr lang="en-US" sz="1600" b="1">
                <a:solidFill>
                  <a:srgbClr val="C55A11"/>
                </a:solidFill>
                <a:latin typeface="Questrial"/>
                <a:ea typeface="Questrial"/>
                <a:cs typeface="Questrial"/>
                <a:sym typeface="Questrial"/>
              </a:rPr>
              <a:t>easy to extend/replicate </a:t>
            </a:r>
            <a:r>
              <a:rPr lang="en-US" sz="1600">
                <a:solidFill>
                  <a:srgbClr val="333333"/>
                </a:solidFill>
                <a:latin typeface="Questrial"/>
                <a:ea typeface="Questrial"/>
                <a:cs typeface="Questrial"/>
                <a:sym typeface="Questrial"/>
              </a:rPr>
              <a:t>the infrastructure regionally and nationally.</a:t>
            </a:r>
          </a:p>
          <a:p>
            <a:pPr marL="457200" lvl="0" indent="-330200" rtl="0">
              <a:spcBef>
                <a:spcPts val="0"/>
              </a:spcBef>
              <a:buClr>
                <a:srgbClr val="333333"/>
              </a:buClr>
              <a:buSzPct val="100000"/>
              <a:buFont typeface="Questrial"/>
              <a:buChar char="●"/>
            </a:pPr>
            <a:r>
              <a:rPr lang="en-US" sz="1600" b="1">
                <a:solidFill>
                  <a:srgbClr val="333333"/>
                </a:solidFill>
                <a:latin typeface="Questrial"/>
                <a:ea typeface="Questrial"/>
                <a:cs typeface="Questrial"/>
                <a:sym typeface="Questrial"/>
              </a:rPr>
              <a:t>METAGOAL: </a:t>
            </a:r>
            <a:r>
              <a:rPr lang="en-US" sz="1600" i="1">
                <a:solidFill>
                  <a:srgbClr val="333333"/>
                </a:solidFill>
                <a:latin typeface="Questrial"/>
                <a:ea typeface="Questrial"/>
                <a:cs typeface="Questrial"/>
                <a:sym typeface="Questrial"/>
              </a:rPr>
              <a:t>Enable scientists to collaboratively pursue their research goals without requiring significant infrastructure expertise.</a:t>
            </a:r>
          </a:p>
          <a:p>
            <a:pPr lvl="0">
              <a:spcBef>
                <a:spcPts val="0"/>
              </a:spcBef>
              <a:buClr>
                <a:schemeClr val="dk1"/>
              </a:buClr>
              <a:buFont typeface="Arial"/>
              <a:buNone/>
            </a:pPr>
            <a:endParaRPr sz="1800">
              <a:solidFill>
                <a:srgbClr val="333333"/>
              </a:solidFill>
              <a:latin typeface="Questrial"/>
              <a:ea typeface="Questrial"/>
              <a:cs typeface="Questrial"/>
              <a:sym typeface="Questrial"/>
            </a:endParaRPr>
          </a:p>
          <a:p>
            <a:pPr lvl="0">
              <a:spcBef>
                <a:spcPts val="0"/>
              </a:spcBef>
              <a:buNone/>
            </a:pPr>
            <a:endParaRPr>
              <a:latin typeface="Questrial"/>
              <a:ea typeface="Questrial"/>
              <a:cs typeface="Questrial"/>
              <a:sym typeface="Questrial"/>
            </a:endParaRP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r>
              <a:rPr lang="en-US" dirty="0" smtClean="0"/>
              <a:t> </a:t>
            </a:r>
            <a:fld id="{00000000-1234-1234-1234-123412341234}" type="slidenum">
              <a:rPr lang="en-US" sz="1200" smtClean="0"/>
              <a:pPr>
                <a:buClr>
                  <a:srgbClr val="000000"/>
                </a:buClr>
                <a:buSzPct val="25000"/>
                <a:buFont typeface="Arial"/>
                <a:buNone/>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154" name="Shape 154"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155" name="Shape 155"/>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56" name="Shape 156"/>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OSiRIS Overview</a:t>
            </a:r>
          </a:p>
          <a:p>
            <a:pPr lvl="0" rtl="0">
              <a:lnSpc>
                <a:spcPct val="90000"/>
              </a:lnSpc>
              <a:spcBef>
                <a:spcPts val="0"/>
              </a:spcBef>
              <a:buClr>
                <a:srgbClr val="DBDBDB"/>
              </a:buClr>
              <a:buFont typeface="Arial"/>
              <a:buNone/>
            </a:pPr>
            <a:endParaRPr sz="1800" b="1">
              <a:solidFill>
                <a:schemeClr val="lt1"/>
              </a:solidFill>
              <a:latin typeface="Questrial"/>
              <a:ea typeface="Questrial"/>
              <a:cs typeface="Questrial"/>
              <a:sym typeface="Questrial"/>
            </a:endParaRPr>
          </a:p>
        </p:txBody>
      </p:sp>
      <p:graphicFrame>
        <p:nvGraphicFramePr>
          <p:cNvPr id="157" name="Shape 157"/>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159" name="Shape 159"/>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61" name="Shape 161"/>
          <p:cNvSpPr txBox="1"/>
          <p:nvPr/>
        </p:nvSpPr>
        <p:spPr>
          <a:xfrm>
            <a:off x="748350" y="698100"/>
            <a:ext cx="8184900" cy="3957900"/>
          </a:xfrm>
          <a:prstGeom prst="rect">
            <a:avLst/>
          </a:prstGeom>
          <a:noFill/>
          <a:ln>
            <a:noFill/>
          </a:ln>
        </p:spPr>
        <p:txBody>
          <a:bodyPr lIns="91425" tIns="91425" rIns="91425" bIns="91425" anchor="t" anchorCtr="0">
            <a:noAutofit/>
          </a:bodyPr>
          <a:lstStyle/>
          <a:p>
            <a:pPr marL="457200" lvl="0" indent="-342900" rtl="0">
              <a:spcBef>
                <a:spcPts val="0"/>
              </a:spcBef>
              <a:buClr>
                <a:srgbClr val="333333"/>
              </a:buClr>
              <a:buSzPct val="100000"/>
              <a:buFont typeface="Questrial"/>
              <a:buChar char="●"/>
            </a:pPr>
            <a:r>
              <a:rPr lang="en-US" sz="1800" b="1">
                <a:solidFill>
                  <a:srgbClr val="0000FF"/>
                </a:solidFill>
                <a:latin typeface="Questrial"/>
                <a:ea typeface="Questrial"/>
                <a:cs typeface="Questrial"/>
                <a:sym typeface="Questrial"/>
              </a:rPr>
              <a:t>Logical View of OSiRIS Concept (from our Proposal)</a:t>
            </a:r>
          </a:p>
          <a:p>
            <a:pPr lvl="0" rtl="0">
              <a:spcBef>
                <a:spcPts val="0"/>
              </a:spcBef>
              <a:buNone/>
            </a:pPr>
            <a:endParaRPr sz="1800" b="1">
              <a:solidFill>
                <a:srgbClr val="0000FF"/>
              </a:solidFill>
              <a:latin typeface="Questrial"/>
              <a:ea typeface="Questrial"/>
              <a:cs typeface="Questrial"/>
              <a:sym typeface="Questrial"/>
            </a:endParaRPr>
          </a:p>
          <a:p>
            <a:pPr lvl="0" rtl="0">
              <a:spcBef>
                <a:spcPts val="0"/>
              </a:spcBef>
              <a:buNone/>
            </a:pPr>
            <a:endParaRPr sz="1800" b="1">
              <a:solidFill>
                <a:srgbClr val="0000FF"/>
              </a:solidFill>
              <a:latin typeface="Questrial"/>
              <a:ea typeface="Questrial"/>
              <a:cs typeface="Questrial"/>
              <a:sym typeface="Questrial"/>
            </a:endParaRPr>
          </a:p>
          <a:p>
            <a:pPr lvl="0" rtl="0">
              <a:spcBef>
                <a:spcPts val="0"/>
              </a:spcBef>
              <a:buNone/>
            </a:pPr>
            <a:endParaRPr sz="1800" b="1">
              <a:solidFill>
                <a:srgbClr val="0000FF"/>
              </a:solidFill>
              <a:latin typeface="Questrial"/>
              <a:ea typeface="Questrial"/>
              <a:cs typeface="Questrial"/>
              <a:sym typeface="Questrial"/>
            </a:endParaRPr>
          </a:p>
          <a:p>
            <a:pPr lvl="0" rtl="0">
              <a:spcBef>
                <a:spcPts val="0"/>
              </a:spcBef>
              <a:buNone/>
            </a:pPr>
            <a:r>
              <a:rPr lang="en-US" sz="1800" b="1">
                <a:solidFill>
                  <a:srgbClr val="980000"/>
                </a:solidFill>
                <a:latin typeface="Questrial"/>
                <a:ea typeface="Questrial"/>
                <a:cs typeface="Questrial"/>
                <a:sym typeface="Questrial"/>
              </a:rPr>
              <a:t>Science</a:t>
            </a:r>
          </a:p>
          <a:p>
            <a:pPr lvl="0" rtl="0">
              <a:spcBef>
                <a:spcPts val="0"/>
              </a:spcBef>
              <a:buNone/>
            </a:pPr>
            <a:r>
              <a:rPr lang="en-US" sz="1800" b="1">
                <a:solidFill>
                  <a:srgbClr val="980000"/>
                </a:solidFill>
                <a:latin typeface="Questrial"/>
                <a:ea typeface="Questrial"/>
                <a:cs typeface="Questrial"/>
                <a:sym typeface="Questrial"/>
              </a:rPr>
              <a:t>    Domains</a:t>
            </a:r>
          </a:p>
          <a:p>
            <a:pPr lvl="0" rtl="0">
              <a:spcBef>
                <a:spcPts val="0"/>
              </a:spcBef>
              <a:buNone/>
            </a:pPr>
            <a:endParaRPr sz="1800" b="1">
              <a:solidFill>
                <a:srgbClr val="980000"/>
              </a:solidFill>
              <a:latin typeface="Questrial"/>
              <a:ea typeface="Questrial"/>
              <a:cs typeface="Questrial"/>
              <a:sym typeface="Questrial"/>
            </a:endParaRPr>
          </a:p>
          <a:p>
            <a:pPr lvl="0">
              <a:spcBef>
                <a:spcPts val="0"/>
              </a:spcBef>
              <a:buClr>
                <a:schemeClr val="dk1"/>
              </a:buClr>
              <a:buSzPct val="61111"/>
              <a:buFont typeface="Arial"/>
              <a:buNone/>
            </a:pPr>
            <a:r>
              <a:rPr lang="en-US" sz="1800" b="1">
                <a:solidFill>
                  <a:srgbClr val="980000"/>
                </a:solidFill>
                <a:latin typeface="Questrial"/>
                <a:ea typeface="Questrial"/>
                <a:cs typeface="Questrial"/>
                <a:sym typeface="Questrial"/>
              </a:rPr>
              <a:t>Multiple</a:t>
            </a:r>
          </a:p>
          <a:p>
            <a:pPr lvl="0">
              <a:spcBef>
                <a:spcPts val="0"/>
              </a:spcBef>
              <a:buNone/>
            </a:pPr>
            <a:r>
              <a:rPr lang="en-US" sz="1800" b="1">
                <a:solidFill>
                  <a:srgbClr val="980000"/>
                </a:solidFill>
                <a:latin typeface="Questrial"/>
                <a:ea typeface="Questrial"/>
                <a:cs typeface="Questrial"/>
                <a:sym typeface="Questrial"/>
              </a:rPr>
              <a:t>    Interfaces</a:t>
            </a:r>
          </a:p>
          <a:p>
            <a:pPr lvl="0">
              <a:spcBef>
                <a:spcPts val="0"/>
              </a:spcBef>
              <a:buNone/>
            </a:pPr>
            <a:endParaRPr sz="1800" b="1">
              <a:solidFill>
                <a:srgbClr val="980000"/>
              </a:solidFill>
              <a:latin typeface="Questrial"/>
              <a:ea typeface="Questrial"/>
              <a:cs typeface="Questrial"/>
              <a:sym typeface="Questrial"/>
            </a:endParaRPr>
          </a:p>
          <a:p>
            <a:pPr lvl="0" rtl="0">
              <a:spcBef>
                <a:spcPts val="0"/>
              </a:spcBef>
              <a:buNone/>
            </a:pPr>
            <a:r>
              <a:rPr lang="en-US" sz="1800" b="1">
                <a:solidFill>
                  <a:srgbClr val="980000"/>
                </a:solidFill>
                <a:latin typeface="Questrial"/>
                <a:ea typeface="Questrial"/>
                <a:cs typeface="Questrial"/>
                <a:sym typeface="Questrial"/>
              </a:rPr>
              <a:t>Distributed</a:t>
            </a:r>
          </a:p>
          <a:p>
            <a:pPr lvl="0">
              <a:spcBef>
                <a:spcPts val="0"/>
              </a:spcBef>
              <a:buNone/>
            </a:pPr>
            <a:r>
              <a:rPr lang="en-US" sz="1800" b="1">
                <a:solidFill>
                  <a:srgbClr val="980000"/>
                </a:solidFill>
                <a:latin typeface="Questrial"/>
                <a:ea typeface="Questrial"/>
                <a:cs typeface="Questrial"/>
                <a:sym typeface="Questrial"/>
              </a:rPr>
              <a:t>    Ceph</a:t>
            </a:r>
          </a:p>
          <a:p>
            <a:pPr lvl="0" rtl="0">
              <a:spcBef>
                <a:spcPts val="0"/>
              </a:spcBef>
              <a:buNone/>
            </a:pPr>
            <a:endParaRPr sz="1800" b="1">
              <a:solidFill>
                <a:srgbClr val="980000"/>
              </a:solidFill>
              <a:latin typeface="Questrial"/>
              <a:ea typeface="Questrial"/>
              <a:cs typeface="Questrial"/>
              <a:sym typeface="Questrial"/>
            </a:endParaRPr>
          </a:p>
          <a:p>
            <a:pPr lvl="0" rtl="0">
              <a:spcBef>
                <a:spcPts val="0"/>
              </a:spcBef>
              <a:buNone/>
            </a:pPr>
            <a:endParaRPr sz="1800" b="1">
              <a:solidFill>
                <a:srgbClr val="980000"/>
              </a:solidFill>
              <a:latin typeface="Questrial"/>
              <a:ea typeface="Questrial"/>
              <a:cs typeface="Questrial"/>
              <a:sym typeface="Questrial"/>
            </a:endParaRPr>
          </a:p>
          <a:p>
            <a:pPr lvl="0" rtl="0">
              <a:spcBef>
                <a:spcPts val="0"/>
              </a:spcBef>
              <a:buClr>
                <a:schemeClr val="dk1"/>
              </a:buClr>
              <a:buFont typeface="Arial"/>
              <a:buNone/>
            </a:pPr>
            <a:endParaRPr sz="1800">
              <a:solidFill>
                <a:srgbClr val="333333"/>
              </a:solidFill>
              <a:latin typeface="Questrial"/>
              <a:ea typeface="Questrial"/>
              <a:cs typeface="Questrial"/>
              <a:sym typeface="Questrial"/>
            </a:endParaRPr>
          </a:p>
          <a:p>
            <a:pPr lvl="0" rtl="0">
              <a:spcBef>
                <a:spcPts val="0"/>
              </a:spcBef>
              <a:buNone/>
            </a:pPr>
            <a:endParaRPr>
              <a:latin typeface="Questrial"/>
              <a:ea typeface="Questrial"/>
              <a:cs typeface="Questrial"/>
              <a:sym typeface="Questrial"/>
            </a:endParaRPr>
          </a:p>
        </p:txBody>
      </p:sp>
      <p:pic>
        <p:nvPicPr>
          <p:cNvPr id="162" name="Shape 162" descr="MI-OSiRIS-Logical-view.png"/>
          <p:cNvPicPr preferRelativeResize="0"/>
          <p:nvPr/>
        </p:nvPicPr>
        <p:blipFill>
          <a:blip r:embed="rId5">
            <a:alphaModFix/>
          </a:blip>
          <a:stretch>
            <a:fillRect/>
          </a:stretch>
        </p:blipFill>
        <p:spPr>
          <a:xfrm>
            <a:off x="2235849" y="1062375"/>
            <a:ext cx="6339450" cy="3852525"/>
          </a:xfrm>
          <a:prstGeom prst="rect">
            <a:avLst/>
          </a:prstGeom>
          <a:noFill/>
          <a:ln>
            <a:noFill/>
          </a:ln>
        </p:spPr>
      </p:pic>
      <p:sp>
        <p:nvSpPr>
          <p:cNvPr id="12"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r>
              <a:rPr lang="en-US" dirty="0" smtClean="0"/>
              <a:t> </a:t>
            </a:r>
            <a:fld id="{00000000-1234-1234-1234-123412341234}" type="slidenum">
              <a:rPr lang="en-US" sz="1200" smtClean="0"/>
              <a:pPr>
                <a:buClr>
                  <a:srgbClr val="000000"/>
                </a:buClr>
                <a:buSzPct val="25000"/>
                <a:buFont typeface="Arial"/>
                <a:buNone/>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169" name="Shape 169"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170" name="Shape 170"/>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71" name="Shape 171"/>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OSiRIS Site View</a:t>
            </a:r>
          </a:p>
          <a:p>
            <a:pPr lvl="0" rtl="0">
              <a:lnSpc>
                <a:spcPct val="90000"/>
              </a:lnSpc>
              <a:spcBef>
                <a:spcPts val="0"/>
              </a:spcBef>
              <a:buClr>
                <a:srgbClr val="DBDBDB"/>
              </a:buClr>
              <a:buFont typeface="Arial"/>
              <a:buNone/>
            </a:pPr>
            <a:endParaRPr sz="1800" b="1">
              <a:solidFill>
                <a:schemeClr val="lt1"/>
              </a:solidFill>
              <a:latin typeface="Questrial"/>
              <a:ea typeface="Questrial"/>
              <a:cs typeface="Questrial"/>
              <a:sym typeface="Questrial"/>
            </a:endParaRPr>
          </a:p>
        </p:txBody>
      </p:sp>
      <p:graphicFrame>
        <p:nvGraphicFramePr>
          <p:cNvPr id="172" name="Shape 172"/>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174" name="Shape 174"/>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76" name="Shape 176"/>
          <p:cNvSpPr txBox="1"/>
          <p:nvPr/>
        </p:nvSpPr>
        <p:spPr>
          <a:xfrm>
            <a:off x="748350" y="698100"/>
            <a:ext cx="8184900" cy="3957900"/>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0000FF"/>
                </a:solidFill>
                <a:latin typeface="Questrial"/>
                <a:ea typeface="Questrial"/>
                <a:cs typeface="Questrial"/>
                <a:sym typeface="Questrial"/>
              </a:rPr>
              <a:t>Example</a:t>
            </a:r>
          </a:p>
          <a:p>
            <a:pPr lvl="0" rtl="0">
              <a:spcBef>
                <a:spcPts val="0"/>
              </a:spcBef>
              <a:buNone/>
            </a:pPr>
            <a:r>
              <a:rPr lang="en-US" sz="1800" b="1">
                <a:solidFill>
                  <a:srgbClr val="0000FF"/>
                </a:solidFill>
                <a:latin typeface="Questrial"/>
                <a:ea typeface="Questrial"/>
                <a:cs typeface="Questrial"/>
                <a:sym typeface="Questrial"/>
              </a:rPr>
              <a:t>    OSiRIS Site</a:t>
            </a:r>
          </a:p>
          <a:p>
            <a:pPr lvl="0" rtl="0">
              <a:spcBef>
                <a:spcPts val="0"/>
              </a:spcBef>
              <a:buNone/>
            </a:pPr>
            <a:endParaRPr sz="1800" b="1">
              <a:solidFill>
                <a:srgbClr val="0000FF"/>
              </a:solidFill>
              <a:latin typeface="Questrial"/>
              <a:ea typeface="Questrial"/>
              <a:cs typeface="Questrial"/>
              <a:sym typeface="Questrial"/>
            </a:endParaRPr>
          </a:p>
          <a:p>
            <a:pPr lvl="0" rtl="0">
              <a:spcBef>
                <a:spcPts val="0"/>
              </a:spcBef>
              <a:buNone/>
            </a:pPr>
            <a:endParaRPr sz="1800" b="1">
              <a:solidFill>
                <a:srgbClr val="0000FF"/>
              </a:solidFill>
              <a:latin typeface="Questrial"/>
              <a:ea typeface="Questrial"/>
              <a:cs typeface="Questrial"/>
              <a:sym typeface="Questrial"/>
            </a:endParaRPr>
          </a:p>
          <a:p>
            <a:pPr lvl="0" rtl="0">
              <a:spcBef>
                <a:spcPts val="0"/>
              </a:spcBef>
              <a:buNone/>
            </a:pPr>
            <a:endParaRPr sz="1800" b="1">
              <a:solidFill>
                <a:srgbClr val="0000FF"/>
              </a:solidFill>
              <a:latin typeface="Questrial"/>
              <a:ea typeface="Questrial"/>
              <a:cs typeface="Questrial"/>
              <a:sym typeface="Questrial"/>
            </a:endParaRPr>
          </a:p>
          <a:p>
            <a:pPr lvl="0" rtl="0">
              <a:spcBef>
                <a:spcPts val="0"/>
              </a:spcBef>
              <a:buNone/>
            </a:pPr>
            <a:r>
              <a:rPr lang="en-US" sz="1800" b="1">
                <a:solidFill>
                  <a:srgbClr val="980000"/>
                </a:solidFill>
                <a:latin typeface="Questrial"/>
                <a:ea typeface="Questrial"/>
                <a:cs typeface="Questrial"/>
                <a:sym typeface="Questrial"/>
              </a:rPr>
              <a:t>Michigan State</a:t>
            </a:r>
          </a:p>
          <a:p>
            <a:pPr lvl="0">
              <a:spcBef>
                <a:spcPts val="0"/>
              </a:spcBef>
              <a:buClr>
                <a:schemeClr val="dk1"/>
              </a:buClr>
              <a:buSzPct val="61111"/>
              <a:buFont typeface="Arial"/>
              <a:buNone/>
            </a:pPr>
            <a:r>
              <a:rPr lang="en-US" sz="1800" b="1">
                <a:solidFill>
                  <a:srgbClr val="980000"/>
                </a:solidFill>
                <a:latin typeface="Questrial"/>
                <a:ea typeface="Questrial"/>
                <a:cs typeface="Questrial"/>
                <a:sym typeface="Questrial"/>
              </a:rPr>
              <a:t>   University</a:t>
            </a:r>
          </a:p>
          <a:p>
            <a:pPr lvl="0">
              <a:spcBef>
                <a:spcPts val="0"/>
              </a:spcBef>
              <a:buClr>
                <a:schemeClr val="dk1"/>
              </a:buClr>
              <a:buFont typeface="Arial"/>
              <a:buNone/>
            </a:pPr>
            <a:endParaRPr sz="1800" b="1">
              <a:solidFill>
                <a:srgbClr val="980000"/>
              </a:solidFill>
              <a:latin typeface="Questrial"/>
              <a:ea typeface="Questrial"/>
              <a:cs typeface="Questrial"/>
              <a:sym typeface="Questrial"/>
            </a:endParaRPr>
          </a:p>
          <a:p>
            <a:pPr lvl="0">
              <a:spcBef>
                <a:spcPts val="0"/>
              </a:spcBef>
              <a:buClr>
                <a:schemeClr val="dk1"/>
              </a:buClr>
              <a:buSzPct val="61111"/>
              <a:buFont typeface="Arial"/>
              <a:buNone/>
            </a:pPr>
            <a:r>
              <a:rPr lang="en-US" sz="1800" b="1">
                <a:solidFill>
                  <a:srgbClr val="980000"/>
                </a:solidFill>
                <a:latin typeface="Questrial"/>
                <a:ea typeface="Questrial"/>
                <a:cs typeface="Questrial"/>
                <a:sym typeface="Questrial"/>
              </a:rPr>
              <a:t>University of </a:t>
            </a:r>
          </a:p>
          <a:p>
            <a:pPr lvl="0" rtl="0">
              <a:spcBef>
                <a:spcPts val="0"/>
              </a:spcBef>
              <a:buClr>
                <a:schemeClr val="dk1"/>
              </a:buClr>
              <a:buSzPct val="61111"/>
              <a:buFont typeface="Arial"/>
              <a:buNone/>
            </a:pPr>
            <a:r>
              <a:rPr lang="en-US" sz="1800" b="1">
                <a:solidFill>
                  <a:srgbClr val="980000"/>
                </a:solidFill>
                <a:latin typeface="Questrial"/>
                <a:ea typeface="Questrial"/>
                <a:cs typeface="Questrial"/>
                <a:sym typeface="Questrial"/>
              </a:rPr>
              <a:t>   Michigan</a:t>
            </a:r>
          </a:p>
          <a:p>
            <a:pPr lvl="0">
              <a:spcBef>
                <a:spcPts val="0"/>
              </a:spcBef>
              <a:buNone/>
            </a:pPr>
            <a:endParaRPr sz="1800" b="1">
              <a:solidFill>
                <a:srgbClr val="980000"/>
              </a:solidFill>
              <a:latin typeface="Questrial"/>
              <a:ea typeface="Questrial"/>
              <a:cs typeface="Questrial"/>
              <a:sym typeface="Questrial"/>
            </a:endParaRPr>
          </a:p>
          <a:p>
            <a:pPr lvl="0" rtl="0">
              <a:spcBef>
                <a:spcPts val="0"/>
              </a:spcBef>
              <a:buNone/>
            </a:pPr>
            <a:r>
              <a:rPr lang="en-US" sz="1800" b="1">
                <a:solidFill>
                  <a:srgbClr val="980000"/>
                </a:solidFill>
                <a:latin typeface="Questrial"/>
                <a:ea typeface="Questrial"/>
                <a:cs typeface="Questrial"/>
                <a:sym typeface="Questrial"/>
              </a:rPr>
              <a:t>Wayne State</a:t>
            </a:r>
          </a:p>
          <a:p>
            <a:pPr lvl="0" rtl="0">
              <a:spcBef>
                <a:spcPts val="0"/>
              </a:spcBef>
              <a:buNone/>
            </a:pPr>
            <a:r>
              <a:rPr lang="en-US" sz="1800" b="1">
                <a:solidFill>
                  <a:srgbClr val="980000"/>
                </a:solidFill>
                <a:latin typeface="Questrial"/>
                <a:ea typeface="Questrial"/>
                <a:cs typeface="Questrial"/>
                <a:sym typeface="Questrial"/>
              </a:rPr>
              <a:t>   University</a:t>
            </a:r>
          </a:p>
          <a:p>
            <a:pPr lvl="0" rtl="0">
              <a:spcBef>
                <a:spcPts val="0"/>
              </a:spcBef>
              <a:buNone/>
            </a:pPr>
            <a:endParaRPr sz="1800" b="1">
              <a:solidFill>
                <a:srgbClr val="980000"/>
              </a:solidFill>
              <a:latin typeface="Questrial"/>
              <a:ea typeface="Questrial"/>
              <a:cs typeface="Questrial"/>
              <a:sym typeface="Questrial"/>
            </a:endParaRPr>
          </a:p>
          <a:p>
            <a:pPr lvl="0" rtl="0">
              <a:spcBef>
                <a:spcPts val="0"/>
              </a:spcBef>
              <a:buNone/>
            </a:pPr>
            <a:endParaRPr sz="1800" b="1">
              <a:solidFill>
                <a:srgbClr val="980000"/>
              </a:solidFill>
              <a:latin typeface="Questrial"/>
              <a:ea typeface="Questrial"/>
              <a:cs typeface="Questrial"/>
              <a:sym typeface="Questrial"/>
            </a:endParaRPr>
          </a:p>
          <a:p>
            <a:pPr lvl="0" rtl="0">
              <a:spcBef>
                <a:spcPts val="0"/>
              </a:spcBef>
              <a:buClr>
                <a:schemeClr val="dk1"/>
              </a:buClr>
              <a:buFont typeface="Arial"/>
              <a:buNone/>
            </a:pPr>
            <a:endParaRPr sz="1800">
              <a:solidFill>
                <a:srgbClr val="333333"/>
              </a:solidFill>
              <a:latin typeface="Questrial"/>
              <a:ea typeface="Questrial"/>
              <a:cs typeface="Questrial"/>
              <a:sym typeface="Questrial"/>
            </a:endParaRPr>
          </a:p>
          <a:p>
            <a:pPr lvl="0" rtl="0">
              <a:spcBef>
                <a:spcPts val="0"/>
              </a:spcBef>
              <a:buNone/>
            </a:pPr>
            <a:endParaRPr>
              <a:latin typeface="Questrial"/>
              <a:ea typeface="Questrial"/>
              <a:cs typeface="Questrial"/>
              <a:sym typeface="Questrial"/>
            </a:endParaRPr>
          </a:p>
        </p:txBody>
      </p:sp>
      <p:pic>
        <p:nvPicPr>
          <p:cNvPr id="177" name="Shape 177" descr="MI-OSiRIS-CephStorage.png"/>
          <p:cNvPicPr preferRelativeResize="0"/>
          <p:nvPr/>
        </p:nvPicPr>
        <p:blipFill>
          <a:blip r:embed="rId5">
            <a:alphaModFix/>
          </a:blip>
          <a:stretch>
            <a:fillRect/>
          </a:stretch>
        </p:blipFill>
        <p:spPr>
          <a:xfrm>
            <a:off x="2753924" y="738886"/>
            <a:ext cx="6245247" cy="4160262"/>
          </a:xfrm>
          <a:prstGeom prst="rect">
            <a:avLst/>
          </a:prstGeom>
          <a:noFill/>
          <a:ln>
            <a:noFill/>
          </a:ln>
        </p:spPr>
      </p:pic>
      <p:sp>
        <p:nvSpPr>
          <p:cNvPr id="12"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r>
              <a:rPr lang="en-US" dirty="0" smtClean="0"/>
              <a:t> </a:t>
            </a:r>
            <a:fld id="{00000000-1234-1234-1234-123412341234}" type="slidenum">
              <a:rPr lang="en-US" sz="1200" smtClean="0"/>
              <a:pPr>
                <a:buClr>
                  <a:srgbClr val="000000"/>
                </a:buClr>
                <a:buSzPct val="25000"/>
                <a:buFont typeface="Arial"/>
                <a:buNone/>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184" name="Shape 184"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185" name="Shape 185"/>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86" name="Shape 186"/>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OSiRIS Status and Technical Details</a:t>
            </a:r>
          </a:p>
          <a:p>
            <a:pPr lvl="0" rtl="0">
              <a:lnSpc>
                <a:spcPct val="90000"/>
              </a:lnSpc>
              <a:spcBef>
                <a:spcPts val="0"/>
              </a:spcBef>
              <a:buClr>
                <a:srgbClr val="DBDBDB"/>
              </a:buClr>
              <a:buFont typeface="Arial"/>
              <a:buNone/>
            </a:pPr>
            <a:endParaRPr sz="2800" b="1">
              <a:solidFill>
                <a:schemeClr val="lt1"/>
              </a:solidFill>
              <a:latin typeface="Questrial"/>
              <a:ea typeface="Questrial"/>
              <a:cs typeface="Questrial"/>
              <a:sym typeface="Questrial"/>
            </a:endParaRPr>
          </a:p>
        </p:txBody>
      </p:sp>
      <p:graphicFrame>
        <p:nvGraphicFramePr>
          <p:cNvPr id="187" name="Shape 187"/>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189" name="Shape 189"/>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91" name="Shape 191"/>
          <p:cNvSpPr txBox="1"/>
          <p:nvPr/>
        </p:nvSpPr>
        <p:spPr>
          <a:xfrm>
            <a:off x="748350" y="649600"/>
            <a:ext cx="8184900" cy="4191900"/>
          </a:xfrm>
          <a:prstGeom prst="rect">
            <a:avLst/>
          </a:prstGeom>
          <a:noFill/>
          <a:ln>
            <a:noFill/>
          </a:ln>
        </p:spPr>
        <p:txBody>
          <a:bodyPr lIns="91425" tIns="91425" rIns="91425" bIns="91425" anchor="t" anchorCtr="0">
            <a:noAutofit/>
          </a:bodyPr>
          <a:lstStyle/>
          <a:p>
            <a:pPr marL="457200" lvl="0" indent="-330200" rtl="0">
              <a:spcBef>
                <a:spcPts val="0"/>
              </a:spcBef>
              <a:buClr>
                <a:srgbClr val="333333"/>
              </a:buClr>
              <a:buSzPct val="100000"/>
              <a:buFont typeface="Questrial"/>
              <a:buChar char="●"/>
            </a:pPr>
            <a:r>
              <a:rPr lang="en-US" sz="1800" b="1" dirty="0">
                <a:solidFill>
                  <a:srgbClr val="0000FF"/>
                </a:solidFill>
                <a:latin typeface="Questrial"/>
                <a:ea typeface="Questrial"/>
                <a:cs typeface="Questrial"/>
                <a:sym typeface="Questrial"/>
              </a:rPr>
              <a:t>To implement the OSiRIS concepts requires an extensive amount of technical work in many areas</a:t>
            </a:r>
          </a:p>
          <a:p>
            <a:pPr marL="914400" lvl="1" indent="-330200" rtl="0">
              <a:spcBef>
                <a:spcPts val="0"/>
              </a:spcBef>
              <a:buClr>
                <a:srgbClr val="38761D"/>
              </a:buClr>
              <a:buSzPct val="100000"/>
              <a:buFont typeface="Questrial"/>
              <a:buChar char="○"/>
            </a:pPr>
            <a:r>
              <a:rPr lang="en-US" sz="1800" dirty="0">
                <a:solidFill>
                  <a:srgbClr val="38761D"/>
                </a:solidFill>
                <a:latin typeface="Questrial"/>
                <a:ea typeface="Questrial"/>
                <a:cs typeface="Questrial"/>
                <a:sym typeface="Questrial"/>
              </a:rPr>
              <a:t>System provisioning and version control</a:t>
            </a:r>
          </a:p>
          <a:p>
            <a:pPr marL="914400" lvl="1" indent="-330200" rtl="0">
              <a:spcBef>
                <a:spcPts val="0"/>
              </a:spcBef>
              <a:buClr>
                <a:srgbClr val="38761D"/>
              </a:buClr>
              <a:buSzPct val="100000"/>
              <a:buFont typeface="Questrial"/>
              <a:buChar char="○"/>
            </a:pPr>
            <a:r>
              <a:rPr lang="en-US" sz="1800" dirty="0" err="1">
                <a:solidFill>
                  <a:srgbClr val="38761D"/>
                </a:solidFill>
                <a:latin typeface="Questrial"/>
                <a:ea typeface="Questrial"/>
                <a:cs typeface="Questrial"/>
                <a:sym typeface="Questrial"/>
              </a:rPr>
              <a:t>Ceph</a:t>
            </a:r>
            <a:r>
              <a:rPr lang="en-US" sz="1800" dirty="0">
                <a:solidFill>
                  <a:srgbClr val="38761D"/>
                </a:solidFill>
                <a:latin typeface="Questrial"/>
                <a:ea typeface="Questrial"/>
                <a:cs typeface="Questrial"/>
                <a:sym typeface="Questrial"/>
              </a:rPr>
              <a:t> deployment, configuration and tuning</a:t>
            </a:r>
          </a:p>
          <a:p>
            <a:pPr marL="914400" lvl="1" indent="-330200" rtl="0">
              <a:spcBef>
                <a:spcPts val="0"/>
              </a:spcBef>
              <a:buClr>
                <a:srgbClr val="38761D"/>
              </a:buClr>
              <a:buSzPct val="100000"/>
              <a:buFont typeface="Questrial"/>
              <a:buChar char="○"/>
            </a:pPr>
            <a:r>
              <a:rPr lang="en-US" sz="1800" dirty="0">
                <a:solidFill>
                  <a:srgbClr val="38761D"/>
                </a:solidFill>
                <a:latin typeface="Questrial"/>
                <a:ea typeface="Questrial"/>
                <a:cs typeface="Questrial"/>
                <a:sym typeface="Questrial"/>
              </a:rPr>
              <a:t>Network monitoring, measuring and management</a:t>
            </a:r>
          </a:p>
          <a:p>
            <a:pPr marL="914400" lvl="1" indent="-330200" rtl="0">
              <a:spcBef>
                <a:spcPts val="0"/>
              </a:spcBef>
              <a:buClr>
                <a:srgbClr val="38761D"/>
              </a:buClr>
              <a:buSzPct val="100000"/>
              <a:buFont typeface="Questrial"/>
              <a:buChar char="○"/>
            </a:pPr>
            <a:r>
              <a:rPr lang="en-US" sz="1800" dirty="0">
                <a:solidFill>
                  <a:srgbClr val="38761D"/>
                </a:solidFill>
                <a:latin typeface="Questrial"/>
                <a:ea typeface="Questrial"/>
                <a:cs typeface="Questrial"/>
                <a:sym typeface="Questrial"/>
              </a:rPr>
              <a:t>Infrastructure monitoring and management</a:t>
            </a:r>
          </a:p>
          <a:p>
            <a:pPr marL="914400" lvl="1" indent="-330200" rtl="0">
              <a:spcBef>
                <a:spcPts val="0"/>
              </a:spcBef>
              <a:buClr>
                <a:srgbClr val="38761D"/>
              </a:buClr>
              <a:buSzPct val="100000"/>
              <a:buFont typeface="Questrial"/>
              <a:buChar char="○"/>
            </a:pPr>
            <a:r>
              <a:rPr lang="en-US" sz="1800" dirty="0">
                <a:solidFill>
                  <a:srgbClr val="38761D"/>
                </a:solidFill>
                <a:latin typeface="Questrial"/>
                <a:ea typeface="Questrial"/>
                <a:cs typeface="Questrial"/>
                <a:sym typeface="Questrial"/>
              </a:rPr>
              <a:t>Science-user management and interfacing</a:t>
            </a:r>
          </a:p>
          <a:p>
            <a:pPr marL="914400" lvl="1" indent="-330200" rtl="0">
              <a:spcBef>
                <a:spcPts val="0"/>
              </a:spcBef>
              <a:buClr>
                <a:srgbClr val="38761D"/>
              </a:buClr>
              <a:buSzPct val="100000"/>
              <a:buFont typeface="Questrial"/>
              <a:buChar char="○"/>
            </a:pPr>
            <a:r>
              <a:rPr lang="en-US" sz="1800" dirty="0">
                <a:solidFill>
                  <a:srgbClr val="38761D"/>
                </a:solidFill>
                <a:latin typeface="Questrial"/>
                <a:ea typeface="Questrial"/>
                <a:cs typeface="Questrial"/>
                <a:sym typeface="Questrial"/>
              </a:rPr>
              <a:t>Security and science domain organization and authorization</a:t>
            </a:r>
          </a:p>
          <a:p>
            <a:pPr lvl="0" rtl="0">
              <a:spcBef>
                <a:spcPts val="0"/>
              </a:spcBef>
              <a:buNone/>
            </a:pPr>
            <a:endParaRPr sz="1800" dirty="0">
              <a:solidFill>
                <a:srgbClr val="38761D"/>
              </a:solidFill>
              <a:latin typeface="Questrial"/>
              <a:ea typeface="Questrial"/>
              <a:cs typeface="Questrial"/>
              <a:sym typeface="Questrial"/>
            </a:endParaRPr>
          </a:p>
          <a:p>
            <a:pPr marL="457200" lvl="0" indent="-330200" rtl="0">
              <a:spcBef>
                <a:spcPts val="0"/>
              </a:spcBef>
              <a:buClr>
                <a:srgbClr val="000000"/>
              </a:buClr>
              <a:buSzPct val="100000"/>
              <a:buFont typeface="Questrial"/>
              <a:buChar char="●"/>
            </a:pPr>
            <a:r>
              <a:rPr lang="en-US" sz="1800" dirty="0">
                <a:latin typeface="Questrial"/>
                <a:ea typeface="Questrial"/>
                <a:cs typeface="Questrial"/>
                <a:sym typeface="Questrial"/>
              </a:rPr>
              <a:t>In the slides that follow I</a:t>
            </a:r>
            <a:r>
              <a:rPr lang="en-US" sz="1800" dirty="0" smtClean="0">
                <a:latin typeface="Questrial"/>
                <a:ea typeface="Questrial"/>
                <a:cs typeface="Questrial"/>
                <a:sym typeface="Questrial"/>
              </a:rPr>
              <a:t> </a:t>
            </a:r>
            <a:r>
              <a:rPr lang="en-US" sz="1800" dirty="0">
                <a:latin typeface="Questrial"/>
                <a:ea typeface="Questrial"/>
                <a:cs typeface="Questrial"/>
                <a:sym typeface="Questrial"/>
              </a:rPr>
              <a:t>provide information about </a:t>
            </a:r>
            <a:r>
              <a:rPr lang="en-US" sz="1800" dirty="0" smtClean="0">
                <a:latin typeface="Questrial"/>
                <a:ea typeface="Questrial"/>
                <a:cs typeface="Questrial"/>
                <a:sym typeface="Questrial"/>
              </a:rPr>
              <a:t>our </a:t>
            </a:r>
            <a:r>
              <a:rPr lang="en-US" sz="1800" dirty="0">
                <a:latin typeface="Questrial"/>
                <a:ea typeface="Questrial"/>
                <a:cs typeface="Questrial"/>
                <a:sym typeface="Questrial"/>
              </a:rPr>
              <a:t>efforts to-date framed in the context of specific goals, the status of the project, our results from our early </a:t>
            </a:r>
            <a:r>
              <a:rPr lang="en-US" sz="1800" dirty="0" smtClean="0">
                <a:latin typeface="Questrial"/>
                <a:ea typeface="Questrial"/>
                <a:cs typeface="Questrial"/>
                <a:sym typeface="Questrial"/>
              </a:rPr>
              <a:t>adopters and our near </a:t>
            </a:r>
            <a:r>
              <a:rPr lang="en-US" sz="1800" dirty="0">
                <a:latin typeface="Questrial"/>
                <a:ea typeface="Questrial"/>
                <a:cs typeface="Questrial"/>
                <a:sym typeface="Questrial"/>
              </a:rPr>
              <a:t>and long term </a:t>
            </a:r>
            <a:r>
              <a:rPr lang="en-US" sz="1800" dirty="0" smtClean="0">
                <a:latin typeface="Questrial"/>
                <a:ea typeface="Questrial"/>
                <a:cs typeface="Questrial"/>
                <a:sym typeface="Questrial"/>
              </a:rPr>
              <a:t>plans.</a:t>
            </a:r>
            <a:endParaRPr lang="en-US" sz="1800" dirty="0">
              <a:latin typeface="Questrial"/>
              <a:ea typeface="Questrial"/>
              <a:cs typeface="Questrial"/>
              <a:sym typeface="Questrial"/>
            </a:endParaRPr>
          </a:p>
          <a:p>
            <a:pPr lvl="0" rtl="0">
              <a:spcBef>
                <a:spcPts val="0"/>
              </a:spcBef>
              <a:buClr>
                <a:schemeClr val="dk1"/>
              </a:buClr>
              <a:buFont typeface="Arial"/>
              <a:buNone/>
            </a:pPr>
            <a:endParaRPr sz="1800" b="1" dirty="0">
              <a:solidFill>
                <a:srgbClr val="333333"/>
              </a:solidFill>
              <a:latin typeface="Questrial"/>
              <a:ea typeface="Questrial"/>
              <a:cs typeface="Questrial"/>
              <a:sym typeface="Questrial"/>
            </a:endParaRPr>
          </a:p>
          <a:p>
            <a:pPr lvl="0" rtl="0">
              <a:spcBef>
                <a:spcPts val="0"/>
              </a:spcBef>
              <a:buNone/>
            </a:pPr>
            <a:endParaRPr dirty="0">
              <a:latin typeface="Questrial"/>
              <a:ea typeface="Questrial"/>
              <a:cs typeface="Questrial"/>
              <a:sym typeface="Questrial"/>
            </a:endParaRP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r>
              <a:rPr lang="en-US" dirty="0" smtClean="0"/>
              <a:t> </a:t>
            </a:r>
            <a:fld id="{00000000-1234-1234-1234-123412341234}" type="slidenum">
              <a:rPr lang="en-US" sz="1200" smtClean="0"/>
              <a:pPr>
                <a:buClr>
                  <a:srgbClr val="000000"/>
                </a:buClr>
                <a:buSzPct val="25000"/>
                <a:buFont typeface="Arial"/>
                <a:buNone/>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Shape 211"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212" name="Shape 212"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213" name="Shape 213"/>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214" name="Shape 214"/>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Project High Level Technical Goals</a:t>
            </a:r>
          </a:p>
          <a:p>
            <a:pPr lvl="0" rtl="0">
              <a:lnSpc>
                <a:spcPct val="90000"/>
              </a:lnSpc>
              <a:spcBef>
                <a:spcPts val="0"/>
              </a:spcBef>
              <a:buClr>
                <a:srgbClr val="DBDBDB"/>
              </a:buClr>
              <a:buFont typeface="Arial"/>
              <a:buNone/>
            </a:pPr>
            <a:endParaRPr sz="1800" b="1">
              <a:solidFill>
                <a:schemeClr val="lt1"/>
              </a:solidFill>
              <a:latin typeface="Questrial"/>
              <a:ea typeface="Questrial"/>
              <a:cs typeface="Questrial"/>
              <a:sym typeface="Questrial"/>
            </a:endParaRPr>
          </a:p>
        </p:txBody>
      </p:sp>
      <p:graphicFrame>
        <p:nvGraphicFramePr>
          <p:cNvPr id="215" name="Shape 215"/>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217" name="Shape 217"/>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19" name="Shape 219"/>
          <p:cNvSpPr txBox="1"/>
          <p:nvPr/>
        </p:nvSpPr>
        <p:spPr>
          <a:xfrm>
            <a:off x="677650" y="678650"/>
            <a:ext cx="8345100" cy="4239300"/>
          </a:xfrm>
          <a:prstGeom prst="rect">
            <a:avLst/>
          </a:prstGeom>
          <a:noFill/>
          <a:ln>
            <a:noFill/>
          </a:ln>
        </p:spPr>
        <p:txBody>
          <a:bodyPr lIns="91425" tIns="91425" rIns="91425" bIns="91425" anchor="t" anchorCtr="0">
            <a:noAutofit/>
          </a:bodyPr>
          <a:lstStyle/>
          <a:p>
            <a:pPr lvl="0" rtl="0">
              <a:spcBef>
                <a:spcPts val="0"/>
              </a:spcBef>
              <a:spcAft>
                <a:spcPts val="600"/>
              </a:spcAft>
              <a:buNone/>
            </a:pPr>
            <a:r>
              <a:rPr lang="en-US" sz="1600" dirty="0">
                <a:solidFill>
                  <a:srgbClr val="1C4587"/>
                </a:solidFill>
                <a:latin typeface="Questrial"/>
                <a:ea typeface="Questrial"/>
                <a:cs typeface="Questrial"/>
                <a:sym typeface="Questrial"/>
              </a:rPr>
              <a:t>Provide templated provisioning for future OSiRIS-like deployments </a:t>
            </a:r>
          </a:p>
          <a:p>
            <a:pPr marL="457200" lvl="0" indent="-330200" rtl="0">
              <a:spcBef>
                <a:spcPts val="0"/>
              </a:spcBef>
              <a:spcAft>
                <a:spcPts val="600"/>
              </a:spcAft>
              <a:buSzPct val="100000"/>
              <a:buFont typeface="Questrial"/>
              <a:buChar char="-"/>
            </a:pPr>
            <a:r>
              <a:rPr lang="en-US" sz="1600" dirty="0">
                <a:latin typeface="Questrial"/>
                <a:ea typeface="Questrial"/>
                <a:cs typeface="Questrial"/>
                <a:sym typeface="Questrial"/>
              </a:rPr>
              <a:t>Tools to build, configure, manage services across diverse sites</a:t>
            </a:r>
          </a:p>
          <a:p>
            <a:pPr marL="457200" lvl="0" indent="-330200" rtl="0">
              <a:spcBef>
                <a:spcPts val="0"/>
              </a:spcBef>
              <a:spcAft>
                <a:spcPts val="600"/>
              </a:spcAft>
              <a:buSzPct val="100000"/>
              <a:buFont typeface="Questrial"/>
              <a:buChar char="-"/>
            </a:pPr>
            <a:r>
              <a:rPr lang="en-US" sz="1600" dirty="0">
                <a:latin typeface="Questrial"/>
                <a:ea typeface="Questrial"/>
                <a:cs typeface="Questrial"/>
                <a:sym typeface="Questrial"/>
              </a:rPr>
              <a:t>Optimizations to use </a:t>
            </a:r>
            <a:r>
              <a:rPr lang="en-US" sz="1600" dirty="0" err="1">
                <a:latin typeface="Questrial"/>
                <a:ea typeface="Questrial"/>
                <a:cs typeface="Questrial"/>
                <a:sym typeface="Questrial"/>
              </a:rPr>
              <a:t>Ceph</a:t>
            </a:r>
            <a:r>
              <a:rPr lang="en-US" sz="1600" dirty="0">
                <a:latin typeface="Questrial"/>
                <a:ea typeface="Questrial"/>
                <a:cs typeface="Questrial"/>
                <a:sym typeface="Questrial"/>
              </a:rPr>
              <a:t> across WAN deployments with good performance</a:t>
            </a:r>
          </a:p>
          <a:p>
            <a:pPr marL="457200" lvl="0" indent="-330200" rtl="0">
              <a:spcBef>
                <a:spcPts val="0"/>
              </a:spcBef>
              <a:spcAft>
                <a:spcPts val="600"/>
              </a:spcAft>
              <a:buSzPct val="100000"/>
              <a:buFont typeface="Questrial"/>
              <a:buChar char="-"/>
            </a:pPr>
            <a:r>
              <a:rPr lang="en-US" sz="1600" dirty="0">
                <a:latin typeface="Questrial"/>
                <a:ea typeface="Questrial"/>
                <a:cs typeface="Questrial"/>
                <a:sym typeface="Questrial"/>
              </a:rPr>
              <a:t>Documentation of components, services and design choices with examples</a:t>
            </a:r>
          </a:p>
          <a:p>
            <a:pPr lvl="0" rtl="0">
              <a:spcBef>
                <a:spcPts val="0"/>
              </a:spcBef>
              <a:spcAft>
                <a:spcPts val="600"/>
              </a:spcAft>
              <a:buNone/>
            </a:pPr>
            <a:r>
              <a:rPr lang="en-US" sz="1600" dirty="0">
                <a:solidFill>
                  <a:srgbClr val="1C4587"/>
                </a:solidFill>
                <a:latin typeface="Questrial"/>
                <a:ea typeface="Questrial"/>
                <a:cs typeface="Questrial"/>
                <a:sym typeface="Questrial"/>
              </a:rPr>
              <a:t>Develop</a:t>
            </a:r>
            <a:r>
              <a:rPr lang="en-US" sz="1600" b="1" dirty="0">
                <a:solidFill>
                  <a:srgbClr val="1C4587"/>
                </a:solidFill>
                <a:latin typeface="Questrial"/>
                <a:ea typeface="Questrial"/>
                <a:cs typeface="Questrial"/>
                <a:sym typeface="Questrial"/>
              </a:rPr>
              <a:t> O</a:t>
            </a:r>
            <a:r>
              <a:rPr lang="en-US" sz="1600" dirty="0">
                <a:solidFill>
                  <a:srgbClr val="1C4587"/>
                </a:solidFill>
                <a:latin typeface="Questrial"/>
                <a:ea typeface="Questrial"/>
                <a:cs typeface="Questrial"/>
                <a:sym typeface="Questrial"/>
              </a:rPr>
              <a:t>SiRIS </a:t>
            </a:r>
            <a:r>
              <a:rPr lang="en-US" sz="1600" b="1" dirty="0">
                <a:solidFill>
                  <a:srgbClr val="1C4587"/>
                </a:solidFill>
                <a:latin typeface="Questrial"/>
                <a:ea typeface="Questrial"/>
                <a:cs typeface="Questrial"/>
                <a:sym typeface="Questrial"/>
              </a:rPr>
              <a:t>A</a:t>
            </a:r>
            <a:r>
              <a:rPr lang="en-US" sz="1600" dirty="0">
                <a:solidFill>
                  <a:srgbClr val="1C4587"/>
                </a:solidFill>
                <a:latin typeface="Questrial"/>
                <a:ea typeface="Questrial"/>
                <a:cs typeface="Questrial"/>
                <a:sym typeface="Questrial"/>
              </a:rPr>
              <a:t>ccess</a:t>
            </a:r>
            <a:r>
              <a:rPr lang="en-US" sz="1600" b="1" dirty="0">
                <a:solidFill>
                  <a:srgbClr val="1C4587"/>
                </a:solidFill>
                <a:latin typeface="Questrial"/>
                <a:ea typeface="Questrial"/>
                <a:cs typeface="Questrial"/>
                <a:sym typeface="Questrial"/>
              </a:rPr>
              <a:t> A</a:t>
            </a:r>
            <a:r>
              <a:rPr lang="en-US" sz="1600" dirty="0">
                <a:solidFill>
                  <a:srgbClr val="1C4587"/>
                </a:solidFill>
                <a:latin typeface="Questrial"/>
                <a:ea typeface="Questrial"/>
                <a:cs typeface="Questrial"/>
                <a:sym typeface="Questrial"/>
              </a:rPr>
              <a:t>ssertions (</a:t>
            </a:r>
            <a:r>
              <a:rPr lang="en-US" sz="1600" b="1" dirty="0">
                <a:solidFill>
                  <a:srgbClr val="1C4587"/>
                </a:solidFill>
                <a:latin typeface="Questrial"/>
                <a:ea typeface="Questrial"/>
                <a:cs typeface="Questrial"/>
                <a:sym typeface="Questrial"/>
              </a:rPr>
              <a:t>OAA</a:t>
            </a:r>
            <a:r>
              <a:rPr lang="en-US" sz="1600" dirty="0">
                <a:solidFill>
                  <a:srgbClr val="1C4587"/>
                </a:solidFill>
                <a:latin typeface="Questrial"/>
                <a:ea typeface="Questrial"/>
                <a:cs typeface="Questrial"/>
                <a:sym typeface="Questrial"/>
              </a:rPr>
              <a:t>) - Leverage existing institutional credentials via </a:t>
            </a:r>
            <a:r>
              <a:rPr lang="en-US" sz="1600" dirty="0" err="1">
                <a:solidFill>
                  <a:srgbClr val="1C4587"/>
                </a:solidFill>
                <a:latin typeface="Questrial"/>
                <a:ea typeface="Questrial"/>
                <a:cs typeface="Questrial"/>
                <a:sym typeface="Questrial"/>
              </a:rPr>
              <a:t>auth</a:t>
            </a:r>
            <a:r>
              <a:rPr lang="en-US" sz="1600" dirty="0">
                <a:solidFill>
                  <a:srgbClr val="1C4587"/>
                </a:solidFill>
                <a:latin typeface="Questrial"/>
                <a:ea typeface="Questrial"/>
                <a:cs typeface="Questrial"/>
                <a:sym typeface="Questrial"/>
              </a:rPr>
              <a:t> federations like </a:t>
            </a:r>
            <a:r>
              <a:rPr lang="en-US" sz="1600" b="1" dirty="0" err="1">
                <a:solidFill>
                  <a:srgbClr val="1C4587"/>
                </a:solidFill>
                <a:latin typeface="Questrial"/>
                <a:ea typeface="Questrial"/>
                <a:cs typeface="Questrial"/>
                <a:sym typeface="Questrial"/>
              </a:rPr>
              <a:t>InCommon</a:t>
            </a:r>
            <a:r>
              <a:rPr lang="en-US" sz="1600" b="1" dirty="0">
                <a:solidFill>
                  <a:srgbClr val="1C4587"/>
                </a:solidFill>
                <a:latin typeface="Questrial"/>
                <a:ea typeface="Questrial"/>
                <a:cs typeface="Questrial"/>
                <a:sym typeface="Questrial"/>
              </a:rPr>
              <a:t> </a:t>
            </a:r>
            <a:r>
              <a:rPr lang="en-US" sz="1600" dirty="0">
                <a:solidFill>
                  <a:srgbClr val="1C4587"/>
                </a:solidFill>
                <a:latin typeface="Questrial"/>
                <a:ea typeface="Questrial"/>
                <a:cs typeface="Questrial"/>
                <a:sym typeface="Questrial"/>
              </a:rPr>
              <a:t>for access to project resources including storage, network information, and other potential services</a:t>
            </a:r>
          </a:p>
          <a:p>
            <a:pPr lvl="0" rtl="0">
              <a:spcBef>
                <a:spcPts val="0"/>
              </a:spcBef>
              <a:spcAft>
                <a:spcPts val="600"/>
              </a:spcAft>
              <a:buNone/>
            </a:pPr>
            <a:r>
              <a:rPr lang="en-US" sz="1600" dirty="0">
                <a:solidFill>
                  <a:srgbClr val="1C4587"/>
                </a:solidFill>
                <a:latin typeface="Questrial"/>
                <a:ea typeface="Questrial"/>
                <a:cs typeface="Questrial"/>
                <a:sym typeface="Questrial"/>
              </a:rPr>
              <a:t>Develop</a:t>
            </a:r>
            <a:r>
              <a:rPr lang="en-US" sz="1600" b="1" dirty="0">
                <a:solidFill>
                  <a:srgbClr val="1C4587"/>
                </a:solidFill>
                <a:latin typeface="Questrial"/>
                <a:ea typeface="Questrial"/>
                <a:cs typeface="Questrial"/>
                <a:sym typeface="Questrial"/>
              </a:rPr>
              <a:t> N</a:t>
            </a:r>
            <a:r>
              <a:rPr lang="en-US" sz="1600" dirty="0">
                <a:solidFill>
                  <a:srgbClr val="1C4587"/>
                </a:solidFill>
                <a:latin typeface="Questrial"/>
                <a:ea typeface="Questrial"/>
                <a:cs typeface="Questrial"/>
                <a:sym typeface="Questrial"/>
              </a:rPr>
              <a:t>etwork </a:t>
            </a:r>
            <a:r>
              <a:rPr lang="en-US" sz="1600" b="1" dirty="0">
                <a:solidFill>
                  <a:srgbClr val="1C4587"/>
                </a:solidFill>
                <a:latin typeface="Questrial"/>
                <a:ea typeface="Questrial"/>
                <a:cs typeface="Questrial"/>
                <a:sym typeface="Questrial"/>
              </a:rPr>
              <a:t>M</a:t>
            </a:r>
            <a:r>
              <a:rPr lang="en-US" sz="1600" dirty="0">
                <a:solidFill>
                  <a:srgbClr val="1C4587"/>
                </a:solidFill>
                <a:latin typeface="Questrial"/>
                <a:ea typeface="Questrial"/>
                <a:cs typeface="Questrial"/>
                <a:sym typeface="Questrial"/>
              </a:rPr>
              <a:t>anagement </a:t>
            </a:r>
            <a:r>
              <a:rPr lang="en-US" sz="1600" b="1" dirty="0">
                <a:solidFill>
                  <a:srgbClr val="1C4587"/>
                </a:solidFill>
                <a:latin typeface="Questrial"/>
                <a:ea typeface="Questrial"/>
                <a:cs typeface="Questrial"/>
                <a:sym typeface="Questrial"/>
              </a:rPr>
              <a:t>A</a:t>
            </a:r>
            <a:r>
              <a:rPr lang="en-US" sz="1600" dirty="0">
                <a:solidFill>
                  <a:srgbClr val="1C4587"/>
                </a:solidFill>
                <a:latin typeface="Questrial"/>
                <a:ea typeface="Questrial"/>
                <a:cs typeface="Questrial"/>
                <a:sym typeface="Questrial"/>
              </a:rPr>
              <a:t>bstraction</a:t>
            </a:r>
            <a:r>
              <a:rPr lang="en-US" sz="1600" b="1" dirty="0">
                <a:solidFill>
                  <a:srgbClr val="1C4587"/>
                </a:solidFill>
                <a:latin typeface="Questrial"/>
                <a:ea typeface="Questrial"/>
                <a:cs typeface="Questrial"/>
                <a:sym typeface="Questrial"/>
              </a:rPr>
              <a:t> L</a:t>
            </a:r>
            <a:r>
              <a:rPr lang="en-US" sz="1600" dirty="0">
                <a:solidFill>
                  <a:srgbClr val="1C4587"/>
                </a:solidFill>
                <a:latin typeface="Questrial"/>
                <a:ea typeface="Questrial"/>
                <a:cs typeface="Questrial"/>
                <a:sym typeface="Questrial"/>
              </a:rPr>
              <a:t>ayer (</a:t>
            </a:r>
            <a:r>
              <a:rPr lang="en-US" sz="1600" b="1" dirty="0">
                <a:solidFill>
                  <a:srgbClr val="1C4587"/>
                </a:solidFill>
                <a:latin typeface="Questrial"/>
                <a:ea typeface="Questrial"/>
                <a:cs typeface="Questrial"/>
                <a:sym typeface="Questrial"/>
              </a:rPr>
              <a:t>NMAL</a:t>
            </a:r>
            <a:r>
              <a:rPr lang="en-US" sz="1600" dirty="0">
                <a:solidFill>
                  <a:srgbClr val="1C4587"/>
                </a:solidFill>
                <a:latin typeface="Questrial"/>
                <a:ea typeface="Questrial"/>
                <a:cs typeface="Questrial"/>
                <a:sym typeface="Questrial"/>
              </a:rPr>
              <a:t>) - Extend perfSONAR/Leverage </a:t>
            </a:r>
            <a:r>
              <a:rPr lang="en-US" sz="1600" b="1" dirty="0">
                <a:solidFill>
                  <a:srgbClr val="1C4587"/>
                </a:solidFill>
                <a:latin typeface="Questrial"/>
                <a:ea typeface="Questrial"/>
                <a:cs typeface="Questrial"/>
                <a:sym typeface="Questrial"/>
              </a:rPr>
              <a:t>s</a:t>
            </a:r>
            <a:r>
              <a:rPr lang="en-US" sz="1600" dirty="0">
                <a:solidFill>
                  <a:srgbClr val="1C4587"/>
                </a:solidFill>
                <a:latin typeface="Questrial"/>
                <a:ea typeface="Questrial"/>
                <a:cs typeface="Questrial"/>
                <a:sym typeface="Questrial"/>
              </a:rPr>
              <a:t>oftware </a:t>
            </a:r>
            <a:r>
              <a:rPr lang="en-US" sz="1600" b="1" dirty="0">
                <a:solidFill>
                  <a:srgbClr val="1C4587"/>
                </a:solidFill>
                <a:latin typeface="Questrial"/>
                <a:ea typeface="Questrial"/>
                <a:cs typeface="Questrial"/>
                <a:sym typeface="Questrial"/>
              </a:rPr>
              <a:t>d</a:t>
            </a:r>
            <a:r>
              <a:rPr lang="en-US" sz="1600" dirty="0">
                <a:solidFill>
                  <a:srgbClr val="1C4587"/>
                </a:solidFill>
                <a:latin typeface="Questrial"/>
                <a:ea typeface="Questrial"/>
                <a:cs typeface="Questrial"/>
                <a:sym typeface="Questrial"/>
              </a:rPr>
              <a:t>efined</a:t>
            </a:r>
            <a:r>
              <a:rPr lang="en-US" sz="1600" b="1" dirty="0">
                <a:solidFill>
                  <a:srgbClr val="1C4587"/>
                </a:solidFill>
                <a:latin typeface="Questrial"/>
                <a:ea typeface="Questrial"/>
                <a:cs typeface="Questrial"/>
                <a:sym typeface="Questrial"/>
              </a:rPr>
              <a:t> n</a:t>
            </a:r>
            <a:r>
              <a:rPr lang="en-US" sz="1600" dirty="0">
                <a:solidFill>
                  <a:srgbClr val="1C4587"/>
                </a:solidFill>
                <a:latin typeface="Questrial"/>
                <a:ea typeface="Questrial"/>
                <a:cs typeface="Questrial"/>
                <a:sym typeface="Questrial"/>
              </a:rPr>
              <a:t>etworking (</a:t>
            </a:r>
            <a:r>
              <a:rPr lang="en-US" sz="1600" b="1" dirty="0">
                <a:solidFill>
                  <a:srgbClr val="1C4587"/>
                </a:solidFill>
                <a:latin typeface="Questrial"/>
                <a:ea typeface="Questrial"/>
                <a:cs typeface="Questrial"/>
                <a:sym typeface="Questrial"/>
              </a:rPr>
              <a:t>SDN</a:t>
            </a:r>
            <a:r>
              <a:rPr lang="en-US" sz="1600" dirty="0">
                <a:solidFill>
                  <a:srgbClr val="1C4587"/>
                </a:solidFill>
                <a:latin typeface="Questrial"/>
                <a:ea typeface="Questrial"/>
                <a:cs typeface="Questrial"/>
                <a:sym typeface="Questrial"/>
              </a:rPr>
              <a:t>) tools for efficient and flexible network orchestration</a:t>
            </a:r>
          </a:p>
          <a:p>
            <a:pPr marL="457200" lvl="0" indent="-330200" rtl="0">
              <a:spcBef>
                <a:spcPts val="0"/>
              </a:spcBef>
              <a:spcAft>
                <a:spcPts val="600"/>
              </a:spcAft>
              <a:buSzPct val="100000"/>
              <a:buFont typeface="Questrial"/>
              <a:buChar char="-"/>
            </a:pPr>
            <a:r>
              <a:rPr lang="en-US" sz="1600" dirty="0">
                <a:latin typeface="Questrial"/>
                <a:ea typeface="Questrial"/>
                <a:cs typeface="Questrial"/>
                <a:sym typeface="Questrial"/>
              </a:rPr>
              <a:t>Create tools that others can leverage</a:t>
            </a:r>
          </a:p>
          <a:p>
            <a:pPr marL="457200" lvl="0" indent="-330200" rtl="0">
              <a:spcBef>
                <a:spcPts val="0"/>
              </a:spcBef>
              <a:spcAft>
                <a:spcPts val="600"/>
              </a:spcAft>
              <a:buSzPct val="100000"/>
              <a:buFont typeface="Questrial"/>
              <a:buChar char="-"/>
            </a:pPr>
            <a:r>
              <a:rPr lang="en-US" sz="1600" dirty="0">
                <a:latin typeface="Questrial"/>
                <a:ea typeface="Questrial"/>
                <a:cs typeface="Questrial"/>
                <a:sym typeface="Questrial"/>
              </a:rPr>
              <a:t>Dynamic insight into network topology </a:t>
            </a:r>
          </a:p>
          <a:p>
            <a:pPr marL="457200" lvl="0" indent="-330200" rtl="0">
              <a:spcBef>
                <a:spcPts val="0"/>
              </a:spcBef>
              <a:spcAft>
                <a:spcPts val="600"/>
              </a:spcAft>
              <a:buSzPct val="100000"/>
              <a:buFont typeface="Questrial"/>
              <a:buChar char="-"/>
            </a:pPr>
            <a:r>
              <a:rPr lang="en-US" sz="1600" dirty="0">
                <a:latin typeface="Questrial"/>
                <a:ea typeface="Questrial"/>
                <a:cs typeface="Questrial"/>
                <a:sym typeface="Questrial"/>
              </a:rPr>
              <a:t>Using network topology to efficiently route data</a:t>
            </a:r>
          </a:p>
          <a:p>
            <a:pPr lvl="0" rtl="0">
              <a:spcBef>
                <a:spcPts val="0"/>
              </a:spcBef>
              <a:spcAft>
                <a:spcPts val="600"/>
              </a:spcAft>
              <a:buNone/>
            </a:pPr>
            <a:r>
              <a:rPr lang="en-US" sz="1600" dirty="0">
                <a:solidFill>
                  <a:srgbClr val="1C4587"/>
                </a:solidFill>
                <a:latin typeface="Questrial"/>
                <a:ea typeface="Questrial"/>
                <a:cs typeface="Questrial"/>
                <a:sym typeface="Questrial"/>
              </a:rPr>
              <a:t>Deploy detailed monitoring and auditing of services for internal troubleshooting, usage analysis, security and science user optimization.</a:t>
            </a:r>
          </a:p>
        </p:txBody>
      </p:sp>
      <p:sp>
        <p:nvSpPr>
          <p:cNvPr id="11"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r>
              <a:rPr lang="en-US" dirty="0" smtClean="0"/>
              <a:t> </a:t>
            </a:r>
            <a:fld id="{00000000-1234-1234-1234-123412341234}" type="slidenum">
              <a:rPr lang="en-US" sz="1200" smtClean="0"/>
              <a:pPr>
                <a:buClr>
                  <a:srgbClr val="000000"/>
                </a:buClr>
                <a:buSzPct val="25000"/>
                <a:buFont typeface="Arial"/>
                <a:buNone/>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Shape 225" descr="gradient.png"/>
          <p:cNvPicPr preferRelativeResize="0"/>
          <p:nvPr/>
        </p:nvPicPr>
        <p:blipFill>
          <a:blip r:embed="rId3">
            <a:alphaModFix/>
          </a:blip>
          <a:stretch>
            <a:fillRect/>
          </a:stretch>
        </p:blipFill>
        <p:spPr>
          <a:xfrm>
            <a:off x="0" y="698100"/>
            <a:ext cx="629575" cy="4445400"/>
          </a:xfrm>
          <a:prstGeom prst="rect">
            <a:avLst/>
          </a:prstGeom>
          <a:noFill/>
          <a:ln w="9525" cap="flat" cmpd="sng">
            <a:solidFill>
              <a:srgbClr val="000000"/>
            </a:solidFill>
            <a:prstDash val="solid"/>
            <a:round/>
            <a:headEnd type="none" w="med" len="med"/>
            <a:tailEnd type="none" w="med" len="med"/>
          </a:ln>
        </p:spPr>
      </p:pic>
      <p:pic>
        <p:nvPicPr>
          <p:cNvPr id="226" name="Shape 226" descr="pr-bird.png"/>
          <p:cNvPicPr preferRelativeResize="0"/>
          <p:nvPr/>
        </p:nvPicPr>
        <p:blipFill rotWithShape="1">
          <a:blip r:embed="rId4">
            <a:alphaModFix/>
          </a:blip>
          <a:srcRect t="49670"/>
          <a:stretch/>
        </p:blipFill>
        <p:spPr>
          <a:xfrm>
            <a:off x="0" y="0"/>
            <a:ext cx="9144002" cy="698100"/>
          </a:xfrm>
          <a:prstGeom prst="rect">
            <a:avLst/>
          </a:prstGeom>
          <a:noFill/>
          <a:ln w="9525" cap="flat" cmpd="sng">
            <a:solidFill>
              <a:srgbClr val="000000"/>
            </a:solidFill>
            <a:prstDash val="solid"/>
            <a:round/>
            <a:headEnd type="none" w="med" len="med"/>
            <a:tailEnd type="none" w="med" len="med"/>
          </a:ln>
        </p:spPr>
      </p:pic>
      <p:sp>
        <p:nvSpPr>
          <p:cNvPr id="227" name="Shape 227"/>
          <p:cNvSpPr/>
          <p:nvPr/>
        </p:nvSpPr>
        <p:spPr>
          <a:xfrm>
            <a:off x="0" y="0"/>
            <a:ext cx="9144000" cy="5143500"/>
          </a:xfrm>
          <a:prstGeom prst="rect">
            <a:avLst/>
          </a:prstGeom>
          <a:noFill/>
          <a:ln w="63500" cap="flat" cmpd="sng">
            <a:solidFill>
              <a:srgbClr val="66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228" name="Shape 228"/>
          <p:cNvSpPr txBox="1"/>
          <p:nvPr/>
        </p:nvSpPr>
        <p:spPr>
          <a:xfrm>
            <a:off x="91625" y="47524"/>
            <a:ext cx="8841600" cy="650700"/>
          </a:xfrm>
          <a:prstGeom prst="rect">
            <a:avLst/>
          </a:prstGeom>
          <a:noFill/>
          <a:ln>
            <a:noFill/>
          </a:ln>
        </p:spPr>
        <p:txBody>
          <a:bodyPr lIns="91425" tIns="45700" rIns="91425" bIns="45700" anchor="t" anchorCtr="0">
            <a:noAutofit/>
          </a:bodyPr>
          <a:lstStyle/>
          <a:p>
            <a:pPr lvl="0" rtl="0">
              <a:lnSpc>
                <a:spcPct val="90000"/>
              </a:lnSpc>
              <a:spcBef>
                <a:spcPts val="0"/>
              </a:spcBef>
              <a:buClr>
                <a:srgbClr val="DBDBDB"/>
              </a:buClr>
              <a:buSzPct val="25000"/>
              <a:buFont typeface="Arial"/>
              <a:buNone/>
            </a:pPr>
            <a:r>
              <a:rPr lang="en-US" sz="2800" b="1">
                <a:solidFill>
                  <a:schemeClr val="lt1"/>
                </a:solidFill>
                <a:latin typeface="Questrial"/>
                <a:ea typeface="Questrial"/>
                <a:cs typeface="Questrial"/>
                <a:sym typeface="Questrial"/>
              </a:rPr>
              <a:t>Technical Goals - Ceph Deployment</a:t>
            </a:r>
          </a:p>
          <a:p>
            <a:pPr lvl="0" rtl="0">
              <a:lnSpc>
                <a:spcPct val="90000"/>
              </a:lnSpc>
              <a:spcBef>
                <a:spcPts val="0"/>
              </a:spcBef>
              <a:buClr>
                <a:srgbClr val="DBDBDB"/>
              </a:buClr>
              <a:buFont typeface="Arial"/>
              <a:buNone/>
            </a:pPr>
            <a:endParaRPr sz="1800" b="1">
              <a:solidFill>
                <a:schemeClr val="lt1"/>
              </a:solidFill>
              <a:latin typeface="Questrial"/>
              <a:ea typeface="Questrial"/>
              <a:cs typeface="Questrial"/>
              <a:sym typeface="Questrial"/>
            </a:endParaRPr>
          </a:p>
        </p:txBody>
      </p:sp>
      <p:graphicFrame>
        <p:nvGraphicFramePr>
          <p:cNvPr id="229" name="Shape 229"/>
          <p:cNvGraphicFramePr/>
          <p:nvPr/>
        </p:nvGraphicFramePr>
        <p:xfrm>
          <a:off x="1679850" y="2962538"/>
          <a:ext cx="7342900" cy="350510"/>
        </p:xfrm>
        <a:graphic>
          <a:graphicData uri="http://schemas.openxmlformats.org/drawingml/2006/table">
            <a:tbl>
              <a:tblPr>
                <a:noFill/>
                <a:tableStyleId>{D2878B64-FEC5-4CF6-B7E6-D920A5AEE295}</a:tableStyleId>
              </a:tblPr>
              <a:tblGrid>
                <a:gridCol w="3671450"/>
                <a:gridCol w="3671450"/>
              </a:tblGrid>
              <a:tr h="316200">
                <a:tc>
                  <a:txBody>
                    <a:bodyPr/>
                    <a:lstStyle/>
                    <a:p>
                      <a:pPr marL="215900" lvl="0" indent="-12700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lvl="0" indent="0" rtl="0">
                        <a:spcBef>
                          <a:spcPts val="0"/>
                        </a:spcBef>
                        <a:buNone/>
                      </a:pPr>
                      <a:endParaRPr sz="1400">
                        <a:solidFill>
                          <a:srgbClr val="7B7B7B"/>
                        </a:solidFill>
                        <a:latin typeface="Questrial"/>
                        <a:ea typeface="Questrial"/>
                        <a:cs typeface="Questrial"/>
                        <a:sym typeface="Questrial"/>
                      </a:endParaRPr>
                    </a:p>
                  </a:txBody>
                  <a:tcPr marL="91425" marR="91425" marT="68575" marB="6857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231" name="Shape 231"/>
          <p:cNvSpPr txBox="1"/>
          <p:nvPr/>
        </p:nvSpPr>
        <p:spPr>
          <a:xfrm>
            <a:off x="748350" y="4917800"/>
            <a:ext cx="2969700" cy="17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33" name="Shape 233"/>
          <p:cNvSpPr txBox="1"/>
          <p:nvPr/>
        </p:nvSpPr>
        <p:spPr>
          <a:xfrm>
            <a:off x="697350" y="825025"/>
            <a:ext cx="8161800" cy="3989700"/>
          </a:xfrm>
          <a:prstGeom prst="rect">
            <a:avLst/>
          </a:prstGeom>
          <a:noFill/>
          <a:ln>
            <a:noFill/>
          </a:ln>
        </p:spPr>
        <p:txBody>
          <a:bodyPr lIns="91425" tIns="91425" rIns="91425" bIns="91425" anchor="t" anchorCtr="0">
            <a:noAutofit/>
          </a:bodyPr>
          <a:lstStyle/>
          <a:p>
            <a:pPr lvl="0">
              <a:spcBef>
                <a:spcPts val="0"/>
              </a:spcBef>
              <a:buNone/>
            </a:pPr>
            <a:r>
              <a:rPr lang="en-US" sz="1800" b="1">
                <a:solidFill>
                  <a:srgbClr val="1C4587"/>
                </a:solidFill>
                <a:latin typeface="Questrial"/>
                <a:ea typeface="Questrial"/>
                <a:cs typeface="Questrial"/>
                <a:sym typeface="Questrial"/>
              </a:rPr>
              <a:t>GOAL: </a:t>
            </a:r>
            <a:r>
              <a:rPr lang="en-US" sz="1800">
                <a:solidFill>
                  <a:srgbClr val="1C4587"/>
                </a:solidFill>
                <a:latin typeface="Questrial"/>
                <a:ea typeface="Questrial"/>
                <a:cs typeface="Questrial"/>
                <a:sym typeface="Questrial"/>
              </a:rPr>
              <a:t>A distributed Ceph deployment as the basis of a storage infrastructure</a:t>
            </a:r>
          </a:p>
          <a:p>
            <a:pPr lvl="0" rtl="0">
              <a:spcBef>
                <a:spcPts val="0"/>
              </a:spcBef>
              <a:buNone/>
            </a:pPr>
            <a:endParaRPr sz="1800">
              <a:solidFill>
                <a:srgbClr val="1C4587"/>
              </a:solidFill>
              <a:latin typeface="Questrial"/>
              <a:ea typeface="Questrial"/>
              <a:cs typeface="Questrial"/>
              <a:sym typeface="Questrial"/>
            </a:endParaRPr>
          </a:p>
          <a:p>
            <a:pPr marL="457200" lvl="0" indent="-330200" rtl="0">
              <a:spcBef>
                <a:spcPts val="0"/>
              </a:spcBef>
              <a:buClr>
                <a:schemeClr val="dk1"/>
              </a:buClr>
              <a:buSzPct val="100000"/>
              <a:buFont typeface="Questrial"/>
              <a:buChar char="-"/>
            </a:pPr>
            <a:r>
              <a:rPr lang="en-US" sz="1600">
                <a:solidFill>
                  <a:schemeClr val="dk1"/>
                </a:solidFill>
                <a:latin typeface="Questrial"/>
                <a:ea typeface="Questrial"/>
                <a:cs typeface="Questrial"/>
                <a:sym typeface="Questrial"/>
              </a:rPr>
              <a:t>We implemented a multi-institutional Ceph storage platform reachable via Posix/CephFS mount, S3/Object store interface, and block device map.</a:t>
            </a:r>
          </a:p>
          <a:p>
            <a:pPr marL="457200" lvl="0" indent="-330200" rtl="0">
              <a:spcBef>
                <a:spcPts val="0"/>
              </a:spcBef>
              <a:buClr>
                <a:schemeClr val="dk1"/>
              </a:buClr>
              <a:buSzPct val="100000"/>
              <a:buFont typeface="Questrial"/>
              <a:buChar char="-"/>
            </a:pPr>
            <a:r>
              <a:rPr lang="en-US" sz="1600">
                <a:solidFill>
                  <a:schemeClr val="dk1"/>
                </a:solidFill>
                <a:latin typeface="Questrial"/>
                <a:ea typeface="Questrial"/>
                <a:cs typeface="Questrial"/>
                <a:sym typeface="Questrial"/>
              </a:rPr>
              <a:t>Ceph cluster has been operational for more than 1 year</a:t>
            </a:r>
          </a:p>
          <a:p>
            <a:pPr marL="457200" lvl="0" indent="-330200" rtl="0">
              <a:spcBef>
                <a:spcPts val="0"/>
              </a:spcBef>
              <a:buClr>
                <a:schemeClr val="dk1"/>
              </a:buClr>
              <a:buSzPct val="100000"/>
              <a:buFont typeface="Questrial"/>
              <a:buChar char="-"/>
            </a:pPr>
            <a:r>
              <a:rPr lang="en-US" sz="1600" b="1">
                <a:solidFill>
                  <a:srgbClr val="0000FF"/>
                </a:solidFill>
                <a:latin typeface="Questrial"/>
                <a:ea typeface="Questrial"/>
                <a:cs typeface="Questrial"/>
                <a:sym typeface="Questrial"/>
              </a:rPr>
              <a:t>Now:</a:t>
            </a:r>
            <a:r>
              <a:rPr lang="en-US" sz="1600">
                <a:solidFill>
                  <a:schemeClr val="dk1"/>
                </a:solidFill>
                <a:latin typeface="Questrial"/>
                <a:ea typeface="Questrial"/>
                <a:cs typeface="Questrial"/>
                <a:sym typeface="Questrial"/>
              </a:rPr>
              <a:t> </a:t>
            </a:r>
            <a:r>
              <a:rPr lang="en-US" sz="1600" b="1">
                <a:solidFill>
                  <a:schemeClr val="dk1"/>
                </a:solidFill>
                <a:latin typeface="Questrial"/>
                <a:ea typeface="Questrial"/>
                <a:cs typeface="Questrial"/>
                <a:sym typeface="Questrial"/>
              </a:rPr>
              <a:t>660 </a:t>
            </a:r>
            <a:r>
              <a:rPr lang="en-US" sz="1600">
                <a:solidFill>
                  <a:schemeClr val="dk1"/>
                </a:solidFill>
                <a:latin typeface="Questrial"/>
                <a:ea typeface="Questrial"/>
                <a:cs typeface="Questrial"/>
                <a:sym typeface="Questrial"/>
              </a:rPr>
              <a:t>Ceph OSD (Object Storage  Daemon; 1/disk), </a:t>
            </a:r>
            <a:r>
              <a:rPr lang="en-US" sz="1600" b="1">
                <a:solidFill>
                  <a:schemeClr val="dk1"/>
                </a:solidFill>
                <a:latin typeface="Questrial"/>
                <a:ea typeface="Questrial"/>
                <a:cs typeface="Questrial"/>
                <a:sym typeface="Questrial"/>
              </a:rPr>
              <a:t>5.2PB</a:t>
            </a:r>
            <a:r>
              <a:rPr lang="en-US" sz="1600">
                <a:solidFill>
                  <a:schemeClr val="dk1"/>
                </a:solidFill>
                <a:latin typeface="Questrial"/>
                <a:ea typeface="Questrial"/>
                <a:cs typeface="Questrial"/>
                <a:sym typeface="Questrial"/>
              </a:rPr>
              <a:t> raw storage.</a:t>
            </a:r>
          </a:p>
          <a:p>
            <a:pPr lvl="0" rtl="0">
              <a:spcBef>
                <a:spcPts val="0"/>
              </a:spcBef>
              <a:buNone/>
            </a:pPr>
            <a:endParaRPr sz="1800">
              <a:solidFill>
                <a:schemeClr val="dk1"/>
              </a:solidFill>
              <a:latin typeface="Questrial"/>
              <a:ea typeface="Questrial"/>
              <a:cs typeface="Questrial"/>
              <a:sym typeface="Questrial"/>
            </a:endParaRPr>
          </a:p>
          <a:p>
            <a:pPr lvl="0" rtl="0">
              <a:spcBef>
                <a:spcPts val="0"/>
              </a:spcBef>
              <a:buNone/>
            </a:pPr>
            <a:endParaRPr sz="1800">
              <a:latin typeface="Questrial"/>
              <a:ea typeface="Questrial"/>
              <a:cs typeface="Questrial"/>
              <a:sym typeface="Questrial"/>
            </a:endParaRPr>
          </a:p>
          <a:p>
            <a:pPr lvl="0" rtl="0">
              <a:spcBef>
                <a:spcPts val="0"/>
              </a:spcBef>
              <a:buNone/>
            </a:pPr>
            <a:endParaRPr>
              <a:latin typeface="Questrial"/>
              <a:ea typeface="Questrial"/>
              <a:cs typeface="Questrial"/>
              <a:sym typeface="Questrial"/>
            </a:endParaRPr>
          </a:p>
        </p:txBody>
      </p:sp>
      <p:pic>
        <p:nvPicPr>
          <p:cNvPr id="234" name="Shape 234" descr="Copy of Typical OSiRIS Site"/>
          <p:cNvPicPr preferRelativeResize="0"/>
          <p:nvPr/>
        </p:nvPicPr>
        <p:blipFill>
          <a:blip r:embed="rId5">
            <a:alphaModFix/>
          </a:blip>
          <a:stretch>
            <a:fillRect/>
          </a:stretch>
        </p:blipFill>
        <p:spPr>
          <a:xfrm>
            <a:off x="795550" y="2491664"/>
            <a:ext cx="8063600" cy="2399335"/>
          </a:xfrm>
          <a:prstGeom prst="rect">
            <a:avLst/>
          </a:prstGeom>
          <a:noFill/>
          <a:ln>
            <a:noFill/>
          </a:ln>
        </p:spPr>
      </p:pic>
      <p:sp>
        <p:nvSpPr>
          <p:cNvPr id="235" name="Shape 235"/>
          <p:cNvSpPr txBox="1"/>
          <p:nvPr/>
        </p:nvSpPr>
        <p:spPr>
          <a:xfrm>
            <a:off x="5310050" y="4026075"/>
            <a:ext cx="5657400" cy="660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36" name="Shape 236"/>
          <p:cNvSpPr txBox="1"/>
          <p:nvPr/>
        </p:nvSpPr>
        <p:spPr>
          <a:xfrm>
            <a:off x="1090200" y="3378675"/>
            <a:ext cx="1983900" cy="1227600"/>
          </a:xfrm>
          <a:prstGeom prst="rect">
            <a:avLst/>
          </a:prstGeom>
          <a:noFill/>
          <a:ln>
            <a:noFill/>
          </a:ln>
        </p:spPr>
        <p:txBody>
          <a:bodyPr lIns="91425" tIns="91425" rIns="91425" bIns="91425" anchor="t" anchorCtr="0">
            <a:noAutofit/>
          </a:bodyPr>
          <a:lstStyle/>
          <a:p>
            <a:pPr lvl="0">
              <a:spcBef>
                <a:spcPts val="0"/>
              </a:spcBef>
              <a:buNone/>
            </a:pPr>
            <a:r>
              <a:rPr lang="en-US"/>
              <a:t>UM - 240 OSD</a:t>
            </a:r>
          </a:p>
          <a:p>
            <a:pPr lvl="0">
              <a:spcBef>
                <a:spcPts val="0"/>
              </a:spcBef>
              <a:buNone/>
            </a:pPr>
            <a:r>
              <a:rPr lang="en-US"/>
              <a:t>WSU - 180 OSD</a:t>
            </a:r>
          </a:p>
          <a:p>
            <a:pPr lvl="0">
              <a:spcBef>
                <a:spcPts val="0"/>
              </a:spcBef>
              <a:buNone/>
            </a:pPr>
            <a:r>
              <a:rPr lang="en-US"/>
              <a:t>MSU - 240 OSD</a:t>
            </a:r>
          </a:p>
          <a:p>
            <a:pPr lvl="0">
              <a:spcBef>
                <a:spcPts val="0"/>
              </a:spcBef>
              <a:buNone/>
            </a:pPr>
            <a:endParaRPr/>
          </a:p>
          <a:p>
            <a:pPr lvl="0">
              <a:spcBef>
                <a:spcPts val="0"/>
              </a:spcBef>
              <a:buNone/>
            </a:pPr>
            <a:endParaRPr/>
          </a:p>
        </p:txBody>
      </p:sp>
      <p:sp>
        <p:nvSpPr>
          <p:cNvPr id="14" name="Shape 114"/>
          <p:cNvSpPr txBox="1">
            <a:spLocks/>
          </p:cNvSpPr>
          <p:nvPr/>
        </p:nvSpPr>
        <p:spPr>
          <a:xfrm>
            <a:off x="8711400" y="4812450"/>
            <a:ext cx="356400" cy="273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r>
              <a:rPr lang="en-US" dirty="0" smtClean="0"/>
              <a:t> </a:t>
            </a:r>
            <a:fld id="{00000000-1234-1234-1234-123412341234}" type="slidenum">
              <a:rPr lang="en-US" sz="1200" smtClean="0"/>
              <a:pPr>
                <a:buClr>
                  <a:srgbClr val="000000"/>
                </a:buClr>
                <a:buSzPct val="25000"/>
                <a:buFont typeface="Arial"/>
                <a:buNone/>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TotalTime>
  <Words>3277</Words>
  <Application>Microsoft Office PowerPoint</Application>
  <PresentationFormat>On-screen Show (16:9)</PresentationFormat>
  <Paragraphs>438</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McKee</dc:creator>
  <cp:lastModifiedBy>smckee</cp:lastModifiedBy>
  <cp:revision>7</cp:revision>
  <dcterms:modified xsi:type="dcterms:W3CDTF">2017-05-05T11:17:03Z</dcterms:modified>
</cp:coreProperties>
</file>