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sldIdLst>
    <p:sldId id="256" r:id="rId2"/>
    <p:sldId id="268" r:id="rId3"/>
    <p:sldId id="269" r:id="rId4"/>
    <p:sldId id="257" r:id="rId5"/>
    <p:sldId id="258" r:id="rId6"/>
    <p:sldId id="259" r:id="rId7"/>
    <p:sldId id="264" r:id="rId8"/>
    <p:sldId id="266" r:id="rId9"/>
    <p:sldId id="267" r:id="rId10"/>
    <p:sldId id="273" r:id="rId11"/>
    <p:sldId id="274" r:id="rId12"/>
    <p:sldId id="275" r:id="rId13"/>
    <p:sldId id="276" r:id="rId14"/>
    <p:sldId id="277" r:id="rId15"/>
    <p:sldId id="278" r:id="rId16"/>
    <p:sldId id="271" r:id="rId17"/>
    <p:sldId id="272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65" r:id="rId29"/>
    <p:sldId id="290" r:id="rId30"/>
    <p:sldId id="291" r:id="rId31"/>
    <p:sldId id="26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2327B6-53B3-4FB6-8AB6-A8CDBA1EEC57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45ED089-63CA-4CE3-B4DF-3889ECD93207}">
      <dgm:prSet phldrT="[Text]" custT="1"/>
      <dgm:spPr/>
      <dgm:t>
        <a:bodyPr/>
        <a:lstStyle/>
        <a:p>
          <a:r>
            <a:rPr lang="en-US" sz="1400" dirty="0"/>
            <a:t>Published</a:t>
          </a:r>
        </a:p>
      </dgm:t>
    </dgm:pt>
    <dgm:pt modelId="{7D559C94-63FB-4BD5-B85E-CFA680E1AA05}" type="parTrans" cxnId="{476229F2-47DD-48E2-A7BB-3D39C0BE69D9}">
      <dgm:prSet/>
      <dgm:spPr/>
      <dgm:t>
        <a:bodyPr/>
        <a:lstStyle/>
        <a:p>
          <a:endParaRPr lang="en-US"/>
        </a:p>
      </dgm:t>
    </dgm:pt>
    <dgm:pt modelId="{0EA7AB04-603B-4280-ABA3-5EDAE049A8EF}" type="sibTrans" cxnId="{476229F2-47DD-48E2-A7BB-3D39C0BE69D9}">
      <dgm:prSet/>
      <dgm:spPr/>
      <dgm:t>
        <a:bodyPr/>
        <a:lstStyle/>
        <a:p>
          <a:endParaRPr lang="en-US"/>
        </a:p>
      </dgm:t>
    </dgm:pt>
    <dgm:pt modelId="{1F145BF9-6245-4F1D-8E11-1D67681600BB}">
      <dgm:prSet phldrT="[Text]"/>
      <dgm:spPr/>
      <dgm:t>
        <a:bodyPr/>
        <a:lstStyle/>
        <a:p>
          <a:r>
            <a:rPr lang="en-US" dirty="0"/>
            <a:t>Simple Data, Common Format</a:t>
          </a:r>
        </a:p>
      </dgm:t>
    </dgm:pt>
    <dgm:pt modelId="{08C79352-492D-4FA8-B685-1F5D77B21803}" type="parTrans" cxnId="{E6FF24F8-E8B6-444B-A176-05216A6742F1}">
      <dgm:prSet/>
      <dgm:spPr/>
      <dgm:t>
        <a:bodyPr/>
        <a:lstStyle/>
        <a:p>
          <a:endParaRPr lang="en-US"/>
        </a:p>
      </dgm:t>
    </dgm:pt>
    <dgm:pt modelId="{FD205DF1-001B-4393-B9F3-561FA8DCDF5B}" type="sibTrans" cxnId="{E6FF24F8-E8B6-444B-A176-05216A6742F1}">
      <dgm:prSet/>
      <dgm:spPr/>
      <dgm:t>
        <a:bodyPr/>
        <a:lstStyle/>
        <a:p>
          <a:endParaRPr lang="en-US"/>
        </a:p>
      </dgm:t>
    </dgm:pt>
    <dgm:pt modelId="{DBE41271-C47C-43E4-8626-679F4AE5249C}">
      <dgm:prSet phldrT="[Text]"/>
      <dgm:spPr/>
      <dgm:t>
        <a:bodyPr/>
        <a:lstStyle/>
        <a:p>
          <a:r>
            <a:rPr lang="en-US" dirty="0"/>
            <a:t>Processed Data, Software</a:t>
          </a:r>
        </a:p>
      </dgm:t>
    </dgm:pt>
    <dgm:pt modelId="{8A473C11-15A6-4701-BB30-1ADEFE864FCB}" type="parTrans" cxnId="{28FF29BB-BA66-49E9-995B-EDD283CE3816}">
      <dgm:prSet/>
      <dgm:spPr/>
      <dgm:t>
        <a:bodyPr/>
        <a:lstStyle/>
        <a:p>
          <a:endParaRPr lang="en-US"/>
        </a:p>
      </dgm:t>
    </dgm:pt>
    <dgm:pt modelId="{6A57BE6A-583A-4753-84F6-F112A4672422}" type="sibTrans" cxnId="{28FF29BB-BA66-49E9-995B-EDD283CE3816}">
      <dgm:prSet/>
      <dgm:spPr/>
      <dgm:t>
        <a:bodyPr/>
        <a:lstStyle/>
        <a:p>
          <a:endParaRPr lang="en-US"/>
        </a:p>
      </dgm:t>
    </dgm:pt>
    <dgm:pt modelId="{10465429-CD85-42C2-9395-137E8909F6A9}">
      <dgm:prSet phldrT="[Text]"/>
      <dgm:spPr/>
      <dgm:t>
        <a:bodyPr/>
        <a:lstStyle/>
        <a:p>
          <a:r>
            <a:rPr lang="en-US" dirty="0"/>
            <a:t>Raw Data, All Software</a:t>
          </a:r>
        </a:p>
      </dgm:t>
    </dgm:pt>
    <dgm:pt modelId="{FD6B86A9-EA08-4329-AE5B-8A28A720A318}" type="parTrans" cxnId="{6EEEB497-81B3-4616-BEAB-D40A1DA0A0BE}">
      <dgm:prSet/>
      <dgm:spPr/>
      <dgm:t>
        <a:bodyPr/>
        <a:lstStyle/>
        <a:p>
          <a:endParaRPr lang="en-US"/>
        </a:p>
      </dgm:t>
    </dgm:pt>
    <dgm:pt modelId="{BC13D52A-C75F-4A92-BBDA-268C449294CF}" type="sibTrans" cxnId="{6EEEB497-81B3-4616-BEAB-D40A1DA0A0BE}">
      <dgm:prSet/>
      <dgm:spPr/>
      <dgm:t>
        <a:bodyPr/>
        <a:lstStyle/>
        <a:p>
          <a:endParaRPr lang="en-US"/>
        </a:p>
      </dgm:t>
    </dgm:pt>
    <dgm:pt modelId="{08E4703E-252D-4801-85E0-92586B2346EC}" type="pres">
      <dgm:prSet presAssocID="{182327B6-53B3-4FB6-8AB6-A8CDBA1EEC57}" presName="Name0" presStyleCnt="0">
        <dgm:presLayoutVars>
          <dgm:dir/>
          <dgm:animLvl val="lvl"/>
          <dgm:resizeHandles val="exact"/>
        </dgm:presLayoutVars>
      </dgm:prSet>
      <dgm:spPr/>
    </dgm:pt>
    <dgm:pt modelId="{89D5DE75-BA0C-4BA6-A425-4A21254DD10C}" type="pres">
      <dgm:prSet presAssocID="{F45ED089-63CA-4CE3-B4DF-3889ECD93207}" presName="Name8" presStyleCnt="0"/>
      <dgm:spPr/>
    </dgm:pt>
    <dgm:pt modelId="{6128EB02-73C5-4576-AF69-9F11FC1F8F4D}" type="pres">
      <dgm:prSet presAssocID="{F45ED089-63CA-4CE3-B4DF-3889ECD93207}" presName="level" presStyleLbl="node1" presStyleIdx="0" presStyleCnt="4">
        <dgm:presLayoutVars>
          <dgm:chMax val="1"/>
          <dgm:bulletEnabled val="1"/>
        </dgm:presLayoutVars>
      </dgm:prSet>
      <dgm:spPr/>
    </dgm:pt>
    <dgm:pt modelId="{BE82F334-E5C1-4AF6-AC06-8E223B4C6E18}" type="pres">
      <dgm:prSet presAssocID="{F45ED089-63CA-4CE3-B4DF-3889ECD9320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723B3CC-F25B-4554-8339-E4C29EC640BB}" type="pres">
      <dgm:prSet presAssocID="{1F145BF9-6245-4F1D-8E11-1D67681600BB}" presName="Name8" presStyleCnt="0"/>
      <dgm:spPr/>
    </dgm:pt>
    <dgm:pt modelId="{B41BBB27-DF2D-412A-90AD-686DECAAA46C}" type="pres">
      <dgm:prSet presAssocID="{1F145BF9-6245-4F1D-8E11-1D67681600BB}" presName="level" presStyleLbl="node1" presStyleIdx="1" presStyleCnt="4">
        <dgm:presLayoutVars>
          <dgm:chMax val="1"/>
          <dgm:bulletEnabled val="1"/>
        </dgm:presLayoutVars>
      </dgm:prSet>
      <dgm:spPr/>
    </dgm:pt>
    <dgm:pt modelId="{DE352F1A-8979-44BC-B055-072C31F0B75E}" type="pres">
      <dgm:prSet presAssocID="{1F145BF9-6245-4F1D-8E11-1D67681600B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043952B-132D-4138-929D-36E7BB423718}" type="pres">
      <dgm:prSet presAssocID="{DBE41271-C47C-43E4-8626-679F4AE5249C}" presName="Name8" presStyleCnt="0"/>
      <dgm:spPr/>
    </dgm:pt>
    <dgm:pt modelId="{19A50629-7F10-4C4E-889E-FBB99C83427B}" type="pres">
      <dgm:prSet presAssocID="{DBE41271-C47C-43E4-8626-679F4AE5249C}" presName="level" presStyleLbl="node1" presStyleIdx="2" presStyleCnt="4">
        <dgm:presLayoutVars>
          <dgm:chMax val="1"/>
          <dgm:bulletEnabled val="1"/>
        </dgm:presLayoutVars>
      </dgm:prSet>
      <dgm:spPr/>
    </dgm:pt>
    <dgm:pt modelId="{ED4648E9-0432-4101-972F-A9CB946FCF58}" type="pres">
      <dgm:prSet presAssocID="{DBE41271-C47C-43E4-8626-679F4AE5249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A940453-1C4E-4814-BA7D-A50FBF38EF3D}" type="pres">
      <dgm:prSet presAssocID="{10465429-CD85-42C2-9395-137E8909F6A9}" presName="Name8" presStyleCnt="0"/>
      <dgm:spPr/>
    </dgm:pt>
    <dgm:pt modelId="{3E46322D-171C-4A54-910B-010CA2AD2650}" type="pres">
      <dgm:prSet presAssocID="{10465429-CD85-42C2-9395-137E8909F6A9}" presName="level" presStyleLbl="node1" presStyleIdx="3" presStyleCnt="4">
        <dgm:presLayoutVars>
          <dgm:chMax val="1"/>
          <dgm:bulletEnabled val="1"/>
        </dgm:presLayoutVars>
      </dgm:prSet>
      <dgm:spPr/>
    </dgm:pt>
    <dgm:pt modelId="{647B985F-F269-4BC4-BF47-F933CC50CD32}" type="pres">
      <dgm:prSet presAssocID="{10465429-CD85-42C2-9395-137E8909F6A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1D7FA05-AF02-43FB-9DAB-E377F8534EE3}" type="presOf" srcId="{182327B6-53B3-4FB6-8AB6-A8CDBA1EEC57}" destId="{08E4703E-252D-4801-85E0-92586B2346EC}" srcOrd="0" destOrd="0" presId="urn:microsoft.com/office/officeart/2005/8/layout/pyramid1"/>
    <dgm:cxn modelId="{C2DA9A17-E9ED-4BC5-8087-BD5B331E5327}" type="presOf" srcId="{DBE41271-C47C-43E4-8626-679F4AE5249C}" destId="{ED4648E9-0432-4101-972F-A9CB946FCF58}" srcOrd="1" destOrd="0" presId="urn:microsoft.com/office/officeart/2005/8/layout/pyramid1"/>
    <dgm:cxn modelId="{17EAE219-4ED9-44A4-904E-D411E46B70E2}" type="presOf" srcId="{1F145BF9-6245-4F1D-8E11-1D67681600BB}" destId="{DE352F1A-8979-44BC-B055-072C31F0B75E}" srcOrd="1" destOrd="0" presId="urn:microsoft.com/office/officeart/2005/8/layout/pyramid1"/>
    <dgm:cxn modelId="{102ECE1A-1E73-42E7-AF60-E8556B18367C}" type="presOf" srcId="{F45ED089-63CA-4CE3-B4DF-3889ECD93207}" destId="{BE82F334-E5C1-4AF6-AC06-8E223B4C6E18}" srcOrd="1" destOrd="0" presId="urn:microsoft.com/office/officeart/2005/8/layout/pyramid1"/>
    <dgm:cxn modelId="{4DDA2636-49C7-499A-B8A6-42744226E8BE}" type="presOf" srcId="{10465429-CD85-42C2-9395-137E8909F6A9}" destId="{3E46322D-171C-4A54-910B-010CA2AD2650}" srcOrd="0" destOrd="0" presId="urn:microsoft.com/office/officeart/2005/8/layout/pyramid1"/>
    <dgm:cxn modelId="{7D4C903A-0974-4CB3-80B1-094588E525B7}" type="presOf" srcId="{F45ED089-63CA-4CE3-B4DF-3889ECD93207}" destId="{6128EB02-73C5-4576-AF69-9F11FC1F8F4D}" srcOrd="0" destOrd="0" presId="urn:microsoft.com/office/officeart/2005/8/layout/pyramid1"/>
    <dgm:cxn modelId="{6F9C643D-C27E-45FC-B8FC-114D91305B83}" type="presOf" srcId="{10465429-CD85-42C2-9395-137E8909F6A9}" destId="{647B985F-F269-4BC4-BF47-F933CC50CD32}" srcOrd="1" destOrd="0" presId="urn:microsoft.com/office/officeart/2005/8/layout/pyramid1"/>
    <dgm:cxn modelId="{005A3C5A-8B2C-4FEC-93AF-C89F88674E0B}" type="presOf" srcId="{DBE41271-C47C-43E4-8626-679F4AE5249C}" destId="{19A50629-7F10-4C4E-889E-FBB99C83427B}" srcOrd="0" destOrd="0" presId="urn:microsoft.com/office/officeart/2005/8/layout/pyramid1"/>
    <dgm:cxn modelId="{6EEEB497-81B3-4616-BEAB-D40A1DA0A0BE}" srcId="{182327B6-53B3-4FB6-8AB6-A8CDBA1EEC57}" destId="{10465429-CD85-42C2-9395-137E8909F6A9}" srcOrd="3" destOrd="0" parTransId="{FD6B86A9-EA08-4329-AE5B-8A28A720A318}" sibTransId="{BC13D52A-C75F-4A92-BBDA-268C449294CF}"/>
    <dgm:cxn modelId="{4F25659A-5553-468B-AD2E-2BB7978DA412}" type="presOf" srcId="{1F145BF9-6245-4F1D-8E11-1D67681600BB}" destId="{B41BBB27-DF2D-412A-90AD-686DECAAA46C}" srcOrd="0" destOrd="0" presId="urn:microsoft.com/office/officeart/2005/8/layout/pyramid1"/>
    <dgm:cxn modelId="{28FF29BB-BA66-49E9-995B-EDD283CE3816}" srcId="{182327B6-53B3-4FB6-8AB6-A8CDBA1EEC57}" destId="{DBE41271-C47C-43E4-8626-679F4AE5249C}" srcOrd="2" destOrd="0" parTransId="{8A473C11-15A6-4701-BB30-1ADEFE864FCB}" sibTransId="{6A57BE6A-583A-4753-84F6-F112A4672422}"/>
    <dgm:cxn modelId="{476229F2-47DD-48E2-A7BB-3D39C0BE69D9}" srcId="{182327B6-53B3-4FB6-8AB6-A8CDBA1EEC57}" destId="{F45ED089-63CA-4CE3-B4DF-3889ECD93207}" srcOrd="0" destOrd="0" parTransId="{7D559C94-63FB-4BD5-B85E-CFA680E1AA05}" sibTransId="{0EA7AB04-603B-4280-ABA3-5EDAE049A8EF}"/>
    <dgm:cxn modelId="{E6FF24F8-E8B6-444B-A176-05216A6742F1}" srcId="{182327B6-53B3-4FB6-8AB6-A8CDBA1EEC57}" destId="{1F145BF9-6245-4F1D-8E11-1D67681600BB}" srcOrd="1" destOrd="0" parTransId="{08C79352-492D-4FA8-B685-1F5D77B21803}" sibTransId="{FD205DF1-001B-4393-B9F3-561FA8DCDF5B}"/>
    <dgm:cxn modelId="{05FA7D58-F3E5-4534-B792-E2E55B748CBA}" type="presParOf" srcId="{08E4703E-252D-4801-85E0-92586B2346EC}" destId="{89D5DE75-BA0C-4BA6-A425-4A21254DD10C}" srcOrd="0" destOrd="0" presId="urn:microsoft.com/office/officeart/2005/8/layout/pyramid1"/>
    <dgm:cxn modelId="{69EFF961-9A07-44A9-8044-944B15767D5C}" type="presParOf" srcId="{89D5DE75-BA0C-4BA6-A425-4A21254DD10C}" destId="{6128EB02-73C5-4576-AF69-9F11FC1F8F4D}" srcOrd="0" destOrd="0" presId="urn:microsoft.com/office/officeart/2005/8/layout/pyramid1"/>
    <dgm:cxn modelId="{EBDFF565-4E82-4FE0-8036-757A5F8AA4F1}" type="presParOf" srcId="{89D5DE75-BA0C-4BA6-A425-4A21254DD10C}" destId="{BE82F334-E5C1-4AF6-AC06-8E223B4C6E18}" srcOrd="1" destOrd="0" presId="urn:microsoft.com/office/officeart/2005/8/layout/pyramid1"/>
    <dgm:cxn modelId="{389AE12A-ECA8-4ADC-8FB0-47E9AF160EBE}" type="presParOf" srcId="{08E4703E-252D-4801-85E0-92586B2346EC}" destId="{E723B3CC-F25B-4554-8339-E4C29EC640BB}" srcOrd="1" destOrd="0" presId="urn:microsoft.com/office/officeart/2005/8/layout/pyramid1"/>
    <dgm:cxn modelId="{0330A646-D541-4151-8502-5D83DA9C3139}" type="presParOf" srcId="{E723B3CC-F25B-4554-8339-E4C29EC640BB}" destId="{B41BBB27-DF2D-412A-90AD-686DECAAA46C}" srcOrd="0" destOrd="0" presId="urn:microsoft.com/office/officeart/2005/8/layout/pyramid1"/>
    <dgm:cxn modelId="{B5AAC195-4F0E-45D6-BA7F-639CD3064404}" type="presParOf" srcId="{E723B3CC-F25B-4554-8339-E4C29EC640BB}" destId="{DE352F1A-8979-44BC-B055-072C31F0B75E}" srcOrd="1" destOrd="0" presId="urn:microsoft.com/office/officeart/2005/8/layout/pyramid1"/>
    <dgm:cxn modelId="{983B8DEC-964D-4DBC-8FEC-EF480ED569AC}" type="presParOf" srcId="{08E4703E-252D-4801-85E0-92586B2346EC}" destId="{C043952B-132D-4138-929D-36E7BB423718}" srcOrd="2" destOrd="0" presId="urn:microsoft.com/office/officeart/2005/8/layout/pyramid1"/>
    <dgm:cxn modelId="{E084ADD8-5D28-4FCF-9B63-047FFD341DB6}" type="presParOf" srcId="{C043952B-132D-4138-929D-36E7BB423718}" destId="{19A50629-7F10-4C4E-889E-FBB99C83427B}" srcOrd="0" destOrd="0" presId="urn:microsoft.com/office/officeart/2005/8/layout/pyramid1"/>
    <dgm:cxn modelId="{CEC1CB56-0472-4EC1-B087-041E8EF167DF}" type="presParOf" srcId="{C043952B-132D-4138-929D-36E7BB423718}" destId="{ED4648E9-0432-4101-972F-A9CB946FCF58}" srcOrd="1" destOrd="0" presId="urn:microsoft.com/office/officeart/2005/8/layout/pyramid1"/>
    <dgm:cxn modelId="{75D67AE6-0B31-4951-94C3-F4182AD6FD6C}" type="presParOf" srcId="{08E4703E-252D-4801-85E0-92586B2346EC}" destId="{3A940453-1C4E-4814-BA7D-A50FBF38EF3D}" srcOrd="3" destOrd="0" presId="urn:microsoft.com/office/officeart/2005/8/layout/pyramid1"/>
    <dgm:cxn modelId="{3D7C4D82-11C7-45AD-BBE1-8832DB986E7F}" type="presParOf" srcId="{3A940453-1C4E-4814-BA7D-A50FBF38EF3D}" destId="{3E46322D-171C-4A54-910B-010CA2AD2650}" srcOrd="0" destOrd="0" presId="urn:microsoft.com/office/officeart/2005/8/layout/pyramid1"/>
    <dgm:cxn modelId="{94AE22B3-A907-4C20-AF67-A7AA26D59A9D}" type="presParOf" srcId="{3A940453-1C4E-4814-BA7D-A50FBF38EF3D}" destId="{647B985F-F269-4BC4-BF47-F933CC50CD3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4F1519-345A-4EAD-90DF-C17E1D2C5CF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4836FB-7389-4D40-955F-5C257B66EC04}">
      <dgm:prSet phldrT="[Text]"/>
      <dgm:spPr/>
      <dgm:t>
        <a:bodyPr/>
        <a:lstStyle/>
        <a:p>
          <a:r>
            <a:rPr lang="en-US" dirty="0"/>
            <a:t>Array of Sciences</a:t>
          </a:r>
        </a:p>
      </dgm:t>
    </dgm:pt>
    <dgm:pt modelId="{D3A574AA-D2B1-432E-BB2B-C384C0EBA7E0}" type="parTrans" cxnId="{ED8DEA8A-9EB8-431F-97CC-7653F7F9BA1B}">
      <dgm:prSet/>
      <dgm:spPr/>
      <dgm:t>
        <a:bodyPr/>
        <a:lstStyle/>
        <a:p>
          <a:endParaRPr lang="en-US"/>
        </a:p>
      </dgm:t>
    </dgm:pt>
    <dgm:pt modelId="{AF86579E-9E87-4F13-AF19-64095D3A83AF}" type="sibTrans" cxnId="{ED8DEA8A-9EB8-431F-97CC-7653F7F9BA1B}">
      <dgm:prSet/>
      <dgm:spPr/>
      <dgm:t>
        <a:bodyPr/>
        <a:lstStyle/>
        <a:p>
          <a:endParaRPr lang="en-US"/>
        </a:p>
      </dgm:t>
    </dgm:pt>
    <dgm:pt modelId="{DFD06628-A33D-4050-8E8E-4C9DBD6E2E47}">
      <dgm:prSet phldrT="[Text]" custT="1"/>
      <dgm:spPr/>
      <dgm:t>
        <a:bodyPr/>
        <a:lstStyle/>
        <a:p>
          <a:r>
            <a:rPr lang="en-US" sz="1600" dirty="0"/>
            <a:t>Biology</a:t>
          </a:r>
        </a:p>
      </dgm:t>
    </dgm:pt>
    <dgm:pt modelId="{7BFD7D65-7634-409C-B878-3A8AE6A610A4}" type="parTrans" cxnId="{399A6D27-8B69-44A8-89F4-3484F945A34A}">
      <dgm:prSet/>
      <dgm:spPr/>
      <dgm:t>
        <a:bodyPr/>
        <a:lstStyle/>
        <a:p>
          <a:endParaRPr lang="en-US"/>
        </a:p>
      </dgm:t>
    </dgm:pt>
    <dgm:pt modelId="{4370F28A-0222-4A5F-83D3-6586E15F2971}" type="sibTrans" cxnId="{399A6D27-8B69-44A8-89F4-3484F945A34A}">
      <dgm:prSet/>
      <dgm:spPr/>
      <dgm:t>
        <a:bodyPr/>
        <a:lstStyle/>
        <a:p>
          <a:endParaRPr lang="en-US"/>
        </a:p>
      </dgm:t>
    </dgm:pt>
    <dgm:pt modelId="{306694A7-3367-42CB-98F0-2A669F5C7400}">
      <dgm:prSet phldrT="[Text]" custT="1"/>
      <dgm:spPr/>
      <dgm:t>
        <a:bodyPr/>
        <a:lstStyle/>
        <a:p>
          <a:r>
            <a:rPr lang="en-US" sz="1200" dirty="0"/>
            <a:t>Astrophysics</a:t>
          </a:r>
        </a:p>
      </dgm:t>
    </dgm:pt>
    <dgm:pt modelId="{DDD32984-211C-4A50-A002-5078551F4D2B}" type="parTrans" cxnId="{6EB4531B-7B27-41A5-AEE8-EE3F2AE353DE}">
      <dgm:prSet/>
      <dgm:spPr/>
      <dgm:t>
        <a:bodyPr/>
        <a:lstStyle/>
        <a:p>
          <a:endParaRPr lang="en-US"/>
        </a:p>
      </dgm:t>
    </dgm:pt>
    <dgm:pt modelId="{0B5BBB19-4337-4330-A4B5-454233BC3A69}" type="sibTrans" cxnId="{6EB4531B-7B27-41A5-AEE8-EE3F2AE353DE}">
      <dgm:prSet/>
      <dgm:spPr/>
      <dgm:t>
        <a:bodyPr/>
        <a:lstStyle/>
        <a:p>
          <a:endParaRPr lang="en-US"/>
        </a:p>
      </dgm:t>
    </dgm:pt>
    <dgm:pt modelId="{47E89530-DAD2-4655-9BC9-3F135849E125}">
      <dgm:prSet phldrT="[Text]" custT="1"/>
      <dgm:spPr/>
      <dgm:t>
        <a:bodyPr/>
        <a:lstStyle/>
        <a:p>
          <a:r>
            <a:rPr lang="en-US" sz="1200" dirty="0"/>
            <a:t>HEP/DPHEP</a:t>
          </a:r>
        </a:p>
      </dgm:t>
    </dgm:pt>
    <dgm:pt modelId="{971DC6B7-3018-4543-9F4A-CC963ECFE9ED}" type="parTrans" cxnId="{2C3D6D08-DDA7-479A-AF3C-F6EF310869B9}">
      <dgm:prSet/>
      <dgm:spPr/>
      <dgm:t>
        <a:bodyPr/>
        <a:lstStyle/>
        <a:p>
          <a:endParaRPr lang="en-US"/>
        </a:p>
      </dgm:t>
    </dgm:pt>
    <dgm:pt modelId="{A72351C5-2B74-4E60-90E0-87EFD1E68168}" type="sibTrans" cxnId="{2C3D6D08-DDA7-479A-AF3C-F6EF310869B9}">
      <dgm:prSet/>
      <dgm:spPr/>
      <dgm:t>
        <a:bodyPr/>
        <a:lstStyle/>
        <a:p>
          <a:endParaRPr lang="en-US"/>
        </a:p>
      </dgm:t>
    </dgm:pt>
    <dgm:pt modelId="{4CB6A62E-3D94-42FC-81E2-2F88452EC285}" type="pres">
      <dgm:prSet presAssocID="{DB4F1519-345A-4EAD-90DF-C17E1D2C5CF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7297D66-0019-4E2F-9FE3-62FE066703FA}" type="pres">
      <dgm:prSet presAssocID="{274836FB-7389-4D40-955F-5C257B66EC04}" presName="centerShape" presStyleLbl="node0" presStyleIdx="0" presStyleCnt="1"/>
      <dgm:spPr/>
    </dgm:pt>
    <dgm:pt modelId="{7CC7F273-4662-4551-B288-14899912A3FE}" type="pres">
      <dgm:prSet presAssocID="{7BFD7D65-7634-409C-B878-3A8AE6A610A4}" presName="Name9" presStyleLbl="parChTrans1D2" presStyleIdx="0" presStyleCnt="3"/>
      <dgm:spPr/>
    </dgm:pt>
    <dgm:pt modelId="{DC2A943E-AA5F-49AB-9167-32056706346F}" type="pres">
      <dgm:prSet presAssocID="{7BFD7D65-7634-409C-B878-3A8AE6A610A4}" presName="connTx" presStyleLbl="parChTrans1D2" presStyleIdx="0" presStyleCnt="3"/>
      <dgm:spPr/>
    </dgm:pt>
    <dgm:pt modelId="{B59FD03D-CE3D-46DD-BEDD-5B8D302BC672}" type="pres">
      <dgm:prSet presAssocID="{DFD06628-A33D-4050-8E8E-4C9DBD6E2E47}" presName="node" presStyleLbl="node1" presStyleIdx="0" presStyleCnt="3">
        <dgm:presLayoutVars>
          <dgm:bulletEnabled val="1"/>
        </dgm:presLayoutVars>
      </dgm:prSet>
      <dgm:spPr/>
    </dgm:pt>
    <dgm:pt modelId="{4569715E-9319-467A-A084-8106A887A514}" type="pres">
      <dgm:prSet presAssocID="{DDD32984-211C-4A50-A002-5078551F4D2B}" presName="Name9" presStyleLbl="parChTrans1D2" presStyleIdx="1" presStyleCnt="3"/>
      <dgm:spPr/>
    </dgm:pt>
    <dgm:pt modelId="{644C6F73-C2AC-4B93-9E39-23CF38253F9E}" type="pres">
      <dgm:prSet presAssocID="{DDD32984-211C-4A50-A002-5078551F4D2B}" presName="connTx" presStyleLbl="parChTrans1D2" presStyleIdx="1" presStyleCnt="3"/>
      <dgm:spPr/>
    </dgm:pt>
    <dgm:pt modelId="{90E3F1C4-B12F-48AB-B8F3-5F4B57E3BC07}" type="pres">
      <dgm:prSet presAssocID="{306694A7-3367-42CB-98F0-2A669F5C7400}" presName="node" presStyleLbl="node1" presStyleIdx="1" presStyleCnt="3">
        <dgm:presLayoutVars>
          <dgm:bulletEnabled val="1"/>
        </dgm:presLayoutVars>
      </dgm:prSet>
      <dgm:spPr/>
    </dgm:pt>
    <dgm:pt modelId="{A1182EE9-FFC3-42B0-92BC-2DDFAE8107AB}" type="pres">
      <dgm:prSet presAssocID="{971DC6B7-3018-4543-9F4A-CC963ECFE9ED}" presName="Name9" presStyleLbl="parChTrans1D2" presStyleIdx="2" presStyleCnt="3"/>
      <dgm:spPr/>
    </dgm:pt>
    <dgm:pt modelId="{06D91AAC-D70E-47A9-B9F1-850FC8FC84B9}" type="pres">
      <dgm:prSet presAssocID="{971DC6B7-3018-4543-9F4A-CC963ECFE9ED}" presName="connTx" presStyleLbl="parChTrans1D2" presStyleIdx="2" presStyleCnt="3"/>
      <dgm:spPr/>
    </dgm:pt>
    <dgm:pt modelId="{A7639F62-8885-4BAA-AB7B-00CBF4DA59FC}" type="pres">
      <dgm:prSet presAssocID="{47E89530-DAD2-4655-9BC9-3F135849E125}" presName="node" presStyleLbl="node1" presStyleIdx="2" presStyleCnt="3">
        <dgm:presLayoutVars>
          <dgm:bulletEnabled val="1"/>
        </dgm:presLayoutVars>
      </dgm:prSet>
      <dgm:spPr/>
    </dgm:pt>
  </dgm:ptLst>
  <dgm:cxnLst>
    <dgm:cxn modelId="{2C3D6D08-DDA7-479A-AF3C-F6EF310869B9}" srcId="{274836FB-7389-4D40-955F-5C257B66EC04}" destId="{47E89530-DAD2-4655-9BC9-3F135849E125}" srcOrd="2" destOrd="0" parTransId="{971DC6B7-3018-4543-9F4A-CC963ECFE9ED}" sibTransId="{A72351C5-2B74-4E60-90E0-87EFD1E68168}"/>
    <dgm:cxn modelId="{21729A10-74C5-4C07-AD3C-FAD7A6A913A7}" type="presOf" srcId="{DB4F1519-345A-4EAD-90DF-C17E1D2C5CF7}" destId="{4CB6A62E-3D94-42FC-81E2-2F88452EC285}" srcOrd="0" destOrd="0" presId="urn:microsoft.com/office/officeart/2005/8/layout/radial1"/>
    <dgm:cxn modelId="{97F69815-5660-4AB3-A581-5C738F0359DA}" type="presOf" srcId="{7BFD7D65-7634-409C-B878-3A8AE6A610A4}" destId="{7CC7F273-4662-4551-B288-14899912A3FE}" srcOrd="0" destOrd="0" presId="urn:microsoft.com/office/officeart/2005/8/layout/radial1"/>
    <dgm:cxn modelId="{6EB4531B-7B27-41A5-AEE8-EE3F2AE353DE}" srcId="{274836FB-7389-4D40-955F-5C257B66EC04}" destId="{306694A7-3367-42CB-98F0-2A669F5C7400}" srcOrd="1" destOrd="0" parTransId="{DDD32984-211C-4A50-A002-5078551F4D2B}" sibTransId="{0B5BBB19-4337-4330-A4B5-454233BC3A69}"/>
    <dgm:cxn modelId="{A038E323-64E2-4C3F-808E-7128C5745B3E}" type="presOf" srcId="{274836FB-7389-4D40-955F-5C257B66EC04}" destId="{77297D66-0019-4E2F-9FE3-62FE066703FA}" srcOrd="0" destOrd="0" presId="urn:microsoft.com/office/officeart/2005/8/layout/radial1"/>
    <dgm:cxn modelId="{399A6D27-8B69-44A8-89F4-3484F945A34A}" srcId="{274836FB-7389-4D40-955F-5C257B66EC04}" destId="{DFD06628-A33D-4050-8E8E-4C9DBD6E2E47}" srcOrd="0" destOrd="0" parTransId="{7BFD7D65-7634-409C-B878-3A8AE6A610A4}" sibTransId="{4370F28A-0222-4A5F-83D3-6586E15F2971}"/>
    <dgm:cxn modelId="{BFE4E758-78DF-4B53-8CED-5ABE373ACC7C}" type="presOf" srcId="{7BFD7D65-7634-409C-B878-3A8AE6A610A4}" destId="{DC2A943E-AA5F-49AB-9167-32056706346F}" srcOrd="1" destOrd="0" presId="urn:microsoft.com/office/officeart/2005/8/layout/radial1"/>
    <dgm:cxn modelId="{F6F76E5A-565F-4943-B69C-AB2A8B405BB1}" type="presOf" srcId="{DDD32984-211C-4A50-A002-5078551F4D2B}" destId="{644C6F73-C2AC-4B93-9E39-23CF38253F9E}" srcOrd="1" destOrd="0" presId="urn:microsoft.com/office/officeart/2005/8/layout/radial1"/>
    <dgm:cxn modelId="{ED8DEA8A-9EB8-431F-97CC-7653F7F9BA1B}" srcId="{DB4F1519-345A-4EAD-90DF-C17E1D2C5CF7}" destId="{274836FB-7389-4D40-955F-5C257B66EC04}" srcOrd="0" destOrd="0" parTransId="{D3A574AA-D2B1-432E-BB2B-C384C0EBA7E0}" sibTransId="{AF86579E-9E87-4F13-AF19-64095D3A83AF}"/>
    <dgm:cxn modelId="{68DFA2A5-6F8B-42C7-B452-06B0ABBD5495}" type="presOf" srcId="{47E89530-DAD2-4655-9BC9-3F135849E125}" destId="{A7639F62-8885-4BAA-AB7B-00CBF4DA59FC}" srcOrd="0" destOrd="0" presId="urn:microsoft.com/office/officeart/2005/8/layout/radial1"/>
    <dgm:cxn modelId="{0E0FF4B7-418B-44A3-9FAA-14CDFA08973B}" type="presOf" srcId="{DDD32984-211C-4A50-A002-5078551F4D2B}" destId="{4569715E-9319-467A-A084-8106A887A514}" srcOrd="0" destOrd="0" presId="urn:microsoft.com/office/officeart/2005/8/layout/radial1"/>
    <dgm:cxn modelId="{32B2F8CB-0D04-4E81-9F57-F59CB70897B4}" type="presOf" srcId="{306694A7-3367-42CB-98F0-2A669F5C7400}" destId="{90E3F1C4-B12F-48AB-B8F3-5F4B57E3BC07}" srcOrd="0" destOrd="0" presId="urn:microsoft.com/office/officeart/2005/8/layout/radial1"/>
    <dgm:cxn modelId="{7D02E5ED-9416-4132-AC48-0BFF0DF2545A}" type="presOf" srcId="{DFD06628-A33D-4050-8E8E-4C9DBD6E2E47}" destId="{B59FD03D-CE3D-46DD-BEDD-5B8D302BC672}" srcOrd="0" destOrd="0" presId="urn:microsoft.com/office/officeart/2005/8/layout/radial1"/>
    <dgm:cxn modelId="{68413EF6-865E-4731-B06E-5821BA74DB7F}" type="presOf" srcId="{971DC6B7-3018-4543-9F4A-CC963ECFE9ED}" destId="{A1182EE9-FFC3-42B0-92BC-2DDFAE8107AB}" srcOrd="0" destOrd="0" presId="urn:microsoft.com/office/officeart/2005/8/layout/radial1"/>
    <dgm:cxn modelId="{964D8AF7-A2C4-4FB4-AA5C-DFE982A3296C}" type="presOf" srcId="{971DC6B7-3018-4543-9F4A-CC963ECFE9ED}" destId="{06D91AAC-D70E-47A9-B9F1-850FC8FC84B9}" srcOrd="1" destOrd="0" presId="urn:microsoft.com/office/officeart/2005/8/layout/radial1"/>
    <dgm:cxn modelId="{EE907438-33BD-4D7D-B8F8-A81BCCCB627B}" type="presParOf" srcId="{4CB6A62E-3D94-42FC-81E2-2F88452EC285}" destId="{77297D66-0019-4E2F-9FE3-62FE066703FA}" srcOrd="0" destOrd="0" presId="urn:microsoft.com/office/officeart/2005/8/layout/radial1"/>
    <dgm:cxn modelId="{8642EBB4-E45F-4590-93C7-14718C6AA685}" type="presParOf" srcId="{4CB6A62E-3D94-42FC-81E2-2F88452EC285}" destId="{7CC7F273-4662-4551-B288-14899912A3FE}" srcOrd="1" destOrd="0" presId="urn:microsoft.com/office/officeart/2005/8/layout/radial1"/>
    <dgm:cxn modelId="{BDE9A8F1-CF7E-45AF-BB09-CEBC2B8BF526}" type="presParOf" srcId="{7CC7F273-4662-4551-B288-14899912A3FE}" destId="{DC2A943E-AA5F-49AB-9167-32056706346F}" srcOrd="0" destOrd="0" presId="urn:microsoft.com/office/officeart/2005/8/layout/radial1"/>
    <dgm:cxn modelId="{2D5C94AB-975F-4CA8-8699-5C906131634A}" type="presParOf" srcId="{4CB6A62E-3D94-42FC-81E2-2F88452EC285}" destId="{B59FD03D-CE3D-46DD-BEDD-5B8D302BC672}" srcOrd="2" destOrd="0" presId="urn:microsoft.com/office/officeart/2005/8/layout/radial1"/>
    <dgm:cxn modelId="{E5FF1E71-1F2A-4740-82FF-10490C2C870A}" type="presParOf" srcId="{4CB6A62E-3D94-42FC-81E2-2F88452EC285}" destId="{4569715E-9319-467A-A084-8106A887A514}" srcOrd="3" destOrd="0" presId="urn:microsoft.com/office/officeart/2005/8/layout/radial1"/>
    <dgm:cxn modelId="{F0B8D677-455A-44D2-AF9F-A7720B1A1B14}" type="presParOf" srcId="{4569715E-9319-467A-A084-8106A887A514}" destId="{644C6F73-C2AC-4B93-9E39-23CF38253F9E}" srcOrd="0" destOrd="0" presId="urn:microsoft.com/office/officeart/2005/8/layout/radial1"/>
    <dgm:cxn modelId="{324FF091-AFDC-442C-8C45-C58A64705087}" type="presParOf" srcId="{4CB6A62E-3D94-42FC-81E2-2F88452EC285}" destId="{90E3F1C4-B12F-48AB-B8F3-5F4B57E3BC07}" srcOrd="4" destOrd="0" presId="urn:microsoft.com/office/officeart/2005/8/layout/radial1"/>
    <dgm:cxn modelId="{13FECC8F-3262-43A9-BFFE-016C3ADBF5C4}" type="presParOf" srcId="{4CB6A62E-3D94-42FC-81E2-2F88452EC285}" destId="{A1182EE9-FFC3-42B0-92BC-2DDFAE8107AB}" srcOrd="5" destOrd="0" presId="urn:microsoft.com/office/officeart/2005/8/layout/radial1"/>
    <dgm:cxn modelId="{96BCF02A-7D7F-455B-A13E-E4A0CA23F756}" type="presParOf" srcId="{A1182EE9-FFC3-42B0-92BC-2DDFAE8107AB}" destId="{06D91AAC-D70E-47A9-B9F1-850FC8FC84B9}" srcOrd="0" destOrd="0" presId="urn:microsoft.com/office/officeart/2005/8/layout/radial1"/>
    <dgm:cxn modelId="{4C6E84FE-A2A2-41EA-BE11-036849ABB686}" type="presParOf" srcId="{4CB6A62E-3D94-42FC-81E2-2F88452EC285}" destId="{A7639F62-8885-4BAA-AB7B-00CBF4DA59FC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090CB5-BCEC-4A20-965A-845E08D99BE0}" type="doc">
      <dgm:prSet loTypeId="urn:microsoft.com/office/officeart/2005/8/layout/radial1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3822004-FA3F-497E-BD3B-EA4385E22273}">
      <dgm:prSet phldrT="[Text]"/>
      <dgm:spPr/>
      <dgm:t>
        <a:bodyPr/>
        <a:lstStyle/>
        <a:p>
          <a:r>
            <a:rPr lang="en-US" dirty="0"/>
            <a:t>Multi-disciplinary</a:t>
          </a:r>
        </a:p>
      </dgm:t>
    </dgm:pt>
    <dgm:pt modelId="{11E8DE75-7E51-4217-96C0-88FF32D5F62E}" type="parTrans" cxnId="{82C73700-046A-4D6F-89FB-82C77563B0D5}">
      <dgm:prSet/>
      <dgm:spPr/>
      <dgm:t>
        <a:bodyPr/>
        <a:lstStyle/>
        <a:p>
          <a:endParaRPr lang="en-US"/>
        </a:p>
      </dgm:t>
    </dgm:pt>
    <dgm:pt modelId="{C5E755A4-7D70-4891-8CD8-76800B10D8C0}" type="sibTrans" cxnId="{82C73700-046A-4D6F-89FB-82C77563B0D5}">
      <dgm:prSet/>
      <dgm:spPr/>
      <dgm:t>
        <a:bodyPr/>
        <a:lstStyle/>
        <a:p>
          <a:endParaRPr lang="en-US"/>
        </a:p>
      </dgm:t>
    </dgm:pt>
    <dgm:pt modelId="{294F9755-FB45-4122-85E2-B309E3B4593A}">
      <dgm:prSet phldrT="[Text]"/>
      <dgm:spPr/>
      <dgm:t>
        <a:bodyPr/>
        <a:lstStyle/>
        <a:p>
          <a:r>
            <a:rPr lang="en-US" dirty="0"/>
            <a:t>Physicists</a:t>
          </a:r>
        </a:p>
      </dgm:t>
    </dgm:pt>
    <dgm:pt modelId="{8C1D548C-B6A1-4A09-86B3-311F47424B30}" type="parTrans" cxnId="{3BF1C1BA-4BC2-4746-9A3F-A084E34ADFC8}">
      <dgm:prSet/>
      <dgm:spPr/>
      <dgm:t>
        <a:bodyPr/>
        <a:lstStyle/>
        <a:p>
          <a:endParaRPr lang="en-US"/>
        </a:p>
      </dgm:t>
    </dgm:pt>
    <dgm:pt modelId="{776EF2A6-89B8-4412-8E9A-8C0AD6198E11}" type="sibTrans" cxnId="{3BF1C1BA-4BC2-4746-9A3F-A084E34ADFC8}">
      <dgm:prSet/>
      <dgm:spPr/>
      <dgm:t>
        <a:bodyPr/>
        <a:lstStyle/>
        <a:p>
          <a:endParaRPr lang="en-US"/>
        </a:p>
      </dgm:t>
    </dgm:pt>
    <dgm:pt modelId="{CEDB4057-8903-4BAD-80C7-CE23B364B341}">
      <dgm:prSet phldrT="[Text]"/>
      <dgm:spPr/>
      <dgm:t>
        <a:bodyPr/>
        <a:lstStyle/>
        <a:p>
          <a:r>
            <a:rPr lang="en-US" dirty="0"/>
            <a:t>Digital Librarians</a:t>
          </a:r>
        </a:p>
      </dgm:t>
    </dgm:pt>
    <dgm:pt modelId="{40B2B3B4-4CBA-46E6-B001-FE2E2537204C}" type="parTrans" cxnId="{78E5147E-4C0E-4B41-8226-2CA15E759073}">
      <dgm:prSet/>
      <dgm:spPr/>
      <dgm:t>
        <a:bodyPr/>
        <a:lstStyle/>
        <a:p>
          <a:endParaRPr lang="en-US"/>
        </a:p>
      </dgm:t>
    </dgm:pt>
    <dgm:pt modelId="{A9FE252B-A00B-4785-B9A5-75D6AABDCFDE}" type="sibTrans" cxnId="{78E5147E-4C0E-4B41-8226-2CA15E759073}">
      <dgm:prSet/>
      <dgm:spPr/>
      <dgm:t>
        <a:bodyPr/>
        <a:lstStyle/>
        <a:p>
          <a:endParaRPr lang="en-US"/>
        </a:p>
      </dgm:t>
    </dgm:pt>
    <dgm:pt modelId="{A66C1215-A41B-4495-90E2-2F6A6C73A5D8}">
      <dgm:prSet phldrT="[Text]"/>
      <dgm:spPr/>
      <dgm:t>
        <a:bodyPr/>
        <a:lstStyle/>
        <a:p>
          <a:r>
            <a:rPr lang="en-US" dirty="0"/>
            <a:t>Computer Scientists</a:t>
          </a:r>
        </a:p>
      </dgm:t>
    </dgm:pt>
    <dgm:pt modelId="{FDCFCE57-A0F0-494F-AAAE-87692E17664A}" type="parTrans" cxnId="{1696B136-CDD4-4F62-B370-36640B30D334}">
      <dgm:prSet/>
      <dgm:spPr/>
      <dgm:t>
        <a:bodyPr/>
        <a:lstStyle/>
        <a:p>
          <a:endParaRPr lang="en-US"/>
        </a:p>
      </dgm:t>
    </dgm:pt>
    <dgm:pt modelId="{FF57A410-E1DD-417A-90FB-3A9212063279}" type="sibTrans" cxnId="{1696B136-CDD4-4F62-B370-36640B30D334}">
      <dgm:prSet/>
      <dgm:spPr/>
      <dgm:t>
        <a:bodyPr/>
        <a:lstStyle/>
        <a:p>
          <a:endParaRPr lang="en-US"/>
        </a:p>
      </dgm:t>
    </dgm:pt>
    <dgm:pt modelId="{E1F1F531-D88F-4B56-A0D5-D7F66BB9C06F}" type="pres">
      <dgm:prSet presAssocID="{0B090CB5-BCEC-4A20-965A-845E08D99BE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4EC0C6-EAD1-41EC-844E-62A73CCECDFE}" type="pres">
      <dgm:prSet presAssocID="{83822004-FA3F-497E-BD3B-EA4385E22273}" presName="centerShape" presStyleLbl="node0" presStyleIdx="0" presStyleCnt="1"/>
      <dgm:spPr/>
    </dgm:pt>
    <dgm:pt modelId="{3702B6BF-6F14-4838-B5A4-E966A12A94A1}" type="pres">
      <dgm:prSet presAssocID="{8C1D548C-B6A1-4A09-86B3-311F47424B30}" presName="Name9" presStyleLbl="parChTrans1D2" presStyleIdx="0" presStyleCnt="3"/>
      <dgm:spPr/>
    </dgm:pt>
    <dgm:pt modelId="{CB0A8176-543F-4566-AE1B-402B8BC8BB01}" type="pres">
      <dgm:prSet presAssocID="{8C1D548C-B6A1-4A09-86B3-311F47424B30}" presName="connTx" presStyleLbl="parChTrans1D2" presStyleIdx="0" presStyleCnt="3"/>
      <dgm:spPr/>
    </dgm:pt>
    <dgm:pt modelId="{E4A4ADBB-6936-4083-9570-ED5B69B61663}" type="pres">
      <dgm:prSet presAssocID="{294F9755-FB45-4122-85E2-B309E3B4593A}" presName="node" presStyleLbl="node1" presStyleIdx="0" presStyleCnt="3">
        <dgm:presLayoutVars>
          <dgm:bulletEnabled val="1"/>
        </dgm:presLayoutVars>
      </dgm:prSet>
      <dgm:spPr/>
    </dgm:pt>
    <dgm:pt modelId="{D25A8255-82F8-4E04-BC1C-BCA6A59C278D}" type="pres">
      <dgm:prSet presAssocID="{40B2B3B4-4CBA-46E6-B001-FE2E2537204C}" presName="Name9" presStyleLbl="parChTrans1D2" presStyleIdx="1" presStyleCnt="3"/>
      <dgm:spPr/>
    </dgm:pt>
    <dgm:pt modelId="{E8D66623-89DC-4136-B1D2-7F2651571543}" type="pres">
      <dgm:prSet presAssocID="{40B2B3B4-4CBA-46E6-B001-FE2E2537204C}" presName="connTx" presStyleLbl="parChTrans1D2" presStyleIdx="1" presStyleCnt="3"/>
      <dgm:spPr/>
    </dgm:pt>
    <dgm:pt modelId="{7ED7A067-A99C-4A22-95F6-87BB826B7F40}" type="pres">
      <dgm:prSet presAssocID="{CEDB4057-8903-4BAD-80C7-CE23B364B341}" presName="node" presStyleLbl="node1" presStyleIdx="1" presStyleCnt="3">
        <dgm:presLayoutVars>
          <dgm:bulletEnabled val="1"/>
        </dgm:presLayoutVars>
      </dgm:prSet>
      <dgm:spPr/>
    </dgm:pt>
    <dgm:pt modelId="{32AF2A5D-091D-4919-A5B9-6106C0AA286E}" type="pres">
      <dgm:prSet presAssocID="{FDCFCE57-A0F0-494F-AAAE-87692E17664A}" presName="Name9" presStyleLbl="parChTrans1D2" presStyleIdx="2" presStyleCnt="3"/>
      <dgm:spPr/>
    </dgm:pt>
    <dgm:pt modelId="{33372CC6-177E-4FB6-B706-C9B846A0E99A}" type="pres">
      <dgm:prSet presAssocID="{FDCFCE57-A0F0-494F-AAAE-87692E17664A}" presName="connTx" presStyleLbl="parChTrans1D2" presStyleIdx="2" presStyleCnt="3"/>
      <dgm:spPr/>
    </dgm:pt>
    <dgm:pt modelId="{8F089D6E-4E11-4B77-AE0F-D437E2535B93}" type="pres">
      <dgm:prSet presAssocID="{A66C1215-A41B-4495-90E2-2F6A6C73A5D8}" presName="node" presStyleLbl="node1" presStyleIdx="2" presStyleCnt="3">
        <dgm:presLayoutVars>
          <dgm:bulletEnabled val="1"/>
        </dgm:presLayoutVars>
      </dgm:prSet>
      <dgm:spPr/>
    </dgm:pt>
  </dgm:ptLst>
  <dgm:cxnLst>
    <dgm:cxn modelId="{82C73700-046A-4D6F-89FB-82C77563B0D5}" srcId="{0B090CB5-BCEC-4A20-965A-845E08D99BE0}" destId="{83822004-FA3F-497E-BD3B-EA4385E22273}" srcOrd="0" destOrd="0" parTransId="{11E8DE75-7E51-4217-96C0-88FF32D5F62E}" sibTransId="{C5E755A4-7D70-4891-8CD8-76800B10D8C0}"/>
    <dgm:cxn modelId="{1696B136-CDD4-4F62-B370-36640B30D334}" srcId="{83822004-FA3F-497E-BD3B-EA4385E22273}" destId="{A66C1215-A41B-4495-90E2-2F6A6C73A5D8}" srcOrd="2" destOrd="0" parTransId="{FDCFCE57-A0F0-494F-AAAE-87692E17664A}" sibTransId="{FF57A410-E1DD-417A-90FB-3A9212063279}"/>
    <dgm:cxn modelId="{04C04240-36A1-4160-A81B-D8AF872F7A4D}" type="presOf" srcId="{294F9755-FB45-4122-85E2-B309E3B4593A}" destId="{E4A4ADBB-6936-4083-9570-ED5B69B61663}" srcOrd="0" destOrd="0" presId="urn:microsoft.com/office/officeart/2005/8/layout/radial1"/>
    <dgm:cxn modelId="{E5571969-0E1B-4358-BE73-185EE5BACD86}" type="presOf" srcId="{8C1D548C-B6A1-4A09-86B3-311F47424B30}" destId="{CB0A8176-543F-4566-AE1B-402B8BC8BB01}" srcOrd="1" destOrd="0" presId="urn:microsoft.com/office/officeart/2005/8/layout/radial1"/>
    <dgm:cxn modelId="{8A3E0F73-ED37-4EE3-88E3-62AECC5F8F15}" type="presOf" srcId="{FDCFCE57-A0F0-494F-AAAE-87692E17664A}" destId="{33372CC6-177E-4FB6-B706-C9B846A0E99A}" srcOrd="1" destOrd="0" presId="urn:microsoft.com/office/officeart/2005/8/layout/radial1"/>
    <dgm:cxn modelId="{78E5147E-4C0E-4B41-8226-2CA15E759073}" srcId="{83822004-FA3F-497E-BD3B-EA4385E22273}" destId="{CEDB4057-8903-4BAD-80C7-CE23B364B341}" srcOrd="1" destOrd="0" parTransId="{40B2B3B4-4CBA-46E6-B001-FE2E2537204C}" sibTransId="{A9FE252B-A00B-4785-B9A5-75D6AABDCFDE}"/>
    <dgm:cxn modelId="{01D6598B-0C67-4297-920D-D671E6F78740}" type="presOf" srcId="{83822004-FA3F-497E-BD3B-EA4385E22273}" destId="{B64EC0C6-EAD1-41EC-844E-62A73CCECDFE}" srcOrd="0" destOrd="0" presId="urn:microsoft.com/office/officeart/2005/8/layout/radial1"/>
    <dgm:cxn modelId="{B00C4D9A-7818-4144-B9FA-85B3459BA783}" type="presOf" srcId="{CEDB4057-8903-4BAD-80C7-CE23B364B341}" destId="{7ED7A067-A99C-4A22-95F6-87BB826B7F40}" srcOrd="0" destOrd="0" presId="urn:microsoft.com/office/officeart/2005/8/layout/radial1"/>
    <dgm:cxn modelId="{3BF1C1BA-4BC2-4746-9A3F-A084E34ADFC8}" srcId="{83822004-FA3F-497E-BD3B-EA4385E22273}" destId="{294F9755-FB45-4122-85E2-B309E3B4593A}" srcOrd="0" destOrd="0" parTransId="{8C1D548C-B6A1-4A09-86B3-311F47424B30}" sibTransId="{776EF2A6-89B8-4412-8E9A-8C0AD6198E11}"/>
    <dgm:cxn modelId="{2E6F6BBD-110A-467F-9C9F-3499FEFE2D41}" type="presOf" srcId="{40B2B3B4-4CBA-46E6-B001-FE2E2537204C}" destId="{D25A8255-82F8-4E04-BC1C-BCA6A59C278D}" srcOrd="0" destOrd="0" presId="urn:microsoft.com/office/officeart/2005/8/layout/radial1"/>
    <dgm:cxn modelId="{1E3E65D4-B9A7-4F72-8DFE-33FAFC29C6D2}" type="presOf" srcId="{8C1D548C-B6A1-4A09-86B3-311F47424B30}" destId="{3702B6BF-6F14-4838-B5A4-E966A12A94A1}" srcOrd="0" destOrd="0" presId="urn:microsoft.com/office/officeart/2005/8/layout/radial1"/>
    <dgm:cxn modelId="{C8D3D9D5-9FA9-4612-890B-FA7C4729DBA7}" type="presOf" srcId="{40B2B3B4-4CBA-46E6-B001-FE2E2537204C}" destId="{E8D66623-89DC-4136-B1D2-7F2651571543}" srcOrd="1" destOrd="0" presId="urn:microsoft.com/office/officeart/2005/8/layout/radial1"/>
    <dgm:cxn modelId="{D75C79E8-0D3E-422C-9EA9-1A1FE00E9C0F}" type="presOf" srcId="{FDCFCE57-A0F0-494F-AAAE-87692E17664A}" destId="{32AF2A5D-091D-4919-A5B9-6106C0AA286E}" srcOrd="0" destOrd="0" presId="urn:microsoft.com/office/officeart/2005/8/layout/radial1"/>
    <dgm:cxn modelId="{CAFC3DEC-404F-47F8-930E-DF967B84052E}" type="presOf" srcId="{0B090CB5-BCEC-4A20-965A-845E08D99BE0}" destId="{E1F1F531-D88F-4B56-A0D5-D7F66BB9C06F}" srcOrd="0" destOrd="0" presId="urn:microsoft.com/office/officeart/2005/8/layout/radial1"/>
    <dgm:cxn modelId="{F6B63EFC-D4A5-49B3-9A63-FF9900E8EACB}" type="presOf" srcId="{A66C1215-A41B-4495-90E2-2F6A6C73A5D8}" destId="{8F089D6E-4E11-4B77-AE0F-D437E2535B93}" srcOrd="0" destOrd="0" presId="urn:microsoft.com/office/officeart/2005/8/layout/radial1"/>
    <dgm:cxn modelId="{DDD5975C-3DD0-426E-8E24-7FA2305E5ECF}" type="presParOf" srcId="{E1F1F531-D88F-4B56-A0D5-D7F66BB9C06F}" destId="{B64EC0C6-EAD1-41EC-844E-62A73CCECDFE}" srcOrd="0" destOrd="0" presId="urn:microsoft.com/office/officeart/2005/8/layout/radial1"/>
    <dgm:cxn modelId="{8D2EC613-C605-4D22-819F-692B8E7AE5A1}" type="presParOf" srcId="{E1F1F531-D88F-4B56-A0D5-D7F66BB9C06F}" destId="{3702B6BF-6F14-4838-B5A4-E966A12A94A1}" srcOrd="1" destOrd="0" presId="urn:microsoft.com/office/officeart/2005/8/layout/radial1"/>
    <dgm:cxn modelId="{5F2B0C3A-A7E8-44A7-9638-D6017DD0A67E}" type="presParOf" srcId="{3702B6BF-6F14-4838-B5A4-E966A12A94A1}" destId="{CB0A8176-543F-4566-AE1B-402B8BC8BB01}" srcOrd="0" destOrd="0" presId="urn:microsoft.com/office/officeart/2005/8/layout/radial1"/>
    <dgm:cxn modelId="{CEF9BBE5-46EE-4650-882C-2EAD608B2556}" type="presParOf" srcId="{E1F1F531-D88F-4B56-A0D5-D7F66BB9C06F}" destId="{E4A4ADBB-6936-4083-9570-ED5B69B61663}" srcOrd="2" destOrd="0" presId="urn:microsoft.com/office/officeart/2005/8/layout/radial1"/>
    <dgm:cxn modelId="{2187065F-DE4D-40E9-8752-63CDAD8306BA}" type="presParOf" srcId="{E1F1F531-D88F-4B56-A0D5-D7F66BB9C06F}" destId="{D25A8255-82F8-4E04-BC1C-BCA6A59C278D}" srcOrd="3" destOrd="0" presId="urn:microsoft.com/office/officeart/2005/8/layout/radial1"/>
    <dgm:cxn modelId="{EE4CB433-C704-492C-8DD7-888FBC4EA2D4}" type="presParOf" srcId="{D25A8255-82F8-4E04-BC1C-BCA6A59C278D}" destId="{E8D66623-89DC-4136-B1D2-7F2651571543}" srcOrd="0" destOrd="0" presId="urn:microsoft.com/office/officeart/2005/8/layout/radial1"/>
    <dgm:cxn modelId="{2BFEED4A-8C4F-41E4-BA91-1E5528D8A065}" type="presParOf" srcId="{E1F1F531-D88F-4B56-A0D5-D7F66BB9C06F}" destId="{7ED7A067-A99C-4A22-95F6-87BB826B7F40}" srcOrd="4" destOrd="0" presId="urn:microsoft.com/office/officeart/2005/8/layout/radial1"/>
    <dgm:cxn modelId="{F9687793-8547-44B7-83E3-7C880AB907E7}" type="presParOf" srcId="{E1F1F531-D88F-4B56-A0D5-D7F66BB9C06F}" destId="{32AF2A5D-091D-4919-A5B9-6106C0AA286E}" srcOrd="5" destOrd="0" presId="urn:microsoft.com/office/officeart/2005/8/layout/radial1"/>
    <dgm:cxn modelId="{BD195729-7418-41EE-ACEC-CAEDB8A565DE}" type="presParOf" srcId="{32AF2A5D-091D-4919-A5B9-6106C0AA286E}" destId="{33372CC6-177E-4FB6-B706-C9B846A0E99A}" srcOrd="0" destOrd="0" presId="urn:microsoft.com/office/officeart/2005/8/layout/radial1"/>
    <dgm:cxn modelId="{BB17F4C6-4DA0-4FE4-92AE-8E54CAB2C298}" type="presParOf" srcId="{E1F1F531-D88F-4B56-A0D5-D7F66BB9C06F}" destId="{8F089D6E-4E11-4B77-AE0F-D437E2535B93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8EB02-73C5-4576-AF69-9F11FC1F8F4D}">
      <dsp:nvSpPr>
        <dsp:cNvPr id="0" name=""/>
        <dsp:cNvSpPr/>
      </dsp:nvSpPr>
      <dsp:spPr>
        <a:xfrm>
          <a:off x="3047999" y="0"/>
          <a:ext cx="2032000" cy="1354666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Published</a:t>
          </a:r>
        </a:p>
      </dsp:txBody>
      <dsp:txXfrm>
        <a:off x="3047999" y="0"/>
        <a:ext cx="2032000" cy="1354666"/>
      </dsp:txXfrm>
    </dsp:sp>
    <dsp:sp modelId="{B41BBB27-DF2D-412A-90AD-686DECAAA46C}">
      <dsp:nvSpPr>
        <dsp:cNvPr id="0" name=""/>
        <dsp:cNvSpPr/>
      </dsp:nvSpPr>
      <dsp:spPr>
        <a:xfrm>
          <a:off x="2032000" y="1354666"/>
          <a:ext cx="4064000" cy="1354666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Simple Data, Common Format</a:t>
          </a:r>
        </a:p>
      </dsp:txBody>
      <dsp:txXfrm>
        <a:off x="2743199" y="1354666"/>
        <a:ext cx="2641600" cy="1354666"/>
      </dsp:txXfrm>
    </dsp:sp>
    <dsp:sp modelId="{19A50629-7F10-4C4E-889E-FBB99C83427B}">
      <dsp:nvSpPr>
        <dsp:cNvPr id="0" name=""/>
        <dsp:cNvSpPr/>
      </dsp:nvSpPr>
      <dsp:spPr>
        <a:xfrm>
          <a:off x="1015999" y="2709333"/>
          <a:ext cx="6096000" cy="1354666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Processed Data, Software</a:t>
          </a:r>
        </a:p>
      </dsp:txBody>
      <dsp:txXfrm>
        <a:off x="2082799" y="2709333"/>
        <a:ext cx="3962400" cy="1354666"/>
      </dsp:txXfrm>
    </dsp:sp>
    <dsp:sp modelId="{3E46322D-171C-4A54-910B-010CA2AD2650}">
      <dsp:nvSpPr>
        <dsp:cNvPr id="0" name=""/>
        <dsp:cNvSpPr/>
      </dsp:nvSpPr>
      <dsp:spPr>
        <a:xfrm>
          <a:off x="0" y="4064000"/>
          <a:ext cx="8128000" cy="1354666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Raw Data, All Software</a:t>
          </a:r>
        </a:p>
      </dsp:txBody>
      <dsp:txXfrm>
        <a:off x="1422399" y="4064000"/>
        <a:ext cx="5283200" cy="1354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97D66-0019-4E2F-9FE3-62FE066703FA}">
      <dsp:nvSpPr>
        <dsp:cNvPr id="0" name=""/>
        <dsp:cNvSpPr/>
      </dsp:nvSpPr>
      <dsp:spPr>
        <a:xfrm>
          <a:off x="2331197" y="1798141"/>
          <a:ext cx="1368949" cy="1368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Array of Sciences</a:t>
          </a:r>
        </a:p>
      </dsp:txBody>
      <dsp:txXfrm>
        <a:off x="2531675" y="1998619"/>
        <a:ext cx="967993" cy="967993"/>
      </dsp:txXfrm>
    </dsp:sp>
    <dsp:sp modelId="{7CC7F273-4662-4551-B288-14899912A3FE}">
      <dsp:nvSpPr>
        <dsp:cNvPr id="0" name=""/>
        <dsp:cNvSpPr/>
      </dsp:nvSpPr>
      <dsp:spPr>
        <a:xfrm rot="16200000">
          <a:off x="2809188" y="1571229"/>
          <a:ext cx="412968" cy="40855"/>
        </a:xfrm>
        <a:custGeom>
          <a:avLst/>
          <a:gdLst/>
          <a:ahLst/>
          <a:cxnLst/>
          <a:rect l="0" t="0" r="0" b="0"/>
          <a:pathLst>
            <a:path>
              <a:moveTo>
                <a:pt x="0" y="20427"/>
              </a:moveTo>
              <a:lnTo>
                <a:pt x="412968" y="2042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05348" y="1581333"/>
        <a:ext cx="20648" cy="20648"/>
      </dsp:txXfrm>
    </dsp:sp>
    <dsp:sp modelId="{B59FD03D-CE3D-46DD-BEDD-5B8D302BC672}">
      <dsp:nvSpPr>
        <dsp:cNvPr id="0" name=""/>
        <dsp:cNvSpPr/>
      </dsp:nvSpPr>
      <dsp:spPr>
        <a:xfrm>
          <a:off x="2331197" y="16223"/>
          <a:ext cx="1368949" cy="1368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Biology</a:t>
          </a:r>
        </a:p>
      </dsp:txBody>
      <dsp:txXfrm>
        <a:off x="2531675" y="216701"/>
        <a:ext cx="967993" cy="967993"/>
      </dsp:txXfrm>
    </dsp:sp>
    <dsp:sp modelId="{4569715E-9319-467A-A084-8106A887A514}">
      <dsp:nvSpPr>
        <dsp:cNvPr id="0" name=""/>
        <dsp:cNvSpPr/>
      </dsp:nvSpPr>
      <dsp:spPr>
        <a:xfrm rot="1800000">
          <a:off x="3580781" y="2907668"/>
          <a:ext cx="412968" cy="40855"/>
        </a:xfrm>
        <a:custGeom>
          <a:avLst/>
          <a:gdLst/>
          <a:ahLst/>
          <a:cxnLst/>
          <a:rect l="0" t="0" r="0" b="0"/>
          <a:pathLst>
            <a:path>
              <a:moveTo>
                <a:pt x="0" y="20427"/>
              </a:moveTo>
              <a:lnTo>
                <a:pt x="412968" y="2042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76941" y="2917772"/>
        <a:ext cx="20648" cy="20648"/>
      </dsp:txXfrm>
    </dsp:sp>
    <dsp:sp modelId="{90E3F1C4-B12F-48AB-B8F3-5F4B57E3BC07}">
      <dsp:nvSpPr>
        <dsp:cNvPr id="0" name=""/>
        <dsp:cNvSpPr/>
      </dsp:nvSpPr>
      <dsp:spPr>
        <a:xfrm>
          <a:off x="3874384" y="2689100"/>
          <a:ext cx="1368949" cy="1368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Astrophysics</a:t>
          </a:r>
        </a:p>
      </dsp:txBody>
      <dsp:txXfrm>
        <a:off x="4074862" y="2889578"/>
        <a:ext cx="967993" cy="967993"/>
      </dsp:txXfrm>
    </dsp:sp>
    <dsp:sp modelId="{A1182EE9-FFC3-42B0-92BC-2DDFAE8107AB}">
      <dsp:nvSpPr>
        <dsp:cNvPr id="0" name=""/>
        <dsp:cNvSpPr/>
      </dsp:nvSpPr>
      <dsp:spPr>
        <a:xfrm rot="9000000">
          <a:off x="2037594" y="2907668"/>
          <a:ext cx="412968" cy="40855"/>
        </a:xfrm>
        <a:custGeom>
          <a:avLst/>
          <a:gdLst/>
          <a:ahLst/>
          <a:cxnLst/>
          <a:rect l="0" t="0" r="0" b="0"/>
          <a:pathLst>
            <a:path>
              <a:moveTo>
                <a:pt x="0" y="20427"/>
              </a:moveTo>
              <a:lnTo>
                <a:pt x="412968" y="2042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233754" y="2917772"/>
        <a:ext cx="20648" cy="20648"/>
      </dsp:txXfrm>
    </dsp:sp>
    <dsp:sp modelId="{A7639F62-8885-4BAA-AB7B-00CBF4DA59FC}">
      <dsp:nvSpPr>
        <dsp:cNvPr id="0" name=""/>
        <dsp:cNvSpPr/>
      </dsp:nvSpPr>
      <dsp:spPr>
        <a:xfrm>
          <a:off x="788010" y="2689100"/>
          <a:ext cx="1368949" cy="1368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HEP/DPHEP</a:t>
          </a:r>
        </a:p>
      </dsp:txBody>
      <dsp:txXfrm>
        <a:off x="988488" y="2889578"/>
        <a:ext cx="967993" cy="9679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EC0C6-EAD1-41EC-844E-62A73CCECDFE}">
      <dsp:nvSpPr>
        <dsp:cNvPr id="0" name=""/>
        <dsp:cNvSpPr/>
      </dsp:nvSpPr>
      <dsp:spPr>
        <a:xfrm>
          <a:off x="2574650" y="1811666"/>
          <a:ext cx="1390710" cy="139071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Multi-disciplinary</a:t>
          </a:r>
        </a:p>
      </dsp:txBody>
      <dsp:txXfrm>
        <a:off x="2778315" y="2015331"/>
        <a:ext cx="983380" cy="983380"/>
      </dsp:txXfrm>
    </dsp:sp>
    <dsp:sp modelId="{3702B6BF-6F14-4838-B5A4-E966A12A94A1}">
      <dsp:nvSpPr>
        <dsp:cNvPr id="0" name=""/>
        <dsp:cNvSpPr/>
      </dsp:nvSpPr>
      <dsp:spPr>
        <a:xfrm rot="16200000">
          <a:off x="3060575" y="1583097"/>
          <a:ext cx="418860" cy="38276"/>
        </a:xfrm>
        <a:custGeom>
          <a:avLst/>
          <a:gdLst/>
          <a:ahLst/>
          <a:cxnLst/>
          <a:rect l="0" t="0" r="0" b="0"/>
          <a:pathLst>
            <a:path>
              <a:moveTo>
                <a:pt x="0" y="19138"/>
              </a:moveTo>
              <a:lnTo>
                <a:pt x="418860" y="19138"/>
              </a:lnTo>
            </a:path>
          </a:pathLst>
        </a:custGeom>
        <a:noFill/>
        <a:ln w="15875" cap="rnd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59533" y="1591764"/>
        <a:ext cx="20943" cy="20943"/>
      </dsp:txXfrm>
    </dsp:sp>
    <dsp:sp modelId="{E4A4ADBB-6936-4083-9570-ED5B69B61663}">
      <dsp:nvSpPr>
        <dsp:cNvPr id="0" name=""/>
        <dsp:cNvSpPr/>
      </dsp:nvSpPr>
      <dsp:spPr>
        <a:xfrm>
          <a:off x="2574650" y="2095"/>
          <a:ext cx="1390710" cy="139071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Physicists</a:t>
          </a:r>
        </a:p>
      </dsp:txBody>
      <dsp:txXfrm>
        <a:off x="2778315" y="205760"/>
        <a:ext cx="983380" cy="983380"/>
      </dsp:txXfrm>
    </dsp:sp>
    <dsp:sp modelId="{D25A8255-82F8-4E04-BC1C-BCA6A59C278D}">
      <dsp:nvSpPr>
        <dsp:cNvPr id="0" name=""/>
        <dsp:cNvSpPr/>
      </dsp:nvSpPr>
      <dsp:spPr>
        <a:xfrm rot="1800000">
          <a:off x="3844142" y="2940276"/>
          <a:ext cx="418860" cy="38276"/>
        </a:xfrm>
        <a:custGeom>
          <a:avLst/>
          <a:gdLst/>
          <a:ahLst/>
          <a:cxnLst/>
          <a:rect l="0" t="0" r="0" b="0"/>
          <a:pathLst>
            <a:path>
              <a:moveTo>
                <a:pt x="0" y="19138"/>
              </a:moveTo>
              <a:lnTo>
                <a:pt x="418860" y="19138"/>
              </a:lnTo>
            </a:path>
          </a:pathLst>
        </a:custGeom>
        <a:noFill/>
        <a:ln w="15875" cap="rnd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43101" y="2948943"/>
        <a:ext cx="20943" cy="20943"/>
      </dsp:txXfrm>
    </dsp:sp>
    <dsp:sp modelId="{7ED7A067-A99C-4A22-95F6-87BB826B7F40}">
      <dsp:nvSpPr>
        <dsp:cNvPr id="0" name=""/>
        <dsp:cNvSpPr/>
      </dsp:nvSpPr>
      <dsp:spPr>
        <a:xfrm>
          <a:off x="4141785" y="2716452"/>
          <a:ext cx="1390710" cy="139071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Digital Librarians</a:t>
          </a:r>
        </a:p>
      </dsp:txBody>
      <dsp:txXfrm>
        <a:off x="4345450" y="2920117"/>
        <a:ext cx="983380" cy="983380"/>
      </dsp:txXfrm>
    </dsp:sp>
    <dsp:sp modelId="{32AF2A5D-091D-4919-A5B9-6106C0AA286E}">
      <dsp:nvSpPr>
        <dsp:cNvPr id="0" name=""/>
        <dsp:cNvSpPr/>
      </dsp:nvSpPr>
      <dsp:spPr>
        <a:xfrm rot="9000000">
          <a:off x="2277007" y="2940276"/>
          <a:ext cx="418860" cy="38276"/>
        </a:xfrm>
        <a:custGeom>
          <a:avLst/>
          <a:gdLst/>
          <a:ahLst/>
          <a:cxnLst/>
          <a:rect l="0" t="0" r="0" b="0"/>
          <a:pathLst>
            <a:path>
              <a:moveTo>
                <a:pt x="0" y="19138"/>
              </a:moveTo>
              <a:lnTo>
                <a:pt x="418860" y="19138"/>
              </a:lnTo>
            </a:path>
          </a:pathLst>
        </a:custGeom>
        <a:noFill/>
        <a:ln w="15875" cap="rnd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475966" y="2948943"/>
        <a:ext cx="20943" cy="20943"/>
      </dsp:txXfrm>
    </dsp:sp>
    <dsp:sp modelId="{8F089D6E-4E11-4B77-AE0F-D437E2535B93}">
      <dsp:nvSpPr>
        <dsp:cNvPr id="0" name=""/>
        <dsp:cNvSpPr/>
      </dsp:nvSpPr>
      <dsp:spPr>
        <a:xfrm>
          <a:off x="1007515" y="2716452"/>
          <a:ext cx="1390710" cy="139071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Computer Scientists</a:t>
          </a:r>
        </a:p>
      </dsp:txBody>
      <dsp:txXfrm>
        <a:off x="1211180" y="2920117"/>
        <a:ext cx="983380" cy="983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D2BC4-9B36-4DDB-94BC-4AA33DAEF5A7}" type="datetimeFigureOut">
              <a:rPr lang="en-US" smtClean="0"/>
              <a:t>2017-05-04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471F7-446F-4B17-BAAD-CA77333B9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29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CB49-6CF2-4B1F-8B44-7730A53DA9CE}" type="datetime1">
              <a:rPr lang="en-US" smtClean="0"/>
              <a:t>2017-05-04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3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EBE5-06B1-4BFF-807F-D6F851262A5C}" type="datetime1">
              <a:rPr lang="en-US" smtClean="0"/>
              <a:t>2017-05-04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4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B00F-8A31-432F-81FB-CC8FC3EDDA6D}" type="datetime1">
              <a:rPr lang="en-US" smtClean="0"/>
              <a:t>2017-05-04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70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BF167-89BB-4E7C-B8B4-C9A84503323C}" type="datetime1">
              <a:rPr lang="en-US" smtClean="0"/>
              <a:t>2017-05-04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6671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2CF7-DE60-492C-BC86-D615448B6343}" type="datetime1">
              <a:rPr lang="en-US" smtClean="0"/>
              <a:t>2017-05-04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28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2FD2-094C-420E-9A87-398AF81F4F7B}" type="datetime1">
              <a:rPr lang="en-US" smtClean="0"/>
              <a:t>2017-05-04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38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81B8-546C-40D3-836F-5BB07BD688CB}" type="datetime1">
              <a:rPr lang="en-US" smtClean="0"/>
              <a:t>2017-05-04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03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3F83-A3F7-4DAA-96C7-5E7F8DC0D885}" type="datetime1">
              <a:rPr lang="en-US" smtClean="0"/>
              <a:t>2017-05-04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08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0303-0724-4415-9DC9-39DDBD3666A5}" type="datetime1">
              <a:rPr lang="en-US" smtClean="0"/>
              <a:t>2017-05-04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886E-6A89-44DC-80C1-01DC42F83223}" type="datetime1">
              <a:rPr lang="en-US" smtClean="0"/>
              <a:t>2017-05-04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5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DA-6F87-450E-9A40-13CCD112DF6A}" type="datetime1">
              <a:rPr lang="en-US" smtClean="0"/>
              <a:t>2017-05-04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7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C30D3-F9D4-4E9C-A6FD-145157ED0CF4}" type="datetime1">
              <a:rPr lang="en-US" smtClean="0"/>
              <a:t>2017-05-04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4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3AC6-F004-49A8-AF3A-50A4AC639026}" type="datetime1">
              <a:rPr lang="en-US" smtClean="0"/>
              <a:t>2017-05-04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64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BC7C-62BB-46C3-994F-42E3E5698F17}" type="datetime1">
              <a:rPr lang="en-US" smtClean="0"/>
              <a:t>2017-05-04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62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EB487-DD65-4AF0-B6EB-9B257E3261C3}" type="datetime1">
              <a:rPr lang="en-US" smtClean="0"/>
              <a:t>2017-05-04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4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9052-A0C9-4DB0-BC37-AFFFB49AAB67}" type="datetime1">
              <a:rPr lang="en-US" smtClean="0"/>
              <a:t>2017-05-04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60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E23A-EDCE-494D-BA0F-C88AD752E326}" type="datetime1">
              <a:rPr lang="en-US" smtClean="0"/>
              <a:t>2017-05-04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4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aspos_logo.pn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158" y="95732"/>
            <a:ext cx="1781423" cy="9198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CB8F190-E3F7-4F8F-B40E-B724347F5DA0}" type="datetime1">
              <a:rPr lang="en-US" smtClean="0"/>
              <a:t>2017-05-04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UW/Seattle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892D897-B0C2-4978-BAB2-727B7F9BE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30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kaw2016.cs.unibo.it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github.com/Vocamp/ComputationalActivity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DASPOS</a:t>
            </a:r>
            <a:br>
              <a:rPr lang="en-US" dirty="0"/>
            </a:br>
            <a:r>
              <a:rPr lang="en-US" dirty="0"/>
              <a:t>Data and Software Preservation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G. Watts (UW/Seattle)</a:t>
            </a:r>
            <a:br>
              <a:rPr lang="en-US" dirty="0"/>
            </a:br>
            <a:r>
              <a:rPr lang="en-US" dirty="0"/>
              <a:t>@</a:t>
            </a:r>
            <a:r>
              <a:rPr lang="en-US" dirty="0" err="1"/>
              <a:t>SeattleGordon</a:t>
            </a:r>
            <a:endParaRPr lang="en-US" dirty="0"/>
          </a:p>
          <a:p>
            <a:r>
              <a:rPr lang="en-US" dirty="0"/>
              <a:t>For the DASPOS Collaboration</a:t>
            </a:r>
          </a:p>
        </p:txBody>
      </p:sp>
      <p:pic>
        <p:nvPicPr>
          <p:cNvPr id="5" name="Picture 4" descr="A close up of a street sign&#10;&#10;Description generated with very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82" y="207169"/>
            <a:ext cx="1458232" cy="970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0214" y="369221"/>
            <a:ext cx="2185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Trends in Nuclear Science Computing</a:t>
            </a:r>
          </a:p>
        </p:txBody>
      </p:sp>
      <p:pic>
        <p:nvPicPr>
          <p:cNvPr id="8" name="Picture 7" descr="A picture containing clipart&#10;&#10;Description generated with very high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21" y="5047525"/>
            <a:ext cx="1640378" cy="5126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62974" y="5641570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2017-05-04</a:t>
            </a:r>
          </a:p>
        </p:txBody>
      </p:sp>
      <p:pic>
        <p:nvPicPr>
          <p:cNvPr id="11" name="Picture 10" descr="nsf_logo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32"/>
          <a:stretch/>
        </p:blipFill>
        <p:spPr>
          <a:xfrm>
            <a:off x="11028217" y="1177606"/>
            <a:ext cx="762025" cy="70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63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729437" y="4093125"/>
            <a:ext cx="5503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Software frozen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Distribute software and calibration data via CVMFS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VM’s contain the DZERO working environment and software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Fermilab’s</a:t>
            </a:r>
            <a:r>
              <a:rPr lang="en-US" dirty="0"/>
              <a:t> OpenStack cloud management software to control VMs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Commit to running modernized version of data distribution infrastructure</a:t>
            </a:r>
          </a:p>
        </p:txBody>
      </p:sp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414437" y="104103"/>
            <a:ext cx="10353762" cy="970450"/>
          </a:xfrm>
        </p:spPr>
        <p:txBody>
          <a:bodyPr/>
          <a:lstStyle/>
          <a:p>
            <a:r>
              <a:rPr lang="en-US" dirty="0"/>
              <a:t>Tevatron Data Preservation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A view of a mountain&#10;&#10;Description generated with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7" y="931586"/>
            <a:ext cx="2506789" cy="2037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679" y="931586"/>
            <a:ext cx="1000125" cy="1000125"/>
          </a:xfrm>
          <a:prstGeom prst="rect">
            <a:avLst/>
          </a:prstGeom>
        </p:spPr>
      </p:pic>
      <p:pic>
        <p:nvPicPr>
          <p:cNvPr id="9" name="Picture 8" descr="A drawing of a tree&#10;&#10;Description generated with high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42" y="2138258"/>
            <a:ext cx="1551132" cy="8182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82041" y="2634485"/>
            <a:ext cx="4416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project started after last data collected!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282041" y="1697034"/>
            <a:ext cx="397348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5259874" y="1514153"/>
            <a:ext cx="0" cy="529557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00336" y="2043710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1985 – Turns on</a:t>
            </a:r>
          </a:p>
        </p:txBody>
      </p:sp>
      <p:cxnSp>
        <p:nvCxnSpPr>
          <p:cNvPr id="19" name="Straight Connector 18"/>
          <p:cNvCxnSpPr>
            <a:cxnSpLocks/>
            <a:endCxn id="20" idx="0"/>
          </p:cNvCxnSpPr>
          <p:nvPr/>
        </p:nvCxnSpPr>
        <p:spPr>
          <a:xfrm>
            <a:off x="8044638" y="1514153"/>
            <a:ext cx="0" cy="46694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153208" y="1981094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2011 – Turns off</a:t>
            </a:r>
          </a:p>
        </p:txBody>
      </p:sp>
      <p:cxnSp>
        <p:nvCxnSpPr>
          <p:cNvPr id="21" name="Straight Connector 20"/>
          <p:cNvCxnSpPr>
            <a:cxnSpLocks/>
            <a:stCxn id="22" idx="2"/>
          </p:cNvCxnSpPr>
          <p:nvPr/>
        </p:nvCxnSpPr>
        <p:spPr>
          <a:xfrm>
            <a:off x="8468587" y="1399800"/>
            <a:ext cx="0" cy="50420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87087" y="1030468"/>
            <a:ext cx="2763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2014 – DASPOS Awarded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4437" y="3725340"/>
            <a:ext cx="445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Limit scope of preservation: to at least 2020</a:t>
            </a:r>
          </a:p>
        </p:txBody>
      </p:sp>
      <p:sp>
        <p:nvSpPr>
          <p:cNvPr id="27" name="Arrow: Right 26"/>
          <p:cNvSpPr/>
          <p:nvPr/>
        </p:nvSpPr>
        <p:spPr>
          <a:xfrm>
            <a:off x="5487088" y="3688333"/>
            <a:ext cx="1490749" cy="443346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490370" y="3705030"/>
            <a:ext cx="39346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Liberating!!!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dirty="0"/>
              <a:t>Linux will still work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dirty="0"/>
              <a:t>VM’s will still work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dirty="0"/>
              <a:t>Fermilab will still be around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dirty="0" err="1"/>
              <a:t>Fermilab’s</a:t>
            </a:r>
            <a:r>
              <a:rPr lang="en-US" dirty="0"/>
              <a:t> Computing Division will still be around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00644" y="6499337"/>
            <a:ext cx="4267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Used for modern experiments at Fermilab</a:t>
            </a:r>
          </a:p>
        </p:txBody>
      </p:sp>
      <p:cxnSp>
        <p:nvCxnSpPr>
          <p:cNvPr id="32" name="Connector: Elbow 31"/>
          <p:cNvCxnSpPr>
            <a:stCxn id="30" idx="1"/>
            <a:endCxn id="29" idx="2"/>
          </p:cNvCxnSpPr>
          <p:nvPr/>
        </p:nvCxnSpPr>
        <p:spPr>
          <a:xfrm rot="10800000">
            <a:off x="3480950" y="6401449"/>
            <a:ext cx="1019694" cy="282554"/>
          </a:xfrm>
          <a:prstGeom prst="bentConnector2">
            <a:avLst/>
          </a:prstGeom>
          <a:ln>
            <a:solidFill>
              <a:schemeClr val="accent6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531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86" y="288001"/>
            <a:ext cx="2399347" cy="1044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1644" y="1629295"/>
            <a:ext cx="8820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“A highly capable cached, read-only filesystem that makes use of modern web </a:t>
            </a:r>
            <a:r>
              <a:rPr lang="en-US" dirty="0" err="1"/>
              <a:t>protocals</a:t>
            </a:r>
            <a:r>
              <a:rPr lang="en-US" dirty="0"/>
              <a:t>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2009" y="5678228"/>
            <a:ext cx="4911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Example of a modern tool that can enable a task like data preservation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86" y="2488262"/>
            <a:ext cx="4577281" cy="21129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64728" y="2408687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Pro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47608" y="2735669"/>
            <a:ext cx="51666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Your VM only fetches specific files it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Has all files available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Caches so you don’t have to reload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Can use standard web caches to store data locally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66835" y="4071342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Con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49715" y="4398324"/>
            <a:ext cx="3087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More infrastructure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Must have network </a:t>
            </a:r>
            <a:r>
              <a:rPr lang="en-US" dirty="0" err="1"/>
              <a:t>availible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265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2633" y="493222"/>
            <a:ext cx="5091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Did the Tevatron Data Preservation Project Work?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22022" y="2698865"/>
            <a:ext cx="650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22814" y="2698865"/>
                <a:ext cx="547771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All remaining analyses are running on the system now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dirty="0"/>
                  <a:t> asymmetry, W mass, some B physics analyses…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814" y="2698865"/>
                <a:ext cx="5477718" cy="923330"/>
              </a:xfrm>
              <a:prstGeom prst="rect">
                <a:avLst/>
              </a:prstGeom>
              <a:blipFill>
                <a:blip r:embed="rId2"/>
                <a:stretch>
                  <a:fillRect l="-890" t="-3974" r="-1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185265" y="4483331"/>
            <a:ext cx="3386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Resource use is quite flexible and can be adiabatically turned down as less and less analyses continue</a:t>
            </a:r>
          </a:p>
        </p:txBody>
      </p:sp>
    </p:spTree>
    <p:extLst>
      <p:ext uri="{BB962C8B-B14F-4D97-AF65-F5344CB8AC3E}">
        <p14:creationId xmlns:p14="http://schemas.microsoft.com/office/powerpoint/2010/main" val="2191225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03418" y="2959331"/>
            <a:ext cx="559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can you make data available to the outside world?</a:t>
            </a:r>
          </a:p>
        </p:txBody>
      </p:sp>
    </p:spTree>
    <p:extLst>
      <p:ext uri="{BB962C8B-B14F-4D97-AF65-F5344CB8AC3E}">
        <p14:creationId xmlns:p14="http://schemas.microsoft.com/office/powerpoint/2010/main" val="1887982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768" y="933450"/>
            <a:ext cx="4094538" cy="16996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3981" y="3042459"/>
            <a:ext cx="710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Digitize the paper level results (tables and figures) for easy machine use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890" y="3701915"/>
            <a:ext cx="8155219" cy="18005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37018" y="57828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this good enough?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50227" y="4998720"/>
            <a:ext cx="798369" cy="376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or: Elbow 12"/>
          <p:cNvCxnSpPr>
            <a:stCxn id="10" idx="1"/>
            <a:endCxn id="11" idx="2"/>
          </p:cNvCxnSpPr>
          <p:nvPr/>
        </p:nvCxnSpPr>
        <p:spPr>
          <a:xfrm rot="10800000">
            <a:off x="4649412" y="5375564"/>
            <a:ext cx="587606" cy="591902"/>
          </a:xfrm>
          <a:prstGeom prst="bentConnector2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0342" y="249383"/>
            <a:ext cx="204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Tier 1 Preservation</a:t>
            </a:r>
          </a:p>
        </p:txBody>
      </p:sp>
    </p:spTree>
    <p:extLst>
      <p:ext uri="{BB962C8B-B14F-4D97-AF65-F5344CB8AC3E}">
        <p14:creationId xmlns:p14="http://schemas.microsoft.com/office/powerpoint/2010/main" val="1699606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73135" y="1385455"/>
                <a:ext cx="16541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135" y="1385455"/>
                <a:ext cx="1654107" cy="369332"/>
              </a:xfrm>
              <a:prstGeom prst="rect">
                <a:avLst/>
              </a:prstGeom>
              <a:blipFill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05992" y="1385455"/>
            <a:ext cx="2561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about the physics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56262" y="3319549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J1 L1 J2 L2 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05992" y="3319549"/>
            <a:ext cx="514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about the data – the “image” in the detector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85164" y="3818313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Final State</a:t>
            </a:r>
          </a:p>
        </p:txBody>
      </p:sp>
      <p:pic>
        <p:nvPicPr>
          <p:cNvPr id="11" name="Picture 10" descr="A group of people around each other&#10;&#10;Description generated with very high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26" y="4252100"/>
            <a:ext cx="1060457" cy="106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95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2271" y="658822"/>
            <a:ext cx="4599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Ask a data repository of papers and analyses: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49826" y="1178589"/>
            <a:ext cx="8781393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ourier New" panose="02070309020205020404" pitchFamily="49" charset="0"/>
              </a:rPr>
              <a:t>J1 (anti-kt-0.4): et&gt;60 GeV,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ourier New" panose="02070309020205020404" pitchFamily="49" charset="0"/>
              </a:rPr>
              <a:t>abseta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ourier New" panose="02070309020205020404" pitchFamily="49" charset="0"/>
              </a:rPr>
              <a:t> &lt; 2.5, EMF &lt; 0.02, -1 ns &lt;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ourier New" panose="02070309020205020404" pitchFamily="49" charset="0"/>
              </a:rPr>
              <a:t>ArrivalTime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ourier New" panose="02070309020205020404" pitchFamily="49" charset="0"/>
              </a:rPr>
              <a:t> &lt; 5 ns;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ourier New" panose="02070309020205020404" pitchFamily="49" charset="0"/>
              </a:rPr>
              <a:t>J2 (anti-kt-0.4): et&gt;40 GeV,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ourier New" panose="02070309020205020404" pitchFamily="49" charset="0"/>
              </a:rPr>
              <a:t>abseta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ourier New" panose="02070309020205020404" pitchFamily="49" charset="0"/>
              </a:rPr>
              <a:t> &lt; 2.5, EMF &lt; 0.02, -1 ns &lt;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ourier New" panose="02070309020205020404" pitchFamily="49" charset="0"/>
              </a:rPr>
              <a:t>ArrivalTime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ourier New" panose="02070309020205020404" pitchFamily="49" charset="0"/>
              </a:rPr>
              <a:t> &lt; 5 ns;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ourier New" panose="02070309020205020404" pitchFamily="49" charset="0"/>
              </a:rPr>
              <a:t>Veto: J3 (anti-kt-0.4): et&gt;40 GeV,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ourier New" panose="02070309020205020404" pitchFamily="49" charset="0"/>
              </a:rPr>
              <a:t>abseta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ourier New" panose="02070309020205020404" pitchFamily="49" charset="0"/>
              </a:rPr>
              <a:t> &lt; 2.5, EMF &lt; 0.02, -1 ns &lt;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ourier New" panose="02070309020205020404" pitchFamily="49" charset="0"/>
              </a:rPr>
              <a:t>ArrivalTime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ourier New" panose="02070309020205020404" pitchFamily="49" charset="0"/>
              </a:rPr>
              <a:t> &lt; 5 ns;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ourier New" panose="02070309020205020404" pitchFamily="49" charset="0"/>
              </a:rPr>
              <a:t>PV1 (primary-vertex):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ourier New" panose="02070309020205020404" pitchFamily="49" charset="0"/>
              </a:rPr>
              <a:t>NTrack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ourier New" panose="02070309020205020404" pitchFamily="49" charset="0"/>
              </a:rPr>
              <a:t> &gt;= 3, pT&gt;1 GeV;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ourier New" panose="02070309020205020404" pitchFamily="49" charset="0"/>
              </a:rPr>
              <a:t>NTrack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ourier New" panose="02070309020205020404" pitchFamily="49" charset="0"/>
              </a:rPr>
              <a:t>(J1, DR=0.2, pT&gt;1) = 0;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ourier New" panose="02070309020205020404" pitchFamily="49" charset="0"/>
              </a:rPr>
              <a:t>NTrack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ourier New" panose="02070309020205020404" pitchFamily="49" charset="0"/>
              </a:rPr>
              <a:t>(J2, DR=0.2, pT&gt;1) = 0;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ourier New" panose="02070309020205020404" pitchFamily="49" charset="0"/>
              </a:rPr>
              <a:t>ETMiss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ourier New" panose="02070309020205020404" pitchFamily="49" charset="0"/>
              </a:rPr>
              <a:t> (atlas-ref) &lt; 50 GeV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271" y="3725754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Get back: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9572" y="3725754"/>
            <a:ext cx="9011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List of papers that looked at that dataset (theory re-interpretation)</a:t>
            </a:r>
          </a:p>
          <a:p>
            <a:r>
              <a:rPr lang="en-US" dirty="0"/>
              <a:t>List of internal notes based on data like that (someone else search for what I searched for?)</a:t>
            </a:r>
          </a:p>
          <a:p>
            <a:r>
              <a:rPr lang="en-US" dirty="0"/>
              <a:t>List of datasets that would contain this data (start an analysis)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86660" y="5015002"/>
            <a:ext cx="3782549" cy="646331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Explicitly not designed to capture all cuts having to do with an analysis!</a:t>
            </a:r>
          </a:p>
        </p:txBody>
      </p:sp>
    </p:spTree>
    <p:extLst>
      <p:ext uri="{BB962C8B-B14F-4D97-AF65-F5344CB8AC3E}">
        <p14:creationId xmlns:p14="http://schemas.microsoft.com/office/powerpoint/2010/main" val="3416094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 descr="DF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21" y="179930"/>
            <a:ext cx="9339924" cy="6499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21" y="179930"/>
            <a:ext cx="3358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Detector Final State Pattern</a:t>
            </a:r>
          </a:p>
        </p:txBody>
      </p:sp>
      <p:sp>
        <p:nvSpPr>
          <p:cNvPr id="6" name="Rectangle 5"/>
          <p:cNvSpPr/>
          <p:nvPr/>
        </p:nvSpPr>
        <p:spPr>
          <a:xfrm>
            <a:off x="9577182" y="5402545"/>
            <a:ext cx="26148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/>
                <a:cs typeface="Arial"/>
                <a:hlinkClick r:id="rId3"/>
              </a:rPr>
              <a:t>http://ekaw2016.cs.unibo.it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9871189" y="2940020"/>
            <a:ext cx="203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3634042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UW/Seattle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65121" y="581891"/>
            <a:ext cx="74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OWL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67" y="325171"/>
            <a:ext cx="1054713" cy="16900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1462" y="1098167"/>
            <a:ext cx="3074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Web Ontology Language</a:t>
            </a:r>
          </a:p>
        </p:txBody>
      </p:sp>
      <p:pic>
        <p:nvPicPr>
          <p:cNvPr id="8" name="Picture 7" descr="DF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739" y="2150299"/>
            <a:ext cx="3243024" cy="22566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38647" y="2082919"/>
            <a:ext cx="507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Defines entities and relationships between entities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8647" y="2876714"/>
            <a:ext cx="4301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Published repository of various ontologies</a:t>
            </a:r>
          </a:p>
          <a:p>
            <a:r>
              <a:rPr lang="en-US" dirty="0"/>
              <a:t>(measurement, colors, etc.)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38647" y="4083334"/>
            <a:ext cx="2608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 of the semantic web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92334" y="4844805"/>
            <a:ext cx="4066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Allow you to reason about relationships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92334" y="5468227"/>
            <a:ext cx="429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Using common tools (search engines, etc.)</a:t>
            </a:r>
          </a:p>
        </p:txBody>
      </p:sp>
    </p:spTree>
    <p:extLst>
      <p:ext uri="{BB962C8B-B14F-4D97-AF65-F5344CB8AC3E}">
        <p14:creationId xmlns:p14="http://schemas.microsoft.com/office/powerpoint/2010/main" val="604832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47404" y="1091738"/>
            <a:ext cx="1396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Did it work?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3684" y="2211185"/>
            <a:ext cx="176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Technically: Yes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7885" y="2878974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1098" y="2878974"/>
            <a:ext cx="6693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Who does the work of adding each analysis?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 really part of a normal analysis workflow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Need a lot of papers, O(100), to explore possible broad scale uses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08423" y="4200699"/>
            <a:ext cx="2804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And thus judge the completeness of the ontology</a:t>
            </a:r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V="1">
            <a:off x="9210503" y="3802304"/>
            <a:ext cx="5541" cy="398395"/>
          </a:xfrm>
          <a:prstGeom prst="straightConnector1">
            <a:avLst/>
          </a:prstGeom>
          <a:ln>
            <a:solidFill>
              <a:schemeClr val="accent6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670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Environment Before DASPOS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81126" y="2005013"/>
            <a:ext cx="4396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Tevatron had recently finished running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1125" y="2799308"/>
            <a:ext cx="763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DPHEP was up and running and looking at data preservation, but… calm….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81125" y="3593603"/>
            <a:ext cx="7039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Per-Experiment solutions had appeared, and were always after-the-fact.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81575" y="4948238"/>
            <a:ext cx="3181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DASPOS: Could we do better?</a:t>
            </a:r>
          </a:p>
        </p:txBody>
      </p:sp>
      <p:sp>
        <p:nvSpPr>
          <p:cNvPr id="10" name="Arrow: Right 9"/>
          <p:cNvSpPr/>
          <p:nvPr/>
        </p:nvSpPr>
        <p:spPr>
          <a:xfrm>
            <a:off x="4414451" y="4973599"/>
            <a:ext cx="567124" cy="314325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17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</p:spPr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 descr="ComptAc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" b="1679"/>
          <a:stretch/>
        </p:blipFill>
        <p:spPr>
          <a:xfrm>
            <a:off x="956425" y="0"/>
            <a:ext cx="10226963" cy="68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60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OWL For Computation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21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3496" y="1520828"/>
            <a:ext cx="5186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/>
                <a:cs typeface="Arial"/>
                <a:hlinkClick r:id="rId2"/>
              </a:rPr>
              <a:t>https://github.com/Vocamp/ComputationalActivity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3496" y="2306612"/>
            <a:ext cx="1591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Ongoing work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3258" y="3092396"/>
            <a:ext cx="3746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Turns out that many more people other than HEP are interested in code as a research object!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115" y="3208245"/>
            <a:ext cx="3037249" cy="304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16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Populating the Computing OWL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22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13795" y="2128058"/>
            <a:ext cx="582496" cy="582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913795" y="3854334"/>
            <a:ext cx="582496" cy="582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23506" y="2234640"/>
            <a:ext cx="5276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Have the computer watch the steps the user executes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23506" y="3960916"/>
            <a:ext cx="417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enters the steps into a tool explicitly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4560" y="2671412"/>
            <a:ext cx="7095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Naturally part of workflow – who hasn’t wanted this for the logbook?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Lots of noise gets captured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Typical analysis runs on multiple machines and batch system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4560" y="4397688"/>
            <a:ext cx="57689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User enters only data and command that have to be run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Hard to do after analysis is designed, run, reviewed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Will take a significant extra commitment in time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8074429" y="4436830"/>
            <a:ext cx="193964" cy="990770"/>
          </a:xfrm>
          <a:prstGeom prst="rightBrac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456734" y="4470550"/>
            <a:ext cx="3170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if we re-engineered so this was part of the natural steps?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86082" y="6398131"/>
            <a:ext cx="8827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 great deal of work took place exploring these under DASPOS – Umbrella, Prune, etc.)</a:t>
            </a:r>
          </a:p>
        </p:txBody>
      </p:sp>
    </p:spTree>
    <p:extLst>
      <p:ext uri="{BB962C8B-B14F-4D97-AF65-F5344CB8AC3E}">
        <p14:creationId xmlns:p14="http://schemas.microsoft.com/office/powerpoint/2010/main" val="1142921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93818" y="1407622"/>
            <a:ext cx="7586749" cy="51982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Meta Data Relationships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 descr="Macintosh HD:Users:michelle:Desktop:DASPOS KR architectur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040" y="1580050"/>
            <a:ext cx="7209688" cy="4792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281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CERN Analysis Preservation Portal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24</a:t>
            </a:fld>
            <a:endParaRPr lang="en-US"/>
          </a:p>
        </p:txBody>
      </p:sp>
      <p:pic>
        <p:nvPicPr>
          <p:cNvPr id="33" name="image0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346207" y="1581328"/>
            <a:ext cx="5819529" cy="2772981"/>
          </a:xfrm>
          <a:prstGeom prst="rect">
            <a:avLst/>
          </a:prstGeom>
          <a:ln/>
        </p:spPr>
      </p:pic>
      <p:sp>
        <p:nvSpPr>
          <p:cNvPr id="34" name="Rounded Rectangle 5"/>
          <p:cNvSpPr/>
          <p:nvPr/>
        </p:nvSpPr>
        <p:spPr>
          <a:xfrm>
            <a:off x="218951" y="4682807"/>
            <a:ext cx="1925778" cy="173917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Arial"/>
                <a:cs typeface="Arial"/>
              </a:rPr>
              <a:t>Container Cluster</a:t>
            </a:r>
          </a:p>
          <a:p>
            <a:endParaRPr lang="en-US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CERN OpenStack</a:t>
            </a:r>
          </a:p>
        </p:txBody>
      </p:sp>
      <p:sp>
        <p:nvSpPr>
          <p:cNvPr id="35" name="Rounded Rectangle 6"/>
          <p:cNvSpPr/>
          <p:nvPr/>
        </p:nvSpPr>
        <p:spPr>
          <a:xfrm>
            <a:off x="2869490" y="4548165"/>
            <a:ext cx="3290396" cy="21228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Arial"/>
                <a:cs typeface="Arial"/>
              </a:rPr>
              <a:t>“</a:t>
            </a:r>
            <a:r>
              <a:rPr lang="en-US" dirty="0" err="1">
                <a:latin typeface="Arial"/>
                <a:cs typeface="Arial"/>
              </a:rPr>
              <a:t>Containerizer</a:t>
            </a:r>
            <a:r>
              <a:rPr lang="en-US" dirty="0">
                <a:latin typeface="Arial"/>
                <a:cs typeface="Arial"/>
              </a:rPr>
              <a:t> Tools”</a:t>
            </a:r>
          </a:p>
          <a:p>
            <a:endParaRPr lang="en-US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PTU, Parrot scripts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Used to capture processes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Deliverable: stored in DASPOS </a:t>
            </a:r>
            <a:r>
              <a:rPr lang="en-US" dirty="0" err="1">
                <a:latin typeface="Arial"/>
                <a:cs typeface="Arial"/>
              </a:rPr>
              <a:t>git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8" name="Left Arrow 9"/>
          <p:cNvSpPr/>
          <p:nvPr/>
        </p:nvSpPr>
        <p:spPr>
          <a:xfrm>
            <a:off x="2187107" y="5035173"/>
            <a:ext cx="597627" cy="285832"/>
          </a:xfrm>
          <a:prstGeom prst="leftArrow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088308" y="4593432"/>
            <a:ext cx="948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/>
                <a:cs typeface="Arial"/>
              </a:rPr>
              <a:t>run</a:t>
            </a:r>
          </a:p>
        </p:txBody>
      </p:sp>
      <p:sp>
        <p:nvSpPr>
          <p:cNvPr id="40" name="Rounded Rectangle 11"/>
          <p:cNvSpPr/>
          <p:nvPr/>
        </p:nvSpPr>
        <p:spPr>
          <a:xfrm>
            <a:off x="6730836" y="4416601"/>
            <a:ext cx="2840662" cy="238598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Arial"/>
                <a:cs typeface="Arial"/>
              </a:rPr>
              <a:t>Preservation Archive</a:t>
            </a:r>
          </a:p>
          <a:p>
            <a:endParaRPr lang="en-US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Metadata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Container images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Workflow images</a:t>
            </a:r>
            <a:endParaRPr lang="en-US" sz="1200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Instructions to reproduce</a:t>
            </a:r>
            <a:endParaRPr lang="en-US" sz="1200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Data?</a:t>
            </a:r>
          </a:p>
        </p:txBody>
      </p:sp>
      <p:sp>
        <p:nvSpPr>
          <p:cNvPr id="41" name="Rounded Rectangle 12"/>
          <p:cNvSpPr/>
          <p:nvPr/>
        </p:nvSpPr>
        <p:spPr>
          <a:xfrm>
            <a:off x="9702764" y="4778098"/>
            <a:ext cx="2416486" cy="135008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Arial"/>
                <a:cs typeface="Arial"/>
              </a:rPr>
              <a:t>Data Archive</a:t>
            </a:r>
          </a:p>
          <a:p>
            <a:endParaRPr lang="en-US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Metadata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Data</a:t>
            </a:r>
          </a:p>
        </p:txBody>
      </p:sp>
      <p:sp>
        <p:nvSpPr>
          <p:cNvPr id="43" name="Left Arrow 14"/>
          <p:cNvSpPr/>
          <p:nvPr/>
        </p:nvSpPr>
        <p:spPr>
          <a:xfrm flipH="1">
            <a:off x="6244642" y="5338930"/>
            <a:ext cx="597627" cy="285832"/>
          </a:xfrm>
          <a:prstGeom prst="leftArrow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075746" y="4884196"/>
            <a:ext cx="948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/>
                <a:cs typeface="Arial"/>
              </a:rPr>
              <a:t>store</a:t>
            </a:r>
          </a:p>
        </p:txBody>
      </p:sp>
      <p:sp>
        <p:nvSpPr>
          <p:cNvPr id="52" name="Oval 51"/>
          <p:cNvSpPr/>
          <p:nvPr/>
        </p:nvSpPr>
        <p:spPr>
          <a:xfrm>
            <a:off x="8805242" y="3217747"/>
            <a:ext cx="3314008" cy="97401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/>
                <a:cs typeface="Arial"/>
              </a:rPr>
              <a:t>Tools:</a:t>
            </a:r>
          </a:p>
          <a:p>
            <a:pPr algn="ctr"/>
            <a:r>
              <a:rPr lang="en-US" sz="1400">
                <a:latin typeface="Arial"/>
                <a:cs typeface="Arial"/>
              </a:rPr>
              <a:t>Run containers/workflows</a:t>
            </a:r>
            <a:endParaRPr lang="en-US" sz="1400" dirty="0">
              <a:latin typeface="Arial"/>
              <a:cs typeface="Arial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6406480" y="2967818"/>
            <a:ext cx="1402837" cy="153602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</p:cNvCxnSpPr>
          <p:nvPr/>
        </p:nvCxnSpPr>
        <p:spPr>
          <a:xfrm>
            <a:off x="6599570" y="3003742"/>
            <a:ext cx="3845036" cy="18303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  <a:endCxn id="52" idx="1"/>
          </p:cNvCxnSpPr>
          <p:nvPr/>
        </p:nvCxnSpPr>
        <p:spPr>
          <a:xfrm>
            <a:off x="6826835" y="3011111"/>
            <a:ext cx="2463732" cy="34927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9811186" y="6345187"/>
            <a:ext cx="22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Linked by meta-data!</a:t>
            </a:r>
          </a:p>
        </p:txBody>
      </p:sp>
    </p:spTree>
    <p:extLst>
      <p:ext uri="{BB962C8B-B14F-4D97-AF65-F5344CB8AC3E}">
        <p14:creationId xmlns:p14="http://schemas.microsoft.com/office/powerpoint/2010/main" val="2204680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CMS Published Simple Data (Tier 1)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31" y="1506405"/>
            <a:ext cx="8739690" cy="43768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43819" y="5953457"/>
            <a:ext cx="3493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https://arxiv.org/abs/1704.05842</a:t>
            </a:r>
          </a:p>
        </p:txBody>
      </p:sp>
    </p:spTree>
    <p:extLst>
      <p:ext uri="{BB962C8B-B14F-4D97-AF65-F5344CB8AC3E}">
        <p14:creationId xmlns:p14="http://schemas.microsoft.com/office/powerpoint/2010/main" val="709078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Recommendations for Future Open Data Releases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89177" y="2012284"/>
            <a:ext cx="71694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Continue to release research-grade public data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Continue to provide unique reference event interpretations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Provide validation samples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Provide detector response information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Cull the data set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Speed up the development cycle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5249" y="5429605"/>
            <a:ext cx="9670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you are thinking about a data release – it might be good to read the conclusions of this paper!</a:t>
            </a:r>
          </a:p>
        </p:txBody>
      </p:sp>
    </p:spTree>
    <p:extLst>
      <p:ext uri="{BB962C8B-B14F-4D97-AF65-F5344CB8AC3E}">
        <p14:creationId xmlns:p14="http://schemas.microsoft.com/office/powerpoint/2010/main" val="1299147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RECAST – Integrated with Analysis Portal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863" y="1834480"/>
            <a:ext cx="5711693" cy="4954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792" y="2044620"/>
            <a:ext cx="2079941" cy="4401943"/>
          </a:xfrm>
          <a:prstGeom prst="rect">
            <a:avLst/>
          </a:prstGeom>
        </p:spPr>
      </p:pic>
      <p:sp>
        <p:nvSpPr>
          <p:cNvPr id="7" name="Arrow: Right 6"/>
          <p:cNvSpPr/>
          <p:nvPr/>
        </p:nvSpPr>
        <p:spPr>
          <a:xfrm>
            <a:off x="4415409" y="3930216"/>
            <a:ext cx="1207299" cy="5111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96187" y="3555696"/>
            <a:ext cx="1159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Workflow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43147" y="1443003"/>
            <a:ext cx="4895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Kyle’s talk yesterday for more information…</a:t>
            </a:r>
          </a:p>
        </p:txBody>
      </p:sp>
    </p:spTree>
    <p:extLst>
      <p:ext uri="{BB962C8B-B14F-4D97-AF65-F5344CB8AC3E}">
        <p14:creationId xmlns:p14="http://schemas.microsoft.com/office/powerpoint/2010/main" val="2233919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NSF Connection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6591" y="1624338"/>
            <a:ext cx="4367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The NSF is updating its Data Management Plan requirements for grant submissions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5069" y="2743201"/>
            <a:ext cx="1683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Ongoing study: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4967" y="3335129"/>
            <a:ext cx="52535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/>
              <a:t>PI’s, post-docs, students, etc.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Data Archives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/>
              <a:t>Societies (e.g. American Physical Society, Division of Particles and Fields)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/>
              <a:t>Universities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/>
              <a:t>National Labs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/>
              <a:t>Instrument Makers</a:t>
            </a:r>
          </a:p>
        </p:txBody>
      </p:sp>
      <p:sp>
        <p:nvSpPr>
          <p:cNvPr id="8" name="Right Brace 7"/>
          <p:cNvSpPr/>
          <p:nvPr/>
        </p:nvSpPr>
        <p:spPr>
          <a:xfrm>
            <a:off x="7235687" y="3214599"/>
            <a:ext cx="505476" cy="2260442"/>
          </a:xfrm>
          <a:prstGeom prst="rightBrac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968343" y="3839344"/>
            <a:ext cx="2907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Work to encourage data preservation of results at increasing levels</a:t>
            </a:r>
          </a:p>
        </p:txBody>
      </p:sp>
    </p:spTree>
    <p:extLst>
      <p:ext uri="{BB962C8B-B14F-4D97-AF65-F5344CB8AC3E}">
        <p14:creationId xmlns:p14="http://schemas.microsoft.com/office/powerpoint/2010/main" val="2551914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Preservation as a goal in and of itself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29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224328" y="1726569"/>
            <a:ext cx="0" cy="227180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042584" y="3765511"/>
            <a:ext cx="331115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65048" y="3890459"/>
            <a:ext cx="1988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Usefulness of data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6677290" y="192786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96144" y="1987826"/>
                <a:ext cx="4987465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4625" indent="-174625">
                  <a:buFont typeface="Arial" panose="020B0604020202020204" pitchFamily="34" charset="0"/>
                  <a:buChar char="•"/>
                </a:pPr>
                <a:r>
                  <a:rPr lang="en-US" dirty="0"/>
                  <a:t>Cost</a:t>
                </a:r>
              </a:p>
              <a:p>
                <a:pPr marL="631825" lvl="1" indent="-174625">
                  <a:buFont typeface="Arial" panose="020B0604020202020204" pitchFamily="34" charset="0"/>
                  <a:buChar char="•"/>
                </a:pPr>
                <a:r>
                  <a:rPr lang="en-US" dirty="0"/>
                  <a:t>Politics of releasing data</a:t>
                </a:r>
              </a:p>
              <a:p>
                <a:pPr marL="631825" lvl="1" indent="-174625">
                  <a:buFont typeface="Arial" panose="020B0604020202020204" pitchFamily="34" charset="0"/>
                  <a:buChar char="•"/>
                </a:pPr>
                <a:r>
                  <a:rPr lang="en-US" dirty="0"/>
                  <a:t>Packing up data and releasing the software</a:t>
                </a:r>
              </a:p>
              <a:p>
                <a:pPr marL="631825" lvl="1" indent="-174625">
                  <a:buFont typeface="Arial" panose="020B0604020202020204" pitchFamily="34" charset="0"/>
                  <a:buChar char="•"/>
                </a:pPr>
                <a:r>
                  <a:rPr lang="en-US" dirty="0"/>
                  <a:t>Releasing a workflow system (depending on Tier)</a:t>
                </a:r>
              </a:p>
              <a:p>
                <a:pPr marL="631825" lvl="1" indent="-174625">
                  <a:buFont typeface="Arial" panose="020B0604020202020204" pitchFamily="34" charset="0"/>
                  <a:buChar char="•"/>
                </a:pPr>
                <a:r>
                  <a:rPr lang="en-US" dirty="0"/>
                  <a:t>Supporting users</a:t>
                </a:r>
              </a:p>
              <a:p>
                <a:pPr marL="631825" lvl="1" indent="-174625">
                  <a:buFont typeface="Arial" panose="020B0604020202020204" pitchFamily="34" charset="0"/>
                  <a:buChar char="•"/>
                </a:pPr>
                <a:r>
                  <a:rPr lang="en-US" dirty="0"/>
                  <a:t>Dealing with papers claiming black hole discovery in far forward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region of detector</a:t>
                </a:r>
              </a:p>
              <a:p>
                <a:pPr marL="174625" indent="-174625">
                  <a:buFont typeface="Arial" panose="020B0604020202020204" pitchFamily="34" charset="0"/>
                  <a:buChar char="•"/>
                </a:pPr>
                <a:r>
                  <a:rPr lang="en-US" dirty="0"/>
                  <a:t>Usefulness</a:t>
                </a:r>
              </a:p>
              <a:p>
                <a:pPr marL="631825" lvl="1" indent="-174625">
                  <a:buFont typeface="Arial" panose="020B0604020202020204" pitchFamily="34" charset="0"/>
                  <a:buChar char="•"/>
                </a:pPr>
                <a:r>
                  <a:rPr lang="en-US" dirty="0"/>
                  <a:t>Theory community support/interest</a:t>
                </a:r>
              </a:p>
              <a:p>
                <a:pPr marL="631825" lvl="1" indent="-174625">
                  <a:buFont typeface="Arial" panose="020B0604020202020204" pitchFamily="34" charset="0"/>
                  <a:buChar char="•"/>
                </a:pPr>
                <a:r>
                  <a:rPr lang="en-US" dirty="0"/>
                  <a:t>Uniqueness of data</a:t>
                </a:r>
              </a:p>
              <a:p>
                <a:pPr marL="631825" lvl="1" indent="-174625">
                  <a:buFont typeface="Arial" panose="020B0604020202020204" pitchFamily="34" charset="0"/>
                  <a:buChar char="•"/>
                </a:pPr>
                <a:r>
                  <a:rPr lang="en-US" dirty="0"/>
                  <a:t>Ease of use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144" y="1987826"/>
                <a:ext cx="4987465" cy="3693319"/>
              </a:xfrm>
              <a:prstGeom prst="rect">
                <a:avLst/>
              </a:prstGeom>
              <a:blipFill>
                <a:blip r:embed="rId2"/>
                <a:stretch>
                  <a:fillRect l="-856" t="-825" b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124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Environment After DASPOS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29331" y="3362330"/>
            <a:ext cx="335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Kyle Cranmer’s Talk (Weds)</a:t>
            </a:r>
          </a:p>
        </p:txBody>
      </p:sp>
    </p:spTree>
    <p:extLst>
      <p:ext uri="{BB962C8B-B14F-4D97-AF65-F5344CB8AC3E}">
        <p14:creationId xmlns:p14="http://schemas.microsoft.com/office/powerpoint/2010/main" val="24926735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Preservation as a goal in and of itself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30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224328" y="1726569"/>
            <a:ext cx="0" cy="227180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042584" y="3765511"/>
            <a:ext cx="331115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65048" y="3890459"/>
            <a:ext cx="1988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Usefulness of data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6677290" y="192786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96144" y="1987826"/>
                <a:ext cx="4987465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4625" indent="-174625">
                  <a:buFont typeface="Arial" panose="020B0604020202020204" pitchFamily="34" charset="0"/>
                  <a:buChar char="•"/>
                </a:pPr>
                <a:r>
                  <a:rPr lang="en-US" dirty="0"/>
                  <a:t>Cost</a:t>
                </a:r>
              </a:p>
              <a:p>
                <a:pPr marL="631825" lvl="1" indent="-174625">
                  <a:buFont typeface="Arial" panose="020B0604020202020204" pitchFamily="34" charset="0"/>
                  <a:buChar char="•"/>
                </a:pPr>
                <a:r>
                  <a:rPr lang="en-US" dirty="0"/>
                  <a:t>Politics of releasing data</a:t>
                </a:r>
              </a:p>
              <a:p>
                <a:pPr marL="631825" lvl="1" indent="-174625">
                  <a:buFont typeface="Arial" panose="020B0604020202020204" pitchFamily="34" charset="0"/>
                  <a:buChar char="•"/>
                </a:pPr>
                <a:r>
                  <a:rPr lang="en-US" dirty="0"/>
                  <a:t>Packing up data and releasing the software</a:t>
                </a:r>
              </a:p>
              <a:p>
                <a:pPr marL="631825" lvl="1" indent="-174625">
                  <a:buFont typeface="Arial" panose="020B0604020202020204" pitchFamily="34" charset="0"/>
                  <a:buChar char="•"/>
                </a:pPr>
                <a:r>
                  <a:rPr lang="en-US" dirty="0"/>
                  <a:t>Releasing a workflow system (depending on Tier)</a:t>
                </a:r>
              </a:p>
              <a:p>
                <a:pPr marL="631825" lvl="1" indent="-174625">
                  <a:buFont typeface="Arial" panose="020B0604020202020204" pitchFamily="34" charset="0"/>
                  <a:buChar char="•"/>
                </a:pPr>
                <a:r>
                  <a:rPr lang="en-US" dirty="0"/>
                  <a:t>Supporting users</a:t>
                </a:r>
              </a:p>
              <a:p>
                <a:pPr marL="631825" lvl="1" indent="-174625">
                  <a:buFont typeface="Arial" panose="020B0604020202020204" pitchFamily="34" charset="0"/>
                  <a:buChar char="•"/>
                </a:pPr>
                <a:r>
                  <a:rPr lang="en-US" dirty="0"/>
                  <a:t>Dealing with papers claiming black hole discovery in far forward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region of detector</a:t>
                </a:r>
              </a:p>
              <a:p>
                <a:pPr marL="174625" indent="-174625">
                  <a:buFont typeface="Arial" panose="020B0604020202020204" pitchFamily="34" charset="0"/>
                  <a:buChar char="•"/>
                </a:pPr>
                <a:r>
                  <a:rPr lang="en-US" dirty="0"/>
                  <a:t>Usefulness</a:t>
                </a:r>
              </a:p>
              <a:p>
                <a:pPr marL="631825" lvl="1" indent="-174625">
                  <a:buFont typeface="Arial" panose="020B0604020202020204" pitchFamily="34" charset="0"/>
                  <a:buChar char="•"/>
                </a:pPr>
                <a:r>
                  <a:rPr lang="en-US" dirty="0"/>
                  <a:t>Theory community support/interest</a:t>
                </a:r>
              </a:p>
              <a:p>
                <a:pPr marL="631825" lvl="1" indent="-174625">
                  <a:buFont typeface="Arial" panose="020B0604020202020204" pitchFamily="34" charset="0"/>
                  <a:buChar char="•"/>
                </a:pPr>
                <a:r>
                  <a:rPr lang="en-US" dirty="0"/>
                  <a:t>Uniqueness of data</a:t>
                </a:r>
              </a:p>
              <a:p>
                <a:pPr marL="631825" lvl="1" indent="-174625">
                  <a:buFont typeface="Arial" panose="020B0604020202020204" pitchFamily="34" charset="0"/>
                  <a:buChar char="•"/>
                </a:pPr>
                <a:r>
                  <a:rPr lang="en-US" dirty="0"/>
                  <a:t>Ease of use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144" y="1987826"/>
                <a:ext cx="4987465" cy="3693319"/>
              </a:xfrm>
              <a:prstGeom prst="rect">
                <a:avLst/>
              </a:prstGeom>
              <a:blipFill>
                <a:blip r:embed="rId2"/>
                <a:stretch>
                  <a:fillRect l="-856" t="-825" b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400393" y="1908313"/>
            <a:ext cx="2953341" cy="147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03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work had many spin offs: RDA (Preservation/Reproducibility), Open Science Framework (campus interactions), Domain Ontology specialists @ Wright state, National Data Service interaction, DIANA (collaboration on goals, some preservation efforts)</a:t>
            </a:r>
          </a:p>
          <a:p>
            <a:pPr lvl="1"/>
            <a:r>
              <a:rPr lang="en-US" dirty="0"/>
              <a:t>Hopefully affecting the environment we all work in!</a:t>
            </a:r>
          </a:p>
          <a:p>
            <a:pPr lvl="1"/>
            <a:r>
              <a:rPr lang="en-US" dirty="0"/>
              <a:t>And some tools everyone can take advantage of.</a:t>
            </a:r>
          </a:p>
          <a:p>
            <a:r>
              <a:rPr lang="en-US" dirty="0"/>
              <a:t>Many solutions that seem cool at first…</a:t>
            </a:r>
          </a:p>
          <a:p>
            <a:pPr lvl="1"/>
            <a:r>
              <a:rPr lang="en-US" dirty="0"/>
              <a:t>Require a lot of overhead</a:t>
            </a:r>
          </a:p>
          <a:p>
            <a:pPr lvl="1"/>
            <a:r>
              <a:rPr lang="en-US" dirty="0"/>
              <a:t>Or real change in sociology</a:t>
            </a:r>
          </a:p>
          <a:p>
            <a:r>
              <a:rPr lang="en-US" dirty="0"/>
              <a:t>Tools that enable analysis preservation can enable analysis</a:t>
            </a:r>
          </a:p>
          <a:p>
            <a:pPr lvl="1"/>
            <a:r>
              <a:rPr lang="en-US" dirty="0"/>
              <a:t>Getting buy-in is hard!</a:t>
            </a:r>
          </a:p>
          <a:p>
            <a:pPr lvl="1"/>
            <a:r>
              <a:rPr lang="en-US" dirty="0"/>
              <a:t>Some tools are so obvious (e.g. CERNVM)</a:t>
            </a:r>
          </a:p>
          <a:p>
            <a:pPr lvl="1"/>
            <a:r>
              <a:rPr lang="en-US" dirty="0"/>
              <a:t>Most attractive when it becomes part and parcel of the analysis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5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49974" y="616089"/>
            <a:ext cx="8700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D A S P O 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5956" y="809105"/>
            <a:ext cx="712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ata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975956" y="1742901"/>
            <a:ext cx="633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nd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975955" y="2586904"/>
            <a:ext cx="1493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oftware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975956" y="3520700"/>
            <a:ext cx="2105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reservation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41139" y="4447886"/>
            <a:ext cx="816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41139" y="5381682"/>
            <a:ext cx="1269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cience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6341785" y="1899195"/>
            <a:ext cx="3825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/>
            <a:r>
              <a:rPr lang="en-US" dirty="0"/>
              <a:t>Acknowledgement that you can’t just preserve data.</a:t>
            </a:r>
          </a:p>
          <a:p>
            <a:pPr marL="227013" indent="-227013"/>
            <a:r>
              <a:rPr lang="en-US" dirty="0"/>
              <a:t>You must preserve software to read and interpret it as well.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5195678" y="809105"/>
            <a:ext cx="983449" cy="3380510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341785" y="4986147"/>
            <a:ext cx="3932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Data, Open </a:t>
            </a:r>
            <a:r>
              <a:rPr lang="en-US" dirty="0" err="1"/>
              <a:t>Methadology</a:t>
            </a:r>
            <a:r>
              <a:rPr lang="en-US" dirty="0"/>
              <a:t>, Open Source, Open Peer, Open Access</a:t>
            </a:r>
          </a:p>
        </p:txBody>
      </p:sp>
    </p:spTree>
    <p:extLst>
      <p:ext uri="{BB962C8B-B14F-4D97-AF65-F5344CB8AC3E}">
        <p14:creationId xmlns:p14="http://schemas.microsoft.com/office/powerpoint/2010/main" val="4032992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7306843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8092" y="1311965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Tier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8092" y="2401483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Tier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8092" y="3773047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Tier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4710" y="4995848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Tier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63505" y="624840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DPHEP Definition</a:t>
            </a:r>
          </a:p>
        </p:txBody>
      </p:sp>
    </p:spTree>
    <p:extLst>
      <p:ext uri="{BB962C8B-B14F-4D97-AF65-F5344CB8AC3E}">
        <p14:creationId xmlns:p14="http://schemas.microsoft.com/office/powerpoint/2010/main" val="2391336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6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51059" y="282556"/>
            <a:ext cx="6438900" cy="4038600"/>
            <a:chOff x="139700" y="1600200"/>
            <a:chExt cx="6438900" cy="4038600"/>
          </a:xfrm>
        </p:grpSpPr>
        <p:sp>
          <p:nvSpPr>
            <p:cNvPr id="5" name="Oval 4"/>
            <p:cNvSpPr/>
            <p:nvPr/>
          </p:nvSpPr>
          <p:spPr bwMode="auto">
            <a:xfrm>
              <a:off x="2540000" y="1600200"/>
              <a:ext cx="4038600" cy="4038600"/>
            </a:xfrm>
            <a:prstGeom prst="ellipse">
              <a:avLst/>
            </a:prstGeom>
            <a:solidFill>
              <a:srgbClr val="FF0000">
                <a:alpha val="34901"/>
              </a:srgbClr>
            </a:solidFill>
            <a:ln w="25400" cap="flat" cmpd="sng" algn="ctr">
              <a:solidFill>
                <a:srgbClr val="6E7A8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73400" y="2696446"/>
              <a:ext cx="205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Digital Librarian Expertise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9700" y="2531056"/>
              <a:ext cx="2667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/>
                <a:t>How to catalogue and share data</a:t>
              </a:r>
            </a:p>
            <a:p>
              <a:pPr algn="l"/>
              <a:endParaRPr lang="en-US" dirty="0"/>
            </a:p>
            <a:p>
              <a:pPr algn="l"/>
              <a:r>
                <a:rPr lang="en-US" dirty="0"/>
                <a:t>How to curate and archive large digital collections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99359" y="282556"/>
            <a:ext cx="6592641" cy="4162510"/>
            <a:chOff x="5588000" y="1600200"/>
            <a:chExt cx="6592641" cy="4162510"/>
          </a:xfrm>
        </p:grpSpPr>
        <p:sp>
          <p:nvSpPr>
            <p:cNvPr id="9" name="Oval 8"/>
            <p:cNvSpPr/>
            <p:nvPr/>
          </p:nvSpPr>
          <p:spPr bwMode="auto">
            <a:xfrm>
              <a:off x="5588000" y="1600200"/>
              <a:ext cx="4038600" cy="4038600"/>
            </a:xfrm>
            <a:prstGeom prst="ellipse">
              <a:avLst/>
            </a:prstGeom>
            <a:solidFill>
              <a:srgbClr val="0000FF">
                <a:alpha val="34901"/>
              </a:srgbClr>
            </a:solidFill>
            <a:ln w="25400" cap="flat" cmpd="sng" algn="ctr">
              <a:solidFill>
                <a:srgbClr val="6E7A8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12000" y="2696447"/>
              <a:ext cx="2743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Computer Science Expertise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499600" y="4008384"/>
              <a:ext cx="268104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/>
                <a:t>How to build databases and query infrastructure</a:t>
              </a:r>
            </a:p>
            <a:p>
              <a:pPr algn="l"/>
              <a:endParaRPr lang="en-US" dirty="0"/>
            </a:p>
            <a:p>
              <a:pPr algn="l"/>
              <a:r>
                <a:rPr lang="en-US" dirty="0"/>
                <a:t>How to develop distributed storage networks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84479" y="2492356"/>
            <a:ext cx="8163339" cy="4233719"/>
            <a:chOff x="4064000" y="3810000"/>
            <a:chExt cx="8163339" cy="4233719"/>
          </a:xfrm>
        </p:grpSpPr>
        <p:sp>
          <p:nvSpPr>
            <p:cNvPr id="13" name="Oval 12"/>
            <p:cNvSpPr/>
            <p:nvPr/>
          </p:nvSpPr>
          <p:spPr bwMode="auto">
            <a:xfrm>
              <a:off x="4064000" y="3810000"/>
              <a:ext cx="4038600" cy="4038600"/>
            </a:xfrm>
            <a:prstGeom prst="ellipse">
              <a:avLst/>
            </a:prstGeom>
            <a:solidFill>
              <a:srgbClr val="008000">
                <a:alpha val="34901"/>
              </a:srgbClr>
            </a:solidFill>
            <a:ln w="25400" cap="flat" cmpd="sng" algn="ctr">
              <a:solidFill>
                <a:srgbClr val="6E7A8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74305" y="5947376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/>
                  <a:cs typeface="Arial"/>
                </a:rPr>
                <a:t>Science Expertise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60139" y="6566391"/>
              <a:ext cx="42672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/>
                <a:t>What does the data mean?</a:t>
              </a:r>
            </a:p>
            <a:p>
              <a:pPr algn="l"/>
              <a:endParaRPr lang="en-US" dirty="0"/>
            </a:p>
            <a:p>
              <a:pPr algn="l"/>
              <a:r>
                <a:rPr lang="en-US" dirty="0"/>
                <a:t>How was it processed?</a:t>
              </a:r>
            </a:p>
            <a:p>
              <a:pPr algn="l"/>
              <a:endParaRPr lang="en-US" dirty="0"/>
            </a:p>
            <a:p>
              <a:pPr algn="l"/>
              <a:r>
                <a:rPr lang="en-US" dirty="0"/>
                <a:t>How will it be re-used?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729436" y="2585145"/>
            <a:ext cx="753165" cy="380194"/>
            <a:chOff x="9779000" y="6169127"/>
            <a:chExt cx="1676400" cy="846239"/>
          </a:xfrm>
        </p:grpSpPr>
        <p:sp>
          <p:nvSpPr>
            <p:cNvPr id="17" name="Rounded Rectangle 18"/>
            <p:cNvSpPr/>
            <p:nvPr/>
          </p:nvSpPr>
          <p:spPr bwMode="auto">
            <a:xfrm>
              <a:off x="9779000" y="6172200"/>
              <a:ext cx="1676400" cy="838200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endParaRPr>
            </a:p>
          </p:txBody>
        </p:sp>
        <p:pic>
          <p:nvPicPr>
            <p:cNvPr id="18" name="Picture 17" descr="daspos_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5173" y="6169127"/>
              <a:ext cx="1638918" cy="846239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238539" y="282556"/>
            <a:ext cx="2463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DASPOS Organization</a:t>
            </a:r>
          </a:p>
        </p:txBody>
      </p:sp>
    </p:spTree>
    <p:extLst>
      <p:ext uri="{BB962C8B-B14F-4D97-AF65-F5344CB8AC3E}">
        <p14:creationId xmlns:p14="http://schemas.microsoft.com/office/powerpoint/2010/main" val="305344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39081912"/>
              </p:ext>
            </p:extLst>
          </p:nvPr>
        </p:nvGraphicFramePr>
        <p:xfrm>
          <a:off x="0" y="1141615"/>
          <a:ext cx="6031345" cy="4074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574672502"/>
              </p:ext>
            </p:extLst>
          </p:nvPr>
        </p:nvGraphicFramePr>
        <p:xfrm>
          <a:off x="5718490" y="1106631"/>
          <a:ext cx="6540011" cy="4109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72842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2603" y="1330036"/>
            <a:ext cx="4054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Meta-data descriptions of archived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2603" y="3610662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Computation Description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9565" y="1774392"/>
            <a:ext cx="2308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What is in the data.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How can it be used?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9565" y="4050786"/>
            <a:ext cx="4540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What steps were done to produce the data?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Can the steps be replicated?</a:t>
            </a:r>
          </a:p>
        </p:txBody>
      </p:sp>
      <p:sp>
        <p:nvSpPr>
          <p:cNvPr id="9" name="Right Brace 8"/>
          <p:cNvSpPr/>
          <p:nvPr/>
        </p:nvSpPr>
        <p:spPr>
          <a:xfrm>
            <a:off x="5985163" y="1224741"/>
            <a:ext cx="570807" cy="382939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83048" y="2539274"/>
            <a:ext cx="4860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Politics of sharing and making datasets public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Politics of external data access on preservation infrastructure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Impact of preservation on analysis tool chain</a:t>
            </a:r>
          </a:p>
        </p:txBody>
      </p:sp>
    </p:spTree>
    <p:extLst>
      <p:ext uri="{BB962C8B-B14F-4D97-AF65-F5344CB8AC3E}">
        <p14:creationId xmlns:p14="http://schemas.microsoft.com/office/powerpoint/2010/main" val="3304333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</p:spPr>
        <p:txBody>
          <a:bodyPr/>
          <a:lstStyle/>
          <a:p>
            <a:r>
              <a:rPr lang="en-US"/>
              <a:t>UW/Seattle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D897-B0C2-4978-BAB2-727B7F9BE8D7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 descr="A sunset over a body of water&#10;&#10;Description generated with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0" y="272971"/>
            <a:ext cx="4080015" cy="25526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0764" y="742604"/>
            <a:ext cx="4536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Find where the most pressing problems 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Find/suggest some solutions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780415" y="4722039"/>
            <a:ext cx="4768511" cy="2031325"/>
            <a:chOff x="6766560" y="4915593"/>
            <a:chExt cx="4768511" cy="2031325"/>
          </a:xfrm>
        </p:grpSpPr>
        <p:sp>
          <p:nvSpPr>
            <p:cNvPr id="9" name="TextBox 8"/>
            <p:cNvSpPr txBox="1"/>
            <p:nvPr/>
          </p:nvSpPr>
          <p:spPr>
            <a:xfrm>
              <a:off x="6766560" y="4915593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Goal: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07468" y="4915593"/>
              <a:ext cx="4027603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 template architecture to preserve data, knowledge, and software.</a:t>
              </a:r>
            </a:p>
            <a:p>
              <a:endParaRPr lang="en-US" dirty="0"/>
            </a:p>
            <a:p>
              <a:r>
                <a:rPr lang="en-US" dirty="0"/>
                <a:t>Build a test infrastructure to test out some of these ideas</a:t>
              </a:r>
            </a:p>
            <a:p>
              <a:endParaRPr lang="en-US" dirty="0"/>
            </a:p>
            <a:p>
              <a:r>
                <a:rPr lang="en-US" dirty="0"/>
                <a:t>Tevatron Data Preservation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70808" y="3092464"/>
            <a:ext cx="1634836" cy="10474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Needs of Analyst</a:t>
            </a:r>
          </a:p>
        </p:txBody>
      </p:sp>
      <p:sp>
        <p:nvSpPr>
          <p:cNvPr id="13" name="Oval 12"/>
          <p:cNvSpPr/>
          <p:nvPr/>
        </p:nvSpPr>
        <p:spPr>
          <a:xfrm>
            <a:off x="2600254" y="4427913"/>
            <a:ext cx="2080973" cy="192301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Meta-Data Specification</a:t>
            </a:r>
          </a:p>
        </p:txBody>
      </p:sp>
      <p:cxnSp>
        <p:nvCxnSpPr>
          <p:cNvPr id="16" name="Connector: Elbow 15"/>
          <p:cNvCxnSpPr>
            <a:cxnSpLocks/>
            <a:stCxn id="12" idx="3"/>
            <a:endCxn id="13" idx="0"/>
          </p:cNvCxnSpPr>
          <p:nvPr/>
        </p:nvCxnSpPr>
        <p:spPr>
          <a:xfrm>
            <a:off x="2205644" y="3616166"/>
            <a:ext cx="1435097" cy="81174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618096" y="3273782"/>
            <a:ext cx="2964873" cy="79380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Physics Query Test System</a:t>
            </a:r>
          </a:p>
        </p:txBody>
      </p:sp>
      <p:sp>
        <p:nvSpPr>
          <p:cNvPr id="19" name="Arrow: Right 18"/>
          <p:cNvSpPr/>
          <p:nvPr/>
        </p:nvSpPr>
        <p:spPr>
          <a:xfrm>
            <a:off x="5618096" y="4612046"/>
            <a:ext cx="1119447" cy="601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13" idx="7"/>
            <a:endCxn id="18" idx="1"/>
          </p:cNvCxnSpPr>
          <p:nvPr/>
        </p:nvCxnSpPr>
        <p:spPr>
          <a:xfrm flipV="1">
            <a:off x="4376476" y="3670683"/>
            <a:ext cx="1241620" cy="10388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8680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>
    <a:lnDef>
      <a:spPr>
        <a:ln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1687</TotalTime>
  <Words>1597</Words>
  <Application>Microsoft Office PowerPoint</Application>
  <PresentationFormat>Widescreen</PresentationFormat>
  <Paragraphs>309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Arial Unicode MS</vt:lpstr>
      <vt:lpstr>Calibri</vt:lpstr>
      <vt:lpstr>Calisto MT</vt:lpstr>
      <vt:lpstr>Cambria Math</vt:lpstr>
      <vt:lpstr>Cochin</vt:lpstr>
      <vt:lpstr>Courier New</vt:lpstr>
      <vt:lpstr>Trebuchet MS</vt:lpstr>
      <vt:lpstr>Wingdings 2</vt:lpstr>
      <vt:lpstr>ヒラギノ明朝 ProN W3</vt:lpstr>
      <vt:lpstr>Slate</vt:lpstr>
      <vt:lpstr>DASPOS Data and Software Preservation</vt:lpstr>
      <vt:lpstr>The Environment Before DASPOS</vt:lpstr>
      <vt:lpstr>The Environment After DASPOS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Tevatron Data Preservation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OWL For Computation</vt:lpstr>
      <vt:lpstr>Populating the Computing OWL</vt:lpstr>
      <vt:lpstr>Complete Meta Data Relationships</vt:lpstr>
      <vt:lpstr>CERN Analysis Preservation Portal</vt:lpstr>
      <vt:lpstr>CMS Published Simple Data (Tier 1)</vt:lpstr>
      <vt:lpstr>Recommendations for Future Open Data Releases</vt:lpstr>
      <vt:lpstr>RECAST – Integrated with Analysis Portal</vt:lpstr>
      <vt:lpstr>NSF Connection</vt:lpstr>
      <vt:lpstr>Data Preservation as a goal in and of itself</vt:lpstr>
      <vt:lpstr>Data Preservation as a goal in and of itself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DASPOS</dc:title>
  <dc:creator>Gordon Watts</dc:creator>
  <cp:lastModifiedBy>Gordon Watts</cp:lastModifiedBy>
  <cp:revision>9</cp:revision>
  <dcterms:created xsi:type="dcterms:W3CDTF">2017-05-03T00:03:25Z</dcterms:created>
  <dcterms:modified xsi:type="dcterms:W3CDTF">2017-05-04T18:56:52Z</dcterms:modified>
</cp:coreProperties>
</file>