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</p:sldMasterIdLst>
  <p:notesMasterIdLst>
    <p:notesMasterId r:id="rId41"/>
  </p:notesMasterIdLst>
  <p:handoutMasterIdLst>
    <p:handoutMasterId r:id="rId42"/>
  </p:handoutMasterIdLst>
  <p:sldIdLst>
    <p:sldId id="258" r:id="rId3"/>
    <p:sldId id="390" r:id="rId4"/>
    <p:sldId id="429" r:id="rId5"/>
    <p:sldId id="430" r:id="rId6"/>
    <p:sldId id="432" r:id="rId7"/>
    <p:sldId id="474" r:id="rId8"/>
    <p:sldId id="461" r:id="rId9"/>
    <p:sldId id="433" r:id="rId10"/>
    <p:sldId id="475" r:id="rId11"/>
    <p:sldId id="435" r:id="rId12"/>
    <p:sldId id="453" r:id="rId13"/>
    <p:sldId id="454" r:id="rId14"/>
    <p:sldId id="455" r:id="rId15"/>
    <p:sldId id="456" r:id="rId16"/>
    <p:sldId id="467" r:id="rId17"/>
    <p:sldId id="470" r:id="rId18"/>
    <p:sldId id="449" r:id="rId19"/>
    <p:sldId id="450" r:id="rId20"/>
    <p:sldId id="477" r:id="rId21"/>
    <p:sldId id="445" r:id="rId22"/>
    <p:sldId id="471" r:id="rId23"/>
    <p:sldId id="446" r:id="rId24"/>
    <p:sldId id="452" r:id="rId25"/>
    <p:sldId id="444" r:id="rId26"/>
    <p:sldId id="443" r:id="rId27"/>
    <p:sldId id="440" r:id="rId28"/>
    <p:sldId id="458" r:id="rId29"/>
    <p:sldId id="459" r:id="rId30"/>
    <p:sldId id="460" r:id="rId31"/>
    <p:sldId id="464" r:id="rId32"/>
    <p:sldId id="441" r:id="rId33"/>
    <p:sldId id="473" r:id="rId34"/>
    <p:sldId id="462" r:id="rId35"/>
    <p:sldId id="466" r:id="rId36"/>
    <p:sldId id="396" r:id="rId37"/>
    <p:sldId id="476" r:id="rId38"/>
    <p:sldId id="389" r:id="rId39"/>
    <p:sldId id="376" r:id="rId40"/>
  </p:sldIdLst>
  <p:sldSz cx="9144000" cy="6858000" type="screen4x3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541" autoAdjust="0"/>
  </p:normalViewPr>
  <p:slideViewPr>
    <p:cSldViewPr snapToGrid="0" snapToObjects="1" showGuides="1">
      <p:cViewPr varScale="1">
        <p:scale>
          <a:sx n="76" d="100"/>
          <a:sy n="76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58D62-482E-4552-90BE-8E858A6F884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7"/>
            <a:ext cx="4033804" cy="3509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7"/>
            <a:ext cx="4033804" cy="3509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333BE-1974-497E-97B2-94524A136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9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115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93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93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93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93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733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0847" y="6670726"/>
            <a:ext cx="4036099" cy="351155"/>
          </a:xfrm>
          <a:noFill/>
        </p:spPr>
        <p:txBody>
          <a:bodyPr lIns="90618" tIns="45314" rIns="90618" bIns="45314"/>
          <a:lstStyle>
            <a:lvl1pPr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8180" indent="-291608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431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3005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9577" indent="-233287" defTabSz="9282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6150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2721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9294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5867" indent="-233287" defTabSz="9282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5270847" y="6670726"/>
            <a:ext cx="4036099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7" rIns="94745" bIns="4737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9888" y="530225"/>
            <a:ext cx="3502025" cy="2627313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15" y="3337192"/>
            <a:ext cx="6826673" cy="3159175"/>
          </a:xfrm>
          <a:noFill/>
        </p:spPr>
        <p:txBody>
          <a:bodyPr lIns="94745" tIns="47377" rIns="94745" bIns="47377"/>
          <a:lstStyle/>
          <a:p>
            <a:pPr defTabSz="1211793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733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5/1/2017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1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6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8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7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5/1/2017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n12posterpicture"/>
          <p:cNvPicPr>
            <a:picLocks noChangeAspect="1" noChangeArrowheads="1"/>
          </p:cNvPicPr>
          <p:nvPr/>
        </p:nvPicPr>
        <p:blipFill>
          <a:blip r:embed="rId3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" y="614172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Future Trends in Nuclear Physics Computing</a:t>
            </a:r>
          </a:p>
          <a:p>
            <a:pPr defTabSz="914400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May 2, 2017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4920" y="942230"/>
            <a:ext cx="860561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Synergies of Computing and the Next Generation of Nuclear Physics Experiments</a:t>
            </a:r>
          </a:p>
          <a:p>
            <a:pPr lvl="1"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/>
              <a:t>Rolf Ent (Jefferson Lab)</a:t>
            </a:r>
            <a:endParaRPr lang="en-US" sz="2400" dirty="0"/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/>
              <a:t>With acknowledgement to Amber </a:t>
            </a:r>
            <a:r>
              <a:rPr lang="en-US" sz="2400" dirty="0" err="1"/>
              <a:t>Boehnlein</a:t>
            </a:r>
            <a:r>
              <a:rPr lang="en-US" sz="2400" dirty="0"/>
              <a:t>, Markus </a:t>
            </a:r>
            <a:r>
              <a:rPr lang="en-US" sz="2400" dirty="0" err="1"/>
              <a:t>Diefenthaler</a:t>
            </a:r>
            <a:r>
              <a:rPr lang="en-US" sz="2400" dirty="0"/>
              <a:t> and Graham </a:t>
            </a:r>
            <a:r>
              <a:rPr lang="en-US" sz="2400" dirty="0" err="1"/>
              <a:t>Heyes</a:t>
            </a:r>
            <a:r>
              <a:rPr lang="en-US" sz="2400" dirty="0"/>
              <a:t> for their help</a:t>
            </a:r>
          </a:p>
        </p:txBody>
      </p: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Interplay of data and theory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5904" y="1131062"/>
            <a:ext cx="371123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MC event generator: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faithful representation of QCD dynamics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based on QCD factorization and evolution equations</a:t>
            </a:r>
          </a:p>
          <a:p>
            <a:endParaRPr lang="en-US" dirty="0"/>
          </a:p>
          <a:p>
            <a:r>
              <a:rPr lang="en-US" b="1" dirty="0"/>
              <a:t>Usage by experimentalists: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detector corrections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analysis prototyping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comparing to theory</a:t>
            </a:r>
          </a:p>
          <a:p>
            <a:endParaRPr lang="en-US" b="1" dirty="0"/>
          </a:p>
          <a:p>
            <a:r>
              <a:rPr lang="en-US" b="1" dirty="0"/>
              <a:t>Usage by theoreticians: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easy off-the-shelf state-of-the-art tool that looks like data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validate against and investigate theoretical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6863" y="1177966"/>
            <a:ext cx="4537322" cy="45489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C0000"/>
                </a:solidFill>
              </a:rPr>
              <a:t>Feedback loop between data and theory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rgbClr val="CC0000"/>
                </a:solidFill>
              </a:rPr>
              <a:t>Comparison to: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analytical calculations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</a:rPr>
              <a:t>Monte Carlo (MC) simulations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</a:rPr>
              <a:t>Lattice-QCD calculations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rgbClr val="CC0000"/>
                </a:solidFill>
              </a:rPr>
              <a:t>Data-theory comparison: </a:t>
            </a:r>
            <a:r>
              <a:rPr lang="en-US" dirty="0">
                <a:solidFill>
                  <a:schemeClr val="tx1"/>
                </a:solidFill>
              </a:rPr>
              <a:t>relies 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open access to data-theory tools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standardization of data-theory tools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comparison tools for quick turnaround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9075" y="2135115"/>
            <a:ext cx="91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theory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4568" y="2135115"/>
            <a:ext cx="91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data</a:t>
            </a:r>
          </a:p>
        </p:txBody>
      </p:sp>
      <p:sp>
        <p:nvSpPr>
          <p:cNvPr id="16" name="Curved Up Arrow 15"/>
          <p:cNvSpPr/>
          <p:nvPr/>
        </p:nvSpPr>
        <p:spPr>
          <a:xfrm>
            <a:off x="1770765" y="2504447"/>
            <a:ext cx="1664507" cy="401915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>
            <a:off x="1770765" y="1779581"/>
            <a:ext cx="1664507" cy="401915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21599973" rev="10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0329" y="1779581"/>
            <a:ext cx="147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predictions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simulations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20329" y="2409985"/>
            <a:ext cx="147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new phenomena</a:t>
            </a:r>
          </a:p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99068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Nuclear Physics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750" y="1010376"/>
            <a:ext cx="900047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historical trigger and data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 1990’s CLAS,   2 kHz and 10-15 MB/s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 2000’s CLAS, 20 kHz and 50 MB/s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 2010’s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HPS, 50 kHz and 100 MB/s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GLUEX, 35 kHz and 700 MB/s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(last run)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LZ Dark matter search 1.4 GB/s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FRIB - GRETA 4000 channel gamma detector with 120 MB/s per channel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(2025 timescale)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RHIC PHENIX 5kHz 600 MB/s – current design goal is 15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RHIC STAR  - Maximum rate = 2.1 GB/s, average = 1.6 GB/s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Looking at the historical trends the highest trigger rate experiments increase rate by factor of ~10 every 10 years.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81075" y="1512714"/>
            <a:ext cx="3844766" cy="2383631"/>
            <a:chOff x="5281075" y="1512714"/>
            <a:chExt cx="3844766" cy="2383631"/>
          </a:xfrm>
        </p:grpSpPr>
        <p:pic>
          <p:nvPicPr>
            <p:cNvPr id="6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281075" y="1512714"/>
              <a:ext cx="3844766" cy="2383631"/>
            </a:xfrm>
            <a:prstGeom prst="rect">
              <a:avLst/>
            </a:prstGeom>
            <a:ln w="12700"/>
          </p:spPr>
        </p:pic>
        <p:sp>
          <p:nvSpPr>
            <p:cNvPr id="7" name="TextBox 6"/>
            <p:cNvSpPr txBox="1"/>
            <p:nvPr/>
          </p:nvSpPr>
          <p:spPr>
            <a:xfrm>
              <a:off x="5281075" y="2219421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(goal)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32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Electronics Speeds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06" y="1921726"/>
            <a:ext cx="5295900" cy="4324350"/>
          </a:xfrm>
          <a:prstGeom prst="rect">
            <a:avLst/>
          </a:prstGeom>
          <a:ln w="12700"/>
        </p:spPr>
      </p:pic>
      <p:sp>
        <p:nvSpPr>
          <p:cNvPr id="3" name="TextBox 2"/>
          <p:cNvSpPr txBox="1"/>
          <p:nvPr/>
        </p:nvSpPr>
        <p:spPr>
          <a:xfrm>
            <a:off x="213106" y="875911"/>
            <a:ext cx="798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Famous Moore’s Law: transistor count doubles every two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Clock speed plateaued ten years ago!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Advances by squeezing more cores per chip and improved architectures. </a:t>
            </a:r>
          </a:p>
        </p:txBody>
      </p:sp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704" y="1961794"/>
            <a:ext cx="2453640" cy="3078480"/>
          </a:xfrm>
          <a:prstGeom prst="rect">
            <a:avLst/>
          </a:prstGeom>
          <a:ln w="12700"/>
        </p:spPr>
      </p:pic>
      <p:sp>
        <p:nvSpPr>
          <p:cNvPr id="7" name="TextBox 6"/>
          <p:cNvSpPr txBox="1"/>
          <p:nvPr/>
        </p:nvSpPr>
        <p:spPr>
          <a:xfrm flipH="1">
            <a:off x="5605214" y="4991871"/>
            <a:ext cx="3448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Manufacturers are struggling to shrink transistors.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How much further can Moore’s law continue?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When does this trickle down affect the performance of other DAQ electronics?</a:t>
            </a:r>
          </a:p>
        </p:txBody>
      </p:sp>
    </p:spTree>
    <p:extLst>
      <p:ext uri="{BB962C8B-B14F-4D97-AF65-F5344CB8AC3E}">
        <p14:creationId xmlns:p14="http://schemas.microsoft.com/office/powerpoint/2010/main" val="2621258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Data Transport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005" y="991960"/>
            <a:ext cx="7376160" cy="5135880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371995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Trigger and Electronics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4456" y="2168928"/>
            <a:ext cx="3967162" cy="2860358"/>
          </a:xfrm>
          <a:prstGeom prst="rect">
            <a:avLst/>
          </a:prstGeom>
          <a:ln w="12700"/>
        </p:spPr>
      </p:pic>
      <p:pic>
        <p:nvPicPr>
          <p:cNvPr id="7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804" y="2074223"/>
            <a:ext cx="4533900" cy="2910840"/>
          </a:xfrm>
          <a:prstGeom prst="rect">
            <a:avLst/>
          </a:prstGeom>
          <a:ln w="12700"/>
        </p:spPr>
      </p:pic>
      <p:sp>
        <p:nvSpPr>
          <p:cNvPr id="3" name="TextBox 2"/>
          <p:cNvSpPr txBox="1"/>
          <p:nvPr/>
        </p:nvSpPr>
        <p:spPr>
          <a:xfrm>
            <a:off x="457201" y="997525"/>
            <a:ext cx="843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FPGA performance is increasing faster than CPU performance. There is a delay between when technology is developed and when it becomes affordable for use in custom electronics. So there is room for growth over the next ten years.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5068" y="5294631"/>
            <a:ext cx="7013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trend is to push some functionality currently performed in software running on embedded processors into firmware on custom electronics. This will probably continue.</a:t>
            </a:r>
          </a:p>
        </p:txBody>
      </p:sp>
    </p:spTree>
    <p:extLst>
      <p:ext uri="{BB962C8B-B14F-4D97-AF65-F5344CB8AC3E}">
        <p14:creationId xmlns:p14="http://schemas.microsoft.com/office/powerpoint/2010/main" val="380287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Data Acquisition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372" y="1156138"/>
            <a:ext cx="84608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precision of the science depends on statistics which leads to 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detectors that can handle high rates.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Improvements in trigger electronics - faster so can trigger at high rates.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time is expensive so data mining or taking generic datasets shared between experiments is becoming popular.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Loosen triggers to store as much as possible.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about sharing datasets from the start.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Science is global – so distribute and share data handling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experiments are limited by event-pileup, overlapping signals from different events, hard to untangle in firmware.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Leads to different readout schemes, often trigger-less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 detail: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Often the limiting factor in DAQ design is available technology vs budget, a constraint shared by all experiments at the various facilities.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542"/>
            <a:ext cx="9144000" cy="397933"/>
          </a:xfrm>
        </p:spPr>
        <p:txBody>
          <a:bodyPr/>
          <a:lstStyle/>
          <a:p>
            <a:r>
              <a:rPr lang="en-US" dirty="0"/>
              <a:t>Challenges for Nuclear Physics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9296" y="1630380"/>
            <a:ext cx="7840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Where do the next generation of nuclear physics experiments point us to?</a:t>
            </a:r>
          </a:p>
        </p:txBody>
      </p:sp>
    </p:spTree>
    <p:extLst>
      <p:ext uri="{BB962C8B-B14F-4D97-AF65-F5344CB8AC3E}">
        <p14:creationId xmlns:p14="http://schemas.microsoft.com/office/powerpoint/2010/main" val="334001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– Real-Time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9610" y="817663"/>
            <a:ext cx="8346186" cy="5618872"/>
            <a:chOff x="439610" y="817663"/>
            <a:chExt cx="8346186" cy="561887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10" y="817663"/>
              <a:ext cx="8346186" cy="558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475785" y="6224954"/>
              <a:ext cx="310011" cy="211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6338" y="4038635"/>
            <a:ext cx="1094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Mike Williams (MIT)</a:t>
            </a:r>
          </a:p>
        </p:txBody>
      </p:sp>
    </p:spTree>
    <p:extLst>
      <p:ext uri="{BB962C8B-B14F-4D97-AF65-F5344CB8AC3E}">
        <p14:creationId xmlns:p14="http://schemas.microsoft.com/office/powerpoint/2010/main" val="324642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– Towards </a:t>
            </a:r>
            <a:r>
              <a:rPr lang="en-US" dirty="0" err="1"/>
              <a:t>Triggerless</a:t>
            </a:r>
            <a:r>
              <a:rPr lang="en-US" dirty="0"/>
              <a:t>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66" y="2021494"/>
            <a:ext cx="6369749" cy="440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6959" y="2052854"/>
            <a:ext cx="1441420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(2021-2023)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640" y="802235"/>
            <a:ext cx="882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already does the full data calibration in the online system in near real time, and the final software trigger stage uses the final calibrated data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run reconstruction in real time in the online system at the full 40 MHz rate (now 1 MHz). Software trigger will also allow which info is kept from each event, allowing super high-rate events.</a:t>
            </a:r>
          </a:p>
        </p:txBody>
      </p:sp>
    </p:spTree>
    <p:extLst>
      <p:ext uri="{BB962C8B-B14F-4D97-AF65-F5344CB8AC3E}">
        <p14:creationId xmlns:p14="http://schemas.microsoft.com/office/powerpoint/2010/main" val="297960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800" dirty="0" err="1"/>
              <a:t>JLab</a:t>
            </a:r>
            <a:r>
              <a:rPr lang="en-US" sz="2800" dirty="0"/>
              <a:t> – Towards Multi-threading &amp; User-centric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rate_vs_nthread_gluon1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7" y="942645"/>
            <a:ext cx="4160094" cy="2694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728" y="3754332"/>
            <a:ext cx="38246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experiment in Jefferson Lab’s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designed to look for exotic hybrid mesons.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experiment will produce as much as 10 PB of data a year.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JANA is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event reconstruction framework for leveraging the parallel computing power of modern day many-core processors. This plot shows the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scaling of the system, even through the </a:t>
            </a:r>
            <a:r>
              <a:rPr lang="en-US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hyperthreading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3594" y="984342"/>
            <a:ext cx="38246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experiment in Jefferson Lab’s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designed to carry out the core program for the study of internal dynamics and 3D imaging of the nucleon.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CLARA is the CLAS12 analysis and reconstruction framework. CLARA enables custom data-processing tools to be presented as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be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into the data-processing workflow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 fraction of the time previously required.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Elasticity of CLARA makes efficient use of multi-core architecture systems, as well as commercial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resources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45" y="3970948"/>
            <a:ext cx="4188938" cy="1748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8586" y="5700777"/>
            <a:ext cx="4076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future: Quantized data format with smart indexing and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descriptive metadata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embedded, for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multi-threaded applications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08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6379"/>
          <a:stretch/>
        </p:blipFill>
        <p:spPr bwMode="auto">
          <a:xfrm>
            <a:off x="1529726" y="820397"/>
            <a:ext cx="6073140" cy="518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836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Future Trends in Nuclear Physics Computing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26" y="6008718"/>
            <a:ext cx="6073140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96"/>
            <a:ext cx="9105544" cy="397933"/>
          </a:xfrm>
        </p:spPr>
        <p:txBody>
          <a:bodyPr/>
          <a:lstStyle/>
          <a:p>
            <a:r>
              <a:rPr lang="en-US" sz="2800" dirty="0"/>
              <a:t>GRETA – Gamma-Ray Tracking Array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apture.PNG" descr="Cap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759" y="2818697"/>
            <a:ext cx="8197502" cy="3319544"/>
          </a:xfrm>
          <a:prstGeom prst="rect">
            <a:avLst/>
          </a:prstGeom>
          <a:ln w="12700"/>
        </p:spPr>
      </p:pic>
      <p:sp>
        <p:nvSpPr>
          <p:cNvPr id="4" name="TextBox 3"/>
          <p:cNvSpPr txBox="1"/>
          <p:nvPr/>
        </p:nvSpPr>
        <p:spPr>
          <a:xfrm>
            <a:off x="608173" y="1003003"/>
            <a:ext cx="736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of the foreseen workhorses at the Facility for Rare Isotope 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724" y="1363744"/>
            <a:ext cx="6872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Gamma Ray Spectrometer (~2025)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Instrumented by 4000 x 100 MHz 16-bit ADCs.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I/O rate 120 MB/s per channel, 480 GB/s aggregate.</a:t>
            </a:r>
          </a:p>
        </p:txBody>
      </p:sp>
    </p:spTree>
    <p:extLst>
      <p:ext uri="{BB962C8B-B14F-4D97-AF65-F5344CB8AC3E}">
        <p14:creationId xmlns:p14="http://schemas.microsoft.com/office/powerpoint/2010/main" val="3866476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96"/>
            <a:ext cx="9105544" cy="397933"/>
          </a:xfrm>
        </p:spPr>
        <p:txBody>
          <a:bodyPr/>
          <a:lstStyle/>
          <a:p>
            <a:r>
              <a:rPr lang="en-US" sz="2800" dirty="0"/>
              <a:t>GRET(IN)A – Gamma-Ray Tracking Array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76" y="4409826"/>
            <a:ext cx="8539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High-Purity Germanium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Gamma-ray tracking to find interaction point: drifting charge induces charge on segments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use flash ADC trace during charge collection (~400 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Gamma-ray energy determination utilizes very high intrinsic energy resolution (&lt; 0.1%)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over long integration times (~10 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@high rate (50 kHz), most signals overlap and erratic baseline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difficult to maintain energy resolution  streaming readout of the waveform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0" y="954192"/>
            <a:ext cx="38481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91" y="842432"/>
            <a:ext cx="3973830" cy="38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4735" y="3392680"/>
            <a:ext cx="226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Waveform at 50 kHz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2125" y="3440429"/>
            <a:ext cx="1094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Mario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Cromaz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(LBNL)</a:t>
            </a:r>
          </a:p>
        </p:txBody>
      </p:sp>
    </p:spTree>
    <p:extLst>
      <p:ext uri="{BB962C8B-B14F-4D97-AF65-F5344CB8AC3E}">
        <p14:creationId xmlns:p14="http://schemas.microsoft.com/office/powerpoint/2010/main" val="384448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96"/>
            <a:ext cx="9105544" cy="397933"/>
          </a:xfrm>
        </p:spPr>
        <p:txBody>
          <a:bodyPr/>
          <a:lstStyle/>
          <a:p>
            <a:r>
              <a:rPr lang="en-US" sz="2800" dirty="0"/>
              <a:t>GRETA - Streaming Readout of Waveform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40" y="802235"/>
            <a:ext cx="8750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At the highest rates most of the waveform is now needed for accurate energy determination, and the algorithms for extracting energy are progressing towards complex fits rather than simple filters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Extract all waveforms in their entirety and perform real-time processing using high-performance computing resources.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2" y="2070849"/>
            <a:ext cx="336470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5786" y="2070849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Prototype streamer with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Clover Detector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6350" y="2457273"/>
            <a:ext cx="464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4-channel system constructed from evaluation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Xilinx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Kintex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 evaluation board with quad 10 Gb interface and 4DSP FMC104 4-channel ADC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ADC: 14 bit 200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declocked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100 MHz, 1 in 4 samples taken (effective 40 ns/sample)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UDP packets sent via 10 Gb interface to workstation, energy filters in real-time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709" y="5556181"/>
            <a:ext cx="8497823" cy="73866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framework for streaming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will be designed to support future streaming model.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streaming of flash ADC data from large detector systems (1000’s of waveforms) is now a tractable problem, signal processing algorithms in high-performance computing system</a:t>
            </a:r>
          </a:p>
        </p:txBody>
      </p:sp>
    </p:spTree>
    <p:extLst>
      <p:ext uri="{BB962C8B-B14F-4D97-AF65-F5344CB8AC3E}">
        <p14:creationId xmlns:p14="http://schemas.microsoft.com/office/powerpoint/2010/main" val="4220913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96"/>
            <a:ext cx="9105544" cy="397933"/>
          </a:xfrm>
        </p:spPr>
        <p:txBody>
          <a:bodyPr/>
          <a:lstStyle/>
          <a:p>
            <a:r>
              <a:rPr lang="en-US" sz="2800" dirty="0"/>
              <a:t>Nuclear Physics </a:t>
            </a:r>
            <a:r>
              <a:rPr lang="en-US" sz="2800" dirty="0" err="1"/>
              <a:t>Expts</a:t>
            </a:r>
            <a:r>
              <a:rPr lang="en-US" sz="2800" dirty="0"/>
              <a:t> - Large I/O Requirements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849" y="846035"/>
            <a:ext cx="6846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 GRETA (~2025)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Instrumented by 4000 x 100 MHz 16-bit ADCs.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I/O rate 120 MB/s per channel, 480 GB/s aggregate.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6586" y="3976445"/>
            <a:ext cx="4373880" cy="2301240"/>
          </a:xfrm>
          <a:prstGeom prst="rect">
            <a:avLst/>
          </a:prstGeom>
          <a:ln w="12700"/>
        </p:spPr>
      </p:pic>
      <p:sp>
        <p:nvSpPr>
          <p:cNvPr id="11" name="TextBox 10"/>
          <p:cNvSpPr txBox="1"/>
          <p:nvPr/>
        </p:nvSpPr>
        <p:spPr>
          <a:xfrm>
            <a:off x="360087" y="3865441"/>
            <a:ext cx="3983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simpler architecture - more stable and flexible - but needs affordable versions of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Reliable high performance network accessible storage with file management.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bandwidth network + protocols.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Tera to peta scale computing.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529" y="1835483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Drives towards new (streaming) DAQ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87" y="2207793"/>
            <a:ext cx="8153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Stream the data directly to temporary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HPC system processes the data online implementing a software trigger.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several different trigger algorithms in parallel?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feedback for calibration.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surviving trigger or output from online processing migrates to long term storage - filtered and unfiltered data lingers until space needed.</a:t>
            </a:r>
          </a:p>
        </p:txBody>
      </p:sp>
    </p:spTree>
    <p:extLst>
      <p:ext uri="{BB962C8B-B14F-4D97-AF65-F5344CB8AC3E}">
        <p14:creationId xmlns:p14="http://schemas.microsoft.com/office/powerpoint/2010/main" val="319025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66" r="166"/>
          <a:stretch/>
        </p:blipFill>
        <p:spPr>
          <a:xfrm>
            <a:off x="860521" y="972225"/>
            <a:ext cx="7343775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7613" y="1055000"/>
            <a:ext cx="1692067" cy="102549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350"/>
            <a:ext cx="9144000" cy="39793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– Time Projection Chamber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5570" y="4097303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Continuous - Streaming - Readout?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868" y="4414002"/>
            <a:ext cx="7509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TPCs are usually considered slow devices – 1-2 KHz event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drift time for primary electrons to gain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Longer time to “drain” positive 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“Classic” TPCs operate with a gating grid to stop Ion Back Flow (IBF)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want to take data at ~15KHz!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IBF control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 mobility gas (Ne), tuning of gain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Can’t have a gating grid!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Streaming readout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7348" y="870334"/>
            <a:ext cx="1992918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Tracker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3765" y="4020225"/>
            <a:ext cx="127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Purschke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(BNL)</a:t>
            </a:r>
          </a:p>
        </p:txBody>
      </p:sp>
    </p:spTree>
    <p:extLst>
      <p:ext uri="{BB962C8B-B14F-4D97-AF65-F5344CB8AC3E}">
        <p14:creationId xmlns:p14="http://schemas.microsoft.com/office/powerpoint/2010/main" val="3693136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250" y="1755375"/>
            <a:ext cx="9071706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>
              <a:tabLst>
                <a:tab pos="915943" algn="l"/>
                <a:tab pos="1093734" algn="l"/>
                <a:tab pos="1944591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streaming data are recorded all the time, and broken up in chunks above threshold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7456" y="3413676"/>
            <a:ext cx="6147829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>
              <a:tabLst>
                <a:tab pos="915943" algn="l"/>
                <a:tab pos="1093734" algn="l"/>
                <a:tab pos="1944591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chunks correlated with triggered events are then kept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67802" y="5407468"/>
            <a:ext cx="5134731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>
              <a:tabLst>
                <a:tab pos="915943" algn="l"/>
                <a:tab pos="1093734" algn="l"/>
                <a:tab pos="1944591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results in a greatly reduced data stream</a:t>
            </a:r>
          </a:p>
          <a:p>
            <a:pPr>
              <a:tabLst>
                <a:tab pos="915943" algn="l"/>
                <a:tab pos="1093734" algn="l"/>
                <a:tab pos="1944591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real-time processing demands are very high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74192"/>
            <a:ext cx="8229600" cy="397933"/>
          </a:xfrm>
        </p:spPr>
        <p:txBody>
          <a:bodyPr/>
          <a:lstStyle/>
          <a:p>
            <a:r>
              <a:rPr lang="en-US" dirty="0"/>
              <a:t>Streaming Readout Concept</a:t>
            </a:r>
            <a:br>
              <a:rPr lang="en-US" dirty="0"/>
            </a:br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6548818" y="2550388"/>
            <a:ext cx="2133340" cy="365061"/>
          </a:xfrm>
          <a:prstGeom prst="rect">
            <a:avLst/>
          </a:prstGeom>
        </p:spPr>
        <p:txBody>
          <a:bodyPr vert="horz" lIns="64301" tIns="32150" rIns="64301" bIns="32150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7D854EC2-8F58-5C4F-8AEB-33CAAE66C4B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Picture 11" descr="timel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3" y="3812436"/>
            <a:ext cx="9144000" cy="12403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97039" y="3983979"/>
            <a:ext cx="214339" cy="91097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31032" y="3983979"/>
            <a:ext cx="214339" cy="91097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231736" y="3983979"/>
            <a:ext cx="214339" cy="91097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65303" y="3983979"/>
            <a:ext cx="214339" cy="91097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23133" y="3992911"/>
            <a:ext cx="214339" cy="910976"/>
          </a:xfrm>
          <a:prstGeom prst="rect">
            <a:avLst/>
          </a:prstGeom>
          <a:solidFill>
            <a:srgbClr val="008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341612" y="3992911"/>
            <a:ext cx="214339" cy="910976"/>
          </a:xfrm>
          <a:prstGeom prst="rect">
            <a:avLst/>
          </a:prstGeom>
          <a:solidFill>
            <a:srgbClr val="008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87644" y="3992911"/>
            <a:ext cx="214339" cy="910976"/>
          </a:xfrm>
          <a:prstGeom prst="rect">
            <a:avLst/>
          </a:prstGeom>
          <a:solidFill>
            <a:srgbClr val="008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defTabSz="2522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800">
              <a:solidFill>
                <a:schemeClr val="bg1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738195" y="3783389"/>
            <a:ext cx="2949450" cy="3412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60686" y="3756921"/>
            <a:ext cx="1" cy="23589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047234" y="3783389"/>
            <a:ext cx="1095545" cy="5079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177593" y="3421351"/>
            <a:ext cx="1736143" cy="329040"/>
          </a:xfrm>
          <a:prstGeom prst="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01" tIns="32150" rIns="64301" bIns="32150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2963" y="4170228"/>
            <a:ext cx="360690" cy="341927"/>
          </a:xfrm>
          <a:prstGeom prst="rect">
            <a:avLst/>
          </a:prstGeom>
          <a:noFill/>
        </p:spPr>
        <p:txBody>
          <a:bodyPr wrap="none" lIns="64301" tIns="32150" rIns="64301" bIns="3215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2685" y="4182138"/>
            <a:ext cx="360690" cy="341927"/>
          </a:xfrm>
          <a:prstGeom prst="rect">
            <a:avLst/>
          </a:prstGeom>
          <a:noFill/>
        </p:spPr>
        <p:txBody>
          <a:bodyPr wrap="none" lIns="64301" tIns="32150" rIns="64301" bIns="3215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3397" y="4194048"/>
            <a:ext cx="360690" cy="341927"/>
          </a:xfrm>
          <a:prstGeom prst="rect">
            <a:avLst/>
          </a:prstGeom>
          <a:noFill/>
        </p:spPr>
        <p:txBody>
          <a:bodyPr wrap="none" lIns="64301" tIns="32150" rIns="64301" bIns="3215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08873" y="4205958"/>
            <a:ext cx="360690" cy="341927"/>
          </a:xfrm>
          <a:prstGeom prst="rect">
            <a:avLst/>
          </a:prstGeom>
          <a:noFill/>
        </p:spPr>
        <p:txBody>
          <a:bodyPr wrap="none" lIns="64301" tIns="32150" rIns="64301" bIns="3215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4140" y="2157228"/>
            <a:ext cx="9144000" cy="4139824"/>
            <a:chOff x="923664" y="33304270"/>
            <a:chExt cx="13003213" cy="5886791"/>
          </a:xfrm>
        </p:grpSpPr>
        <p:pic>
          <p:nvPicPr>
            <p:cNvPr id="29" name="Picture 28" descr="timeline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64" y="33304270"/>
              <a:ext cx="13003213" cy="176370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1511101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526241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830153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133165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386275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9571649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1891601" y="33548204"/>
              <a:ext cx="304800" cy="12954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49782" y="37712721"/>
              <a:ext cx="1045472" cy="147834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9907" y="37776979"/>
              <a:ext cx="293701" cy="137867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5089" y="37760368"/>
              <a:ext cx="316293" cy="139528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5802" y="37768674"/>
              <a:ext cx="316293" cy="138697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1640" y="802235"/>
            <a:ext cx="875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Impossible to read out TPC in the traditional event-by-event way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TPC data is streamed to temporary storage, to then extract the parts of the stream that match up with traditional triggers from the rest of the detector. </a:t>
            </a:r>
          </a:p>
        </p:txBody>
      </p:sp>
    </p:spTree>
    <p:extLst>
      <p:ext uri="{BB962C8B-B14F-4D97-AF65-F5344CB8AC3E}">
        <p14:creationId xmlns:p14="http://schemas.microsoft.com/office/powerpoint/2010/main" val="1501676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– VTP (VXS Trigger Processor)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TP, developed for GLUEX evolved into VTP for CLAS12.…"/>
          <p:cNvSpPr txBox="1">
            <a:spLocks/>
          </p:cNvSpPr>
          <p:nvPr/>
        </p:nvSpPr>
        <p:spPr>
          <a:xfrm>
            <a:off x="72547" y="849900"/>
            <a:ext cx="2840845" cy="201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238" marR="35356" indent="-198881" defTabSz="792420">
              <a:spcBef>
                <a:spcPts val="0"/>
              </a:spcBef>
              <a:spcAft>
                <a:spcPts val="600"/>
              </a:spcAft>
              <a:defRPr sz="1392"/>
            </a:pPr>
            <a:r>
              <a:rPr lang="en-US" sz="1400" dirty="0"/>
              <a:t>CTP, developed for </a:t>
            </a:r>
            <a:r>
              <a:rPr lang="en-US" sz="1400" b="1" dirty="0">
                <a:solidFill>
                  <a:srgbClr val="0000FF"/>
                </a:solidFill>
              </a:rPr>
              <a:t>GLUEX</a:t>
            </a:r>
            <a:r>
              <a:rPr lang="en-US" sz="1400" dirty="0"/>
              <a:t> evolved into VTP for </a:t>
            </a:r>
            <a:r>
              <a:rPr lang="en-US" sz="1400" b="1" dirty="0">
                <a:solidFill>
                  <a:srgbClr val="0000FF"/>
                </a:solidFill>
              </a:rPr>
              <a:t>CLAS12</a:t>
            </a:r>
            <a:r>
              <a:rPr lang="en-US" sz="1400" dirty="0"/>
              <a:t>. </a:t>
            </a:r>
          </a:p>
          <a:p>
            <a:pPr marL="234238" marR="35356" indent="-198881" defTabSz="792420">
              <a:spcBef>
                <a:spcPts val="0"/>
              </a:spcBef>
              <a:spcAft>
                <a:spcPts val="600"/>
              </a:spcAft>
              <a:defRPr sz="1392"/>
            </a:pPr>
            <a:r>
              <a:rPr lang="en-US" sz="1400" dirty="0"/>
              <a:t>Has the ability to read data from payload modules at faster than VME speeds using VXS serial lanes.</a:t>
            </a:r>
          </a:p>
          <a:p>
            <a:pPr marL="234238" marR="35356" indent="-198881" defTabSz="792420">
              <a:spcBef>
                <a:spcPts val="0"/>
              </a:spcBef>
              <a:spcAft>
                <a:spcPts val="600"/>
              </a:spcAft>
              <a:defRPr sz="1392"/>
            </a:pPr>
            <a:r>
              <a:rPr lang="en-US" sz="1400" dirty="0"/>
              <a:t>FPGA supports trigger algorithms, zero suppression etc.</a:t>
            </a:r>
          </a:p>
        </p:txBody>
      </p:sp>
      <p:grpSp>
        <p:nvGrpSpPr>
          <p:cNvPr id="13" name="Group"/>
          <p:cNvGrpSpPr/>
          <p:nvPr/>
        </p:nvGrpSpPr>
        <p:grpSpPr>
          <a:xfrm>
            <a:off x="598206" y="872890"/>
            <a:ext cx="8480161" cy="5466715"/>
            <a:chOff x="-144721" y="0"/>
            <a:chExt cx="8480160" cy="5466713"/>
          </a:xfrm>
        </p:grpSpPr>
        <p:pic>
          <p:nvPicPr>
            <p:cNvPr id="20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58415" y="0"/>
              <a:ext cx="4171103" cy="546671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1" name="Straight Arrow Connector 3"/>
            <p:cNvSpPr/>
            <p:nvPr/>
          </p:nvSpPr>
          <p:spPr>
            <a:xfrm flipH="1">
              <a:off x="4582863" y="697858"/>
              <a:ext cx="2026509" cy="128182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traight Arrow Connector 12"/>
            <p:cNvSpPr/>
            <p:nvPr/>
          </p:nvSpPr>
          <p:spPr>
            <a:xfrm flipH="1" flipV="1">
              <a:off x="5175211" y="2708600"/>
              <a:ext cx="1743412" cy="1565077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13"/>
            <p:cNvSpPr/>
            <p:nvPr/>
          </p:nvSpPr>
          <p:spPr>
            <a:xfrm>
              <a:off x="-144721" y="3642306"/>
              <a:ext cx="1882871" cy="150329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Readout data path.</a:t>
              </a: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(40 Gb/s Fiber Ethernet</a:t>
              </a: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as 4 x 10 Gb/s).</a:t>
              </a: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Control </a:t>
              </a: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(10/100Mb Ethernet)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Console [RS232]</a:t>
              </a:r>
            </a:p>
          </p:txBody>
        </p:sp>
        <p:sp>
          <p:nvSpPr>
            <p:cNvPr id="24" name="Left Brace 6"/>
            <p:cNvSpPr/>
            <p:nvPr/>
          </p:nvSpPr>
          <p:spPr>
            <a:xfrm>
              <a:off x="1941494" y="1728890"/>
              <a:ext cx="1009547" cy="1680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1116"/>
                    <a:pt x="10800" y="20519"/>
                  </a:cubicBezTo>
                  <a:lnTo>
                    <a:pt x="10800" y="11881"/>
                  </a:lnTo>
                  <a:cubicBezTo>
                    <a:pt x="10800" y="11284"/>
                    <a:pt x="5965" y="10800"/>
                    <a:pt x="0" y="10800"/>
                  </a:cubicBezTo>
                  <a:cubicBezTo>
                    <a:pt x="5965" y="10800"/>
                    <a:pt x="10800" y="10316"/>
                    <a:pt x="10800" y="9719"/>
                  </a:cubicBezTo>
                  <a:lnTo>
                    <a:pt x="10800" y="1081"/>
                  </a:lnTo>
                  <a:cubicBezTo>
                    <a:pt x="10800" y="484"/>
                    <a:pt x="1563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40640" marR="40640" defTabSz="910828">
                <a:defRPr sz="2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traight Arrow Connector 14"/>
            <p:cNvSpPr/>
            <p:nvPr/>
          </p:nvSpPr>
          <p:spPr>
            <a:xfrm flipV="1">
              <a:off x="1727476" y="3599672"/>
              <a:ext cx="1428653" cy="307575"/>
            </a:xfrm>
            <a:prstGeom prst="line">
              <a:avLst/>
            </a:prstGeom>
            <a:noFill/>
            <a:ln w="25400" cap="flat">
              <a:solidFill>
                <a:srgbClr val="FFC000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traight Arrow Connector 17"/>
            <p:cNvSpPr/>
            <p:nvPr/>
          </p:nvSpPr>
          <p:spPr>
            <a:xfrm flipV="1">
              <a:off x="1722675" y="3961709"/>
              <a:ext cx="1916957" cy="467154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traight Arrow Connector 19"/>
            <p:cNvSpPr/>
            <p:nvPr/>
          </p:nvSpPr>
          <p:spPr>
            <a:xfrm flipV="1">
              <a:off x="1780636" y="4345081"/>
              <a:ext cx="1801035" cy="505089"/>
            </a:xfrm>
            <a:prstGeom prst="line">
              <a:avLst/>
            </a:prstGeom>
            <a:noFill/>
            <a:ln w="25400" cap="flat">
              <a:solidFill>
                <a:srgbClr val="632B8D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ont panel parallel fiber links to/from other VTP or SSP.…"/>
            <p:cNvSpPr/>
            <p:nvPr/>
          </p:nvSpPr>
          <p:spPr>
            <a:xfrm>
              <a:off x="185983" y="2339926"/>
              <a:ext cx="1948146" cy="982539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Front panel parallel fiber links to/from other VTP or SSP.</a:t>
              </a:r>
            </a:p>
            <a:p>
              <a:pPr marL="40640" marR="40640" defTabSz="910828">
                <a:defRPr sz="11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(4 Tx/4Rx 6.25Gb/s/fiber)</a:t>
              </a:r>
            </a:p>
          </p:txBody>
        </p:sp>
        <p:sp>
          <p:nvSpPr>
            <p:cNvPr id="29" name="Straight Arrow Connector 12"/>
            <p:cNvSpPr/>
            <p:nvPr/>
          </p:nvSpPr>
          <p:spPr>
            <a:xfrm flipH="1">
              <a:off x="5081975" y="2510731"/>
              <a:ext cx="1305408" cy="86449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traight Arrow Connector 12"/>
            <p:cNvSpPr/>
            <p:nvPr/>
          </p:nvSpPr>
          <p:spPr>
            <a:xfrm flipH="1" flipV="1">
              <a:off x="6480154" y="2614284"/>
              <a:ext cx="421195" cy="42119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traight Arrow Connector 12"/>
            <p:cNvSpPr/>
            <p:nvPr/>
          </p:nvSpPr>
          <p:spPr>
            <a:xfrm flipH="1">
              <a:off x="5081975" y="2362218"/>
              <a:ext cx="1305408" cy="86450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traight Arrow Connector 12"/>
            <p:cNvSpPr/>
            <p:nvPr/>
          </p:nvSpPr>
          <p:spPr>
            <a:xfrm flipH="1">
              <a:off x="6417481" y="2228236"/>
              <a:ext cx="477889" cy="13137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8"/>
            <p:cNvSpPr/>
            <p:nvPr/>
          </p:nvSpPr>
          <p:spPr>
            <a:xfrm>
              <a:off x="6869533" y="2871709"/>
              <a:ext cx="1341584" cy="533798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VXS Trigger Path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10Gb/s from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each ‘payload’ slot</a:t>
              </a:r>
            </a:p>
          </p:txBody>
        </p:sp>
        <p:sp>
          <p:nvSpPr>
            <p:cNvPr id="34" name="TextBox 8"/>
            <p:cNvSpPr/>
            <p:nvPr/>
          </p:nvSpPr>
          <p:spPr>
            <a:xfrm>
              <a:off x="6869533" y="1715756"/>
              <a:ext cx="1424524" cy="533798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VXS Data path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10Gb/s from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each ‘payload’ slot</a:t>
              </a:r>
            </a:p>
          </p:txBody>
        </p:sp>
        <p:sp>
          <p:nvSpPr>
            <p:cNvPr id="35" name="TextBox 8"/>
            <p:cNvSpPr/>
            <p:nvPr/>
          </p:nvSpPr>
          <p:spPr>
            <a:xfrm>
              <a:off x="6869533" y="3935330"/>
              <a:ext cx="1103185" cy="71846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VXS </a:t>
              </a: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Switch slot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4 serial lanes from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each ‘payload’ slot</a:t>
              </a:r>
            </a:p>
          </p:txBody>
        </p:sp>
        <p:sp>
          <p:nvSpPr>
            <p:cNvPr id="36" name="TextBox 7"/>
            <p:cNvSpPr/>
            <p:nvPr/>
          </p:nvSpPr>
          <p:spPr>
            <a:xfrm>
              <a:off x="6480154" y="125192"/>
              <a:ext cx="1855285" cy="1364795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Virtex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7 FPGA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Logic and Algorithm Engine.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Data transfer, pattern recognition, zero suppression etc.</a:t>
              </a:r>
            </a:p>
            <a:p>
              <a:pPr marL="40640" marR="40640" defTabSz="910828">
                <a:defRPr sz="9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640" marR="40640" defTabSz="910828">
                <a:defRPr sz="1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Zynq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Processor running Linux OS &amp; Coda ‘ROC’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869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38" y="866073"/>
            <a:ext cx="838786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serial backplane has more than enough bandwidth for readout of the whole crate with high occupancy in standard pipeline mode.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enough serial lines on the backplane to deliver trigger and readout data at the same time.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front panel network can handle the full bandwidth from a crate. Ethernet is simple to integrate into CODA with little modification to existing software.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VERTEX chip reads the trigger info and the full data stream. It can be programmed for pattern recognition, zero suppression, complex trigger algorithms etc.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This allows for a vertex-based trigger to operate for CLAS12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Zynq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“System on a Chip” SoC runs Linux and has already been ported to the CODA ROC (CODA = CEBAF Online Data Acquisition; ROC = Read-Out Controller) to run on it for control and monitoring.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</p:spPr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– VTP (VXS Trigger Processor)</a:t>
            </a:r>
          </a:p>
        </p:txBody>
      </p:sp>
    </p:spTree>
    <p:extLst>
      <p:ext uri="{BB962C8B-B14F-4D97-AF65-F5344CB8AC3E}">
        <p14:creationId xmlns:p14="http://schemas.microsoft.com/office/powerpoint/2010/main" val="2168914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VTP – Pipeline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9027" y="829563"/>
            <a:ext cx="2850356" cy="5583079"/>
          </a:xfrm>
          <a:prstGeom prst="rect">
            <a:avLst/>
          </a:prstGeom>
          <a:ln w="12700"/>
        </p:spPr>
      </p:pic>
      <p:sp>
        <p:nvSpPr>
          <p:cNvPr id="4" name="TextBox 3"/>
          <p:cNvSpPr txBox="1"/>
          <p:nvPr/>
        </p:nvSpPr>
        <p:spPr>
          <a:xfrm>
            <a:off x="188013" y="982763"/>
            <a:ext cx="57256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ADC data used by the trigger is read by the VTP and passed to trigger crates to take part in the global trigger (blue lines).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full data to be read out is buffered in the ADCs.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Once the trigger decision is made the global trigger is distributed to back to the VTPs (brown lines).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 read by the VTP, zero suppressed and formatted then passed via a network switch to the event builder running on a Linux server (red line).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Readout in this mode has the advantages of 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Zero or very low deadline.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speed since the VME bus and CPU (green) are no longer in the data path.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Flexibility, since the system is built from standardized components that differ only in firmware and programming.</a:t>
            </a:r>
          </a:p>
        </p:txBody>
      </p:sp>
    </p:spTree>
    <p:extLst>
      <p:ext uri="{BB962C8B-B14F-4D97-AF65-F5344CB8AC3E}">
        <p14:creationId xmlns:p14="http://schemas.microsoft.com/office/powerpoint/2010/main" val="61562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VTP – Streaming Readout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9112" y="874418"/>
            <a:ext cx="3189923" cy="5489258"/>
          </a:xfrm>
          <a:prstGeom prst="rect">
            <a:avLst/>
          </a:prstGeom>
          <a:ln w="12700"/>
        </p:spPr>
      </p:pic>
      <p:sp>
        <p:nvSpPr>
          <p:cNvPr id="4" name="TextBox 3"/>
          <p:cNvSpPr txBox="1"/>
          <p:nvPr/>
        </p:nvSpPr>
        <p:spPr>
          <a:xfrm>
            <a:off x="200498" y="888760"/>
            <a:ext cx="547390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ADCs are clocked at a constant rate and continuously read by the VTP, zero suppressed and formatted then passed via a network switch to temporary storage (red line).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ADC data used by the trigger is read by the VTP and passed to trigger crates to take part in the global trigger (blue lines).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trigger is treated as it’s own data stream.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Triggers and data are associated offline in software.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Readout in this mode has the advantages of 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Zero or very low deadline.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speed since the VME bus and CPU (green) are no longer in the data path.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Simpler overall design.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Deterministic data flow, clock driven not trigger.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data is lost, trigger is folded in using software or even not at all.</a:t>
            </a:r>
          </a:p>
        </p:txBody>
      </p:sp>
    </p:spTree>
    <p:extLst>
      <p:ext uri="{BB962C8B-B14F-4D97-AF65-F5344CB8AC3E}">
        <p14:creationId xmlns:p14="http://schemas.microsoft.com/office/powerpoint/2010/main" val="43402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0"/>
            <a:ext cx="8591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552" y="1003762"/>
            <a:ext cx="8726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Computing challenges in nuclear physics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Nuclear physics data in the advanced computing era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Trends in data acquisition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Next generation of nuclear physics experiments – where do they point us?</a:t>
            </a:r>
          </a:p>
        </p:txBody>
      </p:sp>
    </p:spTree>
    <p:extLst>
      <p:ext uri="{BB962C8B-B14F-4D97-AF65-F5344CB8AC3E}">
        <p14:creationId xmlns:p14="http://schemas.microsoft.com/office/powerpoint/2010/main" val="3340720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96"/>
            <a:ext cx="9105544" cy="397933"/>
          </a:xfrm>
        </p:spPr>
        <p:txBody>
          <a:bodyPr/>
          <a:lstStyle/>
          <a:p>
            <a:r>
              <a:rPr lang="en-US" sz="2800" dirty="0"/>
              <a:t>Future Experiments: </a:t>
            </a:r>
            <a:r>
              <a:rPr lang="en-US" sz="2800" dirty="0" err="1"/>
              <a:t>JLab</a:t>
            </a:r>
            <a:r>
              <a:rPr lang="en-US" sz="2800" dirty="0"/>
              <a:t> NPS &amp; </a:t>
            </a:r>
            <a:r>
              <a:rPr lang="en-US" sz="2800" dirty="0" err="1"/>
              <a:t>SoLID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9679" y="1896673"/>
            <a:ext cx="4000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66" y="852717"/>
            <a:ext cx="4336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Neutral Particle Spectrometer: 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1000+ channel electromagnetic PbWO4 calorimeter in high background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3274" y="859837"/>
            <a:ext cx="4520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Large Acceptance Detector operable at High (10</a:t>
            </a:r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37-39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) Luminosity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4252" y="4460896"/>
            <a:ext cx="4311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detector has two configurations. In the PVDIS configuration electrons are scattered of a fixed target at high luminosity.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detector is split into 30 sectors with a single track event topology.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proposal 30 DAQ systems to be run in parallel at rates of 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 each with custom electronics to deal with tracks that cross sector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Complex system relying on coordination of the semi-independent DAQs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7844" y="1739052"/>
            <a:ext cx="2446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Sweeping magnet before EM calorimeter to reduce background rates and achieve up to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luminosity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Readout with PMT and HV divider linear to within 2% for up to 2 MHz/crystal.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Plan to use flash ADCs to read full wave form</a:t>
            </a:r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 bwMode="auto">
          <a:xfrm>
            <a:off x="84083" y="3483052"/>
            <a:ext cx="4474153" cy="2591317"/>
            <a:chOff x="0" y="1031"/>
            <a:chExt cx="3608" cy="2247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3" y="1032"/>
              <a:ext cx="546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vertex</a:t>
              </a:r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397" y="1205"/>
              <a:ext cx="287" cy="2073"/>
            </a:xfrm>
            <a:prstGeom prst="roundRect">
              <a:avLst>
                <a:gd name="adj" fmla="val 347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743" y="1205"/>
              <a:ext cx="690" cy="2073"/>
            </a:xfrm>
            <a:prstGeom prst="roundRect">
              <a:avLst>
                <a:gd name="adj" fmla="val 144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1549" y="1205"/>
              <a:ext cx="229" cy="2073"/>
            </a:xfrm>
            <a:prstGeom prst="roundRect">
              <a:avLst>
                <a:gd name="adj" fmla="val 431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1952" y="1205"/>
              <a:ext cx="402" cy="2073"/>
            </a:xfrm>
            <a:prstGeom prst="roundRect">
              <a:avLst>
                <a:gd name="adj" fmla="val 245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413" y="1205"/>
              <a:ext cx="517" cy="2073"/>
            </a:xfrm>
            <a:prstGeom prst="roundRect">
              <a:avLst>
                <a:gd name="adj" fmla="val 190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utoShape 13"/>
            <p:cNvSpPr>
              <a:spLocks noChangeArrowheads="1"/>
            </p:cNvSpPr>
            <p:nvPr/>
          </p:nvSpPr>
          <p:spPr bwMode="auto">
            <a:xfrm>
              <a:off x="3219" y="1196"/>
              <a:ext cx="229" cy="2073"/>
            </a:xfrm>
            <a:prstGeom prst="roundRect">
              <a:avLst>
                <a:gd name="adj" fmla="val 431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858" y="1041"/>
              <a:ext cx="48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tracking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491" y="1031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PID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1905" y="1032"/>
              <a:ext cx="4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EMCAL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471" y="1032"/>
              <a:ext cx="367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HCAL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162" y="1032"/>
              <a:ext cx="3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muon</a:t>
              </a: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109" y="1320"/>
              <a:ext cx="16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109" y="1666"/>
              <a:ext cx="161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γ</a:t>
              </a: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0" y="1848"/>
              <a:ext cx="576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K/π/p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109" y="2760"/>
              <a:ext cx="163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μ</a:t>
              </a:r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115" y="2991"/>
              <a:ext cx="166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ν</a:t>
              </a: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39" y="1435"/>
              <a:ext cx="1612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397" y="1723"/>
              <a:ext cx="155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V="1">
              <a:off x="397" y="1895"/>
              <a:ext cx="1957" cy="5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V="1">
              <a:off x="397" y="3103"/>
              <a:ext cx="3211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100" y="2357"/>
              <a:ext cx="29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jets</a:t>
              </a:r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 flipV="1">
              <a:off x="397" y="2184"/>
              <a:ext cx="2533" cy="23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V="1">
              <a:off x="397" y="2299"/>
              <a:ext cx="2533" cy="1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flipH="1">
              <a:off x="396" y="2415"/>
              <a:ext cx="253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 flipH="1" flipV="1">
              <a:off x="396" y="2414"/>
              <a:ext cx="2535" cy="1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1952" y="1378"/>
              <a:ext cx="402" cy="114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4"/>
            <p:cNvSpPr>
              <a:spLocks noChangeArrowheads="1"/>
            </p:cNvSpPr>
            <p:nvPr/>
          </p:nvSpPr>
          <p:spPr bwMode="auto">
            <a:xfrm>
              <a:off x="1952" y="1666"/>
              <a:ext cx="402" cy="114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1952" y="1896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36"/>
            <p:cNvSpPr>
              <a:spLocks noChangeArrowheads="1"/>
            </p:cNvSpPr>
            <p:nvPr/>
          </p:nvSpPr>
          <p:spPr bwMode="auto">
            <a:xfrm>
              <a:off x="2413" y="1839"/>
              <a:ext cx="460" cy="114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2413" y="2184"/>
              <a:ext cx="517" cy="345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38"/>
            <p:cNvSpPr>
              <a:spLocks noChangeArrowheads="1"/>
            </p:cNvSpPr>
            <p:nvPr/>
          </p:nvSpPr>
          <p:spPr bwMode="auto">
            <a:xfrm>
              <a:off x="1952" y="2299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39"/>
            <p:cNvSpPr>
              <a:spLocks noChangeArrowheads="1"/>
            </p:cNvSpPr>
            <p:nvPr/>
          </p:nvSpPr>
          <p:spPr bwMode="auto">
            <a:xfrm>
              <a:off x="1952" y="2760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0"/>
            <p:cNvSpPr>
              <a:spLocks noChangeArrowheads="1"/>
            </p:cNvSpPr>
            <p:nvPr/>
          </p:nvSpPr>
          <p:spPr bwMode="auto">
            <a:xfrm>
              <a:off x="1952" y="1896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1"/>
            <p:cNvSpPr>
              <a:spLocks noChangeArrowheads="1"/>
            </p:cNvSpPr>
            <p:nvPr/>
          </p:nvSpPr>
          <p:spPr bwMode="auto">
            <a:xfrm>
              <a:off x="2413" y="2818"/>
              <a:ext cx="172" cy="57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2404" y="2937"/>
              <a:ext cx="567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en-US" sz="1200" baseline="-330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miss</a:t>
              </a:r>
              <a:endParaRPr lang="en-US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3"/>
            <p:cNvSpPr>
              <a:spLocks noChangeArrowheads="1"/>
            </p:cNvSpPr>
            <p:nvPr/>
          </p:nvSpPr>
          <p:spPr bwMode="auto">
            <a:xfrm>
              <a:off x="1952" y="2415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4"/>
            <p:cNvSpPr>
              <a:spLocks noChangeArrowheads="1"/>
            </p:cNvSpPr>
            <p:nvPr/>
          </p:nvSpPr>
          <p:spPr bwMode="auto">
            <a:xfrm>
              <a:off x="1952" y="2242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AutoShape 45"/>
            <p:cNvSpPr>
              <a:spLocks noChangeArrowheads="1"/>
            </p:cNvSpPr>
            <p:nvPr/>
          </p:nvSpPr>
          <p:spPr bwMode="auto">
            <a:xfrm>
              <a:off x="2989" y="1196"/>
              <a:ext cx="172" cy="2073"/>
            </a:xfrm>
            <a:prstGeom prst="roundRect">
              <a:avLst>
                <a:gd name="adj" fmla="val 579"/>
              </a:avLst>
            </a:prstGeom>
            <a:solidFill>
              <a:srgbClr val="0084D1"/>
            </a:solidFill>
            <a:ln w="9525" cap="flat">
              <a:solidFill>
                <a:srgbClr val="FF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 Box 46"/>
            <p:cNvSpPr txBox="1">
              <a:spLocks noChangeArrowheads="1"/>
            </p:cNvSpPr>
            <p:nvPr/>
          </p:nvSpPr>
          <p:spPr bwMode="auto">
            <a:xfrm rot="16200000">
              <a:off x="2825" y="2060"/>
              <a:ext cx="491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</a:rPr>
                <a:t>absorber</a:t>
              </a:r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>
              <a:off x="397" y="2818"/>
              <a:ext cx="3052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74" y="6164597"/>
            <a:ext cx="4543231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Prediction: all calorimeter readout will start using full wave forms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2" y="1850053"/>
            <a:ext cx="2126082" cy="1597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87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Blurring of Online and Offline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mputing from the experimenter’s perspective.…"/>
          <p:cNvSpPr txBox="1">
            <a:spLocks/>
          </p:cNvSpPr>
          <p:nvPr/>
        </p:nvSpPr>
        <p:spPr>
          <a:xfrm>
            <a:off x="303376" y="976353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/>
              <a:t>Traditional model of online vs offline environments very distinct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With calibration and Level-3 (L3) triggering somewhere in-between.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Driven by a combination of the physics being studied and detector technologies the offline-online distinction is being blurred, and in some cases removed: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Detectors such as TPCs (</a:t>
            </a:r>
            <a:r>
              <a:rPr lang="en-US" dirty="0" err="1"/>
              <a:t>sPHENIX</a:t>
            </a:r>
            <a:r>
              <a:rPr lang="en-US" dirty="0"/>
              <a:t>) that are difficult to integrate into the traditional online data flow - defer integration processing until later.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Level 3 triggers requiring partial or complete reconstruction to deduce the rate to mass storage.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Reconstruction and data compression to reduce rates to tape (</a:t>
            </a:r>
            <a:r>
              <a:rPr lang="en-US" dirty="0" err="1"/>
              <a:t>sPHENIX</a:t>
            </a:r>
            <a:r>
              <a:rPr lang="en-US" dirty="0"/>
              <a:t>, </a:t>
            </a:r>
            <a:r>
              <a:rPr lang="en-US" dirty="0" err="1"/>
              <a:t>LHCb</a:t>
            </a:r>
            <a:r>
              <a:rPr lang="en-US" dirty="0"/>
              <a:t>).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Trigger rates and detector topologies that are hard/expensive to deal with in electronics, defer to software (</a:t>
            </a:r>
            <a:r>
              <a:rPr lang="en-US" dirty="0" err="1"/>
              <a:t>SoLID</a:t>
            </a:r>
            <a:r>
              <a:rPr lang="en-US" dirty="0"/>
              <a:t>, GRETA).</a:t>
            </a:r>
          </a:p>
        </p:txBody>
      </p:sp>
    </p:spTree>
    <p:extLst>
      <p:ext uri="{BB962C8B-B14F-4D97-AF65-F5344CB8AC3E}">
        <p14:creationId xmlns:p14="http://schemas.microsoft.com/office/powerpoint/2010/main" val="90011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4726"/>
            <a:ext cx="9143999" cy="397933"/>
          </a:xfrm>
        </p:spPr>
        <p:txBody>
          <a:bodyPr/>
          <a:lstStyle/>
          <a:p>
            <a:r>
              <a:rPr lang="en-US" dirty="0"/>
              <a:t>Electron-Ion Collider – NP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92092"/>
            <a:ext cx="5853478" cy="311775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Electron-Ion Collider </a:t>
            </a:r>
            <a:r>
              <a:rPr lang="en-US" dirty="0"/>
              <a:t>(EIC): next-generation U.S. facility to study quarks and gluons in strongly interacting matter</a:t>
            </a:r>
          </a:p>
          <a:p>
            <a:pPr lvl="1"/>
            <a:r>
              <a:rPr lang="en-US" sz="1600" dirty="0"/>
              <a:t>Driven by precision to access the </a:t>
            </a:r>
            <a:r>
              <a:rPr lang="en-US" sz="1600" b="1" dirty="0">
                <a:solidFill>
                  <a:srgbClr val="CC0000"/>
                </a:solidFill>
              </a:rPr>
              <a:t>multi-dimensional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CC0000"/>
                </a:solidFill>
              </a:rPr>
              <a:t>multi-channel </a:t>
            </a:r>
            <a:r>
              <a:rPr lang="en-US" sz="1600" dirty="0"/>
              <a:t>problem space of Nuclear Physics</a:t>
            </a:r>
          </a:p>
          <a:p>
            <a:pPr lvl="1"/>
            <a:r>
              <a:rPr lang="en-US" sz="1600" dirty="0"/>
              <a:t>Novel integrated (80 meter long…) detector and interaction region to measure </a:t>
            </a:r>
            <a:r>
              <a:rPr lang="en-US" sz="1600" b="1" dirty="0">
                <a:solidFill>
                  <a:srgbClr val="C00000"/>
                </a:solidFill>
              </a:rPr>
              <a:t>everything</a:t>
            </a:r>
            <a:r>
              <a:rPr lang="en-US" sz="1600" dirty="0"/>
              <a:t> leading to multitude of analysis, linking multitude of detector systems</a:t>
            </a:r>
          </a:p>
          <a:p>
            <a:pPr lvl="1"/>
            <a:r>
              <a:rPr lang="en-US" sz="1600" b="1" dirty="0">
                <a:solidFill>
                  <a:srgbClr val="C00000"/>
                </a:solidFill>
              </a:rPr>
              <a:t>Diverse worldwide </a:t>
            </a:r>
            <a:r>
              <a:rPr lang="en-US" sz="1600" dirty="0"/>
              <a:t>scientific community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BE5FC"/>
              </a:clrFrom>
              <a:clrTo>
                <a:srgbClr val="CBE5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/>
          <a:stretch/>
        </p:blipFill>
        <p:spPr>
          <a:xfrm>
            <a:off x="5196605" y="2457809"/>
            <a:ext cx="3616319" cy="220125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7" y="843321"/>
            <a:ext cx="221456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3761468"/>
            <a:ext cx="9144000" cy="2762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>
                <a:solidFill>
                  <a:srgbClr val="CC0000"/>
                </a:solidFill>
              </a:rPr>
              <a:t>Computing Challenges at the EIC</a:t>
            </a:r>
            <a:r>
              <a:rPr lang="en-US" dirty="0"/>
              <a:t>:</a:t>
            </a:r>
          </a:p>
          <a:p>
            <a:pPr lvl="1"/>
            <a:r>
              <a:rPr lang="en-US" sz="1600" dirty="0"/>
              <a:t>Extremely broad science program requiring a flexible analysis ecosystem / toolkit</a:t>
            </a:r>
          </a:p>
          <a:p>
            <a:pPr lvl="1"/>
            <a:r>
              <a:rPr lang="en-US" sz="1600" dirty="0"/>
              <a:t>Success of scientific goals strongly influenced by analysis efficiency, apply user-centered given the lessons learned from LHC</a:t>
            </a:r>
          </a:p>
          <a:p>
            <a:pPr lvl="1"/>
            <a:r>
              <a:rPr lang="en-US" sz="1600" dirty="0"/>
              <a:t>Era of high-precision non-perturbative QCD requiring strong interplay of data analysis, MC calculations and Lattice QCD effort</a:t>
            </a:r>
          </a:p>
          <a:p>
            <a:pPr lvl="1"/>
            <a:r>
              <a:rPr lang="en-US" sz="1600" dirty="0"/>
              <a:t>Era of </a:t>
            </a:r>
            <a:r>
              <a:rPr lang="en-US" sz="1600" dirty="0" err="1"/>
              <a:t>exascale</a:t>
            </a:r>
            <a:r>
              <a:rPr lang="en-US" sz="1600" dirty="0"/>
              <a:t> computing changing the paradigm for I/O, Storage and Compute</a:t>
            </a:r>
          </a:p>
          <a:p>
            <a:pPr lvl="1"/>
            <a:r>
              <a:rPr lang="en-US" sz="1600" dirty="0"/>
              <a:t>Strong role of machine learning and smart detectors to enhance scientific productivity</a:t>
            </a:r>
            <a:endParaRPr lang="en-US" b="1" dirty="0">
              <a:solidFill>
                <a:srgbClr val="CC0000"/>
              </a:solidFill>
            </a:endParaRPr>
          </a:p>
          <a:p>
            <a:endParaRPr lang="en-US" dirty="0">
              <a:solidFill>
                <a:srgbClr val="CC0000"/>
              </a:solidFill>
            </a:endParaRPr>
          </a:p>
          <a:p>
            <a:endParaRPr lang="en-US" b="1" dirty="0">
              <a:solidFill>
                <a:srgbClr val="CC0000"/>
              </a:solidFill>
            </a:endParaRPr>
          </a:p>
          <a:p>
            <a:endParaRPr lang="en-US" b="1" dirty="0">
              <a:solidFill>
                <a:srgbClr val="CC0000"/>
              </a:solidFill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14946" y="3576802"/>
            <a:ext cx="3968266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</a:t>
            </a:r>
          </a:p>
        </p:txBody>
      </p:sp>
    </p:spTree>
    <p:extLst>
      <p:ext uri="{BB962C8B-B14F-4D97-AF65-F5344CB8AC3E}">
        <p14:creationId xmlns:p14="http://schemas.microsoft.com/office/powerpoint/2010/main" val="1441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 II – Distributed Computing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801303"/>
            <a:ext cx="1219200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24" y="830319"/>
            <a:ext cx="904415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Belle II detector will record e</a:t>
            </a:r>
            <a:r>
              <a:rPr lang="en-US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collisions from Japan’s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SuperKEKB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50x the data volume,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40x rate of collisions of previous Belle experiment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Event rate of 6 kHz, corresponds to 11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PetaBytes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/year starting in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PetaBytes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raw data volume by 2024, total data volume ~190 PB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Processed data samples will be distributed worldwide (Asia, North America, Europe)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 needs depend upon luminosity, event size, replicas, MC samples, etc.</a:t>
            </a:r>
          </a:p>
        </p:txBody>
      </p:sp>
      <p:pic>
        <p:nvPicPr>
          <p:cNvPr id="13" name="Content Placeholder 6" descr="Computing+ver3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r="92"/>
          <a:stretch/>
        </p:blipFill>
        <p:spPr>
          <a:xfrm>
            <a:off x="4758161" y="3063600"/>
            <a:ext cx="4313978" cy="304144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23307" r="13225" b="3493"/>
          <a:stretch/>
        </p:blipFill>
        <p:spPr bwMode="auto">
          <a:xfrm>
            <a:off x="114300" y="3018134"/>
            <a:ext cx="4572000" cy="33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6336" y="6105049"/>
            <a:ext cx="190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Malachi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Schram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(PNNL)</a:t>
            </a:r>
          </a:p>
        </p:txBody>
      </p:sp>
    </p:spTree>
    <p:extLst>
      <p:ext uri="{BB962C8B-B14F-4D97-AF65-F5344CB8AC3E}">
        <p14:creationId xmlns:p14="http://schemas.microsoft.com/office/powerpoint/2010/main" val="4048772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dirty="0"/>
              <a:t>BELLE II Example – Monte Carlo Production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1" y="2968244"/>
            <a:ext cx="5029200" cy="309103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0" y="784520"/>
            <a:ext cx="1219200" cy="990600"/>
          </a:xfrm>
          <a:prstGeom prst="rect">
            <a:avLst/>
          </a:prstGeom>
        </p:spPr>
      </p:pic>
      <p:sp>
        <p:nvSpPr>
          <p:cNvPr id="9" name="ENP computing is, or should be, built around standardized tools, ROOT, GEANT for example but also libraries of track followers, pattern recognition, filters etc etc.…"/>
          <p:cNvSpPr txBox="1">
            <a:spLocks/>
          </p:cNvSpPr>
          <p:nvPr/>
        </p:nvSpPr>
        <p:spPr>
          <a:xfrm>
            <a:off x="98722" y="889623"/>
            <a:ext cx="8246492" cy="177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NP computing is built around standardized tools, ROOT, GEANT for example but also libraries of track followers, pattern recognition, filters.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Immediate payoff to improving ROOT and GEANT4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Bulk of compute is simulation, bulk of simulation is GEANT4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MC production are critical exercises to test software, scalability, analysis samples</a:t>
            </a:r>
          </a:p>
        </p:txBody>
      </p:sp>
      <p:sp>
        <p:nvSpPr>
          <p:cNvPr id="11" name="ENP computing is, or should be, built around standardized tools, ROOT, GEANT for example but also libraries of track followers, pattern recognition, filters etc etc.…"/>
          <p:cNvSpPr txBox="1">
            <a:spLocks/>
          </p:cNvSpPr>
          <p:nvPr/>
        </p:nvSpPr>
        <p:spPr>
          <a:xfrm>
            <a:off x="80892" y="2860309"/>
            <a:ext cx="3934059" cy="3456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BELLE II Monte Carlo #7 from Nov. 1st 2016 to Feb. 7th 2017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Approximately 27 billion events simulated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Reached </a:t>
            </a:r>
            <a:r>
              <a:rPr lang="en-US" sz="1600" b="1" dirty="0">
                <a:solidFill>
                  <a:srgbClr val="0000FF"/>
                </a:solidFill>
              </a:rPr>
              <a:t>25k concurrent jobs </a:t>
            </a:r>
            <a:r>
              <a:rPr lang="en-US" sz="1600" dirty="0"/>
              <a:t>(&gt;200 </a:t>
            </a:r>
            <a:r>
              <a:rPr lang="en-US" sz="1600" dirty="0" err="1"/>
              <a:t>kHEPSpec</a:t>
            </a:r>
            <a:r>
              <a:rPr lang="en-US" sz="1600" dirty="0"/>
              <a:t>)</a:t>
            </a:r>
          </a:p>
          <a:p>
            <a:pPr>
              <a:lnSpc>
                <a:spcPct val="120000"/>
              </a:lnSpc>
            </a:pPr>
            <a:r>
              <a:rPr lang="en-US" dirty="0"/>
              <a:t>Monte Carlo #8 started on Feb 16th and is ongoing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New Belle II computing record 300kHEPSpec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286704" y="5780691"/>
            <a:ext cx="819807" cy="320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676" y="743912"/>
            <a:ext cx="874460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Physics Experiments driven by high statistics, multi-dimensional analysis, multi-channel reaction mechanisms, “many-body physics” analysis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blurring of online and offline computing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Intense interest in both advanced computing at the beam line and access to advanced computing via high speed networking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Seamless access/usability of a range of resources (local and distributed)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Network viewed as a resource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developments towards streaming at DAQ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Offline need to plan both ‘short’ and long term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Immediate pay-off to improving GEANT4 and Root - Bulk of compute is simulation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Move past event level parallelization for the longer term - Look beyond “in-house” HEPNP solutions, especially for analysis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management, preservation, workflows – much can be done here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Knowledge capture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 communication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an analysis toolkit with user-centered design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large role for machine learning and real time simulation for accelerators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CEBAF and FRIB operations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 design and simulations </a:t>
            </a:r>
          </a:p>
        </p:txBody>
      </p:sp>
    </p:spTree>
    <p:extLst>
      <p:ext uri="{BB962C8B-B14F-4D97-AF65-F5344CB8AC3E}">
        <p14:creationId xmlns:p14="http://schemas.microsoft.com/office/powerpoint/2010/main" val="2560142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676" y="743912"/>
            <a:ext cx="874460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Physics Experiments driven by high statistics, multi-dimensional analysis, multi-channel reaction mechanisms, “many-body physics” analysis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blurring of online and offline computing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Intense interest in both advanced computing at the beam line and access to advanced computing via high speed networking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Seamless access/usability of a range of resources (local and distributed)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Network viewed as a resource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developments towards streaming at DAQ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Offline need to plan both ‘short’ and long term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Immediate pay-off to improving GEANT4 and Root - Bulk of compute is simulation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Move past event level parallelization for the longer term - Look beyond “in-house” HEPNP solutions, especially for analysis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management, preservation, workflows – much can be done here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Knowledge capture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 communication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an analysis toolkit with user-centered design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large role for machine learning and real time simulation for accelerators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CEBAF and FRIB operations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 design and simulations </a:t>
            </a:r>
          </a:p>
        </p:txBody>
      </p:sp>
      <p:sp>
        <p:nvSpPr>
          <p:cNvPr id="5" name="TextBox 4"/>
          <p:cNvSpPr txBox="1"/>
          <p:nvPr/>
        </p:nvSpPr>
        <p:spPr>
          <a:xfrm rot="-1800000">
            <a:off x="1204855" y="2589275"/>
            <a:ext cx="6566742" cy="206210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Very, very strong hints of synergy between advanced computing and the next-generation of nuclear physics experiments!</a:t>
            </a:r>
          </a:p>
        </p:txBody>
      </p:sp>
    </p:spTree>
    <p:extLst>
      <p:ext uri="{BB962C8B-B14F-4D97-AF65-F5344CB8AC3E}">
        <p14:creationId xmlns:p14="http://schemas.microsoft.com/office/powerpoint/2010/main" val="2113237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59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0" y="11567"/>
            <a:ext cx="9144000" cy="6437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9362" t="22651" r="18969" b="18057"/>
          <a:stretch/>
        </p:blipFill>
        <p:spPr bwMode="auto">
          <a:xfrm>
            <a:off x="872835" y="2052113"/>
            <a:ext cx="7471065" cy="4546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926" y="1403333"/>
            <a:ext cx="4528134" cy="7257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s-IS" sz="1800" dirty="0"/>
              <a:t>670 collaborators, 28 countries, 150 institutions... (December, 2016)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070750" y="2051125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439" y="1238629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(no students included as of yet)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730213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366" y="812774"/>
            <a:ext cx="3968266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4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Worldwide Interest in EIC Physics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DFB4-3D23-4866-8D46-AE36D04BF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9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Computing Challenges in Nuclear Physics</a:t>
            </a:r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457200" y="1940568"/>
            <a:ext cx="4040188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multi-dimensional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e.g.,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3D imaging of quarks and gluons</a:t>
            </a:r>
          </a:p>
        </p:txBody>
      </p:sp>
      <p:pic>
        <p:nvPicPr>
          <p:cNvPr id="16" name="Picture 15" descr="Fig2righ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>
          <a:xfrm>
            <a:off x="259291" y="2929891"/>
            <a:ext cx="4114800" cy="2478590"/>
          </a:xfrm>
          <a:prstGeom prst="rect">
            <a:avLst/>
          </a:prstGeom>
        </p:spPr>
      </p:pic>
      <p:pic>
        <p:nvPicPr>
          <p:cNvPr id="18" name="Picture 17" descr="MultiChann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41" y="2889404"/>
            <a:ext cx="4114800" cy="2383032"/>
          </a:xfrm>
          <a:prstGeom prst="rect">
            <a:avLst/>
          </a:prstGeom>
        </p:spPr>
      </p:pic>
      <p:sp>
        <p:nvSpPr>
          <p:cNvPr id="19" name="Text Placeholder 5"/>
          <p:cNvSpPr txBox="1">
            <a:spLocks/>
          </p:cNvSpPr>
          <p:nvPr/>
        </p:nvSpPr>
        <p:spPr>
          <a:xfrm>
            <a:off x="457200" y="551524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high statistics in five or more dimensions and multiple particles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4645025" y="551524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strongly iterative analysis for reliable, model-independent analysis</a:t>
            </a: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1183791" y="1073295"/>
            <a:ext cx="6915949" cy="6397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CC0000"/>
                </a:solidFill>
              </a:rPr>
              <a:t>Nuclear Physics experiments </a:t>
            </a:r>
            <a:r>
              <a:rPr lang="en-US" sz="1800" b="0" dirty="0"/>
              <a:t>driven by beam intensity, beam polarization, exquisite control of background and systematic</a:t>
            </a:r>
          </a:p>
        </p:txBody>
      </p:sp>
      <p:sp>
        <p:nvSpPr>
          <p:cNvPr id="22" name="Text Placeholder 7"/>
          <p:cNvSpPr txBox="1">
            <a:spLocks/>
          </p:cNvSpPr>
          <p:nvPr/>
        </p:nvSpPr>
        <p:spPr>
          <a:xfrm>
            <a:off x="4639141" y="1871715"/>
            <a:ext cx="4041775" cy="91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channels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e.g., discovery search of gluon-based exotic particles (PWA, 1000s of waves)</a:t>
            </a:r>
          </a:p>
        </p:txBody>
      </p:sp>
    </p:spTree>
    <p:extLst>
      <p:ext uri="{BB962C8B-B14F-4D97-AF65-F5344CB8AC3E}">
        <p14:creationId xmlns:p14="http://schemas.microsoft.com/office/powerpoint/2010/main" val="2320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542"/>
            <a:ext cx="9144000" cy="397933"/>
          </a:xfrm>
        </p:spPr>
        <p:txBody>
          <a:bodyPr/>
          <a:lstStyle/>
          <a:p>
            <a:r>
              <a:rPr lang="en-US" dirty="0"/>
              <a:t>Analysis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048"/>
            <a:ext cx="8229600" cy="5094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C0000"/>
                </a:solidFill>
              </a:rPr>
              <a:t>Developments of analysis environments</a:t>
            </a:r>
            <a:r>
              <a:rPr lang="en-US" dirty="0"/>
              <a:t>:</a:t>
            </a:r>
          </a:p>
          <a:p>
            <a:r>
              <a:rPr lang="en-US" dirty="0"/>
              <a:t>new projects starting (</a:t>
            </a:r>
            <a:r>
              <a:rPr lang="en-US" dirty="0" err="1"/>
              <a:t>JLab</a:t>
            </a:r>
            <a:r>
              <a:rPr lang="en-US" dirty="0"/>
              <a:t> 12 </a:t>
            </a:r>
            <a:r>
              <a:rPr lang="en-US" dirty="0" err="1"/>
              <a:t>GeV</a:t>
            </a:r>
            <a:r>
              <a:rPr lang="en-US" dirty="0"/>
              <a:t>) and on the horizon (EIC)</a:t>
            </a:r>
          </a:p>
          <a:p>
            <a:r>
              <a:rPr lang="en-US" dirty="0"/>
              <a:t>likely explosion of data even at the small nuclear experiments</a:t>
            </a:r>
          </a:p>
          <a:p>
            <a:r>
              <a:rPr lang="en-US" dirty="0"/>
              <a:t>think about the </a:t>
            </a:r>
            <a:r>
              <a:rPr lang="en-US" b="1" dirty="0">
                <a:solidFill>
                  <a:srgbClr val="CC0000"/>
                </a:solidFill>
              </a:rPr>
              <a:t>next generation(s) of analysis environments </a:t>
            </a:r>
            <a:r>
              <a:rPr lang="en-US" dirty="0"/>
              <a:t>that will </a:t>
            </a:r>
            <a:r>
              <a:rPr lang="en-US" b="1" dirty="0">
                <a:solidFill>
                  <a:srgbClr val="CC0000"/>
                </a:solidFill>
              </a:rPr>
              <a:t>maximize</a:t>
            </a:r>
            <a:r>
              <a:rPr lang="en-US" dirty="0"/>
              <a:t> the </a:t>
            </a:r>
            <a:r>
              <a:rPr lang="en-US" b="1" dirty="0">
                <a:solidFill>
                  <a:srgbClr val="CC0000"/>
                </a:solidFill>
              </a:rPr>
              <a:t>science output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LHC experiments</a:t>
            </a:r>
            <a:r>
              <a:rPr lang="en-US" dirty="0"/>
              <a:t>: tremendous success in achieving their analysis goals and producing results in timely manners</a:t>
            </a:r>
            <a:endParaRPr lang="en-US" b="1" dirty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C0000"/>
                </a:solidFill>
              </a:rPr>
              <a:t>Lesson learned at LHC experiments</a:t>
            </a:r>
            <a:r>
              <a:rPr lang="en-US" dirty="0"/>
              <a:t>: </a:t>
            </a:r>
          </a:p>
          <a:p>
            <a:r>
              <a:rPr lang="en-US" dirty="0"/>
              <a:t>as the complexity and size of the experiments grew</a:t>
            </a:r>
          </a:p>
          <a:p>
            <a:r>
              <a:rPr lang="en-US" dirty="0"/>
              <a:t>the complexity of analysis environment grew</a:t>
            </a:r>
          </a:p>
          <a:p>
            <a:r>
              <a:rPr lang="en-US" dirty="0"/>
              <a:t>time dealing with the analysis infrastructure grew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1163" y="5117146"/>
            <a:ext cx="4821675" cy="9111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C0000"/>
                </a:solidFill>
                <a:latin typeface="Arial"/>
                <a:cs typeface="Arial"/>
              </a:rPr>
              <a:t>Anecdote from LHC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 typical LHC student or post-doc spends up to 50 % of his/her time dealing with computing issues</a:t>
            </a:r>
            <a:endParaRPr lang="en-US" sz="16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65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542"/>
            <a:ext cx="9144000" cy="397933"/>
          </a:xfrm>
        </p:spPr>
        <p:txBody>
          <a:bodyPr/>
          <a:lstStyle/>
          <a:p>
            <a:r>
              <a:rPr lang="en-US" dirty="0"/>
              <a:t>Challenges for Nuclear Physics Data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2055" y="1320346"/>
            <a:ext cx="8251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Goal: All scientists of all levels, worldwide, should be enabled to actively participate in the nuclear physics data analysis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Regardless what experiment the data came from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moves from n-dimensional data to (n-1)-dimensional data analysis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achieve this goal, we must develop analysis toolkits using modern and advanced technologies while hiding that complexity.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Resolving this tension means putting a priority on the user experience and functionality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must put stress ’Data’ as much as ‘Analysis’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Data must be open access, readily accessible and in a self-describing formats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must be trackable and linked to publications</a:t>
            </a:r>
          </a:p>
        </p:txBody>
      </p:sp>
    </p:spTree>
    <p:extLst>
      <p:ext uri="{BB962C8B-B14F-4D97-AF65-F5344CB8AC3E}">
        <p14:creationId xmlns:p14="http://schemas.microsoft.com/office/powerpoint/2010/main" val="378554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-114296"/>
            <a:ext cx="8591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Planning for Multi-Dimensional, Multi-Experiment  Data Analysis</a:t>
            </a:r>
          </a:p>
        </p:txBody>
      </p:sp>
      <p:sp>
        <p:nvSpPr>
          <p:cNvPr id="2" name="AutoShape 2" descr="https://zimbra.jlab.org/service/home/~/?auth=co&amp;loc=en_US&amp;id=273699&amp;part=2"/>
          <p:cNvSpPr>
            <a:spLocks noChangeAspect="1" noChangeArrowheads="1"/>
          </p:cNvSpPr>
          <p:nvPr/>
        </p:nvSpPr>
        <p:spPr bwMode="auto">
          <a:xfrm>
            <a:off x="155575" y="-4319588"/>
            <a:ext cx="12011025" cy="90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8259" r="981" b="8387"/>
          <a:stretch/>
        </p:blipFill>
        <p:spPr>
          <a:xfrm>
            <a:off x="404463" y="773735"/>
            <a:ext cx="8449780" cy="57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analysis environments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0792" y="4525355"/>
            <a:ext cx="6962417" cy="1491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C0000"/>
                </a:solidFill>
                <a:latin typeface="Arial"/>
                <a:cs typeface="Arial"/>
              </a:rPr>
              <a:t>Think out of the box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the way analysis is done has been largely shaped by kinds of computing that has been available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computing begins to grow in very different ways in the future, driven by very different forces than in the past (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Exascale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Computing)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think about new possibilities and paradigms that can and should arise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0792" y="2807586"/>
            <a:ext cx="6962417" cy="148290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C0000"/>
                </a:solidFill>
                <a:latin typeface="Arial"/>
                <a:cs typeface="Arial"/>
              </a:rPr>
              <a:t>Future compatibility (both hardware and software)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most powerful future computers will likely be very different from the kind of computers currently used in Nuclear Physics (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Exascale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Computing)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structures robust against likely changes in computing environment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apply modular design: changes in underlying code can be handled without an entire overhaul of the structure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0792" y="1035635"/>
            <a:ext cx="6962417" cy="15164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C0000"/>
                </a:solidFill>
                <a:latin typeface="Arial"/>
                <a:cs typeface="Arial"/>
              </a:rPr>
              <a:t>User centered design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understand the user requirements first and foremost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engage wider community of physicists in design whose primary interest is not computing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make design decisions solely based on user requirements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web-based user interfaces, e.g. interactive analysis in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Jupyter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Notebook</a:t>
            </a:r>
          </a:p>
        </p:txBody>
      </p:sp>
    </p:spTree>
    <p:extLst>
      <p:ext uri="{BB962C8B-B14F-4D97-AF65-F5344CB8AC3E}">
        <p14:creationId xmlns:p14="http://schemas.microsoft.com/office/powerpoint/2010/main" val="96874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_netw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33" y="3887949"/>
            <a:ext cx="3200400" cy="2384772"/>
          </a:xfrm>
          <a:prstGeom prst="rect">
            <a:avLst/>
          </a:prstGeom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80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Computing trends beyond NP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346" y="1048462"/>
            <a:ext cx="60138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Big Data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ability to quickly analyze large amounts of data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more efficient use of computational resources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fast data (re)processing and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analysis taking all correlations into account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Data science beyond ROOT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Julia</a:t>
            </a:r>
            <a:r>
              <a:rPr lang="en-US" sz="1600" dirty="0">
                <a:latin typeface="Arial"/>
                <a:cs typeface="Arial"/>
              </a:rPr>
              <a:t> statistical analysis on super computers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python</a:t>
            </a:r>
            <a:r>
              <a:rPr lang="en-US" sz="1600" dirty="0">
                <a:latin typeface="Arial"/>
                <a:cs typeface="Arial"/>
              </a:rPr>
              <a:t> large collection of scientific computing libraries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- the leader in statistical languages for Big Data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Jupyter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mr-IN" sz="1600" dirty="0">
                <a:latin typeface="Arial"/>
                <a:cs typeface="Arial"/>
              </a:rPr>
              <a:t>–</a:t>
            </a:r>
            <a:r>
              <a:rPr lang="en-US" sz="1600" dirty="0">
                <a:latin typeface="Arial"/>
                <a:cs typeface="Arial"/>
              </a:rPr>
              <a:t> human-readable, interactive, web-based analysis</a:t>
            </a:r>
          </a:p>
          <a:p>
            <a:pPr lvl="1"/>
            <a:endParaRPr lang="en-US" sz="1600" b="1" dirty="0">
              <a:solidFill>
                <a:srgbClr val="CC0000"/>
              </a:solidFill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Databases approaches</a:t>
            </a:r>
          </a:p>
          <a:p>
            <a:pPr marL="285750" indent="-285750">
              <a:buFont typeface="Arial" charset="0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NoSQL </a:t>
            </a:r>
            <a:r>
              <a:rPr lang="en-US" sz="1600" dirty="0">
                <a:latin typeface="Arial"/>
                <a:cs typeface="Arial"/>
              </a:rPr>
              <a:t>more flexible, better </a:t>
            </a:r>
            <a:r>
              <a:rPr lang="en-US" sz="1600" dirty="0" err="1">
                <a:latin typeface="Arial"/>
                <a:cs typeface="Arial"/>
              </a:rPr>
              <a:t>scaleable</a:t>
            </a:r>
            <a:r>
              <a:rPr lang="en-US" sz="1600" dirty="0">
                <a:latin typeface="Arial"/>
                <a:cs typeface="Arial"/>
              </a:rPr>
              <a:t> databases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ideal for metadata, </a:t>
            </a:r>
            <a:r>
              <a:rPr lang="en-US" sz="1600">
                <a:latin typeface="Arial"/>
                <a:cs typeface="Arial"/>
              </a:rPr>
              <a:t>indexing data</a:t>
            </a: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buFont typeface="Arial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buFont typeface="Arial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bigstock-Big-data-concept-in-word-tag-c-49922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37" y="913417"/>
            <a:ext cx="3429000" cy="19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05249"/>
      </p:ext>
    </p:extLst>
  </p:cSld>
  <p:clrMapOvr>
    <a:masterClrMapping/>
  </p:clrMapOvr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3462</TotalTime>
  <Words>3647</Words>
  <Application>Microsoft Office PowerPoint</Application>
  <PresentationFormat>On-screen Show (4:3)</PresentationFormat>
  <Paragraphs>451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ＭＳ Ｐゴシック</vt:lpstr>
      <vt:lpstr>Arial</vt:lpstr>
      <vt:lpstr>Arial Unicode MS</vt:lpstr>
      <vt:lpstr>Calibri</vt:lpstr>
      <vt:lpstr>Comic Sans MS</vt:lpstr>
      <vt:lpstr>Helvetica Neue Light</vt:lpstr>
      <vt:lpstr>Minion Pro</vt:lpstr>
      <vt:lpstr>Symbol</vt:lpstr>
      <vt:lpstr>Times New Roman</vt:lpstr>
      <vt:lpstr>Wingdings</vt:lpstr>
      <vt:lpstr>Zapf Dingbats</vt:lpstr>
      <vt:lpstr>ヒラギノ角ゴ ProN W3</vt:lpstr>
      <vt:lpstr>1_JLabPowerpointMain</vt:lpstr>
      <vt:lpstr>JLabPowerpointMain</vt:lpstr>
      <vt:lpstr>PowerPoint Presentation</vt:lpstr>
      <vt:lpstr>PowerPoint Presentation</vt:lpstr>
      <vt:lpstr>PowerPoint Presentation</vt:lpstr>
      <vt:lpstr>Computing Challenges in Nuclear Physics</vt:lpstr>
      <vt:lpstr>Analysis environments</vt:lpstr>
      <vt:lpstr>Challenges for Nuclear Physics Data Analysis</vt:lpstr>
      <vt:lpstr>PowerPoint Presentation</vt:lpstr>
      <vt:lpstr>New analysis environments</vt:lpstr>
      <vt:lpstr>Computing trends beyond NP </vt:lpstr>
      <vt:lpstr>Interplay of data and theory</vt:lpstr>
      <vt:lpstr>Trends in Nuclear Physics Experiments</vt:lpstr>
      <vt:lpstr>Trends in Electronics Speeds</vt:lpstr>
      <vt:lpstr>Trends in Data Transport</vt:lpstr>
      <vt:lpstr>Trends in Trigger and Electronics</vt:lpstr>
      <vt:lpstr>Challenges in Data Acquisition</vt:lpstr>
      <vt:lpstr>Challenges for Nuclear Physics Experiments</vt:lpstr>
      <vt:lpstr>LHCb – Real-Time Analysis</vt:lpstr>
      <vt:lpstr>LHCb – Towards Triggerless Readout</vt:lpstr>
      <vt:lpstr>JLab – Towards Multi-threading &amp; User-centric</vt:lpstr>
      <vt:lpstr>GRETA – Gamma-Ray Tracking Array Readout</vt:lpstr>
      <vt:lpstr>GRET(IN)A – Gamma-Ray Tracking Array Readout</vt:lpstr>
      <vt:lpstr>GRETA - Streaming Readout of Waveform</vt:lpstr>
      <vt:lpstr>Nuclear Physics Expts - Large I/O Requirements </vt:lpstr>
      <vt:lpstr>sPHENIX – Time Projection Chamber Readout</vt:lpstr>
      <vt:lpstr>Streaming Readout Concept </vt:lpstr>
      <vt:lpstr>JLab – VTP (VXS Trigger Processor)</vt:lpstr>
      <vt:lpstr>JLab – VTP (VXS Trigger Processor)</vt:lpstr>
      <vt:lpstr>VTP – Pipeline Readout</vt:lpstr>
      <vt:lpstr>VTP – Streaming Readout</vt:lpstr>
      <vt:lpstr>Future Experiments: JLab NPS &amp; SoLID</vt:lpstr>
      <vt:lpstr>Blurring of Online and Offline</vt:lpstr>
      <vt:lpstr>Electron-Ion Collider – NP Computing</vt:lpstr>
      <vt:lpstr>BELLE II – Distributed Computing</vt:lpstr>
      <vt:lpstr>BELLE II Example – Monte Carlo Production</vt:lpstr>
      <vt:lpstr>Conclusion</vt:lpstr>
      <vt:lpstr>Conclusion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ent</cp:lastModifiedBy>
  <cp:revision>270</cp:revision>
  <cp:lastPrinted>2017-05-01T23:44:17Z</cp:lastPrinted>
  <dcterms:created xsi:type="dcterms:W3CDTF">2013-08-22T19:51:08Z</dcterms:created>
  <dcterms:modified xsi:type="dcterms:W3CDTF">2017-05-02T02:31:38Z</dcterms:modified>
</cp:coreProperties>
</file>