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333" r:id="rId3"/>
    <p:sldId id="329" r:id="rId4"/>
    <p:sldId id="326" r:id="rId5"/>
    <p:sldId id="327" r:id="rId6"/>
    <p:sldId id="328" r:id="rId7"/>
    <p:sldId id="332" r:id="rId8"/>
    <p:sldId id="331" r:id="rId9"/>
  </p:sldIdLst>
  <p:sldSz cx="9144000" cy="6858000" type="overhead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1" autoAdjust="0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1727"/>
          </a:xfrm>
          <a:prstGeom prst="rect">
            <a:avLst/>
          </a:prstGeom>
        </p:spPr>
        <p:txBody>
          <a:bodyPr vert="horz" lIns="96633" tIns="48315" rIns="96633" bIns="4831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3"/>
            <a:ext cx="3169920" cy="481727"/>
          </a:xfrm>
          <a:prstGeom prst="rect">
            <a:avLst/>
          </a:prstGeom>
        </p:spPr>
        <p:txBody>
          <a:bodyPr vert="horz" lIns="96633" tIns="48315" rIns="96633" bIns="48315" rtlCol="0"/>
          <a:lstStyle>
            <a:lvl1pPr algn="r">
              <a:defRPr sz="1300"/>
            </a:lvl1pPr>
          </a:lstStyle>
          <a:p>
            <a:fld id="{D2D77A24-4224-450B-825B-080A0ABFC368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3" tIns="48315" rIns="96633" bIns="483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3" tIns="48315" rIns="96633" bIns="483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7"/>
            <a:ext cx="3169920" cy="481726"/>
          </a:xfrm>
          <a:prstGeom prst="rect">
            <a:avLst/>
          </a:prstGeom>
        </p:spPr>
        <p:txBody>
          <a:bodyPr vert="horz" lIns="96633" tIns="48315" rIns="96633" bIns="4831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7"/>
            <a:ext cx="3169920" cy="481726"/>
          </a:xfrm>
          <a:prstGeom prst="rect">
            <a:avLst/>
          </a:prstGeom>
        </p:spPr>
        <p:txBody>
          <a:bodyPr vert="horz" lIns="96633" tIns="48315" rIns="96633" bIns="48315" rtlCol="0" anchor="b"/>
          <a:lstStyle>
            <a:lvl1pPr algn="r">
              <a:defRPr sz="1300"/>
            </a:lvl1pPr>
          </a:lstStyle>
          <a:p>
            <a:fld id="{674E672D-69EE-4D07-B6F4-7B21C0D7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DF9A8-A8E8-41EA-B260-D01AD0AE4FE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2004"/>
            <a:ext cx="7772400" cy="2387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Welcome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Future Trends in Nuclear Physics Computing Workshop</a:t>
            </a:r>
          </a:p>
          <a:p>
            <a:endParaRPr lang="en-US" dirty="0" smtClean="0"/>
          </a:p>
          <a:p>
            <a:r>
              <a:rPr lang="en-US" dirty="0" smtClean="0"/>
              <a:t>Stuart Henderson</a:t>
            </a:r>
          </a:p>
          <a:p>
            <a:r>
              <a:rPr lang="en-US" dirty="0" smtClean="0"/>
              <a:t>May 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38" y="992459"/>
            <a:ext cx="8589924" cy="5262563"/>
          </a:xfrm>
        </p:spPr>
        <p:txBody>
          <a:bodyPr>
            <a:noAutofit/>
          </a:bodyPr>
          <a:lstStyle/>
          <a:p>
            <a:r>
              <a:rPr lang="en-US" sz="2000" dirty="0" smtClean="0"/>
              <a:t>Welcome to Jefferson Lab!</a:t>
            </a:r>
          </a:p>
          <a:p>
            <a:endParaRPr lang="en-US" sz="2000" dirty="0" smtClean="0"/>
          </a:p>
          <a:p>
            <a:r>
              <a:rPr lang="en-US" sz="2000" dirty="0" smtClean="0"/>
              <a:t>It is a very exciting time at the Lab as we begin the 12 GeV era</a:t>
            </a:r>
          </a:p>
          <a:p>
            <a:endParaRPr lang="en-US" sz="2000" dirty="0" smtClean="0"/>
          </a:p>
          <a:p>
            <a:r>
              <a:rPr lang="en-US" sz="2000" dirty="0" smtClean="0"/>
              <a:t>At Jefferson Lab it is essential that </a:t>
            </a:r>
            <a:r>
              <a:rPr lang="en-US" sz="2000" dirty="0"/>
              <a:t>we provide the tools needed to enable the scientific community to be successful: accelerator complex, experimental capabilities, vibrant theory and computational </a:t>
            </a:r>
            <a:r>
              <a:rPr lang="en-US" sz="2000" dirty="0" smtClean="0"/>
              <a:t>capabilities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It is essential </a:t>
            </a:r>
            <a:r>
              <a:rPr lang="en-US" sz="2000" dirty="0"/>
              <a:t>that we do all we can to ensure that experimental measurements translate into scientific knowledge – computing plays a central role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b="1" i="1" dirty="0"/>
              <a:t>Computing and computational </a:t>
            </a:r>
            <a:r>
              <a:rPr lang="en-US" sz="2000" b="1" i="1" dirty="0" smtClean="0"/>
              <a:t>science capabilities </a:t>
            </a:r>
            <a:r>
              <a:rPr lang="en-US" sz="2000" b="1" i="1" dirty="0"/>
              <a:t>are critical for </a:t>
            </a:r>
            <a:r>
              <a:rPr lang="en-US" sz="2000" b="1" i="1" dirty="0" smtClean="0"/>
              <a:t>enabling our user community, maximizing scientific </a:t>
            </a:r>
            <a:r>
              <a:rPr lang="en-US" sz="2000" b="1" i="1" dirty="0"/>
              <a:t>output of Jefferson lab, and the </a:t>
            </a:r>
            <a:r>
              <a:rPr lang="en-US" sz="2000" b="1" i="1" dirty="0" smtClean="0"/>
              <a:t>scientific impact of </a:t>
            </a:r>
            <a:r>
              <a:rPr lang="en-US" sz="2000" b="1" i="1" dirty="0"/>
              <a:t>our field</a:t>
            </a:r>
          </a:p>
        </p:txBody>
      </p:sp>
    </p:spTree>
    <p:extLst>
      <p:ext uri="{BB962C8B-B14F-4D97-AF65-F5344CB8AC3E}">
        <p14:creationId xmlns:p14="http://schemas.microsoft.com/office/powerpoint/2010/main" val="242355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Jefferson Lab @ 12 GeV Science Questions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098496"/>
            <a:ext cx="6667500" cy="52767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What is the role of gluonic excitations in the spectroscopy of light mesons? 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Where is the missing spin in the nucleon?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Role of orbital angular momentum?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Can we reveal a novel landscape of nucleon substructure </a:t>
            </a:r>
            <a:r>
              <a:rPr lang="en-US" sz="2000" dirty="0"/>
              <a:t>through 3D </a:t>
            </a:r>
            <a:r>
              <a:rPr lang="en-US" sz="2000" dirty="0" smtClean="0"/>
              <a:t>imaging at the </a:t>
            </a:r>
            <a:r>
              <a:rPr lang="en-US" sz="2000" dirty="0" err="1" smtClean="0"/>
              <a:t>femtometer</a:t>
            </a:r>
            <a:r>
              <a:rPr lang="en-US" sz="2000" dirty="0" smtClean="0"/>
              <a:t> scale?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Can we discover evidence for physics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beyond the standard model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of particle physics?</a:t>
            </a:r>
            <a:endParaRPr lang="en-US" sz="2000" dirty="0"/>
          </a:p>
        </p:txBody>
      </p:sp>
      <p:pic>
        <p:nvPicPr>
          <p:cNvPr id="304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134" y="2536973"/>
            <a:ext cx="1517171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041" y="4343400"/>
            <a:ext cx="2071687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6843848" y="870099"/>
            <a:ext cx="1687286" cy="1524000"/>
            <a:chOff x="7304314" y="838201"/>
            <a:chExt cx="1687286" cy="1524000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l="9353" t="9973" r="61652" b="50015"/>
            <a:stretch>
              <a:fillRect/>
            </a:stretch>
          </p:blipFill>
          <p:spPr bwMode="auto">
            <a:xfrm>
              <a:off x="7304314" y="838201"/>
              <a:ext cx="1687286" cy="15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7554294" y="870099"/>
              <a:ext cx="136287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105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xcited gluon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5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3979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CEBAF Upgrade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324600" cy="548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2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6"/>
          <p:cNvSpPr>
            <a:spLocks noChangeArrowheads="1"/>
          </p:cNvSpPr>
          <p:nvPr/>
        </p:nvSpPr>
        <p:spPr bwMode="auto">
          <a:xfrm>
            <a:off x="0" y="0"/>
            <a:ext cx="9144000" cy="6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 GeV Upgrade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Project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ftof-12-12-20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8" y="2438400"/>
            <a:ext cx="4200022" cy="29966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7034356" y="3745227"/>
            <a:ext cx="1957244" cy="2556055"/>
            <a:chOff x="5994996" y="961692"/>
            <a:chExt cx="3001220" cy="3919433"/>
          </a:xfrm>
        </p:grpSpPr>
        <p:pic>
          <p:nvPicPr>
            <p:cNvPr id="9" name="Picture 3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4996" y="2772091"/>
              <a:ext cx="2825184" cy="2109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724" y="961692"/>
              <a:ext cx="2309492" cy="172672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Oval Callout 10"/>
            <p:cNvSpPr/>
            <p:nvPr/>
          </p:nvSpPr>
          <p:spPr>
            <a:xfrm rot="6184171">
              <a:off x="6181392" y="2582641"/>
              <a:ext cx="1346094" cy="1626005"/>
            </a:xfrm>
            <a:prstGeom prst="wedgeEllipseCallout">
              <a:avLst>
                <a:gd name="adj1" fmla="val -79499"/>
                <a:gd name="adj2" fmla="val -59091"/>
              </a:avLst>
            </a:prstGeom>
            <a:noFill/>
            <a:ln>
              <a:solidFill>
                <a:srgbClr val="FF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"/>
          <a:stretch/>
        </p:blipFill>
        <p:spPr>
          <a:xfrm>
            <a:off x="4358685" y="966106"/>
            <a:ext cx="4043567" cy="24481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stewartm\Desktop\DSC_05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74" y="3892259"/>
            <a:ext cx="3722058" cy="24652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:\PhyCoord\cameras\halldcam3\201404\halldcam3-20140425-14000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0" r="11146" b="9058"/>
          <a:stretch/>
        </p:blipFill>
        <p:spPr bwMode="auto">
          <a:xfrm>
            <a:off x="7300894" y="2190187"/>
            <a:ext cx="1681547" cy="134363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t="20913" r="32019" b="2379"/>
          <a:stretch/>
        </p:blipFill>
        <p:spPr>
          <a:xfrm>
            <a:off x="76200" y="4591513"/>
            <a:ext cx="1943368" cy="17330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67575" y="2487"/>
            <a:ext cx="1773242" cy="707886"/>
          </a:xfrm>
          <a:prstGeom prst="rect">
            <a:avLst/>
          </a:prstGeom>
          <a:solidFill>
            <a:srgbClr val="FFEDC9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 = $338M</a:t>
            </a:r>
          </a:p>
          <a:p>
            <a:pPr defTabSz="457200"/>
            <a:r>
              <a:rPr lang="en-US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$2M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271" y="838070"/>
            <a:ext cx="5064129" cy="1846659"/>
            <a:chOff x="137622" y="877825"/>
            <a:chExt cx="5064129" cy="1846659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47732" y="903985"/>
              <a:ext cx="4979517" cy="1763016"/>
            </a:xfrm>
            <a:prstGeom prst="rect">
              <a:avLst/>
            </a:prstGeom>
            <a:solidFill>
              <a:srgbClr val="FFEDC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lumMod val="65000"/>
                  <a:lumOff val="35000"/>
                  <a:alpha val="60000"/>
                </a:schemeClr>
              </a:glow>
            </a:effectLst>
          </p:spPr>
          <p:txBody>
            <a:bodyPr/>
            <a:lstStyle/>
            <a:p>
              <a:pPr defTabSz="457200"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37622" y="877825"/>
              <a:ext cx="5064129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eaLnBrk="0" hangingPunct="0">
                <a:defRPr/>
              </a:pPr>
              <a:r>
                <a:rPr lang="en-US" b="1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Scope </a:t>
              </a:r>
              <a:r>
                <a:rPr lang="en-US" sz="1600" b="1" u="sng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(~</a:t>
              </a:r>
              <a:r>
                <a:rPr lang="en-US" sz="1600" b="1" u="sng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99.7% </a:t>
              </a:r>
              <a:r>
                <a:rPr lang="en-US" sz="1600" b="1" u="sng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complete)</a:t>
              </a: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91440" indent="-274320" eaLnBrk="0" hangingPunct="0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Doubling the accelerator beam energy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</a:t>
              </a:r>
            </a:p>
            <a:p>
              <a:pPr marL="91440" indent="-274320" eaLnBrk="0" hangingPunct="0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experimental Hall D and beam line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</a:t>
              </a:r>
            </a:p>
            <a:p>
              <a:pPr marL="91440" indent="-274320" eaLnBrk="0" hangingPunct="0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 construction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including utilities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</a:t>
              </a:r>
              <a:endParaRPr lang="en-US" sz="1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" indent="-274320" eaLnBrk="0" hangingPunct="0">
                <a:buFont typeface="Arial" pitchFamily="34" charset="0"/>
                <a:buChar char="•"/>
                <a:defRPr/>
              </a:pPr>
              <a:r>
                <a:rPr 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Upgrade 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Experimental </a:t>
              </a:r>
              <a:r>
                <a:rPr lang="en-US" sz="16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Hall C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 </a:t>
              </a:r>
              <a:r>
                <a:rPr lang="en-US" sz="16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</a:t>
              </a:r>
            </a:p>
            <a:p>
              <a:pPr marL="91440" indent="-274320" eaLnBrk="0" hangingPunct="0">
                <a:buFont typeface="Arial" pitchFamily="34" charset="0"/>
                <a:buChar char="•"/>
                <a:defRPr/>
              </a:pPr>
              <a:r>
                <a:rPr 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Upgrade 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Experimental </a:t>
              </a:r>
              <a:r>
                <a:rPr lang="en-US" sz="16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Hall B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16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99%</a:t>
              </a:r>
            </a:p>
            <a:p>
              <a:pPr marL="548640" lvl="1" indent="-274320" defTabSz="457200" eaLnBrk="0" hangingPunct="0">
                <a:buFont typeface="Arial" pitchFamily="34" charset="0"/>
                <a:buChar char="•"/>
                <a:defRPr/>
              </a:pPr>
              <a:r>
                <a:rPr lang="en-US" sz="16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Solenoid only scope remaining</a:t>
              </a:r>
              <a:endParaRPr lang="en-US" sz="1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1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Physics Operation with 12 GeV Facility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68" y="1133865"/>
            <a:ext cx="7128909" cy="4671840"/>
          </a:xfrm>
        </p:spPr>
        <p:txBody>
          <a:bodyPr>
            <a:normAutofit lnSpcReduction="10000"/>
          </a:bodyPr>
          <a:lstStyle/>
          <a:p>
            <a:pPr marL="400050" indent="-400050">
              <a:lnSpc>
                <a:spcPct val="110000"/>
              </a:lnSpc>
            </a:pPr>
            <a:r>
              <a:rPr lang="en-US" sz="1600" b="1" u="sng" dirty="0" smtClean="0"/>
              <a:t>Quark confinement:</a:t>
            </a:r>
            <a:r>
              <a:rPr lang="en-US" sz="1600" b="1" dirty="0" smtClean="0"/>
              <a:t> </a:t>
            </a:r>
            <a:r>
              <a:rPr lang="en-US" sz="1600" dirty="0" smtClean="0"/>
              <a:t>Hall D (</a:t>
            </a:r>
            <a:r>
              <a:rPr lang="en-US" sz="1600" dirty="0" err="1" smtClean="0"/>
              <a:t>GlueX</a:t>
            </a:r>
            <a:r>
              <a:rPr lang="en-US" sz="1600" dirty="0" smtClean="0"/>
              <a:t>) engineering and 1st physics run completed </a:t>
            </a:r>
          </a:p>
          <a:p>
            <a:pPr marL="857250" lvl="1" indent="-342900">
              <a:lnSpc>
                <a:spcPct val="110000"/>
              </a:lnSpc>
              <a:buFont typeface="Arial" panose="020B0604020202020204" pitchFamily="34" charset="0"/>
              <a:buChar char="̶"/>
            </a:pPr>
            <a:r>
              <a:rPr lang="en-US" sz="1600" dirty="0" smtClean="0"/>
              <a:t>Basis for more than a dozen papers at APS DNP (Oct 2016)</a:t>
            </a:r>
          </a:p>
          <a:p>
            <a:pPr marL="857250" lvl="1" indent="-342900">
              <a:lnSpc>
                <a:spcPct val="110000"/>
              </a:lnSpc>
              <a:buFont typeface="Arial" panose="020B0604020202020204" pitchFamily="34" charset="0"/>
              <a:buChar char="̶"/>
            </a:pPr>
            <a:r>
              <a:rPr lang="en-US" sz="1600" dirty="0" smtClean="0"/>
              <a:t>50 Billion events in Spring 2017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̶"/>
            </a:pPr>
            <a:endParaRPr lang="en-US" sz="1600" dirty="0"/>
          </a:p>
          <a:p>
            <a:pPr marL="400050" indent="-400050">
              <a:lnSpc>
                <a:spcPct val="110000"/>
              </a:lnSpc>
            </a:pPr>
            <a:r>
              <a:rPr lang="en-US" sz="1600" b="1" u="sng" dirty="0" smtClean="0"/>
              <a:t>Nucleon structure:</a:t>
            </a:r>
            <a:r>
              <a:rPr lang="en-US" sz="1600" b="1" dirty="0" smtClean="0"/>
              <a:t> </a:t>
            </a:r>
            <a:r>
              <a:rPr lang="en-US" sz="1600" dirty="0" smtClean="0"/>
              <a:t>Hall A started physics operations</a:t>
            </a:r>
          </a:p>
          <a:p>
            <a:pPr marL="857250" lvl="1" indent="-342900">
              <a:lnSpc>
                <a:spcPct val="110000"/>
              </a:lnSpc>
              <a:buFont typeface="Arial" panose="020B0604020202020204" pitchFamily="34" charset="0"/>
              <a:buChar char="̶"/>
            </a:pPr>
            <a:r>
              <a:rPr lang="en-US" sz="1600" dirty="0" smtClean="0"/>
              <a:t>Two experiments: </a:t>
            </a:r>
            <a:r>
              <a:rPr lang="en-US" sz="1600" dirty="0" err="1" smtClean="0"/>
              <a:t>G</a:t>
            </a:r>
            <a:r>
              <a:rPr lang="en-US" sz="1600" baseline="-25000" dirty="0" err="1" smtClean="0"/>
              <a:t>M</a:t>
            </a:r>
            <a:r>
              <a:rPr lang="en-US" sz="1600" baseline="30000" dirty="0" err="1" smtClean="0"/>
              <a:t>p</a:t>
            </a:r>
            <a:r>
              <a:rPr lang="en-US" sz="1600" dirty="0" smtClean="0"/>
              <a:t> and DVCS in Fall 2016</a:t>
            </a:r>
          </a:p>
          <a:p>
            <a:pPr marL="857250" lvl="1" indent="-342900">
              <a:lnSpc>
                <a:spcPct val="110000"/>
              </a:lnSpc>
              <a:buFont typeface="Arial" panose="020B0604020202020204" pitchFamily="34" charset="0"/>
              <a:buChar char="̶"/>
            </a:pPr>
            <a:r>
              <a:rPr lang="en-US" sz="1600" dirty="0" smtClean="0"/>
              <a:t>One Experiment, Argon Spectral Function complete, Spring 2017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600" dirty="0" smtClean="0"/>
          </a:p>
          <a:p>
            <a:pPr marL="400050" indent="-400050">
              <a:lnSpc>
                <a:spcPct val="110000"/>
              </a:lnSpc>
            </a:pPr>
            <a:r>
              <a:rPr lang="en-US" sz="1600" b="1" u="sng" dirty="0" smtClean="0"/>
              <a:t>Dark matter:</a:t>
            </a:r>
            <a:r>
              <a:rPr lang="en-US" sz="1600" b="1" dirty="0" smtClean="0"/>
              <a:t> </a:t>
            </a:r>
            <a:r>
              <a:rPr lang="en-US" sz="1600" dirty="0" smtClean="0"/>
              <a:t>Hall B Heavy Photon Search engineering run </a:t>
            </a:r>
          </a:p>
          <a:p>
            <a:pPr marL="857250" lvl="1" indent="-400050">
              <a:lnSpc>
                <a:spcPct val="110000"/>
              </a:lnSpc>
            </a:pPr>
            <a:r>
              <a:rPr lang="en-US" sz="1600" dirty="0"/>
              <a:t>R</a:t>
            </a:r>
            <a:r>
              <a:rPr lang="en-US" sz="1600" dirty="0" smtClean="0"/>
              <a:t>esults of 2015 data-taking expected soon </a:t>
            </a:r>
          </a:p>
          <a:p>
            <a:pPr lvl="1">
              <a:lnSpc>
                <a:spcPct val="110000"/>
              </a:lnSpc>
            </a:pPr>
            <a:endParaRPr lang="en-US" sz="1600" dirty="0"/>
          </a:p>
          <a:p>
            <a:pPr marL="400050" indent="-400050">
              <a:lnSpc>
                <a:spcPct val="110000"/>
              </a:lnSpc>
            </a:pPr>
            <a:r>
              <a:rPr lang="en-US" sz="1600" b="1" u="sng" dirty="0" smtClean="0"/>
              <a:t>Proton Radius:</a:t>
            </a:r>
            <a:r>
              <a:rPr lang="en-US" sz="1600" dirty="0" smtClean="0"/>
              <a:t> Hall B </a:t>
            </a:r>
            <a:r>
              <a:rPr lang="en-US" sz="1600" dirty="0" err="1" smtClean="0"/>
              <a:t>PRad</a:t>
            </a:r>
            <a:r>
              <a:rPr lang="en-US" sz="1600" dirty="0" smtClean="0"/>
              <a:t> experiment physics run</a:t>
            </a:r>
          </a:p>
          <a:p>
            <a:pPr marL="857250" lvl="1" indent="-400050">
              <a:lnSpc>
                <a:spcPct val="110000"/>
              </a:lnSpc>
            </a:pPr>
            <a:r>
              <a:rPr lang="en-US" sz="1600" dirty="0" smtClean="0"/>
              <a:t>Experiment run and completed Summer 2016</a:t>
            </a:r>
          </a:p>
          <a:p>
            <a:pPr lvl="1" indent="-457200"/>
            <a:endParaRPr lang="en-US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877" y="2648962"/>
            <a:ext cx="1745343" cy="130900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079546" y="839397"/>
            <a:ext cx="1922486" cy="1607839"/>
            <a:chOff x="7079546" y="839397"/>
            <a:chExt cx="1922486" cy="1607839"/>
          </a:xfrm>
        </p:grpSpPr>
        <p:sp>
          <p:nvSpPr>
            <p:cNvPr id="4" name="Rectangle 3"/>
            <p:cNvSpPr/>
            <p:nvPr/>
          </p:nvSpPr>
          <p:spPr>
            <a:xfrm>
              <a:off x="7139729" y="839397"/>
              <a:ext cx="1827409" cy="160783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292100" dist="139700" dir="2700000" algn="tl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pid.pdf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95" b="48428"/>
            <a:stretch/>
          </p:blipFill>
          <p:spPr>
            <a:xfrm>
              <a:off x="7079546" y="839397"/>
              <a:ext cx="1922486" cy="160783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667275" y="4096602"/>
            <a:ext cx="2337963" cy="2272962"/>
            <a:chOff x="6551163" y="4082088"/>
            <a:chExt cx="2337963" cy="227296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163" y="4082088"/>
              <a:ext cx="1293519" cy="1544143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607" y="4854159"/>
              <a:ext cx="1293519" cy="1500891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625603" y="5805705"/>
            <a:ext cx="5381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Starting to exploit the Upgrade for Physics</a:t>
            </a:r>
          </a:p>
        </p:txBody>
      </p:sp>
    </p:spTree>
    <p:extLst>
      <p:ext uri="{BB962C8B-B14F-4D97-AF65-F5344CB8AC3E}">
        <p14:creationId xmlns:p14="http://schemas.microsoft.com/office/powerpoint/2010/main" val="13895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3" y="914400"/>
            <a:ext cx="8196146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science must remain at the </a:t>
            </a:r>
            <a:r>
              <a:rPr lang="en-US" sz="2000" dirty="0" smtClean="0"/>
              <a:t>forefront—the </a:t>
            </a:r>
            <a:r>
              <a:rPr lang="en-US" sz="2000" dirty="0"/>
              <a:t>drivers for </a:t>
            </a:r>
            <a:r>
              <a:rPr lang="en-US" sz="2000" dirty="0" smtClean="0"/>
              <a:t>computing for </a:t>
            </a:r>
            <a:r>
              <a:rPr lang="en-US" sz="2000" dirty="0"/>
              <a:t>NP are </a:t>
            </a:r>
            <a:r>
              <a:rPr lang="en-US" sz="2000" dirty="0" smtClean="0"/>
              <a:t>unique; it is very important to articulate the unique needs and world-leading opportunities that are afforded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Interplay </a:t>
            </a:r>
            <a:r>
              <a:rPr lang="en-US" sz="2000" dirty="0"/>
              <a:t>of experimental results, theoretical calculations and simulations are the key to progress in Nuclear </a:t>
            </a:r>
            <a:r>
              <a:rPr lang="en-US" sz="2000" dirty="0" smtClean="0"/>
              <a:t>Physics—advanced </a:t>
            </a:r>
            <a:r>
              <a:rPr lang="en-US" sz="2000" dirty="0"/>
              <a:t>computation is essential for all </a:t>
            </a:r>
            <a:r>
              <a:rPr lang="en-US" sz="2000" dirty="0" smtClean="0"/>
              <a:t>three</a:t>
            </a:r>
            <a:r>
              <a:rPr lang="en-US" sz="2000" dirty="0"/>
              <a:t> </a:t>
            </a:r>
          </a:p>
          <a:p>
            <a:pPr lvl="1"/>
            <a:r>
              <a:rPr lang="en-US" sz="2000" dirty="0" smtClean="0"/>
              <a:t>This linkage and interplay provide a powerful and compelling storyline, similar storylines have been used to great advantage by other fields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Computing</a:t>
            </a:r>
            <a:r>
              <a:rPr lang="en-US" sz="2000" dirty="0"/>
              <a:t>, Computer Science, Computational Science, Data Science are moving quite </a:t>
            </a:r>
            <a:r>
              <a:rPr lang="en-US" sz="2000" dirty="0" smtClean="0"/>
              <a:t>rapidly—we </a:t>
            </a:r>
            <a:r>
              <a:rPr lang="en-US" sz="2000" dirty="0"/>
              <a:t>have to find ways to stay up to date and find partners for collaboration—with NP, HEP, ASCR and the NSF funded </a:t>
            </a:r>
            <a:r>
              <a:rPr lang="en-US" sz="2000" dirty="0" smtClean="0"/>
              <a:t>projects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609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06969"/>
            <a:ext cx="7886700" cy="316999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Welcome!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02467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10666</TotalTime>
  <Words>377</Words>
  <Application>Microsoft Office PowerPoint</Application>
  <PresentationFormat>Overhead</PresentationFormat>
  <Paragraphs>66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JLab_presentation</vt:lpstr>
      <vt:lpstr>Welcome</vt:lpstr>
      <vt:lpstr>Introduction</vt:lpstr>
      <vt:lpstr>Jefferson Lab @ 12 GeV Science Questions</vt:lpstr>
      <vt:lpstr>CEBAF Upgrade</vt:lpstr>
      <vt:lpstr>PowerPoint Presentation</vt:lpstr>
      <vt:lpstr>Physics Operation with 12 GeV Facility</vt:lpstr>
      <vt:lpstr>Closing Thoughts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Stuart Henderson</cp:lastModifiedBy>
  <cp:revision>273</cp:revision>
  <cp:lastPrinted>2017-05-01T21:58:43Z</cp:lastPrinted>
  <dcterms:created xsi:type="dcterms:W3CDTF">2016-10-03T15:46:18Z</dcterms:created>
  <dcterms:modified xsi:type="dcterms:W3CDTF">2017-05-02T12:51:15Z</dcterms:modified>
</cp:coreProperties>
</file>