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58" r:id="rId16"/>
    <p:sldId id="259" r:id="rId17"/>
    <p:sldId id="260" r:id="rId18"/>
    <p:sldId id="261" r:id="rId19"/>
    <p:sldId id="262" r:id="rId20"/>
    <p:sldId id="264" r:id="rId21"/>
    <p:sldId id="265" r:id="rId22"/>
    <p:sldId id="266" r:id="rId23"/>
    <p:sldId id="267" r:id="rId24"/>
    <p:sldId id="271" r:id="rId25"/>
    <p:sldId id="272" r:id="rId26"/>
    <p:sldId id="275" r:id="rId27"/>
    <p:sldId id="28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7063" autoAdjust="0"/>
  </p:normalViewPr>
  <p:slideViewPr>
    <p:cSldViewPr>
      <p:cViewPr varScale="1">
        <p:scale>
          <a:sx n="111" d="100"/>
          <a:sy n="111" d="100"/>
        </p:scale>
        <p:origin x="184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D7FB5-9874-044F-A056-4A84E23A8F43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59F69-86A4-EA41-B46C-E2F7E9344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61D6D-9379-0D4A-8F82-038474A7348E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1AA42-F574-984D-BFE0-FB12759B2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447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ndara"/>
          <a:ea typeface="+mj-ea"/>
          <a:cs typeface="Candara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ndara"/>
          <a:ea typeface="+mn-ea"/>
          <a:cs typeface="Candara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ndara"/>
          <a:cs typeface="Candar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ndara"/>
          <a:cs typeface="Candar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ndara"/>
          <a:cs typeface="Candar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ndara"/>
          <a:cs typeface="Candar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R&amp;D Overview </a:t>
            </a:r>
            <a:b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 EIC R&amp;D Panel Review and Report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Fulvia Pilat (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4" y="2514600"/>
            <a:ext cx="9014216" cy="705542"/>
          </a:xfrm>
        </p:spPr>
        <p:txBody>
          <a:bodyPr/>
          <a:lstStyle/>
          <a:p>
            <a:r>
              <a:rPr lang="en-US" sz="2800" dirty="0" smtClean="0"/>
              <a:t>Panel priorities for R&amp;D common to all EIC designs: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914400"/>
            <a:ext cx="7313613" cy="15852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panel reviewed all Critical Technology Elements presented by JLAB and BNL and compiled priorities  for :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R&amp;D common to all designs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Project-specific R&amp;D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6" name="Picture 5" descr="Screen Shot 2017-03-17 at 3.25.0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288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3844"/>
          </a:xfrm>
        </p:spPr>
        <p:txBody>
          <a:bodyPr/>
          <a:lstStyle/>
          <a:p>
            <a:r>
              <a:rPr lang="en-US" sz="3600" dirty="0" smtClean="0"/>
              <a:t>Panel priorities for project–specific R&amp;D</a:t>
            </a:r>
            <a:endParaRPr lang="en-US" sz="3600" dirty="0"/>
          </a:p>
        </p:txBody>
      </p:sp>
      <p:pic>
        <p:nvPicPr>
          <p:cNvPr id="4" name="Picture 3" descr="Screen Shot 2017-03-17 at 3.3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702945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587374"/>
          </a:xfrm>
        </p:spPr>
        <p:txBody>
          <a:bodyPr/>
          <a:lstStyle/>
          <a:p>
            <a:r>
              <a:rPr lang="en-US" sz="3200" dirty="0" smtClean="0"/>
              <a:t>Priority for lab proposed </a:t>
            </a:r>
            <a:r>
              <a:rPr lang="en-US" sz="3200" dirty="0" err="1" smtClean="0"/>
              <a:t>CTE’s</a:t>
            </a:r>
            <a:r>
              <a:rPr lang="en-US" sz="3200" dirty="0" smtClean="0"/>
              <a:t>: HIGH</a:t>
            </a:r>
            <a:endParaRPr lang="en-US" sz="3200" dirty="0"/>
          </a:p>
        </p:txBody>
      </p:sp>
      <p:pic>
        <p:nvPicPr>
          <p:cNvPr id="6" name="Picture 5" descr="Screen Shot 2017-03-17 at 3.54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275070" cy="2526030"/>
          </a:xfrm>
          <a:prstGeom prst="rect">
            <a:avLst/>
          </a:prstGeom>
        </p:spPr>
      </p:pic>
      <p:pic>
        <p:nvPicPr>
          <p:cNvPr id="7" name="Picture 6" descr="Screen Shot 2017-03-17 at 3.55.1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76600"/>
            <a:ext cx="6269355" cy="335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11248"/>
            <a:ext cx="8677275" cy="587374"/>
          </a:xfrm>
        </p:spPr>
        <p:txBody>
          <a:bodyPr/>
          <a:lstStyle/>
          <a:p>
            <a:r>
              <a:rPr lang="en-US" sz="3200" dirty="0" smtClean="0"/>
              <a:t>Priority for lab proposed </a:t>
            </a:r>
            <a:r>
              <a:rPr lang="en-US" sz="3200" dirty="0" err="1" smtClean="0"/>
              <a:t>CTE’s</a:t>
            </a:r>
            <a:r>
              <a:rPr lang="en-US" sz="3200" dirty="0" smtClean="0"/>
              <a:t>: MEDIUM</a:t>
            </a:r>
            <a:endParaRPr lang="en-US" sz="3200" dirty="0"/>
          </a:p>
        </p:txBody>
      </p:sp>
      <p:pic>
        <p:nvPicPr>
          <p:cNvPr id="4" name="Picture 3" descr="Screen Shot 2017-03-17 at 4.00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565"/>
            <a:ext cx="9144000" cy="739161"/>
          </a:xfrm>
          <a:prstGeom prst="rect">
            <a:avLst/>
          </a:prstGeom>
        </p:spPr>
      </p:pic>
      <p:pic>
        <p:nvPicPr>
          <p:cNvPr id="6" name="Picture 5" descr="Screen Shot 2017-03-17 at 4.02.5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8726"/>
            <a:ext cx="9144000" cy="4182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EIC R&amp;D topics</a:t>
            </a:r>
            <a:br>
              <a:rPr lang="en-US" dirty="0" smtClean="0"/>
            </a:br>
            <a:r>
              <a:rPr lang="en-US" dirty="0" smtClean="0"/>
              <a:t>(discussions JLEIC-</a:t>
            </a:r>
            <a:r>
              <a:rPr lang="en-US" dirty="0" err="1" smtClean="0"/>
              <a:t>eRHIC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Cooling Conceptual Design Study</a:t>
            </a:r>
            <a:endParaRPr 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55894"/>
              </p:ext>
            </p:extLst>
          </p:nvPr>
        </p:nvGraphicFramePr>
        <p:xfrm>
          <a:off x="113094" y="914400"/>
          <a:ext cx="8802306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8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Alexei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Fedotov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(BNL)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  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Yuhong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Zhang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7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3366FF"/>
                          </a:solidFill>
                          <a:latin typeface="Candara"/>
                          <a:cs typeface="Candara"/>
                        </a:rPr>
                        <a:t>Collaborative Task Force: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Work out EIC designs with both magnetized electron cooling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BBeC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 and coherent electron cooling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CeC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),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Develop a common simulation platform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5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Establish limits of cooling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BBeC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and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CeC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),  suite of simulation tools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12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 priority from review panel.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Questions: does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CeC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work for JLEIC? does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BBeC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work for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eRHIC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?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A </a:t>
                      </a:r>
                      <a:r>
                        <a:rPr lang="en-US" sz="2000" i="1" dirty="0" smtClean="0">
                          <a:latin typeface="Candara"/>
                          <a:cs typeface="Candara"/>
                        </a:rPr>
                        <a:t>Collaborative Task Force 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 explore limits of strong cooling and improve simulation tools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Beam-Beam </a:t>
            </a:r>
            <a:r>
              <a:rPr lang="en-US" sz="2400" dirty="0">
                <a:solidFill>
                  <a:srgbClr val="000000"/>
                </a:solidFill>
              </a:rPr>
              <a:t>Simulation Tools </a:t>
            </a:r>
            <a:r>
              <a:rPr lang="en-US" sz="2400" dirty="0" smtClean="0">
                <a:solidFill>
                  <a:srgbClr val="000000"/>
                </a:solidFill>
              </a:rPr>
              <a:t>Development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>
                <a:solidFill>
                  <a:srgbClr val="000000"/>
                </a:solidFill>
              </a:rPr>
              <a:t>Application to </a:t>
            </a:r>
            <a:r>
              <a:rPr lang="en-US" sz="2400" dirty="0" err="1" smtClean="0">
                <a:solidFill>
                  <a:srgbClr val="000000"/>
                </a:solidFill>
              </a:rPr>
              <a:t>eRHIC</a:t>
            </a:r>
            <a:r>
              <a:rPr lang="en-US" sz="2400" dirty="0" smtClean="0">
                <a:solidFill>
                  <a:srgbClr val="000000"/>
                </a:solidFill>
              </a:rPr>
              <a:t> and JLEIC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0" y="4038600"/>
            <a:ext cx="2209800" cy="1981200"/>
          </a:xfrm>
        </p:spPr>
        <p:txBody>
          <a:bodyPr/>
          <a:lstStyle/>
          <a:p>
            <a:pPr marL="288925" indent="-288925">
              <a:spcBef>
                <a:spcPts val="0"/>
              </a:spcBef>
              <a:spcAft>
                <a:spcPts val="30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6330"/>
              </p:ext>
            </p:extLst>
          </p:nvPr>
        </p:nvGraphicFramePr>
        <p:xfrm>
          <a:off x="152400" y="1101963"/>
          <a:ext cx="8802306" cy="5003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Yue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Hao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(BNL)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,  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Yves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Roblin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6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66FF"/>
                          </a:solidFill>
                          <a:latin typeface="Candara"/>
                          <a:cs typeface="Candara"/>
                        </a:rPr>
                        <a:t>Collaborative Task Force:</a:t>
                      </a:r>
                      <a:endParaRPr lang="en-US" sz="2000" dirty="0" smtClean="0">
                        <a:latin typeface="Candara"/>
                        <a:cs typeface="Candar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Comparing and benchmarking available beam-beam codes,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make improvements and apply the codes to electron ion collisions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Improved codes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simulation results with JLEIC &amp;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eRHIC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beam parameters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2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00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 priority from review panel.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Beam-beam combined with space charge?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u="sng" dirty="0" smtClean="0">
                          <a:latin typeface="Candara"/>
                          <a:cs typeface="Candara"/>
                        </a:rPr>
                        <a:t>LBL as a possible collaborator/subcontractor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.  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Put beam-beam workshop on funding scope, travel support. Include crabbing effects.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7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Study of </a:t>
            </a:r>
            <a:r>
              <a:rPr lang="en-US" sz="2400" dirty="0" smtClean="0">
                <a:solidFill>
                  <a:srgbClr val="000000"/>
                </a:solidFill>
              </a:rPr>
              <a:t>Electron Beam </a:t>
            </a:r>
            <a:r>
              <a:rPr lang="en-US" sz="2400" dirty="0">
                <a:solidFill>
                  <a:srgbClr val="000000"/>
                </a:solidFill>
              </a:rPr>
              <a:t>Polarization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During </a:t>
            </a:r>
            <a:r>
              <a:rPr lang="en-US" sz="2400" dirty="0">
                <a:solidFill>
                  <a:srgbClr val="000000"/>
                </a:solidFill>
              </a:rPr>
              <a:t>Acceleration and </a:t>
            </a:r>
            <a:r>
              <a:rPr lang="en-US" sz="2400" dirty="0" smtClean="0">
                <a:solidFill>
                  <a:srgbClr val="000000"/>
                </a:solidFill>
              </a:rPr>
              <a:t>Beam Storage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11600"/>
              </p:ext>
            </p:extLst>
          </p:nvPr>
        </p:nvGraphicFramePr>
        <p:xfrm>
          <a:off x="152400" y="1066800"/>
          <a:ext cx="8839200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Francois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Meot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(BNL) and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Fanglei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Lin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3366FF"/>
                          </a:solidFill>
                          <a:latin typeface="Candara"/>
                          <a:cs typeface="Candara"/>
                        </a:rPr>
                        <a:t>Collaborative Task Force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: </a:t>
                      </a:r>
                    </a:p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Perform systematic simulations of electron beam polarization during acceleration and store assuming realistic errors and study mitigations of any issues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Study Report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9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Spin tracking already in progress for protons and electrons at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. 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Existing informal collaboration with Francois already in place, 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Scope could be widened and formalized. Focus on the electron spin.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7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Design and </a:t>
            </a:r>
            <a:r>
              <a:rPr lang="en-US" sz="3200" dirty="0" smtClean="0">
                <a:solidFill>
                  <a:schemeClr val="tx1"/>
                </a:solidFill>
              </a:rPr>
              <a:t>Prototype </a:t>
            </a:r>
            <a:r>
              <a:rPr lang="en-US" sz="3200" dirty="0">
                <a:solidFill>
                  <a:schemeClr val="tx1"/>
                </a:solidFill>
              </a:rPr>
              <a:t>of IR </a:t>
            </a:r>
            <a:r>
              <a:rPr lang="en-US" sz="3200" dirty="0" smtClean="0">
                <a:solidFill>
                  <a:schemeClr val="tx1"/>
                </a:solidFill>
              </a:rPr>
              <a:t>Magnets 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80995"/>
              </p:ext>
            </p:extLst>
          </p:nvPr>
        </p:nvGraphicFramePr>
        <p:xfrm>
          <a:off x="76200" y="1066800"/>
          <a:ext cx="8839200" cy="3596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6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Brett Parker (BNL)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, 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Tim Michalski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3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66FF"/>
                          </a:solidFill>
                          <a:latin typeface="Candara"/>
                          <a:cs typeface="Candara"/>
                        </a:rPr>
                        <a:t>Collaborative Task Force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: </a:t>
                      </a:r>
                    </a:p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Study the feasibility of a common IR magnet design for JLEIC and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eRHIC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and develop prototype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Design and prototype IR magnet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6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9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Design led by Brett Parker with collaboration of JLAB magnet engineers. 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u="sng" dirty="0" smtClean="0">
                          <a:latin typeface="Candara"/>
                          <a:cs typeface="Candara"/>
                        </a:rPr>
                        <a:t>Consider to engage LBL as collaborators/subcontractors</a:t>
                      </a:r>
                      <a:endParaRPr lang="en-US" sz="2000" u="sng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Electron Source Development</a:t>
            </a:r>
            <a:endParaRPr 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94353"/>
              </p:ext>
            </p:extLst>
          </p:nvPr>
        </p:nvGraphicFramePr>
        <p:xfrm>
          <a:off x="152400" y="1066800"/>
          <a:ext cx="8610600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Erdong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Wang (BNL),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Matt 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Poelker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(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R&amp;D for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eRHIC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ERL-ring and ring-ring polarized sources</a:t>
                      </a:r>
                    </a:p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Improve the JLAB polarized gun and start performing systematic measurements to clarify source of ion bombardment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Report on systematic measurements with the JLAB Gun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9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Relevant also to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electron cooler design with high current and  high charge, 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positron production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Overview of JLEIC R&amp;D as presented at the  NP Review Panel at the end November 2017</a:t>
            </a:r>
          </a:p>
          <a:p>
            <a:r>
              <a:rPr lang="en-US" dirty="0" smtClean="0"/>
              <a:t>Review Panel Report and R&amp;D Priorities</a:t>
            </a:r>
          </a:p>
          <a:p>
            <a:r>
              <a:rPr lang="en-US" dirty="0" smtClean="0"/>
              <a:t>EIC JLAB-BNL Common R&amp;D</a:t>
            </a:r>
          </a:p>
          <a:p>
            <a:r>
              <a:rPr lang="en-US" dirty="0" smtClean="0"/>
              <a:t>NP EIC R&amp;D </a:t>
            </a:r>
            <a:r>
              <a:rPr lang="en-US" dirty="0" err="1" smtClean="0"/>
              <a:t>FoA</a:t>
            </a:r>
            <a:endParaRPr lang="en-US" dirty="0" smtClean="0"/>
          </a:p>
          <a:p>
            <a:r>
              <a:rPr lang="en-US" dirty="0" smtClean="0"/>
              <a:t>Overall strategy for FOA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Discussion at the Collaboration meeting today/tomorrow</a:t>
            </a:r>
          </a:p>
          <a:p>
            <a:pPr>
              <a:buNone/>
            </a:pP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Summary plans Wednesday before closing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Crabbing </a:t>
            </a:r>
            <a:r>
              <a:rPr lang="en-US" sz="2800" dirty="0" smtClean="0">
                <a:solidFill>
                  <a:srgbClr val="000000"/>
                </a:solidFill>
              </a:rPr>
              <a:t>Integration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Dynamics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smtClean="0">
                <a:solidFill>
                  <a:srgbClr val="000000"/>
                </a:solidFill>
              </a:rPr>
              <a:t>and Demo </a:t>
            </a:r>
            <a:r>
              <a:rPr lang="en-US" sz="2800" dirty="0">
                <a:solidFill>
                  <a:srgbClr val="000000"/>
                </a:solidFill>
              </a:rPr>
              <a:t>in RHIC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914400"/>
            <a:ext cx="2209800" cy="1981200"/>
          </a:xfrm>
        </p:spPr>
        <p:txBody>
          <a:bodyPr/>
          <a:lstStyle/>
          <a:p>
            <a:pPr marL="288925" indent="-288925">
              <a:spcBef>
                <a:spcPts val="0"/>
              </a:spcBef>
              <a:spcAft>
                <a:spcPts val="30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48161"/>
              </p:ext>
            </p:extLst>
          </p:nvPr>
        </p:nvGraphicFramePr>
        <p:xfrm>
          <a:off x="152400" y="1066800"/>
          <a:ext cx="8839200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(BNL) ,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Bob 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Rimmer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and 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Vasiliy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Morozov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(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Plan and execute crabbing demo in a hadron machine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Crabbing test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9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Demonstration of crabbing in an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existing machine, possibly at RHIC.</a:t>
                      </a:r>
                    </a:p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Mitigating strategy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if SPS test delayed </a:t>
                      </a:r>
                      <a:r>
                        <a:rPr lang="en-US" sz="2000" baseline="0" dirty="0" err="1" smtClean="0">
                          <a:latin typeface="Candara"/>
                          <a:cs typeface="Candara"/>
                        </a:rPr>
                        <a:t>orunsuccessful</a:t>
                      </a:r>
                      <a:endParaRPr lang="en-US" sz="2000" baseline="0" dirty="0" smtClean="0">
                        <a:latin typeface="Candara"/>
                        <a:cs typeface="Candara"/>
                      </a:endParaRPr>
                    </a:p>
                    <a:p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could provide study and cavities/cryostat. 336 MHz needed to work in RHIC.</a:t>
                      </a:r>
                    </a:p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Initially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we can propose a </a:t>
                      </a:r>
                      <a:r>
                        <a:rPr lang="en-US" sz="2000" u="sng" dirty="0" smtClean="0">
                          <a:latin typeface="Candara"/>
                          <a:cs typeface="Candara"/>
                        </a:rPr>
                        <a:t>feasibility study 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for a test.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3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Study of </a:t>
            </a:r>
            <a:r>
              <a:rPr lang="en-US" sz="3200" dirty="0" smtClean="0">
                <a:solidFill>
                  <a:srgbClr val="000000"/>
                </a:solidFill>
              </a:rPr>
              <a:t>Electron Cloud Effects in EICs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914400"/>
            <a:ext cx="2209800" cy="1981200"/>
          </a:xfrm>
        </p:spPr>
        <p:txBody>
          <a:bodyPr/>
          <a:lstStyle/>
          <a:p>
            <a:pPr marL="288925" indent="-288925">
              <a:spcBef>
                <a:spcPts val="0"/>
              </a:spcBef>
              <a:spcAft>
                <a:spcPts val="30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74041"/>
              </p:ext>
            </p:extLst>
          </p:nvPr>
        </p:nvGraphicFramePr>
        <p:xfrm>
          <a:off x="152400" y="1066800"/>
          <a:ext cx="8839200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Michael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Blaskiewicz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(BNL) , 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Rui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Li 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Study the electron cloud effect in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eRHIC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and JLEIC, and develop countermeasures, improve on in situ CU and C coating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Report and Analysis and plan on countermeasures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9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Medium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8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Design &amp;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Simulation of ERL for </a:t>
            </a:r>
            <a:r>
              <a:rPr lang="en-US" sz="3200" dirty="0" err="1">
                <a:solidFill>
                  <a:srgbClr val="000000"/>
                </a:solidFill>
              </a:rPr>
              <a:t>CeC</a:t>
            </a:r>
            <a:r>
              <a:rPr lang="en-US" sz="3200" dirty="0">
                <a:solidFill>
                  <a:srgbClr val="000000"/>
                </a:solidFill>
              </a:rPr>
              <a:t> &amp;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BBeC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914400"/>
            <a:ext cx="2209800" cy="1981200"/>
          </a:xfrm>
        </p:spPr>
        <p:txBody>
          <a:bodyPr/>
          <a:lstStyle/>
          <a:p>
            <a:pPr marL="288925" indent="-288925">
              <a:spcBef>
                <a:spcPts val="0"/>
              </a:spcBef>
              <a:spcAft>
                <a:spcPts val="30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01953"/>
              </p:ext>
            </p:extLst>
          </p:nvPr>
        </p:nvGraphicFramePr>
        <p:xfrm>
          <a:off x="76200" y="1066800"/>
          <a:ext cx="8991600" cy="3596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Wencan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Xu (BNL) ,  Bob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Rimmer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, Steve Benson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Designing the SRF, lattice and return loops for the electron cooling energy recovering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Design of the SRF, lattice and return loops for e-cooling ERL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9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Medium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JLEIC already working on this for the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BBeC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cooler, we could leverage this. </a:t>
                      </a:r>
                    </a:p>
                    <a:p>
                      <a:pPr marL="231775" indent="-231775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BNL possibly to contribute to design. beam break-up. HOM coupling.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9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Performance Study of  He-3 </a:t>
            </a:r>
            <a:r>
              <a:rPr lang="en-US" sz="3200" dirty="0" smtClean="0">
                <a:solidFill>
                  <a:srgbClr val="000000"/>
                </a:solidFill>
              </a:rPr>
              <a:t>Ion Source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914400"/>
            <a:ext cx="2209800" cy="1981200"/>
          </a:xfrm>
        </p:spPr>
        <p:txBody>
          <a:bodyPr/>
          <a:lstStyle/>
          <a:p>
            <a:pPr marL="288925" indent="-288925">
              <a:spcBef>
                <a:spcPts val="0"/>
              </a:spcBef>
              <a:spcAft>
                <a:spcPts val="30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10061"/>
              </p:ext>
            </p:extLst>
          </p:nvPr>
        </p:nvGraphicFramePr>
        <p:xfrm>
          <a:off x="152400" y="1066800"/>
          <a:ext cx="8839200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Anatoli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Zelenski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(BNL) ,  Amy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Sy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Performing systematic measurements on existing He-3 ion source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Test report on He-3 Performance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097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Medium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We could have Amy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Sy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joining the proposal.</a:t>
                      </a:r>
                    </a:p>
                    <a:p>
                      <a:r>
                        <a:rPr lang="en-US" sz="2000" u="sng" dirty="0" smtClean="0">
                          <a:latin typeface="Candara"/>
                          <a:cs typeface="Candara"/>
                        </a:rPr>
                        <a:t>Consider engaging ANL as collaborator/subcontractor</a:t>
                      </a:r>
                      <a:endParaRPr lang="en-US" sz="2000" u="sng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6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Head-on IR </a:t>
            </a:r>
            <a:r>
              <a:rPr lang="en-US" sz="3200" dirty="0" smtClean="0">
                <a:solidFill>
                  <a:srgbClr val="000000"/>
                </a:solidFill>
              </a:rPr>
              <a:t>Design and Dispersive Crabbing</a:t>
            </a:r>
            <a:endParaRPr lang="en-US" sz="32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42764"/>
              </p:ext>
            </p:extLst>
          </p:nvPr>
        </p:nvGraphicFramePr>
        <p:xfrm>
          <a:off x="152400" y="1066800"/>
          <a:ext cx="8839200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Christoph Montag (BNL) ,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Vasiliy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Morozov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Study alternatives to IR design with no crabbing scheme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alternative luminosity scheme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Yes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Medium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High priority from Committee.</a:t>
                      </a:r>
                    </a:p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We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do not believe it is feasible for high-luminosity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Broadband </a:t>
            </a:r>
            <a:r>
              <a:rPr lang="en-US" sz="3200" dirty="0" smtClean="0">
                <a:solidFill>
                  <a:srgbClr val="000000"/>
                </a:solidFill>
              </a:rPr>
              <a:t>Kicker </a:t>
            </a:r>
            <a:r>
              <a:rPr lang="en-US" sz="3200" dirty="0">
                <a:solidFill>
                  <a:srgbClr val="000000"/>
                </a:solidFill>
              </a:rPr>
              <a:t>for </a:t>
            </a:r>
            <a:r>
              <a:rPr lang="en-US" sz="3200" dirty="0" smtClean="0">
                <a:solidFill>
                  <a:srgbClr val="000000"/>
                </a:solidFill>
              </a:rPr>
              <a:t>Feedback Systems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914400"/>
            <a:ext cx="2209800" cy="1981200"/>
          </a:xfrm>
        </p:spPr>
        <p:txBody>
          <a:bodyPr/>
          <a:lstStyle/>
          <a:p>
            <a:pPr marL="288925" indent="-288925">
              <a:spcBef>
                <a:spcPts val="0"/>
              </a:spcBef>
              <a:spcAft>
                <a:spcPts val="30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84413"/>
              </p:ext>
            </p:extLst>
          </p:nvPr>
        </p:nvGraphicFramePr>
        <p:xfrm>
          <a:off x="152400" y="1066800"/>
          <a:ext cx="8839200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Possible PI 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Michael</a:t>
                      </a:r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Blaskiewicz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(BNL) ,  Bob 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Rimmer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 (</a:t>
                      </a:r>
                      <a:r>
                        <a:rPr lang="en-US" sz="2000" dirty="0" err="1" smtClean="0">
                          <a:latin typeface="Candara"/>
                          <a:cs typeface="Candara"/>
                        </a:rPr>
                        <a:t>JLab</a:t>
                      </a:r>
                      <a:r>
                        <a:rPr lang="en-US" sz="2000" dirty="0" smtClean="0">
                          <a:latin typeface="Candara"/>
                          <a:cs typeface="Candara"/>
                        </a:rPr>
                        <a:t>)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Topics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Design kicker and feedback system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Main deliverable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Feedback system design and validation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andara"/>
                          <a:cs typeface="Candara"/>
                        </a:rPr>
                        <a:t>FOA proposal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Interest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Medium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1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Comments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/>
                          <a:cs typeface="Candara"/>
                        </a:rPr>
                        <a:t>Priority from Committee high</a:t>
                      </a:r>
                    </a:p>
                    <a:p>
                      <a:r>
                        <a:rPr lang="en-US" sz="2000" u="sng" dirty="0" smtClean="0">
                          <a:latin typeface="Candara"/>
                          <a:cs typeface="Candara"/>
                        </a:rPr>
                        <a:t>Consider</a:t>
                      </a:r>
                      <a:r>
                        <a:rPr lang="en-US" sz="2000" u="sng" baseline="0" dirty="0" smtClean="0">
                          <a:latin typeface="Candara"/>
                          <a:cs typeface="Candara"/>
                        </a:rPr>
                        <a:t> engaging SLAC, ANL as collaborators/subcontractors</a:t>
                      </a:r>
                      <a:endParaRPr lang="en-US" sz="2000" u="sng" dirty="0">
                        <a:latin typeface="Candara"/>
                        <a:cs typeface="Candar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JLEIC specific FOA collaborative proposal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486400"/>
          </a:xfrm>
        </p:spPr>
        <p:txBody>
          <a:bodyPr/>
          <a:lstStyle/>
          <a:p>
            <a:pPr marL="288925" indent="-288925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3T super-ferric prototype, fabrication and test (</a:t>
            </a:r>
            <a:r>
              <a:rPr lang="en-US" dirty="0" err="1" smtClean="0"/>
              <a:t>FoA</a:t>
            </a:r>
            <a:r>
              <a:rPr lang="en-US" dirty="0" smtClean="0"/>
              <a:t>)</a:t>
            </a:r>
          </a:p>
          <a:p>
            <a:pPr marL="288925" indent="-288925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High current magnetized </a:t>
            </a:r>
            <a:r>
              <a:rPr lang="en-US" dirty="0" err="1" smtClean="0"/>
              <a:t>e</a:t>
            </a:r>
            <a:r>
              <a:rPr lang="en-US" dirty="0" smtClean="0"/>
              <a:t>- injector (LDRD)</a:t>
            </a:r>
          </a:p>
          <a:p>
            <a:pPr marL="288925" indent="-288925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High power kickers for </a:t>
            </a:r>
            <a:r>
              <a:rPr lang="en-US" dirty="0" err="1" smtClean="0"/>
              <a:t>e</a:t>
            </a:r>
            <a:r>
              <a:rPr lang="en-US" dirty="0" smtClean="0"/>
              <a:t>- ring (</a:t>
            </a:r>
            <a:r>
              <a:rPr lang="en-US" dirty="0" err="1" smtClean="0"/>
              <a:t>FoA</a:t>
            </a:r>
            <a:r>
              <a:rPr lang="en-US" dirty="0" smtClean="0"/>
              <a:t> ?)</a:t>
            </a:r>
          </a:p>
          <a:p>
            <a:pPr marL="288925" indent="-288925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Gear change synchronization (</a:t>
            </a:r>
            <a:r>
              <a:rPr lang="en-US" dirty="0" err="1" smtClean="0"/>
              <a:t>FoA</a:t>
            </a:r>
            <a:r>
              <a:rPr lang="en-US" dirty="0" smtClean="0"/>
              <a:t>)</a:t>
            </a:r>
          </a:p>
          <a:p>
            <a:pPr marL="288925" indent="-288925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Integrated re-circulator test at LERF (VA–design/planning)</a:t>
            </a:r>
          </a:p>
          <a:p>
            <a:pPr marL="288925" indent="-288925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Operate CEBAF in JLEIC injector mode (?)</a:t>
            </a:r>
          </a:p>
          <a:p>
            <a:pPr marL="288925" indent="-288925">
              <a:spcBef>
                <a:spcPts val="200"/>
              </a:spcBef>
              <a:spcAft>
                <a:spcPts val="0"/>
              </a:spcAft>
            </a:pPr>
            <a:r>
              <a:rPr lang="en-US" dirty="0" smtClean="0"/>
              <a:t>Re-circulator cooler design (</a:t>
            </a:r>
            <a:r>
              <a:rPr lang="en-US" dirty="0" err="1" smtClean="0"/>
              <a:t>FoA</a:t>
            </a:r>
            <a:r>
              <a:rPr lang="en-US" dirty="0" smtClean="0"/>
              <a:t>)</a:t>
            </a:r>
          </a:p>
          <a:p>
            <a:pPr marL="288925" indent="-288925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952 MHz prototype (VA)</a:t>
            </a:r>
          </a:p>
          <a:p>
            <a:pPr marL="288925" indent="-288925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Crab cavity prototype (VA)</a:t>
            </a:r>
          </a:p>
          <a:p>
            <a:pPr marL="288925" indent="-288925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Fast kicker prototype (</a:t>
            </a:r>
            <a:r>
              <a:rPr lang="en-US" dirty="0" err="1" smtClean="0"/>
              <a:t>FoA</a:t>
            </a:r>
            <a:r>
              <a:rPr lang="en-US" dirty="0" smtClean="0"/>
              <a:t>)</a:t>
            </a:r>
          </a:p>
          <a:p>
            <a:pPr marL="288925" indent="-288925"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others……..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discussion  today/tomorrow</a:t>
            </a:r>
            <a:endParaRPr lang="en-US" sz="2800" dirty="0" smtClean="0"/>
          </a:p>
          <a:p>
            <a:pPr marL="288925" indent="-288925">
              <a:spcBef>
                <a:spcPts val="0"/>
              </a:spcBef>
              <a:spcAft>
                <a:spcPts val="30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2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13613" cy="828259"/>
          </a:xfrm>
        </p:spPr>
        <p:txBody>
          <a:bodyPr/>
          <a:lstStyle/>
          <a:p>
            <a:r>
              <a:rPr lang="en-US" dirty="0" smtClean="0"/>
              <a:t>NP EIC Accelerator  R&amp;D FOA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5920"/>
            <a:ext cx="7313613" cy="485525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FOA original announcement  planned for  March 10</a:t>
            </a:r>
          </a:p>
          <a:p>
            <a:pPr>
              <a:spcBef>
                <a:spcPts val="200"/>
              </a:spcBef>
            </a:pPr>
            <a:r>
              <a:rPr lang="en-US" sz="2000" i="1" dirty="0" smtClean="0"/>
              <a:t>take our R&amp;D </a:t>
            </a:r>
            <a:r>
              <a:rPr lang="en-US" sz="2000" i="1" dirty="0" err="1" smtClean="0"/>
              <a:t>CTE’s</a:t>
            </a:r>
            <a:r>
              <a:rPr lang="en-US" sz="2000" i="1" dirty="0" smtClean="0"/>
              <a:t>, add missing elements  and align to Panel priorities</a:t>
            </a:r>
          </a:p>
          <a:p>
            <a:pPr>
              <a:spcBef>
                <a:spcPts val="200"/>
              </a:spcBef>
            </a:pPr>
            <a:r>
              <a:rPr lang="en-US" sz="2000" i="1" dirty="0" smtClean="0"/>
              <a:t>coordinate R&amp;D with collaborators, especially BNL for common elements</a:t>
            </a:r>
          </a:p>
          <a:p>
            <a:pPr>
              <a:spcBef>
                <a:spcPts val="200"/>
              </a:spcBef>
            </a:pPr>
            <a:r>
              <a:rPr lang="en-US" sz="2000" i="1" dirty="0" smtClean="0"/>
              <a:t>outline and submit </a:t>
            </a:r>
            <a:r>
              <a:rPr lang="en-US" sz="2000" i="1" dirty="0" err="1" smtClean="0"/>
              <a:t>LOI’s</a:t>
            </a:r>
            <a:endParaRPr lang="en-US" sz="2000" i="1" dirty="0" smtClean="0"/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LOI originally due end of March </a:t>
            </a:r>
          </a:p>
          <a:p>
            <a:pPr>
              <a:spcBef>
                <a:spcPts val="200"/>
              </a:spcBef>
            </a:pPr>
            <a:r>
              <a:rPr lang="en-US" sz="2000" i="1" dirty="0" smtClean="0"/>
              <a:t>Collaboration meeting session on April 5</a:t>
            </a:r>
          </a:p>
          <a:p>
            <a:pPr>
              <a:spcBef>
                <a:spcPts val="200"/>
              </a:spcBef>
            </a:pPr>
            <a:r>
              <a:rPr lang="en-US" sz="2000" i="1" dirty="0" smtClean="0"/>
              <a:t>Write and submit proposals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Proposals originally due at end of April</a:t>
            </a:r>
          </a:p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</a:rPr>
              <a:t>FOA presently on hold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Phone call with DoE is being planned</a:t>
            </a:r>
            <a:endParaRPr lang="en-US" b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R&amp;D areas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934123"/>
            <a:ext cx="83586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Guiding principles</a:t>
            </a:r>
          </a:p>
          <a:p>
            <a:pPr defTabSz="457200"/>
            <a:endParaRPr lang="en-US" sz="400" dirty="0" smtClean="0">
              <a:solidFill>
                <a:prstClr val="black"/>
              </a:solidFill>
              <a:latin typeface="Candara"/>
              <a:cs typeface="Candara"/>
            </a:endParaRPr>
          </a:p>
          <a:p>
            <a:pPr defTabSz="457200">
              <a:buClr>
                <a:srgbClr val="F79646">
                  <a:lumMod val="75000"/>
                </a:srgbClr>
              </a:buClr>
              <a:buFont typeface="Wingdings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Adopt </a:t>
            </a:r>
            <a:r>
              <a:rPr lang="en-US" sz="2000" b="1" dirty="0" smtClean="0">
                <a:solidFill>
                  <a:prstClr val="black"/>
                </a:solidFill>
                <a:latin typeface="Candara"/>
                <a:cs typeface="Candara"/>
              </a:rPr>
              <a:t>mature technology 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where applicable</a:t>
            </a:r>
          </a:p>
          <a:p>
            <a:pPr defTabSz="457200">
              <a:buClr>
                <a:srgbClr val="F79646">
                  <a:lumMod val="75000"/>
                </a:srgb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 Focus R&amp;D in </a:t>
            </a:r>
            <a:r>
              <a:rPr lang="en-US" sz="2000" b="1" dirty="0" smtClean="0">
                <a:solidFill>
                  <a:prstClr val="black"/>
                </a:solidFill>
                <a:latin typeface="Candara"/>
                <a:cs typeface="Candara"/>
              </a:rPr>
              <a:t>critical areas 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andara"/>
                <a:cs typeface="Candara"/>
              </a:rPr>
              <a:t>i.e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 electron cooling)</a:t>
            </a:r>
          </a:p>
          <a:p>
            <a:pPr defTabSz="457200">
              <a:buClr>
                <a:srgbClr val="F79646">
                  <a:lumMod val="75000"/>
                </a:srgb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 look at a </a:t>
            </a:r>
            <a:r>
              <a:rPr lang="en-US" sz="2000" b="1" dirty="0" smtClean="0">
                <a:solidFill>
                  <a:prstClr val="black"/>
                </a:solidFill>
                <a:latin typeface="Candara"/>
                <a:cs typeface="Candara"/>
              </a:rPr>
              <a:t>4-5 years 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timeline</a:t>
            </a:r>
          </a:p>
          <a:p>
            <a:pPr defTabSz="457200">
              <a:buClr>
                <a:srgbClr val="F79646">
                  <a:lumMod val="75000"/>
                </a:srgbClr>
              </a:buClr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 move technical readiness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from </a:t>
            </a:r>
            <a:r>
              <a:rPr lang="en-US" sz="2000" b="1" dirty="0" smtClean="0">
                <a:solidFill>
                  <a:srgbClr val="000000"/>
                </a:solidFill>
                <a:latin typeface="Candara"/>
                <a:cs typeface="Candara"/>
              </a:rPr>
              <a:t>“low” to “medium” 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in critical areas</a:t>
            </a:r>
          </a:p>
          <a:p>
            <a:pPr defTabSz="457200">
              <a:buClr>
                <a:srgbClr val="F79646">
                  <a:lumMod val="75000"/>
                </a:srgbClr>
              </a:buClr>
              <a:buFont typeface="Wingdings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properly identify high priority  R&amp;D  (judgment call based on technology    readiness and  impact on performance and cost)</a:t>
            </a:r>
            <a:endParaRPr lang="en-US" dirty="0">
              <a:solidFill>
                <a:prstClr val="black"/>
              </a:solidFill>
              <a:latin typeface="Candara"/>
              <a:cs typeface="Candar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8573" y="898869"/>
          <a:ext cx="8529394" cy="1463039"/>
        </p:xfrm>
        <a:graphic>
          <a:graphicData uri="http://schemas.openxmlformats.org/drawingml/2006/table">
            <a:tbl>
              <a:tblPr firstRow="1" bandRow="1"/>
              <a:tblGrid>
                <a:gridCol w="239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46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aseline="0" dirty="0" smtClean="0"/>
                        <a:t>R&amp;D activities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Higher priority topical areas for </a:t>
                      </a:r>
                    </a:p>
                    <a:p>
                      <a:r>
                        <a:rPr lang="en-US" baseline="0" dirty="0" smtClean="0"/>
                        <a:t>EIC R&amp;D funding</a:t>
                      </a:r>
                      <a:endParaRPr lang="en-US" b="0" baseline="0" dirty="0" smtClean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Cooling</a:t>
                      </a:r>
                    </a:p>
                    <a:p>
                      <a:r>
                        <a:rPr lang="en-US" baseline="0" dirty="0" smtClean="0"/>
                        <a:t>ECL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8 CTE</a:t>
                      </a:r>
                      <a:endParaRPr lang="en-US" b="0" baseline="0" dirty="0" smtClean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Magnets </a:t>
                      </a:r>
                    </a:p>
                    <a:p>
                      <a:r>
                        <a:rPr lang="en-US" dirty="0" smtClean="0"/>
                        <a:t>MAG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 CTE</a:t>
                      </a:r>
                      <a:endParaRPr lang="en-US" b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SRF R&amp;D</a:t>
                      </a:r>
                    </a:p>
                    <a:p>
                      <a:r>
                        <a:rPr lang="en-US" dirty="0" smtClean="0"/>
                        <a:t>SRF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 CTE</a:t>
                      </a:r>
                      <a:endParaRPr lang="en-US" b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58574" y="2472305"/>
          <a:ext cx="8529394" cy="1463039"/>
        </p:xfrm>
        <a:graphic>
          <a:graphicData uri="http://schemas.openxmlformats.org/drawingml/2006/table">
            <a:tbl>
              <a:tblPr firstRow="1" bandRow="1"/>
              <a:tblGrid>
                <a:gridCol w="2399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Bridge design and R&amp;D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Executed on base, LDRD and</a:t>
                      </a:r>
                      <a:r>
                        <a:rPr lang="en-US" baseline="0" dirty="0" smtClean="0"/>
                        <a:t> selected EIC R&amp;D funding</a:t>
                      </a:r>
                      <a:endParaRPr lang="en-US" b="0" dirty="0" smtClean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1" dirty="0" smtClean="0"/>
                        <a:t>Injectors R&amp;D</a:t>
                      </a:r>
                    </a:p>
                    <a:p>
                      <a:r>
                        <a:rPr lang="en-US" b="1" dirty="0" smtClean="0"/>
                        <a:t>INJ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6 CTE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1" dirty="0" smtClean="0"/>
                        <a:t>Interaction Regions</a:t>
                      </a:r>
                    </a:p>
                    <a:p>
                      <a:r>
                        <a:rPr lang="en-US" b="1" dirty="0" smtClean="0"/>
                        <a:t>IRS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 CTE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1" dirty="0" smtClean="0"/>
                        <a:t>Beam dynamics</a:t>
                      </a:r>
                    </a:p>
                    <a:p>
                      <a:r>
                        <a:rPr lang="en-US" b="1" dirty="0" smtClean="0"/>
                        <a:t>and diagnostics</a:t>
                      </a:r>
                    </a:p>
                    <a:p>
                      <a:r>
                        <a:rPr lang="en-US" b="1" dirty="0" smtClean="0"/>
                        <a:t>BDD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8 CTE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R&amp;D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736" y="1389286"/>
            <a:ext cx="8068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JLAB LDRD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736" y="4104892"/>
            <a:ext cx="75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ANL LDRD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Screen Shot 2016-11-28 at 11.57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03" y="760397"/>
            <a:ext cx="7503033" cy="56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R&amp;D progress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77824"/>
            <a:ext cx="8866984" cy="5248339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353" dirty="0" smtClean="0"/>
              <a:t>ECL1		</a:t>
            </a:r>
            <a:r>
              <a:rPr lang="en-US" sz="2353" dirty="0" err="1" smtClean="0">
                <a:solidFill>
                  <a:srgbClr val="3366FF"/>
                </a:solidFill>
              </a:rPr>
              <a:t>e</a:t>
            </a:r>
            <a:r>
              <a:rPr lang="en-US" sz="2353" dirty="0" smtClean="0">
                <a:solidFill>
                  <a:srgbClr val="3366FF"/>
                </a:solidFill>
              </a:rPr>
              <a:t>-cooling simulation</a:t>
            </a:r>
            <a:r>
              <a:rPr lang="en-US" sz="2353" dirty="0" smtClean="0"/>
              <a:t>, beta-cool and new code development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353" dirty="0" smtClean="0"/>
              <a:t>ECL2		</a:t>
            </a:r>
            <a:r>
              <a:rPr lang="en-US" sz="2353" dirty="0" smtClean="0">
                <a:solidFill>
                  <a:srgbClr val="3366FF"/>
                </a:solidFill>
              </a:rPr>
              <a:t>bunched beam electron cooling at IMP</a:t>
            </a:r>
            <a:r>
              <a:rPr lang="en-US" sz="2353" dirty="0" smtClean="0"/>
              <a:t>, demo in May 2016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353" dirty="0" smtClean="0"/>
              <a:t>ECL3		</a:t>
            </a:r>
            <a:r>
              <a:rPr lang="en-US" sz="2353" dirty="0" smtClean="0">
                <a:solidFill>
                  <a:srgbClr val="3366FF"/>
                </a:solidFill>
              </a:rPr>
              <a:t>cooler design, </a:t>
            </a:r>
            <a:r>
              <a:rPr lang="en-US" sz="2353" dirty="0" smtClean="0"/>
              <a:t>preliminary design single-turn cooler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353" dirty="0" smtClean="0"/>
              <a:t>ECL4		</a:t>
            </a:r>
            <a:r>
              <a:rPr lang="en-US" sz="2353" dirty="0" smtClean="0">
                <a:solidFill>
                  <a:srgbClr val="3366FF"/>
                </a:solidFill>
              </a:rPr>
              <a:t>magnetized source</a:t>
            </a:r>
            <a:r>
              <a:rPr lang="en-US" sz="2353" dirty="0" smtClean="0"/>
              <a:t>, first magnetized beam by early 2017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353" dirty="0" smtClean="0"/>
              <a:t>ECL5		</a:t>
            </a:r>
            <a:r>
              <a:rPr lang="en-US" sz="2353" dirty="0" smtClean="0">
                <a:solidFill>
                  <a:srgbClr val="3366FF"/>
                </a:solidFill>
              </a:rPr>
              <a:t>fast harmonic kicker </a:t>
            </a:r>
            <a:r>
              <a:rPr lang="en-US" sz="2353" dirty="0" smtClean="0"/>
              <a:t>– ½ size prototype tested successfully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595" dirty="0" smtClean="0"/>
              <a:t>MAG1	</a:t>
            </a:r>
            <a:r>
              <a:rPr lang="en-US" sz="2595" dirty="0" smtClean="0">
                <a:solidFill>
                  <a:srgbClr val="3366FF"/>
                </a:solidFill>
              </a:rPr>
              <a:t>short prototype</a:t>
            </a:r>
            <a:r>
              <a:rPr lang="en-US" sz="2595" dirty="0" smtClean="0"/>
              <a:t>, mock up winding for 1.2m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595" dirty="0" smtClean="0"/>
              <a:t>MAG 3	</a:t>
            </a:r>
            <a:r>
              <a:rPr lang="en-US" sz="2595" dirty="0" smtClean="0">
                <a:solidFill>
                  <a:srgbClr val="3366FF"/>
                </a:solidFill>
              </a:rPr>
              <a:t>IR magnets</a:t>
            </a:r>
            <a:r>
              <a:rPr lang="en-US" sz="2595" dirty="0" smtClean="0"/>
              <a:t>, initial designs started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353" dirty="0" smtClean="0"/>
              <a:t>SRF1		</a:t>
            </a:r>
            <a:r>
              <a:rPr lang="en-US" sz="2353" dirty="0" smtClean="0">
                <a:solidFill>
                  <a:srgbClr val="3366FF"/>
                </a:solidFill>
              </a:rPr>
              <a:t>ERL</a:t>
            </a:r>
            <a:r>
              <a:rPr lang="en-US" sz="2353" dirty="0" smtClean="0"/>
              <a:t> </a:t>
            </a:r>
            <a:r>
              <a:rPr lang="en-US" sz="2353" dirty="0" smtClean="0">
                <a:solidFill>
                  <a:srgbClr val="3366FF"/>
                </a:solidFill>
              </a:rPr>
              <a:t>cavity, </a:t>
            </a:r>
            <a:r>
              <a:rPr lang="en-US" sz="2353" dirty="0" smtClean="0"/>
              <a:t>design</a:t>
            </a:r>
            <a:r>
              <a:rPr lang="en-US" sz="2353" dirty="0" smtClean="0">
                <a:solidFill>
                  <a:srgbClr val="3366FF"/>
                </a:solidFill>
              </a:rPr>
              <a:t> </a:t>
            </a:r>
            <a:r>
              <a:rPr lang="en-US" sz="2353" dirty="0" smtClean="0">
                <a:sym typeface="Wingdings"/>
              </a:rPr>
              <a:t>completed, prototype started </a:t>
            </a:r>
            <a:endParaRPr lang="en-US" sz="2353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353" dirty="0" smtClean="0"/>
              <a:t>SRF2		</a:t>
            </a:r>
            <a:r>
              <a:rPr lang="en-US" sz="2353" dirty="0" smtClean="0">
                <a:solidFill>
                  <a:srgbClr val="3366FF"/>
                </a:solidFill>
              </a:rPr>
              <a:t>crab cavity, </a:t>
            </a:r>
            <a:r>
              <a:rPr lang="en-US" sz="2353" dirty="0" smtClean="0"/>
              <a:t>design started</a:t>
            </a:r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BDD1		</a:t>
            </a:r>
            <a:r>
              <a:rPr lang="en-US" sz="2400" dirty="0" smtClean="0">
                <a:solidFill>
                  <a:srgbClr val="3366FF"/>
                </a:solidFill>
              </a:rPr>
              <a:t>spin tracking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dirty="0" smtClean="0"/>
              <a:t> and </a:t>
            </a:r>
            <a:r>
              <a:rPr lang="en-US" sz="2400" dirty="0" err="1" smtClean="0"/>
              <a:t>e</a:t>
            </a:r>
            <a:r>
              <a:rPr lang="en-US" sz="2400" dirty="0" smtClean="0"/>
              <a:t> simulations validating Figure-8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BDD2	</a:t>
            </a:r>
            <a:r>
              <a:rPr lang="en-US" sz="2400" dirty="0" smtClean="0">
                <a:solidFill>
                  <a:srgbClr val="3366FF"/>
                </a:solidFill>
              </a:rPr>
              <a:t>beam beam,</a:t>
            </a:r>
            <a:r>
              <a:rPr lang="en-US" sz="2400" dirty="0" smtClean="0">
                <a:sym typeface="Wingdings"/>
              </a:rPr>
              <a:t> GHOST code development progressing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69" descr="C:\Users\physics\Documents\Alx CST\na-pac13\WEPAC39\750_bd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23" y="4371030"/>
            <a:ext cx="1167107" cy="76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8" descr="Untitled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0" y="3861529"/>
            <a:ext cx="1410254" cy="93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09" y="2781209"/>
            <a:ext cx="1284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and Funding Profile</a:t>
            </a:r>
            <a:endParaRPr lang="en-US" dirty="0"/>
          </a:p>
        </p:txBody>
      </p:sp>
      <p:cxnSp>
        <p:nvCxnSpPr>
          <p:cNvPr id="110" name="Straight Connector 109"/>
          <p:cNvCxnSpPr/>
          <p:nvPr/>
        </p:nvCxnSpPr>
        <p:spPr>
          <a:xfrm>
            <a:off x="2664243" y="5249333"/>
            <a:ext cx="6088631" cy="112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42867"/>
              </p:ext>
            </p:extLst>
          </p:nvPr>
        </p:nvGraphicFramePr>
        <p:xfrm>
          <a:off x="710623" y="1195920"/>
          <a:ext cx="7891387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211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5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5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5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692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809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Electron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 cooling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ECL</a:t>
                      </a:r>
                      <a:r>
                        <a:rPr lang="en-US" sz="1200" i="1" baseline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 first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ECL</a:t>
                      </a:r>
                      <a:r>
                        <a:rPr lang="en-US" sz="1200" i="1" baseline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 second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ECL</a:t>
                      </a:r>
                      <a:r>
                        <a:rPr lang="en-US" sz="1200" i="1" baseline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 re-circulator ring test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Magnets</a:t>
                      </a:r>
                      <a:endParaRPr lang="en-US" sz="1200" i="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MS Mincho"/>
                        </a:rPr>
                        <a:t>MAG first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</a:rPr>
                        <a:t>MAG</a:t>
                      </a:r>
                      <a:r>
                        <a:rPr lang="en-US" sz="1200" i="1" baseline="0" dirty="0" smtClean="0">
                          <a:effectLst/>
                          <a:latin typeface="Calibri" panose="020F0502020204030204" pitchFamily="34" charset="0"/>
                        </a:rPr>
                        <a:t> second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</a:rPr>
                        <a:t>MAG</a:t>
                      </a:r>
                      <a:r>
                        <a:rPr lang="en-US" sz="1200" i="1" baseline="0" dirty="0" smtClean="0">
                          <a:effectLst/>
                          <a:latin typeface="Calibri" panose="020F0502020204030204" pitchFamily="34" charset="0"/>
                        </a:rPr>
                        <a:t> third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SRF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 R&amp;D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SRF</a:t>
                      </a:r>
                      <a:r>
                        <a:rPr lang="en-US" sz="1200" i="1" baseline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 first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SRF</a:t>
                      </a:r>
                      <a:r>
                        <a:rPr lang="en-US" sz="1200" i="1" baseline="0" dirty="0" smtClean="0">
                          <a:effectLst/>
                          <a:latin typeface="Calibri" panose="020F0502020204030204" pitchFamily="34" charset="0"/>
                          <a:ea typeface="+mn-ea"/>
                        </a:rPr>
                        <a:t> second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2" name="Rectangle 3"/>
          <p:cNvSpPr>
            <a:spLocks noChangeArrowheads="1"/>
          </p:cNvSpPr>
          <p:nvPr/>
        </p:nvSpPr>
        <p:spPr bwMode="auto">
          <a:xfrm>
            <a:off x="5500415" y="2210063"/>
            <a:ext cx="3101596" cy="85725"/>
          </a:xfrm>
          <a:prstGeom prst="rect">
            <a:avLst/>
          </a:prstGeom>
          <a:solidFill>
            <a:srgbClr val="3366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Rectangle 19"/>
          <p:cNvSpPr>
            <a:spLocks noChangeArrowheads="1"/>
          </p:cNvSpPr>
          <p:nvPr/>
        </p:nvSpPr>
        <p:spPr bwMode="auto">
          <a:xfrm>
            <a:off x="3209550" y="1812749"/>
            <a:ext cx="2283935" cy="90487"/>
          </a:xfrm>
          <a:prstGeom prst="rect">
            <a:avLst/>
          </a:prstGeom>
          <a:solidFill>
            <a:srgbClr val="FFFF0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113"/>
          <p:cNvGrpSpPr/>
          <p:nvPr/>
        </p:nvGrpSpPr>
        <p:grpSpPr>
          <a:xfrm>
            <a:off x="3054601" y="888143"/>
            <a:ext cx="5271467" cy="307777"/>
            <a:chOff x="3054601" y="888143"/>
            <a:chExt cx="5271467" cy="307777"/>
          </a:xfrm>
        </p:grpSpPr>
        <p:sp>
          <p:nvSpPr>
            <p:cNvPr id="115" name="TextBox 114"/>
            <p:cNvSpPr txBox="1"/>
            <p:nvPr/>
          </p:nvSpPr>
          <p:spPr>
            <a:xfrm>
              <a:off x="3054601" y="888143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2017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188404" y="888143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2018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75050" y="888143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2019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457353" y="888143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2020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77420" y="888143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400" b="1" dirty="0" smtClean="0">
                  <a:solidFill>
                    <a:prstClr val="black"/>
                  </a:solidFill>
                  <a:latin typeface="Calibri"/>
                </a:rPr>
                <a:t>2021</a:t>
              </a:r>
              <a:endParaRPr lang="en-US" sz="1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3917244" y="1349023"/>
            <a:ext cx="0" cy="277106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1" name="Straight Connector 120"/>
          <p:cNvCxnSpPr/>
          <p:nvPr/>
        </p:nvCxnSpPr>
        <p:spPr>
          <a:xfrm>
            <a:off x="7394221" y="1349023"/>
            <a:ext cx="0" cy="277106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2" name="Straight Connector 121"/>
          <p:cNvCxnSpPr/>
          <p:nvPr/>
        </p:nvCxnSpPr>
        <p:spPr>
          <a:xfrm flipH="1">
            <a:off x="6231467" y="1349023"/>
            <a:ext cx="1" cy="277106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3" name="Straight Connector 122"/>
          <p:cNvCxnSpPr/>
          <p:nvPr/>
        </p:nvCxnSpPr>
        <p:spPr>
          <a:xfrm>
            <a:off x="5058194" y="1331648"/>
            <a:ext cx="0" cy="2737644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4502929" y="3834625"/>
            <a:ext cx="2891291" cy="90487"/>
          </a:xfrm>
          <a:prstGeom prst="rect">
            <a:avLst/>
          </a:prstGeom>
          <a:solidFill>
            <a:srgbClr val="CCFFCC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Rectangle 19"/>
          <p:cNvSpPr>
            <a:spLocks noChangeArrowheads="1"/>
          </p:cNvSpPr>
          <p:nvPr/>
        </p:nvSpPr>
        <p:spPr bwMode="auto">
          <a:xfrm>
            <a:off x="2848910" y="2716299"/>
            <a:ext cx="4545311" cy="90487"/>
          </a:xfrm>
          <a:prstGeom prst="rect">
            <a:avLst/>
          </a:prstGeom>
          <a:solidFill>
            <a:srgbClr val="FFFF0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Rectangle 19"/>
          <p:cNvSpPr>
            <a:spLocks noChangeArrowheads="1"/>
          </p:cNvSpPr>
          <p:nvPr/>
        </p:nvSpPr>
        <p:spPr bwMode="auto">
          <a:xfrm>
            <a:off x="3603249" y="2902215"/>
            <a:ext cx="4723219" cy="90487"/>
          </a:xfrm>
          <a:prstGeom prst="rect">
            <a:avLst/>
          </a:prstGeom>
          <a:solidFill>
            <a:srgbClr val="FFFF99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2848910" y="3630348"/>
            <a:ext cx="3382557" cy="90487"/>
          </a:xfrm>
          <a:prstGeom prst="rect">
            <a:avLst/>
          </a:prstGeom>
          <a:solidFill>
            <a:srgbClr val="FFFF00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664243" y="6175022"/>
            <a:ext cx="6088696" cy="22578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9" name="Straight Connector 128"/>
          <p:cNvCxnSpPr/>
          <p:nvPr/>
        </p:nvCxnSpPr>
        <p:spPr>
          <a:xfrm>
            <a:off x="2664243" y="4368800"/>
            <a:ext cx="6088631" cy="11289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/>
          <p:cNvSpPr txBox="1"/>
          <p:nvPr/>
        </p:nvSpPr>
        <p:spPr>
          <a:xfrm>
            <a:off x="1878450" y="430643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10 M$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950506" y="5463822"/>
            <a:ext cx="549049" cy="711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190456" y="5360228"/>
            <a:ext cx="549049" cy="81479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581060" y="5970470"/>
            <a:ext cx="549049" cy="2045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374649" y="3650355"/>
            <a:ext cx="549049" cy="9144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581060" y="4195422"/>
            <a:ext cx="549049" cy="942151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777420" y="4195423"/>
            <a:ext cx="549049" cy="1408182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19"/>
          <p:cNvSpPr>
            <a:spLocks noChangeArrowheads="1"/>
          </p:cNvSpPr>
          <p:nvPr/>
        </p:nvSpPr>
        <p:spPr bwMode="auto">
          <a:xfrm>
            <a:off x="5493485" y="2003901"/>
            <a:ext cx="2283935" cy="90487"/>
          </a:xfrm>
          <a:prstGeom prst="rect">
            <a:avLst/>
          </a:prstGeom>
          <a:solidFill>
            <a:srgbClr val="FFFF99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5623293" y="3108933"/>
            <a:ext cx="2978717" cy="90487"/>
          </a:xfrm>
          <a:prstGeom prst="rect">
            <a:avLst/>
          </a:prstGeom>
          <a:solidFill>
            <a:srgbClr val="CCFFCC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374649" y="5463820"/>
            <a:ext cx="549049" cy="71120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 flipV="1">
            <a:off x="2950507" y="5463821"/>
            <a:ext cx="549049" cy="4571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188404" y="4880001"/>
            <a:ext cx="549049" cy="480228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5374649" y="4997382"/>
            <a:ext cx="549049" cy="466438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581060" y="5731320"/>
            <a:ext cx="549049" cy="23914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777420" y="5970469"/>
            <a:ext cx="549049" cy="204553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878450" y="5064667"/>
            <a:ext cx="72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 5 M$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374649" y="4530944"/>
            <a:ext cx="549049" cy="46643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190456" y="4675769"/>
            <a:ext cx="549049" cy="20423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581060" y="5137573"/>
            <a:ext cx="549049" cy="60518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777420" y="5509540"/>
            <a:ext cx="549049" cy="46093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82880" y="4353119"/>
            <a:ext cx="1397564" cy="4618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priority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82880" y="4814923"/>
            <a:ext cx="1397564" cy="4618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priority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82880" y="5276727"/>
            <a:ext cx="1397564" cy="46603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priority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82880" y="5742759"/>
            <a:ext cx="1397564" cy="466032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Multi-turn circulator cooler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143787" y="6516362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5"/>
          <p:cNvSpPr txBox="1"/>
          <p:nvPr/>
        </p:nvSpPr>
        <p:spPr>
          <a:xfrm>
            <a:off x="2215274" y="6518928"/>
            <a:ext cx="2666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JLEIC R&amp;D Panel Review 30-Nov-2016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profile</a:t>
            </a:r>
            <a:endParaRPr lang="en-US" dirty="0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/>
        </p:nvGraphicFramePr>
        <p:xfrm>
          <a:off x="182563" y="877888"/>
          <a:ext cx="8705850" cy="2966720"/>
        </p:xfrm>
        <a:graphic>
          <a:graphicData uri="http://schemas.openxmlformats.org/drawingml/2006/table">
            <a:tbl>
              <a:tblPr firstRow="1" bandRow="1"/>
              <a:tblGrid>
                <a:gridCol w="14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R&amp;D areas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FY17  </a:t>
                      </a:r>
                      <a:r>
                        <a:rPr lang="en-US" dirty="0" err="1" smtClean="0"/>
                        <a:t>k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FY18 </a:t>
                      </a:r>
                      <a:r>
                        <a:rPr lang="en-US" dirty="0" err="1" smtClean="0"/>
                        <a:t>k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FY19 </a:t>
                      </a:r>
                      <a:r>
                        <a:rPr lang="en-US" dirty="0" err="1" smtClean="0"/>
                        <a:t>k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FY20 </a:t>
                      </a:r>
                      <a:r>
                        <a:rPr lang="en-US" dirty="0" err="1" smtClean="0"/>
                        <a:t>k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FY21 </a:t>
                      </a:r>
                      <a:r>
                        <a:rPr lang="en-US" dirty="0" err="1" smtClean="0"/>
                        <a:t>k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ECL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1,673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8,056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7,085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9,439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MAG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1,123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4,190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3,623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4,154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2,491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SRF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1,806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2,623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2,923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374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3,710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8,487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14,603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11,614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11,930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TOTAL – ECL7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3,710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8,487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9,162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5,561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3,524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TOTAL FIRST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3,539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4,426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4,109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1,353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2881" y="4049034"/>
            <a:ext cx="8336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Cost profile for the R&amp;D areas </a:t>
            </a:r>
            <a:r>
              <a:rPr lang="en-US" sz="2000" dirty="0" err="1" smtClean="0">
                <a:solidFill>
                  <a:prstClr val="black"/>
                </a:solidFill>
                <a:latin typeface="Candara"/>
                <a:cs typeface="Candara"/>
              </a:rPr>
              <a:t>e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-cooling, magnets and SRF</a:t>
            </a:r>
          </a:p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Total is compared to the total </a:t>
            </a:r>
            <a:r>
              <a:rPr lang="en-US" sz="2000" u="sng" dirty="0" smtClean="0">
                <a:solidFill>
                  <a:prstClr val="black"/>
                </a:solidFill>
                <a:latin typeface="Candara"/>
                <a:cs typeface="Candara"/>
              </a:rPr>
              <a:t>minus the most expensive item 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( ECL7:  Integrated test of multi-turn circulator ring , with total cost ~20M$)</a:t>
            </a:r>
          </a:p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The </a:t>
            </a:r>
            <a:r>
              <a:rPr lang="en-US" sz="2000" u="sng" dirty="0" smtClean="0">
                <a:solidFill>
                  <a:prstClr val="black"/>
                </a:solidFill>
                <a:latin typeface="Candara"/>
                <a:cs typeface="Candara"/>
              </a:rPr>
              <a:t>total for the first priority elements only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 highlighted yellow.</a:t>
            </a:r>
          </a:p>
          <a:p>
            <a:pPr defTabSz="457200"/>
            <a:endParaRPr lang="en-US" sz="2000" dirty="0" smtClean="0">
              <a:solidFill>
                <a:prstClr val="black"/>
              </a:solidFill>
              <a:latin typeface="Candara"/>
              <a:cs typeface="Candara"/>
            </a:endParaRPr>
          </a:p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Cost are </a:t>
            </a:r>
            <a:r>
              <a:rPr lang="en-US" sz="2000" b="1" dirty="0" smtClean="0">
                <a:solidFill>
                  <a:prstClr val="black"/>
                </a:solidFill>
                <a:latin typeface="Candara"/>
                <a:cs typeface="Candara"/>
              </a:rPr>
              <a:t>fully burdened</a:t>
            </a:r>
            <a:r>
              <a:rPr lang="en-US" sz="2000" dirty="0" smtClean="0">
                <a:solidFill>
                  <a:prstClr val="black"/>
                </a:solidFill>
                <a:latin typeface="Candara"/>
                <a:cs typeface="Candara"/>
              </a:rPr>
              <a:t>, labor and procurements  </a:t>
            </a:r>
            <a:endParaRPr lang="en-US" sz="2000" u="sng" dirty="0" smtClean="0">
              <a:solidFill>
                <a:prstClr val="black"/>
              </a:solidFill>
              <a:latin typeface="Candara"/>
              <a:cs typeface="Candara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7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466701"/>
          </a:xfrm>
        </p:spPr>
        <p:txBody>
          <a:bodyPr/>
          <a:lstStyle/>
          <a:p>
            <a:r>
              <a:rPr lang="en-US" dirty="0" smtClean="0"/>
              <a:t>NP Panel Report contents</a:t>
            </a:r>
            <a:endParaRPr lang="en-US" dirty="0"/>
          </a:p>
        </p:txBody>
      </p:sp>
      <p:pic>
        <p:nvPicPr>
          <p:cNvPr id="5" name="Picture 4" descr="Screen Shot 2017-02-24 at 8.49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81" y="695302"/>
            <a:ext cx="7653037" cy="616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43975" cy="698469"/>
          </a:xfrm>
        </p:spPr>
        <p:txBody>
          <a:bodyPr/>
          <a:lstStyle/>
          <a:p>
            <a:r>
              <a:rPr lang="en-US" sz="2800" dirty="0" smtClean="0"/>
              <a:t>Report of the Community Review of EIC accelerator R&amp;D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6229"/>
            <a:ext cx="8677275" cy="5191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i="1" dirty="0" smtClean="0"/>
              <a:t>	Key academic institutions are engaged in EIC R&amp;D, but </a:t>
            </a:r>
            <a:r>
              <a:rPr lang="en-US" sz="1600" b="1" i="1" dirty="0" smtClean="0"/>
              <a:t>the program may benefit from broadening such engagement</a:t>
            </a:r>
            <a:r>
              <a:rPr lang="en-US" sz="1600" i="1" dirty="0" smtClean="0"/>
              <a:t>. Many National Laboratories and Universities have substantial infrastructure and expertise in accelerator science and technology, and NP is encouraged to </a:t>
            </a:r>
            <a:r>
              <a:rPr lang="en-US" sz="1600" b="1" i="1" dirty="0" smtClean="0"/>
              <a:t>promote strong collaborations between the proponent laboratories</a:t>
            </a:r>
            <a:r>
              <a:rPr lang="en-US" sz="1600" i="1" dirty="0" smtClean="0"/>
              <a:t> and these resources to improve concept development and solve technical challenges. In particular, complex-wide opportunities exist for collaboration between national laboratories and interested and capable universities to further refine EIC concepts in the following topical areas: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Hadron cooling techniques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Polarized electron sources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Ring magnet demonstrations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Interaction region magnets design and prototyping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Machine-detector interfaces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Super-conducting RF technology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Large scale cryogenics technology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High-current SC linacs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Crab cavity design, fabrication and testing (with beam)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Beam and spin dynamics, benchmarking of simulation tools</a:t>
            </a:r>
          </a:p>
          <a:p>
            <a:pPr>
              <a:spcBef>
                <a:spcPts val="200"/>
              </a:spcBef>
            </a:pPr>
            <a:r>
              <a:rPr lang="en-US" sz="1600" dirty="0" smtClean="0">
                <a:solidFill>
                  <a:srgbClr val="4C5A6A"/>
                </a:solidFill>
              </a:rPr>
              <a:t>Electron cloud mitigation technique</a:t>
            </a:r>
          </a:p>
          <a:p>
            <a:pPr>
              <a:spcBef>
                <a:spcPts val="200"/>
              </a:spcBef>
            </a:pPr>
            <a:endParaRPr lang="en-US" sz="1600" dirty="0" smtClean="0">
              <a:solidFill>
                <a:srgbClr val="4C5A6A"/>
              </a:solidFill>
            </a:endParaRPr>
          </a:p>
          <a:p>
            <a:pPr>
              <a:buNone/>
            </a:pPr>
            <a:endParaRPr lang="en-US" sz="16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57400" y="914400"/>
            <a:ext cx="42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4C5A6A"/>
                </a:solidFill>
              </a:rPr>
              <a:t>Rockville, November 29- December 2 2016</a:t>
            </a:r>
            <a:endParaRPr lang="en-US" i="1" dirty="0">
              <a:solidFill>
                <a:srgbClr val="4C5A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1306</TotalTime>
  <Words>1395</Words>
  <Application>Microsoft Office PowerPoint</Application>
  <PresentationFormat>On-screen Show (4:3)</PresentationFormat>
  <Paragraphs>508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Mincho</vt:lpstr>
      <vt:lpstr>Arial</vt:lpstr>
      <vt:lpstr>Calibri</vt:lpstr>
      <vt:lpstr>Candara</vt:lpstr>
      <vt:lpstr>Times</vt:lpstr>
      <vt:lpstr>Times New Roman</vt:lpstr>
      <vt:lpstr>Wingdings</vt:lpstr>
      <vt:lpstr>JLab_PowerPoint1</vt:lpstr>
      <vt:lpstr>JLEIC R&amp;D Overview  NP EIC R&amp;D Panel Review and Report </vt:lpstr>
      <vt:lpstr>Overview</vt:lpstr>
      <vt:lpstr>JLEIC R&amp;D areas</vt:lpstr>
      <vt:lpstr>Overview of R&amp;D</vt:lpstr>
      <vt:lpstr>JLEIC R&amp;D progress </vt:lpstr>
      <vt:lpstr>Schedule and Funding Profile</vt:lpstr>
      <vt:lpstr>Funding profile</vt:lpstr>
      <vt:lpstr>NP Panel Report contents</vt:lpstr>
      <vt:lpstr>Report of the Community Review of EIC accelerator R&amp;D </vt:lpstr>
      <vt:lpstr>Panel priorities for R&amp;D common to all EIC designs:</vt:lpstr>
      <vt:lpstr>Panel priorities for project–specific R&amp;D</vt:lpstr>
      <vt:lpstr>Priority for lab proposed CTE’s: HIGH</vt:lpstr>
      <vt:lpstr>Priority for lab proposed CTE’s: MEDIUM</vt:lpstr>
      <vt:lpstr>Common EIC R&amp;D topics (discussions JLEIC-eRHIC) </vt:lpstr>
      <vt:lpstr>Cooling Conceptual Design Study</vt:lpstr>
      <vt:lpstr>Beam-Beam Simulation Tools Development  and Application to eRHIC and JLEIC</vt:lpstr>
      <vt:lpstr>Study of Electron Beam Polarization  During Acceleration and Beam Storage</vt:lpstr>
      <vt:lpstr>Design and Prototype of IR Magnets </vt:lpstr>
      <vt:lpstr>Electron Source Development</vt:lpstr>
      <vt:lpstr>Crabbing Integration, Dynamics, and Demo in RHIC</vt:lpstr>
      <vt:lpstr>Study of Electron Cloud Effects in EICs</vt:lpstr>
      <vt:lpstr>Design &amp; Simulation of ERL for CeC &amp; BBeC</vt:lpstr>
      <vt:lpstr>Performance Study of  He-3 Ion Source</vt:lpstr>
      <vt:lpstr>Head-on IR Design and Dispersive Crabbing</vt:lpstr>
      <vt:lpstr>Broadband Kicker for Feedback Systems</vt:lpstr>
      <vt:lpstr>JLEIC specific FOA collaborative proposal</vt:lpstr>
      <vt:lpstr>NP EIC Accelerator  R&amp;D FOA 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Audrey Barron</cp:lastModifiedBy>
  <cp:revision>51</cp:revision>
  <dcterms:created xsi:type="dcterms:W3CDTF">2017-04-04T12:49:32Z</dcterms:created>
  <dcterms:modified xsi:type="dcterms:W3CDTF">2017-04-04T14:07:01Z</dcterms:modified>
</cp:coreProperties>
</file>