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4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664" r:id="rId3"/>
    <p:sldId id="665" r:id="rId4"/>
    <p:sldId id="666" r:id="rId5"/>
    <p:sldId id="676" r:id="rId6"/>
    <p:sldId id="694" r:id="rId7"/>
    <p:sldId id="677" r:id="rId8"/>
    <p:sldId id="679" r:id="rId9"/>
    <p:sldId id="680" r:id="rId10"/>
    <p:sldId id="678" r:id="rId11"/>
    <p:sldId id="668" r:id="rId12"/>
    <p:sldId id="690" r:id="rId13"/>
    <p:sldId id="691" r:id="rId14"/>
    <p:sldId id="681" r:id="rId15"/>
    <p:sldId id="682" r:id="rId16"/>
    <p:sldId id="683" r:id="rId17"/>
    <p:sldId id="684" r:id="rId18"/>
    <p:sldId id="685" r:id="rId19"/>
    <p:sldId id="686" r:id="rId20"/>
    <p:sldId id="687" r:id="rId21"/>
    <p:sldId id="688" r:id="rId22"/>
    <p:sldId id="689" r:id="rId23"/>
    <p:sldId id="671" r:id="rId24"/>
    <p:sldId id="675" r:id="rId25"/>
    <p:sldId id="69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>
          <p15:clr>
            <a:srgbClr val="A4A3A4"/>
          </p15:clr>
        </p15:guide>
        <p15:guide id="2" orient="horz" pos="1010">
          <p15:clr>
            <a:srgbClr val="A4A3A4"/>
          </p15:clr>
        </p15:guide>
        <p15:guide id="3" orient="horz" pos="3630">
          <p15:clr>
            <a:srgbClr val="A4A3A4"/>
          </p15:clr>
        </p15:guide>
        <p15:guide id="4" orient="horz" pos="2309">
          <p15:clr>
            <a:srgbClr val="A4A3A4"/>
          </p15:clr>
        </p15:guide>
        <p15:guide id="5" pos="5471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  <p15:guide id="8" pos="2075">
          <p15:clr>
            <a:srgbClr val="A4A3A4"/>
          </p15:clr>
        </p15:guide>
        <p15:guide id="9" pos="3889">
          <p15:clr>
            <a:srgbClr val="A4A3A4"/>
          </p15:clr>
        </p15:guide>
        <p15:guide id="10" pos="3679">
          <p15:clr>
            <a:srgbClr val="A4A3A4"/>
          </p15:clr>
        </p15:guide>
        <p15:guide id="11" pos="2852">
          <p15:clr>
            <a:srgbClr val="A4A3A4"/>
          </p15:clr>
        </p15:guide>
        <p15:guide id="12" pos="1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4D47"/>
    <a:srgbClr val="1F497D"/>
    <a:srgbClr val="14294C"/>
    <a:srgbClr val="CA8036"/>
    <a:srgbClr val="204300"/>
    <a:srgbClr val="FCFF6F"/>
    <a:srgbClr val="FCFF0B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9"/>
    <p:restoredTop sz="99162" autoAdjust="0"/>
  </p:normalViewPr>
  <p:slideViewPr>
    <p:cSldViewPr snapToGrid="0" snapToObjects="1">
      <p:cViewPr varScale="1">
        <p:scale>
          <a:sx n="131" d="100"/>
          <a:sy n="131" d="100"/>
        </p:scale>
        <p:origin x="1672" y="192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t>4/5/17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t>4/5/17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Berkeley has a lot to offer</a:t>
            </a:r>
            <a:r>
              <a:rPr lang="en-US" baseline="0" dirty="0" smtClean="0"/>
              <a:t> with a unique collection of 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63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03BC90-8A77-1D45-996B-EC48CE505EF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636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5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539750"/>
            <a:ext cx="4859338" cy="3644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72" y="4343400"/>
            <a:ext cx="5030456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16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539750"/>
            <a:ext cx="4859338" cy="3644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72" y="4343400"/>
            <a:ext cx="5030456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58787" y="4387983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 userDrawn="1">
            <p:ph type="body" sz="quarter" idx="10"/>
          </p:nvPr>
        </p:nvSpPr>
        <p:spPr>
          <a:xfrm>
            <a:off x="458788" y="2095500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2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35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25"/>
            <a:ext cx="9144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788" y="4064000"/>
            <a:ext cx="8228012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tabLst>
                <a:tab pos="2003425" algn="l"/>
              </a:tabLst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08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6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0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25"/>
            <a:ext cx="9144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788" y="4064000"/>
            <a:ext cx="8228012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2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7"/>
            <a:ext cx="9144000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04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59109"/>
      </p:ext>
    </p:extLst>
  </p:cSld>
  <p:clrMapOvr>
    <a:masterClrMapping/>
  </p:clrMapOvr>
  <p:transition advClick="0" advTm="6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50078"/>
            <a:ext cx="9144000" cy="5598322"/>
            <a:chOff x="0" y="3415"/>
            <a:chExt cx="9144000" cy="5521325"/>
          </a:xfrm>
        </p:grpSpPr>
        <p:pic>
          <p:nvPicPr>
            <p:cNvPr id="8" name="Picture 2" descr="Base aerial with improvements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5"/>
              <a:ext cx="9144000" cy="552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5"/>
              <a:ext cx="9144000" cy="5521325"/>
            </a:xfrm>
            <a:prstGeom prst="rect">
              <a:avLst/>
            </a:prstGeom>
            <a:solidFill>
              <a:srgbClr val="376092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91" tIns="32146" rIns="64291" bIns="32146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09"/>
            <a:ext cx="9144000" cy="1133929"/>
          </a:xfr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defRPr sz="36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7" y="4387983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095500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36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7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/>
          <p:cNvSpPr/>
          <p:nvPr userDrawn="1"/>
        </p:nvSpPr>
        <p:spPr>
          <a:xfrm>
            <a:off x="0" y="6239580"/>
            <a:ext cx="9144000" cy="618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4" name="Picture 1" descr="ATAP_footer_orange_reversed_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929" y="6311321"/>
            <a:ext cx="2898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 descr="LBL_logo_notext_rev_transparent.pn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79" y="6357358"/>
            <a:ext cx="518160" cy="365760"/>
          </a:xfrm>
          <a:prstGeom prst="rect">
            <a:avLst/>
          </a:prstGeom>
        </p:spPr>
      </p:pic>
      <p:pic>
        <p:nvPicPr>
          <p:cNvPr id="58" name="Picture 57" descr="RGB_White-Seal_White-Mark_SC_Horizontal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20" y="6353368"/>
            <a:ext cx="2286000" cy="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3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93" r:id="rId6"/>
    <p:sldLayoutId id="214748369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0" y="6239580"/>
            <a:ext cx="9144000" cy="618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Picture 1" descr="ATAP_footer_orange_reversed_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929" y="6311321"/>
            <a:ext cx="2898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LBL_logo_notext_rev_transparent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79" y="6357358"/>
            <a:ext cx="518160" cy="365760"/>
          </a:xfrm>
          <a:prstGeom prst="rect">
            <a:avLst/>
          </a:prstGeom>
        </p:spPr>
      </p:pic>
      <p:pic>
        <p:nvPicPr>
          <p:cNvPr id="51" name="Picture 50" descr="RGB_White-Seal_White-Mark_SC_Horizontal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20" y="6353368"/>
            <a:ext cx="2286000" cy="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28.png"/><Relationship Id="rId26" Type="http://schemas.openxmlformats.org/officeDocument/2006/relationships/image" Target="../media/image29.png"/><Relationship Id="rId27" Type="http://schemas.openxmlformats.org/officeDocument/2006/relationships/image" Target="../media/image30.png"/><Relationship Id="rId28" Type="http://schemas.openxmlformats.org/officeDocument/2006/relationships/image" Target="../media/image31.png"/><Relationship Id="rId29" Type="http://schemas.openxmlformats.org/officeDocument/2006/relationships/image" Target="../media/image32.png"/><Relationship Id="rId30" Type="http://schemas.openxmlformats.org/officeDocument/2006/relationships/image" Target="../media/image33.png"/><Relationship Id="rId31" Type="http://schemas.openxmlformats.org/officeDocument/2006/relationships/image" Target="../media/image34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microsoft.com/office/2007/relationships/hdphoto" Target="../media/hdphoto5.wdp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4.png"/><Relationship Id="rId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AFurman@lbl.gov" TargetMode="External"/><Relationship Id="rId3" Type="http://schemas.openxmlformats.org/officeDocument/2006/relationships/hyperlink" Target="mailto:JLVay@lbl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microsoft.com/office/2007/relationships/hdphoto" Target="../media/hdphoto1.wdp"/><Relationship Id="rId5" Type="http://schemas.openxmlformats.org/officeDocument/2006/relationships/image" Target="../media/image37.png"/><Relationship Id="rId6" Type="http://schemas.microsoft.com/office/2007/relationships/hdphoto" Target="../media/hdphoto2.wdp"/><Relationship Id="rId7" Type="http://schemas.openxmlformats.org/officeDocument/2006/relationships/image" Target="../media/image38.png"/><Relationship Id="rId8" Type="http://schemas.microsoft.com/office/2007/relationships/hdphoto" Target="../media/hdphoto3.wdp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" y="868342"/>
            <a:ext cx="9143999" cy="5380058"/>
          </a:xfrm>
          <a:prstGeom prst="rect">
            <a:avLst/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9" rIns="91416" bIns="45709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286321" y="6415931"/>
            <a:ext cx="477385" cy="43891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3459" y="1013006"/>
            <a:ext cx="8723714" cy="495975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venir Next Condensed Demi Bold"/>
                <a:ea typeface="+mj-ea"/>
                <a:cs typeface="Avenir Next Condensed Demi Bold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08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165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25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3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341313" indent="-341313">
              <a:spcBef>
                <a:spcPts val="900"/>
              </a:spcBef>
              <a:defRPr/>
            </a:pPr>
            <a:endParaRPr lang="en-US" sz="2800" dirty="0" smtClean="0">
              <a:solidFill>
                <a:prstClr val="white"/>
              </a:solidFill>
              <a:latin typeface="Franklin Gothic Medium" panose="020B0603020102020204" pitchFamily="34" charset="0"/>
              <a:ea typeface="ＭＳ Ｐゴシック" charset="0"/>
              <a:cs typeface="ＭＳ Ｐゴシック" charset="0"/>
            </a:endParaRPr>
          </a:p>
          <a:p>
            <a:pPr defTabSz="457200"/>
            <a:endParaRPr lang="en-US" sz="2400" dirty="0" smtClean="0">
              <a:solidFill>
                <a:srgbClr val="FFFFFF"/>
              </a:solidFill>
              <a:latin typeface="+mj-lt"/>
              <a:cs typeface="Franklin Gothic Book" charset="0"/>
            </a:endParaRPr>
          </a:p>
          <a:p>
            <a:r>
              <a:rPr lang="en-US" sz="2800" dirty="0">
                <a:latin typeface="+mj-lt"/>
              </a:rPr>
              <a:t>Berkeley Lab Modeling Tools for Electron Cloud Build-Up and Effects on Beam Transport</a:t>
            </a:r>
            <a:r>
              <a:rPr lang="en-US" sz="2800" dirty="0" smtClean="0">
                <a:latin typeface="+mj-lt"/>
                <a:cs typeface="Franklin Gothic Book"/>
              </a:rPr>
              <a:t> </a:t>
            </a:r>
          </a:p>
          <a:p>
            <a:endParaRPr lang="en-US" sz="2400" dirty="0" smtClean="0">
              <a:latin typeface="Franklin Gothic Book"/>
              <a:cs typeface="Franklin Gothic Book"/>
            </a:endParaRPr>
          </a:p>
          <a:p>
            <a:r>
              <a:rPr lang="en-US" sz="2400" dirty="0" smtClean="0">
                <a:latin typeface="Franklin Gothic Book"/>
                <a:cs typeface="Franklin Gothic Book"/>
              </a:rPr>
              <a:t>Jean-Luc </a:t>
            </a:r>
            <a:r>
              <a:rPr lang="en-US" sz="2400" dirty="0" err="1" smtClean="0">
                <a:latin typeface="Franklin Gothic Book"/>
                <a:cs typeface="Franklin Gothic Book"/>
              </a:rPr>
              <a:t>Vay</a:t>
            </a:r>
            <a:r>
              <a:rPr lang="en-US" sz="2400" dirty="0" smtClean="0">
                <a:latin typeface="Franklin Gothic Book"/>
                <a:cs typeface="Franklin Gothic Book"/>
              </a:rPr>
              <a:t>, Miguel Furman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endParaRPr lang="en-US" sz="2400" dirty="0" smtClean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April 5, 2017</a:t>
            </a:r>
          </a:p>
          <a:p>
            <a:pPr defTabSz="457200"/>
            <a:endParaRPr lang="en-US" sz="2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341313" indent="-341313">
              <a:spcBef>
                <a:spcPts val="900"/>
              </a:spcBef>
              <a:defRPr/>
            </a:pPr>
            <a:endParaRPr lang="en-US" sz="2400" dirty="0">
              <a:solidFill>
                <a:prstClr val="white"/>
              </a:solidFill>
              <a:latin typeface="Franklin Gothic Medium"/>
              <a:ea typeface="ＭＳ Ｐゴシック" charset="0"/>
              <a:cs typeface="Franklin Gothic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1072" y="151694"/>
            <a:ext cx="6444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JLEIC Collaboration Meeting Spring 2017 </a:t>
            </a:r>
          </a:p>
        </p:txBody>
      </p:sp>
    </p:spTree>
    <p:extLst>
      <p:ext uri="{BB962C8B-B14F-4D97-AF65-F5344CB8AC3E}">
        <p14:creationId xmlns:p14="http://schemas.microsoft.com/office/powerpoint/2010/main" val="19885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164"/>
          <p:cNvSpPr/>
          <p:nvPr/>
        </p:nvSpPr>
        <p:spPr>
          <a:xfrm>
            <a:off x="0" y="6031657"/>
            <a:ext cx="9144000" cy="82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02475" y="6588125"/>
            <a:ext cx="1905000" cy="238125"/>
          </a:xfrm>
          <a:prstGeom prst="rect">
            <a:avLst/>
          </a:prstGeom>
        </p:spPr>
        <p:txBody>
          <a:bodyPr/>
          <a:lstStyle/>
          <a:p>
            <a:fld id="{E0328D0F-B01E-C244-8DAB-6302D60FD11D}" type="slidenum">
              <a:rPr lang="en-US"/>
              <a:pPr/>
              <a:t>10</a:t>
            </a:fld>
            <a:endParaRPr lang="en-US" sz="1400">
              <a:latin typeface="Times New Roman" charset="0"/>
            </a:endParaRPr>
          </a:p>
        </p:txBody>
      </p:sp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14968" cy="824141"/>
          </a:xfrm>
        </p:spPr>
        <p:txBody>
          <a:bodyPr/>
          <a:lstStyle/>
          <a:p>
            <a:r>
              <a:rPr lang="en-US" sz="2600" b="0" dirty="0" smtClean="0">
                <a:solidFill>
                  <a:srgbClr val="FFFFFF"/>
                </a:solidFill>
                <a:latin typeface="Calibri"/>
                <a:cs typeface="Calibri"/>
              </a:rPr>
              <a:t>Warp</a:t>
            </a:r>
            <a:r>
              <a:rPr lang="en-US" sz="2600" b="0" dirty="0">
                <a:solidFill>
                  <a:srgbClr val="FFFFFF"/>
                </a:solidFill>
                <a:latin typeface="Calibri"/>
                <a:cs typeface="Calibri"/>
              </a:rPr>
              <a:t>-POSINST </a:t>
            </a:r>
            <a:r>
              <a:rPr lang="en-US" sz="2600" b="0" dirty="0" smtClean="0">
                <a:solidFill>
                  <a:srgbClr val="FFFFFF"/>
                </a:solidFill>
                <a:latin typeface="Calibri"/>
                <a:cs typeface="Calibri"/>
              </a:rPr>
              <a:t>integrated to model build-up &amp; effect </a:t>
            </a:r>
            <a:r>
              <a:rPr lang="en-US" sz="2600" b="0" smtClean="0">
                <a:solidFill>
                  <a:srgbClr val="FFFFFF"/>
                </a:solidFill>
                <a:latin typeface="Calibri"/>
                <a:cs typeface="Calibri"/>
              </a:rPr>
              <a:t>on beam</a:t>
            </a:r>
            <a:endParaRPr lang="en-US" sz="2600" b="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4" name="Line 91"/>
          <p:cNvSpPr>
            <a:spLocks noChangeShapeType="1"/>
          </p:cNvSpPr>
          <p:nvPr/>
        </p:nvSpPr>
        <p:spPr bwMode="auto">
          <a:xfrm>
            <a:off x="0" y="3427898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" name="Picture 4" descr="XYme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4021369"/>
            <a:ext cx="2597150" cy="2533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114"/>
          <p:cNvSpPr txBox="1">
            <a:spLocks noChangeArrowheads="1"/>
          </p:cNvSpPr>
          <p:nvPr/>
        </p:nvSpPr>
        <p:spPr bwMode="auto">
          <a:xfrm>
            <a:off x="6704013" y="4081694"/>
            <a:ext cx="819150" cy="427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000"/>
              <a:t> Beam ions</a:t>
            </a:r>
          </a:p>
          <a:p>
            <a:pPr algn="l"/>
            <a:r>
              <a:rPr lang="en-US" sz="1000"/>
              <a:t> Electrons</a:t>
            </a:r>
            <a:r>
              <a:rPr lang="en-US" sz="1200"/>
              <a:t> </a:t>
            </a:r>
          </a:p>
        </p:txBody>
      </p:sp>
      <p:sp>
        <p:nvSpPr>
          <p:cNvPr id="67" name="Oval 111"/>
          <p:cNvSpPr>
            <a:spLocks noChangeArrowheads="1"/>
          </p:cNvSpPr>
          <p:nvPr/>
        </p:nvSpPr>
        <p:spPr bwMode="auto">
          <a:xfrm>
            <a:off x="6732588" y="4346807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Oval 112"/>
          <p:cNvSpPr>
            <a:spLocks noChangeArrowheads="1"/>
          </p:cNvSpPr>
          <p:nvPr/>
        </p:nvSpPr>
        <p:spPr bwMode="auto">
          <a:xfrm>
            <a:off x="6732588" y="4169007"/>
            <a:ext cx="60325" cy="60325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Text Box 129"/>
          <p:cNvSpPr txBox="1">
            <a:spLocks noChangeArrowheads="1"/>
          </p:cNvSpPr>
          <p:nvPr/>
        </p:nvSpPr>
        <p:spPr bwMode="auto">
          <a:xfrm>
            <a:off x="6769100" y="5553307"/>
            <a:ext cx="1938338" cy="65246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/>
              <a:t>Spurious image charges from irregular meshing controlled via guard cells</a:t>
            </a:r>
          </a:p>
        </p:txBody>
      </p:sp>
      <p:sp>
        <p:nvSpPr>
          <p:cNvPr id="70" name="Line 130"/>
          <p:cNvSpPr>
            <a:spLocks noChangeShapeType="1"/>
          </p:cNvSpPr>
          <p:nvPr/>
        </p:nvSpPr>
        <p:spPr bwMode="auto">
          <a:xfrm flipH="1" flipV="1">
            <a:off x="8135938" y="5304069"/>
            <a:ext cx="92075" cy="252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" name="Picture 1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4087136"/>
            <a:ext cx="1943100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2" name="Picture 132" descr="3spectr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9011"/>
            <a:ext cx="4076700" cy="264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133"/>
          <p:cNvSpPr>
            <a:spLocks noChangeArrowheads="1"/>
          </p:cNvSpPr>
          <p:nvPr/>
        </p:nvSpPr>
        <p:spPr bwMode="auto">
          <a:xfrm>
            <a:off x="1039813" y="4156986"/>
            <a:ext cx="768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/>
              <a:t>true sec.</a:t>
            </a:r>
          </a:p>
        </p:txBody>
      </p:sp>
      <p:sp>
        <p:nvSpPr>
          <p:cNvPr id="74" name="Rectangle 134"/>
          <p:cNvSpPr>
            <a:spLocks noChangeArrowheads="1"/>
          </p:cNvSpPr>
          <p:nvPr/>
        </p:nvSpPr>
        <p:spPr bwMode="auto">
          <a:xfrm>
            <a:off x="2282825" y="4982486"/>
            <a:ext cx="122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/>
              <a:t>back-scattered </a:t>
            </a:r>
          </a:p>
          <a:p>
            <a:pPr algn="l"/>
            <a:r>
              <a:rPr lang="en-US" sz="1200"/>
              <a:t>elastic</a:t>
            </a:r>
          </a:p>
        </p:txBody>
      </p:sp>
      <p:sp>
        <p:nvSpPr>
          <p:cNvPr id="75" name="Line 135"/>
          <p:cNvSpPr>
            <a:spLocks noChangeShapeType="1"/>
          </p:cNvSpPr>
          <p:nvPr/>
        </p:nvSpPr>
        <p:spPr bwMode="auto">
          <a:xfrm>
            <a:off x="2890838" y="5334911"/>
            <a:ext cx="52705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136"/>
          <p:cNvSpPr>
            <a:spLocks noChangeShapeType="1"/>
          </p:cNvSpPr>
          <p:nvPr/>
        </p:nvSpPr>
        <p:spPr bwMode="auto">
          <a:xfrm flipH="1">
            <a:off x="1684338" y="5817511"/>
            <a:ext cx="136525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Line 137"/>
          <p:cNvSpPr>
            <a:spLocks noChangeShapeType="1"/>
          </p:cNvSpPr>
          <p:nvPr/>
        </p:nvSpPr>
        <p:spPr bwMode="auto">
          <a:xfrm flipH="1">
            <a:off x="517525" y="4410986"/>
            <a:ext cx="585788" cy="350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Text Box 138"/>
          <p:cNvSpPr txBox="1">
            <a:spLocks noChangeArrowheads="1"/>
          </p:cNvSpPr>
          <p:nvPr/>
        </p:nvSpPr>
        <p:spPr bwMode="auto">
          <a:xfrm>
            <a:off x="1339850" y="5542874"/>
            <a:ext cx="1384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algn="ctr"/>
            <a:lvl2pPr algn="ctr"/>
            <a:lvl3pPr algn="ctr"/>
            <a:lvl4pPr algn="ctr"/>
            <a:lvl5pPr algn="ctr"/>
            <a:lvl6pPr algn="ctr"/>
            <a:lvl7pPr algn="ctr"/>
            <a:lvl8pPr algn="ctr"/>
            <a:lvl9pPr algn="ctr"/>
          </a:lstStyle>
          <a:p>
            <a:pPr marL="284163" indent="-284163" algn="l">
              <a:spcBef>
                <a:spcPct val="50000"/>
              </a:spcBef>
            </a:pPr>
            <a:r>
              <a:rPr lang="en-US" sz="1200"/>
              <a:t>re-diffused</a:t>
            </a:r>
          </a:p>
        </p:txBody>
      </p:sp>
      <p:sp>
        <p:nvSpPr>
          <p:cNvPr id="79" name="Text Box 139"/>
          <p:cNvSpPr txBox="1">
            <a:spLocks noChangeArrowheads="1"/>
          </p:cNvSpPr>
          <p:nvPr/>
        </p:nvSpPr>
        <p:spPr bwMode="auto">
          <a:xfrm>
            <a:off x="309563" y="3507019"/>
            <a:ext cx="5791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1186C"/>
                </a:solidFill>
              </a:rPr>
              <a:t>Posinst provides advanced secondary electrons model</a:t>
            </a:r>
          </a:p>
        </p:txBody>
      </p:sp>
      <p:sp>
        <p:nvSpPr>
          <p:cNvPr id="80" name="Text Box 140"/>
          <p:cNvSpPr txBox="1">
            <a:spLocks noChangeArrowheads="1"/>
          </p:cNvSpPr>
          <p:nvPr/>
        </p:nvSpPr>
        <p:spPr bwMode="auto">
          <a:xfrm>
            <a:off x="4041775" y="5169811"/>
            <a:ext cx="20415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/>
              <a:t>Monte-Carlo generation of electrons with energy and angular dependence.</a:t>
            </a:r>
          </a:p>
        </p:txBody>
      </p:sp>
      <p:sp>
        <p:nvSpPr>
          <p:cNvPr id="81" name="Line 96"/>
          <p:cNvSpPr>
            <a:spLocks noChangeShapeType="1"/>
          </p:cNvSpPr>
          <p:nvPr/>
        </p:nvSpPr>
        <p:spPr bwMode="auto">
          <a:xfrm flipH="1">
            <a:off x="6232071" y="3479803"/>
            <a:ext cx="6804" cy="306069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Text Box 94"/>
          <p:cNvSpPr txBox="1">
            <a:spLocks noChangeArrowheads="1"/>
          </p:cNvSpPr>
          <p:nvPr/>
        </p:nvSpPr>
        <p:spPr bwMode="auto">
          <a:xfrm>
            <a:off x="6265863" y="3448736"/>
            <a:ext cx="28781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1186C"/>
                </a:solidFill>
              </a:rPr>
              <a:t>Warp’s mesh refinement &amp; parallelism provide efficiency</a:t>
            </a: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1508125" y="1220704"/>
            <a:ext cx="302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>
                <a:latin typeface="Calibri"/>
                <a:cs typeface="Calibri"/>
              </a:rPr>
              <a:t>2-D slab of electrons</a:t>
            </a:r>
          </a:p>
        </p:txBody>
      </p:sp>
      <p:sp>
        <p:nvSpPr>
          <p:cNvPr id="85" name="Text Box 7"/>
          <p:cNvSpPr txBox="1">
            <a:spLocks noChangeArrowheads="1"/>
          </p:cNvSpPr>
          <p:nvPr/>
        </p:nvSpPr>
        <p:spPr bwMode="auto">
          <a:xfrm>
            <a:off x="179388" y="2474829"/>
            <a:ext cx="1798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279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>
                <a:latin typeface="Calibri"/>
                <a:cs typeface="Calibri"/>
              </a:rPr>
              <a:t>3-D beam</a:t>
            </a:r>
          </a:p>
        </p:txBody>
      </p:sp>
      <p:sp>
        <p:nvSpPr>
          <p:cNvPr id="86" name="Text Box 8"/>
          <p:cNvSpPr txBox="1">
            <a:spLocks noChangeArrowheads="1"/>
          </p:cNvSpPr>
          <p:nvPr/>
        </p:nvSpPr>
        <p:spPr bwMode="auto">
          <a:xfrm>
            <a:off x="4503738" y="2387516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cs typeface="ＭＳ Ｐゴシック" charset="0"/>
              </a:rPr>
              <a:t>s</a:t>
            </a:r>
          </a:p>
        </p:txBody>
      </p:sp>
      <p:sp>
        <p:nvSpPr>
          <p:cNvPr id="87" name="Line 9"/>
          <p:cNvSpPr>
            <a:spLocks noChangeShapeType="1"/>
          </p:cNvSpPr>
          <p:nvPr/>
        </p:nvSpPr>
        <p:spPr bwMode="auto">
          <a:xfrm flipH="1">
            <a:off x="2501900" y="1844591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" name="Group 10"/>
          <p:cNvGrpSpPr>
            <a:grpSpLocks/>
          </p:cNvGrpSpPr>
          <p:nvPr/>
        </p:nvGrpSpPr>
        <p:grpSpPr bwMode="auto">
          <a:xfrm>
            <a:off x="1833563" y="1631866"/>
            <a:ext cx="2127250" cy="1716088"/>
            <a:chOff x="1765" y="792"/>
            <a:chExt cx="1787" cy="1480"/>
          </a:xfrm>
        </p:grpSpPr>
        <p:sp>
          <p:nvSpPr>
            <p:cNvPr id="89" name="Line 11"/>
            <p:cNvSpPr>
              <a:spLocks noChangeShapeType="1"/>
            </p:cNvSpPr>
            <p:nvPr/>
          </p:nvSpPr>
          <p:spPr bwMode="auto">
            <a:xfrm>
              <a:off x="2163" y="792"/>
              <a:ext cx="0" cy="10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12"/>
            <p:cNvSpPr>
              <a:spLocks noChangeShapeType="1"/>
            </p:cNvSpPr>
            <p:nvPr/>
          </p:nvSpPr>
          <p:spPr bwMode="auto">
            <a:xfrm flipH="1">
              <a:off x="2163" y="1872"/>
              <a:ext cx="1389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Line 13"/>
            <p:cNvSpPr>
              <a:spLocks noChangeShapeType="1"/>
            </p:cNvSpPr>
            <p:nvPr/>
          </p:nvSpPr>
          <p:spPr bwMode="auto">
            <a:xfrm flipV="1">
              <a:off x="1765" y="1869"/>
              <a:ext cx="398" cy="40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" name="AutoShape 14"/>
          <p:cNvSpPr>
            <a:spLocks noChangeArrowheads="1"/>
          </p:cNvSpPr>
          <p:nvPr/>
        </p:nvSpPr>
        <p:spPr bwMode="auto">
          <a:xfrm rot="5400000">
            <a:off x="2036763" y="2397041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AutoShape 15"/>
          <p:cNvSpPr>
            <a:spLocks noChangeArrowheads="1"/>
          </p:cNvSpPr>
          <p:nvPr/>
        </p:nvSpPr>
        <p:spPr bwMode="auto">
          <a:xfrm rot="5400000">
            <a:off x="2074069" y="2397835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AutoShape 16"/>
          <p:cNvSpPr>
            <a:spLocks noChangeArrowheads="1"/>
          </p:cNvSpPr>
          <p:nvPr/>
        </p:nvSpPr>
        <p:spPr bwMode="auto">
          <a:xfrm rot="5400000">
            <a:off x="2132807" y="2397835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AutoShape 17"/>
          <p:cNvSpPr>
            <a:spLocks noChangeArrowheads="1"/>
          </p:cNvSpPr>
          <p:nvPr/>
        </p:nvSpPr>
        <p:spPr bwMode="auto">
          <a:xfrm rot="5400000">
            <a:off x="2197894" y="2397835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AutoShape 18"/>
          <p:cNvSpPr>
            <a:spLocks noChangeArrowheads="1"/>
          </p:cNvSpPr>
          <p:nvPr/>
        </p:nvSpPr>
        <p:spPr bwMode="auto">
          <a:xfrm rot="5400000">
            <a:off x="2270919" y="2397835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AutoShape 19"/>
          <p:cNvSpPr>
            <a:spLocks noChangeArrowheads="1"/>
          </p:cNvSpPr>
          <p:nvPr/>
        </p:nvSpPr>
        <p:spPr bwMode="auto">
          <a:xfrm rot="5400000">
            <a:off x="2346325" y="2397041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AutoShape 20"/>
          <p:cNvSpPr>
            <a:spLocks noChangeArrowheads="1"/>
          </p:cNvSpPr>
          <p:nvPr/>
        </p:nvSpPr>
        <p:spPr bwMode="auto">
          <a:xfrm rot="5400000">
            <a:off x="2427288" y="2397041"/>
            <a:ext cx="51752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AutoShape 21"/>
          <p:cNvSpPr>
            <a:spLocks noChangeArrowheads="1"/>
          </p:cNvSpPr>
          <p:nvPr/>
        </p:nvSpPr>
        <p:spPr bwMode="auto">
          <a:xfrm rot="5400000">
            <a:off x="2511426" y="2397041"/>
            <a:ext cx="53340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AutoShape 22"/>
          <p:cNvSpPr>
            <a:spLocks noChangeArrowheads="1"/>
          </p:cNvSpPr>
          <p:nvPr/>
        </p:nvSpPr>
        <p:spPr bwMode="auto">
          <a:xfrm rot="5400000">
            <a:off x="2593182" y="2397835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AutoShape 23"/>
          <p:cNvSpPr>
            <a:spLocks noChangeArrowheads="1"/>
          </p:cNvSpPr>
          <p:nvPr/>
        </p:nvSpPr>
        <p:spPr bwMode="auto">
          <a:xfrm rot="5400000" flipH="1">
            <a:off x="2009775" y="2208129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AutoShape 24"/>
          <p:cNvSpPr>
            <a:spLocks noChangeArrowheads="1"/>
          </p:cNvSpPr>
          <p:nvPr/>
        </p:nvSpPr>
        <p:spPr bwMode="auto">
          <a:xfrm rot="5400000">
            <a:off x="2683669" y="2397835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AutoShape 25"/>
          <p:cNvSpPr>
            <a:spLocks noChangeArrowheads="1"/>
          </p:cNvSpPr>
          <p:nvPr/>
        </p:nvSpPr>
        <p:spPr bwMode="auto">
          <a:xfrm rot="5400000">
            <a:off x="2782094" y="2396248"/>
            <a:ext cx="533400" cy="182562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AutoShape 26"/>
          <p:cNvSpPr>
            <a:spLocks noChangeArrowheads="1"/>
          </p:cNvSpPr>
          <p:nvPr/>
        </p:nvSpPr>
        <p:spPr bwMode="auto">
          <a:xfrm rot="5400000">
            <a:off x="2880519" y="2396247"/>
            <a:ext cx="517525" cy="182563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AutoShape 27"/>
          <p:cNvSpPr>
            <a:spLocks noChangeArrowheads="1"/>
          </p:cNvSpPr>
          <p:nvPr/>
        </p:nvSpPr>
        <p:spPr bwMode="auto">
          <a:xfrm rot="5400000">
            <a:off x="2979738" y="2397041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AutoShape 28"/>
          <p:cNvSpPr>
            <a:spLocks noChangeArrowheads="1"/>
          </p:cNvSpPr>
          <p:nvPr/>
        </p:nvSpPr>
        <p:spPr bwMode="auto">
          <a:xfrm rot="5400000">
            <a:off x="3085306" y="2397835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AutoShape 29"/>
          <p:cNvSpPr>
            <a:spLocks noChangeArrowheads="1"/>
          </p:cNvSpPr>
          <p:nvPr/>
        </p:nvSpPr>
        <p:spPr bwMode="auto">
          <a:xfrm rot="5400000">
            <a:off x="3191669" y="2397835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AutoShape 30"/>
          <p:cNvSpPr>
            <a:spLocks noChangeArrowheads="1"/>
          </p:cNvSpPr>
          <p:nvPr/>
        </p:nvSpPr>
        <p:spPr bwMode="auto">
          <a:xfrm rot="5400000">
            <a:off x="3307557" y="2397835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AutoShape 31"/>
          <p:cNvSpPr>
            <a:spLocks noChangeArrowheads="1"/>
          </p:cNvSpPr>
          <p:nvPr/>
        </p:nvSpPr>
        <p:spPr bwMode="auto">
          <a:xfrm rot="5400000">
            <a:off x="3426619" y="2397835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AutoShape 32"/>
          <p:cNvSpPr>
            <a:spLocks noChangeArrowheads="1"/>
          </p:cNvSpPr>
          <p:nvPr/>
        </p:nvSpPr>
        <p:spPr bwMode="auto">
          <a:xfrm rot="5400000">
            <a:off x="3567113" y="2397041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Line 33"/>
          <p:cNvSpPr>
            <a:spLocks noChangeShapeType="1"/>
          </p:cNvSpPr>
          <p:nvPr/>
        </p:nvSpPr>
        <p:spPr bwMode="auto">
          <a:xfrm>
            <a:off x="3730625" y="2487529"/>
            <a:ext cx="1138238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Line 34"/>
          <p:cNvSpPr>
            <a:spLocks noChangeShapeType="1"/>
          </p:cNvSpPr>
          <p:nvPr/>
        </p:nvSpPr>
        <p:spPr bwMode="auto">
          <a:xfrm>
            <a:off x="584200" y="2487529"/>
            <a:ext cx="14763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AutoShape 35"/>
          <p:cNvSpPr>
            <a:spLocks noChangeArrowheads="1"/>
          </p:cNvSpPr>
          <p:nvPr/>
        </p:nvSpPr>
        <p:spPr bwMode="auto">
          <a:xfrm rot="5400000" flipH="1">
            <a:off x="2101056" y="2208923"/>
            <a:ext cx="1719263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14" name="AutoShape 36"/>
          <p:cNvSpPr>
            <a:spLocks noChangeArrowheads="1"/>
          </p:cNvSpPr>
          <p:nvPr/>
        </p:nvSpPr>
        <p:spPr bwMode="auto">
          <a:xfrm rot="5400000" flipH="1">
            <a:off x="2192337" y="2208129"/>
            <a:ext cx="1719263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15" name="AutoShape 37"/>
          <p:cNvSpPr>
            <a:spLocks noChangeArrowheads="1"/>
          </p:cNvSpPr>
          <p:nvPr/>
        </p:nvSpPr>
        <p:spPr bwMode="auto">
          <a:xfrm rot="5400000" flipH="1">
            <a:off x="2282825" y="2208129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16" name="AutoShape 38"/>
          <p:cNvSpPr>
            <a:spLocks noChangeArrowheads="1"/>
          </p:cNvSpPr>
          <p:nvPr/>
        </p:nvSpPr>
        <p:spPr bwMode="auto">
          <a:xfrm rot="5400000" flipH="1">
            <a:off x="2374900" y="2208129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17" name="AutoShape 39"/>
          <p:cNvSpPr>
            <a:spLocks noChangeArrowheads="1"/>
          </p:cNvSpPr>
          <p:nvPr/>
        </p:nvSpPr>
        <p:spPr bwMode="auto">
          <a:xfrm rot="5400000" flipH="1">
            <a:off x="2462212" y="2208129"/>
            <a:ext cx="1719263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18" name="AutoShape 40"/>
          <p:cNvSpPr>
            <a:spLocks noChangeArrowheads="1"/>
          </p:cNvSpPr>
          <p:nvPr/>
        </p:nvSpPr>
        <p:spPr bwMode="auto">
          <a:xfrm rot="5400000" flipH="1">
            <a:off x="2547144" y="2208922"/>
            <a:ext cx="1720850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19" name="AutoShape 41"/>
          <p:cNvSpPr>
            <a:spLocks noChangeArrowheads="1"/>
          </p:cNvSpPr>
          <p:nvPr/>
        </p:nvSpPr>
        <p:spPr bwMode="auto">
          <a:xfrm rot="5400000" flipH="1">
            <a:off x="2637632" y="2208922"/>
            <a:ext cx="1720850" cy="560387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20" name="AutoShape 42"/>
          <p:cNvSpPr>
            <a:spLocks noChangeArrowheads="1"/>
          </p:cNvSpPr>
          <p:nvPr/>
        </p:nvSpPr>
        <p:spPr bwMode="auto">
          <a:xfrm rot="5400000" flipH="1">
            <a:off x="2730500" y="2209716"/>
            <a:ext cx="1720850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21" name="AutoShape 43"/>
          <p:cNvSpPr>
            <a:spLocks noChangeArrowheads="1"/>
          </p:cNvSpPr>
          <p:nvPr/>
        </p:nvSpPr>
        <p:spPr bwMode="auto">
          <a:xfrm rot="5400000" flipH="1">
            <a:off x="2823369" y="2208922"/>
            <a:ext cx="1720850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22" name="AutoShape 44"/>
          <p:cNvSpPr>
            <a:spLocks noChangeArrowheads="1"/>
          </p:cNvSpPr>
          <p:nvPr/>
        </p:nvSpPr>
        <p:spPr bwMode="auto">
          <a:xfrm>
            <a:off x="1835150" y="1627104"/>
            <a:ext cx="2125663" cy="1720850"/>
          </a:xfrm>
          <a:prstGeom prst="cube">
            <a:avLst>
              <a:gd name="adj" fmla="val 266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Line 45"/>
          <p:cNvSpPr>
            <a:spLocks noChangeShapeType="1"/>
          </p:cNvSpPr>
          <p:nvPr/>
        </p:nvSpPr>
        <p:spPr bwMode="auto">
          <a:xfrm flipV="1">
            <a:off x="3724275" y="2479591"/>
            <a:ext cx="665163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4" name="Group 47"/>
          <p:cNvGrpSpPr>
            <a:grpSpLocks/>
          </p:cNvGrpSpPr>
          <p:nvPr/>
        </p:nvGrpSpPr>
        <p:grpSpPr bwMode="auto">
          <a:xfrm>
            <a:off x="5700713" y="2673266"/>
            <a:ext cx="3235325" cy="382588"/>
            <a:chOff x="2074" y="3986"/>
            <a:chExt cx="2068" cy="241"/>
          </a:xfrm>
        </p:grpSpPr>
        <p:grpSp>
          <p:nvGrpSpPr>
            <p:cNvPr id="125" name="Group 48"/>
            <p:cNvGrpSpPr>
              <a:grpSpLocks/>
            </p:cNvGrpSpPr>
            <p:nvPr/>
          </p:nvGrpSpPr>
          <p:grpSpPr bwMode="auto">
            <a:xfrm>
              <a:off x="2074" y="4022"/>
              <a:ext cx="221" cy="169"/>
              <a:chOff x="3009" y="3987"/>
              <a:chExt cx="221" cy="169"/>
            </a:xfrm>
          </p:grpSpPr>
          <p:sp>
            <p:nvSpPr>
              <p:cNvPr id="146" name="AutoShape 49"/>
              <p:cNvSpPr>
                <a:spLocks noChangeArrowheads="1"/>
              </p:cNvSpPr>
              <p:nvPr/>
            </p:nvSpPr>
            <p:spPr bwMode="auto">
              <a:xfrm rot="5400000">
                <a:off x="3016" y="4015"/>
                <a:ext cx="98" cy="112"/>
              </a:xfrm>
              <a:prstGeom prst="can">
                <a:avLst>
                  <a:gd name="adj" fmla="val 57143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" name="AutoShape 50"/>
              <p:cNvSpPr>
                <a:spLocks noChangeArrowheads="1"/>
              </p:cNvSpPr>
              <p:nvPr/>
            </p:nvSpPr>
            <p:spPr bwMode="auto">
              <a:xfrm rot="5400000">
                <a:off x="3048" y="4015"/>
                <a:ext cx="142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" name="AutoShape 51"/>
              <p:cNvSpPr>
                <a:spLocks noChangeArrowheads="1"/>
              </p:cNvSpPr>
              <p:nvPr/>
            </p:nvSpPr>
            <p:spPr bwMode="auto">
              <a:xfrm rot="5400000">
                <a:off x="3089" y="4016"/>
                <a:ext cx="169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6" name="Group 52"/>
            <p:cNvGrpSpPr>
              <a:grpSpLocks/>
            </p:cNvGrpSpPr>
            <p:nvPr/>
          </p:nvGrpSpPr>
          <p:grpSpPr bwMode="auto">
            <a:xfrm>
              <a:off x="2441" y="3996"/>
              <a:ext cx="222" cy="220"/>
              <a:chOff x="3175" y="3961"/>
              <a:chExt cx="222" cy="220"/>
            </a:xfrm>
          </p:grpSpPr>
          <p:sp>
            <p:nvSpPr>
              <p:cNvPr id="143" name="AutoShape 53"/>
              <p:cNvSpPr>
                <a:spLocks noChangeArrowheads="1"/>
              </p:cNvSpPr>
              <p:nvPr/>
            </p:nvSpPr>
            <p:spPr bwMode="auto">
              <a:xfrm rot="5400000">
                <a:off x="3135" y="4016"/>
                <a:ext cx="191" cy="111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AutoShape 54"/>
              <p:cNvSpPr>
                <a:spLocks noChangeArrowheads="1"/>
              </p:cNvSpPr>
              <p:nvPr/>
            </p:nvSpPr>
            <p:spPr bwMode="auto">
              <a:xfrm rot="5400000">
                <a:off x="3182" y="4016"/>
                <a:ext cx="207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AutoShape 55"/>
              <p:cNvSpPr>
                <a:spLocks noChangeArrowheads="1"/>
              </p:cNvSpPr>
              <p:nvPr/>
            </p:nvSpPr>
            <p:spPr bwMode="auto">
              <a:xfrm rot="5400000">
                <a:off x="3232" y="4015"/>
                <a:ext cx="220" cy="111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7" name="Group 56"/>
            <p:cNvGrpSpPr>
              <a:grpSpLocks/>
            </p:cNvGrpSpPr>
            <p:nvPr/>
          </p:nvGrpSpPr>
          <p:grpSpPr bwMode="auto">
            <a:xfrm>
              <a:off x="2809" y="3986"/>
              <a:ext cx="224" cy="241"/>
              <a:chOff x="3342" y="3951"/>
              <a:chExt cx="224" cy="241"/>
            </a:xfrm>
          </p:grpSpPr>
          <p:sp>
            <p:nvSpPr>
              <p:cNvPr id="140" name="AutoShape 57"/>
              <p:cNvSpPr>
                <a:spLocks noChangeArrowheads="1"/>
              </p:cNvSpPr>
              <p:nvPr/>
            </p:nvSpPr>
            <p:spPr bwMode="auto">
              <a:xfrm rot="5400000">
                <a:off x="3284" y="4015"/>
                <a:ext cx="228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AutoShape 58"/>
              <p:cNvSpPr>
                <a:spLocks noChangeArrowheads="1"/>
              </p:cNvSpPr>
              <p:nvPr/>
            </p:nvSpPr>
            <p:spPr bwMode="auto">
              <a:xfrm rot="5400000">
                <a:off x="3337" y="4016"/>
                <a:ext cx="235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AutoShape 59"/>
              <p:cNvSpPr>
                <a:spLocks noChangeArrowheads="1"/>
              </p:cNvSpPr>
              <p:nvPr/>
            </p:nvSpPr>
            <p:spPr bwMode="auto">
              <a:xfrm rot="5400000">
                <a:off x="3389" y="4016"/>
                <a:ext cx="241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" name="Group 60"/>
            <p:cNvGrpSpPr>
              <a:grpSpLocks/>
            </p:cNvGrpSpPr>
            <p:nvPr/>
          </p:nvGrpSpPr>
          <p:grpSpPr bwMode="auto">
            <a:xfrm>
              <a:off x="3179" y="3986"/>
              <a:ext cx="224" cy="241"/>
              <a:chOff x="3510" y="3951"/>
              <a:chExt cx="224" cy="241"/>
            </a:xfrm>
          </p:grpSpPr>
          <p:sp>
            <p:nvSpPr>
              <p:cNvPr id="137" name="AutoShape 61"/>
              <p:cNvSpPr>
                <a:spLocks noChangeArrowheads="1"/>
              </p:cNvSpPr>
              <p:nvPr/>
            </p:nvSpPr>
            <p:spPr bwMode="auto">
              <a:xfrm rot="5400000">
                <a:off x="3445" y="4016"/>
                <a:ext cx="241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AutoShape 62"/>
              <p:cNvSpPr>
                <a:spLocks noChangeArrowheads="1"/>
              </p:cNvSpPr>
              <p:nvPr/>
            </p:nvSpPr>
            <p:spPr bwMode="auto">
              <a:xfrm rot="5400000">
                <a:off x="3504" y="4016"/>
                <a:ext cx="235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AutoShape 63"/>
              <p:cNvSpPr>
                <a:spLocks noChangeArrowheads="1"/>
              </p:cNvSpPr>
              <p:nvPr/>
            </p:nvSpPr>
            <p:spPr bwMode="auto">
              <a:xfrm rot="5400000">
                <a:off x="3564" y="4015"/>
                <a:ext cx="228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9" name="Group 64"/>
            <p:cNvGrpSpPr>
              <a:grpSpLocks/>
            </p:cNvGrpSpPr>
            <p:nvPr/>
          </p:nvGrpSpPr>
          <p:grpSpPr bwMode="auto">
            <a:xfrm>
              <a:off x="3549" y="3997"/>
              <a:ext cx="223" cy="220"/>
              <a:chOff x="3677" y="3961"/>
              <a:chExt cx="223" cy="220"/>
            </a:xfrm>
          </p:grpSpPr>
          <p:sp>
            <p:nvSpPr>
              <p:cNvPr id="134" name="AutoShape 65"/>
              <p:cNvSpPr>
                <a:spLocks noChangeArrowheads="1"/>
              </p:cNvSpPr>
              <p:nvPr/>
            </p:nvSpPr>
            <p:spPr bwMode="auto">
              <a:xfrm rot="5400000">
                <a:off x="3623" y="4015"/>
                <a:ext cx="220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AutoShape 66"/>
              <p:cNvSpPr>
                <a:spLocks noChangeArrowheads="1"/>
              </p:cNvSpPr>
              <p:nvPr/>
            </p:nvSpPr>
            <p:spPr bwMode="auto">
              <a:xfrm rot="5400000">
                <a:off x="3685" y="4016"/>
                <a:ext cx="207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AutoShape 67"/>
              <p:cNvSpPr>
                <a:spLocks noChangeArrowheads="1"/>
              </p:cNvSpPr>
              <p:nvPr/>
            </p:nvSpPr>
            <p:spPr bwMode="auto">
              <a:xfrm rot="5400000">
                <a:off x="3748" y="4016"/>
                <a:ext cx="191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0" name="Group 68"/>
            <p:cNvGrpSpPr>
              <a:grpSpLocks/>
            </p:cNvGrpSpPr>
            <p:nvPr/>
          </p:nvGrpSpPr>
          <p:grpSpPr bwMode="auto">
            <a:xfrm>
              <a:off x="3919" y="4022"/>
              <a:ext cx="223" cy="169"/>
              <a:chOff x="3844" y="3987"/>
              <a:chExt cx="223" cy="169"/>
            </a:xfrm>
          </p:grpSpPr>
          <p:sp>
            <p:nvSpPr>
              <p:cNvPr id="131" name="AutoShape 69"/>
              <p:cNvSpPr>
                <a:spLocks noChangeArrowheads="1"/>
              </p:cNvSpPr>
              <p:nvPr/>
            </p:nvSpPr>
            <p:spPr bwMode="auto">
              <a:xfrm rot="5400000">
                <a:off x="3815" y="4016"/>
                <a:ext cx="169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AutoShape 70"/>
              <p:cNvSpPr>
                <a:spLocks noChangeArrowheads="1"/>
              </p:cNvSpPr>
              <p:nvPr/>
            </p:nvSpPr>
            <p:spPr bwMode="auto">
              <a:xfrm rot="5400000">
                <a:off x="3884" y="4015"/>
                <a:ext cx="142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AutoShape 71"/>
              <p:cNvSpPr>
                <a:spLocks noChangeArrowheads="1"/>
              </p:cNvSpPr>
              <p:nvPr/>
            </p:nvSpPr>
            <p:spPr bwMode="auto">
              <a:xfrm rot="5400000">
                <a:off x="3962" y="4015"/>
                <a:ext cx="98" cy="112"/>
              </a:xfrm>
              <a:prstGeom prst="can">
                <a:avLst>
                  <a:gd name="adj" fmla="val 57143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49" name="Text Box 72"/>
          <p:cNvSpPr txBox="1">
            <a:spLocks noChangeArrowheads="1"/>
          </p:cNvSpPr>
          <p:nvPr/>
        </p:nvSpPr>
        <p:spPr bwMode="auto">
          <a:xfrm>
            <a:off x="5000625" y="2244641"/>
            <a:ext cx="4024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000"/>
              <a:t>proc             1              2             N/2         N/2+1         N-1           N</a:t>
            </a:r>
          </a:p>
          <a:p>
            <a:pPr algn="l"/>
            <a:r>
              <a:rPr lang="en-US" sz="1000" i="1"/>
              <a:t>Station         n            n+1         n+N/2-1    n-N/2        n+N-2     n+N-1 </a:t>
            </a:r>
            <a:endParaRPr lang="en-US" sz="1000"/>
          </a:p>
        </p:txBody>
      </p:sp>
      <p:sp>
        <p:nvSpPr>
          <p:cNvPr id="150" name="Line 73"/>
          <p:cNvSpPr>
            <a:spLocks noChangeShapeType="1"/>
          </p:cNvSpPr>
          <p:nvPr/>
        </p:nvSpPr>
        <p:spPr bwMode="auto">
          <a:xfrm>
            <a:off x="5591175" y="2324016"/>
            <a:ext cx="0" cy="69056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Line 74"/>
          <p:cNvSpPr>
            <a:spLocks noChangeShapeType="1"/>
          </p:cNvSpPr>
          <p:nvPr/>
        </p:nvSpPr>
        <p:spPr bwMode="auto">
          <a:xfrm>
            <a:off x="6165850" y="2324016"/>
            <a:ext cx="0" cy="69056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Line 75"/>
          <p:cNvSpPr>
            <a:spLocks noChangeShapeType="1"/>
          </p:cNvSpPr>
          <p:nvPr/>
        </p:nvSpPr>
        <p:spPr bwMode="auto">
          <a:xfrm>
            <a:off x="7318375" y="2324016"/>
            <a:ext cx="0" cy="69056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Line 76"/>
          <p:cNvSpPr>
            <a:spLocks noChangeShapeType="1"/>
          </p:cNvSpPr>
          <p:nvPr/>
        </p:nvSpPr>
        <p:spPr bwMode="auto">
          <a:xfrm>
            <a:off x="8469313" y="2324016"/>
            <a:ext cx="0" cy="69056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Line 77"/>
          <p:cNvSpPr>
            <a:spLocks noChangeShapeType="1"/>
          </p:cNvSpPr>
          <p:nvPr/>
        </p:nvSpPr>
        <p:spPr bwMode="auto">
          <a:xfrm>
            <a:off x="9037638" y="2324016"/>
            <a:ext cx="0" cy="69056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5" name="Group 80"/>
          <p:cNvGrpSpPr>
            <a:grpSpLocks/>
          </p:cNvGrpSpPr>
          <p:nvPr/>
        </p:nvGrpSpPr>
        <p:grpSpPr bwMode="auto">
          <a:xfrm>
            <a:off x="6662738" y="2324016"/>
            <a:ext cx="152400" cy="690563"/>
            <a:chOff x="2710" y="3786"/>
            <a:chExt cx="96" cy="435"/>
          </a:xfrm>
        </p:grpSpPr>
        <p:grpSp>
          <p:nvGrpSpPr>
            <p:cNvPr id="156" name="Group 81"/>
            <p:cNvGrpSpPr>
              <a:grpSpLocks/>
            </p:cNvGrpSpPr>
            <p:nvPr/>
          </p:nvGrpSpPr>
          <p:grpSpPr bwMode="auto">
            <a:xfrm>
              <a:off x="2710" y="3786"/>
              <a:ext cx="96" cy="435"/>
              <a:chOff x="2760" y="3786"/>
              <a:chExt cx="96" cy="435"/>
            </a:xfrm>
          </p:grpSpPr>
          <p:sp>
            <p:nvSpPr>
              <p:cNvPr id="158" name="Line 82"/>
              <p:cNvSpPr>
                <a:spLocks noChangeShapeType="1"/>
              </p:cNvSpPr>
              <p:nvPr/>
            </p:nvSpPr>
            <p:spPr bwMode="auto">
              <a:xfrm>
                <a:off x="2760" y="3786"/>
                <a:ext cx="0" cy="435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" name="Line 83"/>
              <p:cNvSpPr>
                <a:spLocks noChangeShapeType="1"/>
              </p:cNvSpPr>
              <p:nvPr/>
            </p:nvSpPr>
            <p:spPr bwMode="auto">
              <a:xfrm>
                <a:off x="2856" y="3786"/>
                <a:ext cx="0" cy="435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7" name="Line 84"/>
            <p:cNvSpPr>
              <a:spLocks noChangeShapeType="1"/>
            </p:cNvSpPr>
            <p:nvPr/>
          </p:nvSpPr>
          <p:spPr bwMode="auto">
            <a:xfrm>
              <a:off x="2720" y="3995"/>
              <a:ext cx="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0" name="Group 85"/>
          <p:cNvGrpSpPr>
            <a:grpSpLocks/>
          </p:cNvGrpSpPr>
          <p:nvPr/>
        </p:nvGrpSpPr>
        <p:grpSpPr bwMode="auto">
          <a:xfrm>
            <a:off x="7831138" y="2324016"/>
            <a:ext cx="152400" cy="690563"/>
            <a:chOff x="2710" y="3786"/>
            <a:chExt cx="96" cy="435"/>
          </a:xfrm>
        </p:grpSpPr>
        <p:grpSp>
          <p:nvGrpSpPr>
            <p:cNvPr id="161" name="Group 86"/>
            <p:cNvGrpSpPr>
              <a:grpSpLocks/>
            </p:cNvGrpSpPr>
            <p:nvPr/>
          </p:nvGrpSpPr>
          <p:grpSpPr bwMode="auto">
            <a:xfrm>
              <a:off x="2710" y="3786"/>
              <a:ext cx="96" cy="435"/>
              <a:chOff x="2760" y="3786"/>
              <a:chExt cx="96" cy="435"/>
            </a:xfrm>
          </p:grpSpPr>
          <p:sp>
            <p:nvSpPr>
              <p:cNvPr id="163" name="Line 87"/>
              <p:cNvSpPr>
                <a:spLocks noChangeShapeType="1"/>
              </p:cNvSpPr>
              <p:nvPr/>
            </p:nvSpPr>
            <p:spPr bwMode="auto">
              <a:xfrm>
                <a:off x="2760" y="3786"/>
                <a:ext cx="0" cy="435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Line 88"/>
              <p:cNvSpPr>
                <a:spLocks noChangeShapeType="1"/>
              </p:cNvSpPr>
              <p:nvPr/>
            </p:nvSpPr>
            <p:spPr bwMode="auto">
              <a:xfrm>
                <a:off x="2856" y="3786"/>
                <a:ext cx="0" cy="435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2" name="Line 89"/>
            <p:cNvSpPr>
              <a:spLocks noChangeShapeType="1"/>
            </p:cNvSpPr>
            <p:nvPr/>
          </p:nvSpPr>
          <p:spPr bwMode="auto">
            <a:xfrm>
              <a:off x="2720" y="3995"/>
              <a:ext cx="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6" name="Text Box 92"/>
          <p:cNvSpPr txBox="1">
            <a:spLocks noChangeArrowheads="1"/>
          </p:cNvSpPr>
          <p:nvPr/>
        </p:nvSpPr>
        <p:spPr bwMode="auto">
          <a:xfrm>
            <a:off x="207361" y="837634"/>
            <a:ext cx="89076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latin typeface="Calibri"/>
                <a:cs typeface="Calibri"/>
              </a:rPr>
              <a:t>Warp </a:t>
            </a:r>
            <a:r>
              <a:rPr lang="en-US" sz="2400" dirty="0" err="1">
                <a:latin typeface="Calibri"/>
                <a:cs typeface="Calibri"/>
              </a:rPr>
              <a:t>quasistatic</a:t>
            </a:r>
            <a:r>
              <a:rPr lang="en-US" sz="2400" dirty="0">
                <a:latin typeface="Calibri"/>
                <a:cs typeface="Calibri"/>
              </a:rPr>
              <a:t> model similar to HEADTAIL, PEHTS, </a:t>
            </a:r>
            <a:r>
              <a:rPr lang="en-US" sz="2400" dirty="0" err="1">
                <a:latin typeface="Calibri"/>
                <a:cs typeface="Calibri"/>
              </a:rPr>
              <a:t>QuickPIC</a:t>
            </a:r>
            <a:r>
              <a:rPr lang="en-US" sz="2400" dirty="0">
                <a:latin typeface="Calibri"/>
                <a:cs typeface="Calibri"/>
              </a:rPr>
              <a:t>, CMAD. </a:t>
            </a:r>
          </a:p>
        </p:txBody>
      </p:sp>
      <p:sp>
        <p:nvSpPr>
          <p:cNvPr id="167" name="Text Box 93"/>
          <p:cNvSpPr txBox="1">
            <a:spLocks noChangeArrowheads="1"/>
          </p:cNvSpPr>
          <p:nvPr/>
        </p:nvSpPr>
        <p:spPr bwMode="auto">
          <a:xfrm>
            <a:off x="5722938" y="1673141"/>
            <a:ext cx="3306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parallellized using pipelining</a:t>
            </a:r>
          </a:p>
        </p:txBody>
      </p:sp>
      <p:sp>
        <p:nvSpPr>
          <p:cNvPr id="168" name="Line 128"/>
          <p:cNvSpPr>
            <a:spLocks noChangeShapeType="1"/>
          </p:cNvSpPr>
          <p:nvPr/>
        </p:nvSpPr>
        <p:spPr bwMode="auto">
          <a:xfrm flipV="1">
            <a:off x="1465263" y="2541504"/>
            <a:ext cx="595312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 txBox="1">
            <a:spLocks/>
          </p:cNvSpPr>
          <p:nvPr/>
        </p:nvSpPr>
        <p:spPr bwMode="auto">
          <a:xfrm>
            <a:off x="7102475" y="6588125"/>
            <a:ext cx="1905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/>
            <a:fld id="{4E0262B0-5710-4249-9E93-34198FBC1ED1}" type="slidenum">
              <a:rPr lang="en-US" altLang="x-none" sz="1000">
                <a:latin typeface="Arial" charset="0"/>
              </a:rPr>
              <a:pPr algn="r"/>
              <a:t>11</a:t>
            </a:fld>
            <a:endParaRPr lang="en-US" altLang="x-none" sz="140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20712" y="1085978"/>
            <a:ext cx="85232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98463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855663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 smtClean="0">
                <a:latin typeface="Arial" charset="0"/>
              </a:rPr>
              <a:t> Code </a:t>
            </a:r>
            <a:r>
              <a:rPr lang="en-US" altLang="x-none" sz="1800" dirty="0">
                <a:latin typeface="Arial" charset="0"/>
              </a:rPr>
              <a:t>WARP+POSINST: 3D, parallel, </a:t>
            </a:r>
            <a:r>
              <a:rPr lang="en-US" altLang="x-none" sz="1800" dirty="0" err="1">
                <a:latin typeface="Arial" charset="0"/>
              </a:rPr>
              <a:t>multibunch</a:t>
            </a:r>
            <a:r>
              <a:rPr lang="en-US" altLang="x-none" sz="1800" dirty="0">
                <a:latin typeface="Arial" charset="0"/>
              </a:rPr>
              <a:t>, with feedback</a:t>
            </a: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 smtClean="0">
                <a:latin typeface="Arial" charset="0"/>
              </a:rPr>
              <a:t> SPS </a:t>
            </a:r>
            <a:r>
              <a:rPr lang="en-US" altLang="x-none" sz="1800" dirty="0">
                <a:latin typeface="Arial" charset="0"/>
              </a:rPr>
              <a:t>at E=26 GeV (injection)</a:t>
            </a: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 smtClean="0">
                <a:latin typeface="Arial" charset="0"/>
              </a:rPr>
              <a:t> 3 </a:t>
            </a:r>
            <a:r>
              <a:rPr lang="en-US" altLang="x-none" sz="1800" dirty="0">
                <a:latin typeface="Arial" charset="0"/>
              </a:rPr>
              <a:t>batches </a:t>
            </a:r>
            <a:r>
              <a:rPr lang="en-US" altLang="x-none" sz="1800" dirty="0" smtClean="0">
                <a:latin typeface="Arial" charset="0"/>
              </a:rPr>
              <a:t>of </a:t>
            </a:r>
            <a:r>
              <a:rPr lang="en-US" altLang="x-none" sz="1800" dirty="0">
                <a:latin typeface="Arial" charset="0"/>
              </a:rPr>
              <a:t>72 bunches each (</a:t>
            </a:r>
            <a:r>
              <a:rPr lang="en-US" altLang="x-none" sz="1800" dirty="0" err="1">
                <a:latin typeface="Arial" charset="0"/>
              </a:rPr>
              <a:t>t</a:t>
            </a:r>
            <a:r>
              <a:rPr lang="en-US" altLang="x-none" sz="1800" baseline="-25000" dirty="0" err="1">
                <a:latin typeface="Arial" charset="0"/>
              </a:rPr>
              <a:t>b</a:t>
            </a:r>
            <a:r>
              <a:rPr lang="en-US" altLang="x-none" sz="1800" dirty="0">
                <a:latin typeface="Arial" charset="0"/>
              </a:rPr>
              <a:t>=25 ns, </a:t>
            </a:r>
            <a:r>
              <a:rPr lang="en-US" altLang="x-none" sz="1800" dirty="0" err="1">
                <a:latin typeface="Arial" charset="0"/>
              </a:rPr>
              <a:t>t</a:t>
            </a:r>
            <a:r>
              <a:rPr lang="en-US" altLang="x-none" sz="1800" baseline="-25000" dirty="0" err="1">
                <a:latin typeface="Arial" charset="0"/>
              </a:rPr>
              <a:t>batch</a:t>
            </a:r>
            <a:r>
              <a:rPr lang="en-US" altLang="x-none" sz="1800" dirty="0">
                <a:latin typeface="Arial" charset="0"/>
              </a:rPr>
              <a:t>=200 ns)</a:t>
            </a: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 smtClean="0">
                <a:latin typeface="Arial" charset="0"/>
              </a:rPr>
              <a:t> includes </a:t>
            </a:r>
            <a:r>
              <a:rPr lang="en-US" altLang="x-none" sz="1800" dirty="0">
                <a:latin typeface="Arial" charset="0"/>
              </a:rPr>
              <a:t>SEY model from POSINST (</a:t>
            </a:r>
            <a:r>
              <a:rPr lang="en-US" altLang="x-none" sz="1800" dirty="0" err="1">
                <a:latin typeface="Symbol" charset="2"/>
              </a:rPr>
              <a:t>d</a:t>
            </a:r>
            <a:r>
              <a:rPr lang="en-US" altLang="x-none" sz="1800" baseline="-25000" dirty="0" err="1">
                <a:latin typeface="Arial" charset="0"/>
              </a:rPr>
              <a:t>max</a:t>
            </a:r>
            <a:r>
              <a:rPr lang="en-US" altLang="x-none" sz="1800" dirty="0">
                <a:latin typeface="Arial" charset="0"/>
              </a:rPr>
              <a:t>=1.18)</a:t>
            </a: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 smtClean="0">
                <a:latin typeface="Arial" charset="0"/>
              </a:rPr>
              <a:t> Bunch-to-bunch </a:t>
            </a:r>
            <a:r>
              <a:rPr lang="en-US" altLang="x-none" sz="1800" dirty="0">
                <a:latin typeface="Arial" charset="0"/>
              </a:rPr>
              <a:t>feedback (g=0.1)  in horizontal plane (no V feedback)</a:t>
            </a: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endParaRPr lang="en-US" altLang="x-none" sz="1800" dirty="0">
              <a:latin typeface="Arial" charset="0"/>
            </a:endParaRP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 smtClean="0">
                <a:latin typeface="Arial" charset="0"/>
              </a:rPr>
              <a:t> </a:t>
            </a:r>
            <a:r>
              <a:rPr lang="en-US" altLang="x-none" sz="1800" dirty="0" err="1" smtClean="0">
                <a:latin typeface="Arial" charset="0"/>
              </a:rPr>
              <a:t>Ecloud</a:t>
            </a:r>
            <a:r>
              <a:rPr lang="en-US" altLang="x-none" sz="1800" dirty="0" smtClean="0">
                <a:latin typeface="Arial" charset="0"/>
              </a:rPr>
              <a:t> </a:t>
            </a:r>
            <a:r>
              <a:rPr lang="en-US" altLang="x-none" sz="1800" dirty="0">
                <a:latin typeface="Arial" charset="0"/>
              </a:rPr>
              <a:t>was reinitialized to 0 at the beginning of every turn</a:t>
            </a:r>
          </a:p>
          <a:p>
            <a:pPr lvl="2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>
                <a:latin typeface="Arial" charset="0"/>
              </a:rPr>
              <a:t>Seed mechanism: ionization of residual gas</a:t>
            </a: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 smtClean="0">
                <a:latin typeface="Arial" charset="0"/>
              </a:rPr>
              <a:t> But </a:t>
            </a:r>
            <a:r>
              <a:rPr lang="en-US" altLang="x-none" sz="1800" dirty="0">
                <a:latin typeface="Arial" charset="0"/>
              </a:rPr>
              <a:t>proton density was allowed to </a:t>
            </a:r>
            <a:r>
              <a:rPr lang="en-US" altLang="x-none" sz="1800" u="sng" dirty="0">
                <a:latin typeface="Arial" charset="0"/>
              </a:rPr>
              <a:t>evolve continuously</a:t>
            </a:r>
            <a:r>
              <a:rPr lang="en-US" altLang="x-none" sz="1800" dirty="0">
                <a:latin typeface="Arial" charset="0"/>
              </a:rPr>
              <a:t> for </a:t>
            </a:r>
            <a:r>
              <a:rPr lang="en-US" altLang="x-none" sz="1800" dirty="0" smtClean="0">
                <a:latin typeface="Arial" charset="0"/>
              </a:rPr>
              <a:t>all turns</a:t>
            </a:r>
            <a:endParaRPr lang="en-US" altLang="x-none" sz="1800" dirty="0">
              <a:latin typeface="Arial" charset="0"/>
            </a:endParaRPr>
          </a:p>
          <a:p>
            <a:pPr lvl="1">
              <a:spcBef>
                <a:spcPct val="20000"/>
              </a:spcBef>
            </a:pPr>
            <a:endParaRPr lang="en-US" altLang="x-none" sz="1800" dirty="0">
              <a:latin typeface="Arial" charset="0"/>
            </a:endParaRP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 smtClean="0">
                <a:latin typeface="Arial" charset="0"/>
              </a:rPr>
              <a:t> Full </a:t>
            </a:r>
            <a:r>
              <a:rPr lang="en-US" altLang="x-none" sz="1800" dirty="0">
                <a:latin typeface="Arial" charset="0"/>
              </a:rPr>
              <a:t>run was for 1000 turns</a:t>
            </a: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>
                <a:latin typeface="Arial" charset="0"/>
              </a:rPr>
              <a:t> 9,600 CPUs on Franklin supercomputer (</a:t>
            </a:r>
            <a:r>
              <a:rPr lang="en-US" altLang="x-none" sz="1800" dirty="0" smtClean="0">
                <a:latin typeface="Arial" charset="0"/>
              </a:rPr>
              <a:t>NERSC) in 2011-2012</a:t>
            </a:r>
            <a:endParaRPr lang="en-US" altLang="x-none" sz="1800" dirty="0">
              <a:latin typeface="Arial" charset="0"/>
            </a:endParaRP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endParaRPr lang="en-US" altLang="x-none" sz="1800" dirty="0" smtClean="0">
              <a:latin typeface="Arial" charset="0"/>
            </a:endParaRPr>
          </a:p>
          <a:p>
            <a:pPr lvl="1">
              <a:spcBef>
                <a:spcPct val="20000"/>
              </a:spcBef>
            </a:pPr>
            <a:r>
              <a:rPr lang="en-US" altLang="x-none" sz="1600" dirty="0" smtClean="0">
                <a:latin typeface="Arial" charset="0"/>
              </a:rPr>
              <a:t>*J</a:t>
            </a:r>
            <a:r>
              <a:rPr lang="en-US" altLang="x-none" sz="1600" dirty="0">
                <a:latin typeface="Arial" charset="0"/>
              </a:rPr>
              <a:t>.-L. </a:t>
            </a:r>
            <a:r>
              <a:rPr lang="en-US" altLang="x-none" sz="1600" dirty="0" err="1">
                <a:latin typeface="Arial" charset="0"/>
              </a:rPr>
              <a:t>Vay</a:t>
            </a:r>
            <a:r>
              <a:rPr lang="en-US" altLang="x-none" sz="1600" dirty="0">
                <a:latin typeface="Arial" charset="0"/>
              </a:rPr>
              <a:t>, </a:t>
            </a:r>
            <a:r>
              <a:rPr lang="en-US" altLang="x-none" sz="1600" dirty="0" smtClean="0">
                <a:latin typeface="Arial" charset="0"/>
              </a:rPr>
              <a:t>IPAC12-WEPPP076</a:t>
            </a:r>
            <a:endParaRPr lang="en-US" altLang="x-none" sz="1600" dirty="0">
              <a:latin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37"/>
          </a:xfrm>
        </p:spPr>
        <p:txBody>
          <a:bodyPr/>
          <a:lstStyle/>
          <a:p>
            <a:r>
              <a:rPr lang="en-US" dirty="0" smtClean="0"/>
              <a:t>Example of multi-bunch e-cloud simulation of SPS*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2646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31657"/>
            <a:ext cx="9144000" cy="82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Slide Number Placeholder 5"/>
          <p:cNvSpPr txBox="1">
            <a:spLocks/>
          </p:cNvSpPr>
          <p:nvPr/>
        </p:nvSpPr>
        <p:spPr bwMode="auto">
          <a:xfrm>
            <a:off x="7102475" y="6588125"/>
            <a:ext cx="1905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/>
            <a:fld id="{2673CCFD-CA92-974D-8A29-D32CB1766F28}" type="slidenum">
              <a:rPr lang="en-US" altLang="x-none" sz="1000">
                <a:latin typeface="Arial" charset="0"/>
              </a:rPr>
              <a:pPr algn="r"/>
              <a:t>12</a:t>
            </a:fld>
            <a:endParaRPr lang="en-US" altLang="x-none" sz="1400"/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519630" y="968523"/>
            <a:ext cx="7902575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61750" indent="-24161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98463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736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>
                <a:latin typeface="Calibri" charset="0"/>
              </a:rPr>
              <a:t> Bunch</a:t>
            </a: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dirty="0">
                <a:latin typeface="Calibri" charset="0"/>
              </a:rPr>
              <a:t> energy 				</a:t>
            </a:r>
            <a:r>
              <a:rPr lang="en-US" altLang="x-none" sz="1600" dirty="0" smtClean="0">
                <a:latin typeface="Calibri" charset="0"/>
              </a:rPr>
              <a:t>		W=26</a:t>
            </a:r>
            <a:r>
              <a:rPr lang="en-US" altLang="x-none" sz="1600" dirty="0">
                <a:latin typeface="Calibri" charset="0"/>
              </a:rPr>
              <a:t>. GeV</a:t>
            </a: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dirty="0">
                <a:latin typeface="Calibri" charset="0"/>
              </a:rPr>
              <a:t> population 				</a:t>
            </a:r>
            <a:r>
              <a:rPr lang="en-US" altLang="x-none" sz="1600" dirty="0" smtClean="0">
                <a:latin typeface="Calibri" charset="0"/>
              </a:rPr>
              <a:t>		N</a:t>
            </a:r>
            <a:r>
              <a:rPr lang="en-US" altLang="x-none" sz="1600" baseline="-25000" dirty="0" smtClean="0">
                <a:latin typeface="Calibri" charset="0"/>
              </a:rPr>
              <a:t>p</a:t>
            </a:r>
            <a:r>
              <a:rPr lang="en-US" altLang="x-none" sz="1600" dirty="0" smtClean="0">
                <a:latin typeface="Calibri" charset="0"/>
              </a:rPr>
              <a:t>=1.1</a:t>
            </a:r>
            <a:r>
              <a:rPr lang="en-US" altLang="x-none" sz="1600" dirty="0">
                <a:latin typeface="Calibri" charset="0"/>
                <a:sym typeface="Symbol" charset="2"/>
              </a:rPr>
              <a:t></a:t>
            </a:r>
            <a:r>
              <a:rPr lang="en-US" altLang="x-none" sz="1600" dirty="0">
                <a:latin typeface="Calibri" charset="0"/>
              </a:rPr>
              <a:t>10</a:t>
            </a:r>
            <a:r>
              <a:rPr lang="en-US" altLang="x-none" sz="1600" baseline="30000" dirty="0">
                <a:latin typeface="Calibri" charset="0"/>
              </a:rPr>
              <a:t>11</a:t>
            </a: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baseline="30000" dirty="0">
                <a:latin typeface="Calibri" charset="0"/>
              </a:rPr>
              <a:t> </a:t>
            </a:r>
            <a:r>
              <a:rPr lang="en-US" altLang="x-none" sz="1600" dirty="0">
                <a:latin typeface="Calibri" charset="0"/>
              </a:rPr>
              <a:t>RMS length 			</a:t>
            </a:r>
            <a:r>
              <a:rPr lang="en-US" altLang="x-none" sz="1600" dirty="0" smtClean="0">
                <a:latin typeface="Calibri" charset="0"/>
              </a:rPr>
              <a:t>		</a:t>
            </a:r>
            <a:r>
              <a:rPr lang="en-US" altLang="x-none" sz="1600" dirty="0" smtClean="0">
                <a:latin typeface="Calibri" charset="0"/>
                <a:sym typeface="Symbol" charset="2"/>
              </a:rPr>
              <a:t></a:t>
            </a:r>
            <a:r>
              <a:rPr lang="en-US" altLang="x-none" sz="1600" baseline="-25000" dirty="0">
                <a:latin typeface="Calibri" charset="0"/>
              </a:rPr>
              <a:t>z</a:t>
            </a:r>
            <a:r>
              <a:rPr lang="en-US" altLang="x-none" sz="1600" dirty="0">
                <a:latin typeface="Calibri" charset="0"/>
              </a:rPr>
              <a:t>=0.23 m (Gaussian profile)</a:t>
            </a: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dirty="0">
                <a:latin typeface="Calibri" charset="0"/>
              </a:rPr>
              <a:t> momentum spread 		</a:t>
            </a:r>
            <a:r>
              <a:rPr lang="en-US" altLang="x-none" sz="1600" dirty="0" smtClean="0">
                <a:latin typeface="Calibri" charset="0"/>
              </a:rPr>
              <a:t>	</a:t>
            </a:r>
            <a:r>
              <a:rPr lang="en-US" altLang="x-none" sz="1600" dirty="0">
                <a:latin typeface="Calibri" charset="0"/>
              </a:rPr>
              <a:t>	</a:t>
            </a:r>
            <a:r>
              <a:rPr lang="en-US" altLang="x-none" sz="1600" dirty="0">
                <a:latin typeface="Calibri" charset="0"/>
                <a:sym typeface="Symbol" charset="2"/>
              </a:rPr>
              <a:t></a:t>
            </a:r>
            <a:r>
              <a:rPr lang="en-US" altLang="x-none" sz="1600" dirty="0">
                <a:latin typeface="Calibri" charset="0"/>
              </a:rPr>
              <a:t>p/p=2</a:t>
            </a:r>
            <a:r>
              <a:rPr lang="en-US" altLang="x-none" sz="1600" dirty="0">
                <a:latin typeface="Calibri" charset="0"/>
                <a:sym typeface="Symbol" charset="2"/>
              </a:rPr>
              <a:t></a:t>
            </a:r>
            <a:r>
              <a:rPr lang="en-US" altLang="x-none" sz="1600" dirty="0">
                <a:latin typeface="Calibri" charset="0"/>
              </a:rPr>
              <a:t>10</a:t>
            </a:r>
            <a:r>
              <a:rPr lang="en-US" altLang="x-none" sz="1600" baseline="30000" dirty="0">
                <a:latin typeface="Calibri" charset="0"/>
              </a:rPr>
              <a:t>-3</a:t>
            </a: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dirty="0">
                <a:latin typeface="Calibri" charset="0"/>
              </a:rPr>
              <a:t> transverse normalized emittance </a:t>
            </a:r>
            <a:r>
              <a:rPr lang="en-US" altLang="x-none" sz="1600" dirty="0" smtClean="0">
                <a:latin typeface="Calibri" charset="0"/>
              </a:rPr>
              <a:t>	</a:t>
            </a:r>
            <a:r>
              <a:rPr lang="en-US" altLang="x-none" sz="1600" dirty="0">
                <a:latin typeface="Calibri" charset="0"/>
              </a:rPr>
              <a:t>	</a:t>
            </a:r>
            <a:r>
              <a:rPr lang="en-US" altLang="x-none" sz="1600" dirty="0">
                <a:latin typeface="Calibri" charset="0"/>
                <a:sym typeface="Symbol" charset="2"/>
              </a:rPr>
              <a:t></a:t>
            </a:r>
            <a:r>
              <a:rPr lang="en-US" altLang="x-none" sz="1600" baseline="-25000" dirty="0">
                <a:latin typeface="Calibri" charset="0"/>
              </a:rPr>
              <a:t>x</a:t>
            </a:r>
            <a:r>
              <a:rPr lang="en-US" altLang="x-none" sz="1600" dirty="0">
                <a:latin typeface="Calibri" charset="0"/>
              </a:rPr>
              <a:t>= </a:t>
            </a:r>
            <a:r>
              <a:rPr lang="en-US" altLang="x-none" sz="1600" dirty="0">
                <a:latin typeface="Calibri" charset="0"/>
                <a:sym typeface="Symbol" charset="2"/>
              </a:rPr>
              <a:t></a:t>
            </a:r>
            <a:r>
              <a:rPr lang="en-US" altLang="x-none" sz="1600" baseline="-25000" dirty="0">
                <a:latin typeface="Calibri" charset="0"/>
              </a:rPr>
              <a:t>y</a:t>
            </a:r>
            <a:r>
              <a:rPr lang="en-US" altLang="x-none" sz="1600" dirty="0">
                <a:latin typeface="Calibri" charset="0"/>
              </a:rPr>
              <a:t>=2.8 </a:t>
            </a:r>
            <a:r>
              <a:rPr lang="en-US" altLang="x-none" sz="1600" dirty="0" err="1">
                <a:latin typeface="Calibri" charset="0"/>
              </a:rPr>
              <a:t>mm.mrad</a:t>
            </a:r>
            <a:endParaRPr lang="en-US" altLang="x-none" sz="1600" dirty="0">
              <a:latin typeface="Calibri" charset="0"/>
            </a:endParaRP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dirty="0">
                <a:latin typeface="Calibri" charset="0"/>
              </a:rPr>
              <a:t> longitudinal normalized emittance 	</a:t>
            </a:r>
            <a:r>
              <a:rPr lang="en-US" altLang="x-none" sz="1600" dirty="0">
                <a:latin typeface="Calibri" charset="0"/>
                <a:sym typeface="Symbol" charset="2"/>
              </a:rPr>
              <a:t></a:t>
            </a:r>
            <a:r>
              <a:rPr lang="en-US" altLang="x-none" sz="1600" baseline="-25000" dirty="0">
                <a:latin typeface="Calibri" charset="0"/>
              </a:rPr>
              <a:t>z</a:t>
            </a:r>
            <a:r>
              <a:rPr lang="en-US" altLang="x-none" sz="1600" dirty="0">
                <a:latin typeface="Calibri" charset="0"/>
              </a:rPr>
              <a:t>=0.3 </a:t>
            </a:r>
            <a:r>
              <a:rPr lang="en-US" altLang="x-none" sz="1600" dirty="0" err="1">
                <a:latin typeface="Calibri" charset="0"/>
              </a:rPr>
              <a:t>eV.s</a:t>
            </a:r>
            <a:endParaRPr lang="en-US" altLang="x-none" sz="1600" dirty="0">
              <a:latin typeface="Calibri" charset="0"/>
            </a:endParaRP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>
                <a:latin typeface="Calibri" charset="0"/>
                <a:sym typeface="Symbol" charset="2"/>
              </a:rPr>
              <a:t> </a:t>
            </a:r>
            <a:r>
              <a:rPr lang="en-US" altLang="x-none" sz="1800" dirty="0">
                <a:latin typeface="Calibri" charset="0"/>
              </a:rPr>
              <a:t> : continuous focusing</a:t>
            </a: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dirty="0">
                <a:latin typeface="Calibri" charset="0"/>
                <a:sym typeface="Symbol" charset="2"/>
              </a:rPr>
              <a:t></a:t>
            </a:r>
            <a:r>
              <a:rPr lang="en-US" altLang="x-none" sz="1600" dirty="0">
                <a:latin typeface="Calibri" charset="0"/>
              </a:rPr>
              <a:t>beta functions</a:t>
            </a:r>
            <a:r>
              <a:rPr lang="en-US" altLang="x-none" sz="1600" dirty="0">
                <a:latin typeface="Calibri" charset="0"/>
                <a:sym typeface="Symbol" charset="2"/>
              </a:rPr>
              <a:t>			</a:t>
            </a:r>
            <a:r>
              <a:rPr lang="en-US" altLang="x-none" sz="1600" dirty="0" smtClean="0">
                <a:latin typeface="Calibri" charset="0"/>
                <a:sym typeface="Symbol" charset="2"/>
              </a:rPr>
              <a:t>		</a:t>
            </a:r>
            <a:r>
              <a:rPr lang="en-US" altLang="x-none" sz="1600" baseline="-25000" dirty="0" err="1">
                <a:latin typeface="Calibri" charset="0"/>
              </a:rPr>
              <a:t>x,y</a:t>
            </a:r>
            <a:r>
              <a:rPr lang="en-US" altLang="x-none" sz="1600" dirty="0">
                <a:latin typeface="Calibri" charset="0"/>
              </a:rPr>
              <a:t>= 33.85, 71.87</a:t>
            </a: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dirty="0">
                <a:latin typeface="Calibri" charset="0"/>
                <a:sym typeface="Symbol" charset="2"/>
              </a:rPr>
              <a:t></a:t>
            </a:r>
            <a:r>
              <a:rPr lang="en-US" altLang="x-none" sz="1600" dirty="0" err="1">
                <a:latin typeface="Calibri" charset="0"/>
              </a:rPr>
              <a:t>betatron</a:t>
            </a:r>
            <a:r>
              <a:rPr lang="en-US" altLang="x-none" sz="1600" dirty="0">
                <a:latin typeface="Calibri" charset="0"/>
              </a:rPr>
              <a:t> tunes			</a:t>
            </a:r>
            <a:r>
              <a:rPr lang="en-US" altLang="x-none" sz="1600" dirty="0" smtClean="0">
                <a:latin typeface="Calibri" charset="0"/>
                <a:sym typeface="Symbol" charset="2"/>
              </a:rPr>
              <a:t>		</a:t>
            </a:r>
            <a:r>
              <a:rPr lang="en-US" altLang="x-none" sz="1600" baseline="-25000" dirty="0" err="1">
                <a:latin typeface="Calibri" charset="0"/>
              </a:rPr>
              <a:t>x,y</a:t>
            </a:r>
            <a:r>
              <a:rPr lang="en-US" altLang="x-none" sz="1600" dirty="0">
                <a:latin typeface="Calibri" charset="0"/>
              </a:rPr>
              <a:t>= 26.13, 26.185</a:t>
            </a: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dirty="0">
                <a:latin typeface="Calibri" charset="0"/>
              </a:rPr>
              <a:t> </a:t>
            </a:r>
            <a:r>
              <a:rPr lang="en-US" altLang="x-none" sz="1600" dirty="0" err="1">
                <a:latin typeface="Calibri" charset="0"/>
              </a:rPr>
              <a:t>chrom</a:t>
            </a:r>
            <a:r>
              <a:rPr lang="en-US" altLang="x-none" sz="1600" dirty="0">
                <a:latin typeface="Calibri" charset="0"/>
              </a:rPr>
              <a:t>.				</a:t>
            </a:r>
            <a:r>
              <a:rPr lang="en-US" altLang="x-none" sz="1600" dirty="0" smtClean="0">
                <a:latin typeface="Calibri" charset="0"/>
              </a:rPr>
              <a:t>		</a:t>
            </a:r>
            <a:r>
              <a:rPr lang="en-US" altLang="x-none" sz="1600" dirty="0" err="1" smtClean="0">
                <a:latin typeface="Calibri" charset="0"/>
              </a:rPr>
              <a:t>Q</a:t>
            </a:r>
            <a:r>
              <a:rPr lang="en-US" altLang="x-none" sz="1600" baseline="-25000" dirty="0" err="1" smtClean="0">
                <a:latin typeface="Calibri" charset="0"/>
              </a:rPr>
              <a:t>x,y</a:t>
            </a:r>
            <a:r>
              <a:rPr lang="en-US" altLang="x-none" sz="1600" dirty="0" smtClean="0">
                <a:latin typeface="Calibri" charset="0"/>
              </a:rPr>
              <a:t>=0</a:t>
            </a:r>
            <a:r>
              <a:rPr lang="en-US" altLang="x-none" sz="1600" dirty="0">
                <a:latin typeface="Calibri" charset="0"/>
              </a:rPr>
              <a:t>.,0.</a:t>
            </a: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>
                <a:latin typeface="Calibri" charset="0"/>
                <a:sym typeface="Symbol" charset="2"/>
              </a:rPr>
              <a:t> //</a:t>
            </a:r>
            <a:r>
              <a:rPr lang="en-US" altLang="x-none" sz="1800" dirty="0">
                <a:latin typeface="Calibri" charset="0"/>
              </a:rPr>
              <a:t> : continuous focusing</a:t>
            </a: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dirty="0">
                <a:latin typeface="Calibri" charset="0"/>
              </a:rPr>
              <a:t> momentum compaction factor 		</a:t>
            </a:r>
            <a:r>
              <a:rPr lang="en-US" altLang="x-none" sz="1600" dirty="0">
                <a:latin typeface="Calibri" charset="0"/>
                <a:sym typeface="Symbol" charset="2"/>
              </a:rPr>
              <a:t></a:t>
            </a:r>
            <a:r>
              <a:rPr lang="en-US" altLang="x-none" sz="1600" dirty="0">
                <a:latin typeface="Calibri" charset="0"/>
              </a:rPr>
              <a:t>=1.92</a:t>
            </a:r>
            <a:r>
              <a:rPr lang="en-US" altLang="x-none" sz="1600" dirty="0">
                <a:latin typeface="Calibri" charset="0"/>
                <a:sym typeface="Symbol" charset="2"/>
              </a:rPr>
              <a:t></a:t>
            </a:r>
            <a:r>
              <a:rPr lang="en-US" altLang="x-none" sz="1600" dirty="0">
                <a:latin typeface="Calibri" charset="0"/>
              </a:rPr>
              <a:t>10</a:t>
            </a:r>
            <a:r>
              <a:rPr lang="en-US" altLang="x-none" sz="1600" baseline="30000" dirty="0">
                <a:latin typeface="Calibri" charset="0"/>
              </a:rPr>
              <a:t>-3</a:t>
            </a: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dirty="0">
                <a:latin typeface="Calibri" charset="0"/>
              </a:rPr>
              <a:t> cavity voltage 			</a:t>
            </a:r>
            <a:r>
              <a:rPr lang="en-US" altLang="x-none" sz="1600" dirty="0" smtClean="0">
                <a:latin typeface="Calibri" charset="0"/>
              </a:rPr>
              <a:t>		V </a:t>
            </a:r>
            <a:r>
              <a:rPr lang="en-US" altLang="x-none" sz="1600" dirty="0">
                <a:latin typeface="Calibri" charset="0"/>
              </a:rPr>
              <a:t>= 2 MV</a:t>
            </a:r>
          </a:p>
          <a:p>
            <a:pPr lvl="2">
              <a:spcBef>
                <a:spcPct val="20000"/>
              </a:spcBef>
              <a:buFont typeface="Times" charset="0"/>
              <a:buChar char="•"/>
            </a:pPr>
            <a:r>
              <a:rPr lang="en-US" altLang="x-none" sz="1600" dirty="0">
                <a:latin typeface="Calibri" charset="0"/>
              </a:rPr>
              <a:t> cavity harmonic number 		</a:t>
            </a:r>
            <a:r>
              <a:rPr lang="en-US" altLang="x-none" sz="1600" dirty="0" smtClean="0">
                <a:latin typeface="Calibri" charset="0"/>
              </a:rPr>
              <a:t>	h </a:t>
            </a:r>
            <a:r>
              <a:rPr lang="en-US" altLang="x-none" sz="1600" dirty="0">
                <a:latin typeface="Calibri" charset="0"/>
              </a:rPr>
              <a:t>= 4620.</a:t>
            </a:r>
            <a:endParaRPr lang="en-US" altLang="x-none" sz="1600" baseline="30000" dirty="0">
              <a:latin typeface="Calibri" charset="0"/>
            </a:endParaRP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>
                <a:latin typeface="Calibri" charset="0"/>
              </a:rPr>
              <a:t> assumed 100% dipole</a:t>
            </a:r>
          </a:p>
          <a:p>
            <a:pPr lvl="1">
              <a:spcBef>
                <a:spcPct val="20000"/>
              </a:spcBef>
              <a:buFont typeface="Times" charset="0"/>
              <a:buChar char="–"/>
            </a:pPr>
            <a:r>
              <a:rPr lang="en-US" altLang="x-none" sz="1800" dirty="0" smtClean="0">
                <a:latin typeface="Calibri" charset="0"/>
              </a:rPr>
              <a:t> 10 </a:t>
            </a:r>
            <a:r>
              <a:rPr lang="en-US" altLang="x-none" sz="1800" dirty="0">
                <a:latin typeface="Calibri" charset="0"/>
              </a:rPr>
              <a:t>interaction stations/turns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37"/>
          </a:xfrm>
        </p:spPr>
        <p:txBody>
          <a:bodyPr/>
          <a:lstStyle/>
          <a:p>
            <a:r>
              <a:rPr lang="en-US" dirty="0" smtClean="0"/>
              <a:t>Simulation parameters for SPS at injection, t=25 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631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833437"/>
            <a:ext cx="9144000" cy="6024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37"/>
          </a:xfrm>
        </p:spPr>
        <p:txBody>
          <a:bodyPr/>
          <a:lstStyle/>
          <a:p>
            <a:r>
              <a:rPr lang="en-US" dirty="0" smtClean="0"/>
              <a:t>Simulation gives insight in e-cloud/bunch interactions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13</a:t>
            </a:fld>
            <a:endParaRPr lang="en-US" dirty="0"/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95250" y="838200"/>
            <a:ext cx="8875713" cy="5788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" name="Picture 17" descr="be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54075"/>
            <a:ext cx="7934325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7183438" y="3222625"/>
            <a:ext cx="1576387" cy="336550"/>
          </a:xfrm>
          <a:prstGeom prst="rect">
            <a:avLst/>
          </a:prstGeom>
          <a:solidFill>
            <a:srgbClr val="48C2DE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x-none" sz="1600"/>
              <a:t>Beam direction</a:t>
            </a:r>
          </a:p>
        </p:txBody>
      </p:sp>
      <p:sp>
        <p:nvSpPr>
          <p:cNvPr id="38" name="AutoShape 5"/>
          <p:cNvSpPr>
            <a:spLocks noChangeArrowheads="1"/>
          </p:cNvSpPr>
          <p:nvPr/>
        </p:nvSpPr>
        <p:spPr bwMode="auto">
          <a:xfrm rot="21589886">
            <a:off x="7235825" y="3627438"/>
            <a:ext cx="568325" cy="192087"/>
          </a:xfrm>
          <a:prstGeom prst="rightArrow">
            <a:avLst>
              <a:gd name="adj1" fmla="val 50000"/>
              <a:gd name="adj2" fmla="val 73967"/>
            </a:avLst>
          </a:prstGeom>
          <a:solidFill>
            <a:srgbClr val="48C2DE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7045325" y="969963"/>
            <a:ext cx="42863" cy="5538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>
            <a:off x="7091363" y="4559300"/>
            <a:ext cx="469900" cy="3286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7275513" y="4911725"/>
            <a:ext cx="1576387" cy="156966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x-none" sz="1600" dirty="0">
                <a:solidFill>
                  <a:schemeClr val="bg1"/>
                </a:solidFill>
              </a:rPr>
              <a:t>1. </a:t>
            </a:r>
            <a:r>
              <a:rPr lang="en-US" altLang="x-none" sz="1600" dirty="0" smtClean="0">
                <a:solidFill>
                  <a:schemeClr val="bg1"/>
                </a:solidFill>
              </a:rPr>
              <a:t>Electrons from previous bunch or  </a:t>
            </a:r>
            <a:r>
              <a:rPr lang="en-US" altLang="x-none" sz="1600" dirty="0">
                <a:solidFill>
                  <a:schemeClr val="bg1"/>
                </a:solidFill>
              </a:rPr>
              <a:t>injected here from </a:t>
            </a:r>
            <a:r>
              <a:rPr lang="en-US" altLang="x-none" sz="1600" dirty="0" err="1">
                <a:solidFill>
                  <a:schemeClr val="bg1"/>
                </a:solidFill>
              </a:rPr>
              <a:t>Posinst</a:t>
            </a:r>
            <a:r>
              <a:rPr lang="en-US" altLang="x-none" sz="1600" dirty="0">
                <a:solidFill>
                  <a:schemeClr val="bg1"/>
                </a:solidFill>
              </a:rPr>
              <a:t> dump</a:t>
            </a:r>
          </a:p>
        </p:txBody>
      </p:sp>
      <p:sp>
        <p:nvSpPr>
          <p:cNvPr id="42" name="Rectangle 12"/>
          <p:cNvSpPr>
            <a:spLocks noChangeArrowheads="1"/>
          </p:cNvSpPr>
          <p:nvPr/>
        </p:nvSpPr>
        <p:spPr bwMode="auto">
          <a:xfrm>
            <a:off x="79375" y="6205538"/>
            <a:ext cx="688657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2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x-none" sz="1600" dirty="0">
                <a:solidFill>
                  <a:schemeClr val="bg1"/>
                </a:solidFill>
                <a:latin typeface="ヒラギノ角ゴ ProN W3" charset="-128"/>
              </a:rPr>
              <a:t>Beam</a:t>
            </a:r>
            <a:r>
              <a:rPr lang="en-US" altLang="x-none" sz="1600" dirty="0">
                <a:solidFill>
                  <a:schemeClr val="bg1"/>
                </a:solidFill>
              </a:rPr>
              <a:t> density (x10</a:t>
            </a:r>
            <a:r>
              <a:rPr lang="en-US" altLang="x-none" sz="1600" baseline="30000" dirty="0">
                <a:solidFill>
                  <a:schemeClr val="bg1"/>
                </a:solidFill>
              </a:rPr>
              <a:t>15</a:t>
            </a:r>
            <a:r>
              <a:rPr lang="en-US" altLang="x-none" sz="1600" dirty="0">
                <a:solidFill>
                  <a:schemeClr val="bg1"/>
                </a:solidFill>
              </a:rPr>
              <a:t>) </a:t>
            </a:r>
            <a:r>
              <a:rPr lang="en-US" altLang="x-none" sz="1600" dirty="0" smtClean="0">
                <a:solidFill>
                  <a:schemeClr val="bg1"/>
                </a:solidFill>
              </a:rPr>
              <a:t>at t=0 </a:t>
            </a:r>
            <a:r>
              <a:rPr lang="en-US" altLang="x-none" sz="1600" dirty="0">
                <a:solidFill>
                  <a:schemeClr val="bg1"/>
                </a:solidFill>
              </a:rPr>
              <a:t>(bunches 35-36 = buckets 176-181)</a:t>
            </a:r>
          </a:p>
        </p:txBody>
      </p:sp>
      <p:sp>
        <p:nvSpPr>
          <p:cNvPr id="43" name="Freeform 18"/>
          <p:cNvSpPr>
            <a:spLocks/>
          </p:cNvSpPr>
          <p:nvPr/>
        </p:nvSpPr>
        <p:spPr bwMode="auto">
          <a:xfrm>
            <a:off x="215900" y="858838"/>
            <a:ext cx="6861175" cy="16557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Freeform 19"/>
          <p:cNvSpPr>
            <a:spLocks/>
          </p:cNvSpPr>
          <p:nvPr/>
        </p:nvSpPr>
        <p:spPr bwMode="auto">
          <a:xfrm flipV="1">
            <a:off x="217488" y="4700588"/>
            <a:ext cx="6811962" cy="18970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 rot="20739885">
            <a:off x="5246688" y="908050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200">
                <a:solidFill>
                  <a:schemeClr val="bg1">
                    <a:lumMod val="65000"/>
                  </a:schemeClr>
                </a:solidFill>
              </a:rPr>
              <a:t>chamber wall</a:t>
            </a: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34938" y="6310313"/>
            <a:ext cx="2193925" cy="3254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7321550" y="1036638"/>
            <a:ext cx="954088" cy="16700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261938" y="914400"/>
            <a:ext cx="126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bg1"/>
                </a:solidFill>
              </a:rPr>
              <a:t>3D view</a:t>
            </a:r>
          </a:p>
        </p:txBody>
      </p:sp>
      <p:sp>
        <p:nvSpPr>
          <p:cNvPr id="49" name="Rectangle 41"/>
          <p:cNvSpPr>
            <a:spLocks noChangeArrowheads="1"/>
          </p:cNvSpPr>
          <p:nvPr/>
        </p:nvSpPr>
        <p:spPr bwMode="auto">
          <a:xfrm>
            <a:off x="1096963" y="1322388"/>
            <a:ext cx="582612" cy="4524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scene3d>
            <a:camera prst="legacyPerspectiveLeft">
              <a:rot lat="21299999" lon="0" rev="0"/>
            </a:camera>
            <a:lightRig rig="legacyFlat2" dir="b"/>
          </a:scene3d>
          <a:sp3d extrusionH="12673000" contourW="12700" prstMaterial="legacyWirefram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5226973" y="2685842"/>
            <a:ext cx="1119535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1600" dirty="0" smtClean="0">
                <a:solidFill>
                  <a:schemeClr val="bg1"/>
                </a:solidFill>
              </a:rPr>
              <a:t>Bunch 35</a:t>
            </a:r>
            <a:endParaRPr lang="en-US" altLang="x-none" sz="1600" dirty="0">
              <a:solidFill>
                <a:schemeClr val="bg1"/>
              </a:solidFill>
            </a:endParaRP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93696" y="2884071"/>
            <a:ext cx="1119535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1600" smtClean="0">
                <a:solidFill>
                  <a:schemeClr val="bg1"/>
                </a:solidFill>
              </a:rPr>
              <a:t>Bunch 36</a:t>
            </a:r>
            <a:endParaRPr lang="en-US" altLang="x-non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833437"/>
            <a:ext cx="9144000" cy="6024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37"/>
          </a:xfrm>
        </p:spPr>
        <p:txBody>
          <a:bodyPr/>
          <a:lstStyle/>
          <a:p>
            <a:r>
              <a:rPr lang="en-US" dirty="0"/>
              <a:t>Simulation gives insight in e-cloud/bunch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14</a:t>
            </a:fld>
            <a:endParaRPr lang="en-US" dirty="0"/>
          </a:p>
        </p:txBody>
      </p:sp>
      <p:sp>
        <p:nvSpPr>
          <p:cNvPr id="34" name="Slide Number Placeholder 5"/>
          <p:cNvSpPr txBox="1">
            <a:spLocks/>
          </p:cNvSpPr>
          <p:nvPr/>
        </p:nvSpPr>
        <p:spPr>
          <a:xfrm>
            <a:off x="7102475" y="6588125"/>
            <a:ext cx="19050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B231EE-A68C-8C4C-ABBE-955979E5659C}" type="slidenum">
              <a:rPr lang="en-US" altLang="x-none" smtClean="0"/>
              <a:pPr/>
              <a:t>14</a:t>
            </a:fld>
            <a:endParaRPr lang="en-US" altLang="x-none" sz="1400" dirty="0">
              <a:latin typeface="Times New Roman" charset="0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95250" y="838200"/>
            <a:ext cx="8875713" cy="5788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95250" y="838200"/>
            <a:ext cx="8875713" cy="5788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3" descr="be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54075"/>
            <a:ext cx="7934325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le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1"/>
          <a:stretch>
            <a:fillRect/>
          </a:stretch>
        </p:blipFill>
        <p:spPr bwMode="auto">
          <a:xfrm>
            <a:off x="5664200" y="854075"/>
            <a:ext cx="2371725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5681256" y="2201863"/>
            <a:ext cx="1385888" cy="825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x-none" sz="1600">
                <a:solidFill>
                  <a:schemeClr val="bg1"/>
                </a:solidFill>
              </a:rPr>
              <a:t>2. </a:t>
            </a:r>
            <a:r>
              <a:rPr lang="en-US" altLang="x-none" sz="1600" dirty="0">
                <a:solidFill>
                  <a:schemeClr val="bg1"/>
                </a:solidFill>
              </a:rPr>
              <a:t>Electrons are focused by bunch </a:t>
            </a:r>
          </a:p>
        </p:txBody>
      </p:sp>
      <p:sp>
        <p:nvSpPr>
          <p:cNvPr id="25" name="Freeform 14"/>
          <p:cNvSpPr>
            <a:spLocks/>
          </p:cNvSpPr>
          <p:nvPr/>
        </p:nvSpPr>
        <p:spPr bwMode="auto">
          <a:xfrm>
            <a:off x="215900" y="858838"/>
            <a:ext cx="6861175" cy="16557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Freeform 16"/>
          <p:cNvSpPr>
            <a:spLocks/>
          </p:cNvSpPr>
          <p:nvPr/>
        </p:nvSpPr>
        <p:spPr bwMode="auto">
          <a:xfrm flipV="1">
            <a:off x="217488" y="4700588"/>
            <a:ext cx="6811962" cy="18970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 rot="20739885">
            <a:off x="5249863" y="908050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200">
                <a:solidFill>
                  <a:schemeClr val="folHlink"/>
                </a:solidFill>
              </a:rPr>
              <a:t>chamber wall</a:t>
            </a:r>
          </a:p>
        </p:txBody>
      </p:sp>
      <p:sp>
        <p:nvSpPr>
          <p:cNvPr id="28" name="AutoShape 21"/>
          <p:cNvSpPr>
            <a:spLocks noChangeArrowheads="1"/>
          </p:cNvSpPr>
          <p:nvPr/>
        </p:nvSpPr>
        <p:spPr bwMode="auto">
          <a:xfrm rot="21589886">
            <a:off x="7235825" y="3627438"/>
            <a:ext cx="568325" cy="192087"/>
          </a:xfrm>
          <a:prstGeom prst="rightArrow">
            <a:avLst>
              <a:gd name="adj1" fmla="val 50000"/>
              <a:gd name="adj2" fmla="val 73967"/>
            </a:avLst>
          </a:prstGeom>
          <a:solidFill>
            <a:srgbClr val="48C2DE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261938" y="914400"/>
            <a:ext cx="126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bg1"/>
                </a:solidFill>
              </a:rPr>
              <a:t>3D view</a:t>
            </a: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1096963" y="1322388"/>
            <a:ext cx="582612" cy="4524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scene3d>
            <a:camera prst="legacyPerspectiveLeft">
              <a:rot lat="21299999" lon="0" rev="0"/>
            </a:camera>
            <a:lightRig rig="legacyFlat2" dir="b"/>
          </a:scene3d>
          <a:sp3d extrusionH="12673000" contourW="12700" prstMaterial="legacyWirefram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79375" y="6205538"/>
            <a:ext cx="708501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2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x-none" sz="1600" dirty="0">
                <a:solidFill>
                  <a:schemeClr val="bg1"/>
                </a:solidFill>
              </a:rPr>
              <a:t>Electron density (x10</a:t>
            </a:r>
            <a:r>
              <a:rPr lang="en-US" altLang="x-none" sz="1600" baseline="30000" dirty="0">
                <a:solidFill>
                  <a:schemeClr val="bg1"/>
                </a:solidFill>
              </a:rPr>
              <a:t>12</a:t>
            </a:r>
            <a:r>
              <a:rPr lang="en-US" altLang="x-none" sz="1600" dirty="0">
                <a:solidFill>
                  <a:schemeClr val="bg1"/>
                </a:solidFill>
              </a:rPr>
              <a:t>m</a:t>
            </a:r>
            <a:r>
              <a:rPr lang="en-US" altLang="x-none" sz="1600" baseline="30000" dirty="0">
                <a:solidFill>
                  <a:schemeClr val="bg1"/>
                </a:solidFill>
              </a:rPr>
              <a:t>-3</a:t>
            </a:r>
            <a:r>
              <a:rPr lang="en-US" altLang="x-none" sz="1600" dirty="0">
                <a:solidFill>
                  <a:schemeClr val="bg1"/>
                </a:solidFill>
              </a:rPr>
              <a:t>) at turn 1</a:t>
            </a:r>
            <a:r>
              <a:rPr lang="en-US" altLang="x-none" sz="1600" dirty="0" smtClean="0">
                <a:solidFill>
                  <a:schemeClr val="bg1"/>
                </a:solidFill>
              </a:rPr>
              <a:t> </a:t>
            </a:r>
            <a:r>
              <a:rPr lang="en-US" altLang="x-none" sz="1600" dirty="0">
                <a:solidFill>
                  <a:schemeClr val="bg1"/>
                </a:solidFill>
              </a:rPr>
              <a:t>(bunches 35-36 = buckets 176-181)</a:t>
            </a:r>
          </a:p>
        </p:txBody>
      </p:sp>
    </p:spTree>
    <p:extLst>
      <p:ext uri="{BB962C8B-B14F-4D97-AF65-F5344CB8AC3E}">
        <p14:creationId xmlns:p14="http://schemas.microsoft.com/office/powerpoint/2010/main" val="17860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833437"/>
            <a:ext cx="9144000" cy="6024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37"/>
          </a:xfrm>
        </p:spPr>
        <p:txBody>
          <a:bodyPr/>
          <a:lstStyle/>
          <a:p>
            <a:r>
              <a:rPr lang="en-US" dirty="0"/>
              <a:t>Simulation gives insight in e-cloud/bunch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15</a:t>
            </a:fld>
            <a:endParaRPr lang="en-US" dirty="0"/>
          </a:p>
        </p:txBody>
      </p:sp>
      <p:sp>
        <p:nvSpPr>
          <p:cNvPr id="34" name="Slide Number Placeholder 5"/>
          <p:cNvSpPr txBox="1">
            <a:spLocks/>
          </p:cNvSpPr>
          <p:nvPr/>
        </p:nvSpPr>
        <p:spPr>
          <a:xfrm>
            <a:off x="7102475" y="6588125"/>
            <a:ext cx="19050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B231EE-A68C-8C4C-ABBE-955979E5659C}" type="slidenum">
              <a:rPr lang="en-US" altLang="x-none" smtClean="0"/>
              <a:pPr/>
              <a:t>15</a:t>
            </a:fld>
            <a:endParaRPr lang="en-US" altLang="x-none" sz="1400" dirty="0">
              <a:latin typeface="Times New Roman" charset="0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95250" y="838200"/>
            <a:ext cx="8875713" cy="5788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5250" y="838200"/>
            <a:ext cx="8875713" cy="5788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3" descr="be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54075"/>
            <a:ext cx="7934325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le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2"/>
          <a:stretch>
            <a:fillRect/>
          </a:stretch>
        </p:blipFill>
        <p:spPr bwMode="auto">
          <a:xfrm>
            <a:off x="4873625" y="854075"/>
            <a:ext cx="3167063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640263" y="4475163"/>
            <a:ext cx="1592262" cy="825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x-none" sz="1600">
                <a:solidFill>
                  <a:schemeClr val="bg1"/>
                </a:solidFill>
              </a:rPr>
              <a:t>3. High-density spikes eject electron jets </a:t>
            </a: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215900" y="858838"/>
            <a:ext cx="6861175" cy="16557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 flipV="1">
            <a:off x="217488" y="4700588"/>
            <a:ext cx="6811962" cy="18970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H="1">
            <a:off x="5494338" y="3979863"/>
            <a:ext cx="233362" cy="5032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 rot="20739885">
            <a:off x="5249863" y="908050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200">
                <a:solidFill>
                  <a:schemeClr val="folHlink"/>
                </a:solidFill>
              </a:rPr>
              <a:t>chamber wall</a:t>
            </a:r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rot="21589886">
            <a:off x="7235825" y="3627438"/>
            <a:ext cx="568325" cy="192087"/>
          </a:xfrm>
          <a:prstGeom prst="rightArrow">
            <a:avLst>
              <a:gd name="adj1" fmla="val 50000"/>
              <a:gd name="adj2" fmla="val 73967"/>
            </a:avLst>
          </a:prstGeom>
          <a:solidFill>
            <a:srgbClr val="48C2DE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263525" y="914400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bg1"/>
                </a:solidFill>
              </a:rPr>
              <a:t>3D view</a:t>
            </a: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096963" y="1322388"/>
            <a:ext cx="582612" cy="4524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scene3d>
            <a:camera prst="legacyPerspectiveLeft">
              <a:rot lat="21299999" lon="0" rev="0"/>
            </a:camera>
            <a:lightRig rig="legacyFlat2" dir="b"/>
          </a:scene3d>
          <a:sp3d extrusionH="12673000" contourW="12700" prstMaterial="legacyWirefram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79375" y="6205538"/>
            <a:ext cx="708501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2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x-none" sz="1600" dirty="0">
                <a:solidFill>
                  <a:schemeClr val="bg1"/>
                </a:solidFill>
              </a:rPr>
              <a:t>Electron density (x10</a:t>
            </a:r>
            <a:r>
              <a:rPr lang="en-US" altLang="x-none" sz="1600" baseline="30000" dirty="0">
                <a:solidFill>
                  <a:schemeClr val="bg1"/>
                </a:solidFill>
              </a:rPr>
              <a:t>12</a:t>
            </a:r>
            <a:r>
              <a:rPr lang="en-US" altLang="x-none" sz="1600" dirty="0">
                <a:solidFill>
                  <a:schemeClr val="bg1"/>
                </a:solidFill>
              </a:rPr>
              <a:t>m</a:t>
            </a:r>
            <a:r>
              <a:rPr lang="en-US" altLang="x-none" sz="1600" baseline="30000" dirty="0">
                <a:solidFill>
                  <a:schemeClr val="bg1"/>
                </a:solidFill>
              </a:rPr>
              <a:t>-3</a:t>
            </a:r>
            <a:r>
              <a:rPr lang="en-US" altLang="x-none" sz="1600" dirty="0">
                <a:solidFill>
                  <a:schemeClr val="bg1"/>
                </a:solidFill>
              </a:rPr>
              <a:t>) at turn 1</a:t>
            </a:r>
            <a:r>
              <a:rPr lang="en-US" altLang="x-none" sz="1600" dirty="0" smtClean="0">
                <a:solidFill>
                  <a:schemeClr val="bg1"/>
                </a:solidFill>
              </a:rPr>
              <a:t> </a:t>
            </a:r>
            <a:r>
              <a:rPr lang="en-US" altLang="x-none" sz="1600" dirty="0">
                <a:solidFill>
                  <a:schemeClr val="bg1"/>
                </a:solidFill>
              </a:rPr>
              <a:t>(bunches 35-36 = buckets 176-181)</a:t>
            </a:r>
          </a:p>
        </p:txBody>
      </p:sp>
    </p:spTree>
    <p:extLst>
      <p:ext uri="{BB962C8B-B14F-4D97-AF65-F5344CB8AC3E}">
        <p14:creationId xmlns:p14="http://schemas.microsoft.com/office/powerpoint/2010/main" val="90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833437"/>
            <a:ext cx="9144000" cy="6024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37"/>
          </a:xfrm>
        </p:spPr>
        <p:txBody>
          <a:bodyPr/>
          <a:lstStyle/>
          <a:p>
            <a:r>
              <a:rPr lang="en-US" dirty="0"/>
              <a:t>Simulation gives insight in e-cloud/bunch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16</a:t>
            </a:fld>
            <a:endParaRPr lang="en-US" dirty="0"/>
          </a:p>
        </p:txBody>
      </p:sp>
      <p:sp>
        <p:nvSpPr>
          <p:cNvPr id="34" name="Slide Number Placeholder 5"/>
          <p:cNvSpPr txBox="1">
            <a:spLocks/>
          </p:cNvSpPr>
          <p:nvPr/>
        </p:nvSpPr>
        <p:spPr>
          <a:xfrm>
            <a:off x="7102475" y="6588125"/>
            <a:ext cx="19050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B231EE-A68C-8C4C-ABBE-955979E5659C}" type="slidenum">
              <a:rPr lang="en-US" altLang="x-none" smtClean="0"/>
              <a:pPr/>
              <a:t>16</a:t>
            </a:fld>
            <a:endParaRPr lang="en-US" altLang="x-none" sz="1400" dirty="0">
              <a:latin typeface="Times New Roman" charset="0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95250" y="838200"/>
            <a:ext cx="8875713" cy="5788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3" descr="be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54075"/>
            <a:ext cx="7934325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le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/>
          <a:stretch>
            <a:fillRect/>
          </a:stretch>
        </p:blipFill>
        <p:spPr bwMode="auto">
          <a:xfrm>
            <a:off x="3883025" y="854075"/>
            <a:ext cx="4157663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14"/>
          <p:cNvSpPr>
            <a:spLocks/>
          </p:cNvSpPr>
          <p:nvPr/>
        </p:nvSpPr>
        <p:spPr bwMode="auto">
          <a:xfrm>
            <a:off x="215900" y="858838"/>
            <a:ext cx="6861175" cy="16557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917700" y="949325"/>
            <a:ext cx="1592263" cy="106997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x-none" sz="1600">
                <a:solidFill>
                  <a:schemeClr val="bg1"/>
                </a:solidFill>
              </a:rPr>
              <a:t>4. Secondary emission from impact of e- jets on walls </a:t>
            </a:r>
          </a:p>
        </p:txBody>
      </p:sp>
      <p:sp>
        <p:nvSpPr>
          <p:cNvPr id="11" name="Freeform 16"/>
          <p:cNvSpPr>
            <a:spLocks/>
          </p:cNvSpPr>
          <p:nvPr/>
        </p:nvSpPr>
        <p:spPr bwMode="auto">
          <a:xfrm flipV="1">
            <a:off x="217488" y="4700588"/>
            <a:ext cx="6811962" cy="18970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H="1" flipV="1">
            <a:off x="3508375" y="1511300"/>
            <a:ext cx="1030288" cy="492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 rot="20739885">
            <a:off x="5243513" y="908050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200">
                <a:solidFill>
                  <a:schemeClr val="folHlink"/>
                </a:solidFill>
              </a:rPr>
              <a:t>chamber wall</a:t>
            </a: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 rot="21589886">
            <a:off x="7235825" y="3627438"/>
            <a:ext cx="568325" cy="192087"/>
          </a:xfrm>
          <a:prstGeom prst="rightArrow">
            <a:avLst>
              <a:gd name="adj1" fmla="val 50000"/>
              <a:gd name="adj2" fmla="val 73967"/>
            </a:avLst>
          </a:prstGeom>
          <a:solidFill>
            <a:srgbClr val="48C2DE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263525" y="914400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bg1"/>
                </a:solidFill>
              </a:rPr>
              <a:t>3D view</a:t>
            </a: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1096963" y="1322388"/>
            <a:ext cx="582612" cy="4524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scene3d>
            <a:camera prst="legacyPerspectiveLeft">
              <a:rot lat="21299999" lon="0" rev="0"/>
            </a:camera>
            <a:lightRig rig="legacyFlat2" dir="b"/>
          </a:scene3d>
          <a:sp3d extrusionH="12673000" contourW="12700" prstMaterial="legacyWirefram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79375" y="6205538"/>
            <a:ext cx="708501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2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x-none" sz="1600" dirty="0">
                <a:solidFill>
                  <a:schemeClr val="bg1"/>
                </a:solidFill>
              </a:rPr>
              <a:t>Electron density (x10</a:t>
            </a:r>
            <a:r>
              <a:rPr lang="en-US" altLang="x-none" sz="1600" baseline="30000" dirty="0">
                <a:solidFill>
                  <a:schemeClr val="bg1"/>
                </a:solidFill>
              </a:rPr>
              <a:t>12</a:t>
            </a:r>
            <a:r>
              <a:rPr lang="en-US" altLang="x-none" sz="1600" dirty="0">
                <a:solidFill>
                  <a:schemeClr val="bg1"/>
                </a:solidFill>
              </a:rPr>
              <a:t>m</a:t>
            </a:r>
            <a:r>
              <a:rPr lang="en-US" altLang="x-none" sz="1600" baseline="30000" dirty="0">
                <a:solidFill>
                  <a:schemeClr val="bg1"/>
                </a:solidFill>
              </a:rPr>
              <a:t>-3</a:t>
            </a:r>
            <a:r>
              <a:rPr lang="en-US" altLang="x-none" sz="1600" dirty="0">
                <a:solidFill>
                  <a:schemeClr val="bg1"/>
                </a:solidFill>
              </a:rPr>
              <a:t>) at turn 1</a:t>
            </a:r>
            <a:r>
              <a:rPr lang="en-US" altLang="x-none" sz="1600" dirty="0" smtClean="0">
                <a:solidFill>
                  <a:schemeClr val="bg1"/>
                </a:solidFill>
              </a:rPr>
              <a:t> </a:t>
            </a:r>
            <a:r>
              <a:rPr lang="en-US" altLang="x-none" sz="1600" dirty="0">
                <a:solidFill>
                  <a:schemeClr val="bg1"/>
                </a:solidFill>
              </a:rPr>
              <a:t>(bunches 35-36 = buckets 176-181)</a:t>
            </a:r>
          </a:p>
        </p:txBody>
      </p:sp>
    </p:spTree>
    <p:extLst>
      <p:ext uri="{BB962C8B-B14F-4D97-AF65-F5344CB8AC3E}">
        <p14:creationId xmlns:p14="http://schemas.microsoft.com/office/powerpoint/2010/main" val="14730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833437"/>
            <a:ext cx="9144000" cy="6024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37"/>
          </a:xfrm>
        </p:spPr>
        <p:txBody>
          <a:bodyPr/>
          <a:lstStyle/>
          <a:p>
            <a:r>
              <a:rPr lang="en-US" dirty="0"/>
              <a:t>Simulation gives insight in e-cloud/bunch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17</a:t>
            </a:fld>
            <a:endParaRPr lang="en-US" dirty="0"/>
          </a:p>
        </p:txBody>
      </p:sp>
      <p:sp>
        <p:nvSpPr>
          <p:cNvPr id="34" name="Slide Number Placeholder 5"/>
          <p:cNvSpPr txBox="1">
            <a:spLocks/>
          </p:cNvSpPr>
          <p:nvPr/>
        </p:nvSpPr>
        <p:spPr>
          <a:xfrm>
            <a:off x="7102475" y="6588125"/>
            <a:ext cx="19050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B231EE-A68C-8C4C-ABBE-955979E5659C}" type="slidenum">
              <a:rPr lang="en-US" altLang="x-none" smtClean="0"/>
              <a:pPr/>
              <a:t>17</a:t>
            </a:fld>
            <a:endParaRPr lang="en-US" altLang="x-none" sz="1400" dirty="0">
              <a:latin typeface="Times New Roman" charset="0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95250" y="838200"/>
            <a:ext cx="8875713" cy="5788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3" descr="be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54075"/>
            <a:ext cx="7934325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le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>
            <a:fillRect/>
          </a:stretch>
        </p:blipFill>
        <p:spPr bwMode="auto">
          <a:xfrm>
            <a:off x="715963" y="854075"/>
            <a:ext cx="7324725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14"/>
          <p:cNvSpPr>
            <a:spLocks/>
          </p:cNvSpPr>
          <p:nvPr/>
        </p:nvSpPr>
        <p:spPr bwMode="auto">
          <a:xfrm>
            <a:off x="215900" y="858838"/>
            <a:ext cx="6861175" cy="16557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16"/>
          <p:cNvSpPr>
            <a:spLocks/>
          </p:cNvSpPr>
          <p:nvPr/>
        </p:nvSpPr>
        <p:spPr bwMode="auto">
          <a:xfrm flipV="1">
            <a:off x="217488" y="4700588"/>
            <a:ext cx="6811962" cy="18970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44538" y="3205163"/>
            <a:ext cx="1592262" cy="5810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x-none" sz="1600">
                <a:solidFill>
                  <a:schemeClr val="bg1"/>
                </a:solidFill>
              </a:rPr>
              <a:t>5. Electrons fill the chamber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 rot="20739885">
            <a:off x="5238750" y="908050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200">
                <a:solidFill>
                  <a:schemeClr val="folHlink"/>
                </a:solidFill>
              </a:rPr>
              <a:t>chamber wall</a:t>
            </a:r>
          </a:p>
        </p:txBody>
      </p:sp>
      <p:sp>
        <p:nvSpPr>
          <p:cNvPr id="13" name="AutoShape 21"/>
          <p:cNvSpPr>
            <a:spLocks noChangeArrowheads="1"/>
          </p:cNvSpPr>
          <p:nvPr/>
        </p:nvSpPr>
        <p:spPr bwMode="auto">
          <a:xfrm rot="21589886">
            <a:off x="7235825" y="3627438"/>
            <a:ext cx="568325" cy="192087"/>
          </a:xfrm>
          <a:prstGeom prst="rightArrow">
            <a:avLst>
              <a:gd name="adj1" fmla="val 50000"/>
              <a:gd name="adj2" fmla="val 73967"/>
            </a:avLst>
          </a:prstGeom>
          <a:solidFill>
            <a:srgbClr val="48C2DE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263525" y="914400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bg1"/>
                </a:solidFill>
              </a:rPr>
              <a:t>3D view</a:t>
            </a: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096963" y="1322388"/>
            <a:ext cx="582612" cy="4524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scene3d>
            <a:camera prst="legacyPerspectiveLeft">
              <a:rot lat="21299999" lon="0" rev="0"/>
            </a:camera>
            <a:lightRig rig="legacyFlat2" dir="b"/>
          </a:scene3d>
          <a:sp3d extrusionH="12673000" contourW="12700" prstMaterial="legacyWirefram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79375" y="6205538"/>
            <a:ext cx="708501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2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x-none" sz="1600" dirty="0">
                <a:solidFill>
                  <a:schemeClr val="bg1"/>
                </a:solidFill>
              </a:rPr>
              <a:t>Electron density (x10</a:t>
            </a:r>
            <a:r>
              <a:rPr lang="en-US" altLang="x-none" sz="1600" baseline="30000" dirty="0">
                <a:solidFill>
                  <a:schemeClr val="bg1"/>
                </a:solidFill>
              </a:rPr>
              <a:t>12</a:t>
            </a:r>
            <a:r>
              <a:rPr lang="en-US" altLang="x-none" sz="1600" dirty="0">
                <a:solidFill>
                  <a:schemeClr val="bg1"/>
                </a:solidFill>
              </a:rPr>
              <a:t>m</a:t>
            </a:r>
            <a:r>
              <a:rPr lang="en-US" altLang="x-none" sz="1600" baseline="30000" dirty="0">
                <a:solidFill>
                  <a:schemeClr val="bg1"/>
                </a:solidFill>
              </a:rPr>
              <a:t>-3</a:t>
            </a:r>
            <a:r>
              <a:rPr lang="en-US" altLang="x-none" sz="1600" dirty="0">
                <a:solidFill>
                  <a:schemeClr val="bg1"/>
                </a:solidFill>
              </a:rPr>
              <a:t>) at turn 1</a:t>
            </a:r>
            <a:r>
              <a:rPr lang="en-US" altLang="x-none" sz="1600" dirty="0" smtClean="0">
                <a:solidFill>
                  <a:schemeClr val="bg1"/>
                </a:solidFill>
              </a:rPr>
              <a:t> </a:t>
            </a:r>
            <a:r>
              <a:rPr lang="en-US" altLang="x-none" sz="1600" dirty="0">
                <a:solidFill>
                  <a:schemeClr val="bg1"/>
                </a:solidFill>
              </a:rPr>
              <a:t>(bunches 35-36 = buckets 176-181)</a:t>
            </a:r>
          </a:p>
        </p:txBody>
      </p:sp>
    </p:spTree>
    <p:extLst>
      <p:ext uri="{BB962C8B-B14F-4D97-AF65-F5344CB8AC3E}">
        <p14:creationId xmlns:p14="http://schemas.microsoft.com/office/powerpoint/2010/main" val="8985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833437"/>
            <a:ext cx="9144000" cy="6024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37"/>
          </a:xfrm>
        </p:spPr>
        <p:txBody>
          <a:bodyPr/>
          <a:lstStyle/>
          <a:p>
            <a:r>
              <a:rPr lang="en-US" dirty="0"/>
              <a:t>Simulation gives insight in e-cloud/bunch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18</a:t>
            </a:fld>
            <a:endParaRPr lang="en-US" dirty="0"/>
          </a:p>
        </p:txBody>
      </p:sp>
      <p:sp>
        <p:nvSpPr>
          <p:cNvPr id="34" name="Slide Number Placeholder 5"/>
          <p:cNvSpPr txBox="1">
            <a:spLocks/>
          </p:cNvSpPr>
          <p:nvPr/>
        </p:nvSpPr>
        <p:spPr>
          <a:xfrm>
            <a:off x="7102475" y="6588125"/>
            <a:ext cx="19050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B231EE-A68C-8C4C-ABBE-955979E5659C}" type="slidenum">
              <a:rPr lang="en-US" altLang="x-none" smtClean="0"/>
              <a:pPr/>
              <a:t>18</a:t>
            </a:fld>
            <a:endParaRPr lang="en-US" altLang="x-none" sz="1400" dirty="0">
              <a:latin typeface="Times New Roman" charset="0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95250" y="838200"/>
            <a:ext cx="8875713" cy="5788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3" descr="be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54075"/>
            <a:ext cx="7934325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le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854075"/>
            <a:ext cx="7918450" cy="570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14"/>
          <p:cNvSpPr>
            <a:spLocks/>
          </p:cNvSpPr>
          <p:nvPr/>
        </p:nvSpPr>
        <p:spPr bwMode="auto">
          <a:xfrm>
            <a:off x="215900" y="858838"/>
            <a:ext cx="6861175" cy="16557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16"/>
          <p:cNvSpPr>
            <a:spLocks/>
          </p:cNvSpPr>
          <p:nvPr/>
        </p:nvSpPr>
        <p:spPr bwMode="auto">
          <a:xfrm flipV="1">
            <a:off x="217488" y="4700588"/>
            <a:ext cx="6811962" cy="18970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90563" y="3209925"/>
            <a:ext cx="1592262" cy="825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x-none" sz="1600">
                <a:solidFill>
                  <a:schemeClr val="bg1"/>
                </a:solidFill>
              </a:rPr>
              <a:t>6. Electrons interact with next bunch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 rot="20739885">
            <a:off x="5238750" y="908050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200">
                <a:solidFill>
                  <a:schemeClr val="folHlink"/>
                </a:solidFill>
              </a:rPr>
              <a:t>chamber wall</a:t>
            </a:r>
          </a:p>
        </p:txBody>
      </p:sp>
      <p:sp>
        <p:nvSpPr>
          <p:cNvPr id="13" name="AutoShape 21"/>
          <p:cNvSpPr>
            <a:spLocks noChangeArrowheads="1"/>
          </p:cNvSpPr>
          <p:nvPr/>
        </p:nvSpPr>
        <p:spPr bwMode="auto">
          <a:xfrm rot="21589886">
            <a:off x="7235825" y="3627438"/>
            <a:ext cx="568325" cy="192087"/>
          </a:xfrm>
          <a:prstGeom prst="rightArrow">
            <a:avLst>
              <a:gd name="adj1" fmla="val 50000"/>
              <a:gd name="adj2" fmla="val 73967"/>
            </a:avLst>
          </a:prstGeom>
          <a:solidFill>
            <a:srgbClr val="48C2DE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263525" y="914400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bg1"/>
                </a:solidFill>
              </a:rPr>
              <a:t>3D view</a:t>
            </a: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096963" y="1322388"/>
            <a:ext cx="582612" cy="4524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scene3d>
            <a:camera prst="legacyPerspectiveLeft">
              <a:rot lat="21299999" lon="0" rev="0"/>
            </a:camera>
            <a:lightRig rig="legacyFlat2" dir="b"/>
          </a:scene3d>
          <a:sp3d extrusionH="12673000" contourW="12700" prstMaterial="legacyWirefram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79375" y="6205538"/>
            <a:ext cx="708501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2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x-none" sz="1600" dirty="0">
                <a:solidFill>
                  <a:schemeClr val="bg1"/>
                </a:solidFill>
              </a:rPr>
              <a:t>Electron density (x10</a:t>
            </a:r>
            <a:r>
              <a:rPr lang="en-US" altLang="x-none" sz="1600" baseline="30000" dirty="0">
                <a:solidFill>
                  <a:schemeClr val="bg1"/>
                </a:solidFill>
              </a:rPr>
              <a:t>12</a:t>
            </a:r>
            <a:r>
              <a:rPr lang="en-US" altLang="x-none" sz="1600" dirty="0">
                <a:solidFill>
                  <a:schemeClr val="bg1"/>
                </a:solidFill>
              </a:rPr>
              <a:t>m</a:t>
            </a:r>
            <a:r>
              <a:rPr lang="en-US" altLang="x-none" sz="1600" baseline="30000" dirty="0">
                <a:solidFill>
                  <a:schemeClr val="bg1"/>
                </a:solidFill>
              </a:rPr>
              <a:t>-3</a:t>
            </a:r>
            <a:r>
              <a:rPr lang="en-US" altLang="x-none" sz="1600" dirty="0">
                <a:solidFill>
                  <a:schemeClr val="bg1"/>
                </a:solidFill>
              </a:rPr>
              <a:t>) at </a:t>
            </a:r>
            <a:r>
              <a:rPr lang="en-US" altLang="x-none" sz="1600" dirty="0" smtClean="0">
                <a:solidFill>
                  <a:schemeClr val="bg1"/>
                </a:solidFill>
              </a:rPr>
              <a:t>turn 1 </a:t>
            </a:r>
            <a:r>
              <a:rPr lang="en-US" altLang="x-none" sz="1600" dirty="0">
                <a:solidFill>
                  <a:schemeClr val="bg1"/>
                </a:solidFill>
              </a:rPr>
              <a:t>(bunches 35-36 = buckets 176-181)</a:t>
            </a:r>
          </a:p>
        </p:txBody>
      </p:sp>
    </p:spTree>
    <p:extLst>
      <p:ext uri="{BB962C8B-B14F-4D97-AF65-F5344CB8AC3E}">
        <p14:creationId xmlns:p14="http://schemas.microsoft.com/office/powerpoint/2010/main" val="52300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833437"/>
            <a:ext cx="9144000" cy="6024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37"/>
          </a:xfrm>
        </p:spPr>
        <p:txBody>
          <a:bodyPr/>
          <a:lstStyle/>
          <a:p>
            <a:r>
              <a:rPr lang="en-US" dirty="0"/>
              <a:t>Simulation gives insight in e-cloud/bunch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19</a:t>
            </a:fld>
            <a:endParaRPr lang="en-US" dirty="0"/>
          </a:p>
        </p:txBody>
      </p:sp>
      <p:sp>
        <p:nvSpPr>
          <p:cNvPr id="34" name="Slide Number Placeholder 5"/>
          <p:cNvSpPr txBox="1">
            <a:spLocks/>
          </p:cNvSpPr>
          <p:nvPr/>
        </p:nvSpPr>
        <p:spPr>
          <a:xfrm>
            <a:off x="7102475" y="6588125"/>
            <a:ext cx="19050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B231EE-A68C-8C4C-ABBE-955979E5659C}" type="slidenum">
              <a:rPr lang="en-US" altLang="x-none" smtClean="0"/>
              <a:pPr/>
              <a:t>19</a:t>
            </a:fld>
            <a:endParaRPr lang="en-US" altLang="x-none" sz="1400" dirty="0">
              <a:latin typeface="Times New Roman" charset="0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95250" y="838200"/>
            <a:ext cx="8875713" cy="5788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12" descr="ele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849313"/>
            <a:ext cx="79248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7"/>
          <p:cNvSpPr>
            <a:spLocks/>
          </p:cNvSpPr>
          <p:nvPr/>
        </p:nvSpPr>
        <p:spPr bwMode="auto">
          <a:xfrm>
            <a:off x="215900" y="858838"/>
            <a:ext cx="6861175" cy="16557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8"/>
          <p:cNvSpPr>
            <a:spLocks/>
          </p:cNvSpPr>
          <p:nvPr/>
        </p:nvSpPr>
        <p:spPr bwMode="auto">
          <a:xfrm flipV="1">
            <a:off x="217488" y="4700588"/>
            <a:ext cx="6811962" cy="18970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 rot="21589886">
            <a:off x="7235825" y="3627438"/>
            <a:ext cx="568325" cy="192087"/>
          </a:xfrm>
          <a:prstGeom prst="rightArrow">
            <a:avLst>
              <a:gd name="adj1" fmla="val 50000"/>
              <a:gd name="adj2" fmla="val 73967"/>
            </a:avLst>
          </a:prstGeom>
          <a:solidFill>
            <a:srgbClr val="48C2DE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79375" y="6205538"/>
            <a:ext cx="708501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2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x-none" sz="1600" dirty="0">
                <a:solidFill>
                  <a:schemeClr val="bg1"/>
                </a:solidFill>
              </a:rPr>
              <a:t>Electron density (x10</a:t>
            </a:r>
            <a:r>
              <a:rPr lang="en-US" altLang="x-none" sz="1600" baseline="30000" dirty="0">
                <a:solidFill>
                  <a:schemeClr val="bg1"/>
                </a:solidFill>
              </a:rPr>
              <a:t>12</a:t>
            </a:r>
            <a:r>
              <a:rPr lang="en-US" altLang="x-none" sz="1600" dirty="0">
                <a:solidFill>
                  <a:schemeClr val="bg1"/>
                </a:solidFill>
              </a:rPr>
              <a:t>m</a:t>
            </a:r>
            <a:r>
              <a:rPr lang="en-US" altLang="x-none" sz="1600" baseline="30000" dirty="0">
                <a:solidFill>
                  <a:schemeClr val="bg1"/>
                </a:solidFill>
              </a:rPr>
              <a:t>-3</a:t>
            </a:r>
            <a:r>
              <a:rPr lang="en-US" altLang="x-none" sz="1600" dirty="0">
                <a:solidFill>
                  <a:schemeClr val="bg1"/>
                </a:solidFill>
              </a:rPr>
              <a:t>) at turn </a:t>
            </a:r>
            <a:r>
              <a:rPr lang="en-US" altLang="x-none" sz="1600" dirty="0">
                <a:solidFill>
                  <a:srgbClr val="FFFF00"/>
                </a:solidFill>
              </a:rPr>
              <a:t>500 </a:t>
            </a:r>
            <a:r>
              <a:rPr lang="en-US" altLang="x-none" sz="1600" dirty="0">
                <a:solidFill>
                  <a:schemeClr val="bg1"/>
                </a:solidFill>
              </a:rPr>
              <a:t>(bunches 35-36 = buckets 176-181)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65113" y="914400"/>
            <a:ext cx="126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bg1"/>
                </a:solidFill>
              </a:rPr>
              <a:t>3D view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096963" y="1322388"/>
            <a:ext cx="582612" cy="4524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scene3d>
            <a:camera prst="legacyPerspectiveLeft">
              <a:rot lat="21299999" lon="0" rev="0"/>
            </a:camera>
            <a:lightRig rig="legacyFlat2" dir="b"/>
          </a:scene3d>
          <a:sp3d extrusionH="12673000" contourW="12700" prstMaterial="legacyWirefram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-2019" y="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  <a:cs typeface="Calibri"/>
              </a:rPr>
              <a:t>LBNL </a:t>
            </a:r>
            <a:r>
              <a:rPr lang="en-US" sz="3200" dirty="0" smtClean="0">
                <a:solidFill>
                  <a:prstClr val="white"/>
                </a:solidFill>
                <a:cs typeface="Calibri"/>
              </a:rPr>
              <a:t>ATAP home of </a:t>
            </a:r>
            <a:r>
              <a:rPr lang="en-US" sz="3200" dirty="0">
                <a:solidFill>
                  <a:prstClr val="white"/>
                </a:solidFill>
                <a:cs typeface="Calibri"/>
              </a:rPr>
              <a:t>Accelerator Modeling </a:t>
            </a:r>
            <a:r>
              <a:rPr lang="en-US" sz="3200" dirty="0" smtClean="0">
                <a:solidFill>
                  <a:prstClr val="white"/>
                </a:solidFill>
                <a:cs typeface="Calibri"/>
              </a:rPr>
              <a:t>Program</a:t>
            </a:r>
            <a:endParaRPr lang="en-US" sz="3200" dirty="0">
              <a:solidFill>
                <a:prstClr val="white"/>
              </a:solidFill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41933" y="1404052"/>
            <a:ext cx="685800" cy="1159015"/>
            <a:chOff x="1331767" y="1350575"/>
            <a:chExt cx="685800" cy="115901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767" y="1692455"/>
              <a:ext cx="685800" cy="817135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5"/>
            <p:cNvSpPr txBox="1">
              <a:spLocks noChangeArrowheads="1"/>
            </p:cNvSpPr>
            <p:nvPr/>
          </p:nvSpPr>
          <p:spPr bwMode="auto">
            <a:xfrm>
              <a:off x="1340654" y="1350575"/>
              <a:ext cx="6635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>
                  <a:solidFill>
                    <a:prstClr val="black"/>
                  </a:solidFill>
                  <a:latin typeface="Calibri" charset="0"/>
                  <a:cs typeface="Calibri" charset="0"/>
                </a:rPr>
                <a:t>Chad </a:t>
              </a:r>
              <a:endParaRPr lang="en-US" sz="800" dirty="0" smtClean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Mitchell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80336" y="1405204"/>
            <a:ext cx="807533" cy="1163688"/>
            <a:chOff x="2734467" y="1350575"/>
            <a:chExt cx="807533" cy="1163688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7257" y="1691303"/>
              <a:ext cx="685800" cy="822960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3"/>
            <p:cNvSpPr txBox="1">
              <a:spLocks noChangeArrowheads="1"/>
            </p:cNvSpPr>
            <p:nvPr/>
          </p:nvSpPr>
          <p:spPr bwMode="auto">
            <a:xfrm>
              <a:off x="2734467" y="1350575"/>
              <a:ext cx="80753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Ji</a:t>
              </a:r>
              <a:endParaRPr lang="en-US" sz="800" dirty="0" smtClean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  <a:p>
              <a:pPr algn="ctr" eaLnBrk="1" hangingPunct="1"/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Qiang</a:t>
              </a:r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 (deputy)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90273" y="1404392"/>
            <a:ext cx="688247" cy="1164840"/>
            <a:chOff x="3500001" y="1350575"/>
            <a:chExt cx="688247" cy="1164840"/>
          </a:xfrm>
        </p:grpSpPr>
        <p:pic>
          <p:nvPicPr>
            <p:cNvPr id="15" name="Picture 6" descr="Screen Shot 2015-01-17 at 1.33.28 PM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00001" y="1691303"/>
              <a:ext cx="651809" cy="824112"/>
            </a:xfrm>
            <a:prstGeom prst="rect">
              <a:avLst/>
            </a:prstGeom>
            <a:noFill/>
            <a:ln w="9525">
              <a:solidFill>
                <a:srgbClr val="558ED5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4"/>
            <p:cNvSpPr txBox="1">
              <a:spLocks noChangeArrowheads="1"/>
            </p:cNvSpPr>
            <p:nvPr/>
          </p:nvSpPr>
          <p:spPr bwMode="auto">
            <a:xfrm>
              <a:off x="3512846" y="1350575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Rob </a:t>
              </a:r>
            </a:p>
            <a:p>
              <a:pPr algn="ctr" eaLnBrk="1" hangingPunct="1"/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Ryne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4696" y="1404392"/>
            <a:ext cx="690398" cy="1156718"/>
            <a:chOff x="604424" y="1350575"/>
            <a:chExt cx="690398" cy="1156718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363" y="1691303"/>
              <a:ext cx="675459" cy="815990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16"/>
            <p:cNvSpPr txBox="1">
              <a:spLocks noChangeArrowheads="1"/>
            </p:cNvSpPr>
            <p:nvPr/>
          </p:nvSpPr>
          <p:spPr bwMode="auto">
            <a:xfrm>
              <a:off x="604424" y="1350575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>
                  <a:solidFill>
                    <a:prstClr val="black"/>
                  </a:solidFill>
                  <a:latin typeface="Calibri" charset="0"/>
                  <a:cs typeface="Calibri" charset="0"/>
                </a:rPr>
                <a:t>Jean-Luc  </a:t>
              </a:r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Vay (lead)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</p:grpSp>
      <p:sp>
        <p:nvSpPr>
          <p:cNvPr id="43" name="TextBox 14"/>
          <p:cNvSpPr txBox="1">
            <a:spLocks noChangeArrowheads="1"/>
          </p:cNvSpPr>
          <p:nvPr/>
        </p:nvSpPr>
        <p:spPr bwMode="auto">
          <a:xfrm>
            <a:off x="1334073" y="2904677"/>
            <a:ext cx="6706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dirty="0" err="1" smtClean="0">
                <a:solidFill>
                  <a:prstClr val="black"/>
                </a:solidFill>
                <a:latin typeface="Calibri" charset="0"/>
                <a:cs typeface="Calibri" charset="0"/>
              </a:rPr>
              <a:t>Rémi</a:t>
            </a:r>
            <a:endParaRPr lang="en-US" sz="800" dirty="0" smtClean="0">
              <a:solidFill>
                <a:prstClr val="black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800" dirty="0" err="1" smtClean="0">
                <a:solidFill>
                  <a:prstClr val="black"/>
                </a:solidFill>
                <a:latin typeface="Calibri" charset="0"/>
                <a:cs typeface="Calibri" charset="0"/>
              </a:rPr>
              <a:t>Lehe</a:t>
            </a:r>
            <a:endParaRPr lang="en-US" sz="800" dirty="0">
              <a:solidFill>
                <a:prstClr val="black"/>
              </a:solidFill>
              <a:latin typeface="Calibri" charset="0"/>
              <a:cs typeface="Calibri" charset="0"/>
            </a:endParaRPr>
          </a:p>
        </p:txBody>
      </p:sp>
      <p:pic>
        <p:nvPicPr>
          <p:cNvPr id="41" name="Picture 40" descr="RHuang_Kwang_CBP_LG_PDoc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174" y="3232348"/>
            <a:ext cx="650220" cy="819505"/>
          </a:xfrm>
          <a:prstGeom prst="rect">
            <a:avLst/>
          </a:prstGeom>
          <a:ln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TextBox 14"/>
          <p:cNvSpPr txBox="1">
            <a:spLocks noChangeArrowheads="1"/>
          </p:cNvSpPr>
          <p:nvPr/>
        </p:nvSpPr>
        <p:spPr bwMode="auto">
          <a:xfrm>
            <a:off x="610663" y="2904677"/>
            <a:ext cx="6754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dirty="0" err="1" smtClean="0">
                <a:solidFill>
                  <a:prstClr val="black"/>
                </a:solidFill>
                <a:latin typeface="Calibri" charset="0"/>
                <a:cs typeface="Calibri" charset="0"/>
              </a:rPr>
              <a:t>Kilean</a:t>
            </a:r>
            <a:r>
              <a:rPr lang="en-US" sz="8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 Hwang</a:t>
            </a:r>
            <a:endParaRPr lang="en-US" sz="800" dirty="0">
              <a:solidFill>
                <a:prstClr val="black"/>
              </a:solidFill>
              <a:latin typeface="Calibri" charset="0"/>
              <a:cs typeface="Calibri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 rot="16200000">
            <a:off x="-137693" y="3448986"/>
            <a:ext cx="107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Franklin Gothic Medium"/>
              </a:rPr>
              <a:t>Postdocs</a:t>
            </a:r>
          </a:p>
        </p:txBody>
      </p:sp>
      <p:sp>
        <p:nvSpPr>
          <p:cNvPr id="99" name="TextBox 98"/>
          <p:cNvSpPr txBox="1"/>
          <p:nvPr/>
        </p:nvSpPr>
        <p:spPr>
          <a:xfrm rot="16200000">
            <a:off x="-414731" y="188213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Franklin Gothic Medium"/>
              </a:rPr>
              <a:t>Scientific Staff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764678" y="1404052"/>
            <a:ext cx="685800" cy="1164840"/>
            <a:chOff x="2054512" y="1350575"/>
            <a:chExt cx="685800" cy="1164840"/>
          </a:xfrm>
        </p:grpSpPr>
        <p:sp>
          <p:nvSpPr>
            <p:cNvPr id="86" name="TextBox 15"/>
            <p:cNvSpPr txBox="1">
              <a:spLocks noChangeArrowheads="1"/>
            </p:cNvSpPr>
            <p:nvPr/>
          </p:nvSpPr>
          <p:spPr bwMode="auto">
            <a:xfrm>
              <a:off x="2059137" y="1350575"/>
              <a:ext cx="6635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Greg</a:t>
              </a:r>
            </a:p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Penn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4512" y="1691302"/>
              <a:ext cx="685800" cy="824113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039" y="3232348"/>
            <a:ext cx="685800" cy="822960"/>
          </a:xfrm>
          <a:prstGeom prst="rect">
            <a:avLst/>
          </a:prstGeom>
          <a:ln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7" name="Group 166"/>
          <p:cNvGrpSpPr/>
          <p:nvPr/>
        </p:nvGrpSpPr>
        <p:grpSpPr>
          <a:xfrm>
            <a:off x="4183650" y="1440652"/>
            <a:ext cx="1367361" cy="1384064"/>
            <a:chOff x="3084044" y="2871223"/>
            <a:chExt cx="1367361" cy="1384064"/>
          </a:xfrm>
        </p:grpSpPr>
        <p:sp>
          <p:nvSpPr>
            <p:cNvPr id="100" name="TextBox 99"/>
            <p:cNvSpPr txBox="1"/>
            <p:nvPr/>
          </p:nvSpPr>
          <p:spPr>
            <a:xfrm>
              <a:off x="3084044" y="3978288"/>
              <a:ext cx="1367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1F497D"/>
                  </a:solidFill>
                  <a:latin typeface="Franklin Gothic Medium"/>
                </a:rPr>
                <a:t>Admin. Support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8026" y="3181792"/>
              <a:ext cx="685800" cy="822960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9" name="TextBox 14"/>
            <p:cNvSpPr txBox="1">
              <a:spLocks noChangeArrowheads="1"/>
            </p:cNvSpPr>
            <p:nvPr/>
          </p:nvSpPr>
          <p:spPr bwMode="auto">
            <a:xfrm>
              <a:off x="3328026" y="2871223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Lucky</a:t>
              </a:r>
            </a:p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Cortez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</p:grpSp>
      <p:pic>
        <p:nvPicPr>
          <p:cNvPr id="116" name="Picture 1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540" y="1750843"/>
            <a:ext cx="685800" cy="817237"/>
          </a:xfrm>
          <a:prstGeom prst="rect">
            <a:avLst/>
          </a:prstGeom>
          <a:ln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308" y="1750843"/>
            <a:ext cx="685800" cy="818389"/>
          </a:xfrm>
          <a:prstGeom prst="rect">
            <a:avLst/>
          </a:prstGeom>
          <a:ln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077" y="1748922"/>
            <a:ext cx="676656" cy="822960"/>
          </a:xfrm>
          <a:prstGeom prst="rect">
            <a:avLst/>
          </a:prstGeom>
          <a:ln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702" y="1746272"/>
            <a:ext cx="676656" cy="822960"/>
          </a:xfrm>
          <a:prstGeom prst="rect">
            <a:avLst/>
          </a:prstGeom>
          <a:ln>
            <a:solidFill>
              <a:srgbClr val="558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2" name="TextBox 131"/>
          <p:cNvSpPr txBox="1"/>
          <p:nvPr/>
        </p:nvSpPr>
        <p:spPr>
          <a:xfrm rot="16200000">
            <a:off x="4747022" y="1871787"/>
            <a:ext cx="143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Franklin Gothic Medium"/>
              </a:rPr>
              <a:t>ATAP </a:t>
            </a:r>
            <a:r>
              <a:rPr lang="en-US" dirty="0" err="1" smtClean="0">
                <a:solidFill>
                  <a:srgbClr val="1F497D"/>
                </a:solidFill>
                <a:latin typeface="Franklin Gothic Medium"/>
              </a:rPr>
              <a:t>Collab</a:t>
            </a:r>
            <a:r>
              <a:rPr lang="en-US" dirty="0" smtClean="0">
                <a:solidFill>
                  <a:srgbClr val="1F497D"/>
                </a:solidFill>
                <a:latin typeface="Franklin Gothic Medium"/>
              </a:rPr>
              <a:t>.</a:t>
            </a:r>
          </a:p>
        </p:txBody>
      </p:sp>
      <p:grpSp>
        <p:nvGrpSpPr>
          <p:cNvPr id="143" name="Group 142"/>
          <p:cNvGrpSpPr/>
          <p:nvPr/>
        </p:nvGrpSpPr>
        <p:grpSpPr>
          <a:xfrm>
            <a:off x="5689540" y="1418612"/>
            <a:ext cx="2845758" cy="1354018"/>
            <a:chOff x="4798743" y="1352749"/>
            <a:chExt cx="2845758" cy="1354018"/>
          </a:xfrm>
        </p:grpSpPr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4798743" y="1352749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Carlo</a:t>
              </a:r>
            </a:p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Benedetti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56" name="TextBox 55"/>
            <p:cNvSpPr txBox="1">
              <a:spLocks noChangeArrowheads="1"/>
            </p:cNvSpPr>
            <p:nvPr/>
          </p:nvSpPr>
          <p:spPr bwMode="auto">
            <a:xfrm>
              <a:off x="4798743" y="2491323"/>
              <a:ext cx="67540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BELLA</a:t>
              </a:r>
            </a:p>
          </p:txBody>
        </p:sp>
        <p:sp>
          <p:nvSpPr>
            <p:cNvPr id="137" name="TextBox 136"/>
            <p:cNvSpPr txBox="1">
              <a:spLocks noChangeArrowheads="1"/>
            </p:cNvSpPr>
            <p:nvPr/>
          </p:nvSpPr>
          <p:spPr bwMode="auto">
            <a:xfrm>
              <a:off x="5522195" y="1352749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Stepan</a:t>
              </a:r>
              <a:endParaRPr lang="en-US" sz="800" dirty="0" smtClean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  <a:p>
              <a:pPr algn="ctr" eaLnBrk="1" hangingPunct="1"/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Bulanov</a:t>
              </a:r>
              <a:endParaRPr lang="en-US" sz="800" dirty="0" smtClean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38" name="TextBox 137"/>
            <p:cNvSpPr txBox="1">
              <a:spLocks noChangeArrowheads="1"/>
            </p:cNvSpPr>
            <p:nvPr/>
          </p:nvSpPr>
          <p:spPr bwMode="auto">
            <a:xfrm>
              <a:off x="6245647" y="1352749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Hiroshi</a:t>
              </a:r>
            </a:p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Nishimura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39" name="TextBox 138"/>
            <p:cNvSpPr txBox="1">
              <a:spLocks noChangeArrowheads="1"/>
            </p:cNvSpPr>
            <p:nvPr/>
          </p:nvSpPr>
          <p:spPr bwMode="auto">
            <a:xfrm>
              <a:off x="6969099" y="1352749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Changchun</a:t>
              </a:r>
            </a:p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Sun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40" name="TextBox 139"/>
            <p:cNvSpPr txBox="1">
              <a:spLocks noChangeArrowheads="1"/>
            </p:cNvSpPr>
            <p:nvPr/>
          </p:nvSpPr>
          <p:spPr bwMode="auto">
            <a:xfrm>
              <a:off x="5522195" y="2491323"/>
              <a:ext cx="67540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BELLA</a:t>
              </a:r>
            </a:p>
          </p:txBody>
        </p:sp>
        <p:sp>
          <p:nvSpPr>
            <p:cNvPr id="141" name="TextBox 140"/>
            <p:cNvSpPr txBox="1">
              <a:spLocks noChangeArrowheads="1"/>
            </p:cNvSpPr>
            <p:nvPr/>
          </p:nvSpPr>
          <p:spPr bwMode="auto">
            <a:xfrm>
              <a:off x="6245647" y="2491323"/>
              <a:ext cx="67540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ALS</a:t>
              </a:r>
            </a:p>
          </p:txBody>
        </p:sp>
        <p:sp>
          <p:nvSpPr>
            <p:cNvPr id="142" name="TextBox 141"/>
            <p:cNvSpPr txBox="1">
              <a:spLocks noChangeArrowheads="1"/>
            </p:cNvSpPr>
            <p:nvPr/>
          </p:nvSpPr>
          <p:spPr bwMode="auto">
            <a:xfrm>
              <a:off x="6969099" y="2491323"/>
              <a:ext cx="67540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ALS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676019" y="2907047"/>
            <a:ext cx="2936172" cy="1354018"/>
            <a:chOff x="5143929" y="2968981"/>
            <a:chExt cx="2936172" cy="1354018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0438" y="3297246"/>
              <a:ext cx="667512" cy="820626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8651" y="3297246"/>
              <a:ext cx="662940" cy="818388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4004" y="3297246"/>
              <a:ext cx="685800" cy="818388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3929" y="3297246"/>
              <a:ext cx="681228" cy="817935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44" name="Group 143"/>
            <p:cNvGrpSpPr/>
            <p:nvPr/>
          </p:nvGrpSpPr>
          <p:grpSpPr>
            <a:xfrm>
              <a:off x="5152751" y="2968981"/>
              <a:ext cx="2927350" cy="1354018"/>
              <a:chOff x="4798743" y="1352749"/>
              <a:chExt cx="2927350" cy="1354018"/>
            </a:xfrm>
          </p:grpSpPr>
          <p:sp>
            <p:nvSpPr>
              <p:cNvPr id="145" name="TextBox 144"/>
              <p:cNvSpPr txBox="1">
                <a:spLocks noChangeArrowheads="1"/>
              </p:cNvSpPr>
              <p:nvPr/>
            </p:nvSpPr>
            <p:spPr bwMode="auto">
              <a:xfrm>
                <a:off x="4798743" y="1352749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William</a:t>
                </a:r>
              </a:p>
              <a:p>
                <a:pPr algn="ctr" eaLnBrk="1" hangingPunct="1"/>
                <a:r>
                  <a:rPr lang="en-US" sz="800" dirty="0" err="1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Fawley</a:t>
                </a:r>
                <a:endParaRPr lang="en-US" sz="800" dirty="0">
                  <a:solidFill>
                    <a:prstClr val="black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46" name="TextBox 145"/>
              <p:cNvSpPr txBox="1">
                <a:spLocks noChangeArrowheads="1"/>
              </p:cNvSpPr>
              <p:nvPr/>
            </p:nvSpPr>
            <p:spPr bwMode="auto">
              <a:xfrm>
                <a:off x="4798743" y="2491323"/>
                <a:ext cx="67540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LBNL/SLAC</a:t>
                </a:r>
              </a:p>
            </p:txBody>
          </p:sp>
          <p:sp>
            <p:nvSpPr>
              <p:cNvPr id="147" name="TextBox 146"/>
              <p:cNvSpPr txBox="1">
                <a:spLocks noChangeArrowheads="1"/>
              </p:cNvSpPr>
              <p:nvPr/>
            </p:nvSpPr>
            <p:spPr bwMode="auto">
              <a:xfrm>
                <a:off x="5522195" y="1352749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Alex</a:t>
                </a:r>
              </a:p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Friedman</a:t>
                </a:r>
              </a:p>
            </p:txBody>
          </p:sp>
          <p:sp>
            <p:nvSpPr>
              <p:cNvPr id="148" name="TextBox 147"/>
              <p:cNvSpPr txBox="1">
                <a:spLocks noChangeArrowheads="1"/>
              </p:cNvSpPr>
              <p:nvPr/>
            </p:nvSpPr>
            <p:spPr bwMode="auto">
              <a:xfrm>
                <a:off x="6245647" y="1352749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Miguel</a:t>
                </a:r>
              </a:p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Furman</a:t>
                </a:r>
                <a:endParaRPr lang="en-US" sz="800" dirty="0">
                  <a:solidFill>
                    <a:prstClr val="black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49" name="TextBox 148"/>
              <p:cNvSpPr txBox="1">
                <a:spLocks noChangeArrowheads="1"/>
              </p:cNvSpPr>
              <p:nvPr/>
            </p:nvSpPr>
            <p:spPr bwMode="auto">
              <a:xfrm>
                <a:off x="6969099" y="1352749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Brendan</a:t>
                </a:r>
              </a:p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Godfrey</a:t>
                </a:r>
                <a:endParaRPr lang="en-US" sz="800" dirty="0">
                  <a:solidFill>
                    <a:prstClr val="black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0" name="TextBox 149"/>
              <p:cNvSpPr txBox="1">
                <a:spLocks noChangeArrowheads="1"/>
              </p:cNvSpPr>
              <p:nvPr/>
            </p:nvSpPr>
            <p:spPr bwMode="auto">
              <a:xfrm>
                <a:off x="5522195" y="2491323"/>
                <a:ext cx="67540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LLNL</a:t>
                </a:r>
              </a:p>
            </p:txBody>
          </p:sp>
          <p:sp>
            <p:nvSpPr>
              <p:cNvPr id="151" name="TextBox 150"/>
              <p:cNvSpPr txBox="1">
                <a:spLocks noChangeArrowheads="1"/>
              </p:cNvSpPr>
              <p:nvPr/>
            </p:nvSpPr>
            <p:spPr bwMode="auto">
              <a:xfrm>
                <a:off x="6245647" y="2491323"/>
                <a:ext cx="67540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LBNL</a:t>
                </a:r>
              </a:p>
            </p:txBody>
          </p:sp>
          <p:sp>
            <p:nvSpPr>
              <p:cNvPr id="152" name="TextBox 151"/>
              <p:cNvSpPr txBox="1">
                <a:spLocks noChangeArrowheads="1"/>
              </p:cNvSpPr>
              <p:nvPr/>
            </p:nvSpPr>
            <p:spPr bwMode="auto">
              <a:xfrm>
                <a:off x="6969099" y="2491323"/>
                <a:ext cx="7569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U. Maryland</a:t>
                </a:r>
              </a:p>
            </p:txBody>
          </p:sp>
        </p:grpSp>
      </p:grpSp>
      <p:grpSp>
        <p:nvGrpSpPr>
          <p:cNvPr id="163" name="Group 162"/>
          <p:cNvGrpSpPr/>
          <p:nvPr/>
        </p:nvGrpSpPr>
        <p:grpSpPr>
          <a:xfrm>
            <a:off x="5660816" y="4401919"/>
            <a:ext cx="2897019" cy="1477128"/>
            <a:chOff x="5128726" y="4392642"/>
            <a:chExt cx="2897019" cy="147712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343" y="4719958"/>
              <a:ext cx="686206" cy="818388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3847" y="4719958"/>
              <a:ext cx="685800" cy="818388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9945" y="4718705"/>
              <a:ext cx="685800" cy="813816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1245" y="4719958"/>
              <a:ext cx="685800" cy="818388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53" name="Group 152"/>
            <p:cNvGrpSpPr/>
            <p:nvPr/>
          </p:nvGrpSpPr>
          <p:grpSpPr>
            <a:xfrm>
              <a:off x="5128726" y="4392642"/>
              <a:ext cx="2845758" cy="1477128"/>
              <a:chOff x="4798743" y="1352749"/>
              <a:chExt cx="2845758" cy="1477128"/>
            </a:xfrm>
          </p:grpSpPr>
          <p:sp>
            <p:nvSpPr>
              <p:cNvPr id="154" name="TextBox 153"/>
              <p:cNvSpPr txBox="1">
                <a:spLocks noChangeArrowheads="1"/>
              </p:cNvSpPr>
              <p:nvPr/>
            </p:nvSpPr>
            <p:spPr bwMode="auto">
              <a:xfrm>
                <a:off x="4798743" y="1352749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David</a:t>
                </a:r>
              </a:p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Grote</a:t>
                </a:r>
                <a:endParaRPr lang="en-US" sz="800" dirty="0">
                  <a:solidFill>
                    <a:prstClr val="black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5" name="TextBox 154"/>
              <p:cNvSpPr txBox="1">
                <a:spLocks noChangeArrowheads="1"/>
              </p:cNvSpPr>
              <p:nvPr/>
            </p:nvSpPr>
            <p:spPr bwMode="auto">
              <a:xfrm>
                <a:off x="4798743" y="2491323"/>
                <a:ext cx="67540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LLNL</a:t>
                </a:r>
              </a:p>
            </p:txBody>
          </p:sp>
          <p:sp>
            <p:nvSpPr>
              <p:cNvPr id="156" name="TextBox 155"/>
              <p:cNvSpPr txBox="1">
                <a:spLocks noChangeArrowheads="1"/>
              </p:cNvSpPr>
              <p:nvPr/>
            </p:nvSpPr>
            <p:spPr bwMode="auto">
              <a:xfrm>
                <a:off x="5522195" y="1352749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Axel</a:t>
                </a:r>
              </a:p>
              <a:p>
                <a:pPr algn="ctr" eaLnBrk="1" hangingPunct="1"/>
                <a:r>
                  <a:rPr lang="en-US" sz="800" dirty="0" err="1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Huebl</a:t>
                </a:r>
                <a:endPara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7" name="TextBox 156"/>
              <p:cNvSpPr txBox="1">
                <a:spLocks noChangeArrowheads="1"/>
              </p:cNvSpPr>
              <p:nvPr/>
            </p:nvSpPr>
            <p:spPr bwMode="auto">
              <a:xfrm>
                <a:off x="6245647" y="1352749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Manuel</a:t>
                </a:r>
              </a:p>
              <a:p>
                <a:pPr algn="ctr" eaLnBrk="1" hangingPunct="1"/>
                <a:r>
                  <a:rPr lang="en-US" sz="800" dirty="0" err="1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Kirchen</a:t>
                </a:r>
                <a:endParaRPr lang="en-US" sz="800" dirty="0">
                  <a:solidFill>
                    <a:prstClr val="black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8" name="TextBox 157"/>
              <p:cNvSpPr txBox="1">
                <a:spLocks noChangeArrowheads="1"/>
              </p:cNvSpPr>
              <p:nvPr/>
            </p:nvSpPr>
            <p:spPr bwMode="auto">
              <a:xfrm>
                <a:off x="6969099" y="1352749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Steven</a:t>
                </a:r>
              </a:p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Lund</a:t>
                </a:r>
                <a:endParaRPr lang="en-US" sz="800" dirty="0">
                  <a:solidFill>
                    <a:prstClr val="black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59" name="TextBox 158"/>
              <p:cNvSpPr txBox="1">
                <a:spLocks noChangeArrowheads="1"/>
              </p:cNvSpPr>
              <p:nvPr/>
            </p:nvSpPr>
            <p:spPr bwMode="auto">
              <a:xfrm>
                <a:off x="5522195" y="2491323"/>
                <a:ext cx="67540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U. Dresden</a:t>
                </a:r>
              </a:p>
            </p:txBody>
          </p:sp>
          <p:sp>
            <p:nvSpPr>
              <p:cNvPr id="160" name="TextBox 159"/>
              <p:cNvSpPr txBox="1">
                <a:spLocks noChangeArrowheads="1"/>
              </p:cNvSpPr>
              <p:nvPr/>
            </p:nvSpPr>
            <p:spPr bwMode="auto">
              <a:xfrm>
                <a:off x="6245647" y="2491323"/>
                <a:ext cx="67540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U. Hamburg</a:t>
                </a:r>
              </a:p>
            </p:txBody>
          </p:sp>
          <p:sp>
            <p:nvSpPr>
              <p:cNvPr id="161" name="TextBox 160"/>
              <p:cNvSpPr txBox="1">
                <a:spLocks noChangeArrowheads="1"/>
              </p:cNvSpPr>
              <p:nvPr/>
            </p:nvSpPr>
            <p:spPr bwMode="auto">
              <a:xfrm>
                <a:off x="6969099" y="2491323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Michigan State U.</a:t>
                </a:r>
              </a:p>
            </p:txBody>
          </p:sp>
        </p:grpSp>
      </p:grpSp>
      <p:sp>
        <p:nvSpPr>
          <p:cNvPr id="165" name="TextBox 164"/>
          <p:cNvSpPr txBox="1"/>
          <p:nvPr/>
        </p:nvSpPr>
        <p:spPr>
          <a:xfrm rot="16200000">
            <a:off x="4924485" y="4141907"/>
            <a:ext cx="107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Franklin Gothic Medium"/>
              </a:rPr>
              <a:t>Affiliates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7494" y="4390269"/>
            <a:ext cx="3965616" cy="1376234"/>
            <a:chOff x="227222" y="4380992"/>
            <a:chExt cx="3965616" cy="1376234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7577" y="4716531"/>
              <a:ext cx="675403" cy="824230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TextBox 14"/>
            <p:cNvSpPr txBox="1">
              <a:spLocks noChangeArrowheads="1"/>
            </p:cNvSpPr>
            <p:nvPr/>
          </p:nvSpPr>
          <p:spPr bwMode="auto">
            <a:xfrm>
              <a:off x="613039" y="4380992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Guillaume </a:t>
              </a:r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Blaclard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05" name="TextBox 14"/>
            <p:cNvSpPr txBox="1">
              <a:spLocks noChangeArrowheads="1"/>
            </p:cNvSpPr>
            <p:nvPr/>
          </p:nvSpPr>
          <p:spPr bwMode="auto">
            <a:xfrm>
              <a:off x="1338707" y="4380992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Patrick </a:t>
              </a:r>
            </a:p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Lee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 rot="16200000">
              <a:off x="-120188" y="4952433"/>
              <a:ext cx="1064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  <a:latin typeface="Franklin Gothic Medium"/>
                </a:rPr>
                <a:t>Students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5735" y="4716531"/>
              <a:ext cx="685800" cy="822960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4290" y="4716531"/>
              <a:ext cx="685800" cy="822960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846" y="4716531"/>
              <a:ext cx="679992" cy="815990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022" y="4716531"/>
              <a:ext cx="685800" cy="822960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6" name="TextBox 14"/>
            <p:cNvSpPr txBox="1">
              <a:spLocks noChangeArrowheads="1"/>
            </p:cNvSpPr>
            <p:nvPr/>
          </p:nvSpPr>
          <p:spPr bwMode="auto">
            <a:xfrm>
              <a:off x="3515712" y="4380992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Yue</a:t>
              </a:r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 </a:t>
              </a:r>
            </a:p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Tao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27" name="TextBox 14"/>
            <p:cNvSpPr txBox="1">
              <a:spLocks noChangeArrowheads="1"/>
            </p:cNvSpPr>
            <p:nvPr/>
          </p:nvSpPr>
          <p:spPr bwMode="auto">
            <a:xfrm>
              <a:off x="2064375" y="4380992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Zhicong</a:t>
              </a:r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 </a:t>
              </a:r>
            </a:p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Liu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28" name="TextBox 14"/>
            <p:cNvSpPr txBox="1">
              <a:spLocks noChangeArrowheads="1"/>
            </p:cNvSpPr>
            <p:nvPr/>
          </p:nvSpPr>
          <p:spPr bwMode="auto">
            <a:xfrm>
              <a:off x="2790043" y="4380992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Chuwen</a:t>
              </a:r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 </a:t>
              </a:r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Luo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66" name="TextBox 165"/>
            <p:cNvSpPr txBox="1">
              <a:spLocks noChangeArrowheads="1"/>
            </p:cNvSpPr>
            <p:nvPr/>
          </p:nvSpPr>
          <p:spPr bwMode="auto">
            <a:xfrm>
              <a:off x="1246694" y="5541782"/>
              <a:ext cx="84495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U. Paris-</a:t>
              </a:r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Saclay</a:t>
              </a:r>
              <a:endParaRPr lang="en-US" sz="800" dirty="0" smtClean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52712" y="2899202"/>
            <a:ext cx="2133609" cy="1165362"/>
            <a:chOff x="2062440" y="2845903"/>
            <a:chExt cx="2133609" cy="1165362"/>
          </a:xfrm>
        </p:grpSpPr>
        <p:grpSp>
          <p:nvGrpSpPr>
            <p:cNvPr id="9" name="Group 8"/>
            <p:cNvGrpSpPr/>
            <p:nvPr/>
          </p:nvGrpSpPr>
          <p:grpSpPr>
            <a:xfrm>
              <a:off x="2062440" y="2856853"/>
              <a:ext cx="675402" cy="1146418"/>
              <a:chOff x="2062440" y="2851378"/>
              <a:chExt cx="675402" cy="1146418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 rotWithShape="1"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658" y="3175990"/>
                <a:ext cx="657034" cy="821806"/>
              </a:xfrm>
              <a:prstGeom prst="rect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2" name="TextBox 14"/>
              <p:cNvSpPr txBox="1">
                <a:spLocks noChangeArrowheads="1"/>
              </p:cNvSpPr>
              <p:nvPr/>
            </p:nvSpPr>
            <p:spPr bwMode="auto">
              <a:xfrm>
                <a:off x="2062440" y="2851378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Olga </a:t>
                </a:r>
                <a:r>
                  <a:rPr lang="en-US" sz="800" dirty="0" err="1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Shapoval</a:t>
                </a:r>
                <a:endParaRPr lang="en-US" sz="800" dirty="0">
                  <a:solidFill>
                    <a:prstClr val="black"/>
                  </a:solidFill>
                  <a:latin typeface="Calibri" charset="0"/>
                  <a:cs typeface="Calibri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774405" y="2851378"/>
              <a:ext cx="684556" cy="1159887"/>
              <a:chOff x="2785355" y="2845903"/>
              <a:chExt cx="684556" cy="1159887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 rotWithShape="1"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85355" y="3176539"/>
                <a:ext cx="684556" cy="829251"/>
              </a:xfrm>
              <a:prstGeom prst="rect">
                <a:avLst/>
              </a:prstGeom>
              <a:ln>
                <a:solidFill>
                  <a:srgbClr val="558ED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5" name="TextBox 14"/>
              <p:cNvSpPr txBox="1">
                <a:spLocks noChangeArrowheads="1"/>
              </p:cNvSpPr>
              <p:nvPr/>
            </p:nvSpPr>
            <p:spPr bwMode="auto">
              <a:xfrm>
                <a:off x="2785851" y="2845903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err="1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Jaehong</a:t>
                </a:r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 Park</a:t>
                </a:r>
                <a:endParaRPr lang="en-US" sz="800" dirty="0">
                  <a:solidFill>
                    <a:prstClr val="black"/>
                  </a:solidFill>
                  <a:latin typeface="Calibri" charset="0"/>
                  <a:cs typeface="Calibri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3510897" y="2845903"/>
              <a:ext cx="685152" cy="1159520"/>
              <a:chOff x="3510897" y="2845903"/>
              <a:chExt cx="685152" cy="1159520"/>
            </a:xfrm>
          </p:grpSpPr>
          <p:pic>
            <p:nvPicPr>
              <p:cNvPr id="93" name="Picture 92"/>
              <p:cNvPicPr>
                <a:picLocks noChangeAspect="1"/>
              </p:cNvPicPr>
              <p:nvPr/>
            </p:nvPicPr>
            <p:blipFill rotWithShape="1"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10897" y="3181423"/>
                <a:ext cx="677351" cy="824000"/>
              </a:xfrm>
              <a:prstGeom prst="rect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4" name="TextBox 14"/>
              <p:cNvSpPr txBox="1">
                <a:spLocks noChangeArrowheads="1"/>
              </p:cNvSpPr>
              <p:nvPr/>
            </p:nvSpPr>
            <p:spPr bwMode="auto">
              <a:xfrm>
                <a:off x="3520647" y="2845903"/>
                <a:ext cx="675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800" dirty="0" err="1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Maxence</a:t>
                </a:r>
                <a:r>
                  <a:rPr lang="en-US" sz="800" dirty="0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 </a:t>
                </a:r>
                <a:endParaRPr lang="en-US" sz="800" dirty="0">
                  <a:solidFill>
                    <a:prstClr val="black"/>
                  </a:solidFill>
                  <a:latin typeface="Calibri" charset="0"/>
                  <a:cs typeface="Calibri" charset="0"/>
                </a:endParaRPr>
              </a:p>
              <a:p>
                <a:pPr algn="ctr" eaLnBrk="1" hangingPunct="1"/>
                <a:r>
                  <a:rPr lang="en-US" sz="800" dirty="0" err="1" smtClean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Thevenet</a:t>
                </a:r>
                <a:endPara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4073904" y="2910152"/>
            <a:ext cx="1005121" cy="1489815"/>
            <a:chOff x="2628559" y="2851378"/>
            <a:chExt cx="1005121" cy="1489815"/>
          </a:xfrm>
        </p:grpSpPr>
        <p:sp>
          <p:nvSpPr>
            <p:cNvPr id="136" name="TextBox 14"/>
            <p:cNvSpPr txBox="1">
              <a:spLocks noChangeArrowheads="1"/>
            </p:cNvSpPr>
            <p:nvPr/>
          </p:nvSpPr>
          <p:spPr bwMode="auto">
            <a:xfrm>
              <a:off x="2785851" y="2851378"/>
              <a:ext cx="675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Henri</a:t>
              </a:r>
            </a:p>
            <a:p>
              <a:pPr algn="ctr" eaLnBrk="1" hangingPunct="1"/>
              <a:r>
                <a:rPr lang="en-US" sz="8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Vincenti</a:t>
              </a:r>
              <a:endParaRPr lang="en-US" sz="8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64" name="TextBox 163"/>
            <p:cNvSpPr txBox="1">
              <a:spLocks noChangeArrowheads="1"/>
            </p:cNvSpPr>
            <p:nvPr/>
          </p:nvSpPr>
          <p:spPr bwMode="auto">
            <a:xfrm>
              <a:off x="2628559" y="4002639"/>
              <a:ext cx="100512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CEA</a:t>
              </a:r>
            </a:p>
            <a:p>
              <a:pPr algn="ctr" eaLnBrk="1" hangingPunct="1"/>
              <a:r>
                <a:rPr lang="en-US" sz="800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(M. Curie Fellow)</a:t>
              </a:r>
              <a:endParaRPr lang="en-US" sz="8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6401" y="3179049"/>
              <a:ext cx="676656" cy="822960"/>
            </a:xfrm>
            <a:prstGeom prst="rect">
              <a:avLst/>
            </a:prstGeom>
            <a:ln>
              <a:solidFill>
                <a:srgbClr val="558ED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726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833437"/>
            <a:ext cx="9144000" cy="6024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37"/>
          </a:xfrm>
        </p:spPr>
        <p:txBody>
          <a:bodyPr/>
          <a:lstStyle/>
          <a:p>
            <a:r>
              <a:rPr lang="en-US" dirty="0"/>
              <a:t>Simulation gives insight in e-cloud/bunch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20</a:t>
            </a:fld>
            <a:endParaRPr lang="en-US" dirty="0"/>
          </a:p>
        </p:txBody>
      </p:sp>
      <p:sp>
        <p:nvSpPr>
          <p:cNvPr id="34" name="Slide Number Placeholder 5"/>
          <p:cNvSpPr txBox="1">
            <a:spLocks/>
          </p:cNvSpPr>
          <p:nvPr/>
        </p:nvSpPr>
        <p:spPr>
          <a:xfrm>
            <a:off x="7102475" y="6588125"/>
            <a:ext cx="19050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B231EE-A68C-8C4C-ABBE-955979E5659C}" type="slidenum">
              <a:rPr lang="en-US" altLang="x-none" smtClean="0"/>
              <a:pPr/>
              <a:t>20</a:t>
            </a:fld>
            <a:endParaRPr lang="en-US" altLang="x-none" sz="1400" dirty="0">
              <a:latin typeface="Times New Roman" charset="0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95250" y="838200"/>
            <a:ext cx="8875713" cy="5788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10" descr="beam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849313"/>
            <a:ext cx="79248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5"/>
          <p:cNvSpPr>
            <a:spLocks/>
          </p:cNvSpPr>
          <p:nvPr/>
        </p:nvSpPr>
        <p:spPr bwMode="auto">
          <a:xfrm>
            <a:off x="215900" y="858838"/>
            <a:ext cx="6861175" cy="16557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 flipV="1">
            <a:off x="217488" y="4700588"/>
            <a:ext cx="6811962" cy="1897062"/>
          </a:xfrm>
          <a:custGeom>
            <a:avLst/>
            <a:gdLst>
              <a:gd name="T0" fmla="*/ 9 w 4322"/>
              <a:gd name="T1" fmla="*/ 1021 h 1037"/>
              <a:gd name="T2" fmla="*/ 4322 w 4322"/>
              <a:gd name="T3" fmla="*/ 0 h 1037"/>
              <a:gd name="T4" fmla="*/ 4322 w 4322"/>
              <a:gd name="T5" fmla="*/ 70 h 1037"/>
              <a:gd name="T6" fmla="*/ 0 w 4322"/>
              <a:gd name="T7" fmla="*/ 1037 h 1037"/>
              <a:gd name="T8" fmla="*/ 0 w 4322"/>
              <a:gd name="T9" fmla="*/ 1018 h 1037"/>
              <a:gd name="T10" fmla="*/ 9 w 4322"/>
              <a:gd name="T11" fmla="*/ 1021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2" h="1037">
                <a:moveTo>
                  <a:pt x="9" y="1021"/>
                </a:moveTo>
                <a:lnTo>
                  <a:pt x="4322" y="0"/>
                </a:lnTo>
                <a:lnTo>
                  <a:pt x="4322" y="70"/>
                </a:lnTo>
                <a:lnTo>
                  <a:pt x="0" y="1037"/>
                </a:lnTo>
                <a:lnTo>
                  <a:pt x="0" y="1018"/>
                </a:lnTo>
                <a:lnTo>
                  <a:pt x="9" y="1021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 rot="20739885">
            <a:off x="5241925" y="908050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200">
                <a:solidFill>
                  <a:schemeClr val="folHlink"/>
                </a:solidFill>
              </a:rPr>
              <a:t>chamber wall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21589886">
            <a:off x="7235825" y="3627438"/>
            <a:ext cx="568325" cy="192087"/>
          </a:xfrm>
          <a:prstGeom prst="rightArrow">
            <a:avLst>
              <a:gd name="adj1" fmla="val 50000"/>
              <a:gd name="adj2" fmla="val 73967"/>
            </a:avLst>
          </a:prstGeom>
          <a:solidFill>
            <a:srgbClr val="48C2DE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9375" y="6205538"/>
            <a:ext cx="688657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2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x-none" sz="1600" dirty="0">
                <a:solidFill>
                  <a:schemeClr val="bg1"/>
                </a:solidFill>
              </a:rPr>
              <a:t>Beam density (x10</a:t>
            </a:r>
            <a:r>
              <a:rPr lang="en-US" altLang="x-none" sz="1600" baseline="30000" dirty="0">
                <a:solidFill>
                  <a:schemeClr val="bg1"/>
                </a:solidFill>
              </a:rPr>
              <a:t>15</a:t>
            </a:r>
            <a:r>
              <a:rPr lang="en-US" altLang="x-none" sz="1600" dirty="0">
                <a:solidFill>
                  <a:schemeClr val="bg1"/>
                </a:solidFill>
              </a:rPr>
              <a:t>m</a:t>
            </a:r>
            <a:r>
              <a:rPr lang="en-US" altLang="x-none" sz="1600" baseline="30000" dirty="0">
                <a:solidFill>
                  <a:schemeClr val="bg1"/>
                </a:solidFill>
              </a:rPr>
              <a:t>-3</a:t>
            </a:r>
            <a:r>
              <a:rPr lang="en-US" altLang="x-none" sz="1600" dirty="0">
                <a:solidFill>
                  <a:schemeClr val="bg1"/>
                </a:solidFill>
              </a:rPr>
              <a:t>) at turn </a:t>
            </a:r>
            <a:r>
              <a:rPr lang="en-US" altLang="x-none" sz="1600" dirty="0">
                <a:solidFill>
                  <a:srgbClr val="FFFF00"/>
                </a:solidFill>
              </a:rPr>
              <a:t>500</a:t>
            </a:r>
            <a:r>
              <a:rPr lang="en-US" altLang="x-none" sz="1600" dirty="0">
                <a:solidFill>
                  <a:schemeClr val="bg1"/>
                </a:solidFill>
              </a:rPr>
              <a:t> (bunches 35-36 = buckets 176-181)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68288" y="914400"/>
            <a:ext cx="126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bg1"/>
                </a:solidFill>
              </a:rPr>
              <a:t>3D view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096963" y="1322388"/>
            <a:ext cx="582612" cy="4524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scene3d>
            <a:camera prst="legacyPerspectiveLeft">
              <a:rot lat="21299999" lon="0" rev="0"/>
            </a:camera>
            <a:lightRig rig="legacyFlat2" dir="b"/>
          </a:scene3d>
          <a:sp3d extrusionH="12673000" contourW="12700" prstMaterial="legacyWirefram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226973" y="2685842"/>
            <a:ext cx="1119535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1600" dirty="0" smtClean="0">
                <a:solidFill>
                  <a:schemeClr val="bg1"/>
                </a:solidFill>
              </a:rPr>
              <a:t>Bunch 35</a:t>
            </a:r>
            <a:endParaRPr lang="en-US" altLang="x-none" sz="1600" dirty="0">
              <a:solidFill>
                <a:schemeClr val="bg1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93696" y="2884071"/>
            <a:ext cx="1119535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1600" smtClean="0">
                <a:solidFill>
                  <a:schemeClr val="bg1"/>
                </a:solidFill>
              </a:rPr>
              <a:t>Bunch 36</a:t>
            </a:r>
            <a:endParaRPr lang="en-US" altLang="x-non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Self-consistent evolution of e-cloud buildup and effects </a:t>
            </a:r>
            <a:br>
              <a:rPr lang="en-US" dirty="0" smtClean="0"/>
            </a:br>
            <a:r>
              <a:rPr lang="en-US" dirty="0" smtClean="0"/>
              <a:t>for 3 consecutive beams of 72 bunches in SPS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movie_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535" y="1729067"/>
            <a:ext cx="4064000" cy="4064000"/>
          </a:xfrm>
          <a:prstGeom prst="rect">
            <a:avLst/>
          </a:prstGeom>
        </p:spPr>
      </p:pic>
      <p:pic>
        <p:nvPicPr>
          <p:cNvPr id="6" name="movie_6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2800" y="1729067"/>
            <a:ext cx="4064000" cy="406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2582" y="1177612"/>
            <a:ext cx="656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01186C"/>
                </a:solidFill>
                <a:latin typeface="Calibri"/>
                <a:cs typeface="Calibri"/>
              </a:rPr>
              <a:t>Bunch by bunch evolution at </a:t>
            </a:r>
            <a:r>
              <a:rPr lang="en-US" sz="2000" dirty="0">
                <a:solidFill>
                  <a:srgbClr val="01186C"/>
                </a:solidFill>
                <a:latin typeface="Calibri"/>
                <a:cs typeface="Calibri"/>
              </a:rPr>
              <a:t>fixed 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0963" y="1513858"/>
            <a:ext cx="13118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1186C"/>
                </a:solidFill>
                <a:latin typeface="Calibri"/>
                <a:cs typeface="Calibri"/>
              </a:rPr>
              <a:t>Turn 1</a:t>
            </a:r>
          </a:p>
          <a:p>
            <a:pPr algn="ctr"/>
            <a:r>
              <a:rPr lang="en-US" sz="1200" dirty="0" smtClean="0">
                <a:solidFill>
                  <a:srgbClr val="01186C"/>
                </a:solidFill>
                <a:latin typeface="Calibri"/>
                <a:cs typeface="Calibri"/>
              </a:rPr>
              <a:t>Proton density</a:t>
            </a:r>
            <a:endParaRPr lang="en-US" sz="1200" dirty="0">
              <a:solidFill>
                <a:srgbClr val="01186C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9777" y="3555484"/>
            <a:ext cx="13118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01186C"/>
                </a:solidFill>
                <a:latin typeface="Calibri"/>
                <a:cs typeface="Calibri"/>
              </a:rPr>
              <a:t>Electron </a:t>
            </a:r>
            <a:r>
              <a:rPr lang="en-US" sz="1200" dirty="0" smtClean="0">
                <a:solidFill>
                  <a:srgbClr val="01186C"/>
                </a:solidFill>
                <a:latin typeface="Calibri"/>
                <a:cs typeface="Calibri"/>
              </a:rPr>
              <a:t>density</a:t>
            </a:r>
            <a:endParaRPr lang="en-US" sz="1200" dirty="0">
              <a:solidFill>
                <a:srgbClr val="01186C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8586" y="3555483"/>
            <a:ext cx="13118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01186C"/>
                </a:solidFill>
                <a:latin typeface="Calibri"/>
                <a:cs typeface="Calibri"/>
              </a:rPr>
              <a:t>Electron </a:t>
            </a:r>
            <a:r>
              <a:rPr lang="en-US" sz="1200" dirty="0" smtClean="0">
                <a:solidFill>
                  <a:srgbClr val="01186C"/>
                </a:solidFill>
                <a:latin typeface="Calibri"/>
                <a:cs typeface="Calibri"/>
              </a:rPr>
              <a:t>density</a:t>
            </a:r>
            <a:endParaRPr lang="en-US" sz="1200" dirty="0">
              <a:solidFill>
                <a:srgbClr val="01186C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7346" y="1513858"/>
            <a:ext cx="13118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rgbClr val="01186C"/>
                </a:solidFill>
                <a:latin typeface="Calibri"/>
                <a:cs typeface="Calibri"/>
              </a:rPr>
              <a:t>Turn 600</a:t>
            </a:r>
            <a:endParaRPr lang="en-US" sz="1600" dirty="0" smtClean="0">
              <a:solidFill>
                <a:srgbClr val="01186C"/>
              </a:solidFill>
              <a:latin typeface="Calibri"/>
              <a:cs typeface="Calibri"/>
            </a:endParaRPr>
          </a:p>
          <a:p>
            <a:pPr algn="ctr"/>
            <a:r>
              <a:rPr lang="en-US" sz="1200" dirty="0" smtClean="0">
                <a:solidFill>
                  <a:srgbClr val="01186C"/>
                </a:solidFill>
                <a:latin typeface="Calibri"/>
                <a:cs typeface="Calibri"/>
              </a:rPr>
              <a:t>Proton density</a:t>
            </a:r>
            <a:endParaRPr lang="en-US" sz="1200" dirty="0">
              <a:solidFill>
                <a:srgbClr val="01186C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4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02475" y="6588125"/>
            <a:ext cx="1905000" cy="238125"/>
          </a:xfrm>
          <a:prstGeom prst="rect">
            <a:avLst/>
          </a:prstGeom>
        </p:spPr>
        <p:txBody>
          <a:bodyPr/>
          <a:lstStyle/>
          <a:p>
            <a:fld id="{6A339DCD-0486-EF4C-9174-EC94905CFB1F}" type="slidenum">
              <a:rPr lang="en-US"/>
              <a:pPr/>
              <a:t>22</a:t>
            </a:fld>
            <a:endParaRPr lang="en-US" sz="1400">
              <a:latin typeface="Times New Roman" charset="0"/>
            </a:endParaRP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0706"/>
            <a:ext cx="9144000" cy="838200"/>
          </a:xfrm>
        </p:spPr>
        <p:txBody>
          <a:bodyPr>
            <a:noAutofit/>
          </a:bodyPr>
          <a:lstStyle/>
          <a:p>
            <a:r>
              <a:rPr lang="en-US" b="0" dirty="0" smtClean="0">
                <a:solidFill>
                  <a:schemeClr val="bg1"/>
                </a:solidFill>
                <a:cs typeface="Calibri"/>
              </a:rPr>
              <a:t>Electron densit</a:t>
            </a:r>
            <a:r>
              <a:rPr lang="en-US" dirty="0" smtClean="0">
                <a:cs typeface="Calibri"/>
              </a:rPr>
              <a:t>y 50-100% larger with </a:t>
            </a:r>
            <a:r>
              <a:rPr lang="en-US" dirty="0" err="1" smtClean="0">
                <a:cs typeface="Calibri"/>
              </a:rPr>
              <a:t>Warp+Posinst</a:t>
            </a:r>
            <a:r>
              <a:rPr lang="en-US" dirty="0" smtClean="0">
                <a:cs typeface="Calibri"/>
              </a:rPr>
              <a:t> </a:t>
            </a:r>
            <a:br>
              <a:rPr lang="en-US" dirty="0" smtClean="0">
                <a:cs typeface="Calibri"/>
              </a:rPr>
            </a:br>
            <a:r>
              <a:rPr lang="en-US" dirty="0" smtClean="0">
                <a:cs typeface="Calibri"/>
              </a:rPr>
              <a:t>than with </a:t>
            </a:r>
            <a:r>
              <a:rPr lang="en-US" dirty="0" err="1" smtClean="0">
                <a:cs typeface="Calibri"/>
              </a:rPr>
              <a:t>Posinst</a:t>
            </a:r>
            <a:r>
              <a:rPr lang="en-US" dirty="0" smtClean="0">
                <a:cs typeface="Calibri"/>
              </a:rPr>
              <a:t> only</a:t>
            </a:r>
            <a:endParaRPr lang="en-US" b="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80935" name="Text Box 7"/>
          <p:cNvSpPr txBox="1">
            <a:spLocks noChangeArrowheads="1"/>
          </p:cNvSpPr>
          <p:nvPr/>
        </p:nvSpPr>
        <p:spPr bwMode="auto">
          <a:xfrm>
            <a:off x="7099396" y="2328361"/>
            <a:ext cx="1861904" cy="1631216"/>
          </a:xfrm>
          <a:prstGeom prst="rect">
            <a:avLst/>
          </a:prstGeom>
          <a:solidFill>
            <a:schemeClr val="bg1"/>
          </a:solidFill>
          <a:ln w="12700">
            <a:solidFill>
              <a:srgbClr val="4B9A33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</a:t>
            </a:r>
            <a:r>
              <a:rPr lang="en-US" sz="2000" dirty="0" smtClean="0">
                <a:latin typeface="Calibri"/>
                <a:cs typeface="Calibri"/>
              </a:rPr>
              <a:t>ubstantial </a:t>
            </a:r>
            <a:r>
              <a:rPr lang="en-US" sz="2000" dirty="0">
                <a:latin typeface="Calibri"/>
                <a:cs typeface="Calibri"/>
              </a:rPr>
              <a:t>density rise </a:t>
            </a:r>
            <a:r>
              <a:rPr lang="en-US" sz="2000" dirty="0" smtClean="0">
                <a:latin typeface="Calibri"/>
                <a:cs typeface="Calibri"/>
              </a:rPr>
              <a:t>in </a:t>
            </a:r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</a:t>
            </a:r>
            <a:r>
              <a:rPr lang="en-US" sz="2000" dirty="0" smtClean="0">
                <a:latin typeface="Calibri"/>
                <a:cs typeface="Calibri"/>
              </a:rPr>
              <a:t>ails of batches between turns 0 </a:t>
            </a:r>
            <a:r>
              <a:rPr lang="en-US" sz="2000" dirty="0">
                <a:latin typeface="Calibri"/>
                <a:cs typeface="Calibri"/>
              </a:rPr>
              <a:t>and </a:t>
            </a:r>
            <a:r>
              <a:rPr lang="en-US" sz="2000" dirty="0" smtClean="0">
                <a:latin typeface="Calibri"/>
                <a:cs typeface="Calibri"/>
              </a:rPr>
              <a:t>800</a:t>
            </a:r>
            <a:r>
              <a:rPr lang="en-US" sz="2000" dirty="0">
                <a:latin typeface="Calibri"/>
                <a:cs typeface="Calibri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24831" y="983296"/>
            <a:ext cx="3509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1186C"/>
                </a:solidFill>
                <a:latin typeface="Calibri"/>
                <a:cs typeface="Calibri"/>
              </a:rPr>
              <a:t>Average electron cloud density history at fixed station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624" y="6163413"/>
            <a:ext cx="3634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5700"/>
                </a:solidFill>
                <a:latin typeface="Calibri"/>
                <a:cs typeface="Calibri"/>
              </a:rPr>
              <a:t>J.-L. Vay, et al, </a:t>
            </a:r>
            <a:r>
              <a:rPr lang="en-US" sz="1400" i="1" dirty="0" smtClean="0">
                <a:solidFill>
                  <a:srgbClr val="005700"/>
                </a:solidFill>
                <a:latin typeface="Calibri"/>
                <a:cs typeface="Calibri"/>
              </a:rPr>
              <a:t>IPAC12 </a:t>
            </a:r>
            <a:r>
              <a:rPr lang="en-US" sz="1400" i="1" dirty="0">
                <a:solidFill>
                  <a:srgbClr val="005700"/>
                </a:solidFill>
                <a:latin typeface="Calibri"/>
                <a:cs typeface="Calibri"/>
              </a:rPr>
              <a:t>Proc.</a:t>
            </a:r>
            <a:r>
              <a:rPr lang="en-US" sz="1400" dirty="0">
                <a:solidFill>
                  <a:srgbClr val="005700"/>
                </a:solidFill>
                <a:latin typeface="Calibri"/>
                <a:cs typeface="Calibri"/>
              </a:rPr>
              <a:t>, (</a:t>
            </a:r>
            <a:r>
              <a:rPr lang="en-US" sz="1400" dirty="0" smtClean="0">
                <a:solidFill>
                  <a:srgbClr val="005700"/>
                </a:solidFill>
                <a:latin typeface="Calibri"/>
                <a:cs typeface="Calibri"/>
              </a:rPr>
              <a:t>2012) TUEPPB006 </a:t>
            </a:r>
            <a:endParaRPr lang="en-US" sz="1400" dirty="0">
              <a:solidFill>
                <a:srgbClr val="005700"/>
              </a:solidFill>
              <a:latin typeface="Calibri"/>
              <a:cs typeface="Calibri"/>
            </a:endParaRPr>
          </a:p>
        </p:txBody>
      </p:sp>
      <p:pic>
        <p:nvPicPr>
          <p:cNvPr id="13" name="Picture 12" descr="LARP_Log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433" y1="85714" x2="14433" y2="85714"/>
                        <a14:foregroundMark x1="54639" y1="88803" x2="54639" y2="88803"/>
                        <a14:foregroundMark x1="74227" y1="89575" x2="74227" y2="89575"/>
                        <a14:foregroundMark x1="9794" y1="19305" x2="9794" y2="19305"/>
                        <a14:foregroundMark x1="9794" y1="50965" x2="9794" y2="50965"/>
                        <a14:foregroundMark x1="91237" y1="20077" x2="91237" y2="20077"/>
                        <a14:foregroundMark x1="91237" y1="50965" x2="91237" y2="50965"/>
                        <a14:foregroundMark x1="35052" y1="93436" x2="35052" y2="9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0" y="6362259"/>
            <a:ext cx="370108" cy="495741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100" dir="8399997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6" descr="TUEPPB006f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1" y="994417"/>
            <a:ext cx="6182926" cy="44587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624" y="5464290"/>
            <a:ext cx="66738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2000">
                <a:latin typeface="Arial" charset="0"/>
              </a:rPr>
              <a:t>Conclusion: n</a:t>
            </a:r>
            <a:r>
              <a:rPr lang="en-US" altLang="x-none" sz="2000" baseline="-25000">
                <a:latin typeface="Arial" charset="0"/>
              </a:rPr>
              <a:t>e</a:t>
            </a:r>
            <a:r>
              <a:rPr lang="en-US" altLang="x-none" sz="2000">
                <a:latin typeface="Arial" charset="0"/>
              </a:rPr>
              <a:t> is ~50-100% larger at end of batch than if </a:t>
            </a:r>
          </a:p>
          <a:p>
            <a:r>
              <a:rPr lang="en-US" altLang="x-none" sz="2000">
                <a:latin typeface="Arial" charset="0"/>
              </a:rPr>
              <a:t>computed via a build-up code with “static” beam</a:t>
            </a:r>
          </a:p>
        </p:txBody>
      </p:sp>
    </p:spTree>
    <p:extLst>
      <p:ext uri="{BB962C8B-B14F-4D97-AF65-F5344CB8AC3E}">
        <p14:creationId xmlns:p14="http://schemas.microsoft.com/office/powerpoint/2010/main" val="4574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102475" y="6588125"/>
            <a:ext cx="1905000" cy="238125"/>
          </a:xfrm>
          <a:prstGeom prst="rect">
            <a:avLst/>
          </a:prstGeom>
        </p:spPr>
        <p:txBody>
          <a:bodyPr/>
          <a:lstStyle/>
          <a:p>
            <a:fld id="{29E4C461-69E6-5645-B45C-3D98A1CD61B9}" type="slidenum">
              <a:rPr lang="en-US"/>
              <a:pPr/>
              <a:t>23</a:t>
            </a:fld>
            <a:endParaRPr lang="en-US" sz="1400">
              <a:latin typeface="Times New Roman" charset="0"/>
            </a:endParaRPr>
          </a:p>
        </p:txBody>
      </p:sp>
      <p:pic>
        <p:nvPicPr>
          <p:cNvPr id="408578" name="Picture 2" descr="tuneex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6"/>
          <a:stretch>
            <a:fillRect/>
          </a:stretch>
        </p:blipFill>
        <p:spPr bwMode="auto">
          <a:xfrm>
            <a:off x="2765425" y="1498600"/>
            <a:ext cx="22860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8579" name="Picture 3" descr="tuneex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r="44867"/>
          <a:stretch>
            <a:fillRect/>
          </a:stretch>
        </p:blipFill>
        <p:spPr bwMode="auto">
          <a:xfrm>
            <a:off x="2460625" y="1498600"/>
            <a:ext cx="1779588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8580" name="Picture 4" descr="Tune_bunch29_100_20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571625"/>
            <a:ext cx="2609850" cy="3087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8581" name="Text Box 5"/>
          <p:cNvSpPr txBox="1">
            <a:spLocks noChangeArrowheads="1"/>
          </p:cNvSpPr>
          <p:nvPr/>
        </p:nvSpPr>
        <p:spPr bwMode="auto">
          <a:xfrm rot="-5400000">
            <a:off x="4596763" y="2587903"/>
            <a:ext cx="1596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alibri"/>
                <a:cs typeface="Calibri"/>
              </a:rPr>
              <a:t>Fractional tune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title"/>
          </p:nvPr>
        </p:nvSpPr>
        <p:spPr>
          <a:xfrm>
            <a:off x="23960" y="13804"/>
            <a:ext cx="9120040" cy="838200"/>
          </a:xfrm>
        </p:spPr>
        <p:txBody>
          <a:bodyPr>
            <a:normAutofit fontScale="90000"/>
          </a:bodyPr>
          <a:lstStyle/>
          <a:p>
            <a:r>
              <a:rPr lang="en-US" sz="2600" b="0" dirty="0">
                <a:solidFill>
                  <a:srgbClr val="FFFFFF"/>
                </a:solidFill>
                <a:latin typeface="Calibri"/>
                <a:cs typeface="Calibri"/>
              </a:rPr>
              <a:t>Comparison with experimental measurements</a:t>
            </a:r>
            <a:br>
              <a:rPr lang="en-US" sz="2600" b="0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2600" b="0" dirty="0">
                <a:solidFill>
                  <a:srgbClr val="FFFFFF"/>
                </a:solidFill>
                <a:latin typeface="Calibri"/>
                <a:cs typeface="Calibri"/>
              </a:rPr>
              <a:t>      </a:t>
            </a:r>
            <a:r>
              <a:rPr lang="en-US" sz="2200" b="0" dirty="0">
                <a:solidFill>
                  <a:srgbClr val="FFFFFF"/>
                </a:solidFill>
                <a:latin typeface="Calibri"/>
                <a:cs typeface="Calibri"/>
              </a:rPr>
              <a:t> -- collaboration with SLAC/CERN</a:t>
            </a:r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5356678"/>
            <a:ext cx="9144000" cy="1229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0" dirty="0" smtClean="0">
                <a:solidFill>
                  <a:srgbClr val="800000"/>
                </a:solidFill>
                <a:latin typeface="+mn-lt"/>
                <a:cs typeface="Calibri"/>
              </a:rPr>
              <a:t>Good qualitative agreement: separation between </a:t>
            </a:r>
            <a:r>
              <a:rPr lang="en-US" sz="1800" b="0" dirty="0">
                <a:solidFill>
                  <a:srgbClr val="800000"/>
                </a:solidFill>
                <a:latin typeface="+mn-lt"/>
                <a:cs typeface="Calibri"/>
              </a:rPr>
              <a:t>core and </a:t>
            </a:r>
            <a:r>
              <a:rPr lang="en-US" sz="1800" b="0" dirty="0" smtClean="0">
                <a:solidFill>
                  <a:srgbClr val="800000"/>
                </a:solidFill>
                <a:latin typeface="+mn-lt"/>
                <a:cs typeface="Calibri"/>
              </a:rPr>
              <a:t>tail </a:t>
            </a:r>
            <a:r>
              <a:rPr lang="en-US" sz="1800" b="0" dirty="0">
                <a:solidFill>
                  <a:srgbClr val="800000"/>
                </a:solidFill>
                <a:latin typeface="+mn-lt"/>
                <a:cs typeface="Calibri"/>
              </a:rPr>
              <a:t>with similar tune </a:t>
            </a:r>
            <a:r>
              <a:rPr lang="en-US" sz="1800" b="0" dirty="0" smtClean="0">
                <a:solidFill>
                  <a:srgbClr val="800000"/>
                </a:solidFill>
                <a:latin typeface="+mn-lt"/>
                <a:cs typeface="Calibri"/>
              </a:rPr>
              <a:t>shift.</a:t>
            </a:r>
            <a:endParaRPr lang="en-US" sz="1800" b="0" dirty="0">
              <a:solidFill>
                <a:srgbClr val="800000"/>
              </a:solidFill>
              <a:latin typeface="+mn-lt"/>
              <a:cs typeface="Calibri"/>
            </a:endParaRPr>
          </a:p>
          <a:p>
            <a:pPr algn="ctr"/>
            <a:endParaRPr lang="en-US" sz="800" b="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en-US" sz="1800" b="0" dirty="0" smtClean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Warp also applied to study of feedback control system (R. Secondo in collaboration with SLAC)</a:t>
            </a:r>
            <a:endParaRPr lang="en-US" sz="1800" b="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08584" name="Text Box 8"/>
          <p:cNvSpPr txBox="1">
            <a:spLocks noChangeArrowheads="1"/>
          </p:cNvSpPr>
          <p:nvPr/>
        </p:nvSpPr>
        <p:spPr bwMode="auto">
          <a:xfrm>
            <a:off x="6278845" y="877888"/>
            <a:ext cx="13964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Warp-Posinst</a:t>
            </a:r>
            <a:r>
              <a:rPr lang="en-US" baseline="30000">
                <a:latin typeface="Calibri"/>
                <a:cs typeface="Calibri"/>
              </a:rPr>
              <a:t>2</a:t>
            </a:r>
          </a:p>
        </p:txBody>
      </p:sp>
      <p:sp>
        <p:nvSpPr>
          <p:cNvPr id="408585" name="Text Box 9"/>
          <p:cNvSpPr txBox="1">
            <a:spLocks noChangeArrowheads="1"/>
          </p:cNvSpPr>
          <p:nvPr/>
        </p:nvSpPr>
        <p:spPr bwMode="auto">
          <a:xfrm>
            <a:off x="5765800" y="1281113"/>
            <a:ext cx="21659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Bunch 29, Turn 100-200</a:t>
            </a:r>
          </a:p>
        </p:txBody>
      </p:sp>
      <p:sp>
        <p:nvSpPr>
          <p:cNvPr id="408586" name="Rectangle 10"/>
          <p:cNvSpPr>
            <a:spLocks noChangeArrowheads="1"/>
          </p:cNvSpPr>
          <p:nvPr/>
        </p:nvSpPr>
        <p:spPr bwMode="auto">
          <a:xfrm>
            <a:off x="912813" y="1498600"/>
            <a:ext cx="3932237" cy="147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587" name="Text Box 11"/>
          <p:cNvSpPr txBox="1">
            <a:spLocks noChangeArrowheads="1"/>
          </p:cNvSpPr>
          <p:nvPr/>
        </p:nvSpPr>
        <p:spPr bwMode="auto">
          <a:xfrm>
            <a:off x="2465388" y="39068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48C2DE"/>
                </a:solidFill>
              </a:rPr>
              <a:t>head</a:t>
            </a:r>
          </a:p>
        </p:txBody>
      </p:sp>
      <p:sp>
        <p:nvSpPr>
          <p:cNvPr id="408588" name="Text Box 12"/>
          <p:cNvSpPr txBox="1">
            <a:spLocks noChangeArrowheads="1"/>
          </p:cNvSpPr>
          <p:nvPr/>
        </p:nvSpPr>
        <p:spPr bwMode="auto">
          <a:xfrm>
            <a:off x="3800475" y="3913188"/>
            <a:ext cx="509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48C2DE"/>
                </a:solidFill>
              </a:rPr>
              <a:t>tail</a:t>
            </a:r>
          </a:p>
        </p:txBody>
      </p:sp>
      <p:sp>
        <p:nvSpPr>
          <p:cNvPr id="408589" name="Text Box 13"/>
          <p:cNvSpPr txBox="1">
            <a:spLocks noChangeArrowheads="1"/>
          </p:cNvSpPr>
          <p:nvPr/>
        </p:nvSpPr>
        <p:spPr bwMode="auto">
          <a:xfrm>
            <a:off x="6075363" y="3902075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48C2DE"/>
                </a:solidFill>
              </a:rPr>
              <a:t>head</a:t>
            </a:r>
          </a:p>
        </p:txBody>
      </p:sp>
      <p:sp>
        <p:nvSpPr>
          <p:cNvPr id="408590" name="Text Box 14"/>
          <p:cNvSpPr txBox="1">
            <a:spLocks noChangeArrowheads="1"/>
          </p:cNvSpPr>
          <p:nvPr/>
        </p:nvSpPr>
        <p:spPr bwMode="auto">
          <a:xfrm>
            <a:off x="7367588" y="3902075"/>
            <a:ext cx="509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48C2DE"/>
                </a:solidFill>
              </a:rPr>
              <a:t>tail</a:t>
            </a:r>
          </a:p>
        </p:txBody>
      </p:sp>
      <p:sp>
        <p:nvSpPr>
          <p:cNvPr id="408591" name="Text Box 15"/>
          <p:cNvSpPr txBox="1">
            <a:spLocks noChangeArrowheads="1"/>
          </p:cNvSpPr>
          <p:nvPr/>
        </p:nvSpPr>
        <p:spPr bwMode="auto">
          <a:xfrm rot="-5400000">
            <a:off x="969326" y="2640291"/>
            <a:ext cx="159671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alibri"/>
                <a:cs typeface="Calibri"/>
              </a:rPr>
              <a:t>Fractional tune</a:t>
            </a:r>
          </a:p>
        </p:txBody>
      </p:sp>
      <p:sp>
        <p:nvSpPr>
          <p:cNvPr id="408592" name="Text Box 16"/>
          <p:cNvSpPr txBox="1">
            <a:spLocks noChangeArrowheads="1"/>
          </p:cNvSpPr>
          <p:nvPr/>
        </p:nvSpPr>
        <p:spPr bwMode="auto">
          <a:xfrm>
            <a:off x="6076950" y="4564063"/>
            <a:ext cx="160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Calibri"/>
                <a:cs typeface="Calibri"/>
              </a:rPr>
              <a:t>Bunch slice</a:t>
            </a:r>
          </a:p>
        </p:txBody>
      </p:sp>
      <p:sp>
        <p:nvSpPr>
          <p:cNvPr id="408593" name="Line 17"/>
          <p:cNvSpPr>
            <a:spLocks noChangeShapeType="1"/>
          </p:cNvSpPr>
          <p:nvPr/>
        </p:nvSpPr>
        <p:spPr bwMode="auto">
          <a:xfrm flipV="1">
            <a:off x="5551488" y="3497263"/>
            <a:ext cx="630237" cy="636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594" name="Rectangle 18"/>
          <p:cNvSpPr>
            <a:spLocks noChangeArrowheads="1"/>
          </p:cNvSpPr>
          <p:nvPr/>
        </p:nvSpPr>
        <p:spPr bwMode="auto">
          <a:xfrm>
            <a:off x="1103313" y="2803525"/>
            <a:ext cx="107950" cy="32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8595" name="Group 19"/>
          <p:cNvGrpSpPr>
            <a:grpSpLocks/>
          </p:cNvGrpSpPr>
          <p:nvPr/>
        </p:nvGrpSpPr>
        <p:grpSpPr bwMode="auto">
          <a:xfrm>
            <a:off x="2457450" y="3003550"/>
            <a:ext cx="1771650" cy="490538"/>
            <a:chOff x="950" y="1892"/>
            <a:chExt cx="3954" cy="309"/>
          </a:xfrm>
        </p:grpSpPr>
        <p:sp>
          <p:nvSpPr>
            <p:cNvPr id="408596" name="Line 20"/>
            <p:cNvSpPr>
              <a:spLocks noChangeShapeType="1"/>
            </p:cNvSpPr>
            <p:nvPr/>
          </p:nvSpPr>
          <p:spPr bwMode="auto">
            <a:xfrm>
              <a:off x="951" y="2086"/>
              <a:ext cx="3953" cy="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597" name="Line 21"/>
            <p:cNvSpPr>
              <a:spLocks noChangeShapeType="1"/>
            </p:cNvSpPr>
            <p:nvPr/>
          </p:nvSpPr>
          <p:spPr bwMode="auto">
            <a:xfrm>
              <a:off x="950" y="2197"/>
              <a:ext cx="3953" cy="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598" name="Line 22"/>
            <p:cNvSpPr>
              <a:spLocks noChangeShapeType="1"/>
            </p:cNvSpPr>
            <p:nvPr/>
          </p:nvSpPr>
          <p:spPr bwMode="auto">
            <a:xfrm>
              <a:off x="953" y="1892"/>
              <a:ext cx="3946" cy="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8599" name="Text Box 23"/>
          <p:cNvSpPr txBox="1">
            <a:spLocks noChangeArrowheads="1"/>
          </p:cNvSpPr>
          <p:nvPr/>
        </p:nvSpPr>
        <p:spPr bwMode="auto">
          <a:xfrm>
            <a:off x="2655908" y="882650"/>
            <a:ext cx="12468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Experiment</a:t>
            </a:r>
            <a:r>
              <a:rPr lang="en-US" baseline="30000">
                <a:latin typeface="Calibri"/>
                <a:cs typeface="Calibri"/>
              </a:rPr>
              <a:t>1</a:t>
            </a:r>
          </a:p>
        </p:txBody>
      </p:sp>
      <p:sp>
        <p:nvSpPr>
          <p:cNvPr id="408600" name="Text Box 24"/>
          <p:cNvSpPr txBox="1">
            <a:spLocks noChangeArrowheads="1"/>
          </p:cNvSpPr>
          <p:nvPr/>
        </p:nvSpPr>
        <p:spPr bwMode="auto">
          <a:xfrm>
            <a:off x="2195867" y="1285875"/>
            <a:ext cx="248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Bunch 119, Turn 100-200</a:t>
            </a:r>
          </a:p>
        </p:txBody>
      </p:sp>
      <p:pic>
        <p:nvPicPr>
          <p:cNvPr id="408601" name="Picture 25" descr="Tune_bunch29_100_20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24"/>
          <a:stretch>
            <a:fillRect/>
          </a:stretch>
        </p:blipFill>
        <p:spPr bwMode="auto">
          <a:xfrm>
            <a:off x="2024063" y="1560513"/>
            <a:ext cx="431800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8602" name="Picture 26" descr="Tune_bunch29_100_20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7"/>
          <a:stretch>
            <a:fillRect/>
          </a:stretch>
        </p:blipFill>
        <p:spPr bwMode="auto">
          <a:xfrm>
            <a:off x="2025650" y="4391025"/>
            <a:ext cx="26098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603" name="Rectangle 27"/>
          <p:cNvSpPr>
            <a:spLocks noChangeArrowheads="1"/>
          </p:cNvSpPr>
          <p:nvPr/>
        </p:nvSpPr>
        <p:spPr bwMode="auto">
          <a:xfrm>
            <a:off x="2463800" y="4308475"/>
            <a:ext cx="1797050" cy="87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604" name="Text Box 28"/>
          <p:cNvSpPr txBox="1">
            <a:spLocks noChangeArrowheads="1"/>
          </p:cNvSpPr>
          <p:nvPr/>
        </p:nvSpPr>
        <p:spPr bwMode="auto">
          <a:xfrm>
            <a:off x="4368800" y="4044950"/>
            <a:ext cx="12557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alibri"/>
                <a:cs typeface="Calibri"/>
              </a:rPr>
              <a:t>Nominal fractional tune=0.185</a:t>
            </a:r>
          </a:p>
        </p:txBody>
      </p:sp>
      <p:sp>
        <p:nvSpPr>
          <p:cNvPr id="408605" name="Text Box 29"/>
          <p:cNvSpPr txBox="1">
            <a:spLocks noChangeArrowheads="1"/>
          </p:cNvSpPr>
          <p:nvPr/>
        </p:nvSpPr>
        <p:spPr bwMode="auto">
          <a:xfrm>
            <a:off x="2627313" y="4564063"/>
            <a:ext cx="1452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Calibri"/>
                <a:cs typeface="Calibri"/>
              </a:rPr>
              <a:t>Bunch slice</a:t>
            </a:r>
          </a:p>
        </p:txBody>
      </p:sp>
      <p:grpSp>
        <p:nvGrpSpPr>
          <p:cNvPr id="408606" name="Group 30"/>
          <p:cNvGrpSpPr>
            <a:grpSpLocks/>
          </p:cNvGrpSpPr>
          <p:nvPr/>
        </p:nvGrpSpPr>
        <p:grpSpPr bwMode="auto">
          <a:xfrm>
            <a:off x="6021388" y="3001963"/>
            <a:ext cx="1778000" cy="490537"/>
            <a:chOff x="950" y="1892"/>
            <a:chExt cx="3954" cy="309"/>
          </a:xfrm>
        </p:grpSpPr>
        <p:sp>
          <p:nvSpPr>
            <p:cNvPr id="408607" name="Line 31"/>
            <p:cNvSpPr>
              <a:spLocks noChangeShapeType="1"/>
            </p:cNvSpPr>
            <p:nvPr/>
          </p:nvSpPr>
          <p:spPr bwMode="auto">
            <a:xfrm>
              <a:off x="951" y="2086"/>
              <a:ext cx="3953" cy="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608" name="Line 32"/>
            <p:cNvSpPr>
              <a:spLocks noChangeShapeType="1"/>
            </p:cNvSpPr>
            <p:nvPr/>
          </p:nvSpPr>
          <p:spPr bwMode="auto">
            <a:xfrm>
              <a:off x="950" y="2197"/>
              <a:ext cx="3953" cy="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609" name="Line 33"/>
            <p:cNvSpPr>
              <a:spLocks noChangeShapeType="1"/>
            </p:cNvSpPr>
            <p:nvPr/>
          </p:nvSpPr>
          <p:spPr bwMode="auto">
            <a:xfrm>
              <a:off x="953" y="1892"/>
              <a:ext cx="3946" cy="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8610" name="Line 34"/>
          <p:cNvSpPr>
            <a:spLocks noChangeShapeType="1"/>
          </p:cNvSpPr>
          <p:nvPr/>
        </p:nvSpPr>
        <p:spPr bwMode="auto">
          <a:xfrm flipH="1" flipV="1">
            <a:off x="4016375" y="3497263"/>
            <a:ext cx="749300" cy="6492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03440" y="4934858"/>
            <a:ext cx="3175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rgbClr val="005700"/>
                </a:solidFill>
                <a:latin typeface="Calibri"/>
                <a:cs typeface="Calibri"/>
              </a:rPr>
              <a:t>1</a:t>
            </a:r>
            <a:r>
              <a:rPr lang="en-US" sz="1400" dirty="0">
                <a:solidFill>
                  <a:srgbClr val="005700"/>
                </a:solidFill>
                <a:latin typeface="Calibri"/>
                <a:cs typeface="Calibri"/>
              </a:rPr>
              <a:t>J. Fox, et al, </a:t>
            </a:r>
            <a:r>
              <a:rPr lang="en-US" sz="1400" i="1" dirty="0">
                <a:solidFill>
                  <a:srgbClr val="005700"/>
                </a:solidFill>
                <a:latin typeface="Calibri"/>
                <a:cs typeface="Calibri"/>
              </a:rPr>
              <a:t>IPAC10 Proc.</a:t>
            </a:r>
            <a:r>
              <a:rPr lang="en-US" sz="1400" dirty="0">
                <a:solidFill>
                  <a:srgbClr val="005700"/>
                </a:solidFill>
                <a:latin typeface="Calibri"/>
                <a:cs typeface="Calibri"/>
              </a:rPr>
              <a:t>, p. 2806 (2011)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86408" y="4934858"/>
            <a:ext cx="2917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>
                <a:solidFill>
                  <a:srgbClr val="005700"/>
                </a:solidFill>
                <a:latin typeface="Calibri"/>
                <a:cs typeface="Calibri"/>
              </a:rPr>
              <a:t>2</a:t>
            </a:r>
            <a:r>
              <a:rPr lang="en-US" sz="1400">
                <a:solidFill>
                  <a:srgbClr val="005700"/>
                </a:solidFill>
                <a:latin typeface="Calibri"/>
                <a:cs typeface="Calibri"/>
              </a:rPr>
              <a:t>J.-L. Vay, et al, </a:t>
            </a:r>
            <a:r>
              <a:rPr lang="en-US" sz="1400" i="1">
                <a:solidFill>
                  <a:srgbClr val="005700"/>
                </a:solidFill>
                <a:latin typeface="Calibri"/>
                <a:cs typeface="Calibri"/>
              </a:rPr>
              <a:t>Ecloud10 Proc.</a:t>
            </a:r>
            <a:r>
              <a:rPr lang="en-US" sz="1400">
                <a:solidFill>
                  <a:srgbClr val="005700"/>
                </a:solidFill>
                <a:latin typeface="Calibri"/>
                <a:cs typeface="Calibri"/>
              </a:rPr>
              <a:t>, (2010)</a:t>
            </a:r>
          </a:p>
        </p:txBody>
      </p:sp>
      <p:pic>
        <p:nvPicPr>
          <p:cNvPr id="40" name="Picture 39" descr="LARP_Log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433" y1="85714" x2="14433" y2="85714"/>
                        <a14:foregroundMark x1="54639" y1="88803" x2="54639" y2="88803"/>
                        <a14:foregroundMark x1="74227" y1="89575" x2="74227" y2="89575"/>
                        <a14:foregroundMark x1="9794" y1="19305" x2="9794" y2="19305"/>
                        <a14:foregroundMark x1="9794" y1="50965" x2="9794" y2="50965"/>
                        <a14:foregroundMark x1="91237" y1="20077" x2="91237" y2="20077"/>
                        <a14:foregroundMark x1="91237" y1="50965" x2="91237" y2="50965"/>
                        <a14:foregroundMark x1="35052" y1="93436" x2="35052" y2="9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0" y="6362259"/>
            <a:ext cx="370108" cy="495741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100" dir="8399997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8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Posinst</a:t>
            </a:r>
            <a:r>
              <a:rPr lang="en-US" dirty="0" smtClean="0"/>
              <a:t> can simulate build-up of e-cloud</a:t>
            </a:r>
          </a:p>
          <a:p>
            <a:r>
              <a:rPr lang="en-US" dirty="0" smtClean="0"/>
              <a:t>Warp can simulate effect on beam dynamics</a:t>
            </a:r>
          </a:p>
          <a:p>
            <a:r>
              <a:rPr lang="en-US" dirty="0" err="1" smtClean="0"/>
              <a:t>Warp+Posinst</a:t>
            </a:r>
            <a:r>
              <a:rPr lang="en-US" dirty="0" smtClean="0"/>
              <a:t> can simulate both self-consistently</a:t>
            </a:r>
          </a:p>
          <a:p>
            <a:r>
              <a:rPr lang="en-US" dirty="0" smtClean="0"/>
              <a:t>Warp open source at </a:t>
            </a:r>
            <a:r>
              <a:rPr lang="en-US" dirty="0" err="1" smtClean="0"/>
              <a:t>warp.lbl.gov</a:t>
            </a:r>
            <a:endParaRPr lang="en-US" dirty="0" smtClean="0"/>
          </a:p>
          <a:p>
            <a:r>
              <a:rPr lang="en-US" dirty="0" err="1" smtClean="0"/>
              <a:t>Posinst</a:t>
            </a:r>
            <a:r>
              <a:rPr lang="en-US" dirty="0" smtClean="0"/>
              <a:t> available upon request</a:t>
            </a:r>
          </a:p>
          <a:p>
            <a:pPr lvl="1"/>
            <a:r>
              <a:rPr lang="en-US" dirty="0" smtClean="0"/>
              <a:t>Send email to </a:t>
            </a:r>
            <a:r>
              <a:rPr lang="en-US" dirty="0" smtClean="0">
                <a:hlinkClick r:id="rId2"/>
              </a:rPr>
              <a:t>MAFurman@lbl.gov</a:t>
            </a:r>
            <a:r>
              <a:rPr lang="en-US" dirty="0" smtClean="0"/>
              <a:t> or </a:t>
            </a:r>
            <a:r>
              <a:rPr lang="en-US" dirty="0" smtClean="0">
                <a:hlinkClick r:id="rId3"/>
              </a:rPr>
              <a:t>JLVay@lbl.gov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r>
              <a:rPr lang="en-US" dirty="0" smtClean="0"/>
              <a:t>Could also use IMPACT &amp; </a:t>
            </a:r>
            <a:r>
              <a:rPr lang="en-US" dirty="0" err="1" smtClean="0"/>
              <a:t>Marylie</a:t>
            </a:r>
            <a:r>
              <a:rPr lang="en-US" dirty="0" smtClean="0"/>
              <a:t>-IMPACT in combination, for more detailed tracking in lattice.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5 at 2.09.02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98" y="1199685"/>
            <a:ext cx="3860063" cy="1753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>
                <a:cs typeface="Calibri"/>
              </a:rPr>
              <a:t>Maintains the “BLAST” simulation toolset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700" dirty="0" smtClean="0"/>
              <a:t>for </a:t>
            </a:r>
            <a:r>
              <a:rPr lang="en-US" sz="2700" dirty="0" smtClean="0">
                <a:cs typeface="Calibri"/>
              </a:rPr>
              <a:t>conventional</a:t>
            </a:r>
            <a:r>
              <a:rPr lang="en-US" sz="2700" dirty="0" smtClean="0"/>
              <a:t> &amp; </a:t>
            </a:r>
            <a:r>
              <a:rPr lang="en-US" sz="2700" dirty="0" smtClean="0">
                <a:cs typeface="Calibri"/>
              </a:rPr>
              <a:t>advanced concepts </a:t>
            </a:r>
            <a:r>
              <a:rPr lang="en-US" sz="2700" dirty="0" smtClean="0"/>
              <a:t>accelerators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latin typeface="Franklin Gothic Book"/>
              </a:rPr>
              <a:pPr/>
              <a:t>3</a:t>
            </a:fld>
            <a:endParaRPr lang="en-US" dirty="0">
              <a:latin typeface="Franklin Gothic Book"/>
            </a:endParaRPr>
          </a:p>
        </p:txBody>
      </p:sp>
      <p:pic>
        <p:nvPicPr>
          <p:cNvPr id="11" name="Picture 10" descr="Warp_NDCXII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9" b="89577" l="1643" r="98286">
                        <a14:foregroundMark x1="2714" y1="51629" x2="2714" y2="51629"/>
                        <a14:foregroundMark x1="74929" y1="33876" x2="74929" y2="33876"/>
                        <a14:foregroundMark x1="83071" y1="28502" x2="83071" y2="28502"/>
                        <a14:foregroundMark x1="9214" y1="60912" x2="9214" y2="60912"/>
                        <a14:backgroundMark x1="8214" y1="60912" x2="8214" y2="60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6" y="2973569"/>
            <a:ext cx="3019560" cy="1324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50000" endPos="75000" dist="127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203928" y="1608463"/>
            <a:ext cx="1305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venir Book"/>
                <a:cs typeface="Avenir Book"/>
              </a:rPr>
              <a:t>blast.lbl.gov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" b="99133" l="0" r="100000">
                        <a14:foregroundMark x1="37500" y1="24177" x2="37500" y2="24177"/>
                        <a14:foregroundMark x1="37847" y1="29809" x2="37847" y2="29809"/>
                        <a14:foregroundMark x1="32242" y1="25737" x2="32242" y2="25737"/>
                        <a14:foregroundMark x1="33284" y1="21057" x2="33284" y2="21057"/>
                        <a14:foregroundMark x1="34821" y1="18024" x2="34821" y2="18024"/>
                        <a14:foregroundMark x1="28175" y1="29116" x2="28175" y2="29116"/>
                        <a14:foregroundMark x1="7490" y1="27643" x2="7490" y2="27643"/>
                        <a14:foregroundMark x1="9772" y1="24523" x2="9772" y2="24523"/>
                        <a14:foregroundMark x1="1587" y1="34402" x2="1587" y2="34402"/>
                        <a14:foregroundMark x1="10218" y1="35962" x2="10218" y2="35962"/>
                        <a14:foregroundMark x1="12946" y1="30416" x2="12946" y2="30416"/>
                        <a14:foregroundMark x1="12450" y1="88388" x2="12450" y2="88388"/>
                        <a14:foregroundMark x1="40079" y1="86568" x2="40079" y2="86568"/>
                        <a14:foregroundMark x1="11855" y1="91508" x2="11855" y2="91508"/>
                        <a14:foregroundMark x1="39782" y1="21057" x2="39782" y2="21057"/>
                        <a14:foregroundMark x1="36905" y1="19237" x2="36905" y2="19237"/>
                        <a14:foregroundMark x1="9474" y1="29463" x2="9474" y2="29463"/>
                        <a14:foregroundMark x1="5060" y1="30416" x2="5060" y2="30416"/>
                        <a14:foregroundMark x1="8234" y1="24523" x2="8234" y2="24523"/>
                        <a14:foregroundMark x1="4167" y1="28250" x2="4167" y2="28250"/>
                        <a14:foregroundMark x1="10516" y1="22357" x2="10516" y2="22357"/>
                        <a14:foregroundMark x1="64534" y1="10572" x2="64534" y2="10572"/>
                        <a14:foregroundMark x1="66071" y1="7106" x2="66071" y2="7106"/>
                        <a14:foregroundMark x1="66667" y1="10572" x2="66667" y2="10572"/>
                        <a14:foregroundMark x1="60169" y1="11179" x2="60169" y2="11179"/>
                        <a14:foregroundMark x1="84921" y1="19497" x2="84921" y2="19497"/>
                        <a14:foregroundMark x1="60020" y1="81889" x2="60020" y2="81889"/>
                        <a14:foregroundMark x1="64980" y1="85875" x2="64980" y2="85875"/>
                        <a14:foregroundMark x1="66815" y1="87782" x2="66815" y2="87782"/>
                        <a14:foregroundMark x1="66518" y1="82842" x2="66518" y2="82842"/>
                        <a14:foregroundMark x1="81597" y1="85875" x2="81597" y2="85875"/>
                        <a14:foregroundMark x1="81300" y1="79723" x2="81300" y2="79723"/>
                        <a14:foregroundMark x1="83879" y1="78163" x2="83879" y2="78163"/>
                        <a14:foregroundMark x1="85069" y1="78769" x2="85069" y2="78769"/>
                        <a14:foregroundMark x1="84028" y1="86222" x2="84028" y2="86222"/>
                        <a14:foregroundMark x1="87798" y1="73224" x2="87798" y2="73224"/>
                        <a14:foregroundMark x1="94891" y1="71057" x2="94891" y2="71057"/>
                        <a14:foregroundMark x1="91716" y1="84315" x2="91716" y2="84315"/>
                        <a14:foregroundMark x1="88690" y1="85269" x2="88690" y2="85269"/>
                        <a14:foregroundMark x1="83730" y1="93674" x2="83730" y2="93674"/>
                        <a14:foregroundMark x1="85218" y1="27296" x2="85218" y2="27296"/>
                        <a14:foregroundMark x1="85665" y1="7712" x2="85665" y2="7712"/>
                        <a14:foregroundMark x1="11855" y1="22617" x2="11855" y2="22617"/>
                        <a14:foregroundMark x1="14881" y1="90208" x2="14881" y2="90208"/>
                        <a14:foregroundMark x1="39633" y1="26950" x2="39633" y2="26950"/>
                        <a14:foregroundMark x1="38889" y1="35962" x2="38889" y2="35962"/>
                        <a14:foregroundMark x1="90823" y1="78163" x2="90823" y2="78163"/>
                        <a14:foregroundMark x1="3571" y1="84055" x2="3571" y2="84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98" y="3789367"/>
            <a:ext cx="2380352" cy="1158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131906" y="1237849"/>
            <a:ext cx="501209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C0D58"/>
                </a:solidFill>
                <a:latin typeface="Franklin Gothic Medium"/>
                <a:ea typeface="ＭＳ Ｐゴシック" charset="0"/>
                <a:cs typeface="Calibri"/>
              </a:rPr>
              <a:t>S</a:t>
            </a:r>
            <a:r>
              <a:rPr lang="en-US" sz="2400" b="1" dirty="0" smtClean="0">
                <a:solidFill>
                  <a:srgbClr val="0C0D58"/>
                </a:solidFill>
                <a:latin typeface="Franklin Gothic Medium"/>
                <a:ea typeface="ＭＳ Ｐゴシック" charset="0"/>
                <a:cs typeface="Calibri"/>
              </a:rPr>
              <a:t>tate-of-the-art codes:</a:t>
            </a:r>
            <a:endParaRPr lang="en-US" sz="2400" b="1" dirty="0" smtClean="0">
              <a:solidFill>
                <a:prstClr val="black"/>
              </a:solidFill>
              <a:latin typeface="Franklin Gothic Medium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Calibri"/>
              </a:rPr>
              <a:t>BEAMBEAM3D</a:t>
            </a:r>
            <a:r>
              <a:rPr lang="en-US" sz="2000" baseline="30000" dirty="0" smtClean="0">
                <a:solidFill>
                  <a:prstClr val="black"/>
                </a:solidFill>
                <a:cs typeface="Calibri"/>
              </a:rPr>
              <a:t>*</a:t>
            </a:r>
            <a:r>
              <a:rPr lang="en-US" sz="2000" dirty="0" smtClean="0">
                <a:solidFill>
                  <a:prstClr val="black"/>
                </a:solidFill>
                <a:cs typeface="Calibri"/>
              </a:rPr>
              <a:t>, </a:t>
            </a:r>
            <a:r>
              <a:rPr lang="en-US" sz="2000" dirty="0" smtClean="0">
                <a:cs typeface="Calibri"/>
              </a:rPr>
              <a:t>WARP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POSINST</a:t>
            </a:r>
            <a:r>
              <a:rPr lang="en-US" sz="2000" dirty="0" smtClean="0">
                <a:cs typeface="Calibri"/>
              </a:rPr>
              <a:t>, 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IMPACT, </a:t>
            </a:r>
            <a:r>
              <a:rPr lang="en-US" sz="2000" dirty="0" smtClean="0">
                <a:cs typeface="Calibri"/>
              </a:rPr>
              <a:t>FBPIC, INF&amp;RNO, AMBER</a:t>
            </a:r>
            <a:r>
              <a:rPr lang="en-US" sz="2000" dirty="0" smtClean="0">
                <a:solidFill>
                  <a:prstClr val="black"/>
                </a:solidFill>
                <a:cs typeface="Calibri"/>
              </a:rPr>
              <a:t>.</a:t>
            </a:r>
            <a:endParaRPr lang="en-US" sz="2000" dirty="0">
              <a:solidFill>
                <a:prstClr val="black"/>
              </a:solidFill>
              <a:cs typeface="Calibri"/>
            </a:endParaRPr>
          </a:p>
          <a:p>
            <a:endParaRPr lang="en-US" sz="800" dirty="0" smtClean="0">
              <a:solidFill>
                <a:prstClr val="black"/>
              </a:solidFill>
              <a:latin typeface="Franklin Gothic Book"/>
              <a:cs typeface="Calibri"/>
            </a:endParaRPr>
          </a:p>
          <a:p>
            <a:r>
              <a:rPr lang="en-US" sz="2400" b="1" dirty="0" smtClean="0">
                <a:solidFill>
                  <a:srgbClr val="0C0D58"/>
                </a:solidFill>
                <a:latin typeface="Franklin Gothic Medium"/>
                <a:ea typeface="ＭＳ Ｐゴシック" charset="0"/>
                <a:cs typeface="Calibri"/>
              </a:rPr>
              <a:t>Wide set of physics </a:t>
            </a:r>
            <a:r>
              <a:rPr lang="en-US" sz="2400" b="1" dirty="0">
                <a:solidFill>
                  <a:srgbClr val="0C0D58"/>
                </a:solidFill>
                <a:latin typeface="Franklin Gothic Medium"/>
                <a:ea typeface="ＭＳ Ｐゴシック" charset="0"/>
                <a:cs typeface="Calibri"/>
              </a:rPr>
              <a:t>&amp;</a:t>
            </a:r>
            <a:r>
              <a:rPr lang="en-US" sz="2400" b="1" dirty="0" smtClean="0">
                <a:solidFill>
                  <a:srgbClr val="0C0D58"/>
                </a:solidFill>
                <a:latin typeface="Franklin Gothic Medium"/>
                <a:ea typeface="ＭＳ Ｐゴシック" charset="0"/>
                <a:cs typeface="Calibri"/>
              </a:rPr>
              <a:t> components:</a:t>
            </a:r>
            <a:endParaRPr lang="en-US" sz="2400" b="1" dirty="0">
              <a:solidFill>
                <a:prstClr val="black"/>
              </a:solidFill>
              <a:latin typeface="Franklin Gothic Medium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/>
                <a:cs typeface="Calibri"/>
              </a:rPr>
              <a:t>beams, </a:t>
            </a:r>
            <a:r>
              <a:rPr lang="en-US" sz="2000" dirty="0">
                <a:solidFill>
                  <a:srgbClr val="000000"/>
                </a:solidFill>
                <a:latin typeface="Franklin Gothic Book"/>
                <a:cs typeface="Calibri"/>
              </a:rPr>
              <a:t>plasmas, </a:t>
            </a:r>
            <a:r>
              <a:rPr lang="en-US" sz="2000" dirty="0" smtClean="0">
                <a:solidFill>
                  <a:srgbClr val="000000"/>
                </a:solidFill>
                <a:latin typeface="Franklin Gothic Book"/>
                <a:cs typeface="Calibri"/>
              </a:rPr>
              <a:t>laser</a:t>
            </a:r>
            <a:r>
              <a:rPr lang="en-US" sz="2000" dirty="0">
                <a:solidFill>
                  <a:srgbClr val="000000"/>
                </a:solidFill>
                <a:latin typeface="Franklin Gothic Book"/>
                <a:cs typeface="Calibri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Franklin Gothic Book"/>
                <a:cs typeface="Calibri"/>
              </a:rPr>
              <a:t>, </a:t>
            </a:r>
            <a:r>
              <a:rPr lang="en-US" sz="2000" dirty="0" smtClean="0">
                <a:solidFill>
                  <a:prstClr val="black"/>
                </a:solidFill>
                <a:latin typeface="Franklin Gothic Book"/>
                <a:cs typeface="Calibri"/>
              </a:rPr>
              <a:t>structures,</a:t>
            </a:r>
            <a:r>
              <a:rPr lang="is-IS" sz="2000" dirty="0">
                <a:solidFill>
                  <a:prstClr val="black"/>
                </a:solidFill>
                <a:latin typeface="Franklin Gothic Book"/>
                <a:cs typeface="Calibri"/>
              </a:rPr>
              <a:t> </a:t>
            </a:r>
            <a:r>
              <a:rPr lang="is-IS" sz="2000" dirty="0" smtClean="0">
                <a:solidFill>
                  <a:prstClr val="black"/>
                </a:solidFill>
                <a:latin typeface="Franklin Gothic Book"/>
                <a:cs typeface="Calibri"/>
              </a:rPr>
              <a:t>...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prstClr val="black"/>
                </a:solidFill>
                <a:latin typeface="Franklin Gothic Book"/>
                <a:cs typeface="Calibri"/>
              </a:rPr>
              <a:t>linacs</a:t>
            </a:r>
            <a:r>
              <a:rPr lang="en-US" sz="2000" dirty="0">
                <a:solidFill>
                  <a:prstClr val="black"/>
                </a:solidFill>
                <a:latin typeface="Franklin Gothic Book"/>
                <a:cs typeface="Calibri"/>
              </a:rPr>
              <a:t>, rings, injectors, </a:t>
            </a:r>
            <a:r>
              <a:rPr lang="en-US" sz="2000" dirty="0" smtClean="0">
                <a:solidFill>
                  <a:prstClr val="black"/>
                </a:solidFill>
                <a:latin typeface="Franklin Gothic Book"/>
                <a:cs typeface="Calibri"/>
              </a:rPr>
              <a:t>traps</a:t>
            </a:r>
            <a:r>
              <a:rPr lang="en-US" sz="2000" dirty="0">
                <a:solidFill>
                  <a:prstClr val="black"/>
                </a:solidFill>
                <a:latin typeface="Franklin Gothic Book"/>
                <a:cs typeface="Calibri"/>
              </a:rPr>
              <a:t>, </a:t>
            </a:r>
            <a:r>
              <a:rPr lang="en-US" sz="2000" dirty="0" smtClean="0">
                <a:solidFill>
                  <a:prstClr val="black"/>
                </a:solidFill>
                <a:latin typeface="Franklin Gothic Book"/>
                <a:cs typeface="Calibri"/>
              </a:rPr>
              <a:t>…</a:t>
            </a:r>
          </a:p>
          <a:p>
            <a:pPr marL="342900" indent="-342900">
              <a:buFont typeface="Arial"/>
              <a:buChar char="•"/>
            </a:pPr>
            <a:endParaRPr lang="en-US" sz="800" dirty="0">
              <a:solidFill>
                <a:prstClr val="black"/>
              </a:solidFill>
              <a:latin typeface="Franklin Gothic Book"/>
              <a:cs typeface="Calibri"/>
            </a:endParaRPr>
          </a:p>
          <a:p>
            <a:r>
              <a:rPr lang="en-US" sz="2400" b="1" dirty="0" smtClean="0">
                <a:solidFill>
                  <a:srgbClr val="0C0D58"/>
                </a:solidFill>
                <a:latin typeface="Franklin Gothic Medium"/>
                <a:ea typeface="ＭＳ Ｐゴシック" charset="0"/>
                <a:cs typeface="Calibri"/>
              </a:rPr>
              <a:t>Supporting many accelerators:</a:t>
            </a:r>
            <a:endParaRPr lang="en-US" sz="2400" b="1" dirty="0">
              <a:solidFill>
                <a:prstClr val="black"/>
              </a:solidFill>
              <a:latin typeface="Franklin Gothic Medium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/>
                <a:cs typeface="Calibri"/>
              </a:rPr>
              <a:t>across </a:t>
            </a:r>
            <a:r>
              <a:rPr lang="en-US" sz="2000" dirty="0" smtClean="0">
                <a:solidFill>
                  <a:prstClr val="black"/>
                </a:solidFill>
                <a:latin typeface="Franklin Gothic Book"/>
                <a:cs typeface="Calibri"/>
              </a:rPr>
              <a:t>U.S. DOE </a:t>
            </a:r>
            <a:r>
              <a:rPr lang="en-US" sz="2000" dirty="0">
                <a:solidFill>
                  <a:prstClr val="black"/>
                </a:solidFill>
                <a:latin typeface="Franklin Gothic Book"/>
                <a:cs typeface="Calibri"/>
              </a:rPr>
              <a:t>(HEP, BES, NP, FES, DNN) and beyond (CERN, DESY, KEK, …)</a:t>
            </a:r>
            <a:r>
              <a:rPr lang="en-US" sz="2000" dirty="0" smtClean="0">
                <a:solidFill>
                  <a:prstClr val="black"/>
                </a:solidFill>
                <a:cs typeface="Calibri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600" dirty="0">
              <a:solidFill>
                <a:prstClr val="black"/>
              </a:solidFill>
              <a:cs typeface="Calibri"/>
            </a:endParaRPr>
          </a:p>
          <a:p>
            <a:r>
              <a:rPr lang="en-US" sz="2400" b="1" dirty="0" smtClean="0">
                <a:solidFill>
                  <a:srgbClr val="0C0D58"/>
                </a:solidFill>
                <a:latin typeface="Franklin Gothic Medium"/>
                <a:ea typeface="ＭＳ Ｐゴシック" charset="0"/>
                <a:cs typeface="Calibri"/>
              </a:rPr>
              <a:t>At the forefront of computing:</a:t>
            </a:r>
            <a:endParaRPr lang="en-US" sz="2400" b="1" dirty="0">
              <a:solidFill>
                <a:prstClr val="black"/>
              </a:solidFill>
              <a:latin typeface="Franklin Gothic Medium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cs typeface="Calibri"/>
              </a:rPr>
              <a:t>novel algorithms: boosted frame, etc.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Calibri"/>
              </a:rPr>
              <a:t>part of </a:t>
            </a:r>
            <a:r>
              <a:rPr lang="en-US" sz="2000" dirty="0" err="1" smtClean="0">
                <a:solidFill>
                  <a:prstClr val="black"/>
                </a:solidFill>
                <a:cs typeface="Calibri"/>
              </a:rPr>
              <a:t>SciDAC</a:t>
            </a:r>
            <a:r>
              <a:rPr lang="en-US" sz="2000" dirty="0" smtClean="0">
                <a:solidFill>
                  <a:prstClr val="black"/>
                </a:solidFill>
                <a:cs typeface="Calibri"/>
              </a:rPr>
              <a:t>, NESAP &amp; DOE </a:t>
            </a:r>
            <a:r>
              <a:rPr lang="en-US" sz="2000" dirty="0" err="1" smtClean="0">
                <a:solidFill>
                  <a:prstClr val="black"/>
                </a:solidFill>
                <a:cs typeface="Calibri"/>
              </a:rPr>
              <a:t>Exascale</a:t>
            </a:r>
            <a:r>
              <a:rPr lang="en-US" sz="2000" dirty="0">
                <a:solidFill>
                  <a:prstClr val="black"/>
                </a:solidFill>
                <a:cs typeface="Calibri"/>
              </a:rPr>
              <a:t>.</a:t>
            </a:r>
            <a:r>
              <a:rPr lang="en-US" sz="2000" dirty="0" smtClean="0">
                <a:solidFill>
                  <a:prstClr val="black"/>
                </a:solidFill>
                <a:cs typeface="Calibri"/>
              </a:rPr>
              <a:t> </a:t>
            </a:r>
          </a:p>
        </p:txBody>
      </p:sp>
      <p:pic>
        <p:nvPicPr>
          <p:cNvPr id="28" name="Picture 110" descr="C:\Users\jiqiang\mystuff\png2eps\phasefel21020Snap47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551" r="95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1852" y="2973569"/>
            <a:ext cx="1180142" cy="93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50000" endPos="75000" dist="317500" dir="5400000" sy="-100000" algn="bl" rotWithShape="0"/>
          </a:effectLst>
          <a:scene3d>
            <a:camera prst="orthographicFront"/>
            <a:lightRig rig="threePt" dir="t"/>
          </a:scene3d>
          <a:sp3d extrusionH="82550" prstMaterial="softEdge">
            <a:bevelT/>
            <a:bevelB/>
          </a:sp3d>
        </p:spPr>
      </p:pic>
      <p:grpSp>
        <p:nvGrpSpPr>
          <p:cNvPr id="29" name="Group 64"/>
          <p:cNvGrpSpPr>
            <a:grpSpLocks/>
          </p:cNvGrpSpPr>
          <p:nvPr/>
        </p:nvGrpSpPr>
        <p:grpSpPr bwMode="auto">
          <a:xfrm>
            <a:off x="2522150" y="4061781"/>
            <a:ext cx="1181634" cy="885940"/>
            <a:chOff x="4338" y="2990"/>
            <a:chExt cx="920" cy="7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50000" endPos="75000" dist="12700" dir="5400000" sy="-100000" algn="bl" rotWithShape="0"/>
          </a:effectLst>
        </p:grpSpPr>
        <p:pic>
          <p:nvPicPr>
            <p:cNvPr id="30" name="Picture 6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" y="2990"/>
              <a:ext cx="920" cy="724"/>
            </a:xfrm>
            <a:prstGeom prst="rect">
              <a:avLst/>
            </a:prstGeom>
            <a:ln/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sp>
          <p:nvSpPr>
            <p:cNvPr id="31" name="Oval 66"/>
            <p:cNvSpPr>
              <a:spLocks noChangeArrowheads="1"/>
            </p:cNvSpPr>
            <p:nvPr/>
          </p:nvSpPr>
          <p:spPr bwMode="auto">
            <a:xfrm>
              <a:off x="4584" y="3352"/>
              <a:ext cx="56" cy="32"/>
            </a:xfrm>
            <a:prstGeom prst="ellipse">
              <a:avLst/>
            </a:prstGeom>
            <a:solidFill>
              <a:srgbClr val="CFE7F5"/>
            </a:solidFill>
            <a:ln w="9360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Franklin Gothic Book"/>
              </a:endParaRPr>
            </a:p>
          </p:txBody>
        </p:sp>
        <p:sp>
          <p:nvSpPr>
            <p:cNvPr id="32" name="Oval 67"/>
            <p:cNvSpPr>
              <a:spLocks noChangeArrowheads="1"/>
            </p:cNvSpPr>
            <p:nvPr/>
          </p:nvSpPr>
          <p:spPr bwMode="auto">
            <a:xfrm>
              <a:off x="4561" y="3352"/>
              <a:ext cx="56" cy="32"/>
            </a:xfrm>
            <a:prstGeom prst="ellipse">
              <a:avLst/>
            </a:prstGeom>
            <a:solidFill>
              <a:srgbClr val="CFE7F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Franklin Gothic Book"/>
              </a:endParaRPr>
            </a:p>
          </p:txBody>
        </p:sp>
      </p:grpSp>
      <p:pic>
        <p:nvPicPr>
          <p:cNvPr id="33" name="Picture 15" descr="ciaihccc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449" y="3600650"/>
            <a:ext cx="1212712" cy="461131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50000" endPos="75000" dist="3175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4129557" y="5735212"/>
            <a:ext cx="5012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smtClean="0">
                <a:solidFill>
                  <a:prstClr val="black"/>
                </a:solidFill>
                <a:cs typeface="Calibri"/>
              </a:rPr>
              <a:t>*</a:t>
            </a:r>
            <a:r>
              <a:rPr lang="en-US" sz="1600" dirty="0" smtClean="0">
                <a:solidFill>
                  <a:prstClr val="black"/>
                </a:solidFill>
                <a:cs typeface="Calibri"/>
              </a:rPr>
              <a:t>presentation Ji </a:t>
            </a:r>
            <a:r>
              <a:rPr lang="en-US" sz="1600" dirty="0" err="1" smtClean="0">
                <a:solidFill>
                  <a:prstClr val="black"/>
                </a:solidFill>
                <a:cs typeface="Calibri"/>
              </a:rPr>
              <a:t>Qiang</a:t>
            </a:r>
            <a:r>
              <a:rPr lang="en-US" sz="1600" dirty="0" smtClean="0">
                <a:solidFill>
                  <a:prstClr val="black"/>
                </a:solidFill>
                <a:cs typeface="Calibri"/>
              </a:rPr>
              <a:t> right after this talk.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13250" y="1627919"/>
            <a:ext cx="1816621" cy="33855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 Effects for EIC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73095"/>
            <a:ext cx="8229600" cy="4525963"/>
          </a:xfrm>
        </p:spPr>
        <p:txBody>
          <a:bodyPr/>
          <a:lstStyle/>
          <a:p>
            <a:r>
              <a:rPr lang="en-US" dirty="0" smtClean="0"/>
              <a:t>Panel priority: </a:t>
            </a:r>
            <a:r>
              <a:rPr lang="en-US" dirty="0" smtClean="0"/>
              <a:t>high.</a:t>
            </a:r>
            <a:endParaRPr lang="en-US" dirty="0" smtClean="0"/>
          </a:p>
          <a:p>
            <a:r>
              <a:rPr lang="en-US" dirty="0" smtClean="0">
                <a:solidFill>
                  <a:schemeClr val="accent1"/>
                </a:solidFill>
              </a:rPr>
              <a:t>Electron-cloud </a:t>
            </a:r>
            <a:r>
              <a:rPr lang="en-US" dirty="0">
                <a:solidFill>
                  <a:schemeClr val="accent1"/>
                </a:solidFill>
              </a:rPr>
              <a:t>effects will have quite different characteristics for each of the proposed options. 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The </a:t>
            </a:r>
            <a:r>
              <a:rPr lang="en-US" dirty="0"/>
              <a:t>JLEIC ion beam may trap and accumulate electrons liberated by gas ionization, possibly leading to a classical electron-proton two-stream instability that might be counteracted by feedback. </a:t>
            </a:r>
            <a:endParaRPr lang="en-US" dirty="0" smtClean="0"/>
          </a:p>
          <a:p>
            <a:r>
              <a:rPr lang="en-US" dirty="0" smtClean="0">
                <a:solidFill>
                  <a:schemeClr val="accent1"/>
                </a:solidFill>
              </a:rPr>
              <a:t>The </a:t>
            </a:r>
            <a:r>
              <a:rPr lang="en-US" dirty="0">
                <a:solidFill>
                  <a:schemeClr val="accent1"/>
                </a:solidFill>
              </a:rPr>
              <a:t>BNL rings will create an electron cloud by beam-induced </a:t>
            </a:r>
            <a:r>
              <a:rPr lang="en-US" dirty="0" err="1">
                <a:solidFill>
                  <a:schemeClr val="accent1"/>
                </a:solidFill>
              </a:rPr>
              <a:t>multipacting</a:t>
            </a:r>
            <a:r>
              <a:rPr lang="en-US" dirty="0">
                <a:solidFill>
                  <a:schemeClr val="accent1"/>
                </a:solidFill>
              </a:rPr>
              <a:t>. Copper coating might mitigate this, but it is not obvious that copper will provide a lower secondary emission yield than stainless steel.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418996"/>
              </p:ext>
            </p:extLst>
          </p:nvPr>
        </p:nvGraphicFramePr>
        <p:xfrm>
          <a:off x="144624" y="5708095"/>
          <a:ext cx="8854751" cy="487680"/>
        </p:xfrm>
        <a:graphic>
          <a:graphicData uri="http://schemas.openxmlformats.org/drawingml/2006/table">
            <a:tbl>
              <a:tblPr/>
              <a:tblGrid>
                <a:gridCol w="8854751"/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aseline="30000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Report 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of the Community Review of EIC Accelerator R&amp;D for the Office of Nuclear 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Physics - Feb. 2017</a:t>
                      </a:r>
                    </a:p>
                    <a:p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9918" y="5578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72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tools that we have at LBNL to study e-cloud effects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85609"/>
            <a:ext cx="8229600" cy="4213449"/>
          </a:xfrm>
        </p:spPr>
        <p:txBody>
          <a:bodyPr/>
          <a:lstStyle/>
          <a:p>
            <a:r>
              <a:rPr lang="en-US" dirty="0" err="1" smtClean="0"/>
              <a:t>Posinst</a:t>
            </a:r>
            <a:r>
              <a:rPr lang="en-US" dirty="0" smtClean="0"/>
              <a:t>: build-up </a:t>
            </a:r>
            <a:r>
              <a:rPr lang="en-US" dirty="0"/>
              <a:t>of </a:t>
            </a:r>
            <a:r>
              <a:rPr lang="en-US" dirty="0" smtClean="0"/>
              <a:t>e-cloud.</a:t>
            </a:r>
          </a:p>
          <a:p>
            <a:endParaRPr lang="en-US" dirty="0"/>
          </a:p>
          <a:p>
            <a:r>
              <a:rPr lang="en-US" dirty="0" smtClean="0"/>
              <a:t>Warp: effect </a:t>
            </a:r>
            <a:r>
              <a:rPr lang="en-US" dirty="0"/>
              <a:t>on beam </a:t>
            </a:r>
            <a:r>
              <a:rPr lang="en-US" dirty="0" smtClean="0"/>
              <a:t>dynamics.</a:t>
            </a:r>
          </a:p>
          <a:p>
            <a:endParaRPr lang="en-US" dirty="0"/>
          </a:p>
          <a:p>
            <a:r>
              <a:rPr lang="en-US" dirty="0" err="1" smtClean="0"/>
              <a:t>Warp+Posinst</a:t>
            </a:r>
            <a:r>
              <a:rPr lang="en-US" dirty="0" smtClean="0"/>
              <a:t>: build-up &amp; beam dynamics self-consistently.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9918" y="5578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POSINST is a code for e- cloud  build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0421" y="1276668"/>
            <a:ext cx="5033219" cy="4525963"/>
          </a:xfrm>
        </p:spPr>
        <p:txBody>
          <a:bodyPr/>
          <a:lstStyle/>
          <a:p>
            <a:pPr lvl="1"/>
            <a:r>
              <a:rPr lang="en-US" sz="1600" dirty="0" smtClean="0"/>
              <a:t>2-D </a:t>
            </a:r>
            <a:r>
              <a:rPr lang="en-US" sz="1600" dirty="0"/>
              <a:t>electrostatic </a:t>
            </a:r>
            <a:r>
              <a:rPr lang="en-US" sz="1600" dirty="0" smtClean="0"/>
              <a:t>PIC.</a:t>
            </a:r>
            <a:endParaRPr lang="en-US" sz="1600" dirty="0"/>
          </a:p>
          <a:p>
            <a:pPr lvl="1"/>
            <a:endParaRPr lang="en-US" sz="800" dirty="0" smtClean="0"/>
          </a:p>
          <a:p>
            <a:pPr lvl="1"/>
            <a:r>
              <a:rPr lang="en-US" sz="1600" dirty="0"/>
              <a:t>A</a:t>
            </a:r>
            <a:r>
              <a:rPr lang="en-US" sz="1600" dirty="0" smtClean="0"/>
              <a:t>dvanced </a:t>
            </a:r>
            <a:r>
              <a:rPr lang="en-US" sz="1600" dirty="0"/>
              <a:t>phenomenological SEY </a:t>
            </a:r>
            <a:r>
              <a:rPr lang="en-US" sz="1600" dirty="0" smtClean="0"/>
              <a:t>model </a:t>
            </a:r>
            <a:r>
              <a:rPr lang="en-US" sz="1600" dirty="0"/>
              <a:t>with Monte Carlo generation of electrons with realistic energy-angle emission </a:t>
            </a:r>
            <a:r>
              <a:rPr lang="en-US" sz="1600" dirty="0" smtClean="0"/>
              <a:t>spectrum*</a:t>
            </a:r>
            <a:r>
              <a:rPr lang="en-US" sz="1600" dirty="0" smtClean="0"/>
              <a:t>.</a:t>
            </a:r>
            <a:endParaRPr lang="en-US" sz="1600" dirty="0" smtClean="0"/>
          </a:p>
          <a:p>
            <a:pPr lvl="1"/>
            <a:endParaRPr lang="en-US" sz="800" dirty="0"/>
          </a:p>
          <a:p>
            <a:pPr lvl="1"/>
            <a:r>
              <a:rPr lang="en-US" sz="1600" dirty="0" smtClean="0"/>
              <a:t>POSINST </a:t>
            </a:r>
            <a:r>
              <a:rPr lang="en-US" sz="1600" dirty="0"/>
              <a:t>has been used to study electron cloud buildup in many accelerators around the </a:t>
            </a:r>
            <a:r>
              <a:rPr lang="en-US" sz="1600" dirty="0" smtClean="0"/>
              <a:t>world. 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1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52" y="3775851"/>
            <a:ext cx="1943100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32" descr="3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64" y="3537726"/>
            <a:ext cx="4076700" cy="264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33"/>
          <p:cNvSpPr>
            <a:spLocks noChangeArrowheads="1"/>
          </p:cNvSpPr>
          <p:nvPr/>
        </p:nvSpPr>
        <p:spPr bwMode="auto">
          <a:xfrm>
            <a:off x="4016477" y="3845701"/>
            <a:ext cx="768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/>
              <a:t>true sec.</a:t>
            </a:r>
          </a:p>
        </p:txBody>
      </p:sp>
      <p:sp>
        <p:nvSpPr>
          <p:cNvPr id="9" name="Rectangle 134"/>
          <p:cNvSpPr>
            <a:spLocks noChangeArrowheads="1"/>
          </p:cNvSpPr>
          <p:nvPr/>
        </p:nvSpPr>
        <p:spPr bwMode="auto">
          <a:xfrm>
            <a:off x="5259489" y="4671201"/>
            <a:ext cx="122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/>
              <a:t>back-scattered </a:t>
            </a:r>
          </a:p>
          <a:p>
            <a:pPr algn="l"/>
            <a:r>
              <a:rPr lang="en-US" sz="1200"/>
              <a:t>elastic</a:t>
            </a:r>
          </a:p>
        </p:txBody>
      </p:sp>
      <p:sp>
        <p:nvSpPr>
          <p:cNvPr id="10" name="Line 135"/>
          <p:cNvSpPr>
            <a:spLocks noChangeShapeType="1"/>
          </p:cNvSpPr>
          <p:nvPr/>
        </p:nvSpPr>
        <p:spPr bwMode="auto">
          <a:xfrm>
            <a:off x="5867502" y="5023626"/>
            <a:ext cx="52705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36"/>
          <p:cNvSpPr>
            <a:spLocks noChangeShapeType="1"/>
          </p:cNvSpPr>
          <p:nvPr/>
        </p:nvSpPr>
        <p:spPr bwMode="auto">
          <a:xfrm flipH="1">
            <a:off x="4661002" y="5506226"/>
            <a:ext cx="136525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37"/>
          <p:cNvSpPr>
            <a:spLocks noChangeShapeType="1"/>
          </p:cNvSpPr>
          <p:nvPr/>
        </p:nvSpPr>
        <p:spPr bwMode="auto">
          <a:xfrm flipH="1">
            <a:off x="3494189" y="4099701"/>
            <a:ext cx="585788" cy="350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38"/>
          <p:cNvSpPr txBox="1">
            <a:spLocks noChangeArrowheads="1"/>
          </p:cNvSpPr>
          <p:nvPr/>
        </p:nvSpPr>
        <p:spPr bwMode="auto">
          <a:xfrm>
            <a:off x="4316514" y="5231589"/>
            <a:ext cx="1384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algn="ctr"/>
            <a:lvl2pPr algn="ctr"/>
            <a:lvl3pPr algn="ctr"/>
            <a:lvl4pPr algn="ctr"/>
            <a:lvl5pPr algn="ctr"/>
            <a:lvl6pPr algn="ctr"/>
            <a:lvl7pPr algn="ctr"/>
            <a:lvl8pPr algn="ctr"/>
            <a:lvl9pPr algn="ctr"/>
          </a:lstStyle>
          <a:p>
            <a:pPr marL="284163" indent="-284163" algn="l">
              <a:spcBef>
                <a:spcPct val="50000"/>
              </a:spcBef>
            </a:pPr>
            <a:r>
              <a:rPr lang="en-US" sz="1200"/>
              <a:t>re-diffused</a:t>
            </a:r>
          </a:p>
        </p:txBody>
      </p:sp>
      <p:sp>
        <p:nvSpPr>
          <p:cNvPr id="14" name="Text Box 140"/>
          <p:cNvSpPr txBox="1">
            <a:spLocks noChangeArrowheads="1"/>
          </p:cNvSpPr>
          <p:nvPr/>
        </p:nvSpPr>
        <p:spPr bwMode="auto">
          <a:xfrm>
            <a:off x="7018439" y="4858526"/>
            <a:ext cx="20415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/>
              <a:t>Monte-Carlo generation of electrons with energy and angular dependence.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724878" y="4029894"/>
            <a:ext cx="3574341" cy="2165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r">
              <a:buNone/>
            </a:pPr>
            <a:r>
              <a:rPr lang="en-US" sz="1600" dirty="0" smtClean="0"/>
              <a:t>*SEY </a:t>
            </a:r>
            <a:r>
              <a:rPr lang="en-US" sz="1600" dirty="0" smtClean="0"/>
              <a:t>model is a self-contained module. It has been imported into other codes for study of electron clouds and spacecraft charging.</a:t>
            </a:r>
          </a:p>
          <a:p>
            <a:pPr algn="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70" y="1279578"/>
            <a:ext cx="2807763" cy="212156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36196" y="1527243"/>
            <a:ext cx="1119137" cy="18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simulation of e- buildup in CERN SPS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396" descr="avd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27" y="1290169"/>
            <a:ext cx="4524444" cy="37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15819" y="5477070"/>
            <a:ext cx="8229600" cy="4526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mtClean="0"/>
              <a:t>E-cloud </a:t>
            </a:r>
            <a:r>
              <a:rPr lang="en-US" dirty="0" smtClean="0"/>
              <a:t>distribution can </a:t>
            </a:r>
            <a:r>
              <a:rPr lang="en-US" smtClean="0"/>
              <a:t>be fed to a beam dynamics code.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6031657"/>
            <a:ext cx="9144000" cy="82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64"/>
          <p:cNvSpPr>
            <a:spLocks noChangeArrowheads="1"/>
          </p:cNvSpPr>
          <p:nvPr/>
        </p:nvSpPr>
        <p:spPr bwMode="auto">
          <a:xfrm>
            <a:off x="0" y="4570946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4" name="Rectangle 64"/>
          <p:cNvSpPr>
            <a:spLocks noChangeArrowheads="1"/>
          </p:cNvSpPr>
          <p:nvPr/>
        </p:nvSpPr>
        <p:spPr bwMode="auto">
          <a:xfrm>
            <a:off x="-4763" y="5246288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-4763" y="2513476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625" name="Rectangle 64"/>
          <p:cNvSpPr>
            <a:spLocks noChangeArrowheads="1"/>
          </p:cNvSpPr>
          <p:nvPr/>
        </p:nvSpPr>
        <p:spPr bwMode="auto">
          <a:xfrm>
            <a:off x="0" y="1836930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627" name="Rectangle 62"/>
          <p:cNvSpPr>
            <a:spLocks noChangeArrowheads="1"/>
          </p:cNvSpPr>
          <p:nvPr/>
        </p:nvSpPr>
        <p:spPr bwMode="auto">
          <a:xfrm>
            <a:off x="0" y="810670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2" name="Oval 38"/>
          <p:cNvSpPr>
            <a:spLocks noChangeArrowheads="1"/>
          </p:cNvSpPr>
          <p:nvPr/>
        </p:nvSpPr>
        <p:spPr bwMode="auto">
          <a:xfrm>
            <a:off x="5629277" y="1309224"/>
            <a:ext cx="1104900" cy="274638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round/>
            <a:headEnd/>
            <a:tailEnd/>
          </a:ln>
          <a:effectLst/>
          <a:scene3d>
            <a:camera prst="legacyObliqueTopRight"/>
            <a:lightRig rig="sunset" dir="b"/>
          </a:scene3d>
          <a:sp3d extrusionH="430530" prstMaterial="clear"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635937" name="Rectangle 33"/>
          <p:cNvSpPr>
            <a:spLocks noChangeArrowheads="1"/>
          </p:cNvSpPr>
          <p:nvPr/>
        </p:nvSpPr>
        <p:spPr bwMode="auto">
          <a:xfrm>
            <a:off x="5489575" y="1155158"/>
            <a:ext cx="1379538" cy="566737"/>
          </a:xfrm>
          <a:prstGeom prst="rect">
            <a:avLst/>
          </a:prstGeom>
          <a:solidFill>
            <a:schemeClr val="bg2">
              <a:alpha val="62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635907" name="Text Box 3"/>
          <p:cNvSpPr txBox="1">
            <a:spLocks noChangeArrowheads="1"/>
          </p:cNvSpPr>
          <p:nvPr/>
        </p:nvSpPr>
        <p:spPr bwMode="auto">
          <a:xfrm>
            <a:off x="141288" y="750345"/>
            <a:ext cx="8716962" cy="644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761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19075" indent="-219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5625" indent="-222250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6992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422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898525" indent="173038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355725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12925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270125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727325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alibri"/>
                <a:cs typeface="Calibri"/>
              </a:rPr>
              <a:t>Geometry:        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3-D (</a:t>
            </a:r>
            <a:r>
              <a:rPr lang="en-US" sz="1600" dirty="0" err="1" smtClean="0">
                <a:solidFill>
                  <a:srgbClr val="000066"/>
                </a:solidFill>
                <a:latin typeface="Calibri"/>
                <a:cs typeface="Calibri"/>
              </a:rPr>
              <a:t>x,y,z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)               </a:t>
            </a:r>
            <a:r>
              <a:rPr lang="en-US" sz="1600" dirty="0" err="1" smtClean="0">
                <a:solidFill>
                  <a:srgbClr val="000066"/>
                </a:solidFill>
                <a:latin typeface="Calibri"/>
                <a:cs typeface="Calibri"/>
              </a:rPr>
              <a:t>axisym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. (</a:t>
            </a:r>
            <a:r>
              <a:rPr lang="en-US" sz="1600" dirty="0" err="1" smtClean="0">
                <a:solidFill>
                  <a:srgbClr val="000066"/>
                </a:solidFill>
                <a:latin typeface="Calibri"/>
                <a:cs typeface="Calibri"/>
              </a:rPr>
              <a:t>r,z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)  + FFT(</a:t>
            </a:r>
            <a:r>
              <a:rPr lang="en-US" sz="1600" dirty="0" smtClean="0">
                <a:solidFill>
                  <a:srgbClr val="000066"/>
                </a:solidFill>
                <a:latin typeface="Symbol" charset="2"/>
                <a:cs typeface="Symbol" charset="2"/>
              </a:rPr>
              <a:t>q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)                    2-D (</a:t>
            </a:r>
            <a:r>
              <a:rPr lang="en-US" sz="1600" dirty="0" err="1" smtClean="0">
                <a:solidFill>
                  <a:srgbClr val="000066"/>
                </a:solidFill>
                <a:latin typeface="Calibri"/>
                <a:cs typeface="Calibri"/>
              </a:rPr>
              <a:t>x,z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)                           2-D (</a:t>
            </a:r>
            <a:r>
              <a:rPr lang="en-US" sz="1600" dirty="0" err="1" smtClean="0">
                <a:solidFill>
                  <a:srgbClr val="000066"/>
                </a:solidFill>
                <a:latin typeface="Calibri"/>
                <a:cs typeface="Calibri"/>
              </a:rPr>
              <a:t>x,y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alibri"/>
              <a:cs typeface="Calibri"/>
            </a:endParaRPr>
          </a:p>
          <a:p>
            <a:pPr marL="0" indent="0">
              <a:spcBef>
                <a:spcPct val="40000"/>
              </a:spcBef>
              <a:defRPr/>
            </a:pPr>
            <a:endParaRPr lang="en-US" sz="1600" b="1" dirty="0" smtClean="0">
              <a:solidFill>
                <a:srgbClr val="00279F"/>
              </a:solidFill>
              <a:latin typeface="Calibri"/>
              <a:cs typeface="Calibri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alibri"/>
                <a:cs typeface="Calibri"/>
              </a:rPr>
              <a:t>Reference frame:                        </a:t>
            </a:r>
            <a:r>
              <a:rPr lang="en-US" sz="1600" b="1" dirty="0" smtClean="0">
                <a:latin typeface="Calibri"/>
                <a:cs typeface="Calibri"/>
              </a:rPr>
              <a:t>lab</a:t>
            </a:r>
            <a:r>
              <a:rPr lang="en-US" sz="1600" dirty="0" smtClean="0">
                <a:latin typeface="Calibri"/>
                <a:cs typeface="Calibri"/>
              </a:rPr>
              <a:t>                           </a:t>
            </a:r>
            <a:r>
              <a:rPr lang="en-US" sz="1600" b="1" dirty="0" smtClean="0">
                <a:latin typeface="Calibri"/>
                <a:cs typeface="Calibri"/>
              </a:rPr>
              <a:t>moving-window</a:t>
            </a:r>
            <a:r>
              <a:rPr lang="en-US" sz="1600" dirty="0" smtClean="0">
                <a:latin typeface="Calibri"/>
                <a:cs typeface="Calibri"/>
              </a:rPr>
              <a:t>          </a:t>
            </a:r>
            <a:r>
              <a:rPr lang="en-US" sz="1600" b="1" dirty="0" smtClean="0">
                <a:latin typeface="Calibri"/>
                <a:cs typeface="Calibri"/>
              </a:rPr>
              <a:t>Lorentz boosted</a:t>
            </a:r>
            <a:endParaRPr lang="en-US" sz="1600" dirty="0" smtClean="0">
              <a:solidFill>
                <a:srgbClr val="00279F"/>
              </a:solidFill>
              <a:latin typeface="Calibri"/>
              <a:cs typeface="Calibri"/>
            </a:endParaRPr>
          </a:p>
          <a:p>
            <a:pPr lvl="4">
              <a:spcBef>
                <a:spcPct val="40000"/>
              </a:spcBef>
              <a:defRPr/>
            </a:pPr>
            <a:r>
              <a:rPr lang="en-US" sz="1600" dirty="0" smtClean="0">
                <a:latin typeface="Calibri"/>
                <a:cs typeface="Calibri"/>
              </a:rPr>
              <a:t>  		   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z		                        z-</a:t>
            </a:r>
            <a:r>
              <a:rPr lang="en-US" sz="1600" dirty="0" err="1" smtClean="0">
                <a:solidFill>
                  <a:srgbClr val="000066"/>
                </a:solidFill>
                <a:latin typeface="Calibri"/>
                <a:cs typeface="Calibri"/>
              </a:rPr>
              <a:t>vt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	               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  <a:sym typeface="Symbol" charset="0"/>
              </a:rPr>
              <a:t>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(z-</a:t>
            </a:r>
            <a:r>
              <a:rPr lang="en-US" sz="1600" dirty="0" err="1" smtClean="0">
                <a:solidFill>
                  <a:srgbClr val="000066"/>
                </a:solidFill>
                <a:latin typeface="Calibri"/>
                <a:cs typeface="Calibri"/>
              </a:rPr>
              <a:t>vt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); 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  <a:sym typeface="Symbol" charset="0"/>
              </a:rPr>
              <a:t>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(t-</a:t>
            </a:r>
            <a:r>
              <a:rPr lang="en-US" sz="1600" dirty="0" err="1" smtClean="0">
                <a:solidFill>
                  <a:srgbClr val="000066"/>
                </a:solidFill>
                <a:latin typeface="Calibri"/>
                <a:cs typeface="Calibri"/>
              </a:rPr>
              <a:t>vz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/c</a:t>
            </a:r>
            <a:r>
              <a:rPr lang="en-US" sz="1600" baseline="30000" dirty="0" smtClean="0">
                <a:solidFill>
                  <a:srgbClr val="000066"/>
                </a:solidFill>
                <a:latin typeface="Calibri"/>
                <a:cs typeface="Calibri"/>
              </a:rPr>
              <a:t>2</a:t>
            </a:r>
            <a:r>
              <a:rPr lang="en-US" sz="1600" dirty="0" smtClean="0">
                <a:solidFill>
                  <a:srgbClr val="000066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>
                <a:solidFill>
                  <a:srgbClr val="00279F"/>
                </a:solidFill>
                <a:latin typeface="Calibri"/>
                <a:cs typeface="Calibri"/>
              </a:rPr>
              <a:t>Field solvers </a:t>
            </a:r>
          </a:p>
          <a:p>
            <a:pPr marL="568325" indent="-285750">
              <a:spcBef>
                <a:spcPct val="40000"/>
              </a:spcBef>
              <a:buFont typeface="Lucida Grande"/>
              <a:buChar char="-"/>
              <a:defRPr/>
            </a:pPr>
            <a:r>
              <a:rPr lang="en-US" sz="1600" dirty="0">
                <a:latin typeface="Calibri"/>
                <a:cs typeface="Calibri"/>
              </a:rPr>
              <a:t> electrostatic/</a:t>
            </a:r>
            <a:r>
              <a:rPr lang="en-US" sz="1600" dirty="0" err="1">
                <a:latin typeface="Calibri"/>
                <a:cs typeface="Calibri"/>
              </a:rPr>
              <a:t>magnetostatic</a:t>
            </a:r>
            <a:r>
              <a:rPr lang="en-US" sz="1600" dirty="0">
                <a:latin typeface="Calibri"/>
                <a:cs typeface="Calibri"/>
              </a:rPr>
              <a:t> - FFT, </a:t>
            </a:r>
            <a:r>
              <a:rPr lang="en-US" sz="1600" dirty="0" err="1">
                <a:latin typeface="Calibri"/>
                <a:cs typeface="Calibri"/>
              </a:rPr>
              <a:t>multigrid</a:t>
            </a:r>
            <a:r>
              <a:rPr lang="en-US" sz="1600" dirty="0">
                <a:latin typeface="Calibri"/>
                <a:cs typeface="Calibri"/>
              </a:rPr>
              <a:t>; AMR; implicit; cut-cell boundaries</a:t>
            </a:r>
          </a:p>
          <a:p>
            <a:pPr marL="455613" indent="-285750">
              <a:spcBef>
                <a:spcPct val="40000"/>
              </a:spcBef>
              <a:buFont typeface="Lucida Grande"/>
              <a:buChar char="-"/>
              <a:defRPr/>
            </a:pPr>
            <a:endParaRPr lang="en-US" sz="1600" dirty="0">
              <a:latin typeface="Calibri"/>
              <a:cs typeface="Calibri"/>
            </a:endParaRPr>
          </a:p>
          <a:p>
            <a:pPr marL="455613" indent="-285750">
              <a:spcBef>
                <a:spcPct val="40000"/>
              </a:spcBef>
              <a:buFont typeface="Lucida Grande"/>
              <a:buChar char="-"/>
              <a:defRPr/>
            </a:pPr>
            <a:endParaRPr lang="en-US" sz="1600" dirty="0">
              <a:latin typeface="Calibri"/>
              <a:cs typeface="Calibri"/>
            </a:endParaRPr>
          </a:p>
          <a:p>
            <a:pPr marL="455613" indent="-285750">
              <a:spcBef>
                <a:spcPct val="40000"/>
              </a:spcBef>
              <a:buFont typeface="Lucida Grande"/>
              <a:buChar char="-"/>
              <a:defRPr/>
            </a:pPr>
            <a:endParaRPr lang="en-US" sz="1600" dirty="0">
              <a:latin typeface="Calibri"/>
              <a:cs typeface="Calibri"/>
            </a:endParaRPr>
          </a:p>
          <a:p>
            <a:pPr marL="568325" indent="-285750">
              <a:spcBef>
                <a:spcPct val="40000"/>
              </a:spcBef>
              <a:buFont typeface="Lucida Grande"/>
              <a:buChar char="-"/>
              <a:defRPr/>
            </a:pPr>
            <a:r>
              <a:rPr lang="en-US" sz="1600" dirty="0">
                <a:latin typeface="Calibri"/>
                <a:cs typeface="Calibri"/>
              </a:rPr>
              <a:t> Fully electromagnetic </a:t>
            </a:r>
            <a:r>
              <a:rPr lang="en-US" sz="1600" dirty="0" smtClean="0">
                <a:latin typeface="Calibri"/>
                <a:cs typeface="Calibri"/>
              </a:rPr>
              <a:t>– Yee/nodal </a:t>
            </a:r>
            <a:r>
              <a:rPr lang="en-US" sz="1600" dirty="0">
                <a:latin typeface="Calibri"/>
                <a:cs typeface="Calibri"/>
              </a:rPr>
              <a:t>mesh, </a:t>
            </a:r>
            <a:r>
              <a:rPr lang="en-US" sz="1600" dirty="0" smtClean="0">
                <a:latin typeface="Calibri"/>
                <a:cs typeface="Calibri"/>
              </a:rPr>
              <a:t>arbitrary order, spectral, PML</a:t>
            </a:r>
            <a:r>
              <a:rPr lang="en-US" sz="1600" dirty="0">
                <a:latin typeface="Calibri"/>
                <a:cs typeface="Calibri"/>
              </a:rPr>
              <a:t>, MR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>
                <a:solidFill>
                  <a:srgbClr val="00279F"/>
                </a:solidFill>
                <a:latin typeface="Calibri"/>
                <a:cs typeface="Calibri"/>
              </a:rPr>
              <a:t>Accelerator lattice: </a:t>
            </a:r>
            <a:r>
              <a:rPr lang="en-US" sz="1600" dirty="0">
                <a:latin typeface="Calibri"/>
                <a:cs typeface="Calibri"/>
              </a:rPr>
              <a:t>general; non-paraxial; can read MAD files</a:t>
            </a:r>
          </a:p>
          <a:p>
            <a:pPr marL="619125" lvl="1" indent="-285750">
              <a:spcBef>
                <a:spcPct val="40000"/>
              </a:spcBef>
              <a:buFont typeface="Lucida Grande"/>
              <a:buChar char="-"/>
              <a:defRPr/>
            </a:pPr>
            <a:r>
              <a:rPr lang="en-US" sz="1600" dirty="0">
                <a:latin typeface="Calibri"/>
                <a:cs typeface="Calibri"/>
              </a:rPr>
              <a:t>solenoids, dipoles, quads, </a:t>
            </a:r>
            <a:r>
              <a:rPr lang="en-US" sz="1600" dirty="0" err="1">
                <a:latin typeface="Calibri"/>
                <a:cs typeface="Calibri"/>
              </a:rPr>
              <a:t>sextupoles</a:t>
            </a:r>
            <a:r>
              <a:rPr lang="en-US" sz="1600" dirty="0">
                <a:latin typeface="Calibri"/>
                <a:cs typeface="Calibri"/>
              </a:rPr>
              <a:t>, linear maps, arbitrary fields, acceleration.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>
                <a:solidFill>
                  <a:srgbClr val="00279F"/>
                </a:solidFill>
                <a:latin typeface="Calibri"/>
                <a:cs typeface="Calibri"/>
              </a:rPr>
              <a:t>Particle emission &amp; collisions</a:t>
            </a:r>
            <a:endParaRPr lang="en-US" sz="1600" dirty="0">
              <a:latin typeface="Calibri"/>
              <a:cs typeface="Calibri"/>
            </a:endParaRPr>
          </a:p>
          <a:p>
            <a:pPr marL="619125" lvl="1" indent="-285750">
              <a:spcBef>
                <a:spcPct val="40000"/>
              </a:spcBef>
              <a:buFont typeface="Lucida Grande"/>
              <a:buChar char="-"/>
              <a:defRPr/>
            </a:pPr>
            <a:r>
              <a:rPr lang="en-US" sz="1600" dirty="0">
                <a:latin typeface="Calibri"/>
                <a:cs typeface="Calibri"/>
              </a:rPr>
              <a:t>particle emission: space charge limited, thermionic, hybrid, arbitrary,</a:t>
            </a:r>
          </a:p>
          <a:p>
            <a:pPr marL="619125" lvl="1" indent="-285750">
              <a:spcBef>
                <a:spcPct val="40000"/>
              </a:spcBef>
              <a:buFont typeface="Lucida Grande"/>
              <a:buChar char="-"/>
              <a:defRPr/>
            </a:pPr>
            <a:r>
              <a:rPr lang="en-US" sz="1600" dirty="0">
                <a:latin typeface="Calibri"/>
                <a:cs typeface="Calibri"/>
              </a:rPr>
              <a:t>secondary e- emission </a:t>
            </a:r>
            <a:r>
              <a:rPr lang="en-US" sz="1600" dirty="0" smtClean="0">
                <a:latin typeface="Calibri"/>
                <a:cs typeface="Calibri"/>
              </a:rPr>
              <a:t>(</a:t>
            </a:r>
            <a:r>
              <a:rPr lang="en-US" sz="1600" dirty="0" err="1" smtClean="0">
                <a:latin typeface="Calibri"/>
                <a:cs typeface="Calibri"/>
              </a:rPr>
              <a:t>Posinst</a:t>
            </a:r>
            <a:r>
              <a:rPr lang="en-US" sz="1600" dirty="0">
                <a:latin typeface="Calibri"/>
                <a:cs typeface="Calibri"/>
              </a:rPr>
              <a:t>), ion-impact electron emission </a:t>
            </a:r>
            <a:r>
              <a:rPr lang="en-US" sz="1600" dirty="0" smtClean="0">
                <a:latin typeface="Calibri"/>
                <a:cs typeface="Calibri"/>
              </a:rPr>
              <a:t>(</a:t>
            </a:r>
            <a:r>
              <a:rPr lang="en-US" sz="1600" dirty="0" err="1" smtClean="0">
                <a:latin typeface="Calibri"/>
                <a:cs typeface="Calibri"/>
              </a:rPr>
              <a:t>Txphysics</a:t>
            </a:r>
            <a:r>
              <a:rPr lang="en-US" sz="1600" dirty="0">
                <a:latin typeface="Calibri"/>
                <a:cs typeface="Calibri"/>
              </a:rPr>
              <a:t>) &amp; gas emission,</a:t>
            </a:r>
          </a:p>
          <a:p>
            <a:pPr marL="619125" lvl="1" indent="-285750">
              <a:spcBef>
                <a:spcPct val="40000"/>
              </a:spcBef>
              <a:buFont typeface="Lucida Grande"/>
              <a:buChar char="-"/>
              <a:defRPr/>
            </a:pPr>
            <a:r>
              <a:rPr lang="en-US" sz="1600" dirty="0">
                <a:latin typeface="Calibri"/>
                <a:cs typeface="Calibri"/>
              </a:rPr>
              <a:t>Monte Carlo collisions: ionization, capture, charge exchange.</a:t>
            </a:r>
          </a:p>
          <a:p>
            <a:pPr marL="0" lvl="4" indent="231775">
              <a:spcBef>
                <a:spcPct val="40000"/>
              </a:spcBef>
              <a:defRPr/>
            </a:pPr>
            <a:endParaRPr lang="en-US" sz="1600" dirty="0" smtClean="0">
              <a:solidFill>
                <a:srgbClr val="000066"/>
              </a:solidFill>
              <a:latin typeface="Calibri"/>
              <a:cs typeface="Calibri"/>
            </a:endParaRPr>
          </a:p>
        </p:txBody>
      </p:sp>
      <p:sp>
        <p:nvSpPr>
          <p:cNvPr id="635913" name="AutoShape 9"/>
          <p:cNvSpPr>
            <a:spLocks noChangeArrowheads="1"/>
          </p:cNvSpPr>
          <p:nvPr/>
        </p:nvSpPr>
        <p:spPr bwMode="auto">
          <a:xfrm flipH="1" flipV="1">
            <a:off x="1487488" y="1128170"/>
            <a:ext cx="1339850" cy="631825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grpSp>
        <p:nvGrpSpPr>
          <p:cNvPr id="26634" name="Group 4"/>
          <p:cNvGrpSpPr>
            <a:grpSpLocks/>
          </p:cNvGrpSpPr>
          <p:nvPr/>
        </p:nvGrpSpPr>
        <p:grpSpPr bwMode="auto">
          <a:xfrm>
            <a:off x="1603375" y="1325020"/>
            <a:ext cx="1087438" cy="260350"/>
            <a:chOff x="2043975" y="2168813"/>
            <a:chExt cx="1087631" cy="260953"/>
          </a:xfrm>
        </p:grpSpPr>
        <p:sp>
          <p:nvSpPr>
            <p:cNvPr id="67" name="Oval 66"/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193057"/>
                </a:gs>
                <a:gs pos="51000">
                  <a:schemeClr val="accent1"/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-4763" y="-20548"/>
            <a:ext cx="9148764" cy="698830"/>
          </a:xfrm>
        </p:spPr>
        <p:txBody>
          <a:bodyPr/>
          <a:lstStyle/>
          <a:p>
            <a:pPr algn="ctr">
              <a:defRPr/>
            </a:pPr>
            <a:r>
              <a:rPr lang="en-US" sz="2600" b="1" dirty="0" smtClean="0">
                <a:latin typeface="Calibri"/>
                <a:cs typeface="Calibri"/>
              </a:rPr>
              <a:t>Warp: A Particle-In-Cell framework for accelerator modeling</a:t>
            </a:r>
          </a:p>
        </p:txBody>
      </p:sp>
      <p:grpSp>
        <p:nvGrpSpPr>
          <p:cNvPr id="26640" name="Group 14"/>
          <p:cNvGrpSpPr>
            <a:grpSpLocks/>
          </p:cNvGrpSpPr>
          <p:nvPr/>
        </p:nvGrpSpPr>
        <p:grpSpPr bwMode="auto">
          <a:xfrm>
            <a:off x="560388" y="1144045"/>
            <a:ext cx="511175" cy="544513"/>
            <a:chOff x="83" y="879"/>
            <a:chExt cx="322" cy="343"/>
          </a:xfrm>
        </p:grpSpPr>
        <p:sp>
          <p:nvSpPr>
            <p:cNvPr id="635915" name="Line 11"/>
            <p:cNvSpPr>
              <a:spLocks noChangeShapeType="1"/>
            </p:cNvSpPr>
            <p:nvPr/>
          </p:nvSpPr>
          <p:spPr bwMode="auto">
            <a:xfrm flipV="1">
              <a:off x="191" y="879"/>
              <a:ext cx="0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35916" name="Line 12"/>
            <p:cNvSpPr>
              <a:spLocks noChangeShapeType="1"/>
            </p:cNvSpPr>
            <p:nvPr/>
          </p:nvSpPr>
          <p:spPr bwMode="auto">
            <a:xfrm flipH="1">
              <a:off x="83" y="1109"/>
              <a:ext cx="10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35917" name="Line 13"/>
            <p:cNvSpPr>
              <a:spLocks noChangeShapeType="1"/>
            </p:cNvSpPr>
            <p:nvPr/>
          </p:nvSpPr>
          <p:spPr bwMode="auto">
            <a:xfrm rot="5400000" flipV="1">
              <a:off x="297" y="999"/>
              <a:ext cx="0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635920" name="Text Box 16"/>
          <p:cNvSpPr txBox="1">
            <a:spLocks noChangeArrowheads="1"/>
          </p:cNvSpPr>
          <p:nvPr/>
        </p:nvSpPr>
        <p:spPr bwMode="auto">
          <a:xfrm>
            <a:off x="373063" y="145360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alibri"/>
                <a:cs typeface="Calibri"/>
              </a:rPr>
              <a:t>y</a:t>
            </a:r>
          </a:p>
        </p:txBody>
      </p:sp>
      <p:sp>
        <p:nvSpPr>
          <p:cNvPr id="635921" name="Text Box 17"/>
          <p:cNvSpPr txBox="1">
            <a:spLocks noChangeArrowheads="1"/>
          </p:cNvSpPr>
          <p:nvPr/>
        </p:nvSpPr>
        <p:spPr bwMode="auto">
          <a:xfrm>
            <a:off x="962025" y="1429795"/>
            <a:ext cx="2657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alibri"/>
                <a:cs typeface="Calibri"/>
              </a:rPr>
              <a:t>z</a:t>
            </a:r>
          </a:p>
        </p:txBody>
      </p:sp>
      <p:sp>
        <p:nvSpPr>
          <p:cNvPr id="635922" name="Text Box 18"/>
          <p:cNvSpPr txBox="1">
            <a:spLocks noChangeArrowheads="1"/>
          </p:cNvSpPr>
          <p:nvPr/>
        </p:nvSpPr>
        <p:spPr bwMode="auto">
          <a:xfrm>
            <a:off x="501650" y="969420"/>
            <a:ext cx="2744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alibri"/>
                <a:cs typeface="Calibri"/>
              </a:rPr>
              <a:t>x</a:t>
            </a:r>
          </a:p>
        </p:txBody>
      </p:sp>
      <p:sp>
        <p:nvSpPr>
          <p:cNvPr id="635936" name="AutoShape 32"/>
          <p:cNvSpPr>
            <a:spLocks noChangeArrowheads="1"/>
          </p:cNvSpPr>
          <p:nvPr/>
        </p:nvSpPr>
        <p:spPr bwMode="auto">
          <a:xfrm rot="5400000" flipH="1">
            <a:off x="7708900" y="1374233"/>
            <a:ext cx="777875" cy="139700"/>
          </a:xfrm>
          <a:prstGeom prst="parallelogram">
            <a:avLst>
              <a:gd name="adj" fmla="val 131858"/>
            </a:avLst>
          </a:prstGeom>
          <a:solidFill>
            <a:schemeClr val="bg2">
              <a:alpha val="62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635912" name="AutoShape 8"/>
          <p:cNvSpPr>
            <a:spLocks noChangeArrowheads="1"/>
          </p:cNvSpPr>
          <p:nvPr/>
        </p:nvSpPr>
        <p:spPr bwMode="auto">
          <a:xfrm>
            <a:off x="1489075" y="1128170"/>
            <a:ext cx="1339850" cy="631825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635947" name="Oval 43"/>
          <p:cNvSpPr>
            <a:spLocks noChangeArrowheads="1"/>
          </p:cNvSpPr>
          <p:nvPr/>
        </p:nvSpPr>
        <p:spPr bwMode="auto">
          <a:xfrm>
            <a:off x="3452813" y="1151983"/>
            <a:ext cx="125412" cy="592137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635938" name="Rectangle 34"/>
          <p:cNvSpPr>
            <a:spLocks noChangeArrowheads="1"/>
          </p:cNvSpPr>
          <p:nvPr/>
        </p:nvSpPr>
        <p:spPr bwMode="auto">
          <a:xfrm>
            <a:off x="3516313" y="1142458"/>
            <a:ext cx="1238250" cy="3000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grpSp>
        <p:nvGrpSpPr>
          <p:cNvPr id="26648" name="Group 41"/>
          <p:cNvGrpSpPr>
            <a:grpSpLocks/>
          </p:cNvGrpSpPr>
          <p:nvPr/>
        </p:nvGrpSpPr>
        <p:grpSpPr bwMode="auto">
          <a:xfrm>
            <a:off x="4703763" y="1151983"/>
            <a:ext cx="147637" cy="592137"/>
            <a:chOff x="5497" y="864"/>
            <a:chExt cx="93" cy="373"/>
          </a:xfrm>
        </p:grpSpPr>
        <p:sp>
          <p:nvSpPr>
            <p:cNvPr id="635943" name="Oval 39"/>
            <p:cNvSpPr>
              <a:spLocks noChangeArrowheads="1"/>
            </p:cNvSpPr>
            <p:nvPr/>
          </p:nvSpPr>
          <p:spPr bwMode="auto">
            <a:xfrm>
              <a:off x="5497" y="864"/>
              <a:ext cx="79" cy="37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35944" name="AutoShape 40"/>
            <p:cNvSpPr>
              <a:spLocks noChangeArrowheads="1"/>
            </p:cNvSpPr>
            <p:nvPr/>
          </p:nvSpPr>
          <p:spPr bwMode="auto">
            <a:xfrm flipV="1">
              <a:off x="5551" y="1045"/>
              <a:ext cx="39" cy="8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635949" name="Line 45"/>
          <p:cNvSpPr>
            <a:spLocks noChangeShapeType="1"/>
          </p:cNvSpPr>
          <p:nvPr/>
        </p:nvSpPr>
        <p:spPr bwMode="auto">
          <a:xfrm>
            <a:off x="3511550" y="1742533"/>
            <a:ext cx="12541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64" name="Oval 10"/>
          <p:cNvSpPr>
            <a:spLocks noChangeArrowheads="1"/>
          </p:cNvSpPr>
          <p:nvPr/>
        </p:nvSpPr>
        <p:spPr bwMode="auto">
          <a:xfrm>
            <a:off x="5632450" y="1304383"/>
            <a:ext cx="1104900" cy="2746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635942" name="Oval 38"/>
          <p:cNvSpPr>
            <a:spLocks noChangeArrowheads="1"/>
          </p:cNvSpPr>
          <p:nvPr/>
        </p:nvSpPr>
        <p:spPr bwMode="auto">
          <a:xfrm>
            <a:off x="5476875" y="1458371"/>
            <a:ext cx="1104900" cy="274638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round/>
            <a:headEnd/>
            <a:tailEnd/>
          </a:ln>
          <a:effectLst/>
          <a:scene3d>
            <a:camera prst="legacyObliqueTopRight"/>
            <a:lightRig rig="sunset" dir="b"/>
          </a:scene3d>
          <a:sp3d extrusionH="430530" prstMaterial="clear"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grpSp>
        <p:nvGrpSpPr>
          <p:cNvPr id="26680" name="Group 68"/>
          <p:cNvGrpSpPr>
            <a:grpSpLocks/>
          </p:cNvGrpSpPr>
          <p:nvPr/>
        </p:nvGrpSpPr>
        <p:grpSpPr bwMode="auto">
          <a:xfrm>
            <a:off x="3594100" y="1315495"/>
            <a:ext cx="1087438" cy="260350"/>
            <a:chOff x="2043975" y="2168813"/>
            <a:chExt cx="1087631" cy="260953"/>
          </a:xfrm>
        </p:grpSpPr>
        <p:sp>
          <p:nvSpPr>
            <p:cNvPr id="70" name="Oval 69"/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193057"/>
                </a:gs>
                <a:gs pos="51000">
                  <a:schemeClr val="accent1"/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5" name="Oval 38"/>
          <p:cNvSpPr>
            <a:spLocks noChangeArrowheads="1"/>
          </p:cNvSpPr>
          <p:nvPr/>
        </p:nvSpPr>
        <p:spPr bwMode="auto">
          <a:xfrm>
            <a:off x="7550453" y="1306764"/>
            <a:ext cx="274320" cy="274638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round/>
            <a:headEnd/>
            <a:tailEnd/>
          </a:ln>
          <a:effectLst/>
          <a:scene3d>
            <a:camera prst="orthographicFront">
              <a:rot lat="0" lon="4499962" rev="0"/>
            </a:camera>
            <a:lightRig rig="sunset" dir="b"/>
          </a:scene3d>
          <a:sp3d extrusionH="430530" prstMaterial="clear"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8069263" y="1307558"/>
            <a:ext cx="63500" cy="27305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4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4" name="Oval 38"/>
          <p:cNvSpPr>
            <a:spLocks noChangeArrowheads="1"/>
          </p:cNvSpPr>
          <p:nvPr/>
        </p:nvSpPr>
        <p:spPr bwMode="auto">
          <a:xfrm>
            <a:off x="7966384" y="1306764"/>
            <a:ext cx="274320" cy="274638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round/>
            <a:headEnd/>
            <a:tailEnd/>
          </a:ln>
          <a:effectLst/>
          <a:scene3d>
            <a:camera prst="orthographicFront">
              <a:rot lat="0" lon="4499962" rev="0"/>
            </a:camera>
            <a:lightRig rig="sunset" dir="b"/>
          </a:scene3d>
          <a:sp3d extrusionH="430530" prstMaterial="clear"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grpSp>
        <p:nvGrpSpPr>
          <p:cNvPr id="73" name="Group 15"/>
          <p:cNvGrpSpPr>
            <a:grpSpLocks/>
          </p:cNvGrpSpPr>
          <p:nvPr/>
        </p:nvGrpSpPr>
        <p:grpSpPr bwMode="auto">
          <a:xfrm>
            <a:off x="7561628" y="2782001"/>
            <a:ext cx="1582372" cy="1239811"/>
            <a:chOff x="3471" y="647"/>
            <a:chExt cx="2288" cy="1851"/>
          </a:xfrm>
        </p:grpSpPr>
        <p:pic>
          <p:nvPicPr>
            <p:cNvPr id="76" name="Picture 8" descr="rho_amr_emi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" y="647"/>
              <a:ext cx="2288" cy="1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3647" y="699"/>
              <a:ext cx="1698" cy="16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78" name="Text Box 10"/>
          <p:cNvSpPr txBox="1">
            <a:spLocks noChangeArrowheads="1"/>
          </p:cNvSpPr>
          <p:nvPr/>
        </p:nvSpPr>
        <p:spPr bwMode="auto">
          <a:xfrm>
            <a:off x="7871550" y="4003275"/>
            <a:ext cx="8537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>
                <a:latin typeface="Calibri"/>
                <a:cs typeface="Calibri"/>
              </a:rPr>
              <a:t>Z </a:t>
            </a:r>
            <a:r>
              <a:rPr lang="en-US" sz="1400" smtClean="0">
                <a:latin typeface="Calibri"/>
                <a:cs typeface="Calibri"/>
              </a:rPr>
              <a:t>(m</a:t>
            </a:r>
            <a:r>
              <a:rPr lang="en-US" sz="1400" dirty="0">
                <a:latin typeface="Calibri"/>
                <a:cs typeface="Calibri"/>
              </a:rPr>
              <a:t>)</a:t>
            </a:r>
          </a:p>
        </p:txBody>
      </p:sp>
      <p:sp>
        <p:nvSpPr>
          <p:cNvPr id="79" name="Text Box 11"/>
          <p:cNvSpPr txBox="1">
            <a:spLocks noChangeArrowheads="1"/>
          </p:cNvSpPr>
          <p:nvPr/>
        </p:nvSpPr>
        <p:spPr bwMode="auto">
          <a:xfrm rot="16200000">
            <a:off x="6999945" y="3216176"/>
            <a:ext cx="8599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>
                <a:latin typeface="Calibri"/>
                <a:cs typeface="Calibri"/>
              </a:rPr>
              <a:t>R </a:t>
            </a:r>
            <a:r>
              <a:rPr lang="en-US" sz="1400" smtClean="0">
                <a:latin typeface="Calibri"/>
                <a:cs typeface="Calibri"/>
              </a:rPr>
              <a:t>(m</a:t>
            </a:r>
            <a:r>
              <a:rPr lang="en-US" sz="1400" dirty="0">
                <a:latin typeface="Calibri"/>
                <a:cs typeface="Calibri"/>
              </a:rPr>
              <a:t>)</a:t>
            </a:r>
          </a:p>
        </p:txBody>
      </p:sp>
      <p:sp>
        <p:nvSpPr>
          <p:cNvPr id="80" name="Text Box 17"/>
          <p:cNvSpPr txBox="1">
            <a:spLocks noChangeArrowheads="1"/>
          </p:cNvSpPr>
          <p:nvPr/>
        </p:nvSpPr>
        <p:spPr bwMode="auto">
          <a:xfrm>
            <a:off x="5855789" y="3348000"/>
            <a:ext cx="15399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latin typeface="Calibri"/>
                <a:cs typeface="Calibri"/>
              </a:rPr>
              <a:t>Automatic meshing around ion beam source emitter</a:t>
            </a:r>
          </a:p>
        </p:txBody>
      </p:sp>
      <p:sp>
        <p:nvSpPr>
          <p:cNvPr id="81" name="Text Box 18"/>
          <p:cNvSpPr txBox="1">
            <a:spLocks noChangeArrowheads="1"/>
          </p:cNvSpPr>
          <p:nvPr/>
        </p:nvSpPr>
        <p:spPr bwMode="auto">
          <a:xfrm>
            <a:off x="725673" y="3344652"/>
            <a:ext cx="2348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 smtClean="0">
                <a:latin typeface="Calibri"/>
                <a:cs typeface="Calibri"/>
              </a:rPr>
              <a:t>Versatile </a:t>
            </a:r>
            <a:r>
              <a:rPr lang="en-US" sz="1200" dirty="0">
                <a:latin typeface="Calibri"/>
                <a:cs typeface="Calibri"/>
              </a:rPr>
              <a:t>conductor generator accommodates complicated structures</a:t>
            </a:r>
          </a:p>
        </p:txBody>
      </p:sp>
      <p:pic>
        <p:nvPicPr>
          <p:cNvPr id="82" name="Picture 16" descr="HCX-inj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7" b="99072" l="445" r="99220">
                        <a14:foregroundMark x1="22606" y1="21892" x2="22606" y2="21892"/>
                        <a14:foregroundMark x1="5122" y1="43970" x2="5122" y2="43970"/>
                        <a14:foregroundMark x1="6236" y1="44156" x2="6236" y2="44156"/>
                        <a14:foregroundMark x1="7572" y1="44898" x2="7572" y2="44898"/>
                        <a14:foregroundMark x1="72494" y1="58256" x2="72494" y2="58256"/>
                        <a14:foregroundMark x1="2561" y1="39703" x2="2561" y2="39703"/>
                        <a14:foregroundMark x1="1448" y1="37477" x2="1448" y2="37477"/>
                        <a14:foregroundMark x1="1448" y1="38776" x2="1448" y2="38776"/>
                        <a14:foregroundMark x1="2450" y1="37477" x2="2450" y2="37477"/>
                        <a14:foregroundMark x1="2784" y1="42301" x2="2784" y2="42301"/>
                        <a14:foregroundMark x1="2004" y1="43043" x2="2004" y2="43043"/>
                        <a14:foregroundMark x1="3341" y1="44156" x2="3341" y2="44156"/>
                        <a14:foregroundMark x1="3007" y1="44156" x2="3007" y2="44156"/>
                        <a14:foregroundMark x1="5457" y1="46011" x2="5457" y2="46011"/>
                        <a14:foregroundMark x1="7127" y1="42857" x2="7127" y2="42857"/>
                        <a14:foregroundMark x1="25056" y1="28757" x2="25056" y2="28757"/>
                        <a14:foregroundMark x1="78508" y1="60482" x2="78508" y2="60482"/>
                        <a14:foregroundMark x1="77617" y1="60668" x2="77617" y2="60668"/>
                        <a14:foregroundMark x1="88976" y1="95362" x2="88976" y2="95362"/>
                        <a14:foregroundMark x1="87862" y1="94620" x2="87862" y2="94620"/>
                        <a14:foregroundMark x1="87862" y1="95918" x2="87862" y2="95918"/>
                        <a14:foregroundMark x1="98441" y1="38033" x2="98441" y2="38033"/>
                        <a14:foregroundMark x1="98775" y1="37477" x2="98775" y2="37477"/>
                        <a14:foregroundMark x1="24722" y1="23191" x2="24722" y2="23191"/>
                        <a14:foregroundMark x1="24833" y1="24490" x2="24833" y2="24490"/>
                        <a14:backgroundMark x1="60245" y1="54731" x2="60245" y2="54731"/>
                        <a14:backgroundMark x1="66147" y1="56401" x2="66147" y2="56401"/>
                        <a14:backgroundMark x1="63474" y1="56401" x2="63474" y2="56401"/>
                        <a14:backgroundMark x1="67706" y1="58071" x2="67706" y2="58071"/>
                        <a14:backgroundMark x1="67038" y1="58071" x2="67038" y2="58071"/>
                        <a14:backgroundMark x1="69710" y1="58813" x2="69710" y2="58813"/>
                        <a14:backgroundMark x1="72049" y1="59740" x2="72049" y2="59740"/>
                        <a14:backgroundMark x1="70601" y1="59555" x2="70601" y2="59555"/>
                        <a14:backgroundMark x1="54900" y1="45640" x2="54900" y2="45640"/>
                        <a14:backgroundMark x1="33853" y1="43785" x2="33853" y2="43785"/>
                        <a14:backgroundMark x1="26503" y1="34508" x2="26503" y2="34508"/>
                        <a14:backgroundMark x1="25278" y1="41744" x2="25278" y2="41744"/>
                        <a14:backgroundMark x1="25724" y1="39889" x2="25724" y2="39889"/>
                        <a14:backgroundMark x1="25612" y1="29128" x2="25612" y2="29128"/>
                        <a14:backgroundMark x1="24722" y1="39332" x2="24722" y2="39332"/>
                        <a14:backgroundMark x1="24499" y1="25046" x2="24499" y2="25046"/>
                        <a14:backgroundMark x1="23385" y1="24119" x2="23385" y2="24119"/>
                        <a14:backgroundMark x1="22160" y1="23191" x2="22160" y2="23191"/>
                        <a14:backgroundMark x1="21715" y1="20037" x2="21715" y2="20037"/>
                        <a14:backgroundMark x1="77728" y1="47495" x2="77728" y2="47495"/>
                        <a14:backgroundMark x1="48552" y1="78664" x2="48552" y2="78664"/>
                        <a14:backgroundMark x1="30958" y1="71243" x2="30958" y2="71243"/>
                        <a14:backgroundMark x1="19265" y1="66048" x2="19265" y2="66048"/>
                        <a14:backgroundMark x1="9131" y1="43228" x2="9131" y2="43228"/>
                        <a14:backgroundMark x1="7906" y1="43228" x2="7906" y2="43228"/>
                        <a14:backgroundMark x1="6793" y1="43414" x2="6793" y2="43414"/>
                        <a14:backgroundMark x1="6682" y1="42301" x2="6682" y2="42301"/>
                        <a14:backgroundMark x1="5679" y1="42301" x2="5679" y2="42301"/>
                        <a14:backgroundMark x1="6236" y1="46011" x2="6236" y2="46011"/>
                        <a14:backgroundMark x1="4343" y1="41187" x2="4343" y2="41187"/>
                        <a14:backgroundMark x1="5122" y1="45455" x2="5122" y2="45455"/>
                        <a14:backgroundMark x1="3563" y1="43228" x2="3563" y2="43228"/>
                        <a14:backgroundMark x1="3229" y1="39518" x2="3229" y2="39518"/>
                        <a14:backgroundMark x1="8797" y1="22078" x2="8797" y2="22078"/>
                        <a14:backgroundMark x1="2227" y1="40445" x2="2227" y2="40445"/>
                        <a14:backgroundMark x1="2004" y1="38961" x2="2004" y2="38961"/>
                        <a14:backgroundMark x1="3007" y1="37477" x2="3007" y2="37477"/>
                        <a14:backgroundMark x1="2227" y1="41744" x2="2227" y2="41744"/>
                        <a14:backgroundMark x1="2561" y1="43043" x2="2561" y2="43043"/>
                        <a14:backgroundMark x1="2673" y1="43970" x2="2673" y2="43970"/>
                        <a14:backgroundMark x1="2895" y1="44712" x2="2895" y2="44712"/>
                        <a14:backgroundMark x1="2895" y1="43785" x2="2895" y2="43785"/>
                        <a14:backgroundMark x1="6347" y1="46568" x2="6347" y2="46568"/>
                        <a14:backgroundMark x1="5234" y1="46382" x2="5234" y2="46382"/>
                        <a14:backgroundMark x1="24610" y1="28757" x2="24610" y2="28757"/>
                        <a14:backgroundMark x1="26281" y1="35993" x2="26281" y2="35993"/>
                        <a14:backgroundMark x1="72940" y1="60297" x2="72940" y2="60297"/>
                        <a14:backgroundMark x1="76949" y1="60111" x2="76949" y2="60111"/>
                        <a14:backgroundMark x1="78174" y1="59926" x2="78174" y2="59926"/>
                        <a14:backgroundMark x1="78842" y1="60297" x2="78842" y2="60297"/>
                        <a14:backgroundMark x1="88641" y1="94434" x2="88641" y2="94434"/>
                        <a14:backgroundMark x1="88419" y1="95733" x2="88419" y2="95733"/>
                        <a14:backgroundMark x1="88753" y1="93692" x2="88753" y2="93692"/>
                        <a14:backgroundMark x1="88530" y1="94805" x2="88530" y2="94805"/>
                        <a14:backgroundMark x1="67706" y1="86642" x2="67706" y2="86642"/>
                        <a14:backgroundMark x1="97996" y1="38404" x2="97996" y2="38404"/>
                        <a14:backgroundMark x1="98330" y1="37291" x2="98330" y2="37291"/>
                        <a14:backgroundMark x1="98218" y1="37662" x2="98218" y2="37662"/>
                        <a14:backgroundMark x1="25501" y1="24304" x2="25501" y2="24304"/>
                        <a14:backgroundMark x1="24053" y1="21336" x2="24053" y2="2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1605" y="3015440"/>
            <a:ext cx="1942334" cy="1166545"/>
          </a:xfrm>
          <a:prstGeom prst="rect">
            <a:avLst/>
          </a:prstGeom>
          <a:noFill/>
          <a:ln>
            <a:noFill/>
          </a:ln>
          <a:effectLst>
            <a:outerShdw blurRad="63500" dist="761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5288081" y="6524724"/>
            <a:ext cx="3437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847809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>
          <a:xfrm>
            <a:off x="0" y="6031657"/>
            <a:ext cx="9144000" cy="82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5011"/>
          </a:xfrm>
        </p:spPr>
        <p:txBody>
          <a:bodyPr/>
          <a:lstStyle/>
          <a:p>
            <a:r>
              <a:rPr lang="en-US" dirty="0" smtClean="0"/>
              <a:t>Warp quasi-static mode used for e-cloud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Line 91"/>
          <p:cNvSpPr>
            <a:spLocks noChangeShapeType="1"/>
          </p:cNvSpPr>
          <p:nvPr/>
        </p:nvSpPr>
        <p:spPr bwMode="auto">
          <a:xfrm>
            <a:off x="0" y="3427898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64802" y="837902"/>
            <a:ext cx="302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>
                <a:latin typeface="Calibri"/>
                <a:cs typeface="Calibri"/>
              </a:rPr>
              <a:t>2-D slab of electrons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36065" y="2092027"/>
            <a:ext cx="1798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279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>
                <a:latin typeface="Calibri"/>
                <a:cs typeface="Calibri"/>
              </a:rPr>
              <a:t>3-D beam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360415" y="2004714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cs typeface="ＭＳ Ｐゴシック" charset="0"/>
              </a:rPr>
              <a:t>s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4358577" y="1461789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3690240" y="1249064"/>
            <a:ext cx="2127250" cy="1716088"/>
            <a:chOff x="1765" y="792"/>
            <a:chExt cx="1787" cy="1480"/>
          </a:xfrm>
        </p:grpSpPr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2163" y="792"/>
              <a:ext cx="0" cy="10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2163" y="1872"/>
              <a:ext cx="1389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1765" y="1869"/>
              <a:ext cx="398" cy="40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AutoShape 14"/>
          <p:cNvSpPr>
            <a:spLocks noChangeArrowheads="1"/>
          </p:cNvSpPr>
          <p:nvPr/>
        </p:nvSpPr>
        <p:spPr bwMode="auto">
          <a:xfrm rot="5400000">
            <a:off x="3893440" y="2014239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 rot="5400000">
            <a:off x="3930746" y="2015033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 rot="5400000">
            <a:off x="3989484" y="2015033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 rot="5400000">
            <a:off x="4054571" y="2015033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 rot="5400000">
            <a:off x="4127596" y="2015033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 rot="5400000">
            <a:off x="4203002" y="2014239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 rot="5400000">
            <a:off x="4283965" y="2014239"/>
            <a:ext cx="51752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 rot="5400000">
            <a:off x="4368103" y="2014239"/>
            <a:ext cx="53340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auto">
          <a:xfrm rot="5400000">
            <a:off x="4449859" y="2015033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 rot="5400000" flipH="1">
            <a:off x="3866452" y="1825327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 rot="5400000">
            <a:off x="4540346" y="2015033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25"/>
          <p:cNvSpPr>
            <a:spLocks noChangeArrowheads="1"/>
          </p:cNvSpPr>
          <p:nvPr/>
        </p:nvSpPr>
        <p:spPr bwMode="auto">
          <a:xfrm rot="5400000">
            <a:off x="4638771" y="2013446"/>
            <a:ext cx="533400" cy="182562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26"/>
          <p:cNvSpPr>
            <a:spLocks noChangeArrowheads="1"/>
          </p:cNvSpPr>
          <p:nvPr/>
        </p:nvSpPr>
        <p:spPr bwMode="auto">
          <a:xfrm rot="5400000">
            <a:off x="4737196" y="2013445"/>
            <a:ext cx="517525" cy="182563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 rot="5400000">
            <a:off x="4836415" y="2014239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28"/>
          <p:cNvSpPr>
            <a:spLocks noChangeArrowheads="1"/>
          </p:cNvSpPr>
          <p:nvPr/>
        </p:nvSpPr>
        <p:spPr bwMode="auto">
          <a:xfrm rot="5400000">
            <a:off x="4941983" y="2015033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29"/>
          <p:cNvSpPr>
            <a:spLocks noChangeArrowheads="1"/>
          </p:cNvSpPr>
          <p:nvPr/>
        </p:nvSpPr>
        <p:spPr bwMode="auto">
          <a:xfrm rot="5400000">
            <a:off x="5048346" y="2015033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30"/>
          <p:cNvSpPr>
            <a:spLocks noChangeArrowheads="1"/>
          </p:cNvSpPr>
          <p:nvPr/>
        </p:nvSpPr>
        <p:spPr bwMode="auto">
          <a:xfrm rot="5400000">
            <a:off x="5164234" y="2015033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31"/>
          <p:cNvSpPr>
            <a:spLocks noChangeArrowheads="1"/>
          </p:cNvSpPr>
          <p:nvPr/>
        </p:nvSpPr>
        <p:spPr bwMode="auto">
          <a:xfrm rot="5400000">
            <a:off x="5283296" y="2015033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32"/>
          <p:cNvSpPr>
            <a:spLocks noChangeArrowheads="1"/>
          </p:cNvSpPr>
          <p:nvPr/>
        </p:nvSpPr>
        <p:spPr bwMode="auto">
          <a:xfrm rot="5400000">
            <a:off x="5423790" y="2014239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5587302" y="2104727"/>
            <a:ext cx="1138238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2440877" y="2104727"/>
            <a:ext cx="14763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utoShape 35"/>
          <p:cNvSpPr>
            <a:spLocks noChangeArrowheads="1"/>
          </p:cNvSpPr>
          <p:nvPr/>
        </p:nvSpPr>
        <p:spPr bwMode="auto">
          <a:xfrm rot="5400000" flipH="1">
            <a:off x="3957733" y="1826121"/>
            <a:ext cx="1719263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36" name="AutoShape 36"/>
          <p:cNvSpPr>
            <a:spLocks noChangeArrowheads="1"/>
          </p:cNvSpPr>
          <p:nvPr/>
        </p:nvSpPr>
        <p:spPr bwMode="auto">
          <a:xfrm rot="5400000" flipH="1">
            <a:off x="4049014" y="1825327"/>
            <a:ext cx="1719263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37" name="AutoShape 37"/>
          <p:cNvSpPr>
            <a:spLocks noChangeArrowheads="1"/>
          </p:cNvSpPr>
          <p:nvPr/>
        </p:nvSpPr>
        <p:spPr bwMode="auto">
          <a:xfrm rot="5400000" flipH="1">
            <a:off x="4139502" y="1825327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38" name="AutoShape 38"/>
          <p:cNvSpPr>
            <a:spLocks noChangeArrowheads="1"/>
          </p:cNvSpPr>
          <p:nvPr/>
        </p:nvSpPr>
        <p:spPr bwMode="auto">
          <a:xfrm rot="5400000" flipH="1">
            <a:off x="4231577" y="1825327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39" name="AutoShape 39"/>
          <p:cNvSpPr>
            <a:spLocks noChangeArrowheads="1"/>
          </p:cNvSpPr>
          <p:nvPr/>
        </p:nvSpPr>
        <p:spPr bwMode="auto">
          <a:xfrm rot="5400000" flipH="1">
            <a:off x="4318889" y="1825327"/>
            <a:ext cx="1719263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0" name="AutoShape 40"/>
          <p:cNvSpPr>
            <a:spLocks noChangeArrowheads="1"/>
          </p:cNvSpPr>
          <p:nvPr/>
        </p:nvSpPr>
        <p:spPr bwMode="auto">
          <a:xfrm rot="5400000" flipH="1">
            <a:off x="4403821" y="1826120"/>
            <a:ext cx="1720850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 rot="5400000" flipH="1">
            <a:off x="4494309" y="1826120"/>
            <a:ext cx="1720850" cy="560387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2" name="AutoShape 42"/>
          <p:cNvSpPr>
            <a:spLocks noChangeArrowheads="1"/>
          </p:cNvSpPr>
          <p:nvPr/>
        </p:nvSpPr>
        <p:spPr bwMode="auto">
          <a:xfrm rot="5400000" flipH="1">
            <a:off x="4587177" y="1826914"/>
            <a:ext cx="1720850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3" name="AutoShape 43"/>
          <p:cNvSpPr>
            <a:spLocks noChangeArrowheads="1"/>
          </p:cNvSpPr>
          <p:nvPr/>
        </p:nvSpPr>
        <p:spPr bwMode="auto">
          <a:xfrm rot="5400000" flipH="1">
            <a:off x="4680046" y="1826120"/>
            <a:ext cx="1720850" cy="560388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44" name="AutoShape 44"/>
          <p:cNvSpPr>
            <a:spLocks noChangeArrowheads="1"/>
          </p:cNvSpPr>
          <p:nvPr/>
        </p:nvSpPr>
        <p:spPr bwMode="auto">
          <a:xfrm>
            <a:off x="3691827" y="1244302"/>
            <a:ext cx="2125663" cy="1720850"/>
          </a:xfrm>
          <a:prstGeom prst="cube">
            <a:avLst>
              <a:gd name="adj" fmla="val 266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 flipV="1">
            <a:off x="5580952" y="2096789"/>
            <a:ext cx="665163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" name="Group 47"/>
          <p:cNvGrpSpPr>
            <a:grpSpLocks/>
          </p:cNvGrpSpPr>
          <p:nvPr/>
        </p:nvGrpSpPr>
        <p:grpSpPr bwMode="auto">
          <a:xfrm>
            <a:off x="1866321" y="5008991"/>
            <a:ext cx="3235325" cy="382588"/>
            <a:chOff x="2074" y="3986"/>
            <a:chExt cx="2068" cy="241"/>
          </a:xfrm>
        </p:grpSpPr>
        <p:grpSp>
          <p:nvGrpSpPr>
            <p:cNvPr id="47" name="Group 48"/>
            <p:cNvGrpSpPr>
              <a:grpSpLocks/>
            </p:cNvGrpSpPr>
            <p:nvPr/>
          </p:nvGrpSpPr>
          <p:grpSpPr bwMode="auto">
            <a:xfrm>
              <a:off x="2074" y="4022"/>
              <a:ext cx="221" cy="169"/>
              <a:chOff x="3009" y="3987"/>
              <a:chExt cx="221" cy="169"/>
            </a:xfrm>
          </p:grpSpPr>
          <p:sp>
            <p:nvSpPr>
              <p:cNvPr id="68" name="AutoShape 49"/>
              <p:cNvSpPr>
                <a:spLocks noChangeArrowheads="1"/>
              </p:cNvSpPr>
              <p:nvPr/>
            </p:nvSpPr>
            <p:spPr bwMode="auto">
              <a:xfrm rot="5400000">
                <a:off x="3016" y="4015"/>
                <a:ext cx="98" cy="112"/>
              </a:xfrm>
              <a:prstGeom prst="can">
                <a:avLst>
                  <a:gd name="adj" fmla="val 57143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AutoShape 50"/>
              <p:cNvSpPr>
                <a:spLocks noChangeArrowheads="1"/>
              </p:cNvSpPr>
              <p:nvPr/>
            </p:nvSpPr>
            <p:spPr bwMode="auto">
              <a:xfrm rot="5400000">
                <a:off x="3048" y="4015"/>
                <a:ext cx="142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AutoShape 51"/>
              <p:cNvSpPr>
                <a:spLocks noChangeArrowheads="1"/>
              </p:cNvSpPr>
              <p:nvPr/>
            </p:nvSpPr>
            <p:spPr bwMode="auto">
              <a:xfrm rot="5400000">
                <a:off x="3089" y="4016"/>
                <a:ext cx="169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" name="Group 52"/>
            <p:cNvGrpSpPr>
              <a:grpSpLocks/>
            </p:cNvGrpSpPr>
            <p:nvPr/>
          </p:nvGrpSpPr>
          <p:grpSpPr bwMode="auto">
            <a:xfrm>
              <a:off x="2441" y="3996"/>
              <a:ext cx="222" cy="220"/>
              <a:chOff x="3175" y="3961"/>
              <a:chExt cx="222" cy="220"/>
            </a:xfrm>
          </p:grpSpPr>
          <p:sp>
            <p:nvSpPr>
              <p:cNvPr id="65" name="AutoShape 53"/>
              <p:cNvSpPr>
                <a:spLocks noChangeArrowheads="1"/>
              </p:cNvSpPr>
              <p:nvPr/>
            </p:nvSpPr>
            <p:spPr bwMode="auto">
              <a:xfrm rot="5400000">
                <a:off x="3135" y="4016"/>
                <a:ext cx="191" cy="111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AutoShape 54"/>
              <p:cNvSpPr>
                <a:spLocks noChangeArrowheads="1"/>
              </p:cNvSpPr>
              <p:nvPr/>
            </p:nvSpPr>
            <p:spPr bwMode="auto">
              <a:xfrm rot="5400000">
                <a:off x="3182" y="4016"/>
                <a:ext cx="207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 rot="5400000">
                <a:off x="3232" y="4015"/>
                <a:ext cx="220" cy="111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" name="Group 56"/>
            <p:cNvGrpSpPr>
              <a:grpSpLocks/>
            </p:cNvGrpSpPr>
            <p:nvPr/>
          </p:nvGrpSpPr>
          <p:grpSpPr bwMode="auto">
            <a:xfrm>
              <a:off x="2809" y="3986"/>
              <a:ext cx="224" cy="241"/>
              <a:chOff x="3342" y="3951"/>
              <a:chExt cx="224" cy="241"/>
            </a:xfrm>
          </p:grpSpPr>
          <p:sp>
            <p:nvSpPr>
              <p:cNvPr id="62" name="AutoShape 57"/>
              <p:cNvSpPr>
                <a:spLocks noChangeArrowheads="1"/>
              </p:cNvSpPr>
              <p:nvPr/>
            </p:nvSpPr>
            <p:spPr bwMode="auto">
              <a:xfrm rot="5400000">
                <a:off x="3284" y="4015"/>
                <a:ext cx="228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utoShape 58"/>
              <p:cNvSpPr>
                <a:spLocks noChangeArrowheads="1"/>
              </p:cNvSpPr>
              <p:nvPr/>
            </p:nvSpPr>
            <p:spPr bwMode="auto">
              <a:xfrm rot="5400000">
                <a:off x="3337" y="4016"/>
                <a:ext cx="235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utoShape 59"/>
              <p:cNvSpPr>
                <a:spLocks noChangeArrowheads="1"/>
              </p:cNvSpPr>
              <p:nvPr/>
            </p:nvSpPr>
            <p:spPr bwMode="auto">
              <a:xfrm rot="5400000">
                <a:off x="3389" y="4016"/>
                <a:ext cx="241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" name="Group 60"/>
            <p:cNvGrpSpPr>
              <a:grpSpLocks/>
            </p:cNvGrpSpPr>
            <p:nvPr/>
          </p:nvGrpSpPr>
          <p:grpSpPr bwMode="auto">
            <a:xfrm>
              <a:off x="3179" y="3986"/>
              <a:ext cx="224" cy="241"/>
              <a:chOff x="3510" y="3951"/>
              <a:chExt cx="224" cy="241"/>
            </a:xfrm>
          </p:grpSpPr>
          <p:sp>
            <p:nvSpPr>
              <p:cNvPr id="59" name="AutoShape 61"/>
              <p:cNvSpPr>
                <a:spLocks noChangeArrowheads="1"/>
              </p:cNvSpPr>
              <p:nvPr/>
            </p:nvSpPr>
            <p:spPr bwMode="auto">
              <a:xfrm rot="5400000">
                <a:off x="3445" y="4016"/>
                <a:ext cx="241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AutoShape 62"/>
              <p:cNvSpPr>
                <a:spLocks noChangeArrowheads="1"/>
              </p:cNvSpPr>
              <p:nvPr/>
            </p:nvSpPr>
            <p:spPr bwMode="auto">
              <a:xfrm rot="5400000">
                <a:off x="3504" y="4016"/>
                <a:ext cx="235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AutoShape 63"/>
              <p:cNvSpPr>
                <a:spLocks noChangeArrowheads="1"/>
              </p:cNvSpPr>
              <p:nvPr/>
            </p:nvSpPr>
            <p:spPr bwMode="auto">
              <a:xfrm rot="5400000">
                <a:off x="3564" y="4015"/>
                <a:ext cx="228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" name="Group 64"/>
            <p:cNvGrpSpPr>
              <a:grpSpLocks/>
            </p:cNvGrpSpPr>
            <p:nvPr/>
          </p:nvGrpSpPr>
          <p:grpSpPr bwMode="auto">
            <a:xfrm>
              <a:off x="3549" y="3997"/>
              <a:ext cx="223" cy="220"/>
              <a:chOff x="3677" y="3961"/>
              <a:chExt cx="223" cy="220"/>
            </a:xfrm>
          </p:grpSpPr>
          <p:sp>
            <p:nvSpPr>
              <p:cNvPr id="56" name="AutoShape 65"/>
              <p:cNvSpPr>
                <a:spLocks noChangeArrowheads="1"/>
              </p:cNvSpPr>
              <p:nvPr/>
            </p:nvSpPr>
            <p:spPr bwMode="auto">
              <a:xfrm rot="5400000">
                <a:off x="3623" y="4015"/>
                <a:ext cx="220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AutoShape 66"/>
              <p:cNvSpPr>
                <a:spLocks noChangeArrowheads="1"/>
              </p:cNvSpPr>
              <p:nvPr/>
            </p:nvSpPr>
            <p:spPr bwMode="auto">
              <a:xfrm rot="5400000">
                <a:off x="3685" y="4016"/>
                <a:ext cx="207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AutoShape 67"/>
              <p:cNvSpPr>
                <a:spLocks noChangeArrowheads="1"/>
              </p:cNvSpPr>
              <p:nvPr/>
            </p:nvSpPr>
            <p:spPr bwMode="auto">
              <a:xfrm rot="5400000">
                <a:off x="3748" y="4016"/>
                <a:ext cx="191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" name="Group 68"/>
            <p:cNvGrpSpPr>
              <a:grpSpLocks/>
            </p:cNvGrpSpPr>
            <p:nvPr/>
          </p:nvGrpSpPr>
          <p:grpSpPr bwMode="auto">
            <a:xfrm>
              <a:off x="3919" y="4022"/>
              <a:ext cx="223" cy="169"/>
              <a:chOff x="3844" y="3987"/>
              <a:chExt cx="223" cy="169"/>
            </a:xfrm>
          </p:grpSpPr>
          <p:sp>
            <p:nvSpPr>
              <p:cNvPr id="53" name="AutoShape 69"/>
              <p:cNvSpPr>
                <a:spLocks noChangeArrowheads="1"/>
              </p:cNvSpPr>
              <p:nvPr/>
            </p:nvSpPr>
            <p:spPr bwMode="auto">
              <a:xfrm rot="5400000">
                <a:off x="3815" y="4016"/>
                <a:ext cx="169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utoShape 70"/>
              <p:cNvSpPr>
                <a:spLocks noChangeArrowheads="1"/>
              </p:cNvSpPr>
              <p:nvPr/>
            </p:nvSpPr>
            <p:spPr bwMode="auto">
              <a:xfrm rot="5400000">
                <a:off x="3884" y="4015"/>
                <a:ext cx="142" cy="112"/>
              </a:xfrm>
              <a:prstGeom prst="can">
                <a:avLst>
                  <a:gd name="adj" fmla="val 50000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utoShape 71"/>
              <p:cNvSpPr>
                <a:spLocks noChangeArrowheads="1"/>
              </p:cNvSpPr>
              <p:nvPr/>
            </p:nvSpPr>
            <p:spPr bwMode="auto">
              <a:xfrm rot="5400000">
                <a:off x="3962" y="4015"/>
                <a:ext cx="98" cy="112"/>
              </a:xfrm>
              <a:prstGeom prst="can">
                <a:avLst>
                  <a:gd name="adj" fmla="val 57143"/>
                </a:avLst>
              </a:prstGeom>
              <a:solidFill>
                <a:srgbClr val="00279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1" name="Text Box 72"/>
          <p:cNvSpPr txBox="1">
            <a:spLocks noChangeArrowheads="1"/>
          </p:cNvSpPr>
          <p:nvPr/>
        </p:nvSpPr>
        <p:spPr bwMode="auto">
          <a:xfrm>
            <a:off x="1198132" y="4580366"/>
            <a:ext cx="4024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000">
                <a:latin typeface="Arial" charset="0"/>
                <a:ea typeface="Arial" charset="0"/>
                <a:cs typeface="Arial" charset="0"/>
              </a:rPr>
              <a:t>proc             1              2             N/2         N/2+1         N-1           N</a:t>
            </a:r>
          </a:p>
          <a:p>
            <a:pPr algn="l"/>
            <a:r>
              <a:rPr lang="en-US" sz="1000" i="1" dirty="0">
                <a:latin typeface="Arial" charset="0"/>
                <a:ea typeface="Arial" charset="0"/>
                <a:cs typeface="Arial" charset="0"/>
              </a:rPr>
              <a:t>Station         n            n+1         </a:t>
            </a:r>
            <a:r>
              <a:rPr lang="en-US" sz="1000" i="1" dirty="0" err="1">
                <a:latin typeface="Arial" charset="0"/>
                <a:ea typeface="Arial" charset="0"/>
                <a:cs typeface="Arial" charset="0"/>
              </a:rPr>
              <a:t>n+N</a:t>
            </a:r>
            <a:r>
              <a:rPr lang="en-US" sz="1000" i="1" dirty="0">
                <a:latin typeface="Arial" charset="0"/>
                <a:ea typeface="Arial" charset="0"/>
                <a:cs typeface="Arial" charset="0"/>
              </a:rPr>
              <a:t>/2-1    n-N/2        n+N-2     n+N-1 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Line 73"/>
          <p:cNvSpPr>
            <a:spLocks noChangeShapeType="1"/>
          </p:cNvSpPr>
          <p:nvPr/>
        </p:nvSpPr>
        <p:spPr bwMode="auto">
          <a:xfrm>
            <a:off x="1756783" y="4659741"/>
            <a:ext cx="0" cy="69056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Line 74"/>
          <p:cNvSpPr>
            <a:spLocks noChangeShapeType="1"/>
          </p:cNvSpPr>
          <p:nvPr/>
        </p:nvSpPr>
        <p:spPr bwMode="auto">
          <a:xfrm>
            <a:off x="2331458" y="4659741"/>
            <a:ext cx="0" cy="69056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Line 75"/>
          <p:cNvSpPr>
            <a:spLocks noChangeShapeType="1"/>
          </p:cNvSpPr>
          <p:nvPr/>
        </p:nvSpPr>
        <p:spPr bwMode="auto">
          <a:xfrm>
            <a:off x="3483983" y="4659741"/>
            <a:ext cx="0" cy="69056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Line 76"/>
          <p:cNvSpPr>
            <a:spLocks noChangeShapeType="1"/>
          </p:cNvSpPr>
          <p:nvPr/>
        </p:nvSpPr>
        <p:spPr bwMode="auto">
          <a:xfrm>
            <a:off x="4634921" y="4659741"/>
            <a:ext cx="0" cy="69056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77"/>
          <p:cNvSpPr>
            <a:spLocks noChangeShapeType="1"/>
          </p:cNvSpPr>
          <p:nvPr/>
        </p:nvSpPr>
        <p:spPr bwMode="auto">
          <a:xfrm>
            <a:off x="5203246" y="4659741"/>
            <a:ext cx="0" cy="69056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7" name="Group 80"/>
          <p:cNvGrpSpPr>
            <a:grpSpLocks/>
          </p:cNvGrpSpPr>
          <p:nvPr/>
        </p:nvGrpSpPr>
        <p:grpSpPr bwMode="auto">
          <a:xfrm>
            <a:off x="2828346" y="4659741"/>
            <a:ext cx="152400" cy="690563"/>
            <a:chOff x="2710" y="3786"/>
            <a:chExt cx="96" cy="435"/>
          </a:xfrm>
        </p:grpSpPr>
        <p:grpSp>
          <p:nvGrpSpPr>
            <p:cNvPr id="78" name="Group 81"/>
            <p:cNvGrpSpPr>
              <a:grpSpLocks/>
            </p:cNvGrpSpPr>
            <p:nvPr/>
          </p:nvGrpSpPr>
          <p:grpSpPr bwMode="auto">
            <a:xfrm>
              <a:off x="2710" y="3786"/>
              <a:ext cx="96" cy="435"/>
              <a:chOff x="2760" y="3786"/>
              <a:chExt cx="96" cy="435"/>
            </a:xfrm>
          </p:grpSpPr>
          <p:sp>
            <p:nvSpPr>
              <p:cNvPr id="80" name="Line 82"/>
              <p:cNvSpPr>
                <a:spLocks noChangeShapeType="1"/>
              </p:cNvSpPr>
              <p:nvPr/>
            </p:nvSpPr>
            <p:spPr bwMode="auto">
              <a:xfrm>
                <a:off x="2760" y="3786"/>
                <a:ext cx="0" cy="435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83"/>
              <p:cNvSpPr>
                <a:spLocks noChangeShapeType="1"/>
              </p:cNvSpPr>
              <p:nvPr/>
            </p:nvSpPr>
            <p:spPr bwMode="auto">
              <a:xfrm>
                <a:off x="2856" y="3786"/>
                <a:ext cx="0" cy="435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" name="Line 84"/>
            <p:cNvSpPr>
              <a:spLocks noChangeShapeType="1"/>
            </p:cNvSpPr>
            <p:nvPr/>
          </p:nvSpPr>
          <p:spPr bwMode="auto">
            <a:xfrm>
              <a:off x="2720" y="3995"/>
              <a:ext cx="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" name="Group 85"/>
          <p:cNvGrpSpPr>
            <a:grpSpLocks/>
          </p:cNvGrpSpPr>
          <p:nvPr/>
        </p:nvGrpSpPr>
        <p:grpSpPr bwMode="auto">
          <a:xfrm>
            <a:off x="3996746" y="4659741"/>
            <a:ext cx="152400" cy="690563"/>
            <a:chOff x="2710" y="3786"/>
            <a:chExt cx="96" cy="435"/>
          </a:xfrm>
        </p:grpSpPr>
        <p:grpSp>
          <p:nvGrpSpPr>
            <p:cNvPr id="83" name="Group 86"/>
            <p:cNvGrpSpPr>
              <a:grpSpLocks/>
            </p:cNvGrpSpPr>
            <p:nvPr/>
          </p:nvGrpSpPr>
          <p:grpSpPr bwMode="auto">
            <a:xfrm>
              <a:off x="2710" y="3786"/>
              <a:ext cx="96" cy="435"/>
              <a:chOff x="2760" y="3786"/>
              <a:chExt cx="96" cy="435"/>
            </a:xfrm>
          </p:grpSpPr>
          <p:sp>
            <p:nvSpPr>
              <p:cNvPr id="85" name="Line 87"/>
              <p:cNvSpPr>
                <a:spLocks noChangeShapeType="1"/>
              </p:cNvSpPr>
              <p:nvPr/>
            </p:nvSpPr>
            <p:spPr bwMode="auto">
              <a:xfrm>
                <a:off x="2760" y="3786"/>
                <a:ext cx="0" cy="435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Line 88"/>
              <p:cNvSpPr>
                <a:spLocks noChangeShapeType="1"/>
              </p:cNvSpPr>
              <p:nvPr/>
            </p:nvSpPr>
            <p:spPr bwMode="auto">
              <a:xfrm>
                <a:off x="2856" y="3786"/>
                <a:ext cx="0" cy="435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" name="Line 89"/>
            <p:cNvSpPr>
              <a:spLocks noChangeShapeType="1"/>
            </p:cNvSpPr>
            <p:nvPr/>
          </p:nvSpPr>
          <p:spPr bwMode="auto">
            <a:xfrm>
              <a:off x="2720" y="3995"/>
              <a:ext cx="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" name="Text Box 92"/>
          <p:cNvSpPr txBox="1">
            <a:spLocks noChangeArrowheads="1"/>
          </p:cNvSpPr>
          <p:nvPr/>
        </p:nvSpPr>
        <p:spPr bwMode="auto">
          <a:xfrm>
            <a:off x="15416" y="3087289"/>
            <a:ext cx="60640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dirty="0">
                <a:latin typeface="Calibri"/>
                <a:cs typeface="Calibri"/>
              </a:rPr>
              <a:t>Warp </a:t>
            </a:r>
            <a:r>
              <a:rPr lang="en-US" sz="1600" dirty="0" smtClean="0">
                <a:latin typeface="Calibri"/>
                <a:cs typeface="Calibri"/>
              </a:rPr>
              <a:t>quasi-static model </a:t>
            </a:r>
            <a:r>
              <a:rPr lang="en-US" sz="1600" dirty="0">
                <a:latin typeface="Calibri"/>
                <a:cs typeface="Calibri"/>
              </a:rPr>
              <a:t>similar to HEADTAIL, PEHTS, </a:t>
            </a:r>
            <a:r>
              <a:rPr lang="en-US" sz="1600" dirty="0" err="1">
                <a:latin typeface="Calibri"/>
                <a:cs typeface="Calibri"/>
              </a:rPr>
              <a:t>QuickPIC</a:t>
            </a:r>
            <a:r>
              <a:rPr lang="en-US" sz="1600" dirty="0">
                <a:latin typeface="Calibri"/>
                <a:cs typeface="Calibri"/>
              </a:rPr>
              <a:t>, CMAD. </a:t>
            </a:r>
          </a:p>
        </p:txBody>
      </p:sp>
      <p:sp>
        <p:nvSpPr>
          <p:cNvPr id="88" name="Text Box 93"/>
          <p:cNvSpPr txBox="1">
            <a:spLocks noChangeArrowheads="1"/>
          </p:cNvSpPr>
          <p:nvPr/>
        </p:nvSpPr>
        <p:spPr bwMode="auto">
          <a:xfrm>
            <a:off x="1888546" y="4008866"/>
            <a:ext cx="3306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parallellized using pipelining</a:t>
            </a:r>
          </a:p>
        </p:txBody>
      </p:sp>
      <p:sp>
        <p:nvSpPr>
          <p:cNvPr id="89" name="Line 128"/>
          <p:cNvSpPr>
            <a:spLocks noChangeShapeType="1"/>
          </p:cNvSpPr>
          <p:nvPr/>
        </p:nvSpPr>
        <p:spPr bwMode="auto">
          <a:xfrm flipV="1">
            <a:off x="3321940" y="2158702"/>
            <a:ext cx="595312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0" name="Picture 4" descr="XYme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4021369"/>
            <a:ext cx="2597150" cy="2533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 Box 114"/>
          <p:cNvSpPr txBox="1">
            <a:spLocks noChangeArrowheads="1"/>
          </p:cNvSpPr>
          <p:nvPr/>
        </p:nvSpPr>
        <p:spPr bwMode="auto">
          <a:xfrm>
            <a:off x="6704013" y="4081694"/>
            <a:ext cx="819150" cy="427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000"/>
              <a:t> Beam ions</a:t>
            </a:r>
          </a:p>
          <a:p>
            <a:pPr algn="l"/>
            <a:r>
              <a:rPr lang="en-US" sz="1000"/>
              <a:t> Electrons</a:t>
            </a:r>
            <a:r>
              <a:rPr lang="en-US" sz="1200"/>
              <a:t> </a:t>
            </a:r>
          </a:p>
        </p:txBody>
      </p:sp>
      <p:sp>
        <p:nvSpPr>
          <p:cNvPr id="92" name="Oval 111"/>
          <p:cNvSpPr>
            <a:spLocks noChangeArrowheads="1"/>
          </p:cNvSpPr>
          <p:nvPr/>
        </p:nvSpPr>
        <p:spPr bwMode="auto">
          <a:xfrm>
            <a:off x="6732588" y="4346807"/>
            <a:ext cx="60325" cy="603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Oval 112"/>
          <p:cNvSpPr>
            <a:spLocks noChangeArrowheads="1"/>
          </p:cNvSpPr>
          <p:nvPr/>
        </p:nvSpPr>
        <p:spPr bwMode="auto">
          <a:xfrm>
            <a:off x="6732588" y="4169007"/>
            <a:ext cx="60325" cy="60325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Line 96"/>
          <p:cNvSpPr>
            <a:spLocks noChangeShapeType="1"/>
          </p:cNvSpPr>
          <p:nvPr/>
        </p:nvSpPr>
        <p:spPr bwMode="auto">
          <a:xfrm flipH="1">
            <a:off x="6232071" y="3479803"/>
            <a:ext cx="6804" cy="306069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Text Box 94"/>
          <p:cNvSpPr txBox="1">
            <a:spLocks noChangeArrowheads="1"/>
          </p:cNvSpPr>
          <p:nvPr/>
        </p:nvSpPr>
        <p:spPr bwMode="auto">
          <a:xfrm>
            <a:off x="6265863" y="3448736"/>
            <a:ext cx="28781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1186C"/>
                </a:solidFill>
              </a:rPr>
              <a:t>Warp’s mesh refinement &amp; parallelism provide efficiency</a:t>
            </a:r>
          </a:p>
        </p:txBody>
      </p:sp>
    </p:spTree>
    <p:extLst>
      <p:ext uri="{BB962C8B-B14F-4D97-AF65-F5344CB8AC3E}">
        <p14:creationId xmlns:p14="http://schemas.microsoft.com/office/powerpoint/2010/main" val="15431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39058</TotalTime>
  <Words>1359</Words>
  <Application>Microsoft Macintosh PowerPoint</Application>
  <PresentationFormat>On-screen Show (4:3)</PresentationFormat>
  <Paragraphs>330</Paragraphs>
  <Slides>24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Avenir Book</vt:lpstr>
      <vt:lpstr>Avenir Next Condensed Demi Bold</vt:lpstr>
      <vt:lpstr>Calibri</vt:lpstr>
      <vt:lpstr>Courier New</vt:lpstr>
      <vt:lpstr>Franklin Gothic Book</vt:lpstr>
      <vt:lpstr>Franklin Gothic Medium</vt:lpstr>
      <vt:lpstr>Lucida Grande</vt:lpstr>
      <vt:lpstr>ＭＳ Ｐゴシック</vt:lpstr>
      <vt:lpstr>Symbol</vt:lpstr>
      <vt:lpstr>Times</vt:lpstr>
      <vt:lpstr>Times New Roman</vt:lpstr>
      <vt:lpstr>ヒラギノ角ゴ ProN W3</vt:lpstr>
      <vt:lpstr>Arial</vt:lpstr>
      <vt:lpstr>ATAP Blue Footer</vt:lpstr>
      <vt:lpstr>ATAP No Footer</vt:lpstr>
      <vt:lpstr>PowerPoint Presentation</vt:lpstr>
      <vt:lpstr>PowerPoint Presentation</vt:lpstr>
      <vt:lpstr>Maintains the “BLAST” simulation toolset  for conventional &amp; advanced concepts accelerators</vt:lpstr>
      <vt:lpstr>Electron Cloud Effects for EIC*</vt:lpstr>
      <vt:lpstr>The tools that we have at LBNL to study e-cloud effects</vt:lpstr>
      <vt:lpstr>POSINST is a code for e- cloud  build studies</vt:lpstr>
      <vt:lpstr>Example of simulation of e- buildup in CERN SPS</vt:lpstr>
      <vt:lpstr>Warp: A Particle-In-Cell framework for accelerator modeling</vt:lpstr>
      <vt:lpstr>Warp quasi-static mode used for e-cloud studies</vt:lpstr>
      <vt:lpstr>Warp-POSINST integrated to model build-up &amp; effect on beam</vt:lpstr>
      <vt:lpstr>Example of multi-bunch e-cloud simulation of SPS*</vt:lpstr>
      <vt:lpstr>Simulation parameters for SPS at injection, t=25 ns</vt:lpstr>
      <vt:lpstr>Simulation gives insight in e-cloud/bunch interactions</vt:lpstr>
      <vt:lpstr>Simulation gives insight in e-cloud/bunch interactions</vt:lpstr>
      <vt:lpstr>Simulation gives insight in e-cloud/bunch interactions</vt:lpstr>
      <vt:lpstr>Simulation gives insight in e-cloud/bunch interactions</vt:lpstr>
      <vt:lpstr>Simulation gives insight in e-cloud/bunch interactions</vt:lpstr>
      <vt:lpstr>Simulation gives insight in e-cloud/bunch interactions</vt:lpstr>
      <vt:lpstr>Simulation gives insight in e-cloud/bunch interactions</vt:lpstr>
      <vt:lpstr>Simulation gives insight in e-cloud/bunch interactions</vt:lpstr>
      <vt:lpstr>Self-consistent evolution of e-cloud buildup and effects  for 3 consecutive beams of 72 bunches in SPS</vt:lpstr>
      <vt:lpstr>Electron density 50-100% larger with Warp+Posinst  than with Posinst only</vt:lpstr>
      <vt:lpstr>Comparison with experimental measurements        -- collaboration with SLAC/CERN</vt:lpstr>
      <vt:lpstr>Summary</vt:lpstr>
    </vt:vector>
  </TitlesOfParts>
  <Company>Lawrence Berkekley Nationl Lab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Microsoft Office User</cp:lastModifiedBy>
  <cp:revision>1122</cp:revision>
  <dcterms:created xsi:type="dcterms:W3CDTF">2015-07-10T17:44:33Z</dcterms:created>
  <dcterms:modified xsi:type="dcterms:W3CDTF">2017-04-05T17:28:56Z</dcterms:modified>
</cp:coreProperties>
</file>